
<file path=[Content_Types].xml><?xml version="1.0" encoding="utf-8"?>
<Types xmlns="http://schemas.openxmlformats.org/package/2006/content-types">
  <Default Extension="bin" ContentType="application/vnd.openxmlformats-officedocument.oleObject"/>
  <Default Extension="png" ContentType="image/png"/>
  <Default Extension="tmp"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 id="2147483850" r:id="rId2"/>
  </p:sldMasterIdLst>
  <p:notesMasterIdLst>
    <p:notesMasterId r:id="rId118"/>
  </p:notesMasterIdLst>
  <p:sldIdLst>
    <p:sldId id="307" r:id="rId3"/>
    <p:sldId id="268" r:id="rId4"/>
    <p:sldId id="313" r:id="rId5"/>
    <p:sldId id="348" r:id="rId6"/>
    <p:sldId id="394" r:id="rId7"/>
    <p:sldId id="401" r:id="rId8"/>
    <p:sldId id="405" r:id="rId9"/>
    <p:sldId id="339" r:id="rId10"/>
    <p:sldId id="323" r:id="rId11"/>
    <p:sldId id="324" r:id="rId12"/>
    <p:sldId id="403" r:id="rId13"/>
    <p:sldId id="407" r:id="rId14"/>
    <p:sldId id="404" r:id="rId15"/>
    <p:sldId id="391" r:id="rId16"/>
    <p:sldId id="402" r:id="rId17"/>
    <p:sldId id="349" r:id="rId18"/>
    <p:sldId id="411" r:id="rId19"/>
    <p:sldId id="410" r:id="rId20"/>
    <p:sldId id="340" r:id="rId21"/>
    <p:sldId id="341" r:id="rId22"/>
    <p:sldId id="343" r:id="rId23"/>
    <p:sldId id="269" r:id="rId24"/>
    <p:sldId id="298" r:id="rId25"/>
    <p:sldId id="299" r:id="rId26"/>
    <p:sldId id="322" r:id="rId27"/>
    <p:sldId id="270" r:id="rId28"/>
    <p:sldId id="331" r:id="rId29"/>
    <p:sldId id="271" r:id="rId30"/>
    <p:sldId id="272" r:id="rId31"/>
    <p:sldId id="300" r:id="rId32"/>
    <p:sldId id="273" r:id="rId33"/>
    <p:sldId id="274" r:id="rId34"/>
    <p:sldId id="275" r:id="rId35"/>
    <p:sldId id="301" r:id="rId36"/>
    <p:sldId id="326" r:id="rId37"/>
    <p:sldId id="359" r:id="rId38"/>
    <p:sldId id="353" r:id="rId39"/>
    <p:sldId id="276" r:id="rId40"/>
    <p:sldId id="355" r:id="rId41"/>
    <p:sldId id="408" r:id="rId42"/>
    <p:sldId id="325" r:id="rId43"/>
    <p:sldId id="327" r:id="rId44"/>
    <p:sldId id="302" r:id="rId45"/>
    <p:sldId id="354" r:id="rId46"/>
    <p:sldId id="277" r:id="rId47"/>
    <p:sldId id="278" r:id="rId48"/>
    <p:sldId id="344" r:id="rId49"/>
    <p:sldId id="345" r:id="rId50"/>
    <p:sldId id="346" r:id="rId51"/>
    <p:sldId id="395" r:id="rId52"/>
    <p:sldId id="396" r:id="rId53"/>
    <p:sldId id="397" r:id="rId54"/>
    <p:sldId id="309" r:id="rId55"/>
    <p:sldId id="329" r:id="rId56"/>
    <p:sldId id="280" r:id="rId57"/>
    <p:sldId id="310" r:id="rId58"/>
    <p:sldId id="409" r:id="rId59"/>
    <p:sldId id="330" r:id="rId60"/>
    <p:sldId id="334" r:id="rId61"/>
    <p:sldId id="332" r:id="rId62"/>
    <p:sldId id="336" r:id="rId63"/>
    <p:sldId id="333" r:id="rId64"/>
    <p:sldId id="399" r:id="rId65"/>
    <p:sldId id="398" r:id="rId66"/>
    <p:sldId id="337" r:id="rId67"/>
    <p:sldId id="360" r:id="rId68"/>
    <p:sldId id="377" r:id="rId69"/>
    <p:sldId id="366" r:id="rId70"/>
    <p:sldId id="392" r:id="rId71"/>
    <p:sldId id="393" r:id="rId72"/>
    <p:sldId id="374" r:id="rId73"/>
    <p:sldId id="365" r:id="rId74"/>
    <p:sldId id="379" r:id="rId75"/>
    <p:sldId id="380" r:id="rId76"/>
    <p:sldId id="381" r:id="rId77"/>
    <p:sldId id="382" r:id="rId78"/>
    <p:sldId id="303" r:id="rId79"/>
    <p:sldId id="378" r:id="rId80"/>
    <p:sldId id="376" r:id="rId81"/>
    <p:sldId id="352" r:id="rId82"/>
    <p:sldId id="281" r:id="rId83"/>
    <p:sldId id="384" r:id="rId84"/>
    <p:sldId id="347" r:id="rId85"/>
    <p:sldId id="316" r:id="rId86"/>
    <p:sldId id="383" r:id="rId87"/>
    <p:sldId id="361" r:id="rId88"/>
    <p:sldId id="317" r:id="rId89"/>
    <p:sldId id="363" r:id="rId90"/>
    <p:sldId id="318" r:id="rId91"/>
    <p:sldId id="319" r:id="rId92"/>
    <p:sldId id="320" r:id="rId93"/>
    <p:sldId id="282" r:id="rId94"/>
    <p:sldId id="314" r:id="rId95"/>
    <p:sldId id="311" r:id="rId96"/>
    <p:sldId id="283" r:id="rId97"/>
    <p:sldId id="304" r:id="rId98"/>
    <p:sldId id="406" r:id="rId99"/>
    <p:sldId id="386" r:id="rId100"/>
    <p:sldId id="284" r:id="rId101"/>
    <p:sldId id="285" r:id="rId102"/>
    <p:sldId id="305" r:id="rId103"/>
    <p:sldId id="388" r:id="rId104"/>
    <p:sldId id="387" r:id="rId105"/>
    <p:sldId id="306" r:id="rId106"/>
    <p:sldId id="400" r:id="rId107"/>
    <p:sldId id="286" r:id="rId108"/>
    <p:sldId id="287" r:id="rId109"/>
    <p:sldId id="288" r:id="rId110"/>
    <p:sldId id="385" r:id="rId111"/>
    <p:sldId id="297" r:id="rId112"/>
    <p:sldId id="364" r:id="rId113"/>
    <p:sldId id="389" r:id="rId114"/>
    <p:sldId id="351" r:id="rId115"/>
    <p:sldId id="321" r:id="rId116"/>
    <p:sldId id="308" r:id="rId117"/>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5pPr>
    <a:lvl6pPr marL="2286000" algn="l" defTabSz="914400" rtl="0" eaLnBrk="1" latinLnBrk="0" hangingPunct="1">
      <a:defRPr kern="1200">
        <a:solidFill>
          <a:schemeClr val="tx1"/>
        </a:solidFill>
        <a:latin typeface="Helvetica" panose="020B0604020202020204" pitchFamily="34" charset="0"/>
        <a:ea typeface="+mn-ea"/>
        <a:cs typeface="+mn-cs"/>
      </a:defRPr>
    </a:lvl6pPr>
    <a:lvl7pPr marL="2743200" algn="l" defTabSz="914400" rtl="0" eaLnBrk="1" latinLnBrk="0" hangingPunct="1">
      <a:defRPr kern="1200">
        <a:solidFill>
          <a:schemeClr val="tx1"/>
        </a:solidFill>
        <a:latin typeface="Helvetica" panose="020B0604020202020204" pitchFamily="34" charset="0"/>
        <a:ea typeface="+mn-ea"/>
        <a:cs typeface="+mn-cs"/>
      </a:defRPr>
    </a:lvl7pPr>
    <a:lvl8pPr marL="3200400" algn="l" defTabSz="914400" rtl="0" eaLnBrk="1" latinLnBrk="0" hangingPunct="1">
      <a:defRPr kern="1200">
        <a:solidFill>
          <a:schemeClr val="tx1"/>
        </a:solidFill>
        <a:latin typeface="Helvetica" panose="020B0604020202020204" pitchFamily="34" charset="0"/>
        <a:ea typeface="+mn-ea"/>
        <a:cs typeface="+mn-cs"/>
      </a:defRPr>
    </a:lvl8pPr>
    <a:lvl9pPr marL="3657600" algn="l" defTabSz="914400" rtl="0" eaLnBrk="1" latinLnBrk="0" hangingPunct="1">
      <a:defRPr kern="1200">
        <a:solidFill>
          <a:schemeClr val="tx1"/>
        </a:solidFill>
        <a:latin typeface="Helvetica" panose="020B0604020202020204" pitchFamily="34" charset="0"/>
        <a:ea typeface="+mn-ea"/>
        <a:cs typeface="+mn-cs"/>
      </a:defRPr>
    </a:lvl9pPr>
  </p:defaultTextStyle>
  <p:extLst>
    <p:ext uri="{EFAFB233-063F-42B5-8137-9DF3F51BA10A}">
      <p15:sldGuideLst xmlns:p15="http://schemas.microsoft.com/office/powerpoint/2012/main">
        <p15:guide id="1" orient="horz" pos="819">
          <p15:clr>
            <a:srgbClr val="A4A3A4"/>
          </p15:clr>
        </p15:guide>
        <p15:guide id="2" pos="5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99"/>
    <a:srgbClr val="080808"/>
    <a:srgbClr val="996633"/>
    <a:srgbClr val="66CCFF"/>
    <a:srgbClr val="6699FF"/>
    <a:srgbClr val="337D45"/>
    <a:srgbClr val="DDDDDD"/>
    <a:srgbClr val="0033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1716" y="96"/>
      </p:cViewPr>
      <p:guideLst>
        <p:guide orient="horz" pos="819"/>
        <p:guide pos="516"/>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notesMaster" Target="notesMasters/notesMaster1.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presProps" Target="presProps.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theme" Target="theme/theme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tableStyles" Target="tableStyles.xml"/></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04FAD33-A87D-4E1F-9081-D048EF700B29}"/>
              </a:ext>
            </a:extLst>
          </p:cNvPr>
          <p:cNvSpPr>
            <a:spLocks noGrp="1" noChangeArrowheads="1"/>
          </p:cNvSpPr>
          <p:nvPr>
            <p:ph type="hdr" sz="quarter"/>
          </p:nvPr>
        </p:nvSpPr>
        <p:spPr bwMode="auto">
          <a:xfrm>
            <a:off x="0" y="0"/>
            <a:ext cx="3168650" cy="479425"/>
          </a:xfrm>
          <a:prstGeom prst="rect">
            <a:avLst/>
          </a:prstGeom>
          <a:noFill/>
          <a:ln>
            <a:noFill/>
          </a:ln>
        </p:spPr>
        <p:txBody>
          <a:bodyPr vert="horz" wrap="none" lIns="96660" tIns="48329" rIns="96660" bIns="48329" numCol="1" anchor="ctr" anchorCtr="0" compatLnSpc="1">
            <a:prstTxWarp prst="textNoShape">
              <a:avLst/>
            </a:prstTxWarp>
          </a:bodyPr>
          <a:lstStyle>
            <a:lvl1pPr defTabSz="966788">
              <a:buFont typeface="Arial" panose="020B0604020202020204" pitchFamily="34" charset="0"/>
              <a:buNone/>
              <a:defRPr sz="1300">
                <a:ea typeface="宋体" panose="02010600030101010101" pitchFamily="2" charset="-122"/>
              </a:defRPr>
            </a:lvl1pPr>
          </a:lstStyle>
          <a:p>
            <a:pPr>
              <a:defRPr/>
            </a:pPr>
            <a:endParaRPr lang="en-US"/>
          </a:p>
        </p:txBody>
      </p:sp>
      <p:sp>
        <p:nvSpPr>
          <p:cNvPr id="3075" name="Rectangle 3">
            <a:extLst>
              <a:ext uri="{FF2B5EF4-FFF2-40B4-BE49-F238E27FC236}">
                <a16:creationId xmlns:a16="http://schemas.microsoft.com/office/drawing/2014/main" id="{74718902-E3EE-4752-9B71-75ACBE6A09E9}"/>
              </a:ext>
            </a:extLst>
          </p:cNvPr>
          <p:cNvSpPr>
            <a:spLocks noGrp="1" noChangeArrowheads="1"/>
          </p:cNvSpPr>
          <p:nvPr>
            <p:ph type="dt" idx="1"/>
          </p:nvPr>
        </p:nvSpPr>
        <p:spPr bwMode="auto">
          <a:xfrm>
            <a:off x="4146550" y="0"/>
            <a:ext cx="3168650" cy="479425"/>
          </a:xfrm>
          <a:prstGeom prst="rect">
            <a:avLst/>
          </a:prstGeom>
          <a:noFill/>
          <a:ln>
            <a:noFill/>
          </a:ln>
        </p:spPr>
        <p:txBody>
          <a:bodyPr vert="horz" wrap="none" lIns="96660" tIns="48329" rIns="96660" bIns="48329" numCol="1" anchor="ctr" anchorCtr="0" compatLnSpc="1">
            <a:prstTxWarp prst="textNoShape">
              <a:avLst/>
            </a:prstTxWarp>
          </a:bodyPr>
          <a:lstStyle>
            <a:lvl1pPr algn="r" defTabSz="966788">
              <a:buFont typeface="Arial" panose="020B0604020202020204" pitchFamily="34" charset="0"/>
              <a:buNone/>
              <a:defRPr sz="1300">
                <a:ea typeface="宋体" panose="02010600030101010101" pitchFamily="2" charset="-122"/>
              </a:defRPr>
            </a:lvl1pPr>
          </a:lstStyle>
          <a:p>
            <a:pPr>
              <a:defRPr/>
            </a:pPr>
            <a:endParaRPr lang="en-US"/>
          </a:p>
        </p:txBody>
      </p:sp>
      <p:sp>
        <p:nvSpPr>
          <p:cNvPr id="3076" name="Rectangle 4">
            <a:extLst>
              <a:ext uri="{FF2B5EF4-FFF2-40B4-BE49-F238E27FC236}">
                <a16:creationId xmlns:a16="http://schemas.microsoft.com/office/drawing/2014/main" id="{80BDD80D-6423-4644-8927-E21BD290498A}"/>
              </a:ext>
            </a:extLst>
          </p:cNvPr>
          <p:cNvSpPr>
            <a:spLocks noGrp="1" noRot="1" noChangeAspect="1" noChangeArrowheads="1"/>
          </p:cNvSpPr>
          <p:nvPr>
            <p:ph type="sldImg" idx="2"/>
          </p:nvPr>
        </p:nvSpPr>
        <p:spPr bwMode="auto">
          <a:xfrm>
            <a:off x="1257300" y="720725"/>
            <a:ext cx="48006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a:extLst>
              <a:ext uri="{FF2B5EF4-FFF2-40B4-BE49-F238E27FC236}">
                <a16:creationId xmlns:a16="http://schemas.microsoft.com/office/drawing/2014/main" id="{87B45891-3C5A-461F-A85F-F8F541F747A9}"/>
              </a:ext>
            </a:extLst>
          </p:cNvPr>
          <p:cNvSpPr>
            <a:spLocks noGrp="1" noChangeArrowheads="1"/>
          </p:cNvSpPr>
          <p:nvPr>
            <p:ph type="body" sz="quarter" idx="3"/>
          </p:nvPr>
        </p:nvSpPr>
        <p:spPr bwMode="auto">
          <a:xfrm>
            <a:off x="974725" y="4560888"/>
            <a:ext cx="5365750" cy="4319587"/>
          </a:xfrm>
          <a:prstGeom prst="rect">
            <a:avLst/>
          </a:prstGeom>
          <a:noFill/>
          <a:ln>
            <a:noFill/>
          </a:ln>
        </p:spPr>
        <p:txBody>
          <a:bodyPr vert="horz" wrap="none" lIns="96660" tIns="48329" rIns="96660" bIns="48329"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9980A0A7-25A7-4AD7-979F-290F6246A1DF}"/>
              </a:ext>
            </a:extLst>
          </p:cNvPr>
          <p:cNvSpPr>
            <a:spLocks noGrp="1" noChangeArrowheads="1"/>
          </p:cNvSpPr>
          <p:nvPr>
            <p:ph type="ftr" sz="quarter" idx="4"/>
          </p:nvPr>
        </p:nvSpPr>
        <p:spPr bwMode="auto">
          <a:xfrm>
            <a:off x="0" y="9121775"/>
            <a:ext cx="3168650" cy="479425"/>
          </a:xfrm>
          <a:prstGeom prst="rect">
            <a:avLst/>
          </a:prstGeom>
          <a:noFill/>
          <a:ln>
            <a:noFill/>
          </a:ln>
        </p:spPr>
        <p:txBody>
          <a:bodyPr vert="horz" wrap="none" lIns="96660" tIns="48329" rIns="96660" bIns="48329" numCol="1" anchor="b" anchorCtr="0" compatLnSpc="1">
            <a:prstTxWarp prst="textNoShape">
              <a:avLst/>
            </a:prstTxWarp>
          </a:bodyPr>
          <a:lstStyle>
            <a:lvl1pPr defTabSz="966788">
              <a:buFont typeface="Arial" panose="020B0604020202020204" pitchFamily="34" charset="0"/>
              <a:buNone/>
              <a:defRPr sz="1300">
                <a:ea typeface="宋体" panose="02010600030101010101" pitchFamily="2" charset="-122"/>
              </a:defRPr>
            </a:lvl1pPr>
          </a:lstStyle>
          <a:p>
            <a:pPr>
              <a:defRPr/>
            </a:pPr>
            <a:endParaRPr lang="en-US"/>
          </a:p>
        </p:txBody>
      </p:sp>
      <p:sp>
        <p:nvSpPr>
          <p:cNvPr id="3079" name="Rectangle 7">
            <a:extLst>
              <a:ext uri="{FF2B5EF4-FFF2-40B4-BE49-F238E27FC236}">
                <a16:creationId xmlns:a16="http://schemas.microsoft.com/office/drawing/2014/main" id="{D1B63627-2B22-4667-ACBF-0FCB59C9E3C6}"/>
              </a:ext>
            </a:extLst>
          </p:cNvPr>
          <p:cNvSpPr>
            <a:spLocks noGrp="1" noChangeArrowheads="1"/>
          </p:cNvSpPr>
          <p:nvPr>
            <p:ph type="sldNum" sz="quarter" idx="5"/>
          </p:nvPr>
        </p:nvSpPr>
        <p:spPr bwMode="auto">
          <a:xfrm>
            <a:off x="4146550" y="9121775"/>
            <a:ext cx="3168650" cy="479425"/>
          </a:xfrm>
          <a:prstGeom prst="rect">
            <a:avLst/>
          </a:prstGeom>
          <a:noFill/>
          <a:ln>
            <a:noFill/>
          </a:ln>
        </p:spPr>
        <p:txBody>
          <a:bodyPr vert="horz" wrap="none" lIns="96660" tIns="48329" rIns="96660" bIns="48329" numCol="1" anchor="b" anchorCtr="0" compatLnSpc="1">
            <a:prstTxWarp prst="textNoShape">
              <a:avLst/>
            </a:prstTxWarp>
          </a:bodyPr>
          <a:lstStyle>
            <a:lvl1pPr algn="r" defTabSz="966788">
              <a:buFont typeface="Arial" panose="020B0604020202020204" pitchFamily="34" charset="0"/>
              <a:buNone/>
              <a:defRPr sz="1300">
                <a:ea typeface="宋体" panose="02010600030101010101" pitchFamily="2" charset="-122"/>
              </a:defRPr>
            </a:lvl1pPr>
          </a:lstStyle>
          <a:p>
            <a:pPr>
              <a:defRPr/>
            </a:pPr>
            <a:fld id="{D927A098-67FF-4B87-B729-CECEC395A68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39F585E1-0BC4-437E-9AE7-B13A4B569ED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Helvetica" panose="020B0604020202020204" pitchFamily="34" charset="0"/>
              </a:defRPr>
            </a:lvl1pPr>
            <a:lvl2pPr marL="742950" indent="-285750" defTabSz="939800">
              <a:defRPr>
                <a:solidFill>
                  <a:schemeClr val="tx1"/>
                </a:solidFill>
                <a:latin typeface="Helvetica" panose="020B0604020202020204" pitchFamily="34" charset="0"/>
              </a:defRPr>
            </a:lvl2pPr>
            <a:lvl3pPr marL="1143000" indent="-228600" defTabSz="939800">
              <a:defRPr>
                <a:solidFill>
                  <a:schemeClr val="tx1"/>
                </a:solidFill>
                <a:latin typeface="Helvetica" panose="020B0604020202020204" pitchFamily="34" charset="0"/>
              </a:defRPr>
            </a:lvl3pPr>
            <a:lvl4pPr marL="1600200" indent="-228600" defTabSz="939800">
              <a:defRPr>
                <a:solidFill>
                  <a:schemeClr val="tx1"/>
                </a:solidFill>
                <a:latin typeface="Helvetica" panose="020B0604020202020204" pitchFamily="34" charset="0"/>
              </a:defRPr>
            </a:lvl4pPr>
            <a:lvl5pPr marL="2057400" indent="-228600" defTabSz="939800">
              <a:defRPr>
                <a:solidFill>
                  <a:schemeClr val="tx1"/>
                </a:solidFill>
                <a:latin typeface="Helvetica" panose="020B0604020202020204" pitchFamily="34" charset="0"/>
              </a:defRPr>
            </a:lvl5pPr>
            <a:lvl6pPr marL="2514600" indent="-228600" defTabSz="939800" eaLnBrk="0" fontAlgn="base" hangingPunct="0">
              <a:spcBef>
                <a:spcPct val="0"/>
              </a:spcBef>
              <a:spcAft>
                <a:spcPct val="0"/>
              </a:spcAft>
              <a:defRPr>
                <a:solidFill>
                  <a:schemeClr val="tx1"/>
                </a:solidFill>
                <a:latin typeface="Helvetica" panose="020B0604020202020204" pitchFamily="34" charset="0"/>
              </a:defRPr>
            </a:lvl6pPr>
            <a:lvl7pPr marL="2971800" indent="-228600" defTabSz="939800" eaLnBrk="0" fontAlgn="base" hangingPunct="0">
              <a:spcBef>
                <a:spcPct val="0"/>
              </a:spcBef>
              <a:spcAft>
                <a:spcPct val="0"/>
              </a:spcAft>
              <a:defRPr>
                <a:solidFill>
                  <a:schemeClr val="tx1"/>
                </a:solidFill>
                <a:latin typeface="Helvetica" panose="020B0604020202020204" pitchFamily="34" charset="0"/>
              </a:defRPr>
            </a:lvl7pPr>
            <a:lvl8pPr marL="3429000" indent="-228600" defTabSz="939800" eaLnBrk="0" fontAlgn="base" hangingPunct="0">
              <a:spcBef>
                <a:spcPct val="0"/>
              </a:spcBef>
              <a:spcAft>
                <a:spcPct val="0"/>
              </a:spcAft>
              <a:defRPr>
                <a:solidFill>
                  <a:schemeClr val="tx1"/>
                </a:solidFill>
                <a:latin typeface="Helvetica" panose="020B0604020202020204" pitchFamily="34" charset="0"/>
              </a:defRPr>
            </a:lvl8pPr>
            <a:lvl9pPr marL="3886200" indent="-228600" defTabSz="939800" eaLnBrk="0" fontAlgn="base" hangingPunct="0">
              <a:spcBef>
                <a:spcPct val="0"/>
              </a:spcBef>
              <a:spcAft>
                <a:spcPct val="0"/>
              </a:spcAft>
              <a:defRPr>
                <a:solidFill>
                  <a:schemeClr val="tx1"/>
                </a:solidFill>
                <a:latin typeface="Helvetica" panose="020B0604020202020204" pitchFamily="34" charset="0"/>
              </a:defRPr>
            </a:lvl9pPr>
          </a:lstStyle>
          <a:p>
            <a:fld id="{DA6E5E8D-CC7A-43C3-AAFB-FCB06F287ABC}" type="slidenum">
              <a:rPr lang="en-US" altLang="en-US" smtClean="0">
                <a:ea typeface="MS PGothic" panose="020B0600070205080204" pitchFamily="34" charset="-128"/>
              </a:rPr>
              <a:pPr/>
              <a:t>19</a:t>
            </a:fld>
            <a:endParaRPr lang="en-US" altLang="en-US">
              <a:ea typeface="MS PGothic" panose="020B0600070205080204" pitchFamily="34" charset="-128"/>
            </a:endParaRPr>
          </a:p>
        </p:txBody>
      </p:sp>
      <p:sp>
        <p:nvSpPr>
          <p:cNvPr id="13315" name="Rectangle 2">
            <a:extLst>
              <a:ext uri="{FF2B5EF4-FFF2-40B4-BE49-F238E27FC236}">
                <a16:creationId xmlns:a16="http://schemas.microsoft.com/office/drawing/2014/main" id="{ACEC1D81-E840-4D6C-B395-EDB477C6E62B}"/>
              </a:ext>
            </a:extLst>
          </p:cNvPr>
          <p:cNvSpPr>
            <a:spLocks noGrp="1" noRot="1" noChangeAspect="1" noChangeArrowheads="1" noTextEdit="1"/>
          </p:cNvSpPr>
          <p:nvPr>
            <p:ph type="sldImg"/>
          </p:nvPr>
        </p:nvSpPr>
        <p:spPr/>
      </p:sp>
      <p:sp>
        <p:nvSpPr>
          <p:cNvPr id="13316" name="Rectangle 3">
            <a:extLst>
              <a:ext uri="{FF2B5EF4-FFF2-40B4-BE49-F238E27FC236}">
                <a16:creationId xmlns:a16="http://schemas.microsoft.com/office/drawing/2014/main" id="{60186284-CC98-49D0-86A6-D1BCA551E5E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31007798-0AB0-4CF9-824A-B1B02FAFFC4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Helvetica" panose="020B0604020202020204" pitchFamily="34" charset="0"/>
              </a:defRPr>
            </a:lvl1pPr>
            <a:lvl2pPr marL="742950" indent="-285750" defTabSz="939800">
              <a:defRPr>
                <a:solidFill>
                  <a:schemeClr val="tx1"/>
                </a:solidFill>
                <a:latin typeface="Helvetica" panose="020B0604020202020204" pitchFamily="34" charset="0"/>
              </a:defRPr>
            </a:lvl2pPr>
            <a:lvl3pPr marL="1143000" indent="-228600" defTabSz="939800">
              <a:defRPr>
                <a:solidFill>
                  <a:schemeClr val="tx1"/>
                </a:solidFill>
                <a:latin typeface="Helvetica" panose="020B0604020202020204" pitchFamily="34" charset="0"/>
              </a:defRPr>
            </a:lvl3pPr>
            <a:lvl4pPr marL="1600200" indent="-228600" defTabSz="939800">
              <a:defRPr>
                <a:solidFill>
                  <a:schemeClr val="tx1"/>
                </a:solidFill>
                <a:latin typeface="Helvetica" panose="020B0604020202020204" pitchFamily="34" charset="0"/>
              </a:defRPr>
            </a:lvl4pPr>
            <a:lvl5pPr marL="2057400" indent="-228600" defTabSz="939800">
              <a:defRPr>
                <a:solidFill>
                  <a:schemeClr val="tx1"/>
                </a:solidFill>
                <a:latin typeface="Helvetica" panose="020B0604020202020204" pitchFamily="34" charset="0"/>
              </a:defRPr>
            </a:lvl5pPr>
            <a:lvl6pPr marL="2514600" indent="-228600" defTabSz="939800" eaLnBrk="0" fontAlgn="base" hangingPunct="0">
              <a:spcBef>
                <a:spcPct val="0"/>
              </a:spcBef>
              <a:spcAft>
                <a:spcPct val="0"/>
              </a:spcAft>
              <a:defRPr>
                <a:solidFill>
                  <a:schemeClr val="tx1"/>
                </a:solidFill>
                <a:latin typeface="Helvetica" panose="020B0604020202020204" pitchFamily="34" charset="0"/>
              </a:defRPr>
            </a:lvl6pPr>
            <a:lvl7pPr marL="2971800" indent="-228600" defTabSz="939800" eaLnBrk="0" fontAlgn="base" hangingPunct="0">
              <a:spcBef>
                <a:spcPct val="0"/>
              </a:spcBef>
              <a:spcAft>
                <a:spcPct val="0"/>
              </a:spcAft>
              <a:defRPr>
                <a:solidFill>
                  <a:schemeClr val="tx1"/>
                </a:solidFill>
                <a:latin typeface="Helvetica" panose="020B0604020202020204" pitchFamily="34" charset="0"/>
              </a:defRPr>
            </a:lvl7pPr>
            <a:lvl8pPr marL="3429000" indent="-228600" defTabSz="939800" eaLnBrk="0" fontAlgn="base" hangingPunct="0">
              <a:spcBef>
                <a:spcPct val="0"/>
              </a:spcBef>
              <a:spcAft>
                <a:spcPct val="0"/>
              </a:spcAft>
              <a:defRPr>
                <a:solidFill>
                  <a:schemeClr val="tx1"/>
                </a:solidFill>
                <a:latin typeface="Helvetica" panose="020B0604020202020204" pitchFamily="34" charset="0"/>
              </a:defRPr>
            </a:lvl8pPr>
            <a:lvl9pPr marL="3886200" indent="-228600" defTabSz="939800" eaLnBrk="0" fontAlgn="base" hangingPunct="0">
              <a:spcBef>
                <a:spcPct val="0"/>
              </a:spcBef>
              <a:spcAft>
                <a:spcPct val="0"/>
              </a:spcAft>
              <a:defRPr>
                <a:solidFill>
                  <a:schemeClr val="tx1"/>
                </a:solidFill>
                <a:latin typeface="Helvetica" panose="020B0604020202020204" pitchFamily="34" charset="0"/>
              </a:defRPr>
            </a:lvl9pPr>
          </a:lstStyle>
          <a:p>
            <a:fld id="{85151121-BEB1-4CEF-B208-BF3500467678}" type="slidenum">
              <a:rPr lang="en-US" altLang="en-US" smtClean="0">
                <a:ea typeface="MS PGothic" panose="020B0600070205080204" pitchFamily="34" charset="-128"/>
              </a:rPr>
              <a:pPr/>
              <a:t>20</a:t>
            </a:fld>
            <a:endParaRPr lang="en-US" altLang="en-US">
              <a:ea typeface="MS PGothic" panose="020B0600070205080204" pitchFamily="34" charset="-128"/>
            </a:endParaRPr>
          </a:p>
        </p:txBody>
      </p:sp>
      <p:sp>
        <p:nvSpPr>
          <p:cNvPr id="15363" name="Rectangle 2">
            <a:extLst>
              <a:ext uri="{FF2B5EF4-FFF2-40B4-BE49-F238E27FC236}">
                <a16:creationId xmlns:a16="http://schemas.microsoft.com/office/drawing/2014/main" id="{54274AC2-E21C-4628-8B17-58CBF8C8989A}"/>
              </a:ext>
            </a:extLst>
          </p:cNvPr>
          <p:cNvSpPr>
            <a:spLocks noGrp="1" noRot="1" noChangeAspect="1" noChangeArrowheads="1" noTextEdit="1"/>
          </p:cNvSpPr>
          <p:nvPr>
            <p:ph type="sldImg"/>
          </p:nvPr>
        </p:nvSpPr>
        <p:spPr/>
      </p:sp>
      <p:sp>
        <p:nvSpPr>
          <p:cNvPr id="15364" name="Rectangle 3">
            <a:extLst>
              <a:ext uri="{FF2B5EF4-FFF2-40B4-BE49-F238E27FC236}">
                <a16:creationId xmlns:a16="http://schemas.microsoft.com/office/drawing/2014/main" id="{C724BE82-21DD-47DC-9FE4-8E9A3A9AE49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3190694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97701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546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228600"/>
            <a:ext cx="5905500" cy="55546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85152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id="{2548337D-2D11-4A17-86AF-45125D51AE7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5729F05-AC5D-4DF2-9472-D081DEA7B9E9}"/>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23198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7E0F9F5-3D25-45FA-A0B0-DCD9BBB3E80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EB9EC95-697A-40CD-BB0E-5A0BADBF1C1F}"/>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74686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9E7A292E-7674-47AF-8C97-FDB06201592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64EFD95-3749-4E32-B309-545112C65388}"/>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57574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19150" y="1300163"/>
            <a:ext cx="3598863" cy="4483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0413" y="1300163"/>
            <a:ext cx="3600450" cy="4483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3C1632F2-5B29-420E-81A3-B45018C27C7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2A2BEE3-376B-4FD5-8B20-9404AF7A1E6C}"/>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387647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275D3176-84DC-420D-A0EE-6F5ED6BF5E49}"/>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FB8213F6-F06F-4763-A558-A04F18B1F69E}"/>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5478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40E2DAFA-2D29-432A-8C0E-5C95B901503B}"/>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2A31BFFE-E107-48FB-BDA5-1A1D4BC0B680}"/>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443456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D7AC839-775D-4077-B3DB-65D587DCA3BA}"/>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72391901-316A-4F42-8F53-55C91DBF0D2E}"/>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5107534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A49191FB-224C-4740-9BA8-696AB65A377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47B7686-EA60-4B46-BE56-8F2649E1FB1F}"/>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63121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594064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131AC135-9849-431D-A98A-4799A559CC4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261BFBD-A27C-4BD4-BBCC-573617D7B46F}"/>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3414180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415CB67-53DC-4607-8C68-9099EE9816E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A662457-3B6F-4606-8505-23E780B90EBC}"/>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9644597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546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228600"/>
            <a:ext cx="5905500" cy="55546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970B134-EA61-48B9-8AE7-4C5900108B8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20CAEB6-FF06-435B-88EE-6F5C99DFB111}"/>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57199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2544281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19150" y="1300163"/>
            <a:ext cx="3598863" cy="4483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0413" y="1300163"/>
            <a:ext cx="3600450" cy="4483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87525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50171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196200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0092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05867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3707578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E8F4877-2BF8-439E-9FA7-A9A2B09514AB}"/>
              </a:ext>
            </a:extLst>
          </p:cNvPr>
          <p:cNvSpPr>
            <a:spLocks noGrp="1" noChangeArrowheads="1"/>
          </p:cNvSpPr>
          <p:nvPr>
            <p:ph type="body" idx="1"/>
          </p:nvPr>
        </p:nvSpPr>
        <p:spPr bwMode="auto">
          <a:xfrm>
            <a:off x="819150" y="1300163"/>
            <a:ext cx="7351713"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Text Box 3">
            <a:extLst>
              <a:ext uri="{FF2B5EF4-FFF2-40B4-BE49-F238E27FC236}">
                <a16:creationId xmlns:a16="http://schemas.microsoft.com/office/drawing/2014/main" id="{32DB89E5-A503-4963-AA84-5E80AE698DC1}"/>
              </a:ext>
            </a:extLst>
          </p:cNvPr>
          <p:cNvSpPr txBox="1">
            <a:spLocks noChangeArrowheads="1"/>
          </p:cNvSpPr>
          <p:nvPr/>
        </p:nvSpPr>
        <p:spPr bwMode="auto">
          <a:xfrm>
            <a:off x="4232275" y="6613525"/>
            <a:ext cx="514350" cy="244475"/>
          </a:xfrm>
          <a:prstGeom prst="rect">
            <a:avLst/>
          </a:prstGeom>
          <a:noFill/>
          <a:ln>
            <a:noFill/>
          </a:ln>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lgn="ctr">
              <a:spcBef>
                <a:spcPct val="50000"/>
              </a:spcBef>
              <a:buFont typeface="Arial" panose="020B0604020202020204" pitchFamily="34" charset="0"/>
              <a:buNone/>
              <a:defRPr/>
            </a:pPr>
            <a:r>
              <a:rPr lang="en-US" sz="1000" b="1">
                <a:solidFill>
                  <a:srgbClr val="993300"/>
                </a:solidFill>
                <a:ea typeface="宋体" panose="02010600030101010101" pitchFamily="2" charset="-122"/>
              </a:rPr>
              <a:t>13.</a:t>
            </a:r>
            <a:fld id="{EFC28AE7-AA24-49FD-9E67-640D9AC831E1}" type="slidenum">
              <a:rPr lang="en-US" sz="1000" b="1" smtClean="0">
                <a:solidFill>
                  <a:srgbClr val="993300"/>
                </a:solidFill>
                <a:ea typeface="宋体" panose="02010600030101010101" pitchFamily="2" charset="-122"/>
              </a:rPr>
              <a:pPr algn="ctr">
                <a:spcBef>
                  <a:spcPct val="50000"/>
                </a:spcBef>
                <a:buFont typeface="Arial" panose="020B0604020202020204" pitchFamily="34" charset="0"/>
                <a:buNone/>
                <a:defRPr/>
              </a:pPr>
              <a:t>‹#›</a:t>
            </a:fld>
            <a:endParaRPr lang="en-US" sz="1000" b="1">
              <a:solidFill>
                <a:srgbClr val="993300"/>
              </a:solidFill>
              <a:ea typeface="宋体" panose="02010600030101010101" pitchFamily="2" charset="-122"/>
            </a:endParaRPr>
          </a:p>
        </p:txBody>
      </p:sp>
      <p:sp>
        <p:nvSpPr>
          <p:cNvPr id="1028" name="Rectangle 4">
            <a:extLst>
              <a:ext uri="{FF2B5EF4-FFF2-40B4-BE49-F238E27FC236}">
                <a16:creationId xmlns:a16="http://schemas.microsoft.com/office/drawing/2014/main" id="{FB10F47C-946E-43BC-860B-5DB0B752AEE0}"/>
              </a:ext>
            </a:extLst>
          </p:cNvPr>
          <p:cNvSpPr>
            <a:spLocks noGrp="1" noChangeArrowheads="1"/>
          </p:cNvSpPr>
          <p:nvPr>
            <p:ph type="title"/>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9" name="Freeform 5">
            <a:extLst>
              <a:ext uri="{FF2B5EF4-FFF2-40B4-BE49-F238E27FC236}">
                <a16:creationId xmlns:a16="http://schemas.microsoft.com/office/drawing/2014/main" id="{6F848417-333A-432F-B00B-301BA215ECAC}"/>
              </a:ext>
            </a:extLst>
          </p:cNvPr>
          <p:cNvSpPr>
            <a:spLocks/>
          </p:cNvSpPr>
          <p:nvPr/>
        </p:nvSpPr>
        <p:spPr bwMode="auto">
          <a:xfrm rot="8361210" flipV="1">
            <a:off x="1609725" y="4962525"/>
            <a:ext cx="9525" cy="1588"/>
          </a:xfrm>
          <a:custGeom>
            <a:avLst/>
            <a:gdLst>
              <a:gd name="T0" fmla="*/ 2147483646 w 20"/>
              <a:gd name="T1" fmla="*/ 2147483646 h 4"/>
              <a:gd name="T2" fmla="*/ 0 w 20"/>
              <a:gd name="T3" fmla="*/ 0 h 4"/>
              <a:gd name="T4" fmla="*/ 2147483646 w 20"/>
              <a:gd name="T5" fmla="*/ 0 h 4"/>
              <a:gd name="T6" fmla="*/ 2147483646 w 20"/>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 name="Freeform 6">
            <a:extLst>
              <a:ext uri="{FF2B5EF4-FFF2-40B4-BE49-F238E27FC236}">
                <a16:creationId xmlns:a16="http://schemas.microsoft.com/office/drawing/2014/main" id="{88036C4A-2B7B-4DED-958A-0EDFE433E5A0}"/>
              </a:ext>
            </a:extLst>
          </p:cNvPr>
          <p:cNvSpPr>
            <a:spLocks/>
          </p:cNvSpPr>
          <p:nvPr/>
        </p:nvSpPr>
        <p:spPr bwMode="auto">
          <a:xfrm rot="10665470" flipV="1">
            <a:off x="1189038" y="4205288"/>
            <a:ext cx="4762" cy="1587"/>
          </a:xfrm>
          <a:custGeom>
            <a:avLst/>
            <a:gdLst>
              <a:gd name="T0" fmla="*/ 2147483646 w 12"/>
              <a:gd name="T1" fmla="*/ 2147483646 h 4"/>
              <a:gd name="T2" fmla="*/ 0 w 12"/>
              <a:gd name="T3" fmla="*/ 0 h 4"/>
              <a:gd name="T4" fmla="*/ 2147483646 w 12"/>
              <a:gd name="T5" fmla="*/ 0 h 4"/>
              <a:gd name="T6" fmla="*/ 2147483646 w 12"/>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 name="Freeform 7">
            <a:extLst>
              <a:ext uri="{FF2B5EF4-FFF2-40B4-BE49-F238E27FC236}">
                <a16:creationId xmlns:a16="http://schemas.microsoft.com/office/drawing/2014/main" id="{D2CE0251-7170-4089-8646-5BFB699806A8}"/>
              </a:ext>
            </a:extLst>
          </p:cNvPr>
          <p:cNvSpPr>
            <a:spLocks/>
          </p:cNvSpPr>
          <p:nvPr/>
        </p:nvSpPr>
        <p:spPr bwMode="auto">
          <a:xfrm>
            <a:off x="5164138" y="4206875"/>
            <a:ext cx="7937" cy="9525"/>
          </a:xfrm>
          <a:custGeom>
            <a:avLst/>
            <a:gdLst>
              <a:gd name="T0" fmla="*/ 2147483646 w 12"/>
              <a:gd name="T1" fmla="*/ 2147483646 h 12"/>
              <a:gd name="T2" fmla="*/ 0 w 12"/>
              <a:gd name="T3" fmla="*/ 2147483646 h 12"/>
              <a:gd name="T4" fmla="*/ 2147483646 w 12"/>
              <a:gd name="T5" fmla="*/ 0 h 12"/>
              <a:gd name="T6" fmla="*/ 2147483646 w 12"/>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 name="Text Box 8">
            <a:extLst>
              <a:ext uri="{FF2B5EF4-FFF2-40B4-BE49-F238E27FC236}">
                <a16:creationId xmlns:a16="http://schemas.microsoft.com/office/drawing/2014/main" id="{77A5832F-A077-438B-B808-4B47CDCA0A69}"/>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lgn="ctr">
              <a:spcBef>
                <a:spcPct val="50000"/>
              </a:spcBef>
              <a:buFont typeface="Arial" panose="020B0604020202020204" pitchFamily="34" charset="0"/>
              <a:buNone/>
              <a:defRPr/>
            </a:pPr>
            <a:r>
              <a:rPr lang="en-US" sz="1000" b="1">
                <a:solidFill>
                  <a:srgbClr val="993300"/>
                </a:solidFill>
                <a:ea typeface="宋体" panose="02010600030101010101" pitchFamily="2" charset="-122"/>
              </a:rPr>
              <a:t>Silberschatz, Galvin and Gagne ©2005</a:t>
            </a:r>
          </a:p>
        </p:txBody>
      </p:sp>
      <p:sp>
        <p:nvSpPr>
          <p:cNvPr id="1033" name="Text Box 9">
            <a:extLst>
              <a:ext uri="{FF2B5EF4-FFF2-40B4-BE49-F238E27FC236}">
                <a16:creationId xmlns:a16="http://schemas.microsoft.com/office/drawing/2014/main" id="{C2D13FF0-2131-4CE0-B65C-A6FE41A2AC9B}"/>
              </a:ext>
            </a:extLst>
          </p:cNvPr>
          <p:cNvSpPr txBox="1">
            <a:spLocks noChangeArrowheads="1"/>
          </p:cNvSpPr>
          <p:nvPr/>
        </p:nvSpPr>
        <p:spPr bwMode="auto">
          <a:xfrm>
            <a:off x="0" y="6613525"/>
            <a:ext cx="3376613" cy="244475"/>
          </a:xfrm>
          <a:prstGeom prst="rect">
            <a:avLst/>
          </a:prstGeom>
          <a:noFill/>
          <a:ln>
            <a:noFill/>
          </a:ln>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spcBef>
                <a:spcPct val="50000"/>
              </a:spcBef>
              <a:buFont typeface="Arial" panose="020B0604020202020204" pitchFamily="34" charset="0"/>
              <a:buNone/>
              <a:defRPr/>
            </a:pPr>
            <a:r>
              <a:rPr lang="en-US" sz="1000" b="1">
                <a:solidFill>
                  <a:srgbClr val="993300"/>
                </a:solidFill>
                <a:ea typeface="宋体" panose="02010600030101010101" pitchFamily="2" charset="-122"/>
              </a:rPr>
              <a:t>Operating System Concepts – 7</a:t>
            </a:r>
            <a:r>
              <a:rPr lang="en-US" sz="1000" b="1" baseline="30000">
                <a:solidFill>
                  <a:srgbClr val="993300"/>
                </a:solidFill>
                <a:ea typeface="宋体" panose="02010600030101010101" pitchFamily="2" charset="-122"/>
              </a:rPr>
              <a:t>th</a:t>
            </a:r>
            <a:r>
              <a:rPr lang="en-US" sz="1000" b="1">
                <a:solidFill>
                  <a:srgbClr val="993300"/>
                </a:solidFill>
                <a:ea typeface="宋体" panose="02010600030101010101" pitchFamily="2" charset="-122"/>
              </a:rPr>
              <a:t> Edition, Jan 2, 2005</a:t>
            </a:r>
          </a:p>
        </p:txBody>
      </p:sp>
      <p:sp>
        <p:nvSpPr>
          <p:cNvPr id="1034" name="Freeform 10">
            <a:extLst>
              <a:ext uri="{FF2B5EF4-FFF2-40B4-BE49-F238E27FC236}">
                <a16:creationId xmlns:a16="http://schemas.microsoft.com/office/drawing/2014/main" id="{68C72D98-D5E9-46E7-B3F7-2F0513ADB739}"/>
              </a:ext>
            </a:extLst>
          </p:cNvPr>
          <p:cNvSpPr>
            <a:spLocks/>
          </p:cNvSpPr>
          <p:nvPr/>
        </p:nvSpPr>
        <p:spPr bwMode="auto">
          <a:xfrm>
            <a:off x="-1658938" y="1109663"/>
            <a:ext cx="4763" cy="1587"/>
          </a:xfrm>
          <a:custGeom>
            <a:avLst/>
            <a:gdLst>
              <a:gd name="T0" fmla="*/ 2147483646 w 13"/>
              <a:gd name="T1" fmla="*/ 0 h 1587"/>
              <a:gd name="T2" fmla="*/ 0 w 13"/>
              <a:gd name="T3" fmla="*/ 0 h 1587"/>
              <a:gd name="T4" fmla="*/ 2147483646 w 13"/>
              <a:gd name="T5" fmla="*/ 0 h 1587"/>
              <a:gd name="T6" fmla="*/ 2147483646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11">
            <a:extLst>
              <a:ext uri="{FF2B5EF4-FFF2-40B4-BE49-F238E27FC236}">
                <a16:creationId xmlns:a16="http://schemas.microsoft.com/office/drawing/2014/main" id="{C7CF9465-B0AF-4040-A0A0-8038D6916D05}"/>
              </a:ext>
            </a:extLst>
          </p:cNvPr>
          <p:cNvSpPr>
            <a:spLocks/>
          </p:cNvSpPr>
          <p:nvPr/>
        </p:nvSpPr>
        <p:spPr bwMode="auto">
          <a:xfrm>
            <a:off x="-898525" y="1169988"/>
            <a:ext cx="3175" cy="1587"/>
          </a:xfrm>
          <a:custGeom>
            <a:avLst/>
            <a:gdLst>
              <a:gd name="T0" fmla="*/ 0 w 10"/>
              <a:gd name="T1" fmla="*/ 0 h 1587"/>
              <a:gd name="T2" fmla="*/ 2147483646 w 10"/>
              <a:gd name="T3" fmla="*/ 0 h 1587"/>
              <a:gd name="T4" fmla="*/ 2147483646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Rectangle 12">
            <a:extLst>
              <a:ext uri="{FF2B5EF4-FFF2-40B4-BE49-F238E27FC236}">
                <a16:creationId xmlns:a16="http://schemas.microsoft.com/office/drawing/2014/main" id="{851BEE86-2029-4B35-B95F-09EF7F8E07F2}"/>
              </a:ext>
            </a:extLst>
          </p:cNvPr>
          <p:cNvSpPr>
            <a:spLocks noChangeArrowheads="1"/>
          </p:cNvSpPr>
          <p:nvPr/>
        </p:nvSpPr>
        <p:spPr bwMode="auto">
          <a:xfrm>
            <a:off x="-1479550" y="423863"/>
            <a:ext cx="1587" cy="1587"/>
          </a:xfrm>
          <a:prstGeom prst="rect">
            <a:avLst/>
          </a:prstGeom>
          <a:solidFill>
            <a:srgbClr val="FFFFFF"/>
          </a:solidFill>
          <a:ln>
            <a:noFill/>
          </a:ln>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buFont typeface="Arial" panose="020B0604020202020204" pitchFamily="34" charset="0"/>
              <a:buNone/>
              <a:defRPr/>
            </a:pPr>
            <a:endParaRPr lang="zh-CN" altLang="en-US">
              <a:ea typeface="宋体" panose="02010600030101010101" pitchFamily="2" charset="-122"/>
            </a:endParaRPr>
          </a:p>
        </p:txBody>
      </p:sp>
      <p:sp>
        <p:nvSpPr>
          <p:cNvPr id="1037" name="Freeform 13">
            <a:extLst>
              <a:ext uri="{FF2B5EF4-FFF2-40B4-BE49-F238E27FC236}">
                <a16:creationId xmlns:a16="http://schemas.microsoft.com/office/drawing/2014/main" id="{F0E44EC0-2ABB-491B-9649-B9D2885BB2B6}"/>
              </a:ext>
            </a:extLst>
          </p:cNvPr>
          <p:cNvSpPr>
            <a:spLocks/>
          </p:cNvSpPr>
          <p:nvPr/>
        </p:nvSpPr>
        <p:spPr bwMode="auto">
          <a:xfrm>
            <a:off x="-1466850" y="889000"/>
            <a:ext cx="6350" cy="1588"/>
          </a:xfrm>
          <a:custGeom>
            <a:avLst/>
            <a:gdLst>
              <a:gd name="T0" fmla="*/ 0 w 18"/>
              <a:gd name="T1" fmla="*/ 2147483646 h 7"/>
              <a:gd name="T2" fmla="*/ 2147483646 w 18"/>
              <a:gd name="T3" fmla="*/ 0 h 7"/>
              <a:gd name="T4" fmla="*/ 2147483646 w 18"/>
              <a:gd name="T5" fmla="*/ 0 h 7"/>
              <a:gd name="T6" fmla="*/ 0 w 18"/>
              <a:gd name="T7" fmla="*/ 2147483646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14">
            <a:extLst>
              <a:ext uri="{FF2B5EF4-FFF2-40B4-BE49-F238E27FC236}">
                <a16:creationId xmlns:a16="http://schemas.microsoft.com/office/drawing/2014/main" id="{EC557D93-6E11-46CB-A8EF-BD41D5FBB5EF}"/>
              </a:ext>
            </a:extLst>
          </p:cNvPr>
          <p:cNvSpPr>
            <a:spLocks/>
          </p:cNvSpPr>
          <p:nvPr/>
        </p:nvSpPr>
        <p:spPr bwMode="auto">
          <a:xfrm>
            <a:off x="-1639888" y="1144588"/>
            <a:ext cx="1588" cy="6350"/>
          </a:xfrm>
          <a:custGeom>
            <a:avLst/>
            <a:gdLst>
              <a:gd name="T0" fmla="*/ 0 w 6"/>
              <a:gd name="T1" fmla="*/ 2147483646 h 16"/>
              <a:gd name="T2" fmla="*/ 2147483646 w 6"/>
              <a:gd name="T3" fmla="*/ 0 h 16"/>
              <a:gd name="T4" fmla="*/ 2147483646 w 6"/>
              <a:gd name="T5" fmla="*/ 2147483646 h 16"/>
              <a:gd name="T6" fmla="*/ 0 w 6"/>
              <a:gd name="T7" fmla="*/ 214748364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15">
            <a:extLst>
              <a:ext uri="{FF2B5EF4-FFF2-40B4-BE49-F238E27FC236}">
                <a16:creationId xmlns:a16="http://schemas.microsoft.com/office/drawing/2014/main" id="{B9A3ABAC-12E8-40E1-A341-D44C8EE29ABF}"/>
              </a:ext>
            </a:extLst>
          </p:cNvPr>
          <p:cNvSpPr>
            <a:spLocks/>
          </p:cNvSpPr>
          <p:nvPr/>
        </p:nvSpPr>
        <p:spPr bwMode="auto">
          <a:xfrm>
            <a:off x="-1247775" y="1146175"/>
            <a:ext cx="4762" cy="7938"/>
          </a:xfrm>
          <a:custGeom>
            <a:avLst/>
            <a:gdLst>
              <a:gd name="T0" fmla="*/ 2147483646 w 11"/>
              <a:gd name="T1" fmla="*/ 2147483646 h 20"/>
              <a:gd name="T2" fmla="*/ 0 w 11"/>
              <a:gd name="T3" fmla="*/ 0 h 20"/>
              <a:gd name="T4" fmla="*/ 2147483646 w 11"/>
              <a:gd name="T5" fmla="*/ 2147483646 h 20"/>
              <a:gd name="T6" fmla="*/ 2147483646 w 11"/>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16">
            <a:extLst>
              <a:ext uri="{FF2B5EF4-FFF2-40B4-BE49-F238E27FC236}">
                <a16:creationId xmlns:a16="http://schemas.microsoft.com/office/drawing/2014/main" id="{6C785387-11E6-4893-B97A-533BCD4B06D5}"/>
              </a:ext>
            </a:extLst>
          </p:cNvPr>
          <p:cNvSpPr>
            <a:spLocks/>
          </p:cNvSpPr>
          <p:nvPr/>
        </p:nvSpPr>
        <p:spPr bwMode="auto">
          <a:xfrm>
            <a:off x="-1101725" y="1228725"/>
            <a:ext cx="1587" cy="6350"/>
          </a:xfrm>
          <a:custGeom>
            <a:avLst/>
            <a:gdLst>
              <a:gd name="T0" fmla="*/ 0 w 7"/>
              <a:gd name="T1" fmla="*/ 2147483646 h 14"/>
              <a:gd name="T2" fmla="*/ 2147483646 w 7"/>
              <a:gd name="T3" fmla="*/ 0 h 14"/>
              <a:gd name="T4" fmla="*/ 2147483646 w 7"/>
              <a:gd name="T5" fmla="*/ 2147483646 h 14"/>
              <a:gd name="T6" fmla="*/ 0 w 7"/>
              <a:gd name="T7" fmla="*/ 2147483646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17">
            <a:extLst>
              <a:ext uri="{FF2B5EF4-FFF2-40B4-BE49-F238E27FC236}">
                <a16:creationId xmlns:a16="http://schemas.microsoft.com/office/drawing/2014/main" id="{4A9DD0CC-9CDE-4B76-83CF-DBE1D71EFFAC}"/>
              </a:ext>
            </a:extLst>
          </p:cNvPr>
          <p:cNvSpPr>
            <a:spLocks/>
          </p:cNvSpPr>
          <p:nvPr/>
        </p:nvSpPr>
        <p:spPr bwMode="auto">
          <a:xfrm>
            <a:off x="-1303338" y="1270000"/>
            <a:ext cx="12700" cy="1588"/>
          </a:xfrm>
          <a:custGeom>
            <a:avLst/>
            <a:gdLst>
              <a:gd name="T0" fmla="*/ 0 w 30"/>
              <a:gd name="T1" fmla="*/ 2147483646 h 3"/>
              <a:gd name="T2" fmla="*/ 2147483646 w 30"/>
              <a:gd name="T3" fmla="*/ 0 h 3"/>
              <a:gd name="T4" fmla="*/ 2147483646 w 30"/>
              <a:gd name="T5" fmla="*/ 0 h 3"/>
              <a:gd name="T6" fmla="*/ 0 w 30"/>
              <a:gd name="T7" fmla="*/ 2147483646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18">
            <a:extLst>
              <a:ext uri="{FF2B5EF4-FFF2-40B4-BE49-F238E27FC236}">
                <a16:creationId xmlns:a16="http://schemas.microsoft.com/office/drawing/2014/main" id="{D0A31756-02AA-4749-A2D3-337CDDC3651A}"/>
              </a:ext>
            </a:extLst>
          </p:cNvPr>
          <p:cNvSpPr>
            <a:spLocks/>
          </p:cNvSpPr>
          <p:nvPr/>
        </p:nvSpPr>
        <p:spPr bwMode="auto">
          <a:xfrm>
            <a:off x="1176338" y="885825"/>
            <a:ext cx="4762" cy="9525"/>
          </a:xfrm>
          <a:custGeom>
            <a:avLst/>
            <a:gdLst>
              <a:gd name="T0" fmla="*/ 0 w 9"/>
              <a:gd name="T1" fmla="*/ 2147483646 h 24"/>
              <a:gd name="T2" fmla="*/ 2147483646 w 9"/>
              <a:gd name="T3" fmla="*/ 0 h 24"/>
              <a:gd name="T4" fmla="*/ 2147483646 w 9"/>
              <a:gd name="T5" fmla="*/ 2147483646 h 24"/>
              <a:gd name="T6" fmla="*/ 0 w 9"/>
              <a:gd name="T7" fmla="*/ 2147483646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43" name="Picture 19" descr="Slide_iconblue_pc">
            <a:extLst>
              <a:ext uri="{FF2B5EF4-FFF2-40B4-BE49-F238E27FC236}">
                <a16:creationId xmlns:a16="http://schemas.microsoft.com/office/drawing/2014/main" id="{2146854C-EB81-4483-90DF-8AFC1D429E9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18475" y="6010275"/>
            <a:ext cx="101123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0" descr="Slide_iconvertical">
            <a:extLst>
              <a:ext uri="{FF2B5EF4-FFF2-40B4-BE49-F238E27FC236}">
                <a16:creationId xmlns:a16="http://schemas.microsoft.com/office/drawing/2014/main" id="{684492D3-2713-4D43-9F6F-8652CB224A2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000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graphicFrame>
        <p:nvGraphicFramePr>
          <p:cNvPr id="2050" name="Rectangle 6">
            <a:extLst>
              <a:ext uri="{FF2B5EF4-FFF2-40B4-BE49-F238E27FC236}">
                <a16:creationId xmlns:a16="http://schemas.microsoft.com/office/drawing/2014/main" id="{76905DF8-60C5-4F57-9DEB-40FA52AB18C7}"/>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604" r:id="rId14" imgW="0" imgH="0" progId="">
                  <p:embed/>
                </p:oleObj>
              </mc:Choice>
              <mc:Fallback>
                <p:oleObj r:id="rId14" imgW="0" imgH="0" progId="">
                  <p:embed/>
                  <p:pic>
                    <p:nvPicPr>
                      <p:cNvPr id="0" name="Rectangle 6"/>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51" name="Picture 7" descr="Slide_iconblue_pc">
            <a:extLst>
              <a:ext uri="{FF2B5EF4-FFF2-40B4-BE49-F238E27FC236}">
                <a16:creationId xmlns:a16="http://schemas.microsoft.com/office/drawing/2014/main" id="{46F8BE09-7C86-4F77-8E05-77996B0E135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79763" y="4829175"/>
            <a:ext cx="2349500" cy="141922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2052" name="Picture 8" descr="BD21332_">
            <a:extLst>
              <a:ext uri="{FF2B5EF4-FFF2-40B4-BE49-F238E27FC236}">
                <a16:creationId xmlns:a16="http://schemas.microsoft.com/office/drawing/2014/main" id="{E3B9E5CC-1F34-411C-A655-A9F831B906B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39875" y="3603625"/>
            <a:ext cx="6035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a:extLst>
              <a:ext uri="{FF2B5EF4-FFF2-40B4-BE49-F238E27FC236}">
                <a16:creationId xmlns:a16="http://schemas.microsoft.com/office/drawing/2014/main" id="{656EBE7D-3443-4CA5-878E-29DC4B938005}"/>
              </a:ext>
            </a:extLst>
          </p:cNvPr>
          <p:cNvSpPr>
            <a:spLocks noGrp="1" noChangeArrowheads="1"/>
          </p:cNvSpPr>
          <p:nvPr>
            <p:ph type="body" idx="1"/>
          </p:nvPr>
        </p:nvSpPr>
        <p:spPr bwMode="auto">
          <a:xfrm>
            <a:off x="819150" y="1300163"/>
            <a:ext cx="7351713"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4" name="Rectangle 4">
            <a:extLst>
              <a:ext uri="{FF2B5EF4-FFF2-40B4-BE49-F238E27FC236}">
                <a16:creationId xmlns:a16="http://schemas.microsoft.com/office/drawing/2014/main" id="{F9BD23F1-FB1D-4DA0-B747-95BC68CE8B9E}"/>
              </a:ext>
            </a:extLst>
          </p:cNvPr>
          <p:cNvSpPr>
            <a:spLocks noGrp="1" noChangeArrowheads="1"/>
          </p:cNvSpPr>
          <p:nvPr>
            <p:ph type="title"/>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2055" name="Rectangle 4">
            <a:extLst>
              <a:ext uri="{FF2B5EF4-FFF2-40B4-BE49-F238E27FC236}">
                <a16:creationId xmlns:a16="http://schemas.microsoft.com/office/drawing/2014/main" id="{5F2B8BEC-B9E2-4F39-935E-55B996AF19F9}"/>
              </a:ext>
            </a:extLst>
          </p:cNvPr>
          <p:cNvSpPr>
            <a:spLocks noGrp="1" noChangeArrowheads="1"/>
          </p:cNvSpPr>
          <p:nvPr>
            <p:ph type="dt" sz="half" idx="2"/>
          </p:nvPr>
        </p:nvSpPr>
        <p:spPr bwMode="auto">
          <a:xfrm>
            <a:off x="685800" y="6248400"/>
            <a:ext cx="1905000" cy="457200"/>
          </a:xfrm>
          <a:prstGeom prst="rect">
            <a:avLst/>
          </a:prstGeom>
          <a:noFill/>
          <a:ln>
            <a:noFill/>
          </a:ln>
        </p:spPr>
        <p:txBody>
          <a:bodyPr vert="horz" wrap="square" lIns="91440" tIns="45720" rIns="91440" bIns="45720" numCol="1" anchor="t" anchorCtr="0" compatLnSpc="1">
            <a:prstTxWarp prst="textNoShape">
              <a:avLst/>
            </a:prstTxWarp>
          </a:bodyPr>
          <a:lstStyle>
            <a:lvl1pPr>
              <a:spcBef>
                <a:spcPct val="50000"/>
              </a:spcBef>
              <a:buFont typeface="Arial" panose="020B0604020202020204" pitchFamily="34" charset="0"/>
              <a:buNone/>
              <a:defRPr sz="1400">
                <a:solidFill>
                  <a:srgbClr val="578963"/>
                </a:solidFill>
                <a:latin typeface="Times New Roman" panose="02020603050405020304" pitchFamily="18" charset="0"/>
                <a:ea typeface="宋体" panose="02010600030101010101" pitchFamily="2" charset="-122"/>
              </a:defRPr>
            </a:lvl1pPr>
          </a:lstStyle>
          <a:p>
            <a:pPr>
              <a:defRPr/>
            </a:pPr>
            <a:endParaRPr lang="en-US"/>
          </a:p>
        </p:txBody>
      </p:sp>
      <p:sp>
        <p:nvSpPr>
          <p:cNvPr id="2056" name="Rectangle 5">
            <a:extLst>
              <a:ext uri="{FF2B5EF4-FFF2-40B4-BE49-F238E27FC236}">
                <a16:creationId xmlns:a16="http://schemas.microsoft.com/office/drawing/2014/main" id="{EB19C7D0-DA04-4B3F-9681-594A68EF1A5F}"/>
              </a:ext>
            </a:extLst>
          </p:cNvPr>
          <p:cNvSpPr>
            <a:spLocks noGrp="1" noChangeArrowheads="1"/>
          </p:cNvSpPr>
          <p:nvPr>
            <p:ph type="ftr" sz="quarter" idx="3"/>
          </p:nvPr>
        </p:nvSpPr>
        <p:spPr bwMode="auto">
          <a:xfrm>
            <a:off x="3124200" y="6248400"/>
            <a:ext cx="2895600" cy="457200"/>
          </a:xfrm>
          <a:prstGeom prst="rect">
            <a:avLst/>
          </a:prstGeom>
          <a:noFill/>
          <a:ln>
            <a:noFill/>
          </a:ln>
        </p:spPr>
        <p:txBody>
          <a:bodyPr vert="horz" wrap="square" lIns="91440" tIns="45720" rIns="91440" bIns="45720" numCol="1" anchor="t" anchorCtr="0" compatLnSpc="1">
            <a:prstTxWarp prst="textNoShape">
              <a:avLst/>
            </a:prstTxWarp>
          </a:bodyPr>
          <a:lstStyle>
            <a:lvl1pPr algn="ctr">
              <a:spcBef>
                <a:spcPct val="50000"/>
              </a:spcBef>
              <a:buFont typeface="Arial" panose="020B0604020202020204" pitchFamily="34" charset="0"/>
              <a:buNone/>
              <a:defRPr sz="1400">
                <a:solidFill>
                  <a:srgbClr val="578963"/>
                </a:solidFill>
                <a:latin typeface="Times New Roman" panose="02020603050405020304" pitchFamily="18" charset="0"/>
                <a:ea typeface="宋体" panose="02010600030101010101" pitchFamily="2" charset="-122"/>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48.wmf"/></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8" Type="http://schemas.openxmlformats.org/officeDocument/2006/relationships/tags" Target="../tags/tag232.xml"/><Relationship Id="rId13" Type="http://schemas.openxmlformats.org/officeDocument/2006/relationships/tags" Target="../tags/tag237.xml"/><Relationship Id="rId18" Type="http://schemas.openxmlformats.org/officeDocument/2006/relationships/tags" Target="../tags/tag242.xml"/><Relationship Id="rId26" Type="http://schemas.openxmlformats.org/officeDocument/2006/relationships/tags" Target="../tags/tag250.xml"/><Relationship Id="rId3" Type="http://schemas.openxmlformats.org/officeDocument/2006/relationships/tags" Target="../tags/tag227.xml"/><Relationship Id="rId21" Type="http://schemas.openxmlformats.org/officeDocument/2006/relationships/tags" Target="../tags/tag245.xml"/><Relationship Id="rId7" Type="http://schemas.openxmlformats.org/officeDocument/2006/relationships/tags" Target="../tags/tag231.xml"/><Relationship Id="rId12" Type="http://schemas.openxmlformats.org/officeDocument/2006/relationships/tags" Target="../tags/tag236.xml"/><Relationship Id="rId17" Type="http://schemas.openxmlformats.org/officeDocument/2006/relationships/tags" Target="../tags/tag241.xml"/><Relationship Id="rId25" Type="http://schemas.openxmlformats.org/officeDocument/2006/relationships/tags" Target="../tags/tag249.xml"/><Relationship Id="rId2" Type="http://schemas.openxmlformats.org/officeDocument/2006/relationships/tags" Target="../tags/tag226.xml"/><Relationship Id="rId16" Type="http://schemas.openxmlformats.org/officeDocument/2006/relationships/tags" Target="../tags/tag240.xml"/><Relationship Id="rId20" Type="http://schemas.openxmlformats.org/officeDocument/2006/relationships/tags" Target="../tags/tag244.xml"/><Relationship Id="rId29" Type="http://schemas.openxmlformats.org/officeDocument/2006/relationships/slideLayout" Target="../slideLayouts/slideLayout7.xml"/><Relationship Id="rId1" Type="http://schemas.openxmlformats.org/officeDocument/2006/relationships/tags" Target="../tags/tag225.xml"/><Relationship Id="rId6" Type="http://schemas.openxmlformats.org/officeDocument/2006/relationships/tags" Target="../tags/tag230.xml"/><Relationship Id="rId11" Type="http://schemas.openxmlformats.org/officeDocument/2006/relationships/tags" Target="../tags/tag235.xml"/><Relationship Id="rId24" Type="http://schemas.openxmlformats.org/officeDocument/2006/relationships/tags" Target="../tags/tag248.xml"/><Relationship Id="rId5" Type="http://schemas.openxmlformats.org/officeDocument/2006/relationships/tags" Target="../tags/tag229.xml"/><Relationship Id="rId15" Type="http://schemas.openxmlformats.org/officeDocument/2006/relationships/tags" Target="../tags/tag239.xml"/><Relationship Id="rId23" Type="http://schemas.openxmlformats.org/officeDocument/2006/relationships/tags" Target="../tags/tag247.xml"/><Relationship Id="rId28" Type="http://schemas.openxmlformats.org/officeDocument/2006/relationships/tags" Target="../tags/tag252.xml"/><Relationship Id="rId10" Type="http://schemas.openxmlformats.org/officeDocument/2006/relationships/tags" Target="../tags/tag234.xml"/><Relationship Id="rId19" Type="http://schemas.openxmlformats.org/officeDocument/2006/relationships/tags" Target="../tags/tag243.xml"/><Relationship Id="rId4" Type="http://schemas.openxmlformats.org/officeDocument/2006/relationships/tags" Target="../tags/tag228.xml"/><Relationship Id="rId9" Type="http://schemas.openxmlformats.org/officeDocument/2006/relationships/tags" Target="../tags/tag233.xml"/><Relationship Id="rId14" Type="http://schemas.openxmlformats.org/officeDocument/2006/relationships/tags" Target="../tags/tag238.xml"/><Relationship Id="rId22" Type="http://schemas.openxmlformats.org/officeDocument/2006/relationships/tags" Target="../tags/tag246.xml"/><Relationship Id="rId27" Type="http://schemas.openxmlformats.org/officeDocument/2006/relationships/tags" Target="../tags/tag251.xml"/><Relationship Id="rId30" Type="http://schemas.openxmlformats.org/officeDocument/2006/relationships/image" Target="../media/image10.tmp"/></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image" Target="../media/image10.tmp"/></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18" Type="http://schemas.openxmlformats.org/officeDocument/2006/relationships/tags" Target="../tags/tag46.xml"/><Relationship Id="rId26" Type="http://schemas.openxmlformats.org/officeDocument/2006/relationships/tags" Target="../tags/tag54.xml"/><Relationship Id="rId3" Type="http://schemas.openxmlformats.org/officeDocument/2006/relationships/tags" Target="../tags/tag31.xml"/><Relationship Id="rId21" Type="http://schemas.openxmlformats.org/officeDocument/2006/relationships/tags" Target="../tags/tag49.xml"/><Relationship Id="rId7" Type="http://schemas.openxmlformats.org/officeDocument/2006/relationships/tags" Target="../tags/tag35.xml"/><Relationship Id="rId12" Type="http://schemas.openxmlformats.org/officeDocument/2006/relationships/tags" Target="../tags/tag40.xml"/><Relationship Id="rId17" Type="http://schemas.openxmlformats.org/officeDocument/2006/relationships/tags" Target="../tags/tag45.xml"/><Relationship Id="rId25" Type="http://schemas.openxmlformats.org/officeDocument/2006/relationships/tags" Target="../tags/tag53.xml"/><Relationship Id="rId2" Type="http://schemas.openxmlformats.org/officeDocument/2006/relationships/tags" Target="../tags/tag30.xml"/><Relationship Id="rId16" Type="http://schemas.openxmlformats.org/officeDocument/2006/relationships/tags" Target="../tags/tag44.xml"/><Relationship Id="rId20" Type="http://schemas.openxmlformats.org/officeDocument/2006/relationships/tags" Target="../tags/tag48.xml"/><Relationship Id="rId29"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24" Type="http://schemas.openxmlformats.org/officeDocument/2006/relationships/tags" Target="../tags/tag52.xml"/><Relationship Id="rId5" Type="http://schemas.openxmlformats.org/officeDocument/2006/relationships/tags" Target="../tags/tag33.xml"/><Relationship Id="rId15" Type="http://schemas.openxmlformats.org/officeDocument/2006/relationships/tags" Target="../tags/tag43.xml"/><Relationship Id="rId23" Type="http://schemas.openxmlformats.org/officeDocument/2006/relationships/tags" Target="../tags/tag51.xml"/><Relationship Id="rId28" Type="http://schemas.openxmlformats.org/officeDocument/2006/relationships/tags" Target="../tags/tag56.xml"/><Relationship Id="rId10" Type="http://schemas.openxmlformats.org/officeDocument/2006/relationships/tags" Target="../tags/tag38.xml"/><Relationship Id="rId19" Type="http://schemas.openxmlformats.org/officeDocument/2006/relationships/tags" Target="../tags/tag47.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 Id="rId22" Type="http://schemas.openxmlformats.org/officeDocument/2006/relationships/tags" Target="../tags/tag50.xml"/><Relationship Id="rId27" Type="http://schemas.openxmlformats.org/officeDocument/2006/relationships/tags" Target="../tags/tag55.xml"/><Relationship Id="rId30" Type="http://schemas.openxmlformats.org/officeDocument/2006/relationships/image" Target="../media/image10.tmp"/></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18" Type="http://schemas.openxmlformats.org/officeDocument/2006/relationships/tags" Target="../tags/tag74.xml"/><Relationship Id="rId26" Type="http://schemas.openxmlformats.org/officeDocument/2006/relationships/tags" Target="../tags/tag82.xml"/><Relationship Id="rId3" Type="http://schemas.openxmlformats.org/officeDocument/2006/relationships/tags" Target="../tags/tag59.xml"/><Relationship Id="rId21" Type="http://schemas.openxmlformats.org/officeDocument/2006/relationships/tags" Target="../tags/tag77.xml"/><Relationship Id="rId7" Type="http://schemas.openxmlformats.org/officeDocument/2006/relationships/tags" Target="../tags/tag63.xml"/><Relationship Id="rId12" Type="http://schemas.openxmlformats.org/officeDocument/2006/relationships/tags" Target="../tags/tag68.xml"/><Relationship Id="rId17" Type="http://schemas.openxmlformats.org/officeDocument/2006/relationships/tags" Target="../tags/tag73.xml"/><Relationship Id="rId25" Type="http://schemas.openxmlformats.org/officeDocument/2006/relationships/tags" Target="../tags/tag81.xml"/><Relationship Id="rId2" Type="http://schemas.openxmlformats.org/officeDocument/2006/relationships/tags" Target="../tags/tag58.xml"/><Relationship Id="rId16" Type="http://schemas.openxmlformats.org/officeDocument/2006/relationships/tags" Target="../tags/tag72.xml"/><Relationship Id="rId20" Type="http://schemas.openxmlformats.org/officeDocument/2006/relationships/tags" Target="../tags/tag76.xml"/><Relationship Id="rId29"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tags" Target="../tags/tag67.xml"/><Relationship Id="rId24" Type="http://schemas.openxmlformats.org/officeDocument/2006/relationships/tags" Target="../tags/tag80.xml"/><Relationship Id="rId5" Type="http://schemas.openxmlformats.org/officeDocument/2006/relationships/tags" Target="../tags/tag61.xml"/><Relationship Id="rId15" Type="http://schemas.openxmlformats.org/officeDocument/2006/relationships/tags" Target="../tags/tag71.xml"/><Relationship Id="rId23" Type="http://schemas.openxmlformats.org/officeDocument/2006/relationships/tags" Target="../tags/tag79.xml"/><Relationship Id="rId28" Type="http://schemas.openxmlformats.org/officeDocument/2006/relationships/tags" Target="../tags/tag84.xml"/><Relationship Id="rId10" Type="http://schemas.openxmlformats.org/officeDocument/2006/relationships/tags" Target="../tags/tag66.xml"/><Relationship Id="rId19" Type="http://schemas.openxmlformats.org/officeDocument/2006/relationships/tags" Target="../tags/tag75.xml"/><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tags" Target="../tags/tag70.xml"/><Relationship Id="rId22" Type="http://schemas.openxmlformats.org/officeDocument/2006/relationships/tags" Target="../tags/tag78.xml"/><Relationship Id="rId27" Type="http://schemas.openxmlformats.org/officeDocument/2006/relationships/tags" Target="../tags/tag83.xml"/><Relationship Id="rId30" Type="http://schemas.openxmlformats.org/officeDocument/2006/relationships/image" Target="../media/image10.tmp"/></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tags" Target="../tags/tag92.xml"/><Relationship Id="rId13" Type="http://schemas.openxmlformats.org/officeDocument/2006/relationships/tags" Target="../tags/tag97.xml"/><Relationship Id="rId18" Type="http://schemas.openxmlformats.org/officeDocument/2006/relationships/tags" Target="../tags/tag102.xml"/><Relationship Id="rId26" Type="http://schemas.openxmlformats.org/officeDocument/2006/relationships/tags" Target="../tags/tag110.xml"/><Relationship Id="rId3" Type="http://schemas.openxmlformats.org/officeDocument/2006/relationships/tags" Target="../tags/tag87.xml"/><Relationship Id="rId21" Type="http://schemas.openxmlformats.org/officeDocument/2006/relationships/tags" Target="../tags/tag105.xml"/><Relationship Id="rId7" Type="http://schemas.openxmlformats.org/officeDocument/2006/relationships/tags" Target="../tags/tag91.xml"/><Relationship Id="rId12" Type="http://schemas.openxmlformats.org/officeDocument/2006/relationships/tags" Target="../tags/tag96.xml"/><Relationship Id="rId17" Type="http://schemas.openxmlformats.org/officeDocument/2006/relationships/tags" Target="../tags/tag101.xml"/><Relationship Id="rId25" Type="http://schemas.openxmlformats.org/officeDocument/2006/relationships/tags" Target="../tags/tag109.xml"/><Relationship Id="rId2" Type="http://schemas.openxmlformats.org/officeDocument/2006/relationships/tags" Target="../tags/tag86.xml"/><Relationship Id="rId16" Type="http://schemas.openxmlformats.org/officeDocument/2006/relationships/tags" Target="../tags/tag100.xml"/><Relationship Id="rId20" Type="http://schemas.openxmlformats.org/officeDocument/2006/relationships/tags" Target="../tags/tag104.xml"/><Relationship Id="rId29" Type="http://schemas.openxmlformats.org/officeDocument/2006/relationships/slideLayout" Target="../slideLayouts/slideLayout7.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tags" Target="../tags/tag95.xml"/><Relationship Id="rId24" Type="http://schemas.openxmlformats.org/officeDocument/2006/relationships/tags" Target="../tags/tag108.xml"/><Relationship Id="rId5" Type="http://schemas.openxmlformats.org/officeDocument/2006/relationships/tags" Target="../tags/tag89.xml"/><Relationship Id="rId15" Type="http://schemas.openxmlformats.org/officeDocument/2006/relationships/tags" Target="../tags/tag99.xml"/><Relationship Id="rId23" Type="http://schemas.openxmlformats.org/officeDocument/2006/relationships/tags" Target="../tags/tag107.xml"/><Relationship Id="rId28" Type="http://schemas.openxmlformats.org/officeDocument/2006/relationships/tags" Target="../tags/tag112.xml"/><Relationship Id="rId10" Type="http://schemas.openxmlformats.org/officeDocument/2006/relationships/tags" Target="../tags/tag94.xml"/><Relationship Id="rId19" Type="http://schemas.openxmlformats.org/officeDocument/2006/relationships/tags" Target="../tags/tag103.xml"/><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tags" Target="../tags/tag98.xml"/><Relationship Id="rId22" Type="http://schemas.openxmlformats.org/officeDocument/2006/relationships/tags" Target="../tags/tag106.xml"/><Relationship Id="rId27" Type="http://schemas.openxmlformats.org/officeDocument/2006/relationships/tags" Target="../tags/tag111.xml"/><Relationship Id="rId30" Type="http://schemas.openxmlformats.org/officeDocument/2006/relationships/image" Target="../media/image10.tmp"/></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8" Type="http://schemas.openxmlformats.org/officeDocument/2006/relationships/tags" Target="../tags/tag120.xml"/><Relationship Id="rId13" Type="http://schemas.openxmlformats.org/officeDocument/2006/relationships/tags" Target="../tags/tag125.xml"/><Relationship Id="rId18" Type="http://schemas.openxmlformats.org/officeDocument/2006/relationships/tags" Target="../tags/tag130.xml"/><Relationship Id="rId26" Type="http://schemas.openxmlformats.org/officeDocument/2006/relationships/tags" Target="../tags/tag138.xml"/><Relationship Id="rId3" Type="http://schemas.openxmlformats.org/officeDocument/2006/relationships/tags" Target="../tags/tag115.xml"/><Relationship Id="rId21" Type="http://schemas.openxmlformats.org/officeDocument/2006/relationships/tags" Target="../tags/tag133.xml"/><Relationship Id="rId7" Type="http://schemas.openxmlformats.org/officeDocument/2006/relationships/tags" Target="../tags/tag119.xml"/><Relationship Id="rId12" Type="http://schemas.openxmlformats.org/officeDocument/2006/relationships/tags" Target="../tags/tag124.xml"/><Relationship Id="rId17" Type="http://schemas.openxmlformats.org/officeDocument/2006/relationships/tags" Target="../tags/tag129.xml"/><Relationship Id="rId25" Type="http://schemas.openxmlformats.org/officeDocument/2006/relationships/tags" Target="../tags/tag137.xml"/><Relationship Id="rId2" Type="http://schemas.openxmlformats.org/officeDocument/2006/relationships/tags" Target="../tags/tag114.xml"/><Relationship Id="rId16" Type="http://schemas.openxmlformats.org/officeDocument/2006/relationships/tags" Target="../tags/tag128.xml"/><Relationship Id="rId20" Type="http://schemas.openxmlformats.org/officeDocument/2006/relationships/tags" Target="../tags/tag132.xml"/><Relationship Id="rId29" Type="http://schemas.openxmlformats.org/officeDocument/2006/relationships/slideLayout" Target="../slideLayouts/slideLayout7.xml"/><Relationship Id="rId1" Type="http://schemas.openxmlformats.org/officeDocument/2006/relationships/tags" Target="../tags/tag113.xml"/><Relationship Id="rId6" Type="http://schemas.openxmlformats.org/officeDocument/2006/relationships/tags" Target="../tags/tag118.xml"/><Relationship Id="rId11" Type="http://schemas.openxmlformats.org/officeDocument/2006/relationships/tags" Target="../tags/tag123.xml"/><Relationship Id="rId24" Type="http://schemas.openxmlformats.org/officeDocument/2006/relationships/tags" Target="../tags/tag136.xml"/><Relationship Id="rId5" Type="http://schemas.openxmlformats.org/officeDocument/2006/relationships/tags" Target="../tags/tag117.xml"/><Relationship Id="rId15" Type="http://schemas.openxmlformats.org/officeDocument/2006/relationships/tags" Target="../tags/tag127.xml"/><Relationship Id="rId23" Type="http://schemas.openxmlformats.org/officeDocument/2006/relationships/tags" Target="../tags/tag135.xml"/><Relationship Id="rId28" Type="http://schemas.openxmlformats.org/officeDocument/2006/relationships/tags" Target="../tags/tag140.xml"/><Relationship Id="rId10" Type="http://schemas.openxmlformats.org/officeDocument/2006/relationships/tags" Target="../tags/tag122.xml"/><Relationship Id="rId19" Type="http://schemas.openxmlformats.org/officeDocument/2006/relationships/tags" Target="../tags/tag131.xml"/><Relationship Id="rId4" Type="http://schemas.openxmlformats.org/officeDocument/2006/relationships/tags" Target="../tags/tag116.xml"/><Relationship Id="rId9" Type="http://schemas.openxmlformats.org/officeDocument/2006/relationships/tags" Target="../tags/tag121.xml"/><Relationship Id="rId14" Type="http://schemas.openxmlformats.org/officeDocument/2006/relationships/tags" Target="../tags/tag126.xml"/><Relationship Id="rId22" Type="http://schemas.openxmlformats.org/officeDocument/2006/relationships/tags" Target="../tags/tag134.xml"/><Relationship Id="rId27" Type="http://schemas.openxmlformats.org/officeDocument/2006/relationships/tags" Target="../tags/tag139.xml"/><Relationship Id="rId30" Type="http://schemas.openxmlformats.org/officeDocument/2006/relationships/image" Target="../media/image10.tmp"/></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7.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8.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8" Type="http://schemas.openxmlformats.org/officeDocument/2006/relationships/tags" Target="../tags/tag148.xml"/><Relationship Id="rId13" Type="http://schemas.openxmlformats.org/officeDocument/2006/relationships/tags" Target="../tags/tag153.xml"/><Relationship Id="rId18" Type="http://schemas.openxmlformats.org/officeDocument/2006/relationships/tags" Target="../tags/tag158.xml"/><Relationship Id="rId26" Type="http://schemas.openxmlformats.org/officeDocument/2006/relationships/tags" Target="../tags/tag166.xml"/><Relationship Id="rId3" Type="http://schemas.openxmlformats.org/officeDocument/2006/relationships/tags" Target="../tags/tag143.xml"/><Relationship Id="rId21" Type="http://schemas.openxmlformats.org/officeDocument/2006/relationships/tags" Target="../tags/tag161.xml"/><Relationship Id="rId7" Type="http://schemas.openxmlformats.org/officeDocument/2006/relationships/tags" Target="../tags/tag147.xml"/><Relationship Id="rId12" Type="http://schemas.openxmlformats.org/officeDocument/2006/relationships/tags" Target="../tags/tag152.xml"/><Relationship Id="rId17" Type="http://schemas.openxmlformats.org/officeDocument/2006/relationships/tags" Target="../tags/tag157.xml"/><Relationship Id="rId25" Type="http://schemas.openxmlformats.org/officeDocument/2006/relationships/tags" Target="../tags/tag165.xml"/><Relationship Id="rId2" Type="http://schemas.openxmlformats.org/officeDocument/2006/relationships/tags" Target="../tags/tag142.xml"/><Relationship Id="rId16" Type="http://schemas.openxmlformats.org/officeDocument/2006/relationships/tags" Target="../tags/tag156.xml"/><Relationship Id="rId20" Type="http://schemas.openxmlformats.org/officeDocument/2006/relationships/tags" Target="../tags/tag160.xml"/><Relationship Id="rId29" Type="http://schemas.openxmlformats.org/officeDocument/2006/relationships/slideLayout" Target="../slideLayouts/slideLayout7.xml"/><Relationship Id="rId1" Type="http://schemas.openxmlformats.org/officeDocument/2006/relationships/tags" Target="../tags/tag141.xml"/><Relationship Id="rId6" Type="http://schemas.openxmlformats.org/officeDocument/2006/relationships/tags" Target="../tags/tag146.xml"/><Relationship Id="rId11" Type="http://schemas.openxmlformats.org/officeDocument/2006/relationships/tags" Target="../tags/tag151.xml"/><Relationship Id="rId24" Type="http://schemas.openxmlformats.org/officeDocument/2006/relationships/tags" Target="../tags/tag164.xml"/><Relationship Id="rId5" Type="http://schemas.openxmlformats.org/officeDocument/2006/relationships/tags" Target="../tags/tag145.xml"/><Relationship Id="rId15" Type="http://schemas.openxmlformats.org/officeDocument/2006/relationships/tags" Target="../tags/tag155.xml"/><Relationship Id="rId23" Type="http://schemas.openxmlformats.org/officeDocument/2006/relationships/tags" Target="../tags/tag163.xml"/><Relationship Id="rId28" Type="http://schemas.openxmlformats.org/officeDocument/2006/relationships/tags" Target="../tags/tag168.xml"/><Relationship Id="rId10" Type="http://schemas.openxmlformats.org/officeDocument/2006/relationships/tags" Target="../tags/tag150.xml"/><Relationship Id="rId19" Type="http://schemas.openxmlformats.org/officeDocument/2006/relationships/tags" Target="../tags/tag159.xml"/><Relationship Id="rId4" Type="http://schemas.openxmlformats.org/officeDocument/2006/relationships/tags" Target="../tags/tag144.xml"/><Relationship Id="rId9" Type="http://schemas.openxmlformats.org/officeDocument/2006/relationships/tags" Target="../tags/tag149.xml"/><Relationship Id="rId14" Type="http://schemas.openxmlformats.org/officeDocument/2006/relationships/tags" Target="../tags/tag154.xml"/><Relationship Id="rId22" Type="http://schemas.openxmlformats.org/officeDocument/2006/relationships/tags" Target="../tags/tag162.xml"/><Relationship Id="rId27" Type="http://schemas.openxmlformats.org/officeDocument/2006/relationships/tags" Target="../tags/tag167.xml"/><Relationship Id="rId30" Type="http://schemas.openxmlformats.org/officeDocument/2006/relationships/image" Target="../media/image10.tmp"/></Relationships>
</file>

<file path=ppt/slides/_rels/slide79.xml.rels><?xml version="1.0" encoding="UTF-8" standalone="yes"?>
<Relationships xmlns="http://schemas.openxmlformats.org/package/2006/relationships"><Relationship Id="rId8" Type="http://schemas.openxmlformats.org/officeDocument/2006/relationships/tags" Target="../tags/tag176.xml"/><Relationship Id="rId13" Type="http://schemas.openxmlformats.org/officeDocument/2006/relationships/tags" Target="../tags/tag181.xml"/><Relationship Id="rId18" Type="http://schemas.openxmlformats.org/officeDocument/2006/relationships/tags" Target="../tags/tag186.xml"/><Relationship Id="rId26" Type="http://schemas.openxmlformats.org/officeDocument/2006/relationships/tags" Target="../tags/tag194.xml"/><Relationship Id="rId3" Type="http://schemas.openxmlformats.org/officeDocument/2006/relationships/tags" Target="../tags/tag171.xml"/><Relationship Id="rId21" Type="http://schemas.openxmlformats.org/officeDocument/2006/relationships/tags" Target="../tags/tag189.xml"/><Relationship Id="rId7" Type="http://schemas.openxmlformats.org/officeDocument/2006/relationships/tags" Target="../tags/tag175.xml"/><Relationship Id="rId12" Type="http://schemas.openxmlformats.org/officeDocument/2006/relationships/tags" Target="../tags/tag180.xml"/><Relationship Id="rId17" Type="http://schemas.openxmlformats.org/officeDocument/2006/relationships/tags" Target="../tags/tag185.xml"/><Relationship Id="rId25" Type="http://schemas.openxmlformats.org/officeDocument/2006/relationships/tags" Target="../tags/tag193.xml"/><Relationship Id="rId2" Type="http://schemas.openxmlformats.org/officeDocument/2006/relationships/tags" Target="../tags/tag170.xml"/><Relationship Id="rId16" Type="http://schemas.openxmlformats.org/officeDocument/2006/relationships/tags" Target="../tags/tag184.xml"/><Relationship Id="rId20" Type="http://schemas.openxmlformats.org/officeDocument/2006/relationships/tags" Target="../tags/tag188.xml"/><Relationship Id="rId29" Type="http://schemas.openxmlformats.org/officeDocument/2006/relationships/slideLayout" Target="../slideLayouts/slideLayout7.xml"/><Relationship Id="rId1" Type="http://schemas.openxmlformats.org/officeDocument/2006/relationships/tags" Target="../tags/tag169.xml"/><Relationship Id="rId6" Type="http://schemas.openxmlformats.org/officeDocument/2006/relationships/tags" Target="../tags/tag174.xml"/><Relationship Id="rId11" Type="http://schemas.openxmlformats.org/officeDocument/2006/relationships/tags" Target="../tags/tag179.xml"/><Relationship Id="rId24" Type="http://schemas.openxmlformats.org/officeDocument/2006/relationships/tags" Target="../tags/tag192.xml"/><Relationship Id="rId5" Type="http://schemas.openxmlformats.org/officeDocument/2006/relationships/tags" Target="../tags/tag173.xml"/><Relationship Id="rId15" Type="http://schemas.openxmlformats.org/officeDocument/2006/relationships/tags" Target="../tags/tag183.xml"/><Relationship Id="rId23" Type="http://schemas.openxmlformats.org/officeDocument/2006/relationships/tags" Target="../tags/tag191.xml"/><Relationship Id="rId28" Type="http://schemas.openxmlformats.org/officeDocument/2006/relationships/tags" Target="../tags/tag196.xml"/><Relationship Id="rId10" Type="http://schemas.openxmlformats.org/officeDocument/2006/relationships/tags" Target="../tags/tag178.xml"/><Relationship Id="rId19" Type="http://schemas.openxmlformats.org/officeDocument/2006/relationships/tags" Target="../tags/tag187.xml"/><Relationship Id="rId4" Type="http://schemas.openxmlformats.org/officeDocument/2006/relationships/tags" Target="../tags/tag172.xml"/><Relationship Id="rId9" Type="http://schemas.openxmlformats.org/officeDocument/2006/relationships/tags" Target="../tags/tag177.xml"/><Relationship Id="rId14" Type="http://schemas.openxmlformats.org/officeDocument/2006/relationships/tags" Target="../tags/tag182.xml"/><Relationship Id="rId22" Type="http://schemas.openxmlformats.org/officeDocument/2006/relationships/tags" Target="../tags/tag190.xml"/><Relationship Id="rId27" Type="http://schemas.openxmlformats.org/officeDocument/2006/relationships/tags" Target="../tags/tag195.xml"/><Relationship Id="rId30" Type="http://schemas.openxmlformats.org/officeDocument/2006/relationships/image" Target="../media/image10.tm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3" Type="http://schemas.openxmlformats.org/officeDocument/2006/relationships/tags" Target="../tags/tag209.xml"/><Relationship Id="rId18" Type="http://schemas.openxmlformats.org/officeDocument/2006/relationships/tags" Target="../tags/tag214.xml"/><Relationship Id="rId26" Type="http://schemas.openxmlformats.org/officeDocument/2006/relationships/tags" Target="../tags/tag222.xml"/><Relationship Id="rId39" Type="http://schemas.openxmlformats.org/officeDocument/2006/relationships/image" Target="../media/image290.png"/><Relationship Id="rId21" Type="http://schemas.openxmlformats.org/officeDocument/2006/relationships/tags" Target="../tags/tag217.xml"/><Relationship Id="rId34" Type="http://schemas.openxmlformats.org/officeDocument/2006/relationships/tags" Target="../tags/tag200.xml"/><Relationship Id="rId42" Type="http://schemas.openxmlformats.org/officeDocument/2006/relationships/image" Target="../media/image10.tmp"/><Relationship Id="rId7" Type="http://schemas.openxmlformats.org/officeDocument/2006/relationships/tags" Target="../tags/tag203.xml"/><Relationship Id="rId2" Type="http://schemas.openxmlformats.org/officeDocument/2006/relationships/tags" Target="../tags/tag198.xml"/><Relationship Id="rId16" Type="http://schemas.openxmlformats.org/officeDocument/2006/relationships/tags" Target="../tags/tag212.xml"/><Relationship Id="rId20" Type="http://schemas.openxmlformats.org/officeDocument/2006/relationships/tags" Target="../tags/tag216.xml"/><Relationship Id="rId29" Type="http://schemas.openxmlformats.org/officeDocument/2006/relationships/slideLayout" Target="../slideLayouts/slideLayout7.xml"/><Relationship Id="rId41" Type="http://schemas.openxmlformats.org/officeDocument/2006/relationships/image" Target="../media/image30.png"/><Relationship Id="rId1" Type="http://schemas.openxmlformats.org/officeDocument/2006/relationships/tags" Target="../tags/tag197.xml"/><Relationship Id="rId6" Type="http://schemas.openxmlformats.org/officeDocument/2006/relationships/tags" Target="../tags/tag202.xml"/><Relationship Id="rId11" Type="http://schemas.openxmlformats.org/officeDocument/2006/relationships/tags" Target="../tags/tag207.xml"/><Relationship Id="rId24" Type="http://schemas.openxmlformats.org/officeDocument/2006/relationships/tags" Target="../tags/tag220.xml"/><Relationship Id="rId32" Type="http://schemas.openxmlformats.org/officeDocument/2006/relationships/tags" Target="../tags/tag199.xml"/><Relationship Id="rId37" Type="http://schemas.openxmlformats.org/officeDocument/2006/relationships/image" Target="../media/image280.png"/><Relationship Id="rId40" Type="http://schemas.openxmlformats.org/officeDocument/2006/relationships/tags" Target="../tags/tag210.xml"/><Relationship Id="rId5" Type="http://schemas.openxmlformats.org/officeDocument/2006/relationships/tags" Target="../tags/tag201.xml"/><Relationship Id="rId15" Type="http://schemas.openxmlformats.org/officeDocument/2006/relationships/tags" Target="../tags/tag211.xml"/><Relationship Id="rId23" Type="http://schemas.openxmlformats.org/officeDocument/2006/relationships/tags" Target="../tags/tag219.xml"/><Relationship Id="rId28" Type="http://schemas.openxmlformats.org/officeDocument/2006/relationships/tags" Target="../tags/tag224.xml"/><Relationship Id="rId36" Type="http://schemas.openxmlformats.org/officeDocument/2006/relationships/tags" Target="../tags/tag201.xml"/><Relationship Id="rId10" Type="http://schemas.openxmlformats.org/officeDocument/2006/relationships/tags" Target="../tags/tag206.xml"/><Relationship Id="rId19" Type="http://schemas.openxmlformats.org/officeDocument/2006/relationships/tags" Target="../tags/tag215.xml"/><Relationship Id="rId31" Type="http://schemas.openxmlformats.org/officeDocument/2006/relationships/image" Target="../media/image250.png"/><Relationship Id="rId4" Type="http://schemas.openxmlformats.org/officeDocument/2006/relationships/tags" Target="../tags/tag200.xml"/><Relationship Id="rId9" Type="http://schemas.openxmlformats.org/officeDocument/2006/relationships/tags" Target="../tags/tag205.xml"/><Relationship Id="rId14" Type="http://schemas.openxmlformats.org/officeDocument/2006/relationships/tags" Target="../tags/tag210.xml"/><Relationship Id="rId22" Type="http://schemas.openxmlformats.org/officeDocument/2006/relationships/tags" Target="../tags/tag218.xml"/><Relationship Id="rId27" Type="http://schemas.openxmlformats.org/officeDocument/2006/relationships/tags" Target="../tags/tag223.xml"/><Relationship Id="rId30" Type="http://schemas.openxmlformats.org/officeDocument/2006/relationships/tags" Target="../tags/tag198.xml"/><Relationship Id="rId35" Type="http://schemas.openxmlformats.org/officeDocument/2006/relationships/image" Target="../media/image27.png"/><Relationship Id="rId8" Type="http://schemas.openxmlformats.org/officeDocument/2006/relationships/tags" Target="../tags/tag204.xml"/><Relationship Id="rId3" Type="http://schemas.openxmlformats.org/officeDocument/2006/relationships/tags" Target="../tags/tag199.xml"/><Relationship Id="rId12" Type="http://schemas.openxmlformats.org/officeDocument/2006/relationships/tags" Target="../tags/tag208.xml"/><Relationship Id="rId17" Type="http://schemas.openxmlformats.org/officeDocument/2006/relationships/tags" Target="../tags/tag213.xml"/><Relationship Id="rId25" Type="http://schemas.openxmlformats.org/officeDocument/2006/relationships/tags" Target="../tags/tag221.xml"/><Relationship Id="rId33" Type="http://schemas.openxmlformats.org/officeDocument/2006/relationships/image" Target="../media/image260.png"/><Relationship Id="rId38" Type="http://schemas.openxmlformats.org/officeDocument/2006/relationships/tags" Target="../tags/tag20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11" Type="http://schemas.openxmlformats.org/officeDocument/2006/relationships/image" Target="../media/image40.jpe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42F4E51-918C-409E-BF49-5E4014F8C58D}"/>
              </a:ext>
            </a:extLst>
          </p:cNvPr>
          <p:cNvSpPr>
            <a:spLocks noGrp="1" noChangeArrowheads="1"/>
          </p:cNvSpPr>
          <p:nvPr>
            <p:ph type="ctrTitle" idx="4294967295"/>
          </p:nvPr>
        </p:nvSpPr>
        <p:spPr>
          <a:xfrm>
            <a:off x="685800" y="2286000"/>
            <a:ext cx="7772400" cy="1143000"/>
          </a:xfrm>
        </p:spPr>
        <p:txBody>
          <a:bodyPr/>
          <a:lstStyle/>
          <a:p>
            <a:pPr>
              <a:defRPr/>
            </a:pPr>
            <a:r>
              <a:rPr lang="en-US" altLang="zh-CN">
                <a:effectLst>
                  <a:outerShdw blurRad="38100" dist="38100" dir="2700000" algn="tl">
                    <a:srgbClr val="C0C0C0"/>
                  </a:outerShdw>
                </a:effectLst>
                <a:ea typeface="宋体" panose="02010600030101010101" pitchFamily="2" charset="-122"/>
              </a:rPr>
              <a:t>Chapter 13:  I/O Systems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B553BF25-9483-4A2A-8CD4-1D7138181745}"/>
              </a:ext>
            </a:extLst>
          </p:cNvPr>
          <p:cNvSpPr>
            <a:spLocks noGrp="1"/>
          </p:cNvSpPr>
          <p:nvPr>
            <p:ph type="title" idx="4294967295"/>
          </p:nvPr>
        </p:nvSpPr>
        <p:spPr>
          <a:xfrm>
            <a:off x="1419225" y="209550"/>
            <a:ext cx="6040438" cy="609600"/>
          </a:xfrm>
        </p:spPr>
        <p:txBody>
          <a:bodyPr/>
          <a:lstStyle/>
          <a:p>
            <a:pPr>
              <a:defRPr/>
            </a:pPr>
            <a:r>
              <a:rPr lang="en-US" altLang="zh-CN" dirty="0" smtClean="0">
                <a:effectLst>
                  <a:outerShdw blurRad="38100" dist="38100" dir="2700000" algn="tl">
                    <a:srgbClr val="C0C0C0"/>
                  </a:outerShdw>
                </a:effectLst>
                <a:ea typeface="宋体" panose="02010600030101010101" pitchFamily="2" charset="-122"/>
              </a:rPr>
              <a:t>Device Driver</a:t>
            </a:r>
            <a:endParaRPr lang="zh-CN" altLang="en-US" dirty="0">
              <a:effectLst>
                <a:outerShdw blurRad="38100" dist="38100" dir="2700000" algn="tl">
                  <a:srgbClr val="C0C0C0"/>
                </a:outerShdw>
              </a:effectLst>
              <a:ea typeface="宋体" panose="02010600030101010101" pitchFamily="2" charset="-122"/>
            </a:endParaRPr>
          </a:p>
        </p:txBody>
      </p:sp>
      <p:sp>
        <p:nvSpPr>
          <p:cNvPr id="10243" name="内容占位符 2">
            <a:extLst>
              <a:ext uri="{FF2B5EF4-FFF2-40B4-BE49-F238E27FC236}">
                <a16:creationId xmlns:a16="http://schemas.microsoft.com/office/drawing/2014/main" id="{6441193B-9B09-476D-9ABB-82CBDD80435C}"/>
              </a:ext>
            </a:extLst>
          </p:cNvPr>
          <p:cNvSpPr>
            <a:spLocks noGrp="1" noChangeArrowheads="1"/>
          </p:cNvSpPr>
          <p:nvPr>
            <p:ph idx="4294967295"/>
          </p:nvPr>
        </p:nvSpPr>
        <p:spPr>
          <a:xfrm>
            <a:off x="785813" y="979488"/>
            <a:ext cx="7553325" cy="5589988"/>
          </a:xfrm>
        </p:spPr>
        <p:txBody>
          <a:bodyPr/>
          <a:lstStyle/>
          <a:p>
            <a:pPr>
              <a:spcBef>
                <a:spcPts val="600"/>
              </a:spcBef>
            </a:pPr>
            <a:r>
              <a:rPr lang="en-US" altLang="zh-CN" sz="2000" dirty="0">
                <a:ea typeface="宋体" panose="02010600030101010101" pitchFamily="2" charset="-122"/>
              </a:rPr>
              <a:t>To encapsulate the </a:t>
            </a:r>
            <a:r>
              <a:rPr lang="en-US" altLang="zh-CN" sz="2000" dirty="0">
                <a:solidFill>
                  <a:srgbClr val="0033CC"/>
                </a:solidFill>
                <a:ea typeface="宋体" panose="02010600030101010101" pitchFamily="2" charset="-122"/>
              </a:rPr>
              <a:t>details and oddities</a:t>
            </a:r>
            <a:r>
              <a:rPr lang="en-US" altLang="zh-CN" sz="2000" dirty="0">
                <a:ea typeface="宋体" panose="02010600030101010101" pitchFamily="2" charset="-122"/>
              </a:rPr>
              <a:t> of different devices, the kernel of an operating system is structured to use </a:t>
            </a:r>
            <a:r>
              <a:rPr lang="en-US" altLang="zh-CN" sz="2000" b="1" dirty="0">
                <a:solidFill>
                  <a:srgbClr val="0070C0"/>
                </a:solidFill>
                <a:ea typeface="宋体" panose="02010600030101010101" pitchFamily="2" charset="-122"/>
              </a:rPr>
              <a:t>device-driver modules</a:t>
            </a:r>
            <a:r>
              <a:rPr lang="en-US" altLang="zh-CN" sz="2000" dirty="0">
                <a:solidFill>
                  <a:srgbClr val="0070C0"/>
                </a:solidFill>
                <a:ea typeface="宋体" panose="02010600030101010101" pitchFamily="2" charset="-122"/>
              </a:rPr>
              <a:t>.</a:t>
            </a:r>
            <a:endParaRPr lang="en-US" altLang="zh-CN" sz="2000" b="1" dirty="0">
              <a:solidFill>
                <a:srgbClr val="0070C0"/>
              </a:solidFill>
              <a:ea typeface="宋体" panose="02010600030101010101" pitchFamily="2" charset="-122"/>
            </a:endParaRPr>
          </a:p>
          <a:p>
            <a:pPr>
              <a:spcBef>
                <a:spcPts val="600"/>
              </a:spcBef>
            </a:pPr>
            <a:r>
              <a:rPr lang="en-US" altLang="zh-CN" sz="2400" b="1" u="sng" dirty="0">
                <a:solidFill>
                  <a:srgbClr val="FF0000"/>
                </a:solidFill>
                <a:ea typeface="宋体" panose="02010600030101010101" pitchFamily="2" charset="-122"/>
              </a:rPr>
              <a:t>Device drivers </a:t>
            </a:r>
          </a:p>
          <a:p>
            <a:pPr lvl="1">
              <a:spcBef>
                <a:spcPts val="600"/>
              </a:spcBef>
            </a:pPr>
            <a:r>
              <a:rPr lang="en-US" altLang="zh-CN" sz="2000" dirty="0">
                <a:ea typeface="宋体" panose="02010600030101010101" pitchFamily="2" charset="-122"/>
              </a:rPr>
              <a:t>Present a </a:t>
            </a:r>
            <a:r>
              <a:rPr lang="en-US" altLang="zh-CN" sz="2000" b="1" i="1" u="sng" dirty="0">
                <a:solidFill>
                  <a:srgbClr val="FF0000"/>
                </a:solidFill>
                <a:ea typeface="宋体" panose="02010600030101010101" pitchFamily="2" charset="-122"/>
              </a:rPr>
              <a:t>uniform </a:t>
            </a:r>
            <a:r>
              <a:rPr lang="en-US" altLang="zh-CN" sz="2000" b="1" i="1" u="sng" dirty="0">
                <a:solidFill>
                  <a:srgbClr val="0070C0"/>
                </a:solidFill>
                <a:ea typeface="宋体" panose="02010600030101010101" pitchFamily="2" charset="-122"/>
              </a:rPr>
              <a:t>device access </a:t>
            </a:r>
            <a:r>
              <a:rPr lang="en-US" altLang="zh-CN" sz="2000" b="1" i="1" u="sng" dirty="0">
                <a:solidFill>
                  <a:srgbClr val="C00000"/>
                </a:solidFill>
                <a:ea typeface="宋体" panose="02010600030101010101" pitchFamily="2" charset="-122"/>
              </a:rPr>
              <a:t>interface</a:t>
            </a:r>
            <a:r>
              <a:rPr lang="en-US" altLang="zh-CN" sz="2000" b="1" i="1" u="sng" dirty="0">
                <a:solidFill>
                  <a:srgbClr val="0070C0"/>
                </a:solidFill>
                <a:ea typeface="宋体" panose="02010600030101010101" pitchFamily="2" charset="-122"/>
              </a:rPr>
              <a:t> </a:t>
            </a:r>
            <a:r>
              <a:rPr lang="en-US" altLang="zh-CN" sz="2000" dirty="0">
                <a:ea typeface="宋体" panose="02010600030101010101" pitchFamily="2" charset="-122"/>
              </a:rPr>
              <a:t>to the </a:t>
            </a:r>
            <a:r>
              <a:rPr lang="en-US" altLang="zh-CN" sz="2000" dirty="0">
                <a:solidFill>
                  <a:srgbClr val="7030A0"/>
                </a:solidFill>
                <a:ea typeface="宋体" panose="02010600030101010101" pitchFamily="2" charset="-122"/>
              </a:rPr>
              <a:t>I/O subsystem</a:t>
            </a:r>
            <a:r>
              <a:rPr lang="en-US" altLang="zh-CN" sz="2000" dirty="0">
                <a:ea typeface="宋体" panose="02010600030101010101" pitchFamily="2" charset="-122"/>
              </a:rPr>
              <a:t>  for </a:t>
            </a:r>
            <a:r>
              <a:rPr lang="en-US" altLang="zh-CN" sz="2000" b="1" i="1" u="sng" dirty="0">
                <a:effectLst>
                  <a:outerShdw blurRad="38100" dist="38100" dir="2700000" algn="tl">
                    <a:srgbClr val="000000">
                      <a:alpha val="43137"/>
                    </a:srgbClr>
                  </a:outerShdw>
                </a:effectLst>
                <a:ea typeface="宋体" panose="02010600030101010101" pitchFamily="2" charset="-122"/>
              </a:rPr>
              <a:t>all kinds of different I/O devices</a:t>
            </a:r>
            <a:r>
              <a:rPr lang="en-US" altLang="zh-CN" sz="2000" dirty="0">
                <a:ea typeface="宋体" panose="02010600030101010101" pitchFamily="2" charset="-122"/>
              </a:rPr>
              <a:t>. </a:t>
            </a:r>
          </a:p>
          <a:p>
            <a:pPr lvl="1">
              <a:spcBef>
                <a:spcPts val="600"/>
              </a:spcBef>
            </a:pPr>
            <a:r>
              <a:rPr lang="zh-CN" altLang="en-US" sz="1800" dirty="0">
                <a:solidFill>
                  <a:srgbClr val="7030A0"/>
                </a:solidFill>
                <a:ea typeface="宋体" panose="02010600030101010101" pitchFamily="2" charset="-122"/>
              </a:rPr>
              <a:t>系统为不同的设备设计了不同的设备驱动程序</a:t>
            </a:r>
            <a:endParaRPr lang="en-US" altLang="zh-CN" sz="1800" dirty="0">
              <a:solidFill>
                <a:srgbClr val="7030A0"/>
              </a:solidFill>
              <a:ea typeface="宋体" panose="02010600030101010101" pitchFamily="2" charset="-122"/>
            </a:endParaRPr>
          </a:p>
          <a:p>
            <a:pPr lvl="2">
              <a:spcBef>
                <a:spcPts val="600"/>
              </a:spcBef>
            </a:pPr>
            <a:r>
              <a:rPr lang="zh-CN" altLang="en-US" sz="1600" dirty="0">
                <a:ea typeface="宋体" panose="02010600030101010101" pitchFamily="2" charset="-122"/>
              </a:rPr>
              <a:t>对于不同硬件设备，为</a:t>
            </a:r>
            <a:r>
              <a:rPr lang="en-US" altLang="zh-CN" sz="1600" dirty="0">
                <a:ea typeface="宋体" panose="02010600030101010101" pitchFamily="2" charset="-122"/>
              </a:rPr>
              <a:t>I/O</a:t>
            </a:r>
            <a:r>
              <a:rPr lang="zh-CN" altLang="en-US" sz="1600" dirty="0">
                <a:ea typeface="宋体" panose="02010600030101010101" pitchFamily="2" charset="-122"/>
              </a:rPr>
              <a:t>子系统提供了统一的设备访问接口</a:t>
            </a:r>
            <a:endParaRPr lang="en-US" altLang="zh-CN" sz="1600" dirty="0">
              <a:ea typeface="宋体" panose="02010600030101010101" pitchFamily="2" charset="-122"/>
            </a:endParaRPr>
          </a:p>
          <a:p>
            <a:pPr lvl="2">
              <a:spcBef>
                <a:spcPts val="600"/>
              </a:spcBef>
            </a:pPr>
            <a:r>
              <a:rPr lang="zh-CN" altLang="en-US" sz="1600" b="1" dirty="0">
                <a:solidFill>
                  <a:srgbClr val="000099"/>
                </a:solidFill>
                <a:ea typeface="宋体" panose="02010600030101010101" pitchFamily="2" charset="-122"/>
              </a:rPr>
              <a:t>根据</a:t>
            </a:r>
            <a:r>
              <a:rPr lang="en-US" altLang="zh-CN" sz="1600" b="1" dirty="0">
                <a:solidFill>
                  <a:srgbClr val="000099"/>
                </a:solidFill>
                <a:ea typeface="宋体" panose="02010600030101010101" pitchFamily="2" charset="-122"/>
              </a:rPr>
              <a:t>I/O</a:t>
            </a:r>
            <a:r>
              <a:rPr lang="zh-CN" altLang="en-US" sz="1600" b="1" dirty="0">
                <a:solidFill>
                  <a:srgbClr val="000099"/>
                </a:solidFill>
                <a:ea typeface="宋体" panose="02010600030101010101" pitchFamily="2" charset="-122"/>
              </a:rPr>
              <a:t>子系统的要求完成对硬件设备的</a:t>
            </a:r>
            <a:r>
              <a:rPr lang="zh-CN" altLang="en-US" sz="1600" b="1" dirty="0" smtClean="0">
                <a:solidFill>
                  <a:srgbClr val="000099"/>
                </a:solidFill>
                <a:ea typeface="宋体" panose="02010600030101010101" pitchFamily="2" charset="-122"/>
              </a:rPr>
              <a:t>具体控制和访问</a:t>
            </a:r>
            <a:endParaRPr lang="en-US" altLang="zh-CN" sz="1600" b="1" dirty="0" smtClean="0">
              <a:solidFill>
                <a:srgbClr val="000099"/>
              </a:solidFill>
              <a:ea typeface="宋体" panose="02010600030101010101" pitchFamily="2" charset="-122"/>
            </a:endParaRPr>
          </a:p>
          <a:p>
            <a:pPr lvl="3">
              <a:spcBef>
                <a:spcPts val="600"/>
              </a:spcBef>
            </a:pPr>
            <a:r>
              <a:rPr lang="zh-CN" altLang="en-US" sz="1400" dirty="0">
                <a:ea typeface="宋体" panose="02010600030101010101" pitchFamily="2" charset="-122"/>
                <a:sym typeface="+mn-ea"/>
              </a:rPr>
              <a:t>包括</a:t>
            </a:r>
            <a:r>
              <a:rPr lang="en-US" altLang="zh-CN" sz="1400" dirty="0" err="1">
                <a:ea typeface="宋体" panose="02010600030101010101" pitchFamily="2" charset="-122"/>
                <a:sym typeface="+mn-ea"/>
              </a:rPr>
              <a:t>设备</a:t>
            </a:r>
            <a:r>
              <a:rPr lang="zh-CN" altLang="en-US" sz="1400" dirty="0">
                <a:ea typeface="宋体" panose="02010600030101010101" pitchFamily="2" charset="-122"/>
                <a:sym typeface="+mn-ea"/>
              </a:rPr>
              <a:t>相关</a:t>
            </a:r>
            <a:r>
              <a:rPr lang="en-US" altLang="zh-CN" sz="1400" dirty="0">
                <a:ea typeface="宋体" panose="02010600030101010101" pitchFamily="2" charset="-122"/>
                <a:sym typeface="+mn-ea"/>
              </a:rPr>
              <a:t>的</a:t>
            </a:r>
            <a:r>
              <a:rPr lang="zh-CN" altLang="en-US" sz="1400" dirty="0">
                <a:ea typeface="宋体" panose="02010600030101010101" pitchFamily="2" charset="-122"/>
                <a:sym typeface="+mn-ea"/>
              </a:rPr>
              <a:t>操作，如设备控制命令，盘块到磁盘物理</a:t>
            </a:r>
            <a:r>
              <a:rPr lang="zh-CN" altLang="en-US" sz="1400" dirty="0" smtClean="0">
                <a:ea typeface="宋体" panose="02010600030101010101" pitchFamily="2" charset="-122"/>
                <a:sym typeface="+mn-ea"/>
              </a:rPr>
              <a:t>地址</a:t>
            </a:r>
            <a:endParaRPr lang="en-US" altLang="zh-CN" sz="1400" dirty="0" smtClean="0">
              <a:ea typeface="宋体" panose="02010600030101010101" pitchFamily="2" charset="-122"/>
              <a:sym typeface="+mn-ea"/>
            </a:endParaRPr>
          </a:p>
          <a:p>
            <a:pPr lvl="3">
              <a:spcBef>
                <a:spcPts val="600"/>
              </a:spcBef>
            </a:pPr>
            <a:r>
              <a:rPr lang="zh-CN" altLang="en-US" sz="1400" dirty="0">
                <a:ea typeface="宋体" panose="02010600030101010101" pitchFamily="2" charset="-122"/>
                <a:sym typeface="+mn-ea"/>
              </a:rPr>
              <a:t>调用</a:t>
            </a:r>
            <a:r>
              <a:rPr lang="en-US" altLang="zh-CN" sz="1400" dirty="0">
                <a:ea typeface="宋体" panose="02010600030101010101" pitchFamily="2" charset="-122"/>
                <a:sym typeface="+mn-ea"/>
              </a:rPr>
              <a:t>I/O</a:t>
            </a:r>
            <a:r>
              <a:rPr lang="zh-CN" altLang="en-US" sz="1400" dirty="0">
                <a:ea typeface="宋体" panose="02010600030101010101" pitchFamily="2" charset="-122"/>
                <a:sym typeface="+mn-ea"/>
              </a:rPr>
              <a:t>中断处理程序等</a:t>
            </a:r>
          </a:p>
          <a:p>
            <a:pPr lvl="2">
              <a:spcBef>
                <a:spcPts val="600"/>
              </a:spcBef>
            </a:pPr>
            <a:r>
              <a:rPr lang="zh-CN" altLang="en-US" sz="1600" dirty="0" smtClean="0">
                <a:ea typeface="宋体" panose="02010600030101010101" pitchFamily="2" charset="-122"/>
              </a:rPr>
              <a:t>是</a:t>
            </a:r>
            <a:r>
              <a:rPr lang="zh-CN" altLang="en-US" sz="1600" dirty="0">
                <a:ea typeface="宋体" panose="02010600030101010101" pitchFamily="2" charset="-122"/>
              </a:rPr>
              <a:t>硬件设备和系统之间的桥梁</a:t>
            </a:r>
            <a:endParaRPr lang="en-US" altLang="zh-CN" sz="1600" dirty="0">
              <a:ea typeface="宋体" panose="02010600030101010101" pitchFamily="2" charset="-122"/>
            </a:endParaRPr>
          </a:p>
          <a:p>
            <a:pPr lvl="2">
              <a:spcBef>
                <a:spcPts val="600"/>
              </a:spcBef>
            </a:pPr>
            <a:r>
              <a:rPr lang="zh-CN" altLang="en-US" sz="1600" b="1" dirty="0">
                <a:solidFill>
                  <a:srgbClr val="7030A0"/>
                </a:solidFill>
                <a:ea typeface="宋体" panose="02010600030101010101" pitchFamily="2" charset="-122"/>
              </a:rPr>
              <a:t>简化了</a:t>
            </a:r>
            <a:r>
              <a:rPr lang="en-US" altLang="zh-CN" sz="1600" b="1" dirty="0">
                <a:solidFill>
                  <a:srgbClr val="7030A0"/>
                </a:solidFill>
                <a:ea typeface="宋体" panose="02010600030101010101" pitchFamily="2" charset="-122"/>
              </a:rPr>
              <a:t>I/O</a:t>
            </a:r>
            <a:r>
              <a:rPr lang="zh-CN" altLang="en-US" sz="1600" b="1" dirty="0">
                <a:solidFill>
                  <a:srgbClr val="7030A0"/>
                </a:solidFill>
                <a:ea typeface="宋体" panose="02010600030101010101" pitchFamily="2" charset="-122"/>
              </a:rPr>
              <a:t>子系统的设计</a:t>
            </a:r>
            <a:endParaRPr lang="en-US" altLang="zh-CN" sz="1600" b="1" dirty="0">
              <a:solidFill>
                <a:srgbClr val="7030A0"/>
              </a:solidFill>
              <a:ea typeface="宋体" panose="02010600030101010101" pitchFamily="2" charset="-122"/>
            </a:endParaRPr>
          </a:p>
          <a:p>
            <a:pPr lvl="1">
              <a:spcBef>
                <a:spcPts val="600"/>
              </a:spcBef>
            </a:pPr>
            <a:r>
              <a:rPr lang="zh-CN" altLang="en-US" sz="1800" dirty="0">
                <a:ea typeface="宋体" panose="02010600030101010101" pitchFamily="2" charset="-122"/>
              </a:rPr>
              <a:t>类似于</a:t>
            </a:r>
            <a:r>
              <a:rPr lang="en-US" altLang="zh-CN" sz="1800" dirty="0">
                <a:solidFill>
                  <a:srgbClr val="C00000"/>
                </a:solidFill>
                <a:ea typeface="宋体" panose="02010600030101010101" pitchFamily="2" charset="-122"/>
              </a:rPr>
              <a:t>VFS</a:t>
            </a:r>
            <a:r>
              <a:rPr lang="zh-CN" altLang="en-US" sz="1800" dirty="0">
                <a:ea typeface="宋体" panose="02010600030101010101" pitchFamily="2" charset="-122"/>
              </a:rPr>
              <a:t>中的虚拟文件接口层</a:t>
            </a:r>
            <a:r>
              <a:rPr lang="en-US" altLang="zh-CN" sz="1800" dirty="0">
                <a:ea typeface="宋体" panose="02010600030101010101" pitchFamily="2" charset="-122"/>
              </a:rPr>
              <a:t>(</a:t>
            </a:r>
            <a:r>
              <a:rPr lang="en-US" altLang="zh-CN" sz="1800" dirty="0">
                <a:solidFill>
                  <a:srgbClr val="C00000"/>
                </a:solidFill>
                <a:ea typeface="宋体" panose="02010600030101010101" pitchFamily="2" charset="-122"/>
              </a:rPr>
              <a:t>VFS Interface</a:t>
            </a:r>
            <a:r>
              <a:rPr lang="en-US" altLang="zh-CN" sz="1800" dirty="0" smtClean="0">
                <a:solidFill>
                  <a:srgbClr val="C00000"/>
                </a:solidFill>
                <a:ea typeface="宋体" panose="02010600030101010101" pitchFamily="2" charset="-122"/>
              </a:rPr>
              <a:t>)</a:t>
            </a:r>
          </a:p>
          <a:p>
            <a:pPr lvl="2">
              <a:spcBef>
                <a:spcPts val="600"/>
              </a:spcBef>
            </a:pPr>
            <a:r>
              <a:rPr lang="zh-CN" altLang="en-US" sz="1600" dirty="0" smtClean="0">
                <a:ea typeface="宋体" panose="02010600030101010101" pitchFamily="2" charset="-122"/>
              </a:rPr>
              <a:t>为</a:t>
            </a:r>
            <a:r>
              <a:rPr lang="zh-CN" altLang="en-US" sz="1600" dirty="0">
                <a:ea typeface="宋体" panose="02010600030101010101" pitchFamily="2" charset="-122"/>
              </a:rPr>
              <a:t>不同的文件系统提供了统一的文件系统调用</a:t>
            </a:r>
            <a:r>
              <a:rPr lang="zh-CN" altLang="en-US" sz="1600" dirty="0" smtClean="0">
                <a:ea typeface="宋体" panose="02010600030101010101" pitchFamily="2" charset="-122"/>
              </a:rPr>
              <a:t>接口</a:t>
            </a:r>
            <a:endParaRPr lang="en-US" altLang="zh-CN" sz="1600" dirty="0" smtClean="0">
              <a:ea typeface="宋体" panose="02010600030101010101" pitchFamily="2" charset="-122"/>
            </a:endParaRPr>
          </a:p>
          <a:p>
            <a:pPr lvl="2">
              <a:spcBef>
                <a:spcPts val="600"/>
              </a:spcBef>
            </a:pPr>
            <a:r>
              <a:rPr lang="zh-CN" altLang="en-US" sz="1600" dirty="0" smtClean="0">
                <a:ea typeface="宋体" panose="02010600030101010101" pitchFamily="2" charset="-122"/>
              </a:rPr>
              <a:t>对具体文件系统进行控制和访问</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45826733-2188-4B43-861B-1EBD90CA89B5}"/>
              </a:ext>
            </a:extLst>
          </p:cNvPr>
          <p:cNvSpPr>
            <a:spLocks noGrp="1" noChangeArrowheads="1"/>
          </p:cNvSpPr>
          <p:nvPr>
            <p:ph type="title" idx="4294967295"/>
          </p:nvPr>
        </p:nvSpPr>
        <p:spPr/>
        <p:txBody>
          <a:bodyPr/>
          <a:lstStyle/>
          <a:p>
            <a:r>
              <a:rPr lang="en-US" altLang="zh-CN">
                <a:ea typeface="宋体" panose="02010600030101010101" pitchFamily="2" charset="-122"/>
              </a:rPr>
              <a:t>Life Cycle of An I/O Request</a:t>
            </a:r>
            <a:endParaRPr lang="en-US" altLang="zh-CN" sz="2400">
              <a:ea typeface="宋体" panose="02010600030101010101" pitchFamily="2" charset="-122"/>
            </a:endParaRPr>
          </a:p>
        </p:txBody>
      </p:sp>
      <p:pic>
        <p:nvPicPr>
          <p:cNvPr id="63491" name="Picture 5">
            <a:extLst>
              <a:ext uri="{FF2B5EF4-FFF2-40B4-BE49-F238E27FC236}">
                <a16:creationId xmlns:a16="http://schemas.microsoft.com/office/drawing/2014/main" id="{C99A6755-9F56-4F38-B0C0-9E404A7894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4442" t="562" r="24442" b="562"/>
          <a:stretch>
            <a:fillRect/>
          </a:stretch>
        </p:blipFill>
        <p:spPr bwMode="auto">
          <a:xfrm>
            <a:off x="1851025" y="995363"/>
            <a:ext cx="5599113" cy="558958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1E49726A-3DA6-43B0-9C5F-4463839A4927}"/>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13.6 STREAMS</a:t>
            </a:r>
          </a:p>
        </p:txBody>
      </p:sp>
      <p:sp>
        <p:nvSpPr>
          <p:cNvPr id="64515" name="Rectangle 3">
            <a:extLst>
              <a:ext uri="{FF2B5EF4-FFF2-40B4-BE49-F238E27FC236}">
                <a16:creationId xmlns:a16="http://schemas.microsoft.com/office/drawing/2014/main" id="{E86E6F78-4845-4262-885B-2ED17365A331}"/>
              </a:ext>
            </a:extLst>
          </p:cNvPr>
          <p:cNvSpPr>
            <a:spLocks noGrp="1" noChangeArrowheads="1"/>
          </p:cNvSpPr>
          <p:nvPr>
            <p:ph type="body" idx="4294967295"/>
          </p:nvPr>
        </p:nvSpPr>
        <p:spPr>
          <a:xfrm>
            <a:off x="819150" y="1300163"/>
            <a:ext cx="7786688" cy="4845050"/>
          </a:xfrm>
        </p:spPr>
        <p:txBody>
          <a:bodyPr/>
          <a:lstStyle/>
          <a:p>
            <a:r>
              <a:rPr lang="zh-CN" altLang="en-US" sz="2000" dirty="0" smtClean="0">
                <a:effectLst>
                  <a:outerShdw blurRad="38100" dist="38100" dir="2700000" algn="tl">
                    <a:srgbClr val="C0C0C0"/>
                  </a:outerShdw>
                </a:effectLst>
                <a:ea typeface="宋体" panose="02010600030101010101" pitchFamily="2" charset="-122"/>
              </a:rPr>
              <a:t>设备驱动程序</a:t>
            </a:r>
            <a:endParaRPr lang="en-US" altLang="zh-CN" sz="2000" dirty="0" smtClean="0">
              <a:effectLst>
                <a:outerShdw blurRad="38100" dist="38100" dir="2700000" algn="tl">
                  <a:srgbClr val="C0C0C0"/>
                </a:outerShdw>
              </a:effectLst>
              <a:ea typeface="宋体" panose="02010600030101010101" pitchFamily="2" charset="-122"/>
            </a:endParaRPr>
          </a:p>
          <a:p>
            <a:pPr lvl="1"/>
            <a:r>
              <a:rPr lang="zh-CN" altLang="en-US" sz="1800" dirty="0" smtClean="0">
                <a:effectLst>
                  <a:outerShdw blurRad="38100" dist="38100" dir="2700000" algn="tl">
                    <a:srgbClr val="C0C0C0"/>
                  </a:outerShdw>
                </a:effectLst>
                <a:ea typeface="宋体" panose="02010600030101010101" pitchFamily="2" charset="-122"/>
              </a:rPr>
              <a:t>优点</a:t>
            </a:r>
            <a:endParaRPr lang="en-US" altLang="zh-CN" sz="1800" dirty="0" smtClean="0">
              <a:effectLst>
                <a:outerShdw blurRad="38100" dist="38100" dir="2700000" algn="tl">
                  <a:srgbClr val="C0C0C0"/>
                </a:outerShdw>
              </a:effectLst>
              <a:ea typeface="宋体" panose="02010600030101010101" pitchFamily="2" charset="-122"/>
            </a:endParaRPr>
          </a:p>
          <a:p>
            <a:pPr lvl="2"/>
            <a:r>
              <a:rPr lang="zh-CN" altLang="en-US" sz="1600" dirty="0" smtClean="0">
                <a:effectLst>
                  <a:outerShdw blurRad="38100" dist="38100" dir="2700000" algn="tl">
                    <a:srgbClr val="C0C0C0"/>
                  </a:outerShdw>
                </a:effectLst>
                <a:ea typeface="宋体" panose="02010600030101010101" pitchFamily="2" charset="-122"/>
              </a:rPr>
              <a:t>对于不同的设备，设备驱动程序为</a:t>
            </a:r>
            <a:r>
              <a:rPr lang="en-US" altLang="zh-CN" sz="1600" dirty="0" smtClean="0">
                <a:effectLst>
                  <a:outerShdw blurRad="38100" dist="38100" dir="2700000" algn="tl">
                    <a:srgbClr val="C0C0C0"/>
                  </a:outerShdw>
                </a:effectLst>
                <a:ea typeface="宋体" panose="02010600030101010101" pitchFamily="2" charset="-122"/>
              </a:rPr>
              <a:t>I/O</a:t>
            </a:r>
            <a:r>
              <a:rPr lang="zh-CN" altLang="en-US" sz="1600" dirty="0" smtClean="0">
                <a:effectLst>
                  <a:outerShdw blurRad="38100" dist="38100" dir="2700000" algn="tl">
                    <a:srgbClr val="C0C0C0"/>
                  </a:outerShdw>
                </a:effectLst>
                <a:ea typeface="宋体" panose="02010600030101010101" pitchFamily="2" charset="-122"/>
              </a:rPr>
              <a:t>子系统提供统一的调用接口</a:t>
            </a:r>
            <a:endParaRPr lang="en-US" altLang="zh-CN" sz="1600" dirty="0" smtClean="0">
              <a:effectLst>
                <a:outerShdw blurRad="38100" dist="38100" dir="2700000" algn="tl">
                  <a:srgbClr val="C0C0C0"/>
                </a:outerShdw>
              </a:effectLst>
              <a:ea typeface="宋体" panose="02010600030101010101" pitchFamily="2" charset="-122"/>
            </a:endParaRPr>
          </a:p>
          <a:p>
            <a:pPr lvl="2"/>
            <a:r>
              <a:rPr lang="zh-CN" altLang="en-US" sz="1600" dirty="0" smtClean="0">
                <a:effectLst>
                  <a:outerShdw blurRad="38100" dist="38100" dir="2700000" algn="tl">
                    <a:srgbClr val="C0C0C0"/>
                  </a:outerShdw>
                </a:effectLst>
                <a:ea typeface="宋体" panose="02010600030101010101" pitchFamily="2" charset="-122"/>
              </a:rPr>
              <a:t>简化了</a:t>
            </a:r>
            <a:r>
              <a:rPr lang="en-US" altLang="zh-CN" sz="1600" dirty="0" smtClean="0">
                <a:effectLst>
                  <a:outerShdw blurRad="38100" dist="38100" dir="2700000" algn="tl">
                    <a:srgbClr val="C0C0C0"/>
                  </a:outerShdw>
                </a:effectLst>
                <a:ea typeface="宋体" panose="02010600030101010101" pitchFamily="2" charset="-122"/>
              </a:rPr>
              <a:t>I/O</a:t>
            </a:r>
            <a:r>
              <a:rPr lang="zh-CN" altLang="en-US" sz="1600" dirty="0" smtClean="0">
                <a:effectLst>
                  <a:outerShdw blurRad="38100" dist="38100" dir="2700000" algn="tl">
                    <a:srgbClr val="C0C0C0"/>
                  </a:outerShdw>
                </a:effectLst>
                <a:ea typeface="宋体" panose="02010600030101010101" pitchFamily="2" charset="-122"/>
              </a:rPr>
              <a:t>子系统的设计与实现</a:t>
            </a:r>
            <a:endParaRPr lang="en-US" altLang="zh-CN" sz="1600" dirty="0" smtClean="0">
              <a:effectLst>
                <a:outerShdw blurRad="38100" dist="38100" dir="2700000" algn="tl">
                  <a:srgbClr val="C0C0C0"/>
                </a:outerShdw>
              </a:effectLst>
              <a:ea typeface="宋体" panose="02010600030101010101" pitchFamily="2" charset="-122"/>
            </a:endParaRPr>
          </a:p>
          <a:p>
            <a:pPr lvl="1"/>
            <a:r>
              <a:rPr lang="zh-CN" altLang="en-US" sz="1800" dirty="0" smtClean="0">
                <a:effectLst>
                  <a:outerShdw blurRad="38100" dist="38100" dir="2700000" algn="tl">
                    <a:srgbClr val="C0C0C0"/>
                  </a:outerShdw>
                </a:effectLst>
                <a:ea typeface="宋体" panose="02010600030101010101" pitchFamily="2" charset="-122"/>
              </a:rPr>
              <a:t>问题</a:t>
            </a:r>
            <a:endParaRPr lang="en-US" altLang="zh-CN" sz="1800" dirty="0" smtClean="0">
              <a:effectLst>
                <a:outerShdw blurRad="38100" dist="38100" dir="2700000" algn="tl">
                  <a:srgbClr val="C0C0C0"/>
                </a:outerShdw>
              </a:effectLst>
              <a:ea typeface="宋体" panose="02010600030101010101" pitchFamily="2" charset="-122"/>
            </a:endParaRPr>
          </a:p>
          <a:p>
            <a:pPr lvl="2"/>
            <a:r>
              <a:rPr lang="zh-CN" altLang="en-US" sz="1600" dirty="0" smtClean="0">
                <a:effectLst>
                  <a:outerShdw blurRad="38100" dist="38100" dir="2700000" algn="tl">
                    <a:srgbClr val="C0C0C0"/>
                  </a:outerShdw>
                </a:effectLst>
                <a:ea typeface="宋体" panose="02010600030101010101" pitchFamily="2" charset="-122"/>
              </a:rPr>
              <a:t>驱动程序中的</a:t>
            </a:r>
            <a:r>
              <a:rPr lang="zh-CN" altLang="en-US" sz="1600" dirty="0" smtClean="0">
                <a:solidFill>
                  <a:srgbClr val="C00000"/>
                </a:solidFill>
                <a:effectLst>
                  <a:outerShdw blurRad="38100" dist="38100" dir="2700000" algn="tl">
                    <a:srgbClr val="C0C0C0"/>
                  </a:outerShdw>
                </a:effectLst>
                <a:ea typeface="宋体" panose="02010600030101010101" pitchFamily="2" charset="-122"/>
              </a:rPr>
              <a:t>有些部分</a:t>
            </a:r>
            <a:r>
              <a:rPr lang="zh-CN" altLang="en-US" sz="1600" dirty="0" smtClean="0">
                <a:solidFill>
                  <a:srgbClr val="000099"/>
                </a:solidFill>
                <a:effectLst>
                  <a:outerShdw blurRad="38100" dist="38100" dir="2700000" algn="tl">
                    <a:srgbClr val="C0C0C0"/>
                  </a:outerShdw>
                </a:effectLst>
                <a:ea typeface="宋体" panose="02010600030101010101" pitchFamily="2" charset="-122"/>
              </a:rPr>
              <a:t>完成的功能可能是所有设备</a:t>
            </a:r>
            <a:r>
              <a:rPr lang="zh-CN" altLang="en-US" sz="1600" dirty="0" smtClean="0">
                <a:effectLst>
                  <a:outerShdw blurRad="38100" dist="38100" dir="2700000" algn="tl">
                    <a:srgbClr val="C0C0C0"/>
                  </a:outerShdw>
                </a:effectLst>
                <a:ea typeface="宋体" panose="02010600030101010101" pitchFamily="2" charset="-122"/>
              </a:rPr>
              <a:t>，或大多数设备所</a:t>
            </a:r>
            <a:r>
              <a:rPr lang="zh-CN" altLang="en-US" sz="1600" dirty="0" smtClean="0">
                <a:solidFill>
                  <a:srgbClr val="C00000"/>
                </a:solidFill>
                <a:effectLst>
                  <a:outerShdw blurRad="38100" dist="38100" dir="2700000" algn="tl">
                    <a:srgbClr val="C0C0C0"/>
                  </a:outerShdw>
                </a:effectLst>
                <a:ea typeface="宋体" panose="02010600030101010101" pitchFamily="2" charset="-122"/>
              </a:rPr>
              <a:t>共有的操作</a:t>
            </a:r>
            <a:endParaRPr lang="en-US" altLang="zh-CN" sz="1600" dirty="0" smtClean="0">
              <a:solidFill>
                <a:srgbClr val="C00000"/>
              </a:solidFill>
              <a:effectLst>
                <a:outerShdw blurRad="38100" dist="38100" dir="2700000" algn="tl">
                  <a:srgbClr val="C0C0C0"/>
                </a:outerShdw>
              </a:effectLst>
              <a:ea typeface="宋体" panose="02010600030101010101" pitchFamily="2" charset="-122"/>
            </a:endParaRPr>
          </a:p>
          <a:p>
            <a:pPr lvl="2"/>
            <a:r>
              <a:rPr lang="zh-CN" altLang="en-US" sz="1600" dirty="0" smtClean="0">
                <a:solidFill>
                  <a:srgbClr val="7030A0"/>
                </a:solidFill>
                <a:effectLst>
                  <a:outerShdw blurRad="38100" dist="38100" dir="2700000" algn="tl">
                    <a:srgbClr val="C0C0C0"/>
                  </a:outerShdw>
                </a:effectLst>
                <a:ea typeface="宋体" panose="02010600030101010101" pitchFamily="2" charset="-122"/>
              </a:rPr>
              <a:t>不同的设备驱动程序会有</a:t>
            </a:r>
            <a:r>
              <a:rPr lang="zh-CN" altLang="en-US" sz="1600" dirty="0" smtClean="0">
                <a:solidFill>
                  <a:srgbClr val="006600"/>
                </a:solidFill>
                <a:effectLst>
                  <a:outerShdw blurRad="38100" dist="38100" dir="2700000" algn="tl">
                    <a:srgbClr val="C0C0C0"/>
                  </a:outerShdw>
                </a:effectLst>
                <a:ea typeface="宋体" panose="02010600030101010101" pitchFamily="2" charset="-122"/>
              </a:rPr>
              <a:t>功能性的重复</a:t>
            </a:r>
            <a:endParaRPr lang="en-US" altLang="zh-CN" sz="1600" dirty="0" smtClean="0">
              <a:solidFill>
                <a:srgbClr val="006600"/>
              </a:solidFill>
              <a:effectLst>
                <a:outerShdw blurRad="38100" dist="38100" dir="2700000" algn="tl">
                  <a:srgbClr val="C0C0C0"/>
                </a:outerShdw>
              </a:effectLst>
              <a:ea typeface="宋体" panose="02010600030101010101" pitchFamily="2" charset="-122"/>
            </a:endParaRPr>
          </a:p>
          <a:p>
            <a:pPr lvl="1"/>
            <a:r>
              <a:rPr lang="zh-CN" altLang="en-US" sz="2000" dirty="0" smtClean="0">
                <a:effectLst>
                  <a:outerShdw blurRad="38100" dist="38100" dir="2700000" algn="tl">
                    <a:srgbClr val="C0C0C0"/>
                  </a:outerShdw>
                </a:effectLst>
                <a:ea typeface="宋体" panose="02010600030101010101" pitchFamily="2" charset="-122"/>
              </a:rPr>
              <a:t>解决方法</a:t>
            </a:r>
            <a:endParaRPr lang="en-US" altLang="zh-CN" sz="2000" dirty="0" smtClean="0">
              <a:effectLst>
                <a:outerShdw blurRad="38100" dist="38100" dir="2700000" algn="tl">
                  <a:srgbClr val="C0C0C0"/>
                </a:outerShdw>
              </a:effectLst>
              <a:ea typeface="宋体" panose="02010600030101010101" pitchFamily="2" charset="-122"/>
            </a:endParaRPr>
          </a:p>
          <a:p>
            <a:pPr lvl="2"/>
            <a:r>
              <a:rPr lang="zh-CN" altLang="en-US" sz="1600" dirty="0" smtClean="0">
                <a:effectLst>
                  <a:outerShdw blurRad="38100" dist="38100" dir="2700000" algn="tl">
                    <a:srgbClr val="C0C0C0"/>
                  </a:outerShdw>
                </a:effectLst>
                <a:ea typeface="宋体" panose="02010600030101010101" pitchFamily="2" charset="-122"/>
              </a:rPr>
              <a:t>将</a:t>
            </a:r>
            <a:r>
              <a:rPr lang="en-US" altLang="zh-CN" sz="1600" dirty="0" smtClean="0">
                <a:effectLst>
                  <a:outerShdw blurRad="38100" dist="38100" dir="2700000" algn="tl">
                    <a:srgbClr val="C0C0C0"/>
                  </a:outerShdw>
                </a:effectLst>
                <a:ea typeface="宋体" panose="02010600030101010101" pitchFamily="2" charset="-122"/>
              </a:rPr>
              <a:t>I/O</a:t>
            </a:r>
            <a:r>
              <a:rPr lang="zh-CN" altLang="en-US" sz="1600" dirty="0" smtClean="0">
                <a:effectLst>
                  <a:outerShdw blurRad="38100" dist="38100" dir="2700000" algn="tl">
                    <a:srgbClr val="C0C0C0"/>
                  </a:outerShdw>
                </a:effectLst>
                <a:ea typeface="宋体" panose="02010600030101010101" pitchFamily="2" charset="-122"/>
              </a:rPr>
              <a:t>过程：</a:t>
            </a:r>
            <a:r>
              <a:rPr lang="zh-CN" altLang="en-US" sz="1600" dirty="0" smtClean="0">
                <a:solidFill>
                  <a:srgbClr val="0070C0"/>
                </a:solidFill>
                <a:effectLst>
                  <a:outerShdw blurRad="38100" dist="38100" dir="2700000" algn="tl">
                    <a:srgbClr val="C0C0C0"/>
                  </a:outerShdw>
                </a:effectLst>
                <a:ea typeface="宋体" panose="02010600030101010101" pitchFamily="2" charset="-122"/>
              </a:rPr>
              <a:t>阶段化</a:t>
            </a:r>
            <a:r>
              <a:rPr lang="en-US" altLang="zh-CN" sz="1600" dirty="0" smtClean="0">
                <a:effectLst>
                  <a:outerShdw blurRad="38100" dist="38100" dir="2700000" algn="tl">
                    <a:srgbClr val="C0C0C0"/>
                  </a:outerShdw>
                </a:effectLst>
                <a:ea typeface="宋体" panose="02010600030101010101" pitchFamily="2" charset="-122"/>
                <a:sym typeface="Wingdings" panose="05000000000000000000" pitchFamily="2" charset="2"/>
              </a:rPr>
              <a:t></a:t>
            </a:r>
            <a:r>
              <a:rPr lang="zh-CN" altLang="en-US" sz="1600" dirty="0" smtClean="0">
                <a:solidFill>
                  <a:srgbClr val="006600"/>
                </a:solidFill>
                <a:effectLst>
                  <a:outerShdw blurRad="38100" dist="38100" dir="2700000" algn="tl">
                    <a:srgbClr val="C0C0C0"/>
                  </a:outerShdw>
                </a:effectLst>
                <a:ea typeface="宋体" panose="02010600030101010101" pitchFamily="2" charset="-122"/>
              </a:rPr>
              <a:t>模块化</a:t>
            </a:r>
            <a:r>
              <a:rPr lang="en-US" altLang="zh-CN" sz="1600" dirty="0" smtClean="0">
                <a:effectLst>
                  <a:outerShdw blurRad="38100" dist="38100" dir="2700000" algn="tl">
                    <a:srgbClr val="C0C0C0"/>
                  </a:outerShdw>
                </a:effectLst>
                <a:ea typeface="宋体" panose="02010600030101010101" pitchFamily="2" charset="-122"/>
                <a:sym typeface="Wingdings" panose="05000000000000000000" pitchFamily="2" charset="2"/>
              </a:rPr>
              <a:t></a:t>
            </a:r>
            <a:r>
              <a:rPr lang="zh-CN" altLang="en-US" sz="1600" dirty="0" smtClean="0">
                <a:solidFill>
                  <a:srgbClr val="0070C0"/>
                </a:solidFill>
                <a:effectLst>
                  <a:outerShdw blurRad="38100" dist="38100" dir="2700000" algn="tl">
                    <a:srgbClr val="C0C0C0"/>
                  </a:outerShdw>
                </a:effectLst>
                <a:ea typeface="宋体" panose="02010600030101010101" pitchFamily="2" charset="-122"/>
              </a:rPr>
              <a:t>标准化</a:t>
            </a:r>
            <a:r>
              <a:rPr lang="en-US" altLang="zh-CN" sz="1600" dirty="0" smtClean="0">
                <a:effectLst>
                  <a:outerShdw blurRad="38100" dist="38100" dir="2700000" algn="tl">
                    <a:srgbClr val="C0C0C0"/>
                  </a:outerShdw>
                </a:effectLst>
                <a:ea typeface="宋体" panose="02010600030101010101" pitchFamily="2" charset="-122"/>
                <a:sym typeface="Wingdings" panose="05000000000000000000" pitchFamily="2" charset="2"/>
              </a:rPr>
              <a:t></a:t>
            </a:r>
            <a:r>
              <a:rPr lang="zh-CN" altLang="en-US" sz="1600" dirty="0" smtClean="0">
                <a:solidFill>
                  <a:srgbClr val="006600"/>
                </a:solidFill>
                <a:effectLst>
                  <a:outerShdw blurRad="38100" dist="38100" dir="2700000" algn="tl">
                    <a:srgbClr val="C0C0C0"/>
                  </a:outerShdw>
                </a:effectLst>
                <a:ea typeface="宋体" panose="02010600030101010101" pitchFamily="2" charset="-122"/>
              </a:rPr>
              <a:t>共享（复用）</a:t>
            </a:r>
            <a:endParaRPr lang="en-US" altLang="zh-CN" sz="1600" dirty="0" smtClean="0">
              <a:solidFill>
                <a:srgbClr val="006600"/>
              </a:solidFill>
              <a:effectLst>
                <a:outerShdw blurRad="38100" dist="38100" dir="2700000" algn="tl">
                  <a:srgbClr val="C0C0C0"/>
                </a:outerShdw>
              </a:effectLst>
              <a:ea typeface="宋体" panose="02010600030101010101" pitchFamily="2" charset="-122"/>
            </a:endParaRPr>
          </a:p>
          <a:p>
            <a:pPr lvl="2"/>
            <a:r>
              <a:rPr lang="zh-CN" altLang="en-US" sz="1600" dirty="0" smtClean="0">
                <a:effectLst>
                  <a:outerShdw blurRad="38100" dist="38100" dir="2700000" algn="tl">
                    <a:srgbClr val="C0C0C0"/>
                  </a:outerShdw>
                </a:effectLst>
                <a:ea typeface="宋体" panose="02010600030101010101" pitchFamily="2" charset="-122"/>
              </a:rPr>
              <a:t>提高</a:t>
            </a:r>
            <a:r>
              <a:rPr lang="en-US" altLang="zh-CN" sz="1600" dirty="0" smtClean="0">
                <a:effectLst>
                  <a:outerShdw blurRad="38100" dist="38100" dir="2700000" algn="tl">
                    <a:srgbClr val="C0C0C0"/>
                  </a:outerShdw>
                </a:effectLst>
                <a:ea typeface="宋体" panose="02010600030101010101" pitchFamily="2" charset="-122"/>
              </a:rPr>
              <a:t>I/O</a:t>
            </a:r>
            <a:r>
              <a:rPr lang="zh-CN" altLang="en-US" sz="1600" dirty="0" smtClean="0">
                <a:effectLst>
                  <a:outerShdw blurRad="38100" dist="38100" dir="2700000" algn="tl">
                    <a:srgbClr val="C0C0C0"/>
                  </a:outerShdw>
                </a:effectLst>
                <a:ea typeface="宋体" panose="02010600030101010101" pitchFamily="2" charset="-122"/>
              </a:rPr>
              <a:t>子系统的</a:t>
            </a:r>
            <a:r>
              <a:rPr lang="zh-CN" altLang="en-US" sz="1600" dirty="0" smtClean="0">
                <a:solidFill>
                  <a:srgbClr val="C00000"/>
                </a:solidFill>
                <a:effectLst>
                  <a:outerShdw blurRad="38100" dist="38100" dir="2700000" algn="tl">
                    <a:srgbClr val="C0C0C0"/>
                  </a:outerShdw>
                </a:effectLst>
                <a:ea typeface="宋体" panose="02010600030101010101" pitchFamily="2" charset="-122"/>
              </a:rPr>
              <a:t>模块化</a:t>
            </a:r>
            <a:r>
              <a:rPr lang="zh-CN" altLang="en-US" sz="1600" dirty="0" smtClean="0">
                <a:effectLst>
                  <a:outerShdw blurRad="38100" dist="38100" dir="2700000" algn="tl">
                    <a:srgbClr val="C0C0C0"/>
                  </a:outerShdw>
                </a:effectLst>
                <a:ea typeface="宋体" panose="02010600030101010101" pitchFamily="2" charset="-122"/>
              </a:rPr>
              <a:t>和</a:t>
            </a:r>
            <a:r>
              <a:rPr lang="zh-CN" altLang="en-US" sz="1600" dirty="0" smtClean="0">
                <a:solidFill>
                  <a:srgbClr val="C00000"/>
                </a:solidFill>
                <a:effectLst>
                  <a:outerShdw blurRad="38100" dist="38100" dir="2700000" algn="tl">
                    <a:srgbClr val="C0C0C0"/>
                  </a:outerShdw>
                </a:effectLst>
                <a:ea typeface="宋体" panose="02010600030101010101" pitchFamily="2" charset="-122"/>
              </a:rPr>
              <a:t>灵活性</a:t>
            </a:r>
            <a:endParaRPr lang="en-US" altLang="zh-CN" sz="1600" dirty="0" smtClean="0">
              <a:solidFill>
                <a:srgbClr val="C00000"/>
              </a:solidFill>
              <a:effectLst>
                <a:outerShdw blurRad="38100" dist="38100" dir="2700000" algn="tl">
                  <a:srgbClr val="C0C0C0"/>
                </a:outerShdw>
              </a:effectLst>
              <a:ea typeface="宋体" panose="02010600030101010101" pitchFamily="2" charset="-122"/>
            </a:endParaRPr>
          </a:p>
          <a:p>
            <a:r>
              <a:rPr lang="en-US" altLang="zh-CN" sz="2000" dirty="0" smtClean="0">
                <a:ea typeface="宋体" panose="02010600030101010101" pitchFamily="2" charset="-122"/>
              </a:rPr>
              <a:t>Ritchie</a:t>
            </a:r>
            <a:r>
              <a:rPr lang="zh-CN" altLang="en-US" sz="2000" dirty="0" smtClean="0">
                <a:ea typeface="宋体" panose="02010600030101010101" pitchFamily="2" charset="-122"/>
              </a:rPr>
              <a:t>于</a:t>
            </a:r>
            <a:r>
              <a:rPr lang="en-US" altLang="zh-CN" sz="2000" dirty="0" smtClean="0">
                <a:ea typeface="宋体" panose="02010600030101010101" pitchFamily="2" charset="-122"/>
              </a:rPr>
              <a:t>1984</a:t>
            </a:r>
            <a:r>
              <a:rPr lang="zh-CN" altLang="en-US" sz="2000" dirty="0" smtClean="0">
                <a:ea typeface="宋体" panose="02010600030101010101" pitchFamily="2" charset="-122"/>
              </a:rPr>
              <a:t>年，在论文“</a:t>
            </a:r>
            <a:r>
              <a:rPr lang="en-US" altLang="zh-CN" sz="2000" dirty="0" smtClean="0">
                <a:ea typeface="宋体" panose="02010600030101010101" pitchFamily="2" charset="-122"/>
              </a:rPr>
              <a:t>A Stream Input Output System</a:t>
            </a:r>
            <a:r>
              <a:rPr lang="zh-CN" altLang="en-US" sz="2000" dirty="0" smtClean="0">
                <a:ea typeface="宋体" panose="02010600030101010101" pitchFamily="2" charset="-122"/>
              </a:rPr>
              <a:t>”中提出了“流”的概念</a:t>
            </a:r>
            <a:endParaRPr lang="en-US" altLang="zh-CN" sz="2000" dirty="0" smtClean="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1E49726A-3DA6-43B0-9C5F-4463839A4927}"/>
              </a:ext>
            </a:extLst>
          </p:cNvPr>
          <p:cNvSpPr>
            <a:spLocks noGrp="1" noChangeArrowheads="1"/>
          </p:cNvSpPr>
          <p:nvPr>
            <p:ph type="title" idx="4294967295"/>
          </p:nvPr>
        </p:nvSpPr>
        <p:spPr/>
        <p:txBody>
          <a:bodyPr/>
          <a:lstStyle/>
          <a:p>
            <a:pPr>
              <a:defRPr/>
            </a:pPr>
            <a:r>
              <a:rPr lang="en-US" altLang="zh-CN" dirty="0" smtClean="0">
                <a:effectLst>
                  <a:outerShdw blurRad="38100" dist="38100" dir="2700000" algn="tl">
                    <a:srgbClr val="C0C0C0"/>
                  </a:outerShdw>
                </a:effectLst>
                <a:ea typeface="宋体" panose="02010600030101010101" pitchFamily="2" charset="-122"/>
              </a:rPr>
              <a:t> </a:t>
            </a:r>
            <a:r>
              <a:rPr lang="en-US" altLang="zh-CN" dirty="0">
                <a:effectLst>
                  <a:outerShdw blurRad="38100" dist="38100" dir="2700000" algn="tl">
                    <a:srgbClr val="C0C0C0"/>
                  </a:outerShdw>
                </a:effectLst>
                <a:ea typeface="宋体" panose="02010600030101010101" pitchFamily="2" charset="-122"/>
              </a:rPr>
              <a:t>STREAMS</a:t>
            </a:r>
          </a:p>
        </p:txBody>
      </p:sp>
      <p:sp>
        <p:nvSpPr>
          <p:cNvPr id="64515" name="Rectangle 3">
            <a:extLst>
              <a:ext uri="{FF2B5EF4-FFF2-40B4-BE49-F238E27FC236}">
                <a16:creationId xmlns:a16="http://schemas.microsoft.com/office/drawing/2014/main" id="{E86E6F78-4845-4262-885B-2ED17365A331}"/>
              </a:ext>
            </a:extLst>
          </p:cNvPr>
          <p:cNvSpPr>
            <a:spLocks noGrp="1" noChangeArrowheads="1"/>
          </p:cNvSpPr>
          <p:nvPr>
            <p:ph type="body" idx="4294967295"/>
          </p:nvPr>
        </p:nvSpPr>
        <p:spPr>
          <a:xfrm>
            <a:off x="819150" y="1300163"/>
            <a:ext cx="7786688" cy="4845050"/>
          </a:xfrm>
        </p:spPr>
        <p:txBody>
          <a:bodyPr/>
          <a:lstStyle/>
          <a:p>
            <a:r>
              <a:rPr lang="zh-CN" altLang="en-US" sz="2400" dirty="0" smtClean="0">
                <a:effectLst>
                  <a:outerShdw blurRad="38100" dist="38100" dir="2700000" algn="tl">
                    <a:srgbClr val="C0C0C0"/>
                  </a:outerShdw>
                </a:effectLst>
                <a:ea typeface="宋体" panose="02010600030101010101" pitchFamily="2" charset="-122"/>
              </a:rPr>
              <a:t>流（</a:t>
            </a:r>
            <a:r>
              <a:rPr lang="en-US" altLang="zh-CN" sz="2400" dirty="0" smtClean="0">
                <a:effectLst>
                  <a:outerShdw blurRad="38100" dist="38100" dir="2700000" algn="tl">
                    <a:srgbClr val="C0C0C0"/>
                  </a:outerShdw>
                </a:effectLst>
                <a:ea typeface="宋体" panose="02010600030101010101" pitchFamily="2" charset="-122"/>
              </a:rPr>
              <a:t>STREAMS</a:t>
            </a:r>
            <a:r>
              <a:rPr lang="zh-CN" altLang="en-US" sz="2400" dirty="0" smtClean="0">
                <a:effectLst>
                  <a:outerShdw blurRad="38100" dist="38100" dir="2700000" algn="tl">
                    <a:srgbClr val="C0C0C0"/>
                  </a:outerShdw>
                </a:effectLst>
                <a:ea typeface="宋体" panose="02010600030101010101" pitchFamily="2" charset="-122"/>
              </a:rPr>
              <a:t>）</a:t>
            </a:r>
            <a:endParaRPr lang="en-US" altLang="zh-CN" sz="2400" dirty="0" smtClean="0">
              <a:ea typeface="宋体" panose="02010600030101010101" pitchFamily="2" charset="-122"/>
            </a:endParaRPr>
          </a:p>
          <a:p>
            <a:pPr lvl="1"/>
            <a:r>
              <a:rPr lang="zh-CN" altLang="en-US" sz="2000" dirty="0" smtClean="0">
                <a:ea typeface="宋体" panose="02010600030101010101" pitchFamily="2" charset="-122"/>
              </a:rPr>
              <a:t>是</a:t>
            </a:r>
            <a:r>
              <a:rPr lang="zh-CN" altLang="en-US" sz="2000" dirty="0" smtClean="0">
                <a:solidFill>
                  <a:srgbClr val="C00000"/>
                </a:solidFill>
                <a:ea typeface="宋体" panose="02010600030101010101" pitchFamily="2" charset="-122"/>
              </a:rPr>
              <a:t>用户级进程</a:t>
            </a:r>
            <a:r>
              <a:rPr lang="zh-CN" altLang="en-US" sz="2000" dirty="0" smtClean="0">
                <a:ea typeface="宋体" panose="02010600030101010101" pitchFamily="2" charset="-122"/>
              </a:rPr>
              <a:t>与</a:t>
            </a:r>
            <a:r>
              <a:rPr lang="zh-CN" altLang="en-US" sz="2000" dirty="0" smtClean="0">
                <a:solidFill>
                  <a:srgbClr val="C00000"/>
                </a:solidFill>
                <a:ea typeface="宋体" panose="02010600030101010101" pitchFamily="2" charset="-122"/>
              </a:rPr>
              <a:t>设备</a:t>
            </a:r>
            <a:r>
              <a:rPr lang="zh-CN" altLang="en-US" sz="2000" dirty="0">
                <a:ea typeface="宋体" panose="02010600030101010101" pitchFamily="2" charset="-122"/>
              </a:rPr>
              <a:t>之间的</a:t>
            </a:r>
            <a:r>
              <a:rPr lang="zh-CN" altLang="en-US" sz="2000" dirty="0" smtClean="0">
                <a:ea typeface="宋体" panose="02010600030101010101" pitchFamily="2" charset="-122"/>
              </a:rPr>
              <a:t>一个</a:t>
            </a:r>
            <a:r>
              <a:rPr lang="zh-CN" altLang="en-US" sz="2000" dirty="0" smtClean="0">
                <a:solidFill>
                  <a:srgbClr val="7030A0"/>
                </a:solidFill>
                <a:ea typeface="宋体" panose="02010600030101010101" pitchFamily="2" charset="-122"/>
              </a:rPr>
              <a:t>全双工的链接；</a:t>
            </a:r>
            <a:endParaRPr lang="en-US" altLang="zh-CN" sz="2000" dirty="0" smtClean="0">
              <a:solidFill>
                <a:srgbClr val="7030A0"/>
              </a:solidFill>
              <a:ea typeface="宋体" panose="02010600030101010101" pitchFamily="2" charset="-122"/>
            </a:endParaRPr>
          </a:p>
          <a:p>
            <a:pPr lvl="1"/>
            <a:r>
              <a:rPr lang="zh-CN" altLang="en-US" sz="2000" dirty="0">
                <a:ea typeface="宋体" panose="02010600030101010101" pitchFamily="2" charset="-122"/>
              </a:rPr>
              <a:t>能</a:t>
            </a:r>
            <a:r>
              <a:rPr lang="zh-CN" altLang="en-US" sz="2000" dirty="0" smtClean="0">
                <a:ea typeface="宋体" panose="02010600030101010101" pitchFamily="2" charset="-122"/>
              </a:rPr>
              <a:t>让应用程序动态地组合驱动程序代码流水线；</a:t>
            </a:r>
            <a:endParaRPr lang="en-US" altLang="zh-CN" sz="2000" dirty="0">
              <a:ea typeface="宋体" panose="02010600030101010101" pitchFamily="2" charset="-122"/>
            </a:endParaRPr>
          </a:p>
          <a:p>
            <a:pPr lvl="1"/>
            <a:r>
              <a:rPr lang="zh-CN" altLang="en-US" sz="2000" dirty="0">
                <a:ea typeface="宋体" panose="02010600030101010101" pitchFamily="2" charset="-122"/>
              </a:rPr>
              <a:t>每个流包括</a:t>
            </a:r>
            <a:endParaRPr lang="en-US" altLang="zh-CN" sz="2000" dirty="0">
              <a:ea typeface="宋体" panose="02010600030101010101" pitchFamily="2" charset="-122"/>
            </a:endParaRPr>
          </a:p>
          <a:p>
            <a:pPr lvl="2"/>
            <a:r>
              <a:rPr lang="zh-CN" altLang="en-US" sz="1800" dirty="0" smtClean="0">
                <a:solidFill>
                  <a:srgbClr val="080808"/>
                </a:solidFill>
                <a:ea typeface="宋体" panose="02010600030101010101" pitchFamily="2" charset="-122"/>
              </a:rPr>
              <a:t>与用户进程之间的接口：</a:t>
            </a:r>
            <a:r>
              <a:rPr lang="zh-CN" altLang="en-US" sz="1800" dirty="0" smtClean="0">
                <a:solidFill>
                  <a:srgbClr val="C00000"/>
                </a:solidFill>
                <a:ea typeface="宋体" panose="02010600030101010101" pitchFamily="2" charset="-122"/>
              </a:rPr>
              <a:t>流开始（流头标）</a:t>
            </a:r>
            <a:endParaRPr lang="en-US" altLang="zh-CN" sz="1800" dirty="0" smtClean="0">
              <a:solidFill>
                <a:srgbClr val="C00000"/>
              </a:solidFill>
              <a:ea typeface="宋体" panose="02010600030101010101" pitchFamily="2" charset="-122"/>
            </a:endParaRPr>
          </a:p>
          <a:p>
            <a:pPr lvl="2"/>
            <a:r>
              <a:rPr lang="zh-CN" altLang="en-US" sz="1800" dirty="0" smtClean="0">
                <a:solidFill>
                  <a:srgbClr val="080808"/>
                </a:solidFill>
                <a:ea typeface="宋体" panose="02010600030101010101" pitchFamily="2" charset="-122"/>
              </a:rPr>
              <a:t>与设备之间</a:t>
            </a:r>
            <a:r>
              <a:rPr lang="zh-CN" altLang="en-US" sz="1800" dirty="0">
                <a:solidFill>
                  <a:srgbClr val="080808"/>
                </a:solidFill>
                <a:ea typeface="宋体" panose="02010600030101010101" pitchFamily="2" charset="-122"/>
              </a:rPr>
              <a:t>的接口</a:t>
            </a:r>
            <a:r>
              <a:rPr lang="zh-CN" altLang="en-US" sz="1800" dirty="0" smtClean="0">
                <a:solidFill>
                  <a:srgbClr val="080808"/>
                </a:solidFill>
                <a:ea typeface="宋体" panose="02010600030101010101" pitchFamily="2" charset="-122"/>
              </a:rPr>
              <a:t>：</a:t>
            </a:r>
            <a:r>
              <a:rPr lang="zh-CN" altLang="en-US" sz="1800" dirty="0" smtClean="0">
                <a:solidFill>
                  <a:srgbClr val="C00000"/>
                </a:solidFill>
                <a:ea typeface="宋体" panose="02010600030101010101" pitchFamily="2" charset="-122"/>
              </a:rPr>
              <a:t>设备驱动程序尾部</a:t>
            </a:r>
            <a:endParaRPr lang="en-US" altLang="zh-CN" sz="1800" dirty="0" smtClean="0">
              <a:solidFill>
                <a:srgbClr val="C00000"/>
              </a:solidFill>
              <a:ea typeface="宋体" panose="02010600030101010101" pitchFamily="2" charset="-122"/>
            </a:endParaRPr>
          </a:p>
          <a:p>
            <a:pPr lvl="2"/>
            <a:r>
              <a:rPr lang="zh-CN" altLang="en-US" sz="1800" dirty="0">
                <a:solidFill>
                  <a:srgbClr val="080808"/>
                </a:solidFill>
                <a:ea typeface="宋体" panose="02010600030101010101" pitchFamily="2" charset="-122"/>
              </a:rPr>
              <a:t>两个接口之间</a:t>
            </a:r>
            <a:r>
              <a:rPr lang="zh-CN" altLang="en-US" sz="1800" dirty="0" smtClean="0">
                <a:solidFill>
                  <a:srgbClr val="080808"/>
                </a:solidFill>
                <a:ea typeface="宋体" panose="02010600030101010101" pitchFamily="2" charset="-122"/>
              </a:rPr>
              <a:t>可以有</a:t>
            </a:r>
            <a:r>
              <a:rPr lang="zh-CN" altLang="en-US" sz="1800" dirty="0">
                <a:solidFill>
                  <a:srgbClr val="080808"/>
                </a:solidFill>
                <a:ea typeface="宋体" panose="02010600030101010101" pitchFamily="2" charset="-122"/>
              </a:rPr>
              <a:t>若干个</a:t>
            </a:r>
            <a:r>
              <a:rPr lang="zh-CN" altLang="en-US" sz="1800" dirty="0" smtClean="0">
                <a:solidFill>
                  <a:srgbClr val="080808"/>
                </a:solidFill>
                <a:ea typeface="宋体" panose="02010600030101010101" pitchFamily="2" charset="-122"/>
              </a:rPr>
              <a:t>模块（或没有）；</a:t>
            </a:r>
            <a:endParaRPr lang="en-US" altLang="zh-CN" sz="1800" dirty="0" smtClean="0">
              <a:solidFill>
                <a:srgbClr val="080808"/>
              </a:solidFill>
              <a:ea typeface="宋体" panose="02010600030101010101" pitchFamily="2" charset="-122"/>
            </a:endParaRPr>
          </a:p>
          <a:p>
            <a:pPr lvl="3"/>
            <a:r>
              <a:rPr lang="zh-CN" altLang="en-US" sz="1600" dirty="0" smtClean="0">
                <a:solidFill>
                  <a:srgbClr val="080808"/>
                </a:solidFill>
                <a:ea typeface="宋体" panose="02010600030101010101" pitchFamily="2" charset="-122"/>
              </a:rPr>
              <a:t>其中每个模块包含一个</a:t>
            </a:r>
            <a:r>
              <a:rPr lang="zh-CN" altLang="en-US" sz="1600" dirty="0" smtClean="0">
                <a:solidFill>
                  <a:srgbClr val="006600"/>
                </a:solidFill>
                <a:ea typeface="宋体" panose="02010600030101010101" pitchFamily="2" charset="-122"/>
              </a:rPr>
              <a:t>读队列</a:t>
            </a:r>
            <a:r>
              <a:rPr lang="zh-CN" altLang="en-US" sz="1600" dirty="0" smtClean="0">
                <a:solidFill>
                  <a:srgbClr val="080808"/>
                </a:solidFill>
                <a:ea typeface="宋体" panose="02010600030101010101" pitchFamily="2" charset="-122"/>
              </a:rPr>
              <a:t>与一个</a:t>
            </a:r>
            <a:r>
              <a:rPr lang="zh-CN" altLang="en-US" sz="1600" dirty="0" smtClean="0">
                <a:solidFill>
                  <a:srgbClr val="006600"/>
                </a:solidFill>
                <a:ea typeface="宋体" panose="02010600030101010101" pitchFamily="2" charset="-122"/>
              </a:rPr>
              <a:t>写队列，</a:t>
            </a:r>
            <a:r>
              <a:rPr lang="zh-CN" altLang="en-US" sz="1600" dirty="0">
                <a:solidFill>
                  <a:srgbClr val="080808"/>
                </a:solidFill>
                <a:ea typeface="宋体" panose="02010600030101010101" pitchFamily="2" charset="-122"/>
              </a:rPr>
              <a:t>用于数据的</a:t>
            </a:r>
            <a:r>
              <a:rPr lang="zh-CN" altLang="en-US" sz="1600" dirty="0">
                <a:solidFill>
                  <a:srgbClr val="7030A0"/>
                </a:solidFill>
                <a:ea typeface="宋体" panose="02010600030101010101" pitchFamily="2" charset="-122"/>
              </a:rPr>
              <a:t>输入</a:t>
            </a:r>
            <a:r>
              <a:rPr lang="zh-CN" altLang="en-US" sz="1600" dirty="0">
                <a:solidFill>
                  <a:srgbClr val="080808"/>
                </a:solidFill>
                <a:ea typeface="宋体" panose="02010600030101010101" pitchFamily="2" charset="-122"/>
              </a:rPr>
              <a:t>与</a:t>
            </a:r>
            <a:r>
              <a:rPr lang="zh-CN" altLang="en-US" sz="1600" dirty="0">
                <a:solidFill>
                  <a:srgbClr val="7030A0"/>
                </a:solidFill>
                <a:ea typeface="宋体" panose="02010600030101010101" pitchFamily="2" charset="-122"/>
              </a:rPr>
              <a:t>输出</a:t>
            </a:r>
            <a:endParaRPr lang="en-US" altLang="zh-CN" sz="1600" dirty="0">
              <a:solidFill>
                <a:srgbClr val="7030A0"/>
              </a:solidFill>
              <a:ea typeface="宋体" panose="02010600030101010101" pitchFamily="2" charset="-122"/>
            </a:endParaRPr>
          </a:p>
          <a:p>
            <a:pPr lvl="3"/>
            <a:r>
              <a:rPr lang="zh-CN" altLang="en-US" sz="1600" dirty="0" smtClean="0">
                <a:solidFill>
                  <a:srgbClr val="080808"/>
                </a:solidFill>
                <a:ea typeface="宋体" panose="02010600030101010101" pitchFamily="2" charset="-122"/>
              </a:rPr>
              <a:t>队列之间通过消息机制进行通信</a:t>
            </a:r>
            <a:endParaRPr lang="en-US" altLang="zh-CN" sz="1600" dirty="0" smtClean="0">
              <a:solidFill>
                <a:srgbClr val="080808"/>
              </a:solidFill>
              <a:ea typeface="宋体" panose="02010600030101010101" pitchFamily="2" charset="-122"/>
            </a:endParaRPr>
          </a:p>
          <a:p>
            <a:endParaRPr lang="en-US" altLang="zh-CN" sz="2800" dirty="0" smtClean="0">
              <a:solidFill>
                <a:srgbClr val="080808"/>
              </a:solidFill>
              <a:ea typeface="宋体" panose="02010600030101010101" pitchFamily="2" charset="-122"/>
            </a:endParaRPr>
          </a:p>
        </p:txBody>
      </p:sp>
    </p:spTree>
    <p:extLst>
      <p:ext uri="{BB962C8B-B14F-4D97-AF65-F5344CB8AC3E}">
        <p14:creationId xmlns:p14="http://schemas.microsoft.com/office/powerpoint/2010/main" val="1250897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1E49726A-3DA6-43B0-9C5F-4463839A4927}"/>
              </a:ext>
            </a:extLst>
          </p:cNvPr>
          <p:cNvSpPr>
            <a:spLocks noGrp="1" noChangeArrowheads="1"/>
          </p:cNvSpPr>
          <p:nvPr>
            <p:ph type="title" idx="4294967295"/>
          </p:nvPr>
        </p:nvSpPr>
        <p:spPr/>
        <p:txBody>
          <a:bodyPr/>
          <a:lstStyle/>
          <a:p>
            <a:pPr>
              <a:defRPr/>
            </a:pPr>
            <a:r>
              <a:rPr lang="en-US" altLang="zh-CN" dirty="0" smtClean="0">
                <a:effectLst>
                  <a:outerShdw blurRad="38100" dist="38100" dir="2700000" algn="tl">
                    <a:srgbClr val="C0C0C0"/>
                  </a:outerShdw>
                </a:effectLst>
                <a:ea typeface="宋体" panose="02010600030101010101" pitchFamily="2" charset="-122"/>
              </a:rPr>
              <a:t>STREAMS</a:t>
            </a:r>
            <a:endParaRPr lang="en-US" altLang="zh-CN" dirty="0">
              <a:effectLst>
                <a:outerShdw blurRad="38100" dist="38100" dir="2700000" algn="tl">
                  <a:srgbClr val="C0C0C0"/>
                </a:outerShdw>
              </a:effectLst>
              <a:ea typeface="宋体" panose="02010600030101010101" pitchFamily="2" charset="-122"/>
            </a:endParaRPr>
          </a:p>
        </p:txBody>
      </p:sp>
      <p:sp>
        <p:nvSpPr>
          <p:cNvPr id="64515" name="Rectangle 3">
            <a:extLst>
              <a:ext uri="{FF2B5EF4-FFF2-40B4-BE49-F238E27FC236}">
                <a16:creationId xmlns:a16="http://schemas.microsoft.com/office/drawing/2014/main" id="{E86E6F78-4845-4262-885B-2ED17365A331}"/>
              </a:ext>
            </a:extLst>
          </p:cNvPr>
          <p:cNvSpPr>
            <a:spLocks noGrp="1" noChangeArrowheads="1"/>
          </p:cNvSpPr>
          <p:nvPr>
            <p:ph type="body" idx="4294967295"/>
          </p:nvPr>
        </p:nvSpPr>
        <p:spPr>
          <a:xfrm>
            <a:off x="550416" y="1300163"/>
            <a:ext cx="8055422" cy="4845050"/>
          </a:xfrm>
        </p:spPr>
        <p:txBody>
          <a:bodyPr/>
          <a:lstStyle/>
          <a:p>
            <a:pPr>
              <a:spcBef>
                <a:spcPts val="600"/>
              </a:spcBef>
            </a:pPr>
            <a:r>
              <a:rPr lang="en-US" altLang="zh-CN" sz="2000" b="1" dirty="0">
                <a:ea typeface="宋体" panose="02010600030101010101" pitchFamily="2" charset="-122"/>
              </a:rPr>
              <a:t>STREAM</a:t>
            </a:r>
            <a:r>
              <a:rPr lang="en-US" altLang="zh-CN" sz="2000" dirty="0">
                <a:ea typeface="宋体" panose="02010600030101010101" pitchFamily="2" charset="-122"/>
              </a:rPr>
              <a:t> – a </a:t>
            </a:r>
            <a:r>
              <a:rPr lang="en-US" altLang="zh-CN" sz="2000" dirty="0">
                <a:solidFill>
                  <a:srgbClr val="000099"/>
                </a:solidFill>
                <a:ea typeface="宋体" panose="02010600030101010101" pitchFamily="2" charset="-122"/>
              </a:rPr>
              <a:t>full-duplex</a:t>
            </a:r>
            <a:r>
              <a:rPr lang="en-US" altLang="zh-CN" sz="2000" dirty="0">
                <a:ea typeface="宋体" panose="02010600030101010101" pitchFamily="2" charset="-122"/>
              </a:rPr>
              <a:t> communication channel between a </a:t>
            </a:r>
            <a:r>
              <a:rPr lang="en-US" altLang="zh-CN" sz="2000" b="1" dirty="0">
                <a:solidFill>
                  <a:srgbClr val="7030A0"/>
                </a:solidFill>
                <a:ea typeface="宋体" panose="02010600030101010101" pitchFamily="2" charset="-122"/>
              </a:rPr>
              <a:t>user-level process </a:t>
            </a:r>
            <a:r>
              <a:rPr lang="en-US" altLang="zh-CN" sz="2000" dirty="0">
                <a:ea typeface="宋体" panose="02010600030101010101" pitchFamily="2" charset="-122"/>
              </a:rPr>
              <a:t>and a </a:t>
            </a:r>
            <a:r>
              <a:rPr lang="en-US" altLang="zh-CN" sz="2000" b="1" dirty="0">
                <a:solidFill>
                  <a:srgbClr val="7030A0"/>
                </a:solidFill>
                <a:ea typeface="宋体" panose="02010600030101010101" pitchFamily="2" charset="-122"/>
              </a:rPr>
              <a:t>device</a:t>
            </a:r>
            <a:r>
              <a:rPr lang="en-US" altLang="zh-CN" sz="2000" dirty="0">
                <a:ea typeface="宋体" panose="02010600030101010101" pitchFamily="2" charset="-122"/>
              </a:rPr>
              <a:t> in Unix System V and </a:t>
            </a:r>
            <a:r>
              <a:rPr lang="en-US" altLang="zh-CN" sz="2000" dirty="0" smtClean="0">
                <a:ea typeface="宋体" panose="02010600030101010101" pitchFamily="2" charset="-122"/>
              </a:rPr>
              <a:t>beyond</a:t>
            </a:r>
          </a:p>
          <a:p>
            <a:pPr>
              <a:spcBef>
                <a:spcPts val="600"/>
              </a:spcBef>
            </a:pPr>
            <a:r>
              <a:rPr lang="en-US" altLang="zh-CN" sz="2000" dirty="0" smtClean="0">
                <a:ea typeface="宋体" panose="02010600030101010101" pitchFamily="2" charset="-122"/>
              </a:rPr>
              <a:t>A </a:t>
            </a:r>
            <a:r>
              <a:rPr lang="en-US" altLang="zh-CN" sz="2000" dirty="0">
                <a:ea typeface="宋体" panose="02010600030101010101" pitchFamily="2" charset="-122"/>
              </a:rPr>
              <a:t>STREAM consists of:</a:t>
            </a:r>
          </a:p>
          <a:p>
            <a:pPr>
              <a:spcBef>
                <a:spcPts val="600"/>
              </a:spcBef>
              <a:buFont typeface="Monotype Sorts" pitchFamily="2" charset="2"/>
              <a:buNone/>
            </a:pPr>
            <a:r>
              <a:rPr lang="en-US" altLang="zh-CN" sz="2000" dirty="0">
                <a:ea typeface="宋体" panose="02010600030101010101" pitchFamily="2" charset="-122"/>
              </a:rPr>
              <a:t>	</a:t>
            </a:r>
            <a:r>
              <a:rPr lang="en-US" altLang="zh-CN" sz="1800" dirty="0">
                <a:ea typeface="宋体" panose="02010600030101010101" pitchFamily="2" charset="-122"/>
              </a:rPr>
              <a:t>- </a:t>
            </a:r>
            <a:r>
              <a:rPr lang="en-US" altLang="zh-CN" sz="1800" cap="all" dirty="0">
                <a:solidFill>
                  <a:srgbClr val="000099"/>
                </a:solidFill>
                <a:ea typeface="宋体" panose="02010600030101010101" pitchFamily="2" charset="-122"/>
              </a:rPr>
              <a:t>STREAM head interfaces </a:t>
            </a:r>
            <a:r>
              <a:rPr lang="en-US" altLang="zh-CN" sz="1800" dirty="0">
                <a:ea typeface="宋体" panose="02010600030101010101" pitchFamily="2" charset="-122"/>
              </a:rPr>
              <a:t>with </a:t>
            </a:r>
            <a:r>
              <a:rPr lang="en-US" altLang="zh-CN" sz="1800" dirty="0">
                <a:solidFill>
                  <a:srgbClr val="337D45"/>
                </a:solidFill>
                <a:ea typeface="宋体" panose="02010600030101010101" pitchFamily="2" charset="-122"/>
              </a:rPr>
              <a:t>the user process</a:t>
            </a:r>
          </a:p>
          <a:p>
            <a:pPr>
              <a:spcBef>
                <a:spcPts val="600"/>
              </a:spcBef>
              <a:buNone/>
            </a:pPr>
            <a:r>
              <a:rPr lang="en-US" altLang="zh-CN" sz="1800" dirty="0">
                <a:ea typeface="宋体" panose="02010600030101010101" pitchFamily="2" charset="-122"/>
              </a:rPr>
              <a:t>	- </a:t>
            </a:r>
            <a:r>
              <a:rPr lang="en-US" altLang="zh-CN" sz="1800" cap="all" dirty="0" smtClean="0">
                <a:solidFill>
                  <a:srgbClr val="000099"/>
                </a:solidFill>
                <a:ea typeface="宋体" panose="02010600030101010101" pitchFamily="2" charset="-122"/>
              </a:rPr>
              <a:t>Driver </a:t>
            </a:r>
            <a:r>
              <a:rPr lang="en-US" altLang="zh-CN" sz="1800" cap="all" dirty="0">
                <a:solidFill>
                  <a:srgbClr val="000099"/>
                </a:solidFill>
                <a:ea typeface="宋体" panose="02010600030101010101" pitchFamily="2" charset="-122"/>
              </a:rPr>
              <a:t>end interfaces </a:t>
            </a:r>
            <a:r>
              <a:rPr lang="en-US" altLang="zh-CN" sz="1800" dirty="0">
                <a:ea typeface="宋体" panose="02010600030101010101" pitchFamily="2" charset="-122"/>
              </a:rPr>
              <a:t>with </a:t>
            </a:r>
            <a:r>
              <a:rPr lang="en-US" altLang="zh-CN" sz="1800" dirty="0">
                <a:solidFill>
                  <a:srgbClr val="337D45"/>
                </a:solidFill>
                <a:ea typeface="宋体" panose="02010600030101010101" pitchFamily="2" charset="-122"/>
              </a:rPr>
              <a:t>the device</a:t>
            </a: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t>
            </a:r>
            <a:r>
              <a:rPr lang="en-US" altLang="zh-CN" sz="1800" dirty="0" smtClean="0">
                <a:ea typeface="宋体" panose="02010600030101010101" pitchFamily="2" charset="-122"/>
              </a:rPr>
              <a:t>Zero </a:t>
            </a:r>
            <a:r>
              <a:rPr lang="en-US" altLang="zh-CN" sz="1800" dirty="0">
                <a:ea typeface="宋体" panose="02010600030101010101" pitchFamily="2" charset="-122"/>
              </a:rPr>
              <a:t>or more STREAM modules between </a:t>
            </a:r>
            <a:r>
              <a:rPr lang="en-US" altLang="zh-CN" sz="1800" dirty="0" smtClean="0">
                <a:ea typeface="宋体" panose="02010600030101010101" pitchFamily="2" charset="-122"/>
              </a:rPr>
              <a:t>them (</a:t>
            </a:r>
            <a:r>
              <a:rPr lang="en-US" altLang="zh-CN" sz="1800" dirty="0" smtClean="0">
                <a:solidFill>
                  <a:srgbClr val="000099"/>
                </a:solidFill>
                <a:ea typeface="宋体" panose="02010600030101010101" pitchFamily="2" charset="-122"/>
              </a:rPr>
              <a:t>interfaces</a:t>
            </a:r>
            <a:r>
              <a:rPr lang="en-US" altLang="zh-CN" sz="1800" cap="all" dirty="0" smtClean="0">
                <a:solidFill>
                  <a:srgbClr val="000099"/>
                </a:solidFill>
                <a:ea typeface="宋体" panose="02010600030101010101" pitchFamily="2" charset="-122"/>
              </a:rPr>
              <a:t>)</a:t>
            </a:r>
            <a:r>
              <a:rPr lang="en-US" altLang="zh-CN" sz="1800" dirty="0" smtClean="0">
                <a:ea typeface="宋体" panose="02010600030101010101" pitchFamily="2" charset="-122"/>
              </a:rPr>
              <a:t>.</a:t>
            </a:r>
            <a:endParaRPr lang="en-US" altLang="zh-CN" sz="2000" dirty="0">
              <a:ea typeface="宋体" panose="02010600030101010101" pitchFamily="2" charset="-122"/>
            </a:endParaRPr>
          </a:p>
          <a:p>
            <a:pPr>
              <a:spcBef>
                <a:spcPts val="600"/>
              </a:spcBef>
            </a:pPr>
            <a:r>
              <a:rPr lang="en-US" altLang="zh-CN" sz="2000" dirty="0">
                <a:ea typeface="宋体" panose="02010600030101010101" pitchFamily="2" charset="-122"/>
              </a:rPr>
              <a:t>Each module contains a </a:t>
            </a:r>
            <a:r>
              <a:rPr lang="en-US" altLang="zh-CN" sz="2000" b="1" dirty="0">
                <a:ea typeface="宋体" panose="02010600030101010101" pitchFamily="2" charset="-122"/>
              </a:rPr>
              <a:t>read  queue</a:t>
            </a:r>
            <a:r>
              <a:rPr lang="en-US" altLang="zh-CN" sz="2000" dirty="0">
                <a:ea typeface="宋体" panose="02010600030101010101" pitchFamily="2" charset="-122"/>
              </a:rPr>
              <a:t> and a </a:t>
            </a:r>
            <a:r>
              <a:rPr lang="en-US" altLang="zh-CN" sz="2000" b="1" dirty="0">
                <a:ea typeface="宋体" panose="02010600030101010101" pitchFamily="2" charset="-122"/>
              </a:rPr>
              <a:t>write queue</a:t>
            </a:r>
            <a:endParaRPr lang="en-US" altLang="zh-CN" sz="2000" dirty="0">
              <a:ea typeface="宋体" panose="02010600030101010101" pitchFamily="2" charset="-122"/>
            </a:endParaRPr>
          </a:p>
          <a:p>
            <a:pPr>
              <a:spcBef>
                <a:spcPts val="600"/>
              </a:spcBef>
            </a:pPr>
            <a:r>
              <a:rPr lang="en-US" altLang="zh-CN" sz="2000" b="1" dirty="0">
                <a:solidFill>
                  <a:srgbClr val="7030A0"/>
                </a:solidFill>
                <a:ea typeface="宋体" panose="02010600030101010101" pitchFamily="2" charset="-122"/>
              </a:rPr>
              <a:t>Message passing </a:t>
            </a:r>
            <a:r>
              <a:rPr lang="en-US" altLang="zh-CN" sz="2000" dirty="0">
                <a:ea typeface="宋体" panose="02010600030101010101" pitchFamily="2" charset="-122"/>
              </a:rPr>
              <a:t>is used to communicate between queues</a:t>
            </a:r>
          </a:p>
        </p:txBody>
      </p:sp>
    </p:spTree>
    <p:extLst>
      <p:ext uri="{BB962C8B-B14F-4D97-AF65-F5344CB8AC3E}">
        <p14:creationId xmlns:p14="http://schemas.microsoft.com/office/powerpoint/2010/main" val="3821913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B9C75303-037A-479D-A8E0-56D8C3E1782F}"/>
              </a:ext>
            </a:extLst>
          </p:cNvPr>
          <p:cNvSpPr>
            <a:spLocks noGrp="1" noChangeArrowheads="1"/>
          </p:cNvSpPr>
          <p:nvPr>
            <p:ph type="title" idx="4294967295"/>
          </p:nvPr>
        </p:nvSpPr>
        <p:spPr>
          <a:xfrm>
            <a:off x="1127125" y="0"/>
            <a:ext cx="7772400" cy="844550"/>
          </a:xfrm>
        </p:spPr>
        <p:txBody>
          <a:bodyPr/>
          <a:lstStyle/>
          <a:p>
            <a:pPr>
              <a:defRPr/>
            </a:pPr>
            <a:r>
              <a:rPr lang="en-US" altLang="zh-CN">
                <a:effectLst>
                  <a:outerShdw blurRad="38100" dist="38100" dir="2700000" algn="tl">
                    <a:srgbClr val="C0C0C0"/>
                  </a:outerShdw>
                </a:effectLst>
                <a:ea typeface="宋体" panose="02010600030101010101" pitchFamily="2" charset="-122"/>
              </a:rPr>
              <a:t>The STREAMS Structure</a:t>
            </a:r>
            <a:endParaRPr lang="en-US" altLang="zh-CN" sz="2400">
              <a:effectLst>
                <a:outerShdw blurRad="38100" dist="38100" dir="2700000" algn="tl">
                  <a:srgbClr val="C0C0C0"/>
                </a:outerShdw>
              </a:effectLst>
              <a:ea typeface="宋体" panose="02010600030101010101" pitchFamily="2" charset="-122"/>
            </a:endParaRPr>
          </a:p>
        </p:txBody>
      </p:sp>
      <p:pic>
        <p:nvPicPr>
          <p:cNvPr id="65539" name="Picture 4">
            <a:extLst>
              <a:ext uri="{FF2B5EF4-FFF2-40B4-BE49-F238E27FC236}">
                <a16:creationId xmlns:a16="http://schemas.microsoft.com/office/drawing/2014/main" id="{25A36A50-D2EF-4947-9D98-45EDF94AEF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085" t="545" r="15494" b="832"/>
          <a:stretch>
            <a:fillRect/>
          </a:stretch>
        </p:blipFill>
        <p:spPr bwMode="auto">
          <a:xfrm>
            <a:off x="934339" y="1190435"/>
            <a:ext cx="4835525" cy="4853749"/>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 name="圆角矩形标注 1"/>
          <p:cNvSpPr/>
          <p:nvPr/>
        </p:nvSpPr>
        <p:spPr bwMode="auto">
          <a:xfrm>
            <a:off x="4233672" y="1545336"/>
            <a:ext cx="768096" cy="338328"/>
          </a:xfrm>
          <a:prstGeom prst="wedgeRoundRectCallout">
            <a:avLst>
              <a:gd name="adj1" fmla="val -83545"/>
              <a:gd name="adj2" fmla="val 42437"/>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smtClean="0">
                <a:ln>
                  <a:noFill/>
                </a:ln>
                <a:solidFill>
                  <a:schemeClr val="tx1"/>
                </a:solidFill>
                <a:effectLst/>
                <a:latin typeface="Helvetica" panose="020B0604020202020204" pitchFamily="34" charset="0"/>
              </a:rPr>
              <a:t>write</a:t>
            </a:r>
            <a:endParaRPr kumimoji="0" lang="zh-CN" altLang="en-US" sz="1800" b="0" i="0" u="none" strike="noStrike" cap="none" normalizeH="0" baseline="0" dirty="0" smtClean="0">
              <a:ln>
                <a:noFill/>
              </a:ln>
              <a:solidFill>
                <a:schemeClr val="tx1"/>
              </a:solidFill>
              <a:effectLst/>
              <a:latin typeface="Helvetica" panose="020B0604020202020204" pitchFamily="34" charset="0"/>
            </a:endParaRPr>
          </a:p>
        </p:txBody>
      </p:sp>
      <p:sp>
        <p:nvSpPr>
          <p:cNvPr id="5" name="圆角矩形标注 4"/>
          <p:cNvSpPr/>
          <p:nvPr/>
        </p:nvSpPr>
        <p:spPr bwMode="auto">
          <a:xfrm>
            <a:off x="934339" y="1545336"/>
            <a:ext cx="768096" cy="338328"/>
          </a:xfrm>
          <a:prstGeom prst="wedgeRoundRectCallout">
            <a:avLst>
              <a:gd name="adj1" fmla="val 68836"/>
              <a:gd name="adj2" fmla="val 7302"/>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smtClean="0">
                <a:ln>
                  <a:noFill/>
                </a:ln>
                <a:solidFill>
                  <a:schemeClr val="tx1"/>
                </a:solidFill>
                <a:effectLst/>
                <a:latin typeface="Helvetica" panose="020B0604020202020204" pitchFamily="34" charset="0"/>
              </a:rPr>
              <a:t>read</a:t>
            </a:r>
            <a:endParaRPr kumimoji="0" lang="zh-CN" altLang="en-US" sz="1800" b="0" i="0" u="none" strike="noStrike" cap="none" normalizeH="0" baseline="0" dirty="0" smtClean="0">
              <a:ln>
                <a:noFill/>
              </a:ln>
              <a:solidFill>
                <a:schemeClr val="tx1"/>
              </a:solidFill>
              <a:effectLst/>
              <a:latin typeface="Helvetica" panose="020B0604020202020204" pitchFamily="34" charset="0"/>
            </a:endParaRPr>
          </a:p>
        </p:txBody>
      </p:sp>
      <p:sp>
        <p:nvSpPr>
          <p:cNvPr id="6" name="Rectangle 3">
            <a:extLst>
              <a:ext uri="{FF2B5EF4-FFF2-40B4-BE49-F238E27FC236}">
                <a16:creationId xmlns:a16="http://schemas.microsoft.com/office/drawing/2014/main" id="{E86E6F78-4845-4262-885B-2ED17365A331}"/>
              </a:ext>
            </a:extLst>
          </p:cNvPr>
          <p:cNvSpPr txBox="1">
            <a:spLocks noChangeArrowheads="1"/>
          </p:cNvSpPr>
          <p:nvPr/>
        </p:nvSpPr>
        <p:spPr bwMode="auto">
          <a:xfrm>
            <a:off x="5968175" y="1071563"/>
            <a:ext cx="2557988" cy="4845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a:buNone/>
            </a:pPr>
            <a:r>
              <a:rPr lang="zh-CN" altLang="en-US" sz="1600" dirty="0" smtClean="0">
                <a:solidFill>
                  <a:srgbClr val="080808"/>
                </a:solidFill>
                <a:ea typeface="宋体" panose="02010600030101010101" pitchFamily="2" charset="-122"/>
              </a:rPr>
              <a:t>当进程向流写数据时，内核把数据送到输出队列。</a:t>
            </a:r>
            <a:endParaRPr lang="en-US" altLang="zh-CN" sz="1600" dirty="0" smtClean="0">
              <a:solidFill>
                <a:srgbClr val="080808"/>
              </a:solidFill>
              <a:ea typeface="宋体" panose="02010600030101010101" pitchFamily="2" charset="-122"/>
            </a:endParaRPr>
          </a:p>
          <a:p>
            <a:pPr marL="0" indent="0" eaLnBrk="1">
              <a:buNone/>
            </a:pPr>
            <a:r>
              <a:rPr lang="zh-CN" altLang="en-US" sz="1600" dirty="0" smtClean="0">
                <a:solidFill>
                  <a:srgbClr val="080808"/>
                </a:solidFill>
                <a:ea typeface="宋体" panose="02010600030101010101" pitchFamily="2" charset="-122"/>
              </a:rPr>
              <a:t>当一个设备驱动程序接收了数据，它将输入队列的数据送给正在读的进程。</a:t>
            </a:r>
            <a:endParaRPr lang="en-US" altLang="zh-CN" sz="1600" dirty="0" smtClean="0">
              <a:solidFill>
                <a:srgbClr val="080808"/>
              </a:solidFill>
              <a:ea typeface="宋体" panose="02010600030101010101" pitchFamily="2" charset="-122"/>
            </a:endParaRPr>
          </a:p>
          <a:p>
            <a:pPr marL="0" indent="0" eaLnBrk="1">
              <a:buNone/>
            </a:pPr>
            <a:r>
              <a:rPr lang="zh-CN" altLang="en-US" sz="1600" dirty="0" smtClean="0">
                <a:solidFill>
                  <a:srgbClr val="080808"/>
                </a:solidFill>
                <a:ea typeface="宋体" panose="02010600030101010101" pitchFamily="2" charset="-122"/>
              </a:rPr>
              <a:t>队列之间根据明确定义的接口将消息传递给相邻的队列。</a:t>
            </a:r>
            <a:endParaRPr lang="en-US" altLang="zh-CN" sz="1600" dirty="0" smtClean="0">
              <a:solidFill>
                <a:srgbClr val="080808"/>
              </a:solidFill>
              <a:ea typeface="宋体" panose="02010600030101010101" pitchFamily="2" charset="-122"/>
            </a:endParaRPr>
          </a:p>
          <a:p>
            <a:pPr marL="0" indent="0" eaLnBrk="1">
              <a:buNone/>
            </a:pPr>
            <a:r>
              <a:rPr lang="zh-CN" altLang="en-US" sz="1600" dirty="0" smtClean="0">
                <a:solidFill>
                  <a:srgbClr val="080808"/>
                </a:solidFill>
                <a:ea typeface="宋体" panose="02010600030101010101" pitchFamily="2" charset="-122"/>
              </a:rPr>
              <a:t>每个队列与内核相连的模块操纵队列中的数据。</a:t>
            </a:r>
            <a:endParaRPr lang="en-US" altLang="zh-CN" sz="1600" dirty="0" smtClean="0">
              <a:solidFill>
                <a:srgbClr val="080808"/>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1E49726A-3DA6-43B0-9C5F-4463839A4927}"/>
              </a:ext>
            </a:extLst>
          </p:cNvPr>
          <p:cNvSpPr>
            <a:spLocks noGrp="1" noChangeArrowheads="1"/>
          </p:cNvSpPr>
          <p:nvPr>
            <p:ph type="title" idx="4294967295"/>
          </p:nvPr>
        </p:nvSpPr>
        <p:spPr/>
        <p:txBody>
          <a:bodyPr/>
          <a:lstStyle/>
          <a:p>
            <a:pPr>
              <a:defRPr/>
            </a:pPr>
            <a:r>
              <a:rPr lang="en-US" altLang="zh-CN" dirty="0" smtClean="0">
                <a:effectLst>
                  <a:outerShdw blurRad="38100" dist="38100" dir="2700000" algn="tl">
                    <a:srgbClr val="C0C0C0"/>
                  </a:outerShdw>
                </a:effectLst>
                <a:ea typeface="宋体" panose="02010600030101010101" pitchFamily="2" charset="-122"/>
              </a:rPr>
              <a:t> </a:t>
            </a:r>
            <a:r>
              <a:rPr lang="en-US" altLang="zh-CN" dirty="0">
                <a:effectLst>
                  <a:outerShdw blurRad="38100" dist="38100" dir="2700000" algn="tl">
                    <a:srgbClr val="C0C0C0"/>
                  </a:outerShdw>
                </a:effectLst>
                <a:ea typeface="宋体" panose="02010600030101010101" pitchFamily="2" charset="-122"/>
              </a:rPr>
              <a:t>STREAMS</a:t>
            </a:r>
          </a:p>
        </p:txBody>
      </p:sp>
      <p:sp>
        <p:nvSpPr>
          <p:cNvPr id="64515" name="Rectangle 3">
            <a:extLst>
              <a:ext uri="{FF2B5EF4-FFF2-40B4-BE49-F238E27FC236}">
                <a16:creationId xmlns:a16="http://schemas.microsoft.com/office/drawing/2014/main" id="{E86E6F78-4845-4262-885B-2ED17365A331}"/>
              </a:ext>
            </a:extLst>
          </p:cNvPr>
          <p:cNvSpPr>
            <a:spLocks noGrp="1" noChangeArrowheads="1"/>
          </p:cNvSpPr>
          <p:nvPr>
            <p:ph type="body" idx="4294967295"/>
          </p:nvPr>
        </p:nvSpPr>
        <p:spPr>
          <a:xfrm>
            <a:off x="819150" y="1300163"/>
            <a:ext cx="7786688" cy="4845050"/>
          </a:xfrm>
        </p:spPr>
        <p:txBody>
          <a:bodyPr/>
          <a:lstStyle/>
          <a:p>
            <a:r>
              <a:rPr lang="zh-CN" altLang="en-US" sz="2400" dirty="0" smtClean="0">
                <a:effectLst>
                  <a:outerShdw blurRad="38100" dist="38100" dir="2700000" algn="tl">
                    <a:srgbClr val="C0C0C0"/>
                  </a:outerShdw>
                </a:effectLst>
                <a:ea typeface="宋体" panose="02010600030101010101" pitchFamily="2" charset="-122"/>
              </a:rPr>
              <a:t>使用流的优点</a:t>
            </a:r>
            <a:endParaRPr lang="en-US" altLang="zh-CN" sz="2400" dirty="0" smtClean="0">
              <a:effectLst>
                <a:outerShdw blurRad="38100" dist="38100" dir="2700000" algn="tl">
                  <a:srgbClr val="C0C0C0"/>
                </a:outerShdw>
              </a:effectLst>
              <a:ea typeface="宋体" panose="02010600030101010101" pitchFamily="2" charset="-122"/>
            </a:endParaRPr>
          </a:p>
          <a:p>
            <a:pPr lvl="1"/>
            <a:r>
              <a:rPr lang="zh-CN" altLang="en-US" sz="2000" dirty="0" smtClean="0">
                <a:ea typeface="宋体" panose="02010600030101010101" pitchFamily="2" charset="-122"/>
              </a:rPr>
              <a:t>流机制提供了一个框架，可以方便使用</a:t>
            </a:r>
            <a:r>
              <a:rPr lang="zh-CN" altLang="en-US" sz="2000" i="1" dirty="0" smtClean="0">
                <a:solidFill>
                  <a:srgbClr val="7030A0"/>
                </a:solidFill>
                <a:ea typeface="宋体" panose="02010600030101010101" pitchFamily="2" charset="-122"/>
              </a:rPr>
              <a:t>模块化</a:t>
            </a:r>
            <a:r>
              <a:rPr lang="zh-CN" altLang="en-US" sz="2000" dirty="0" smtClean="0">
                <a:solidFill>
                  <a:srgbClr val="7030A0"/>
                </a:solidFill>
                <a:ea typeface="宋体" panose="02010600030101010101" pitchFamily="2" charset="-122"/>
              </a:rPr>
              <a:t>的思想</a:t>
            </a:r>
            <a:r>
              <a:rPr lang="zh-CN" altLang="en-US" sz="2000" dirty="0" smtClean="0">
                <a:ea typeface="宋体" panose="02010600030101010101" pitchFamily="2" charset="-122"/>
              </a:rPr>
              <a:t>，以</a:t>
            </a:r>
            <a:r>
              <a:rPr lang="zh-CN" altLang="en-US" sz="2000" dirty="0" smtClean="0">
                <a:solidFill>
                  <a:srgbClr val="C00000"/>
                </a:solidFill>
                <a:ea typeface="宋体" panose="02010600030101010101" pitchFamily="2" charset="-122"/>
              </a:rPr>
              <a:t>递增的方式</a:t>
            </a:r>
            <a:r>
              <a:rPr lang="zh-CN" altLang="en-US" sz="2000" dirty="0" smtClean="0">
                <a:solidFill>
                  <a:srgbClr val="7030A0"/>
                </a:solidFill>
                <a:ea typeface="宋体" panose="02010600030101010101" pitchFamily="2" charset="-122"/>
              </a:rPr>
              <a:t>编写设备驱动程序</a:t>
            </a:r>
            <a:r>
              <a:rPr lang="zh-CN" altLang="en-US" sz="2000" dirty="0" smtClean="0">
                <a:ea typeface="宋体" panose="02010600030101010101" pitchFamily="2" charset="-122"/>
              </a:rPr>
              <a:t>和通信协议。</a:t>
            </a:r>
            <a:endParaRPr lang="en-US" altLang="zh-CN" sz="2000" dirty="0" smtClean="0">
              <a:ea typeface="宋体" panose="02010600030101010101" pitchFamily="2" charset="-122"/>
            </a:endParaRPr>
          </a:p>
          <a:p>
            <a:pPr lvl="1"/>
            <a:r>
              <a:rPr lang="zh-CN" altLang="en-US" sz="2000" dirty="0" smtClean="0">
                <a:ea typeface="宋体" panose="02010600030101010101" pitchFamily="2" charset="-122"/>
              </a:rPr>
              <a:t>流中的</a:t>
            </a:r>
            <a:r>
              <a:rPr lang="zh-CN" altLang="en-US" sz="2000" dirty="0" smtClean="0">
                <a:solidFill>
                  <a:srgbClr val="7030A0"/>
                </a:solidFill>
                <a:ea typeface="宋体" panose="02010600030101010101" pitchFamily="2" charset="-122"/>
              </a:rPr>
              <a:t>模块</a:t>
            </a:r>
            <a:r>
              <a:rPr lang="zh-CN" altLang="en-US" sz="2000" dirty="0" smtClean="0">
                <a:ea typeface="宋体" panose="02010600030101010101" pitchFamily="2" charset="-122"/>
              </a:rPr>
              <a:t>可以为不同的流以及不同的设备所</a:t>
            </a:r>
            <a:r>
              <a:rPr lang="zh-CN" altLang="en-US" sz="2000" dirty="0" smtClean="0">
                <a:solidFill>
                  <a:srgbClr val="7030A0"/>
                </a:solidFill>
                <a:ea typeface="宋体" panose="02010600030101010101" pitchFamily="2" charset="-122"/>
              </a:rPr>
              <a:t>共享</a:t>
            </a:r>
            <a:r>
              <a:rPr lang="zh-CN" altLang="en-US" sz="2000" dirty="0" smtClean="0">
                <a:ea typeface="宋体" panose="02010600030101010101" pitchFamily="2" charset="-122"/>
              </a:rPr>
              <a:t>；</a:t>
            </a:r>
            <a:endParaRPr lang="en-US" altLang="zh-CN" sz="2000" dirty="0" smtClean="0">
              <a:ea typeface="宋体" panose="02010600030101010101" pitchFamily="2" charset="-122"/>
            </a:endParaRPr>
          </a:p>
          <a:p>
            <a:r>
              <a:rPr lang="zh-CN" altLang="en-US" sz="2000" dirty="0" smtClean="0">
                <a:effectLst>
                  <a:outerShdw blurRad="38100" dist="38100" dir="2700000" algn="tl">
                    <a:srgbClr val="C0C0C0"/>
                  </a:outerShdw>
                </a:effectLst>
                <a:ea typeface="宋体" panose="02010600030101010101" pitchFamily="2" charset="-122"/>
              </a:rPr>
              <a:t>在</a:t>
            </a:r>
            <a:r>
              <a:rPr lang="en-US" altLang="zh-CN" sz="2000" dirty="0" smtClean="0">
                <a:effectLst>
                  <a:outerShdw blurRad="38100" dist="38100" dir="2700000" algn="tl">
                    <a:srgbClr val="C0C0C0"/>
                  </a:outerShdw>
                </a:effectLst>
                <a:ea typeface="宋体" panose="02010600030101010101" pitchFamily="2" charset="-122"/>
              </a:rPr>
              <a:t>UNIX</a:t>
            </a:r>
            <a:r>
              <a:rPr lang="zh-CN" altLang="en-US" sz="2000" dirty="0">
                <a:effectLst>
                  <a:outerShdw blurRad="38100" dist="38100" dir="2700000" algn="tl">
                    <a:srgbClr val="C0C0C0"/>
                  </a:outerShdw>
                </a:effectLst>
                <a:ea typeface="宋体" panose="02010600030101010101" pitchFamily="2" charset="-122"/>
              </a:rPr>
              <a:t>、</a:t>
            </a:r>
            <a:r>
              <a:rPr lang="en-US" altLang="zh-CN" sz="2000" dirty="0" smtClean="0">
                <a:effectLst>
                  <a:outerShdw blurRad="38100" dist="38100" dir="2700000" algn="tl">
                    <a:srgbClr val="C0C0C0"/>
                  </a:outerShdw>
                </a:effectLst>
                <a:ea typeface="宋体" panose="02010600030101010101" pitchFamily="2" charset="-122"/>
              </a:rPr>
              <a:t>Solaris</a:t>
            </a:r>
            <a:r>
              <a:rPr lang="zh-CN" altLang="en-US" sz="2000" dirty="0" smtClean="0">
                <a:effectLst>
                  <a:outerShdw blurRad="38100" dist="38100" dir="2700000" algn="tl">
                    <a:srgbClr val="C0C0C0"/>
                  </a:outerShdw>
                </a:effectLst>
                <a:ea typeface="宋体" panose="02010600030101010101" pitchFamily="2" charset="-122"/>
              </a:rPr>
              <a:t>中得到了广泛的应用</a:t>
            </a:r>
            <a:endParaRPr lang="en-US" altLang="zh-CN" sz="2000" dirty="0" smtClean="0">
              <a:effectLst>
                <a:outerShdw blurRad="38100" dist="38100" dir="2700000" algn="tl">
                  <a:srgbClr val="C0C0C0"/>
                </a:outerShdw>
              </a:effectLst>
              <a:ea typeface="宋体" panose="02010600030101010101" pitchFamily="2" charset="-122"/>
            </a:endParaRPr>
          </a:p>
          <a:p>
            <a:r>
              <a:rPr lang="en-US" altLang="zh-CN" sz="2000" dirty="0" smtClean="0">
                <a:effectLst>
                  <a:outerShdw blurRad="38100" dist="38100" dir="2700000" algn="tl">
                    <a:srgbClr val="C0C0C0"/>
                  </a:outerShdw>
                </a:effectLst>
                <a:ea typeface="宋体" panose="02010600030101010101" pitchFamily="2" charset="-122"/>
              </a:rPr>
              <a:t>Socket</a:t>
            </a:r>
            <a:r>
              <a:rPr lang="zh-CN" altLang="en-US" sz="2000" dirty="0" smtClean="0">
                <a:effectLst>
                  <a:outerShdw blurRad="38100" dist="38100" dir="2700000" algn="tl">
                    <a:srgbClr val="C0C0C0"/>
                  </a:outerShdw>
                </a:effectLst>
                <a:ea typeface="宋体" panose="02010600030101010101" pitchFamily="2" charset="-122"/>
              </a:rPr>
              <a:t>机制是采用流方式实现。</a:t>
            </a:r>
            <a:endParaRPr lang="en-US" altLang="zh-CN" sz="2000" dirty="0">
              <a:effectLst>
                <a:outerShdw blurRad="38100" dist="38100" dir="2700000" algn="tl">
                  <a:srgbClr val="C0C0C0"/>
                </a:outerShdw>
              </a:effectLst>
              <a:ea typeface="宋体" panose="02010600030101010101" pitchFamily="2" charset="-122"/>
            </a:endParaRPr>
          </a:p>
          <a:p>
            <a:endParaRPr lang="en-US" altLang="zh-CN" sz="2200" dirty="0" smtClean="0">
              <a:solidFill>
                <a:srgbClr val="000099"/>
              </a:solidFill>
              <a:ea typeface="宋体" panose="02010600030101010101" pitchFamily="2" charset="-122"/>
            </a:endParaRPr>
          </a:p>
          <a:p>
            <a:r>
              <a:rPr lang="zh-CN" altLang="en-US" sz="2200" dirty="0" smtClean="0">
                <a:solidFill>
                  <a:srgbClr val="000099"/>
                </a:solidFill>
                <a:ea typeface="宋体" panose="02010600030101010101" pitchFamily="2" charset="-122"/>
              </a:rPr>
              <a:t>详细内容请参阅</a:t>
            </a:r>
            <a:r>
              <a:rPr lang="en-US" altLang="zh-CN" sz="2200" dirty="0" smtClean="0">
                <a:solidFill>
                  <a:srgbClr val="000099"/>
                </a:solidFill>
                <a:ea typeface="宋体" panose="02010600030101010101" pitchFamily="2" charset="-122"/>
              </a:rPr>
              <a:t>《UNIX </a:t>
            </a:r>
            <a:r>
              <a:rPr lang="zh-CN" altLang="en-US" sz="2200" dirty="0" smtClean="0">
                <a:solidFill>
                  <a:srgbClr val="000099"/>
                </a:solidFill>
                <a:ea typeface="宋体" panose="02010600030101010101" pitchFamily="2" charset="-122"/>
              </a:rPr>
              <a:t>操作系统设计</a:t>
            </a:r>
            <a:r>
              <a:rPr lang="en-US" altLang="zh-CN" sz="2200" dirty="0" smtClean="0">
                <a:solidFill>
                  <a:srgbClr val="000099"/>
                </a:solidFill>
                <a:ea typeface="宋体" panose="02010600030101010101" pitchFamily="2" charset="-122"/>
              </a:rPr>
              <a:t>》</a:t>
            </a:r>
            <a:r>
              <a:rPr lang="zh-CN" altLang="en-US" sz="2200" dirty="0" smtClean="0">
                <a:solidFill>
                  <a:srgbClr val="000099"/>
                </a:solidFill>
                <a:ea typeface="宋体" panose="02010600030101010101" pitchFamily="2" charset="-122"/>
              </a:rPr>
              <a:t>，</a:t>
            </a:r>
            <a:r>
              <a:rPr lang="en-US" altLang="zh-CN" sz="2200" dirty="0" smtClean="0">
                <a:solidFill>
                  <a:srgbClr val="000099"/>
                </a:solidFill>
                <a:ea typeface="宋体" panose="02010600030101010101" pitchFamily="2" charset="-122"/>
              </a:rPr>
              <a:t>P266, ch10.4</a:t>
            </a:r>
            <a:endParaRPr lang="en-US" altLang="zh-CN" sz="2200" dirty="0">
              <a:solidFill>
                <a:srgbClr val="000099"/>
              </a:solidFill>
              <a:ea typeface="宋体" panose="02010600030101010101" pitchFamily="2" charset="-122"/>
            </a:endParaRPr>
          </a:p>
        </p:txBody>
      </p:sp>
    </p:spTree>
    <p:extLst>
      <p:ext uri="{BB962C8B-B14F-4D97-AF65-F5344CB8AC3E}">
        <p14:creationId xmlns:p14="http://schemas.microsoft.com/office/powerpoint/2010/main" val="597081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BC45B5F7-E7C8-4D21-B354-8622AE56F411}"/>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13.7 Performance</a:t>
            </a:r>
          </a:p>
        </p:txBody>
      </p:sp>
      <p:sp>
        <p:nvSpPr>
          <p:cNvPr id="66563" name="Rectangle 3">
            <a:extLst>
              <a:ext uri="{FF2B5EF4-FFF2-40B4-BE49-F238E27FC236}">
                <a16:creationId xmlns:a16="http://schemas.microsoft.com/office/drawing/2014/main" id="{924432FF-6DA4-4D78-99AE-8F0C60BC88A3}"/>
              </a:ext>
            </a:extLst>
          </p:cNvPr>
          <p:cNvSpPr>
            <a:spLocks noGrp="1" noChangeArrowheads="1"/>
          </p:cNvSpPr>
          <p:nvPr>
            <p:ph type="body" idx="4294967295"/>
          </p:nvPr>
        </p:nvSpPr>
        <p:spPr>
          <a:xfrm>
            <a:off x="810272" y="1122609"/>
            <a:ext cx="7792190" cy="5313701"/>
          </a:xfrm>
        </p:spPr>
        <p:txBody>
          <a:bodyPr/>
          <a:lstStyle/>
          <a:p>
            <a:r>
              <a:rPr lang="en-US" altLang="zh-CN" sz="2400" b="1" dirty="0">
                <a:ea typeface="宋体" panose="02010600030101010101" pitchFamily="2" charset="-122"/>
              </a:rPr>
              <a:t>I/O is </a:t>
            </a:r>
            <a:r>
              <a:rPr lang="en-US" altLang="zh-CN" sz="2400" b="1" dirty="0">
                <a:solidFill>
                  <a:srgbClr val="0033CC"/>
                </a:solidFill>
                <a:ea typeface="宋体" panose="02010600030101010101" pitchFamily="2" charset="-122"/>
              </a:rPr>
              <a:t>a major factor </a:t>
            </a:r>
            <a:r>
              <a:rPr lang="en-US" altLang="zh-CN" sz="2400" b="1" dirty="0">
                <a:ea typeface="宋体" panose="02010600030101010101" pitchFamily="2" charset="-122"/>
              </a:rPr>
              <a:t>in </a:t>
            </a:r>
            <a:r>
              <a:rPr lang="en-US" altLang="zh-CN" sz="2400" b="1" dirty="0">
                <a:solidFill>
                  <a:srgbClr val="7030A0"/>
                </a:solidFill>
                <a:ea typeface="宋体" panose="02010600030101010101" pitchFamily="2" charset="-122"/>
              </a:rPr>
              <a:t>system performance</a:t>
            </a:r>
            <a:r>
              <a:rPr lang="en-US" altLang="zh-CN" sz="2400" dirty="0">
                <a:ea typeface="宋体" panose="02010600030101010101" pitchFamily="2" charset="-122"/>
              </a:rPr>
              <a:t>:</a:t>
            </a:r>
          </a:p>
          <a:p>
            <a:pPr lvl="1"/>
            <a:r>
              <a:rPr lang="en-US" altLang="zh-CN" sz="2000" dirty="0">
                <a:ea typeface="宋体" panose="02010600030101010101" pitchFamily="2" charset="-122"/>
              </a:rPr>
              <a:t>Heavy demands on </a:t>
            </a:r>
            <a:r>
              <a:rPr lang="en-US" altLang="zh-CN" sz="2000" dirty="0">
                <a:solidFill>
                  <a:srgbClr val="C00000"/>
                </a:solidFill>
                <a:ea typeface="宋体" panose="02010600030101010101" pitchFamily="2" charset="-122"/>
              </a:rPr>
              <a:t>CPU </a:t>
            </a:r>
            <a:r>
              <a:rPr lang="en-US" altLang="zh-CN" sz="2000" dirty="0">
                <a:ea typeface="宋体" panose="02010600030101010101" pitchFamily="2" charset="-122"/>
              </a:rPr>
              <a:t>to execute </a:t>
            </a:r>
            <a:r>
              <a:rPr lang="en-US" altLang="zh-CN" sz="2000" dirty="0">
                <a:solidFill>
                  <a:srgbClr val="C00000"/>
                </a:solidFill>
                <a:ea typeface="宋体" panose="02010600030101010101" pitchFamily="2" charset="-122"/>
              </a:rPr>
              <a:t>device driver</a:t>
            </a:r>
            <a:r>
              <a:rPr lang="en-US" altLang="zh-CN" sz="2000" dirty="0">
                <a:ea typeface="宋体" panose="02010600030101010101" pitchFamily="2" charset="-122"/>
              </a:rPr>
              <a:t>, </a:t>
            </a:r>
            <a:r>
              <a:rPr lang="en-US" altLang="zh-CN" sz="2000" dirty="0">
                <a:solidFill>
                  <a:srgbClr val="C00000"/>
                </a:solidFill>
                <a:ea typeface="宋体" panose="02010600030101010101" pitchFamily="2" charset="-122"/>
              </a:rPr>
              <a:t>kernel I/O code</a:t>
            </a:r>
            <a:r>
              <a:rPr lang="zh-CN" altLang="en-US" sz="2000" dirty="0">
                <a:solidFill>
                  <a:srgbClr val="C00000"/>
                </a:solidFill>
                <a:ea typeface="宋体" panose="02010600030101010101" pitchFamily="2" charset="-122"/>
              </a:rPr>
              <a:t>；</a:t>
            </a:r>
            <a:endParaRPr lang="en-US" altLang="zh-CN" sz="2000" dirty="0">
              <a:ea typeface="宋体" panose="02010600030101010101" pitchFamily="2" charset="-122"/>
            </a:endParaRPr>
          </a:p>
          <a:p>
            <a:pPr lvl="1"/>
            <a:r>
              <a:rPr lang="en-US" altLang="zh-CN" sz="2000" b="1" dirty="0">
                <a:solidFill>
                  <a:srgbClr val="3E7248"/>
                </a:solidFill>
                <a:ea typeface="宋体" panose="02010600030101010101" pitchFamily="2" charset="-122"/>
              </a:rPr>
              <a:t>Context switches </a:t>
            </a:r>
            <a:r>
              <a:rPr lang="en-US" altLang="zh-CN" sz="2000" dirty="0">
                <a:ea typeface="宋体" panose="02010600030101010101" pitchFamily="2" charset="-122"/>
              </a:rPr>
              <a:t>due to interrupts (schedule processes fairly and efficiently as processes block and unblock)</a:t>
            </a:r>
          </a:p>
          <a:p>
            <a:pPr lvl="2"/>
            <a:r>
              <a:rPr lang="zh-CN" altLang="en-US" sz="1600" b="1" dirty="0">
                <a:ea typeface="宋体" panose="02010600030101010101" pitchFamily="2" charset="-122"/>
              </a:rPr>
              <a:t>进程访问</a:t>
            </a:r>
            <a:r>
              <a:rPr lang="en-US" altLang="zh-CN" sz="1600" b="1" dirty="0">
                <a:ea typeface="宋体" panose="02010600030101010101" pitchFamily="2" charset="-122"/>
              </a:rPr>
              <a:t>I/O</a:t>
            </a:r>
            <a:r>
              <a:rPr lang="zh-CN" altLang="en-US" sz="1600" b="1" dirty="0">
                <a:ea typeface="宋体" panose="02010600030101010101" pitchFamily="2" charset="-122"/>
              </a:rPr>
              <a:t>设备时，致使进程频繁由执行进入阻塞状态，以及由阻塞进入就绪；</a:t>
            </a:r>
            <a:endParaRPr lang="en-US" altLang="zh-CN" sz="1600" b="1" dirty="0">
              <a:ea typeface="宋体" panose="02010600030101010101" pitchFamily="2" charset="-122"/>
            </a:endParaRPr>
          </a:p>
          <a:p>
            <a:pPr lvl="2"/>
            <a:r>
              <a:rPr lang="zh-CN" altLang="en-US" sz="1600" b="1" dirty="0">
                <a:ea typeface="宋体" panose="02010600030101010101" pitchFamily="2" charset="-122"/>
              </a:rPr>
              <a:t>进程访问</a:t>
            </a:r>
            <a:r>
              <a:rPr lang="en-US" altLang="zh-CN" sz="1600" b="1" dirty="0">
                <a:ea typeface="宋体" panose="02010600030101010101" pitchFamily="2" charset="-122"/>
              </a:rPr>
              <a:t>I/O</a:t>
            </a:r>
            <a:r>
              <a:rPr lang="zh-CN" altLang="en-US" sz="1600" b="1" dirty="0">
                <a:ea typeface="宋体" panose="02010600030101010101" pitchFamily="2" charset="-122"/>
              </a:rPr>
              <a:t>设备时，核心频繁响应中断并处理中断；</a:t>
            </a:r>
            <a:endParaRPr lang="en-US" altLang="zh-CN" sz="1600" b="1" dirty="0">
              <a:ea typeface="宋体" panose="02010600030101010101" pitchFamily="2" charset="-122"/>
            </a:endParaRPr>
          </a:p>
          <a:p>
            <a:pPr lvl="2"/>
            <a:r>
              <a:rPr lang="zh-CN" altLang="en-US" sz="1600" b="1" u="sng" dirty="0">
                <a:solidFill>
                  <a:srgbClr val="C00000"/>
                </a:solidFill>
                <a:ea typeface="宋体" panose="02010600030101010101" pitchFamily="2" charset="-122"/>
              </a:rPr>
              <a:t>导致上下文切换比较频繁；</a:t>
            </a:r>
            <a:endParaRPr lang="en-US" altLang="zh-CN" sz="1600" b="1" u="sng" dirty="0">
              <a:solidFill>
                <a:srgbClr val="C00000"/>
              </a:solidFill>
              <a:ea typeface="宋体" panose="02010600030101010101" pitchFamily="2" charset="-122"/>
            </a:endParaRPr>
          </a:p>
          <a:p>
            <a:pPr lvl="1"/>
            <a:r>
              <a:rPr lang="en-US" altLang="zh-CN" sz="2000" dirty="0">
                <a:solidFill>
                  <a:srgbClr val="C00000"/>
                </a:solidFill>
                <a:ea typeface="宋体" panose="02010600030101010101" pitchFamily="2" charset="-122"/>
              </a:rPr>
              <a:t>Data copying </a:t>
            </a:r>
            <a:r>
              <a:rPr lang="en-US" altLang="zh-CN" sz="2000" dirty="0">
                <a:ea typeface="宋体" panose="02010600030101010101" pitchFamily="2" charset="-122"/>
              </a:rPr>
              <a:t>(between </a:t>
            </a:r>
            <a:r>
              <a:rPr lang="en-US" altLang="zh-CN" sz="2000" dirty="0">
                <a:solidFill>
                  <a:srgbClr val="006600"/>
                </a:solidFill>
                <a:ea typeface="宋体" panose="02010600030101010101" pitchFamily="2" charset="-122"/>
              </a:rPr>
              <a:t>controller</a:t>
            </a:r>
            <a:r>
              <a:rPr lang="en-US" altLang="zh-CN" sz="2000" dirty="0">
                <a:solidFill>
                  <a:srgbClr val="7030A0"/>
                </a:solidFill>
                <a:ea typeface="宋体" panose="02010600030101010101" pitchFamily="2" charset="-122"/>
              </a:rPr>
              <a:t> </a:t>
            </a:r>
            <a:r>
              <a:rPr lang="en-US" altLang="zh-CN" sz="2000" dirty="0">
                <a:ea typeface="宋体" panose="02010600030101010101" pitchFamily="2" charset="-122"/>
              </a:rPr>
              <a:t>and</a:t>
            </a:r>
            <a:r>
              <a:rPr lang="en-US" altLang="zh-CN" sz="2000" dirty="0">
                <a:solidFill>
                  <a:srgbClr val="7030A0"/>
                </a:solidFill>
                <a:ea typeface="宋体" panose="02010600030101010101" pitchFamily="2" charset="-122"/>
              </a:rPr>
              <a:t> </a:t>
            </a:r>
            <a:r>
              <a:rPr lang="en-US" altLang="zh-CN" sz="2000" dirty="0">
                <a:solidFill>
                  <a:srgbClr val="006600"/>
                </a:solidFill>
                <a:ea typeface="宋体" panose="02010600030101010101" pitchFamily="2" charset="-122"/>
              </a:rPr>
              <a:t>physical memory</a:t>
            </a:r>
            <a:r>
              <a:rPr lang="en-US" altLang="zh-CN" sz="2000" dirty="0">
                <a:ea typeface="宋体" panose="02010600030101010101" pitchFamily="2" charset="-122"/>
              </a:rPr>
              <a:t>, and between </a:t>
            </a:r>
            <a:r>
              <a:rPr lang="en-US" altLang="zh-CN" sz="2000" dirty="0">
                <a:solidFill>
                  <a:srgbClr val="006600"/>
                </a:solidFill>
                <a:ea typeface="宋体" panose="02010600030101010101" pitchFamily="2" charset="-122"/>
              </a:rPr>
              <a:t>kernel buffers </a:t>
            </a:r>
            <a:r>
              <a:rPr lang="en-US" altLang="zh-CN" sz="2000" dirty="0">
                <a:ea typeface="宋体" panose="02010600030101010101" pitchFamily="2" charset="-122"/>
              </a:rPr>
              <a:t>and</a:t>
            </a:r>
            <a:r>
              <a:rPr lang="en-US" altLang="zh-CN" sz="2000" dirty="0">
                <a:solidFill>
                  <a:srgbClr val="7030A0"/>
                </a:solidFill>
                <a:ea typeface="宋体" panose="02010600030101010101" pitchFamily="2" charset="-122"/>
              </a:rPr>
              <a:t> </a:t>
            </a:r>
            <a:r>
              <a:rPr lang="en-US" altLang="zh-CN" sz="2000" dirty="0">
                <a:solidFill>
                  <a:srgbClr val="006600"/>
                </a:solidFill>
                <a:ea typeface="宋体" panose="02010600030101010101" pitchFamily="2" charset="-122"/>
              </a:rPr>
              <a:t>application data space</a:t>
            </a:r>
            <a:r>
              <a:rPr lang="en-US" altLang="zh-CN" sz="2000" dirty="0">
                <a:ea typeface="宋体" panose="02010600030101010101" pitchFamily="2" charset="-122"/>
              </a:rPr>
              <a:t>, can </a:t>
            </a:r>
            <a:r>
              <a:rPr lang="en-US" altLang="zh-CN" sz="2000" b="1" dirty="0">
                <a:solidFill>
                  <a:srgbClr val="0033CC"/>
                </a:solidFill>
                <a:ea typeface="宋体" panose="02010600030101010101" pitchFamily="2" charset="-122"/>
              </a:rPr>
              <a:t>loads down </a:t>
            </a:r>
            <a:r>
              <a:rPr lang="en-US" altLang="zh-CN" sz="2000" dirty="0">
                <a:solidFill>
                  <a:srgbClr val="0033CC"/>
                </a:solidFill>
                <a:ea typeface="宋体" panose="02010600030101010101" pitchFamily="2" charset="-122"/>
              </a:rPr>
              <a:t>the memory bus</a:t>
            </a:r>
            <a:r>
              <a:rPr lang="en-US" altLang="zh-CN" sz="2000" dirty="0">
                <a:ea typeface="宋体" panose="02010600030101010101" pitchFamily="2" charset="-122"/>
              </a:rPr>
              <a:t>)</a:t>
            </a:r>
          </a:p>
          <a:p>
            <a:pPr lvl="1"/>
            <a:r>
              <a:rPr lang="en-US" altLang="zh-CN" sz="2000" dirty="0">
                <a:solidFill>
                  <a:srgbClr val="C00000"/>
                </a:solidFill>
                <a:ea typeface="宋体" panose="02010600030101010101" pitchFamily="2" charset="-122"/>
              </a:rPr>
              <a:t>Network traffic </a:t>
            </a:r>
            <a:r>
              <a:rPr lang="en-US" altLang="zh-CN" sz="2000" dirty="0">
                <a:ea typeface="宋体" panose="02010600030101010101" pitchFamily="2" charset="-122"/>
              </a:rPr>
              <a:t>especially stressful (</a:t>
            </a:r>
            <a:r>
              <a:rPr lang="en-US" altLang="zh-CN" sz="2000" dirty="0">
                <a:solidFill>
                  <a:srgbClr val="0033CC"/>
                </a:solidFill>
                <a:ea typeface="宋体" panose="02010600030101010101" pitchFamily="2" charset="-122"/>
              </a:rPr>
              <a:t>causes a high context-switch rate</a:t>
            </a:r>
            <a:r>
              <a:rPr lang="en-US" altLang="zh-CN" sz="2000" dirty="0" smtClean="0">
                <a:ea typeface="宋体" panose="02010600030101010101" pitchFamily="2" charset="-122"/>
              </a:rPr>
              <a:t>)</a:t>
            </a:r>
          </a:p>
          <a:p>
            <a:r>
              <a:rPr lang="en-US" altLang="zh-CN" sz="2000" dirty="0" smtClean="0">
                <a:ea typeface="宋体" panose="02010600030101010101" pitchFamily="2" charset="-122"/>
              </a:rPr>
              <a:t>For example,  </a:t>
            </a:r>
            <a:r>
              <a:rPr lang="zh-CN" altLang="en-US" sz="2000" dirty="0" smtClean="0">
                <a:ea typeface="宋体" panose="02010600030101010101" pitchFamily="2" charset="-122"/>
              </a:rPr>
              <a:t>在循环结构中利用</a:t>
            </a:r>
            <a:r>
              <a:rPr lang="en-US" altLang="zh-CN" sz="2000" dirty="0" err="1" smtClean="0">
                <a:ea typeface="宋体" panose="02010600030101010101" pitchFamily="2" charset="-122"/>
              </a:rPr>
              <a:t>printf</a:t>
            </a:r>
            <a:r>
              <a:rPr lang="en-US" altLang="zh-CN" sz="2000" dirty="0" smtClean="0">
                <a:ea typeface="宋体" panose="02010600030101010101" pitchFamily="2" charset="-122"/>
              </a:rPr>
              <a:t>()</a:t>
            </a:r>
            <a:r>
              <a:rPr lang="zh-CN" altLang="en-US" sz="2000" dirty="0" smtClean="0">
                <a:ea typeface="宋体" panose="02010600030101010101" pitchFamily="2" charset="-122"/>
              </a:rPr>
              <a:t>跟踪结果，极大降低速度</a:t>
            </a:r>
            <a:endParaRPr lang="en-US" altLang="zh-CN" sz="2000"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7EC7DF4F-EEC6-4AF4-B09D-31F786B1E3F6}"/>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Intercomputer Communications</a:t>
            </a:r>
            <a:endParaRPr lang="en-US" altLang="zh-CN" sz="2400">
              <a:effectLst>
                <a:outerShdw blurRad="38100" dist="38100" dir="2700000" algn="tl">
                  <a:srgbClr val="C0C0C0"/>
                </a:outerShdw>
              </a:effectLst>
              <a:ea typeface="宋体" panose="02010600030101010101" pitchFamily="2" charset="-122"/>
            </a:endParaRPr>
          </a:p>
        </p:txBody>
      </p:sp>
      <p:pic>
        <p:nvPicPr>
          <p:cNvPr id="67587" name="Picture 4">
            <a:extLst>
              <a:ext uri="{FF2B5EF4-FFF2-40B4-BE49-F238E27FC236}">
                <a16:creationId xmlns:a16="http://schemas.microsoft.com/office/drawing/2014/main" id="{F3C1920D-D595-4D8F-8579-26ECA99816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7526" t="545" r="18149" b="545"/>
          <a:stretch>
            <a:fillRect/>
          </a:stretch>
        </p:blipFill>
        <p:spPr bwMode="auto">
          <a:xfrm>
            <a:off x="2065338" y="1219200"/>
            <a:ext cx="4987925" cy="509111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408E6A1-CBF1-48EC-ADDB-6C794F08E1C1}"/>
              </a:ext>
            </a:extLst>
          </p:cNvPr>
          <p:cNvSpPr>
            <a:spLocks noGrp="1" noChangeArrowheads="1"/>
          </p:cNvSpPr>
          <p:nvPr>
            <p:ph type="title" idx="4294967295"/>
          </p:nvPr>
        </p:nvSpPr>
        <p:spPr/>
        <p:txBody>
          <a:bodyPr/>
          <a:lstStyle/>
          <a:p>
            <a:pPr>
              <a:defRPr/>
            </a:pPr>
            <a:r>
              <a:rPr lang="en-US" altLang="zh-CN" sz="3600">
                <a:effectLst>
                  <a:outerShdw blurRad="38100" dist="38100" dir="2700000" algn="tl">
                    <a:srgbClr val="C0C0C0"/>
                  </a:outerShdw>
                </a:effectLst>
                <a:ea typeface="宋体" panose="02010600030101010101" pitchFamily="2" charset="-122"/>
              </a:rPr>
              <a:t>Improving Performance</a:t>
            </a:r>
          </a:p>
        </p:txBody>
      </p:sp>
      <p:sp>
        <p:nvSpPr>
          <p:cNvPr id="68611" name="Rectangle 3">
            <a:extLst>
              <a:ext uri="{FF2B5EF4-FFF2-40B4-BE49-F238E27FC236}">
                <a16:creationId xmlns:a16="http://schemas.microsoft.com/office/drawing/2014/main" id="{62B05D02-341E-4613-B9EF-FAD0FCA90ABE}"/>
              </a:ext>
            </a:extLst>
          </p:cNvPr>
          <p:cNvSpPr>
            <a:spLocks noGrp="1" noChangeArrowheads="1"/>
          </p:cNvSpPr>
          <p:nvPr>
            <p:ph type="body" idx="4294967295"/>
          </p:nvPr>
        </p:nvSpPr>
        <p:spPr>
          <a:xfrm>
            <a:off x="819150" y="1300163"/>
            <a:ext cx="7943850" cy="4483100"/>
          </a:xfrm>
        </p:spPr>
        <p:txBody>
          <a:bodyPr/>
          <a:lstStyle/>
          <a:p>
            <a:pPr eaLnBrk="1"/>
            <a:r>
              <a:rPr lang="zh-CN" altLang="en-US" sz="2000" b="1" dirty="0" smtClean="0">
                <a:solidFill>
                  <a:srgbClr val="000000"/>
                </a:solidFill>
                <a:ea typeface="宋体" panose="02010600030101010101" pitchFamily="2" charset="-122"/>
              </a:rPr>
              <a:t>减少</a:t>
            </a:r>
            <a:r>
              <a:rPr lang="zh-CN" altLang="en-US" sz="2000" b="1" dirty="0" smtClean="0">
                <a:solidFill>
                  <a:srgbClr val="7030A0"/>
                </a:solidFill>
                <a:ea typeface="宋体" panose="02010600030101010101" pitchFamily="2" charset="-122"/>
              </a:rPr>
              <a:t>上下文切换的次数</a:t>
            </a:r>
            <a:endParaRPr lang="en-US" altLang="zh-CN" sz="2000" b="1" dirty="0" smtClean="0">
              <a:solidFill>
                <a:srgbClr val="7030A0"/>
              </a:solidFill>
              <a:ea typeface="宋体" panose="02010600030101010101" pitchFamily="2" charset="-122"/>
            </a:endParaRPr>
          </a:p>
          <a:p>
            <a:pPr eaLnBrk="1"/>
            <a:r>
              <a:rPr lang="zh-CN" altLang="en-US" sz="2000" b="1" dirty="0" smtClean="0">
                <a:solidFill>
                  <a:srgbClr val="000000"/>
                </a:solidFill>
                <a:ea typeface="宋体" panose="02010600030101010101" pitchFamily="2" charset="-122"/>
              </a:rPr>
              <a:t>减少设备和应用程序之间传递数据时在内存之间的</a:t>
            </a:r>
            <a:r>
              <a:rPr lang="zh-CN" altLang="en-US" sz="2000" b="1" dirty="0" smtClean="0">
                <a:solidFill>
                  <a:srgbClr val="7030A0"/>
                </a:solidFill>
                <a:ea typeface="宋体" panose="02010600030101010101" pitchFamily="2" charset="-122"/>
              </a:rPr>
              <a:t>数据复制次数</a:t>
            </a:r>
            <a:endParaRPr lang="en-US" altLang="zh-CN" sz="2000" b="1" dirty="0" smtClean="0">
              <a:solidFill>
                <a:srgbClr val="7030A0"/>
              </a:solidFill>
              <a:ea typeface="宋体" panose="02010600030101010101" pitchFamily="2" charset="-122"/>
            </a:endParaRPr>
          </a:p>
          <a:p>
            <a:pPr eaLnBrk="1"/>
            <a:r>
              <a:rPr lang="zh-CN" altLang="en-US" sz="2000" b="1" dirty="0" smtClean="0">
                <a:solidFill>
                  <a:srgbClr val="000000"/>
                </a:solidFill>
                <a:ea typeface="宋体" panose="02010600030101010101" pitchFamily="2" charset="-122"/>
              </a:rPr>
              <a:t>通过使用大传输、智能控制器、轮询（如果使忙等最小化），以减少中断频率</a:t>
            </a:r>
            <a:endParaRPr lang="en-US" altLang="zh-CN" sz="2000" b="1" dirty="0" smtClean="0">
              <a:solidFill>
                <a:srgbClr val="000000"/>
              </a:solidFill>
              <a:ea typeface="宋体" panose="02010600030101010101" pitchFamily="2" charset="-122"/>
            </a:endParaRPr>
          </a:p>
          <a:p>
            <a:pPr eaLnBrk="1"/>
            <a:r>
              <a:rPr lang="zh-CN" altLang="en-US" sz="2000" b="1" dirty="0" smtClean="0">
                <a:solidFill>
                  <a:srgbClr val="000000"/>
                </a:solidFill>
                <a:ea typeface="宋体" panose="02010600030101010101" pitchFamily="2" charset="-122"/>
              </a:rPr>
              <a:t>通过采用</a:t>
            </a:r>
            <a:r>
              <a:rPr lang="en-US" altLang="zh-CN" sz="2000" b="1" dirty="0" smtClean="0">
                <a:solidFill>
                  <a:srgbClr val="000000"/>
                </a:solidFill>
                <a:ea typeface="宋体" panose="02010600030101010101" pitchFamily="2" charset="-122"/>
              </a:rPr>
              <a:t>DMA</a:t>
            </a:r>
            <a:r>
              <a:rPr lang="zh-CN" altLang="en-US" sz="2000" b="1" dirty="0" smtClean="0">
                <a:solidFill>
                  <a:srgbClr val="000000"/>
                </a:solidFill>
                <a:ea typeface="宋体" panose="02010600030101010101" pitchFamily="2" charset="-122"/>
              </a:rPr>
              <a:t>智能控制器和通道来为主</a:t>
            </a:r>
            <a:r>
              <a:rPr lang="en-US" altLang="zh-CN" sz="2000" b="1" dirty="0" smtClean="0">
                <a:solidFill>
                  <a:srgbClr val="000000"/>
                </a:solidFill>
                <a:ea typeface="宋体" panose="02010600030101010101" pitchFamily="2" charset="-122"/>
              </a:rPr>
              <a:t>CPU</a:t>
            </a:r>
            <a:r>
              <a:rPr lang="zh-CN" altLang="en-US" sz="2000" b="1" dirty="0" smtClean="0">
                <a:solidFill>
                  <a:srgbClr val="000000"/>
                </a:solidFill>
                <a:ea typeface="宋体" panose="02010600030101010101" pitchFamily="2" charset="-122"/>
              </a:rPr>
              <a:t>承担简单的数据复制，以增加并发；</a:t>
            </a:r>
            <a:endParaRPr lang="en-US" altLang="zh-CN" sz="2000" b="1" dirty="0" smtClean="0">
              <a:solidFill>
                <a:srgbClr val="000000"/>
              </a:solidFill>
              <a:ea typeface="宋体" panose="02010600030101010101" pitchFamily="2" charset="-122"/>
            </a:endParaRPr>
          </a:p>
          <a:p>
            <a:pPr eaLnBrk="1"/>
            <a:r>
              <a:rPr lang="zh-CN" altLang="en-US" sz="2000" b="1" dirty="0" smtClean="0">
                <a:solidFill>
                  <a:srgbClr val="000000"/>
                </a:solidFill>
                <a:ea typeface="宋体" panose="02010600030101010101" pitchFamily="2" charset="-122"/>
              </a:rPr>
              <a:t>将处理的一些基本操作用</a:t>
            </a:r>
            <a:r>
              <a:rPr lang="zh-CN" altLang="en-US" sz="2000" b="1" dirty="0" smtClean="0">
                <a:solidFill>
                  <a:srgbClr val="7030A0"/>
                </a:solidFill>
                <a:ea typeface="宋体" panose="02010600030101010101" pitchFamily="2" charset="-122"/>
              </a:rPr>
              <a:t>硬件实现</a:t>
            </a:r>
            <a:r>
              <a:rPr lang="zh-CN" altLang="en-US" sz="2000" b="1" dirty="0" smtClean="0">
                <a:solidFill>
                  <a:srgbClr val="000000"/>
                </a:solidFill>
                <a:ea typeface="宋体" panose="02010600030101010101" pitchFamily="2" charset="-122"/>
              </a:rPr>
              <a:t>，允许控制器内的操作与</a:t>
            </a:r>
            <a:r>
              <a:rPr lang="en-US" altLang="zh-CN" sz="2000" b="1" dirty="0" smtClean="0">
                <a:solidFill>
                  <a:srgbClr val="000000"/>
                </a:solidFill>
                <a:ea typeface="宋体" panose="02010600030101010101" pitchFamily="2" charset="-122"/>
              </a:rPr>
              <a:t>CPU</a:t>
            </a:r>
            <a:r>
              <a:rPr lang="zh-CN" altLang="en-US" sz="2000" b="1" dirty="0" smtClean="0">
                <a:solidFill>
                  <a:srgbClr val="000000"/>
                </a:solidFill>
                <a:ea typeface="宋体" panose="02010600030101010101" pitchFamily="2" charset="-122"/>
              </a:rPr>
              <a:t>和总线内的操作并发</a:t>
            </a:r>
            <a:endParaRPr lang="en-US" altLang="zh-CN" sz="2000" b="1" dirty="0" smtClean="0">
              <a:solidFill>
                <a:srgbClr val="000000"/>
              </a:solidFill>
              <a:ea typeface="宋体" panose="02010600030101010101" pitchFamily="2" charset="-122"/>
            </a:endParaRPr>
          </a:p>
          <a:p>
            <a:pPr eaLnBrk="1"/>
            <a:r>
              <a:rPr lang="zh-CN" altLang="en-US" sz="2000" b="1" dirty="0" smtClean="0">
                <a:solidFill>
                  <a:srgbClr val="7030A0"/>
                </a:solidFill>
                <a:ea typeface="宋体" panose="02010600030101010101" pitchFamily="2" charset="-122"/>
              </a:rPr>
              <a:t>平衡</a:t>
            </a:r>
            <a:r>
              <a:rPr lang="en-US" altLang="zh-CN" sz="2000" b="1" dirty="0" smtClean="0">
                <a:solidFill>
                  <a:srgbClr val="7030A0"/>
                </a:solidFill>
                <a:ea typeface="宋体" panose="02010600030101010101" pitchFamily="2" charset="-122"/>
              </a:rPr>
              <a:t>CPU</a:t>
            </a:r>
            <a:r>
              <a:rPr lang="zh-CN" altLang="en-US" sz="2000" b="1" dirty="0" smtClean="0">
                <a:solidFill>
                  <a:srgbClr val="7030A0"/>
                </a:solidFill>
                <a:ea typeface="宋体" panose="02010600030101010101" pitchFamily="2" charset="-122"/>
              </a:rPr>
              <a:t>、内存子系统、总线和</a:t>
            </a:r>
            <a:r>
              <a:rPr lang="en-US" altLang="zh-CN" sz="2000" b="1" dirty="0" smtClean="0">
                <a:solidFill>
                  <a:srgbClr val="7030A0"/>
                </a:solidFill>
                <a:ea typeface="宋体" panose="02010600030101010101" pitchFamily="2" charset="-122"/>
              </a:rPr>
              <a:t>I/O</a:t>
            </a:r>
            <a:r>
              <a:rPr lang="zh-CN" altLang="en-US" sz="2000" b="1" dirty="0" smtClean="0">
                <a:solidFill>
                  <a:srgbClr val="7030A0"/>
                </a:solidFill>
                <a:ea typeface="宋体" panose="02010600030101010101" pitchFamily="2" charset="-122"/>
              </a:rPr>
              <a:t>的性能</a:t>
            </a:r>
            <a:r>
              <a:rPr lang="zh-CN" altLang="en-US" sz="2000" b="1" dirty="0" smtClean="0">
                <a:solidFill>
                  <a:srgbClr val="000000"/>
                </a:solidFill>
                <a:ea typeface="宋体" panose="02010600030101010101" pitchFamily="2" charset="-122"/>
              </a:rPr>
              <a:t>。因为任何一处过载，都会引起其它部分空闲</a:t>
            </a:r>
            <a:endParaRPr lang="en-US" altLang="zh-CN" sz="2000" b="1" dirty="0" smtClean="0">
              <a:solidFill>
                <a:srgbClr val="000000"/>
              </a:solidFill>
              <a:ea typeface="宋体" panose="02010600030101010101" pitchFamily="2" charset="-122"/>
            </a:endParaRPr>
          </a:p>
          <a:p>
            <a:pPr eaLnBrk="1"/>
            <a:endParaRPr lang="en-US" altLang="zh-CN" sz="2000" b="1" dirty="0">
              <a:solidFill>
                <a:srgbClr val="000000"/>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408E6A1-CBF1-48EC-ADDB-6C794F08E1C1}"/>
              </a:ext>
            </a:extLst>
          </p:cNvPr>
          <p:cNvSpPr>
            <a:spLocks noGrp="1" noChangeArrowheads="1"/>
          </p:cNvSpPr>
          <p:nvPr>
            <p:ph type="title" idx="4294967295"/>
          </p:nvPr>
        </p:nvSpPr>
        <p:spPr/>
        <p:txBody>
          <a:bodyPr/>
          <a:lstStyle/>
          <a:p>
            <a:pPr>
              <a:defRPr/>
            </a:pPr>
            <a:r>
              <a:rPr lang="en-US" altLang="zh-CN" sz="3600">
                <a:effectLst>
                  <a:outerShdw blurRad="38100" dist="38100" dir="2700000" algn="tl">
                    <a:srgbClr val="C0C0C0"/>
                  </a:outerShdw>
                </a:effectLst>
                <a:ea typeface="宋体" panose="02010600030101010101" pitchFamily="2" charset="-122"/>
              </a:rPr>
              <a:t>Improving Performance</a:t>
            </a:r>
          </a:p>
        </p:txBody>
      </p:sp>
      <p:sp>
        <p:nvSpPr>
          <p:cNvPr id="68611" name="Rectangle 3">
            <a:extLst>
              <a:ext uri="{FF2B5EF4-FFF2-40B4-BE49-F238E27FC236}">
                <a16:creationId xmlns:a16="http://schemas.microsoft.com/office/drawing/2014/main" id="{62B05D02-341E-4613-B9EF-FAD0FCA90ABE}"/>
              </a:ext>
            </a:extLst>
          </p:cNvPr>
          <p:cNvSpPr>
            <a:spLocks noGrp="1" noChangeArrowheads="1"/>
          </p:cNvSpPr>
          <p:nvPr>
            <p:ph type="body" idx="4294967295"/>
          </p:nvPr>
        </p:nvSpPr>
        <p:spPr>
          <a:xfrm>
            <a:off x="819150" y="1300163"/>
            <a:ext cx="7943850" cy="4483100"/>
          </a:xfrm>
        </p:spPr>
        <p:txBody>
          <a:bodyPr/>
          <a:lstStyle/>
          <a:p>
            <a:r>
              <a:rPr lang="en-US" altLang="zh-CN" sz="2000" dirty="0">
                <a:solidFill>
                  <a:srgbClr val="C00000"/>
                </a:solidFill>
                <a:ea typeface="宋体" panose="02010600030101010101" pitchFamily="2" charset="-122"/>
              </a:rPr>
              <a:t>Reduce</a:t>
            </a:r>
            <a:r>
              <a:rPr lang="en-US" altLang="zh-CN" sz="2000" dirty="0">
                <a:ea typeface="宋体" panose="02010600030101010101" pitchFamily="2" charset="-122"/>
              </a:rPr>
              <a:t> </a:t>
            </a:r>
            <a:r>
              <a:rPr lang="en-US" altLang="zh-CN" sz="2000" dirty="0">
                <a:solidFill>
                  <a:srgbClr val="337D45"/>
                </a:solidFill>
                <a:ea typeface="宋体" panose="02010600030101010101" pitchFamily="2" charset="-122"/>
              </a:rPr>
              <a:t>the number of </a:t>
            </a:r>
            <a:r>
              <a:rPr lang="en-US" altLang="zh-CN" sz="2000" dirty="0">
                <a:solidFill>
                  <a:srgbClr val="FF6600"/>
                </a:solidFill>
                <a:ea typeface="宋体" panose="02010600030101010101" pitchFamily="2" charset="-122"/>
              </a:rPr>
              <a:t>context switches.</a:t>
            </a:r>
          </a:p>
          <a:p>
            <a:r>
              <a:rPr lang="en-US" altLang="zh-CN" sz="2000" dirty="0">
                <a:solidFill>
                  <a:srgbClr val="C00000"/>
                </a:solidFill>
                <a:ea typeface="宋体" panose="02010600030101010101" pitchFamily="2" charset="-122"/>
              </a:rPr>
              <a:t>Reduce</a:t>
            </a:r>
            <a:r>
              <a:rPr lang="en-US" altLang="zh-CN" sz="2000" dirty="0">
                <a:ea typeface="宋体" panose="02010600030101010101" pitchFamily="2" charset="-122"/>
              </a:rPr>
              <a:t> </a:t>
            </a:r>
            <a:r>
              <a:rPr lang="en-US" altLang="zh-CN" sz="2000" dirty="0">
                <a:solidFill>
                  <a:srgbClr val="337D45"/>
                </a:solidFill>
                <a:ea typeface="宋体" panose="02010600030101010101" pitchFamily="2" charset="-122"/>
              </a:rPr>
              <a:t>the number of times </a:t>
            </a:r>
            <a:r>
              <a:rPr lang="en-US" altLang="zh-CN" sz="2000" dirty="0">
                <a:ea typeface="宋体" panose="02010600030101010101" pitchFamily="2" charset="-122"/>
              </a:rPr>
              <a:t>that </a:t>
            </a:r>
            <a:r>
              <a:rPr lang="en-US" altLang="zh-CN" sz="2000" dirty="0">
                <a:solidFill>
                  <a:srgbClr val="FF6600"/>
                </a:solidFill>
                <a:ea typeface="宋体" panose="02010600030101010101" pitchFamily="2" charset="-122"/>
              </a:rPr>
              <a:t>data must be copied in memory</a:t>
            </a:r>
            <a:r>
              <a:rPr lang="en-US" altLang="zh-CN" sz="2000" dirty="0">
                <a:solidFill>
                  <a:srgbClr val="7030A0"/>
                </a:solidFill>
                <a:ea typeface="宋体" panose="02010600030101010101" pitchFamily="2" charset="-122"/>
              </a:rPr>
              <a:t> </a:t>
            </a:r>
            <a:r>
              <a:rPr lang="en-US" altLang="zh-CN" sz="2000" dirty="0">
                <a:ea typeface="宋体" panose="02010600030101010101" pitchFamily="2" charset="-122"/>
              </a:rPr>
              <a:t>while passing between device and application.</a:t>
            </a:r>
          </a:p>
          <a:p>
            <a:r>
              <a:rPr lang="en-US" altLang="zh-CN" sz="2000" dirty="0">
                <a:solidFill>
                  <a:srgbClr val="C00000"/>
                </a:solidFill>
                <a:ea typeface="宋体" panose="02010600030101010101" pitchFamily="2" charset="-122"/>
              </a:rPr>
              <a:t>Reduce</a:t>
            </a:r>
            <a:r>
              <a:rPr lang="en-US" altLang="zh-CN" sz="2000" dirty="0">
                <a:ea typeface="宋体" panose="02010600030101010101" pitchFamily="2" charset="-122"/>
              </a:rPr>
              <a:t> </a:t>
            </a:r>
            <a:r>
              <a:rPr lang="en-US" altLang="zh-CN" sz="2000" dirty="0">
                <a:solidFill>
                  <a:srgbClr val="337D45"/>
                </a:solidFill>
                <a:ea typeface="宋体" panose="02010600030101010101" pitchFamily="2" charset="-122"/>
              </a:rPr>
              <a:t>the frequency of interrupts </a:t>
            </a:r>
            <a:r>
              <a:rPr lang="en-US" altLang="zh-CN" sz="2000" dirty="0">
                <a:solidFill>
                  <a:srgbClr val="7030A0"/>
                </a:solidFill>
                <a:ea typeface="宋体" panose="02010600030101010101" pitchFamily="2" charset="-122"/>
              </a:rPr>
              <a:t>by using large transfers, smart controllers, and polling</a:t>
            </a:r>
            <a:r>
              <a:rPr lang="en-US" altLang="zh-CN" sz="2000" dirty="0">
                <a:ea typeface="宋体" panose="02010600030101010101" pitchFamily="2" charset="-122"/>
              </a:rPr>
              <a:t> (if busy waiting can be minimized</a:t>
            </a:r>
            <a:r>
              <a:rPr lang="en-US" altLang="zh-CN" sz="2000" dirty="0" smtClean="0">
                <a:ea typeface="宋体" panose="02010600030101010101" pitchFamily="2" charset="-122"/>
              </a:rPr>
              <a:t>).</a:t>
            </a:r>
            <a:endParaRPr lang="en-US" altLang="zh-CN" sz="2000" dirty="0">
              <a:ea typeface="宋体" panose="02010600030101010101" pitchFamily="2" charset="-122"/>
            </a:endParaRPr>
          </a:p>
          <a:p>
            <a:r>
              <a:rPr lang="en-US" altLang="zh-CN" sz="2000" dirty="0">
                <a:solidFill>
                  <a:srgbClr val="C00000"/>
                </a:solidFill>
                <a:ea typeface="宋体" panose="02010600030101010101" pitchFamily="2" charset="-122"/>
              </a:rPr>
              <a:t>Increase</a:t>
            </a:r>
            <a:r>
              <a:rPr lang="en-US" altLang="zh-CN" sz="2000" dirty="0">
                <a:ea typeface="宋体" panose="02010600030101010101" pitchFamily="2" charset="-122"/>
              </a:rPr>
              <a:t> </a:t>
            </a:r>
            <a:r>
              <a:rPr lang="en-US" altLang="zh-CN" sz="2000" dirty="0">
                <a:solidFill>
                  <a:srgbClr val="337D45"/>
                </a:solidFill>
                <a:ea typeface="宋体" panose="02010600030101010101" pitchFamily="2" charset="-122"/>
              </a:rPr>
              <a:t>concurrency</a:t>
            </a:r>
            <a:r>
              <a:rPr lang="en-US" altLang="zh-CN" sz="2000" dirty="0">
                <a:ea typeface="宋体" panose="02010600030101010101" pitchFamily="2" charset="-122"/>
              </a:rPr>
              <a:t> by </a:t>
            </a:r>
            <a:r>
              <a:rPr lang="en-US" altLang="zh-CN" sz="2000" dirty="0">
                <a:solidFill>
                  <a:srgbClr val="7030A0"/>
                </a:solidFill>
                <a:ea typeface="宋体" panose="02010600030101010101" pitchFamily="2" charset="-122"/>
              </a:rPr>
              <a:t>using DMA-knowledgeable controllers </a:t>
            </a:r>
            <a:r>
              <a:rPr lang="en-US" altLang="zh-CN" sz="2000" dirty="0">
                <a:ea typeface="宋体" panose="02010600030101010101" pitchFamily="2" charset="-122"/>
              </a:rPr>
              <a:t>or channels to </a:t>
            </a:r>
            <a:r>
              <a:rPr lang="en-US" altLang="zh-CN" sz="2000" dirty="0">
                <a:solidFill>
                  <a:srgbClr val="0033CC"/>
                </a:solidFill>
                <a:ea typeface="宋体" panose="02010600030101010101" pitchFamily="2" charset="-122"/>
              </a:rPr>
              <a:t>offload simple data copying from the CPU.</a:t>
            </a:r>
          </a:p>
          <a:p>
            <a:r>
              <a:rPr lang="en-US" altLang="zh-CN" sz="2000" dirty="0">
                <a:solidFill>
                  <a:srgbClr val="C00000"/>
                </a:solidFill>
                <a:ea typeface="宋体" panose="02010600030101010101" pitchFamily="2" charset="-122"/>
              </a:rPr>
              <a:t>Move processing primitives </a:t>
            </a:r>
            <a:r>
              <a:rPr lang="en-US" altLang="zh-CN" sz="2000" dirty="0">
                <a:ea typeface="宋体" panose="02010600030101010101" pitchFamily="2" charset="-122"/>
              </a:rPr>
              <a:t>into </a:t>
            </a:r>
            <a:r>
              <a:rPr lang="en-US" altLang="zh-CN" sz="2000" dirty="0">
                <a:solidFill>
                  <a:srgbClr val="337D45"/>
                </a:solidFill>
                <a:ea typeface="宋体" panose="02010600030101010101" pitchFamily="2" charset="-122"/>
              </a:rPr>
              <a:t>hardware</a:t>
            </a:r>
            <a:r>
              <a:rPr lang="en-US" altLang="zh-CN" sz="2000" dirty="0">
                <a:ea typeface="宋体" panose="02010600030101010101" pitchFamily="2" charset="-122"/>
              </a:rPr>
              <a:t>, to allow their operation in </a:t>
            </a:r>
            <a:r>
              <a:rPr lang="en-US" altLang="zh-CN" sz="2000" dirty="0">
                <a:solidFill>
                  <a:srgbClr val="7030A0"/>
                </a:solidFill>
                <a:ea typeface="宋体" panose="02010600030101010101" pitchFamily="2" charset="-122"/>
              </a:rPr>
              <a:t>device controllers to be concurrent with CPU and bus operation</a:t>
            </a:r>
            <a:r>
              <a:rPr lang="en-US" altLang="zh-CN" sz="2000" dirty="0">
                <a:ea typeface="宋体" panose="02010600030101010101" pitchFamily="2" charset="-122"/>
              </a:rPr>
              <a:t>.</a:t>
            </a:r>
          </a:p>
          <a:p>
            <a:r>
              <a:rPr lang="en-US" altLang="zh-CN" sz="2000" dirty="0">
                <a:solidFill>
                  <a:srgbClr val="C00000"/>
                </a:solidFill>
                <a:ea typeface="宋体" panose="02010600030101010101" pitchFamily="2" charset="-122"/>
              </a:rPr>
              <a:t>Balance</a:t>
            </a:r>
            <a:r>
              <a:rPr lang="en-US" altLang="zh-CN" sz="2000" dirty="0">
                <a:ea typeface="宋体" panose="02010600030101010101" pitchFamily="2" charset="-122"/>
              </a:rPr>
              <a:t> </a:t>
            </a:r>
            <a:r>
              <a:rPr lang="en-US" altLang="zh-CN" sz="2000" dirty="0">
                <a:solidFill>
                  <a:srgbClr val="7030A0"/>
                </a:solidFill>
                <a:ea typeface="宋体" panose="02010600030101010101" pitchFamily="2" charset="-122"/>
              </a:rPr>
              <a:t>CPU, memory subsystem, bus, and I/O performance</a:t>
            </a:r>
            <a:r>
              <a:rPr lang="en-US" altLang="zh-CN" sz="2000" dirty="0">
                <a:ea typeface="宋体" panose="02010600030101010101" pitchFamily="2" charset="-122"/>
              </a:rPr>
              <a:t>, </a:t>
            </a:r>
            <a:r>
              <a:rPr lang="en-US" altLang="zh-CN" sz="2000" dirty="0">
                <a:solidFill>
                  <a:srgbClr val="337D45"/>
                </a:solidFill>
                <a:ea typeface="宋体" panose="02010600030101010101" pitchFamily="2" charset="-122"/>
              </a:rPr>
              <a:t>because an overload in any one area will cause idleness in others.</a:t>
            </a:r>
          </a:p>
        </p:txBody>
      </p:sp>
    </p:spTree>
    <p:extLst>
      <p:ext uri="{BB962C8B-B14F-4D97-AF65-F5344CB8AC3E}">
        <p14:creationId xmlns:p14="http://schemas.microsoft.com/office/powerpoint/2010/main" val="920796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B553BF25-9483-4A2A-8CD4-1D7138181745}"/>
              </a:ext>
            </a:extLst>
          </p:cNvPr>
          <p:cNvSpPr>
            <a:spLocks noGrp="1"/>
          </p:cNvSpPr>
          <p:nvPr>
            <p:ph type="title" idx="4294967295"/>
          </p:nvPr>
        </p:nvSpPr>
        <p:spPr>
          <a:xfrm>
            <a:off x="1410081" y="264414"/>
            <a:ext cx="6040438" cy="609600"/>
          </a:xfrm>
        </p:spPr>
        <p:txBody>
          <a:bodyPr/>
          <a:lstStyle/>
          <a:p>
            <a:pPr>
              <a:defRPr/>
            </a:pPr>
            <a:r>
              <a:rPr lang="en-US" altLang="zh-CN" dirty="0" smtClean="0">
                <a:effectLst>
                  <a:outerShdw blurRad="38100" dist="38100" dir="2700000" algn="tl">
                    <a:srgbClr val="C0C0C0"/>
                  </a:outerShdw>
                </a:effectLst>
                <a:ea typeface="宋体" panose="02010600030101010101" pitchFamily="2" charset="-122"/>
              </a:rPr>
              <a:t>Device Driver</a:t>
            </a:r>
            <a:endParaRPr lang="zh-CN" altLang="en-US" dirty="0">
              <a:effectLst>
                <a:outerShdw blurRad="38100" dist="38100" dir="2700000" algn="tl">
                  <a:srgbClr val="C0C0C0"/>
                </a:outerShdw>
              </a:effectLst>
              <a:ea typeface="宋体" panose="02010600030101010101" pitchFamily="2" charset="-122"/>
            </a:endParaRPr>
          </a:p>
        </p:txBody>
      </p:sp>
      <p:sp>
        <p:nvSpPr>
          <p:cNvPr id="10243" name="内容占位符 2">
            <a:extLst>
              <a:ext uri="{FF2B5EF4-FFF2-40B4-BE49-F238E27FC236}">
                <a16:creationId xmlns:a16="http://schemas.microsoft.com/office/drawing/2014/main" id="{6441193B-9B09-476D-9ABB-82CBDD80435C}"/>
              </a:ext>
            </a:extLst>
          </p:cNvPr>
          <p:cNvSpPr>
            <a:spLocks noGrp="1" noChangeArrowheads="1"/>
          </p:cNvSpPr>
          <p:nvPr>
            <p:ph idx="4294967295"/>
          </p:nvPr>
        </p:nvSpPr>
        <p:spPr>
          <a:xfrm>
            <a:off x="785813" y="1353312"/>
            <a:ext cx="7553325" cy="5029200"/>
          </a:xfrm>
        </p:spPr>
        <p:txBody>
          <a:bodyPr/>
          <a:lstStyle/>
          <a:p>
            <a:pPr>
              <a:spcBef>
                <a:spcPts val="600"/>
              </a:spcBef>
            </a:pPr>
            <a:r>
              <a:rPr lang="zh-CN" altLang="en-US" sz="2000" i="1" dirty="0" smtClean="0">
                <a:solidFill>
                  <a:srgbClr val="006600"/>
                </a:solidFill>
                <a:ea typeface="宋体" panose="02010600030101010101" pitchFamily="2" charset="-122"/>
              </a:rPr>
              <a:t>设备驱动程序</a:t>
            </a:r>
            <a:r>
              <a:rPr lang="zh-CN" altLang="en-US" sz="2000" dirty="0">
                <a:ea typeface="宋体" panose="02010600030101010101" pitchFamily="2" charset="-122"/>
              </a:rPr>
              <a:t>是一种可以使计算机和设备通信的特殊</a:t>
            </a:r>
            <a:r>
              <a:rPr lang="zh-CN" altLang="en-US" sz="2000" dirty="0" smtClean="0">
                <a:ea typeface="宋体" panose="02010600030101010101" pitchFamily="2" charset="-122"/>
              </a:rPr>
              <a:t>程序，是操</a:t>
            </a:r>
            <a:r>
              <a:rPr lang="zh-CN" altLang="en-US" sz="2000" dirty="0" smtClean="0">
                <a:ea typeface="宋体" panose="02010600030101010101" pitchFamily="2" charset="-122"/>
              </a:rPr>
              <a:t>作系统</a:t>
            </a:r>
            <a:r>
              <a:rPr lang="zh-CN" altLang="en-US" sz="2000" dirty="0" smtClean="0">
                <a:ea typeface="宋体" panose="02010600030101010101" pitchFamily="2" charset="-122"/>
              </a:rPr>
              <a:t>中</a:t>
            </a:r>
            <a:r>
              <a:rPr lang="en-US" altLang="zh-CN" sz="2000" dirty="0" smtClean="0">
                <a:ea typeface="宋体" panose="02010600030101010101" pitchFamily="2" charset="-122"/>
              </a:rPr>
              <a:t>I/O</a:t>
            </a:r>
            <a:r>
              <a:rPr lang="zh-CN" altLang="en-US" sz="2000" dirty="0" smtClean="0">
                <a:ea typeface="宋体" panose="02010600030101010101" pitchFamily="2" charset="-122"/>
              </a:rPr>
              <a:t>子系统和设备硬件之间的接口</a:t>
            </a:r>
            <a:endParaRPr lang="en-US" altLang="zh-CN" sz="2000" dirty="0" smtClean="0">
              <a:ea typeface="宋体" panose="02010600030101010101" pitchFamily="2" charset="-122"/>
            </a:endParaRPr>
          </a:p>
          <a:p>
            <a:pPr>
              <a:spcBef>
                <a:spcPts val="600"/>
              </a:spcBef>
            </a:pPr>
            <a:r>
              <a:rPr lang="zh-CN" altLang="en-US" sz="2000" dirty="0">
                <a:ea typeface="宋体" panose="02010600030101010101" pitchFamily="2" charset="-122"/>
              </a:rPr>
              <a:t>操作系统只能通过这个接口，才能控制硬件设备的工作，假如某设备的驱动程序未能正确安装，便不能正常工作</a:t>
            </a:r>
          </a:p>
          <a:p>
            <a:pPr>
              <a:spcBef>
                <a:spcPts val="600"/>
              </a:spcBef>
            </a:pPr>
            <a:r>
              <a:rPr lang="zh-CN" altLang="en-US" sz="2000" dirty="0">
                <a:ea typeface="宋体" panose="02010600030101010101" pitchFamily="2" charset="-122"/>
              </a:rPr>
              <a:t>设备驱动程序通常会占到</a:t>
            </a:r>
            <a:r>
              <a:rPr lang="en-US" altLang="zh-CN" sz="2000" dirty="0">
                <a:ea typeface="宋体" panose="02010600030101010101" pitchFamily="2" charset="-122"/>
              </a:rPr>
              <a:t>70%</a:t>
            </a:r>
            <a:r>
              <a:rPr lang="zh-CN" altLang="en-US" sz="2000" dirty="0">
                <a:ea typeface="宋体" panose="02010600030101010101" pitchFamily="2" charset="-122"/>
              </a:rPr>
              <a:t>以上份额的操作系统内核源码，且设备驱动程序的更新维护往往会牵涉到超过</a:t>
            </a:r>
            <a:r>
              <a:rPr lang="en-US" altLang="zh-CN" sz="2000" dirty="0">
                <a:ea typeface="宋体" panose="02010600030101010101" pitchFamily="2" charset="-122"/>
              </a:rPr>
              <a:t>35%</a:t>
            </a:r>
            <a:r>
              <a:rPr lang="zh-CN" altLang="en-US" sz="2000" dirty="0">
                <a:ea typeface="宋体" panose="02010600030101010101" pitchFamily="2" charset="-122"/>
              </a:rPr>
              <a:t>的源码修改</a:t>
            </a:r>
            <a:endParaRPr lang="en-US" altLang="zh-CN" sz="2000" dirty="0">
              <a:ea typeface="宋体" panose="02010600030101010101" pitchFamily="2" charset="-122"/>
            </a:endParaRPr>
          </a:p>
          <a:p>
            <a:pPr>
              <a:spcBef>
                <a:spcPts val="600"/>
              </a:spcBef>
            </a:pPr>
            <a:r>
              <a:rPr lang="zh-CN" altLang="en-US" sz="2000" dirty="0" smtClean="0">
                <a:ea typeface="宋体" panose="02010600030101010101" pitchFamily="2" charset="-122"/>
              </a:rPr>
              <a:t>各个</a:t>
            </a:r>
            <a:r>
              <a:rPr lang="zh-CN" altLang="en-US" sz="2000" dirty="0">
                <a:ea typeface="宋体" panose="02010600030101010101" pitchFamily="2" charset="-122"/>
              </a:rPr>
              <a:t>硬件厂商为了保证硬件的兼容性及增强硬件的功能会不断地升级驱动程序</a:t>
            </a:r>
            <a:endParaRPr lang="en-US" altLang="zh-CN" sz="2000" dirty="0">
              <a:ea typeface="宋体" panose="02010600030101010101" pitchFamily="2" charset="-122"/>
            </a:endParaRPr>
          </a:p>
          <a:p>
            <a:pPr>
              <a:spcBef>
                <a:spcPts val="600"/>
              </a:spcBef>
            </a:pPr>
            <a:endParaRPr lang="zh-CN" altLang="en-US" sz="1800" dirty="0" smtClean="0">
              <a:ea typeface="宋体" panose="02010600030101010101" pitchFamily="2" charset="-122"/>
            </a:endParaRPr>
          </a:p>
        </p:txBody>
      </p:sp>
    </p:spTree>
    <p:extLst>
      <p:ext uri="{BB962C8B-B14F-4D97-AF65-F5344CB8AC3E}">
        <p14:creationId xmlns:p14="http://schemas.microsoft.com/office/powerpoint/2010/main" val="294489036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7B0AE004-4230-4B4E-A995-787733501999}"/>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Device-Functionality Progression</a:t>
            </a:r>
            <a:endParaRPr lang="en-US" altLang="zh-CN" sz="2400">
              <a:effectLst>
                <a:outerShdw blurRad="38100" dist="38100" dir="2700000" algn="tl">
                  <a:srgbClr val="C0C0C0"/>
                </a:outerShdw>
              </a:effectLst>
              <a:ea typeface="宋体" panose="02010600030101010101" pitchFamily="2" charset="-122"/>
            </a:endParaRPr>
          </a:p>
        </p:txBody>
      </p:sp>
      <p:pic>
        <p:nvPicPr>
          <p:cNvPr id="69635" name="Picture 7">
            <a:extLst>
              <a:ext uri="{FF2B5EF4-FFF2-40B4-BE49-F238E27FC236}">
                <a16:creationId xmlns:a16="http://schemas.microsoft.com/office/drawing/2014/main" id="{5D7001F7-4CEF-40CC-B68A-7B4A02F4C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55" t="27809" r="555" b="28029"/>
          <a:stretch>
            <a:fillRect/>
          </a:stretch>
        </p:blipFill>
        <p:spPr bwMode="auto">
          <a:xfrm>
            <a:off x="1128713" y="1133475"/>
            <a:ext cx="7469187" cy="44481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A7F2A1D4-D1FF-4B38-91A9-4E3DD7C0B0EA}"/>
              </a:ext>
            </a:extLst>
          </p:cNvPr>
          <p:cNvSpPr>
            <a:spLocks noGrp="1" noChangeArrowheads="1"/>
          </p:cNvSpPr>
          <p:nvPr>
            <p:ph type="title" idx="4294967295"/>
          </p:nvPr>
        </p:nvSpPr>
        <p:spPr/>
        <p:txBody>
          <a:bodyPr/>
          <a:lstStyle/>
          <a:p>
            <a:pPr>
              <a:defRPr/>
            </a:pPr>
            <a:r>
              <a:rPr lang="zh-CN" altLang="en-US" b="0" dirty="0">
                <a:effectLst>
                  <a:outerShdw blurRad="38100" dist="38100" dir="2700000" algn="tl">
                    <a:srgbClr val="C0C0C0"/>
                  </a:outerShdw>
                </a:effectLst>
                <a:ea typeface="宋体" panose="02010600030101010101" pitchFamily="2" charset="-122"/>
              </a:rPr>
              <a:t>设备独立性</a:t>
            </a:r>
          </a:p>
        </p:txBody>
      </p:sp>
      <p:sp>
        <p:nvSpPr>
          <p:cNvPr id="70659" name="Rectangle 3">
            <a:extLst>
              <a:ext uri="{FF2B5EF4-FFF2-40B4-BE49-F238E27FC236}">
                <a16:creationId xmlns:a16="http://schemas.microsoft.com/office/drawing/2014/main" id="{EFD19CB4-1066-445D-B755-7EAA11C3A52C}"/>
              </a:ext>
            </a:extLst>
          </p:cNvPr>
          <p:cNvSpPr>
            <a:spLocks noGrp="1" noChangeArrowheads="1"/>
          </p:cNvSpPr>
          <p:nvPr>
            <p:ph type="body" idx="4294967295"/>
          </p:nvPr>
        </p:nvSpPr>
        <p:spPr>
          <a:xfrm>
            <a:off x="797233" y="1033833"/>
            <a:ext cx="7854333" cy="2313049"/>
          </a:xfrm>
        </p:spPr>
        <p:txBody>
          <a:bodyPr/>
          <a:lstStyle/>
          <a:p>
            <a:pPr eaLnBrk="1" hangingPunct="1"/>
            <a:r>
              <a:rPr lang="zh-CN" altLang="en-US" sz="2000" b="1" dirty="0" smtClean="0">
                <a:ea typeface="宋体" panose="02010600030101010101" pitchFamily="2" charset="-122"/>
              </a:rPr>
              <a:t>也称为设备的无关性：</a:t>
            </a:r>
            <a:r>
              <a:rPr lang="zh-CN" altLang="en-US" sz="2000" b="1" dirty="0" smtClean="0">
                <a:solidFill>
                  <a:srgbClr val="0070C0"/>
                </a:solidFill>
                <a:ea typeface="宋体" panose="02010600030101010101" pitchFamily="2" charset="-122"/>
              </a:rPr>
              <a:t>应用程序</a:t>
            </a:r>
            <a:r>
              <a:rPr lang="zh-CN" altLang="en-US" sz="2000" b="1" dirty="0">
                <a:solidFill>
                  <a:srgbClr val="0070C0"/>
                </a:solidFill>
                <a:ea typeface="宋体" panose="02010600030101010101" pitchFamily="2" charset="-122"/>
              </a:rPr>
              <a:t>独立于具体使用的物理设备</a:t>
            </a:r>
          </a:p>
          <a:p>
            <a:pPr eaLnBrk="1" hangingPunct="1"/>
            <a:r>
              <a:rPr lang="zh-CN" altLang="en-US" sz="2000" b="1" dirty="0">
                <a:ea typeface="宋体" panose="02010600030101010101" pitchFamily="2" charset="-122"/>
              </a:rPr>
              <a:t>逻辑设备与物理设备 </a:t>
            </a:r>
          </a:p>
          <a:p>
            <a:pPr lvl="1" eaLnBrk="1" hangingPunct="1"/>
            <a:r>
              <a:rPr lang="zh-CN" altLang="en-US" sz="1600" b="1" dirty="0">
                <a:ea typeface="宋体" panose="02010600030101010101" pitchFamily="2" charset="-122"/>
              </a:rPr>
              <a:t>在</a:t>
            </a:r>
            <a:r>
              <a:rPr lang="zh-CN" altLang="en-US" sz="1600" b="1" dirty="0">
                <a:solidFill>
                  <a:srgbClr val="7030A0"/>
                </a:solidFill>
                <a:ea typeface="宋体" panose="02010600030101010101" pitchFamily="2" charset="-122"/>
              </a:rPr>
              <a:t>应用程序</a:t>
            </a:r>
            <a:r>
              <a:rPr lang="zh-CN" altLang="en-US" sz="1600" b="1" dirty="0">
                <a:ea typeface="宋体" panose="02010600030101010101" pitchFamily="2" charset="-122"/>
              </a:rPr>
              <a:t>中使用</a:t>
            </a:r>
            <a:r>
              <a:rPr lang="zh-CN" altLang="en-US" sz="1600" b="1" dirty="0">
                <a:solidFill>
                  <a:srgbClr val="7030A0"/>
                </a:solidFill>
                <a:ea typeface="宋体" panose="02010600030101010101" pitchFamily="2" charset="-122"/>
              </a:rPr>
              <a:t>逻辑设备名称</a:t>
            </a:r>
            <a:r>
              <a:rPr lang="zh-CN" altLang="en-US" sz="1600" b="1" dirty="0">
                <a:ea typeface="宋体" panose="02010600030101010101" pitchFamily="2" charset="-122"/>
              </a:rPr>
              <a:t>来请求使用某类设备；</a:t>
            </a:r>
            <a:endParaRPr lang="en-US" altLang="zh-CN" sz="1600" b="1" dirty="0">
              <a:ea typeface="宋体" panose="02010600030101010101" pitchFamily="2" charset="-122"/>
            </a:endParaRPr>
          </a:p>
          <a:p>
            <a:pPr lvl="1" eaLnBrk="1" hangingPunct="1"/>
            <a:r>
              <a:rPr lang="zh-CN" altLang="en-US" sz="1600" b="1" dirty="0">
                <a:ea typeface="宋体" panose="02010600030101010101" pitchFamily="2" charset="-122"/>
              </a:rPr>
              <a:t>进程在申请设备时，请求的</a:t>
            </a:r>
            <a:r>
              <a:rPr lang="zh-CN" altLang="en-US" sz="1600" b="1" dirty="0" smtClean="0">
                <a:ea typeface="宋体" panose="02010600030101010101" pitchFamily="2" charset="-122"/>
              </a:rPr>
              <a:t>是</a:t>
            </a:r>
            <a:r>
              <a:rPr lang="zh-CN" altLang="en-US" sz="1600" b="1" dirty="0" smtClean="0">
                <a:solidFill>
                  <a:srgbClr val="7030A0"/>
                </a:solidFill>
                <a:ea typeface="宋体" panose="02010600030101010101" pitchFamily="2" charset="-122"/>
              </a:rPr>
              <a:t>逻辑</a:t>
            </a:r>
            <a:r>
              <a:rPr lang="zh-CN" altLang="en-US" sz="1600" b="1" dirty="0">
                <a:solidFill>
                  <a:srgbClr val="7030A0"/>
                </a:solidFill>
                <a:ea typeface="宋体" panose="02010600030101010101" pitchFamily="2" charset="-122"/>
              </a:rPr>
              <a:t>设备</a:t>
            </a:r>
            <a:r>
              <a:rPr lang="zh-CN" altLang="en-US" sz="1600" b="1" dirty="0">
                <a:ea typeface="宋体" panose="02010600030101010101" pitchFamily="2" charset="-122"/>
              </a:rPr>
              <a:t>，操作系统会</a:t>
            </a:r>
            <a:r>
              <a:rPr lang="zh-CN" altLang="en-US" sz="1600" b="1" dirty="0" smtClean="0">
                <a:ea typeface="宋体" panose="02010600030101010101" pitchFamily="2" charset="-122"/>
              </a:rPr>
              <a:t>将系统中目前</a:t>
            </a:r>
            <a:r>
              <a:rPr lang="zh-CN" altLang="en-US" sz="1600" b="1" dirty="0">
                <a:ea typeface="宋体" panose="02010600030101010101" pitchFamily="2" charset="-122"/>
              </a:rPr>
              <a:t>空闲可用的</a:t>
            </a:r>
            <a:r>
              <a:rPr lang="zh-CN" altLang="en-US" sz="1600" b="1" dirty="0">
                <a:solidFill>
                  <a:srgbClr val="7030A0"/>
                </a:solidFill>
                <a:ea typeface="宋体" panose="02010600030101010101" pitchFamily="2" charset="-122"/>
              </a:rPr>
              <a:t>物理设备</a:t>
            </a:r>
            <a:r>
              <a:rPr lang="zh-CN" altLang="en-US" sz="1600" b="1" dirty="0">
                <a:ea typeface="宋体" panose="02010600030101010101" pitchFamily="2" charset="-122"/>
              </a:rPr>
              <a:t>分配给该进程</a:t>
            </a:r>
            <a:endParaRPr lang="en-US" altLang="zh-CN" sz="1600" b="1" dirty="0">
              <a:ea typeface="宋体" panose="02010600030101010101" pitchFamily="2" charset="-122"/>
            </a:endParaRPr>
          </a:p>
          <a:p>
            <a:pPr lvl="1" eaLnBrk="1" hangingPunct="1"/>
            <a:r>
              <a:rPr lang="zh-CN" altLang="en-US" sz="1600" b="1" dirty="0">
                <a:ea typeface="宋体" panose="02010600030101010101" pitchFamily="2" charset="-122"/>
              </a:rPr>
              <a:t>操作系统</a:t>
            </a:r>
            <a:r>
              <a:rPr lang="zh-CN" altLang="en-US" sz="1600" b="1" dirty="0" smtClean="0">
                <a:ea typeface="宋体" panose="02010600030101010101" pitchFamily="2" charset="-122"/>
              </a:rPr>
              <a:t>需要借助逻辑设备表（</a:t>
            </a:r>
            <a:r>
              <a:rPr lang="en-US" altLang="zh-CN" sz="1600" b="1" dirty="0" smtClean="0">
                <a:ea typeface="宋体" panose="02010600030101010101" pitchFamily="2" charset="-122"/>
              </a:rPr>
              <a:t>LUT</a:t>
            </a:r>
            <a:r>
              <a:rPr lang="zh-CN" altLang="en-US" sz="1600" b="1" dirty="0" smtClean="0">
                <a:ea typeface="宋体" panose="02010600030101010101" pitchFamily="2" charset="-122"/>
              </a:rPr>
              <a:t>）完成</a:t>
            </a:r>
            <a:r>
              <a:rPr lang="zh-CN" altLang="en-US" sz="1600" b="1" dirty="0">
                <a:ea typeface="宋体" panose="02010600030101010101" pitchFamily="2" charset="-122"/>
              </a:rPr>
              <a:t>从逻辑设备到物理设备的</a:t>
            </a:r>
            <a:r>
              <a:rPr lang="zh-CN" altLang="en-US" sz="1600" b="1" dirty="0" smtClean="0">
                <a:ea typeface="宋体" panose="02010600030101010101" pitchFamily="2" charset="-122"/>
              </a:rPr>
              <a:t>映射</a:t>
            </a:r>
            <a:endParaRPr lang="en-US" altLang="zh-CN" sz="1600" b="1" dirty="0">
              <a:ea typeface="宋体" panose="02010600030101010101" pitchFamily="2" charset="-122"/>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574049483"/>
              </p:ext>
            </p:extLst>
          </p:nvPr>
        </p:nvGraphicFramePr>
        <p:xfrm>
          <a:off x="1184797" y="3504963"/>
          <a:ext cx="7079202" cy="2297113"/>
        </p:xfrm>
        <a:graphic>
          <a:graphicData uri="http://schemas.openxmlformats.org/presentationml/2006/ole">
            <mc:AlternateContent xmlns:mc="http://schemas.openxmlformats.org/markup-compatibility/2006">
              <mc:Choice xmlns:v="urn:schemas-microsoft-com:vml" Requires="v">
                <p:oleObj spid="_x0000_s5388" r:id="rId3" imgW="4169501" imgH="1145380" progId="Visio.Drawing.4">
                  <p:embed/>
                </p:oleObj>
              </mc:Choice>
              <mc:Fallback>
                <p:oleObj r:id="rId3" imgW="4169501" imgH="1145380" progId="Visio.Drawing.4">
                  <p:embed/>
                  <p:pic>
                    <p:nvPicPr>
                      <p:cNvPr id="7270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4797" y="3504963"/>
                        <a:ext cx="7079202" cy="2297113"/>
                      </a:xfrm>
                      <a:prstGeom prst="rect">
                        <a:avLst/>
                      </a:prstGeom>
                      <a:noFill/>
                      <a:ln>
                        <a:noFill/>
                      </a:ln>
                    </p:spPr>
                  </p:pic>
                </p:oleObj>
              </mc:Fallback>
            </mc:AlternateContent>
          </a:graphicData>
        </a:graphic>
      </p:graphicFrame>
      <p:sp>
        <p:nvSpPr>
          <p:cNvPr id="2" name="矩形 1"/>
          <p:cNvSpPr/>
          <p:nvPr/>
        </p:nvSpPr>
        <p:spPr>
          <a:xfrm>
            <a:off x="3594121" y="5839628"/>
            <a:ext cx="2260555" cy="369332"/>
          </a:xfrm>
          <a:prstGeom prst="rect">
            <a:avLst/>
          </a:prstGeom>
        </p:spPr>
        <p:txBody>
          <a:bodyPr wrap="none">
            <a:spAutoFit/>
          </a:bodyPr>
          <a:lstStyle/>
          <a:p>
            <a:r>
              <a:rPr lang="zh-CN" altLang="en-US" b="1" dirty="0">
                <a:ea typeface="宋体" panose="02010600030101010101" pitchFamily="2" charset="-122"/>
              </a:rPr>
              <a:t>逻辑设备表（</a:t>
            </a:r>
            <a:r>
              <a:rPr lang="en-US" altLang="zh-CN" b="1" dirty="0">
                <a:ea typeface="宋体" panose="02010600030101010101" pitchFamily="2" charset="-122"/>
              </a:rPr>
              <a:t>LUT</a:t>
            </a:r>
            <a:r>
              <a:rPr lang="zh-CN" altLang="en-US" b="1" dirty="0">
                <a:ea typeface="宋体" panose="02010600030101010101" pitchFamily="2" charset="-122"/>
              </a:rPr>
              <a:t>）</a:t>
            </a:r>
            <a:endParaRPr lang="zh-CN" altLang="en-US" dirty="0"/>
          </a:p>
        </p:txBody>
      </p:sp>
    </p:spTree>
    <p:extLst>
      <p:ext uri="{BB962C8B-B14F-4D97-AF65-F5344CB8AC3E}">
        <p14:creationId xmlns:p14="http://schemas.microsoft.com/office/powerpoint/2010/main" val="2674562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A7F2A1D4-D1FF-4B38-91A9-4E3DD7C0B0EA}"/>
              </a:ext>
            </a:extLst>
          </p:cNvPr>
          <p:cNvSpPr>
            <a:spLocks noGrp="1" noChangeArrowheads="1"/>
          </p:cNvSpPr>
          <p:nvPr>
            <p:ph type="title" idx="4294967295"/>
          </p:nvPr>
        </p:nvSpPr>
        <p:spPr/>
        <p:txBody>
          <a:bodyPr/>
          <a:lstStyle/>
          <a:p>
            <a:pPr>
              <a:defRPr/>
            </a:pPr>
            <a:r>
              <a:rPr lang="zh-CN" altLang="en-US" b="0" dirty="0">
                <a:effectLst>
                  <a:outerShdw blurRad="38100" dist="38100" dir="2700000" algn="tl">
                    <a:srgbClr val="C0C0C0"/>
                  </a:outerShdw>
                </a:effectLst>
                <a:ea typeface="宋体" panose="02010600030101010101" pitchFamily="2" charset="-122"/>
              </a:rPr>
              <a:t>设备独立性</a:t>
            </a:r>
          </a:p>
        </p:txBody>
      </p:sp>
      <p:sp>
        <p:nvSpPr>
          <p:cNvPr id="70659" name="Rectangle 3">
            <a:extLst>
              <a:ext uri="{FF2B5EF4-FFF2-40B4-BE49-F238E27FC236}">
                <a16:creationId xmlns:a16="http://schemas.microsoft.com/office/drawing/2014/main" id="{EFD19CB4-1066-445D-B755-7EAA11C3A52C}"/>
              </a:ext>
            </a:extLst>
          </p:cNvPr>
          <p:cNvSpPr>
            <a:spLocks noGrp="1" noChangeArrowheads="1"/>
          </p:cNvSpPr>
          <p:nvPr>
            <p:ph type="body" idx="4294967295"/>
          </p:nvPr>
        </p:nvSpPr>
        <p:spPr>
          <a:xfrm>
            <a:off x="797233" y="1033833"/>
            <a:ext cx="7854333" cy="5242680"/>
          </a:xfrm>
        </p:spPr>
        <p:txBody>
          <a:bodyPr/>
          <a:lstStyle/>
          <a:p>
            <a:pPr eaLnBrk="1" hangingPunct="1"/>
            <a:r>
              <a:rPr lang="zh-CN" altLang="en-US" sz="2000" b="1" dirty="0" smtClean="0">
                <a:ea typeface="宋体" panose="02010600030101010101" pitchFamily="2" charset="-122"/>
              </a:rPr>
              <a:t>优点</a:t>
            </a:r>
            <a:endParaRPr lang="en-US" altLang="zh-CN" sz="2000" b="1" dirty="0" smtClean="0">
              <a:ea typeface="宋体" panose="02010600030101010101" pitchFamily="2" charset="-122"/>
            </a:endParaRPr>
          </a:p>
          <a:p>
            <a:pPr lvl="1" eaLnBrk="1" hangingPunct="1"/>
            <a:r>
              <a:rPr lang="zh-CN" altLang="en-US" sz="1600" b="1" dirty="0">
                <a:ea typeface="宋体" panose="02010600030101010101" pitchFamily="2" charset="-122"/>
              </a:rPr>
              <a:t>设备分配时的灵活性；</a:t>
            </a:r>
          </a:p>
          <a:p>
            <a:pPr lvl="1" eaLnBrk="1" hangingPunct="1"/>
            <a:r>
              <a:rPr lang="zh-CN" altLang="en-US" sz="1600" b="1" dirty="0">
                <a:ea typeface="宋体" panose="02010600030101010101" pitchFamily="2" charset="-122"/>
              </a:rPr>
              <a:t>易于实现I/O重定向(借助于LUT)；</a:t>
            </a:r>
            <a:endParaRPr lang="en-US" altLang="zh-CN" sz="1600" b="1" dirty="0">
              <a:ea typeface="宋体" panose="02010600030101010101" pitchFamily="2" charset="-122"/>
            </a:endParaRPr>
          </a:p>
          <a:p>
            <a:pPr eaLnBrk="1" hangingPunct="1"/>
            <a:r>
              <a:rPr lang="zh-CN" altLang="en-US" sz="2000" b="1" dirty="0" smtClean="0">
                <a:ea typeface="宋体" panose="02010600030101010101" pitchFamily="2" charset="-122"/>
              </a:rPr>
              <a:t>实现</a:t>
            </a:r>
            <a:endParaRPr lang="en-US" altLang="zh-CN" sz="2000" b="1" dirty="0">
              <a:ea typeface="宋体" panose="02010600030101010101" pitchFamily="2" charset="-122"/>
            </a:endParaRPr>
          </a:p>
          <a:p>
            <a:pPr lvl="1" eaLnBrk="1" hangingPunct="1"/>
            <a:r>
              <a:rPr lang="zh-CN" altLang="en-US" sz="1600" b="1" dirty="0" smtClean="0">
                <a:ea typeface="宋体" panose="02010600030101010101" pitchFamily="2" charset="-122"/>
              </a:rPr>
              <a:t>在</a:t>
            </a:r>
            <a:r>
              <a:rPr lang="zh-CN" altLang="en-US" sz="1600" b="1" dirty="0" smtClean="0">
                <a:solidFill>
                  <a:srgbClr val="7030A0"/>
                </a:solidFill>
                <a:ea typeface="宋体" panose="02010600030101010101" pitchFamily="2" charset="-122"/>
              </a:rPr>
              <a:t>设备驱动程序</a:t>
            </a:r>
            <a:r>
              <a:rPr lang="zh-CN" altLang="en-US" sz="1600" b="1" dirty="0">
                <a:solidFill>
                  <a:srgbClr val="7030A0"/>
                </a:solidFill>
                <a:ea typeface="宋体" panose="02010600030101010101" pitchFamily="2" charset="-122"/>
              </a:rPr>
              <a:t>之上</a:t>
            </a:r>
            <a:r>
              <a:rPr lang="zh-CN" altLang="en-US" sz="1600" b="1" dirty="0">
                <a:ea typeface="宋体" panose="02010600030101010101" pitchFamily="2" charset="-122"/>
              </a:rPr>
              <a:t>设置一层</a:t>
            </a:r>
            <a:r>
              <a:rPr lang="zh-CN" altLang="en-US" sz="1600" b="1" dirty="0" smtClean="0">
                <a:ea typeface="宋体" panose="02010600030101010101" pitchFamily="2" charset="-122"/>
              </a:rPr>
              <a:t>“</a:t>
            </a:r>
            <a:r>
              <a:rPr lang="zh-CN" altLang="en-US" sz="1600" b="1" dirty="0" smtClean="0">
                <a:solidFill>
                  <a:srgbClr val="7030A0"/>
                </a:solidFill>
                <a:ea typeface="宋体" panose="02010600030101010101" pitchFamily="2" charset="-122"/>
              </a:rPr>
              <a:t>设备独立性软件</a:t>
            </a:r>
            <a:r>
              <a:rPr lang="zh-CN" altLang="en-US" sz="1600" b="1" dirty="0" smtClean="0">
                <a:ea typeface="宋体" panose="02010600030101010101" pitchFamily="2" charset="-122"/>
              </a:rPr>
              <a:t>”</a:t>
            </a:r>
            <a:endParaRPr lang="en-US" altLang="zh-CN" sz="1600" b="1" dirty="0" smtClean="0">
              <a:ea typeface="宋体" panose="02010600030101010101" pitchFamily="2" charset="-122"/>
            </a:endParaRPr>
          </a:p>
          <a:p>
            <a:pPr lvl="1" eaLnBrk="1" hangingPunct="1"/>
            <a:r>
              <a:rPr lang="en-US" altLang="zh-CN" sz="1600" b="1" dirty="0" smtClean="0">
                <a:ea typeface="宋体" panose="02010600030101010101" pitchFamily="2" charset="-122"/>
              </a:rPr>
              <a:t>“</a:t>
            </a:r>
            <a:r>
              <a:rPr lang="zh-CN" altLang="en-US" sz="1600" b="1" dirty="0" smtClean="0">
                <a:ea typeface="宋体" panose="02010600030101010101" pitchFamily="2" charset="-122"/>
              </a:rPr>
              <a:t>设备独立性软件</a:t>
            </a:r>
            <a:r>
              <a:rPr lang="en-US" altLang="zh-CN" sz="1600" b="1" dirty="0" smtClean="0">
                <a:ea typeface="宋体" panose="02010600030101010101" pitchFamily="2" charset="-122"/>
              </a:rPr>
              <a:t>”</a:t>
            </a:r>
            <a:r>
              <a:rPr lang="zh-CN" altLang="en-US" sz="1600" b="1" dirty="0" smtClean="0">
                <a:ea typeface="宋体" panose="02010600030101010101" pitchFamily="2" charset="-122"/>
              </a:rPr>
              <a:t>执行</a:t>
            </a:r>
            <a:r>
              <a:rPr lang="zh-CN" altLang="en-US" sz="1600" b="1" dirty="0">
                <a:ea typeface="宋体" panose="02010600030101010101" pitchFamily="2" charset="-122"/>
              </a:rPr>
              <a:t>所有设备的</a:t>
            </a:r>
            <a:r>
              <a:rPr lang="zh-CN" altLang="en-US" sz="1600" b="1" dirty="0">
                <a:solidFill>
                  <a:srgbClr val="7030A0"/>
                </a:solidFill>
                <a:ea typeface="宋体" panose="02010600030101010101" pitchFamily="2" charset="-122"/>
              </a:rPr>
              <a:t>公有操作</a:t>
            </a:r>
            <a:r>
              <a:rPr lang="zh-CN" altLang="en-US" sz="1600" b="1" dirty="0">
                <a:ea typeface="宋体" panose="02010600030101010101" pitchFamily="2" charset="-122"/>
              </a:rPr>
              <a:t>、完成</a:t>
            </a:r>
            <a:r>
              <a:rPr lang="zh-CN" altLang="en-US" sz="1600" b="1" dirty="0">
                <a:solidFill>
                  <a:srgbClr val="006600"/>
                </a:solidFill>
                <a:ea typeface="宋体" panose="02010600030101010101" pitchFamily="2" charset="-122"/>
              </a:rPr>
              <a:t>逻辑设备名到物理设备名的</a:t>
            </a:r>
            <a:r>
              <a:rPr lang="zh-CN" altLang="en-US" sz="1600" b="1" dirty="0" smtClean="0">
                <a:solidFill>
                  <a:srgbClr val="006600"/>
                </a:solidFill>
                <a:ea typeface="宋体" panose="02010600030101010101" pitchFamily="2" charset="-122"/>
              </a:rPr>
              <a:t>转换</a:t>
            </a:r>
            <a:r>
              <a:rPr lang="zh-CN" altLang="en-US" sz="1600" b="1" dirty="0" smtClean="0">
                <a:ea typeface="宋体" panose="02010600030101010101" pitchFamily="2" charset="-122"/>
              </a:rPr>
              <a:t>（为此应设置一张逻辑设备表），并</a:t>
            </a:r>
            <a:r>
              <a:rPr lang="zh-CN" altLang="en-US" sz="1600" b="1" dirty="0">
                <a:ea typeface="宋体" panose="02010600030101010101" pitchFamily="2" charset="-122"/>
              </a:rPr>
              <a:t>向用户层（或文件层）软件提供统一</a:t>
            </a:r>
            <a:r>
              <a:rPr lang="zh-CN" altLang="en-US" sz="1600" b="1" dirty="0" smtClean="0">
                <a:ea typeface="宋体" panose="02010600030101010101" pitchFamily="2" charset="-122"/>
              </a:rPr>
              <a:t>接口，从而</a:t>
            </a:r>
            <a:r>
              <a:rPr lang="zh-CN" altLang="en-US" sz="1600" b="1" dirty="0">
                <a:ea typeface="宋体" panose="02010600030101010101" pitchFamily="2" charset="-122"/>
              </a:rPr>
              <a:t>实现设备的独立性</a:t>
            </a:r>
            <a:r>
              <a:rPr lang="zh-CN" altLang="en-US" sz="1600" b="1" dirty="0" smtClean="0">
                <a:ea typeface="宋体" panose="02010600030101010101" pitchFamily="2" charset="-122"/>
              </a:rPr>
              <a:t>。</a:t>
            </a:r>
            <a:endParaRPr lang="en-US" altLang="zh-CN" sz="1600" b="1" dirty="0" smtClean="0">
              <a:ea typeface="宋体" panose="02010600030101010101" pitchFamily="2" charset="-122"/>
            </a:endParaRPr>
          </a:p>
          <a:p>
            <a:pPr lvl="1" eaLnBrk="1" hangingPunct="1"/>
            <a:r>
              <a:rPr lang="en-US" altLang="zh-CN" sz="1600" b="1" dirty="0" smtClean="0">
                <a:ea typeface="宋体" panose="02010600030101010101" pitchFamily="2" charset="-122"/>
              </a:rPr>
              <a:t>“</a:t>
            </a:r>
            <a:r>
              <a:rPr lang="zh-CN" altLang="en-US" sz="1600" b="1" dirty="0" smtClean="0">
                <a:ea typeface="宋体" panose="02010600030101010101" pitchFamily="2" charset="-122"/>
              </a:rPr>
              <a:t>一切皆文件</a:t>
            </a:r>
            <a:r>
              <a:rPr lang="en-US" altLang="zh-CN" sz="1600" b="1" dirty="0" smtClean="0">
                <a:ea typeface="宋体" panose="02010600030101010101" pitchFamily="2" charset="-122"/>
              </a:rPr>
              <a:t>”--</a:t>
            </a:r>
            <a:r>
              <a:rPr lang="zh-CN" altLang="en-US" sz="1600" b="1" dirty="0" smtClean="0">
                <a:ea typeface="宋体" panose="02010600030101010101" pitchFamily="2" charset="-122"/>
              </a:rPr>
              <a:t>操作系统</a:t>
            </a:r>
            <a:r>
              <a:rPr lang="zh-CN" altLang="en-US" sz="1600" b="1" dirty="0">
                <a:ea typeface="宋体" panose="02010600030101010101" pitchFamily="2" charset="-122"/>
              </a:rPr>
              <a:t>把所有外部设备统一当作成文件来看待</a:t>
            </a:r>
            <a:r>
              <a:rPr lang="zh-CN" altLang="en-US" sz="1600" b="1" dirty="0" smtClean="0">
                <a:ea typeface="宋体" panose="02010600030101010101" pitchFamily="2" charset="-122"/>
              </a:rPr>
              <a:t>，任何</a:t>
            </a:r>
            <a:r>
              <a:rPr lang="zh-CN" altLang="en-US" sz="1600" b="1" dirty="0">
                <a:ea typeface="宋体" panose="02010600030101010101" pitchFamily="2" charset="-122"/>
              </a:rPr>
              <a:t>用户都可以象使用文件</a:t>
            </a:r>
            <a:r>
              <a:rPr lang="zh-CN" altLang="en-US" sz="1600" b="1" dirty="0" smtClean="0">
                <a:ea typeface="宋体" panose="02010600030101010101" pitchFamily="2" charset="-122"/>
              </a:rPr>
              <a:t>一样操纵</a:t>
            </a:r>
            <a:r>
              <a:rPr lang="zh-CN" altLang="en-US" sz="1600" b="1" dirty="0">
                <a:ea typeface="宋体" panose="02010600030101010101" pitchFamily="2" charset="-122"/>
              </a:rPr>
              <a:t>、使用这些设备，而不必知道它们的具体存在形式</a:t>
            </a:r>
            <a:r>
              <a:rPr lang="zh-CN" altLang="en-US" sz="1600" b="1" dirty="0" smtClean="0">
                <a:ea typeface="宋体" panose="02010600030101010101" pitchFamily="2" charset="-122"/>
              </a:rPr>
              <a:t>。</a:t>
            </a:r>
            <a:endParaRPr lang="en-US" altLang="zh-CN" sz="1600" b="1" dirty="0" smtClean="0">
              <a:ea typeface="宋体" panose="02010600030101010101" pitchFamily="2" charset="-122"/>
            </a:endParaRPr>
          </a:p>
          <a:p>
            <a:endParaRPr lang="zh-CN" altLang="en-US" sz="2000" b="1" dirty="0" smtClean="0">
              <a:ea typeface="宋体" panose="02010600030101010101" pitchFamily="2" charset="-122"/>
            </a:endParaRPr>
          </a:p>
          <a:p>
            <a:pPr>
              <a:buFont typeface="Wingdings" panose="05000000000000000000" pitchFamily="2" charset="2"/>
              <a:buChar char="n"/>
            </a:pPr>
            <a:endParaRPr lang="zh-CN" altLang="en-US" sz="2000" b="1" dirty="0">
              <a:ea typeface="宋体" panose="02010600030101010101" pitchFamily="2" charset="-122"/>
            </a:endParaRPr>
          </a:p>
        </p:txBody>
      </p:sp>
    </p:spTree>
    <p:extLst>
      <p:ext uri="{BB962C8B-B14F-4D97-AF65-F5344CB8AC3E}">
        <p14:creationId xmlns:p14="http://schemas.microsoft.com/office/powerpoint/2010/main" val="381868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文本框 3">
            <a:extLst>
              <a:ext uri="{FF2B5EF4-FFF2-40B4-BE49-F238E27FC236}">
                <a16:creationId xmlns:a16="http://schemas.microsoft.com/office/drawing/2014/main" id="{80C04DBF-2DA5-4679-9B54-451DD7C3AF07}"/>
              </a:ext>
            </a:extLst>
          </p:cNvPr>
          <p:cNvSpPr txBox="1">
            <a:spLocks noChangeArrowheads="1"/>
          </p:cNvSpPr>
          <p:nvPr>
            <p:custDataLst>
              <p:tags r:id="rId2"/>
            </p:custDataLst>
          </p:nvPr>
        </p:nvSpPr>
        <p:spPr bwMode="auto">
          <a:xfrm>
            <a:off x="914400" y="635001"/>
            <a:ext cx="7315200" cy="1541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程序员利用系统调用打开</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设备时，通常使用的设备标识是（）。</a:t>
            </a:r>
          </a:p>
        </p:txBody>
      </p:sp>
      <p:sp>
        <p:nvSpPr>
          <p:cNvPr id="71683" name="文本框 4">
            <a:extLst>
              <a:ext uri="{FF2B5EF4-FFF2-40B4-BE49-F238E27FC236}">
                <a16:creationId xmlns:a16="http://schemas.microsoft.com/office/drawing/2014/main" id="{A8CC96F8-DD3F-4AD2-84ED-0AE55A853542}"/>
              </a:ext>
            </a:extLst>
          </p:cNvPr>
          <p:cNvSpPr txBox="1">
            <a:spLocks noChangeArrowheads="1"/>
          </p:cNvSpPr>
          <p:nvPr>
            <p:custDataLst>
              <p:tags r:id="rId3"/>
            </p:custDataLst>
          </p:nvPr>
        </p:nvSpPr>
        <p:spPr bwMode="auto">
          <a:xfrm>
            <a:off x="1828800" y="2109407"/>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逻辑设备名</a:t>
            </a:r>
          </a:p>
        </p:txBody>
      </p:sp>
      <p:sp>
        <p:nvSpPr>
          <p:cNvPr id="71684" name="文本框 5">
            <a:extLst>
              <a:ext uri="{FF2B5EF4-FFF2-40B4-BE49-F238E27FC236}">
                <a16:creationId xmlns:a16="http://schemas.microsoft.com/office/drawing/2014/main" id="{09903DDF-C2E1-4C9E-BD1B-AAF34F40F02A}"/>
              </a:ext>
            </a:extLst>
          </p:cNvPr>
          <p:cNvSpPr txBox="1">
            <a:spLocks noChangeArrowheads="1"/>
          </p:cNvSpPr>
          <p:nvPr>
            <p:custDataLst>
              <p:tags r:id="rId4"/>
            </p:custDataLst>
          </p:nvPr>
        </p:nvSpPr>
        <p:spPr bwMode="auto">
          <a:xfrm>
            <a:off x="1828800" y="2966657"/>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物理设备名</a:t>
            </a:r>
          </a:p>
        </p:txBody>
      </p:sp>
      <p:sp>
        <p:nvSpPr>
          <p:cNvPr id="71685" name="文本框 6">
            <a:extLst>
              <a:ext uri="{FF2B5EF4-FFF2-40B4-BE49-F238E27FC236}">
                <a16:creationId xmlns:a16="http://schemas.microsoft.com/office/drawing/2014/main" id="{A9B8312B-5F7F-4637-8FE1-40F4B98E5DF8}"/>
              </a:ext>
            </a:extLst>
          </p:cNvPr>
          <p:cNvSpPr txBox="1">
            <a:spLocks noChangeArrowheads="1"/>
          </p:cNvSpPr>
          <p:nvPr>
            <p:custDataLst>
              <p:tags r:id="rId5"/>
            </p:custDataLst>
          </p:nvPr>
        </p:nvSpPr>
        <p:spPr bwMode="auto">
          <a:xfrm>
            <a:off x="1828800" y="3823907"/>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主设备号</a:t>
            </a:r>
          </a:p>
        </p:txBody>
      </p:sp>
      <p:sp>
        <p:nvSpPr>
          <p:cNvPr id="71686" name="文本框 7">
            <a:extLst>
              <a:ext uri="{FF2B5EF4-FFF2-40B4-BE49-F238E27FC236}">
                <a16:creationId xmlns:a16="http://schemas.microsoft.com/office/drawing/2014/main" id="{6D020B6E-661F-4B6A-A0BD-61CDEE920672}"/>
              </a:ext>
            </a:extLst>
          </p:cNvPr>
          <p:cNvSpPr txBox="1">
            <a:spLocks noChangeArrowheads="1"/>
          </p:cNvSpPr>
          <p:nvPr>
            <p:custDataLst>
              <p:tags r:id="rId6"/>
            </p:custDataLst>
          </p:nvPr>
        </p:nvSpPr>
        <p:spPr bwMode="auto">
          <a:xfrm>
            <a:off x="1828800" y="4681157"/>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从设备号</a:t>
            </a:r>
          </a:p>
        </p:txBody>
      </p:sp>
      <p:sp>
        <p:nvSpPr>
          <p:cNvPr id="71687" name="椭圆 8">
            <a:extLst>
              <a:ext uri="{FF2B5EF4-FFF2-40B4-BE49-F238E27FC236}">
                <a16:creationId xmlns:a16="http://schemas.microsoft.com/office/drawing/2014/main" id="{A6DB0F89-3F9B-47AC-B0EB-A2F5BB608D99}"/>
              </a:ext>
            </a:extLst>
          </p:cNvPr>
          <p:cNvSpPr>
            <a:spLocks noChangeAspect="1"/>
          </p:cNvSpPr>
          <p:nvPr>
            <p:custDataLst>
              <p:tags r:id="rId7"/>
            </p:custDataLst>
          </p:nvPr>
        </p:nvSpPr>
        <p:spPr bwMode="auto">
          <a:xfrm>
            <a:off x="1060134" y="2087182"/>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r>
              <a:rPr lang="en-US" altLang="zh-CN"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1688" name="椭圆 9">
            <a:extLst>
              <a:ext uri="{FF2B5EF4-FFF2-40B4-BE49-F238E27FC236}">
                <a16:creationId xmlns:a16="http://schemas.microsoft.com/office/drawing/2014/main" id="{58C547AE-7EB5-4FB0-B163-DE841B5BB631}"/>
              </a:ext>
            </a:extLst>
          </p:cNvPr>
          <p:cNvSpPr>
            <a:spLocks noChangeAspect="1"/>
          </p:cNvSpPr>
          <p:nvPr>
            <p:custDataLst>
              <p:tags r:id="rId8"/>
            </p:custDataLst>
          </p:nvPr>
        </p:nvSpPr>
        <p:spPr bwMode="auto">
          <a:xfrm>
            <a:off x="1114425" y="3030157"/>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1689" name="椭圆 10">
            <a:extLst>
              <a:ext uri="{FF2B5EF4-FFF2-40B4-BE49-F238E27FC236}">
                <a16:creationId xmlns:a16="http://schemas.microsoft.com/office/drawing/2014/main" id="{39C79C6F-B426-4D96-A44D-B26C9C5E922E}"/>
              </a:ext>
            </a:extLst>
          </p:cNvPr>
          <p:cNvSpPr>
            <a:spLocks noChangeAspect="1"/>
          </p:cNvSpPr>
          <p:nvPr>
            <p:custDataLst>
              <p:tags r:id="rId9"/>
            </p:custDataLst>
          </p:nvPr>
        </p:nvSpPr>
        <p:spPr bwMode="auto">
          <a:xfrm>
            <a:off x="1114425" y="3887407"/>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1690" name="椭圆 11">
            <a:extLst>
              <a:ext uri="{FF2B5EF4-FFF2-40B4-BE49-F238E27FC236}">
                <a16:creationId xmlns:a16="http://schemas.microsoft.com/office/drawing/2014/main" id="{0FEB9088-4A37-42EE-BDB9-F3A66C69A8E4}"/>
              </a:ext>
            </a:extLst>
          </p:cNvPr>
          <p:cNvSpPr>
            <a:spLocks noChangeAspect="1"/>
          </p:cNvSpPr>
          <p:nvPr>
            <p:custDataLst>
              <p:tags r:id="rId10"/>
            </p:custDataLst>
          </p:nvPr>
        </p:nvSpPr>
        <p:spPr bwMode="auto">
          <a:xfrm>
            <a:off x="1114425" y="4744657"/>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1691" name="矩形: 圆角 12">
            <a:extLst>
              <a:ext uri="{FF2B5EF4-FFF2-40B4-BE49-F238E27FC236}">
                <a16:creationId xmlns:a16="http://schemas.microsoft.com/office/drawing/2014/main" id="{BEBF60E4-258F-4627-8F93-FDF142BC7A67}"/>
              </a:ext>
            </a:extLst>
          </p:cNvPr>
          <p:cNvSpPr>
            <a:spLocks noChangeArrowheads="1"/>
          </p:cNvSpPr>
          <p:nvPr>
            <p:custDataLst>
              <p:tags r:id="rId11"/>
            </p:custDataLst>
          </p:nvPr>
        </p:nvSpPr>
        <p:spPr bwMode="auto">
          <a:xfrm>
            <a:off x="6172200" y="6215063"/>
            <a:ext cx="1543050" cy="411162"/>
          </a:xfrm>
          <a:prstGeom prst="roundRect">
            <a:avLst>
              <a:gd name="adj" fmla="val 16667"/>
            </a:avLst>
          </a:prstGeom>
          <a:solidFill>
            <a:srgbClr val="808080"/>
          </a:solidFill>
          <a:ln w="381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71692" name="矩形 19">
            <a:extLst>
              <a:ext uri="{FF2B5EF4-FFF2-40B4-BE49-F238E27FC236}">
                <a16:creationId xmlns:a16="http://schemas.microsoft.com/office/drawing/2014/main" id="{9B0924AD-2D6F-452D-A83B-DF2922F51E53}"/>
              </a:ext>
            </a:extLst>
          </p:cNvPr>
          <p:cNvSpPr>
            <a:spLocks noChangeArrowheads="1"/>
          </p:cNvSpPr>
          <p:nvPr>
            <p:custDataLst>
              <p:tags r:id="rId12"/>
            </p:custDataLst>
          </p:nvPr>
        </p:nvSpPr>
        <p:spPr bwMode="auto">
          <a:xfrm>
            <a:off x="9525000" y="0"/>
            <a:ext cx="3840480" cy="6858000"/>
          </a:xfrm>
          <a:prstGeom prst="rect">
            <a:avLst/>
          </a:prstGeom>
          <a:solidFill>
            <a:srgbClr val="FFFFFF"/>
          </a:solidFill>
          <a:ln w="12700" algn="ctr">
            <a:solidFill>
              <a:srgbClr val="9B9B9B"/>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endParaRPr lang="zh-CN" altLang="en-US">
              <a:solidFill>
                <a:srgbClr val="FFFFFF"/>
              </a:solidFill>
              <a:ea typeface="宋体" panose="02010600030101010101" pitchFamily="2" charset="-122"/>
            </a:endParaRPr>
          </a:p>
        </p:txBody>
      </p:sp>
      <p:sp>
        <p:nvSpPr>
          <p:cNvPr id="71693" name="文本框 24">
            <a:extLst>
              <a:ext uri="{FF2B5EF4-FFF2-40B4-BE49-F238E27FC236}">
                <a16:creationId xmlns:a16="http://schemas.microsoft.com/office/drawing/2014/main" id="{461113F4-A90C-44D5-8706-60E77E1E784B}"/>
              </a:ext>
            </a:extLst>
          </p:cNvPr>
          <p:cNvSpPr txBox="1">
            <a:spLocks noChangeArrowheads="1"/>
          </p:cNvSpPr>
          <p:nvPr>
            <p:custDataLst>
              <p:tags r:id="rId13"/>
            </p:custDataLst>
          </p:nvPr>
        </p:nvSpPr>
        <p:spPr bwMode="auto">
          <a:xfrm>
            <a:off x="9613900" y="6326188"/>
            <a:ext cx="3662363" cy="461962"/>
          </a:xfrm>
          <a:prstGeom prst="rect">
            <a:avLst/>
          </a:prstGeom>
          <a:solidFill>
            <a:srgbClr val="FBFAEF"/>
          </a:solidFill>
          <a:ln>
            <a:noFill/>
          </a:ln>
          <a:extLst>
            <a:ext uri="{91240B29-F687-4F45-9708-019B960494DF}">
              <a14:hiddenLine xmlns:a14="http://schemas.microsoft.com/office/drawing/2010/main" w="12700">
                <a:solidFill>
                  <a:srgbClr val="FFFFFF"/>
                </a:solidFill>
                <a:miter lim="800000"/>
                <a:headEnd/>
                <a:tailEnd/>
              </a14:hiddenLine>
            </a:ext>
          </a:extLst>
        </p:spPr>
        <p:txBody>
          <a:bodyPr anchor="ct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71694" name="文本框 25">
            <a:extLst>
              <a:ext uri="{FF2B5EF4-FFF2-40B4-BE49-F238E27FC236}">
                <a16:creationId xmlns:a16="http://schemas.microsoft.com/office/drawing/2014/main" id="{26EDE20B-ACD4-48F5-83A4-DCE60290EF34}"/>
              </a:ext>
            </a:extLst>
          </p:cNvPr>
          <p:cNvSpPr txBox="1">
            <a:spLocks noChangeArrowheads="1"/>
          </p:cNvSpPr>
          <p:nvPr>
            <p:custDataLst>
              <p:tags r:id="rId14"/>
            </p:custDataLst>
          </p:nvPr>
        </p:nvSpPr>
        <p:spPr bwMode="auto">
          <a:xfrm>
            <a:off x="9779001" y="1270000"/>
            <a:ext cx="33321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71697" name="组合 23">
            <a:extLst>
              <a:ext uri="{FF2B5EF4-FFF2-40B4-BE49-F238E27FC236}">
                <a16:creationId xmlns:a16="http://schemas.microsoft.com/office/drawing/2014/main" id="{ECA71436-AF2B-4AAD-8403-64317CDA7C12}"/>
              </a:ext>
            </a:extLst>
          </p:cNvPr>
          <p:cNvGrpSpPr>
            <a:grpSpLocks/>
          </p:cNvGrpSpPr>
          <p:nvPr>
            <p:custDataLst>
              <p:tags r:id="rId15"/>
            </p:custDataLst>
          </p:nvPr>
        </p:nvGrpSpPr>
        <p:grpSpPr bwMode="auto">
          <a:xfrm>
            <a:off x="9537700" y="0"/>
            <a:ext cx="3814763" cy="647700"/>
            <a:chOff x="9537700" y="0"/>
            <a:chExt cx="3815080" cy="647700"/>
          </a:xfrm>
        </p:grpSpPr>
        <p:sp>
          <p:nvSpPr>
            <p:cNvPr id="71699" name="RemarkBack">
              <a:extLst>
                <a:ext uri="{FF2B5EF4-FFF2-40B4-BE49-F238E27FC236}">
                  <a16:creationId xmlns:a16="http://schemas.microsoft.com/office/drawing/2014/main" id="{C17C68E8-97C3-4C3C-8A2C-4E29C53AB9A4}"/>
                </a:ext>
              </a:extLst>
            </p:cNvPr>
            <p:cNvSpPr>
              <a:spLocks noChangeArrowheads="1"/>
            </p:cNvSpPr>
            <p:nvPr>
              <p:custDataLst>
                <p:tags r:id="rId26"/>
              </p:custDataLst>
            </p:nvPr>
          </p:nvSpPr>
          <p:spPr bwMode="auto">
            <a:xfrm>
              <a:off x="9537700" y="12700"/>
              <a:ext cx="3815080" cy="635000"/>
            </a:xfrm>
            <a:prstGeom prst="rect">
              <a:avLst/>
            </a:prstGeom>
            <a:solidFill>
              <a:srgbClr val="F6F7F8"/>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endParaRPr lang="zh-CN" altLang="en-US">
                <a:ea typeface="宋体" panose="02010600030101010101" pitchFamily="2" charset="-122"/>
              </a:endParaRPr>
            </a:p>
          </p:txBody>
        </p:sp>
        <p:sp>
          <p:nvSpPr>
            <p:cNvPr id="71700" name="RemarkBlock">
              <a:extLst>
                <a:ext uri="{FF2B5EF4-FFF2-40B4-BE49-F238E27FC236}">
                  <a16:creationId xmlns:a16="http://schemas.microsoft.com/office/drawing/2014/main" id="{81999AFA-AE1A-4EDF-AACF-B4E90AFB8E9C}"/>
                </a:ext>
              </a:extLst>
            </p:cNvPr>
            <p:cNvSpPr>
              <a:spLocks noChangeArrowheads="1"/>
            </p:cNvSpPr>
            <p:nvPr>
              <p:custDataLst>
                <p:tags r:id="rId27"/>
              </p:custDataLst>
            </p:nvPr>
          </p:nvSpPr>
          <p:spPr bwMode="auto">
            <a:xfrm>
              <a:off x="9537700" y="12700"/>
              <a:ext cx="190500" cy="635000"/>
            </a:xfrm>
            <a:prstGeom prst="rect">
              <a:avLst/>
            </a:prstGeom>
            <a:solidFill>
              <a:srgbClr val="639EF4"/>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endParaRPr lang="zh-CN" altLang="en-US">
                <a:ea typeface="宋体" panose="02010600030101010101" pitchFamily="2" charset="-122"/>
              </a:endParaRPr>
            </a:p>
          </p:txBody>
        </p:sp>
        <p:sp>
          <p:nvSpPr>
            <p:cNvPr id="71701" name="RemarkTitleText">
              <a:extLst>
                <a:ext uri="{FF2B5EF4-FFF2-40B4-BE49-F238E27FC236}">
                  <a16:creationId xmlns:a16="http://schemas.microsoft.com/office/drawing/2014/main" id="{EE1EF9B3-3FCF-4E45-A6C0-2382BA9D6E57}"/>
                </a:ext>
              </a:extLst>
            </p:cNvPr>
            <p:cNvSpPr txBox="1">
              <a:spLocks noChangeArrowheads="1"/>
            </p:cNvSpPr>
            <p:nvPr>
              <p:custDataLst>
                <p:tags r:id="rId28"/>
              </p:custDataLst>
            </p:nvPr>
          </p:nvSpPr>
          <p:spPr bwMode="auto">
            <a:xfrm>
              <a:off x="9779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AA180F9D-D72C-4BEC-8080-90AAA09AD101}"/>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3" name="RemarkBlock">
            <a:extLst>
              <a:ext uri="{FF2B5EF4-FFF2-40B4-BE49-F238E27FC236}">
                <a16:creationId xmlns:a16="http://schemas.microsoft.com/office/drawing/2014/main" id="{CD66E286-71E2-4E7E-B4FE-E6B588EF0ECE}"/>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4" name="RemarkTitleText">
            <a:extLst>
              <a:ext uri="{FF2B5EF4-FFF2-40B4-BE49-F238E27FC236}">
                <a16:creationId xmlns:a16="http://schemas.microsoft.com/office/drawing/2014/main" id="{DA192CDF-DA95-49CD-BD58-71DF23DEBB12}"/>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71695" name="组合 17">
            <a:extLst>
              <a:ext uri="{FF2B5EF4-FFF2-40B4-BE49-F238E27FC236}">
                <a16:creationId xmlns:a16="http://schemas.microsoft.com/office/drawing/2014/main" id="{CB77888D-5485-4BA4-9B26-06FE5115D10A}"/>
              </a:ext>
            </a:extLst>
          </p:cNvPr>
          <p:cNvGrpSpPr>
            <a:grpSpLocks/>
          </p:cNvGrpSpPr>
          <p:nvPr>
            <p:custDataLst>
              <p:tags r:id="rId19"/>
            </p:custDataLst>
          </p:nvPr>
        </p:nvGrpSpPr>
        <p:grpSpPr bwMode="auto">
          <a:xfrm>
            <a:off x="0" y="0"/>
            <a:ext cx="9144000" cy="635000"/>
            <a:chOff x="0" y="0"/>
            <a:chExt cx="9144000" cy="635000"/>
          </a:xfrm>
        </p:grpSpPr>
        <p:sp>
          <p:nvSpPr>
            <p:cNvPr id="71702" name="TitleBackground">
              <a:extLst>
                <a:ext uri="{FF2B5EF4-FFF2-40B4-BE49-F238E27FC236}">
                  <a16:creationId xmlns:a16="http://schemas.microsoft.com/office/drawing/2014/main" id="{9A1CB7F6-3DBF-4EBA-94C9-DCD5C838BA7D}"/>
                </a:ext>
              </a:extLst>
            </p:cNvPr>
            <p:cNvSpPr>
              <a:spLocks noChangeArrowheads="1"/>
            </p:cNvSpPr>
            <p:nvPr>
              <p:custDataLst>
                <p:tags r:id="rId22"/>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endParaRPr lang="zh-CN" altLang="en-US">
                <a:ea typeface="宋体" panose="02010600030101010101" pitchFamily="2" charset="-122"/>
              </a:endParaRPr>
            </a:p>
          </p:txBody>
        </p:sp>
        <p:sp>
          <p:nvSpPr>
            <p:cNvPr id="71703" name="ColorBlock">
              <a:extLst>
                <a:ext uri="{FF2B5EF4-FFF2-40B4-BE49-F238E27FC236}">
                  <a16:creationId xmlns:a16="http://schemas.microsoft.com/office/drawing/2014/main" id="{211F92A4-2F17-4807-906C-5D1C51645237}"/>
                </a:ext>
              </a:extLst>
            </p:cNvPr>
            <p:cNvSpPr>
              <a:spLocks noChangeArrowheads="1"/>
            </p:cNvSpPr>
            <p:nvPr>
              <p:custDataLst>
                <p:tags r:id="rId23"/>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endParaRPr lang="zh-CN" altLang="en-US">
                <a:ea typeface="宋体" panose="02010600030101010101" pitchFamily="2" charset="-122"/>
              </a:endParaRPr>
            </a:p>
          </p:txBody>
        </p:sp>
        <p:sp>
          <p:nvSpPr>
            <p:cNvPr id="71704" name="TypeText">
              <a:extLst>
                <a:ext uri="{FF2B5EF4-FFF2-40B4-BE49-F238E27FC236}">
                  <a16:creationId xmlns:a16="http://schemas.microsoft.com/office/drawing/2014/main" id="{115D7CF7-0BBE-4B58-B8C8-217A6AD74850}"/>
                </a:ext>
              </a:extLst>
            </p:cNvPr>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71705" name="TipText">
              <a:extLst>
                <a:ext uri="{FF2B5EF4-FFF2-40B4-BE49-F238E27FC236}">
                  <a16:creationId xmlns:a16="http://schemas.microsoft.com/office/drawing/2014/main" id="{905FA940-2E7A-4A35-8E61-9D0F87DC4F86}"/>
                </a:ext>
              </a:extLst>
            </p:cNvPr>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71698" name="图片 2">
            <a:extLst>
              <a:ext uri="{FF2B5EF4-FFF2-40B4-BE49-F238E27FC236}">
                <a16:creationId xmlns:a16="http://schemas.microsoft.com/office/drawing/2014/main" id="{B21033A3-4B6C-4E58-A4B3-7736C67F31D2}"/>
              </a:ext>
            </a:extLst>
          </p:cNvPr>
          <p:cNvPicPr>
            <a:picLocks noChangeArrowheads="1"/>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96" name="文本框 18">
            <a:extLst>
              <a:ext uri="{FF2B5EF4-FFF2-40B4-BE49-F238E27FC236}">
                <a16:creationId xmlns:a16="http://schemas.microsoft.com/office/drawing/2014/main" id="{AF4A1CEC-2377-4219-9035-FA49AD619674}"/>
              </a:ext>
            </a:extLst>
          </p:cNvPr>
          <p:cNvSpPr txBox="1">
            <a:spLocks noChangeArrowheads="1"/>
          </p:cNvSpPr>
          <p:nvPr>
            <p:custDataLst>
              <p:tags r:id="rId21"/>
            </p:custDataLst>
          </p:nvPr>
        </p:nvSpPr>
        <p:spPr bwMode="auto">
          <a:xfrm>
            <a:off x="914400" y="635000"/>
            <a:ext cx="7315200" cy="365125"/>
          </a:xfrm>
          <a:prstGeom prst="rect">
            <a:avLst/>
          </a:prstGeom>
          <a:solidFill>
            <a:srgbClr val="FBFAEF">
              <a:alpha val="9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5173EB5F-19DE-4FB1-9031-D256C7183A64}"/>
              </a:ext>
            </a:extLst>
          </p:cNvPr>
          <p:cNvSpPr>
            <a:spLocks noGrp="1" noChangeArrowheads="1"/>
          </p:cNvSpPr>
          <p:nvPr>
            <p:ph type="title" idx="4294967295"/>
          </p:nvPr>
        </p:nvSpPr>
        <p:spPr/>
        <p:txBody>
          <a:bodyPr/>
          <a:lstStyle/>
          <a:p>
            <a:pPr>
              <a:defRPr/>
            </a:pPr>
            <a:r>
              <a:rPr lang="zh-CN" altLang="en-US" noProof="1">
                <a:effectLst>
                  <a:outerShdw blurRad="38100" dist="38100" dir="2700000">
                    <a:srgbClr val="C0C0C0"/>
                  </a:outerShdw>
                </a:effectLst>
              </a:rPr>
              <a:t>课后复习题</a:t>
            </a:r>
            <a:endParaRPr lang="en-US" altLang="zh-CN" dirty="0">
              <a:effectLst>
                <a:outerShdw blurRad="38100" dist="38100" dir="2700000" algn="tl">
                  <a:srgbClr val="C0C0C0"/>
                </a:outerShdw>
              </a:effectLst>
              <a:ea typeface="宋体" panose="02010600030101010101" pitchFamily="2" charset="-122"/>
            </a:endParaRPr>
          </a:p>
        </p:txBody>
      </p:sp>
      <p:sp>
        <p:nvSpPr>
          <p:cNvPr id="77827" name="Rectangle 3">
            <a:extLst>
              <a:ext uri="{FF2B5EF4-FFF2-40B4-BE49-F238E27FC236}">
                <a16:creationId xmlns:a16="http://schemas.microsoft.com/office/drawing/2014/main" id="{CEC3FA7B-D3B9-4341-8F16-33796C959FD4}"/>
              </a:ext>
            </a:extLst>
          </p:cNvPr>
          <p:cNvSpPr>
            <a:spLocks noGrp="1" noChangeArrowheads="1"/>
          </p:cNvSpPr>
          <p:nvPr>
            <p:ph type="body" idx="4294967295"/>
          </p:nvPr>
        </p:nvSpPr>
        <p:spPr>
          <a:xfrm>
            <a:off x="819150" y="1300162"/>
            <a:ext cx="7351713" cy="4817173"/>
          </a:xfrm>
        </p:spPr>
        <p:txBody>
          <a:bodyPr/>
          <a:lstStyle/>
          <a:p>
            <a:r>
              <a:rPr lang="zh-CN" altLang="en-US" sz="1800" dirty="0">
                <a:ea typeface="宋体" panose="02010600030101010101" pitchFamily="2" charset="-122"/>
              </a:rPr>
              <a:t>Discussion</a:t>
            </a:r>
          </a:p>
          <a:p>
            <a:pPr lvl="1">
              <a:buNone/>
            </a:pPr>
            <a:r>
              <a:rPr lang="zh-CN" altLang="en-US" sz="1600" dirty="0">
                <a:ea typeface="宋体" panose="02010600030101010101" pitchFamily="2" charset="-122"/>
              </a:rPr>
              <a:t>   </a:t>
            </a:r>
            <a:r>
              <a:rPr lang="zh-CN" altLang="en-US" sz="1600" dirty="0" smtClean="0">
                <a:ea typeface="宋体" panose="02010600030101010101" pitchFamily="2" charset="-122"/>
              </a:rPr>
              <a:t>  </a:t>
            </a:r>
            <a:r>
              <a:rPr lang="en-US" altLang="zh-CN" sz="1600" dirty="0" smtClean="0">
                <a:ea typeface="宋体" panose="02010600030101010101" pitchFamily="2" charset="-122"/>
              </a:rPr>
              <a:t>1</a:t>
            </a:r>
            <a:r>
              <a:rPr lang="zh-CN" altLang="en-US" sz="1600" dirty="0" smtClean="0">
                <a:ea typeface="宋体" panose="02010600030101010101" pitchFamily="2" charset="-122"/>
              </a:rPr>
              <a:t>、</a:t>
            </a:r>
            <a:r>
              <a:rPr lang="en-US" altLang="zh-CN" sz="1600" dirty="0" smtClean="0">
                <a:ea typeface="宋体" panose="02010600030101010101" pitchFamily="2" charset="-122"/>
              </a:rPr>
              <a:t>I/O</a:t>
            </a:r>
            <a:r>
              <a:rPr lang="zh-CN" altLang="en-US" sz="1600" dirty="0" smtClean="0">
                <a:ea typeface="宋体" panose="02010600030101010101" pitchFamily="2" charset="-122"/>
              </a:rPr>
              <a:t>子系统的功能有哪些？ </a:t>
            </a:r>
            <a:endParaRPr lang="en-US" altLang="zh-CN" sz="1600" dirty="0" smtClean="0">
              <a:ea typeface="宋体" panose="02010600030101010101" pitchFamily="2" charset="-122"/>
            </a:endParaRPr>
          </a:p>
          <a:p>
            <a:pPr lvl="1">
              <a:buNone/>
            </a:pPr>
            <a:r>
              <a:rPr lang="en-US" altLang="zh-CN" sz="1600" dirty="0">
                <a:ea typeface="宋体" panose="02010600030101010101" pitchFamily="2" charset="-122"/>
              </a:rPr>
              <a:t> </a:t>
            </a:r>
            <a:r>
              <a:rPr lang="en-US" altLang="zh-CN" sz="1600" dirty="0" smtClean="0">
                <a:ea typeface="宋体" panose="02010600030101010101" pitchFamily="2" charset="-122"/>
              </a:rPr>
              <a:t>  </a:t>
            </a:r>
            <a:r>
              <a:rPr lang="zh-CN" altLang="en-US" sz="1600" dirty="0" smtClean="0">
                <a:ea typeface="宋体" panose="02010600030101010101" pitchFamily="2" charset="-122"/>
              </a:rPr>
              <a:t>  </a:t>
            </a:r>
            <a:r>
              <a:rPr lang="en-US" altLang="zh-CN" sz="1600" dirty="0" smtClean="0">
                <a:ea typeface="宋体" panose="02010600030101010101" pitchFamily="2" charset="-122"/>
              </a:rPr>
              <a:t>2</a:t>
            </a:r>
            <a:r>
              <a:rPr lang="zh-CN" altLang="en-US" sz="1600" dirty="0" smtClean="0">
                <a:ea typeface="宋体" panose="02010600030101010101" pitchFamily="2" charset="-122"/>
              </a:rPr>
              <a:t>、</a:t>
            </a:r>
            <a:r>
              <a:rPr lang="zh-CN" altLang="en-US" sz="1600" dirty="0">
                <a:ea typeface="宋体" panose="02010600030101010101" pitchFamily="2" charset="-122"/>
              </a:rPr>
              <a:t>设备驱动程序（device driver）</a:t>
            </a:r>
            <a:endParaRPr lang="en-US" altLang="zh-CN" sz="1600" dirty="0">
              <a:ea typeface="宋体" panose="02010600030101010101" pitchFamily="2" charset="-122"/>
            </a:endParaRPr>
          </a:p>
          <a:p>
            <a:pPr lvl="1">
              <a:buNone/>
            </a:pPr>
            <a:r>
              <a:rPr lang="zh-CN" altLang="en-US" sz="1600" dirty="0">
                <a:ea typeface="宋体" panose="02010600030101010101" pitchFamily="2" charset="-122"/>
              </a:rPr>
              <a:t>     </a:t>
            </a:r>
            <a:r>
              <a:rPr lang="en-US" altLang="zh-CN" sz="1600" dirty="0" smtClean="0">
                <a:ea typeface="宋体" panose="02010600030101010101" pitchFamily="2" charset="-122"/>
              </a:rPr>
              <a:t>3</a:t>
            </a:r>
            <a:r>
              <a:rPr lang="zh-CN" altLang="en-US" sz="1600" dirty="0" smtClean="0">
                <a:ea typeface="宋体" panose="02010600030101010101" pitchFamily="2" charset="-122"/>
              </a:rPr>
              <a:t>.  </a:t>
            </a:r>
            <a:r>
              <a:rPr lang="zh-CN" altLang="en-US" sz="1600" dirty="0">
                <a:ea typeface="宋体" panose="02010600030101010101" pitchFamily="2" charset="-122"/>
              </a:rPr>
              <a:t>Buffer、cache之概念以及引入它们的原因</a:t>
            </a:r>
          </a:p>
          <a:p>
            <a:pPr lvl="1">
              <a:buNone/>
            </a:pPr>
            <a:r>
              <a:rPr lang="en-US" altLang="zh-CN" sz="1600" dirty="0" smtClean="0">
                <a:ea typeface="宋体" panose="02010600030101010101" pitchFamily="2" charset="-122"/>
              </a:rPr>
              <a:t>     4</a:t>
            </a:r>
            <a:r>
              <a:rPr lang="zh-CN" altLang="en-US" sz="1600" dirty="0" smtClean="0">
                <a:ea typeface="宋体" panose="02010600030101010101" pitchFamily="2" charset="-122"/>
              </a:rPr>
              <a:t>、</a:t>
            </a:r>
            <a:r>
              <a:rPr lang="zh-CN" altLang="en-US" sz="1600" dirty="0">
                <a:ea typeface="宋体" panose="02010600030101010101" pitchFamily="2" charset="-122"/>
              </a:rPr>
              <a:t>I/O设备的保护</a:t>
            </a:r>
          </a:p>
          <a:p>
            <a:pPr lvl="1">
              <a:buNone/>
            </a:pPr>
            <a:r>
              <a:rPr lang="zh-CN" altLang="en-US" sz="1600" dirty="0">
                <a:ea typeface="宋体" panose="02010600030101010101" pitchFamily="2" charset="-122"/>
              </a:rPr>
              <a:t>     </a:t>
            </a:r>
            <a:r>
              <a:rPr lang="en-US" altLang="zh-CN" sz="1600" dirty="0">
                <a:ea typeface="宋体" panose="02010600030101010101" pitchFamily="2" charset="-122"/>
              </a:rPr>
              <a:t>5</a:t>
            </a:r>
            <a:r>
              <a:rPr lang="zh-CN" altLang="en-US" sz="1600" dirty="0" smtClean="0">
                <a:ea typeface="宋体" panose="02010600030101010101" pitchFamily="2" charset="-122"/>
              </a:rPr>
              <a:t>、</a:t>
            </a:r>
            <a:r>
              <a:rPr lang="zh-CN" altLang="en-US" sz="1600" dirty="0">
                <a:ea typeface="宋体" panose="02010600030101010101" pitchFamily="2" charset="-122"/>
              </a:rPr>
              <a:t>SPOOLing的概念、组成</a:t>
            </a:r>
            <a:r>
              <a:rPr lang="zh-CN" altLang="en-US" sz="1600" dirty="0" smtClean="0">
                <a:ea typeface="宋体" panose="02010600030101010101" pitchFamily="2" charset="-122"/>
              </a:rPr>
              <a:t>、工作原理；</a:t>
            </a:r>
            <a:endParaRPr lang="en-US" altLang="zh-CN" sz="1600" dirty="0" smtClean="0">
              <a:ea typeface="宋体" panose="02010600030101010101" pitchFamily="2" charset="-122"/>
            </a:endParaRPr>
          </a:p>
          <a:p>
            <a:r>
              <a:rPr lang="zh-CN" altLang="en-US" sz="1600" dirty="0" smtClean="0">
                <a:ea typeface="宋体" panose="02010600030101010101" pitchFamily="2" charset="-122"/>
              </a:rPr>
              <a:t>P</a:t>
            </a:r>
            <a:r>
              <a:rPr lang="zh-CN" altLang="en-US" sz="1600" dirty="0">
                <a:ea typeface="宋体" panose="02010600030101010101" pitchFamily="2" charset="-122"/>
              </a:rPr>
              <a:t>526: </a:t>
            </a:r>
            <a:r>
              <a:rPr lang="en-US" altLang="zh-CN" sz="1600" dirty="0">
                <a:ea typeface="宋体" panose="02010600030101010101" pitchFamily="2" charset="-122"/>
              </a:rPr>
              <a:t>3,</a:t>
            </a:r>
            <a:r>
              <a:rPr lang="zh-CN" altLang="en-US" sz="1600" dirty="0">
                <a:ea typeface="宋体" panose="02010600030101010101" pitchFamily="2" charset="-122"/>
              </a:rPr>
              <a:t>6</a:t>
            </a:r>
          </a:p>
          <a:p>
            <a:r>
              <a:rPr lang="zh-CN" altLang="en-US" sz="1600" dirty="0">
                <a:ea typeface="宋体" panose="02010600030101010101" pitchFamily="2" charset="-122"/>
              </a:rPr>
              <a:t>进一步了解 P526：</a:t>
            </a:r>
            <a:r>
              <a:rPr lang="en-US" altLang="zh-CN" sz="1600" dirty="0">
                <a:ea typeface="宋体" panose="02010600030101010101" pitchFamily="2" charset="-122"/>
              </a:rPr>
              <a:t>4</a:t>
            </a:r>
            <a:r>
              <a:rPr lang="zh-CN" altLang="en-US" sz="1600" dirty="0">
                <a:ea typeface="宋体" panose="02010600030101010101" pitchFamily="2" charset="-122"/>
              </a:rPr>
              <a:t>，</a:t>
            </a:r>
            <a:r>
              <a:rPr lang="en-US" altLang="zh-CN" sz="1600" dirty="0">
                <a:ea typeface="宋体" panose="02010600030101010101" pitchFamily="2" charset="-122"/>
              </a:rPr>
              <a:t>9</a:t>
            </a:r>
            <a:r>
              <a:rPr lang="zh-CN" altLang="en-US" sz="1600" dirty="0">
                <a:ea typeface="宋体" panose="02010600030101010101" pitchFamily="2" charset="-122"/>
              </a:rPr>
              <a:t>，</a:t>
            </a:r>
            <a:r>
              <a:rPr lang="en-US" altLang="zh-CN" sz="1600" dirty="0" smtClean="0">
                <a:ea typeface="宋体" panose="02010600030101010101" pitchFamily="2" charset="-122"/>
              </a:rPr>
              <a:t>11</a:t>
            </a:r>
          </a:p>
          <a:p>
            <a:pPr>
              <a:buFont typeface="Wingdings" panose="05000000000000000000" pitchFamily="2" charset="2"/>
              <a:buChar char="n"/>
            </a:pPr>
            <a:r>
              <a:rPr lang="zh-CN" altLang="en-US" sz="1600" dirty="0">
                <a:solidFill>
                  <a:srgbClr val="7030A0"/>
                </a:solidFill>
                <a:ea typeface="宋体" panose="02010600030101010101" pitchFamily="2" charset="-122"/>
              </a:rPr>
              <a:t>学完操作系统的主要内容，讨论：</a:t>
            </a:r>
            <a:endParaRPr lang="en-US" altLang="zh-CN" sz="1600" dirty="0">
              <a:solidFill>
                <a:srgbClr val="7030A0"/>
              </a:solidFill>
              <a:ea typeface="宋体" panose="02010600030101010101" pitchFamily="2" charset="-122"/>
            </a:endParaRPr>
          </a:p>
          <a:p>
            <a:pPr marL="0" indent="0">
              <a:buNone/>
            </a:pPr>
            <a:r>
              <a:rPr lang="en-US" altLang="zh-CN" sz="1600" dirty="0" smtClean="0">
                <a:ea typeface="宋体" panose="02010600030101010101" pitchFamily="2" charset="-122"/>
              </a:rPr>
              <a:t>       </a:t>
            </a:r>
            <a:r>
              <a:rPr lang="zh-CN" altLang="zh-CN" sz="1600" dirty="0" smtClean="0">
                <a:ea typeface="宋体" panose="02010600030101010101" pitchFamily="2" charset="-122"/>
              </a:rPr>
              <a:t>编译链接下述</a:t>
            </a:r>
            <a:r>
              <a:rPr lang="en-US" altLang="zh-CN" sz="1600" dirty="0" smtClean="0">
                <a:ea typeface="宋体" panose="02010600030101010101" pitchFamily="2" charset="-122"/>
              </a:rPr>
              <a:t>C</a:t>
            </a:r>
            <a:r>
              <a:rPr lang="zh-CN" altLang="zh-CN" sz="1600" dirty="0" smtClean="0">
                <a:ea typeface="宋体" panose="02010600030101010101" pitchFamily="2" charset="-122"/>
              </a:rPr>
              <a:t>程序生成可执行程序</a:t>
            </a:r>
            <a:r>
              <a:rPr lang="en-US" altLang="zh-CN" sz="1600" dirty="0" err="1" smtClean="0">
                <a:ea typeface="宋体" panose="02010600030101010101" pitchFamily="2" charset="-122"/>
              </a:rPr>
              <a:t>a.out</a:t>
            </a:r>
            <a:r>
              <a:rPr lang="zh-CN" altLang="zh-CN" sz="1600" dirty="0" smtClean="0">
                <a:ea typeface="宋体" panose="02010600030101010101" pitchFamily="2" charset="-122"/>
              </a:rPr>
              <a:t>。</a:t>
            </a:r>
            <a:endParaRPr lang="zh-CN" altLang="zh-CN" sz="1800" dirty="0" smtClean="0">
              <a:ea typeface="宋体" panose="02010600030101010101" pitchFamily="2" charset="-122"/>
            </a:endParaRPr>
          </a:p>
          <a:p>
            <a:pPr marL="400050" lvl="1" indent="0">
              <a:buNone/>
            </a:pPr>
            <a:r>
              <a:rPr lang="en-US" altLang="zh-CN" sz="1600" dirty="0" err="1" smtClean="0">
                <a:ea typeface="宋体" panose="02010600030101010101" pitchFamily="2" charset="-122"/>
              </a:rPr>
              <a:t>int</a:t>
            </a:r>
            <a:r>
              <a:rPr lang="en-US" altLang="zh-CN" sz="1600" dirty="0" smtClean="0">
                <a:ea typeface="宋体" panose="02010600030101010101" pitchFamily="2" charset="-122"/>
              </a:rPr>
              <a:t> main() {</a:t>
            </a:r>
            <a:endParaRPr lang="zh-CN" altLang="zh-CN" sz="1600" dirty="0" smtClean="0">
              <a:ea typeface="宋体" panose="02010600030101010101" pitchFamily="2" charset="-122"/>
            </a:endParaRPr>
          </a:p>
          <a:p>
            <a:pPr marL="400050" lvl="1" indent="0">
              <a:buNone/>
            </a:pPr>
            <a:r>
              <a:rPr lang="en-US" altLang="zh-CN" sz="1600" dirty="0" smtClean="0">
                <a:ea typeface="宋体" panose="02010600030101010101" pitchFamily="2" charset="-122"/>
              </a:rPr>
              <a:t>   </a:t>
            </a:r>
            <a:r>
              <a:rPr lang="en-US" altLang="zh-CN" sz="1600" dirty="0" err="1" smtClean="0">
                <a:ea typeface="宋体" panose="02010600030101010101" pitchFamily="2" charset="-122"/>
              </a:rPr>
              <a:t>printf</a:t>
            </a:r>
            <a:r>
              <a:rPr lang="en-US" altLang="zh-CN" sz="1600" dirty="0" smtClean="0">
                <a:ea typeface="宋体" panose="02010600030101010101" pitchFamily="2" charset="-122"/>
              </a:rPr>
              <a:t>(“Hello World\n”);</a:t>
            </a:r>
            <a:endParaRPr lang="zh-CN" altLang="zh-CN" sz="1600" dirty="0" smtClean="0">
              <a:ea typeface="宋体" panose="02010600030101010101" pitchFamily="2" charset="-122"/>
            </a:endParaRPr>
          </a:p>
          <a:p>
            <a:pPr marL="400050" lvl="1" indent="0">
              <a:buNone/>
            </a:pPr>
            <a:r>
              <a:rPr lang="en-US" altLang="zh-CN" sz="1600" dirty="0" smtClean="0">
                <a:ea typeface="宋体" panose="02010600030101010101" pitchFamily="2" charset="-122"/>
              </a:rPr>
              <a:t>}</a:t>
            </a:r>
            <a:endParaRPr lang="zh-CN" altLang="zh-CN" sz="1600" dirty="0" smtClean="0">
              <a:ea typeface="宋体" panose="02010600030101010101" pitchFamily="2" charset="-122"/>
            </a:endParaRPr>
          </a:p>
          <a:p>
            <a:pPr marL="400050" lvl="1" indent="0">
              <a:buNone/>
            </a:pPr>
            <a:r>
              <a:rPr lang="zh-CN" altLang="zh-CN" sz="1600" dirty="0" smtClean="0">
                <a:ea typeface="宋体" panose="02010600030101010101" pitchFamily="2" charset="-122"/>
              </a:rPr>
              <a:t>请结合</a:t>
            </a:r>
            <a:r>
              <a:rPr lang="zh-CN" altLang="en-US" sz="1600" dirty="0" smtClean="0">
                <a:ea typeface="宋体" panose="02010600030101010101" pitchFamily="2" charset="-122"/>
              </a:rPr>
              <a:t>操作系统各部分的功能</a:t>
            </a:r>
            <a:r>
              <a:rPr lang="zh-CN" altLang="zh-CN" sz="1600" dirty="0" smtClean="0">
                <a:ea typeface="宋体" panose="02010600030101010101" pitchFamily="2" charset="-122"/>
              </a:rPr>
              <a:t>，说明在命令窗口中输入</a:t>
            </a:r>
            <a:r>
              <a:rPr lang="en-US" altLang="zh-CN" sz="1600" dirty="0" err="1" smtClean="0">
                <a:ea typeface="宋体" panose="02010600030101010101" pitchFamily="2" charset="-122"/>
              </a:rPr>
              <a:t>a.out</a:t>
            </a:r>
            <a:r>
              <a:rPr lang="zh-CN" altLang="zh-CN" sz="1600" dirty="0" smtClean="0">
                <a:ea typeface="宋体" panose="02010600030101010101" pitchFamily="2" charset="-122"/>
              </a:rPr>
              <a:t>及回车后，到屏幕输出“</a:t>
            </a:r>
            <a:r>
              <a:rPr lang="en-US" altLang="zh-CN" sz="1600" dirty="0" smtClean="0">
                <a:ea typeface="宋体" panose="02010600030101010101" pitchFamily="2" charset="-122"/>
              </a:rPr>
              <a:t>Hello World\n</a:t>
            </a:r>
            <a:r>
              <a:rPr lang="zh-CN" altLang="zh-CN" sz="1600" dirty="0" smtClean="0">
                <a:ea typeface="宋体" panose="02010600030101010101" pitchFamily="2" charset="-122"/>
              </a:rPr>
              <a:t>”为止，操作系统对程序</a:t>
            </a:r>
            <a:r>
              <a:rPr lang="en-US" altLang="zh-CN" sz="1600" dirty="0" err="1" smtClean="0">
                <a:ea typeface="宋体" panose="02010600030101010101" pitchFamily="2" charset="-122"/>
              </a:rPr>
              <a:t>a.out</a:t>
            </a:r>
            <a:r>
              <a:rPr lang="zh-CN" altLang="zh-CN" sz="1600" dirty="0" smtClean="0">
                <a:ea typeface="宋体" panose="02010600030101010101" pitchFamily="2" charset="-122"/>
              </a:rPr>
              <a:t>的处理与执行过程。</a:t>
            </a:r>
          </a:p>
          <a:p>
            <a:endParaRPr lang="zh-CN" altLang="en-US" sz="12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50396D6A-FF2D-4A1C-8416-7048BECFF909}"/>
              </a:ext>
            </a:extLst>
          </p:cNvPr>
          <p:cNvSpPr>
            <a:spLocks noGrp="1" noChangeArrowheads="1"/>
          </p:cNvSpPr>
          <p:nvPr>
            <p:ph type="ctrTitle" idx="4294967295"/>
          </p:nvPr>
        </p:nvSpPr>
        <p:spPr>
          <a:xfrm>
            <a:off x="685800" y="2286000"/>
            <a:ext cx="7772400" cy="1143000"/>
          </a:xfrm>
        </p:spPr>
        <p:txBody>
          <a:bodyPr/>
          <a:lstStyle/>
          <a:p>
            <a:pPr>
              <a:defRPr/>
            </a:pPr>
            <a:r>
              <a:rPr lang="en-US" altLang="zh-CN">
                <a:effectLst>
                  <a:outerShdw blurRad="38100" dist="38100" dir="2700000" algn="tl">
                    <a:srgbClr val="C0C0C0"/>
                  </a:outerShdw>
                </a:effectLst>
                <a:ea typeface="宋体" panose="02010600030101010101" pitchFamily="2" charset="-122"/>
              </a:rPr>
              <a:t>End of Chapter 13</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60755" y="1775125"/>
            <a:ext cx="4690872" cy="3711275"/>
          </a:xfrm>
          <a:prstGeom prst="rect">
            <a:avLst/>
          </a:prstGeom>
        </p:spPr>
      </p:pic>
      <p:graphicFrame>
        <p:nvGraphicFramePr>
          <p:cNvPr id="14" name="表格 13">
            <a:extLst>
              <a:ext uri="{FF2B5EF4-FFF2-40B4-BE49-F238E27FC236}">
                <a16:creationId xmlns:a16="http://schemas.microsoft.com/office/drawing/2014/main" id="{90F940B6-49D3-431A-8AA5-3E910AA116A5}"/>
              </a:ext>
            </a:extLst>
          </p:cNvPr>
          <p:cNvGraphicFramePr>
            <a:graphicFrameLocks noGrp="1"/>
          </p:cNvGraphicFramePr>
          <p:nvPr>
            <p:extLst>
              <p:ext uri="{D42A27DB-BD31-4B8C-83A1-F6EECF244321}">
                <p14:modId xmlns:p14="http://schemas.microsoft.com/office/powerpoint/2010/main" val="2533314849"/>
              </p:ext>
            </p:extLst>
          </p:nvPr>
        </p:nvGraphicFramePr>
        <p:xfrm>
          <a:off x="5591305" y="2013696"/>
          <a:ext cx="2666260" cy="3884985"/>
        </p:xfrm>
        <a:graphic>
          <a:graphicData uri="http://schemas.openxmlformats.org/drawingml/2006/table">
            <a:tbl>
              <a:tblPr firstRow="1" bandRow="1">
                <a:tableStyleId>{5C22544A-7EE6-4342-B048-85BDC9FD1C3A}</a:tableStyleId>
              </a:tblPr>
              <a:tblGrid>
                <a:gridCol w="2666260">
                  <a:extLst>
                    <a:ext uri="{9D8B030D-6E8A-4147-A177-3AD203B41FA5}">
                      <a16:colId xmlns:a16="http://schemas.microsoft.com/office/drawing/2014/main" val="576245934"/>
                    </a:ext>
                  </a:extLst>
                </a:gridCol>
              </a:tblGrid>
              <a:tr h="776997">
                <a:tc>
                  <a:txBody>
                    <a:bodyPr/>
                    <a:lstStyle/>
                    <a:p>
                      <a:pPr algn="ctr"/>
                      <a:r>
                        <a:rPr lang="zh-CN" altLang="en-US" b="0" dirty="0">
                          <a:solidFill>
                            <a:srgbClr val="000000"/>
                          </a:solidFill>
                        </a:rPr>
                        <a:t>用户层软件</a:t>
                      </a:r>
                    </a:p>
                  </a:txBody>
                  <a:tcPr/>
                </a:tc>
                <a:extLst>
                  <a:ext uri="{0D108BD9-81ED-4DB2-BD59-A6C34878D82A}">
                    <a16:rowId xmlns:a16="http://schemas.microsoft.com/office/drawing/2014/main" val="2548008931"/>
                  </a:ext>
                </a:extLst>
              </a:tr>
              <a:tr h="776997">
                <a:tc>
                  <a:txBody>
                    <a:bodyPr/>
                    <a:lstStyle/>
                    <a:p>
                      <a:pPr algn="ctr"/>
                      <a:r>
                        <a:rPr lang="zh-CN" altLang="en-US" dirty="0">
                          <a:solidFill>
                            <a:srgbClr val="000000"/>
                          </a:solidFill>
                        </a:rPr>
                        <a:t>设备独立性软件</a:t>
                      </a:r>
                    </a:p>
                  </a:txBody>
                  <a:tcPr/>
                </a:tc>
                <a:extLst>
                  <a:ext uri="{0D108BD9-81ED-4DB2-BD59-A6C34878D82A}">
                    <a16:rowId xmlns:a16="http://schemas.microsoft.com/office/drawing/2014/main" val="1994248324"/>
                  </a:ext>
                </a:extLst>
              </a:tr>
              <a:tr h="776997">
                <a:tc>
                  <a:txBody>
                    <a:bodyPr/>
                    <a:lstStyle/>
                    <a:p>
                      <a:pPr algn="ctr"/>
                      <a:r>
                        <a:rPr lang="zh-CN" altLang="en-US" dirty="0">
                          <a:solidFill>
                            <a:srgbClr val="000000"/>
                          </a:solidFill>
                        </a:rPr>
                        <a:t>设备驱动程序</a:t>
                      </a:r>
                    </a:p>
                  </a:txBody>
                  <a:tcPr/>
                </a:tc>
                <a:extLst>
                  <a:ext uri="{0D108BD9-81ED-4DB2-BD59-A6C34878D82A}">
                    <a16:rowId xmlns:a16="http://schemas.microsoft.com/office/drawing/2014/main" val="445437663"/>
                  </a:ext>
                </a:extLst>
              </a:tr>
              <a:tr h="776997">
                <a:tc>
                  <a:txBody>
                    <a:bodyPr/>
                    <a:lstStyle/>
                    <a:p>
                      <a:pPr algn="ctr"/>
                      <a:r>
                        <a:rPr lang="zh-CN" altLang="en-US" dirty="0">
                          <a:solidFill>
                            <a:srgbClr val="000000"/>
                          </a:solidFill>
                        </a:rPr>
                        <a:t>中断处理程序</a:t>
                      </a:r>
                    </a:p>
                  </a:txBody>
                  <a:tcPr/>
                </a:tc>
                <a:extLst>
                  <a:ext uri="{0D108BD9-81ED-4DB2-BD59-A6C34878D82A}">
                    <a16:rowId xmlns:a16="http://schemas.microsoft.com/office/drawing/2014/main" val="2647669366"/>
                  </a:ext>
                </a:extLst>
              </a:tr>
              <a:tr h="776997">
                <a:tc>
                  <a:txBody>
                    <a:bodyPr/>
                    <a:lstStyle/>
                    <a:p>
                      <a:pPr algn="ctr"/>
                      <a:r>
                        <a:rPr lang="zh-CN" altLang="en-US" dirty="0">
                          <a:solidFill>
                            <a:srgbClr val="000000"/>
                          </a:solidFill>
                        </a:rPr>
                        <a:t>硬件</a:t>
                      </a:r>
                    </a:p>
                  </a:txBody>
                  <a:tcPr/>
                </a:tc>
                <a:extLst>
                  <a:ext uri="{0D108BD9-81ED-4DB2-BD59-A6C34878D82A}">
                    <a16:rowId xmlns:a16="http://schemas.microsoft.com/office/drawing/2014/main" val="2701777289"/>
                  </a:ext>
                </a:extLst>
              </a:tr>
            </a:tbl>
          </a:graphicData>
        </a:graphic>
      </p:graphicFrame>
      <p:cxnSp>
        <p:nvCxnSpPr>
          <p:cNvPr id="15" name="直接箭头连接符 14">
            <a:extLst>
              <a:ext uri="{FF2B5EF4-FFF2-40B4-BE49-F238E27FC236}">
                <a16:creationId xmlns:a16="http://schemas.microsoft.com/office/drawing/2014/main" id="{1D94E150-E13D-4343-BF7E-63252F262109}"/>
              </a:ext>
            </a:extLst>
          </p:cNvPr>
          <p:cNvCxnSpPr/>
          <p:nvPr/>
        </p:nvCxnSpPr>
        <p:spPr bwMode="auto">
          <a:xfrm>
            <a:off x="5691919" y="1752755"/>
            <a:ext cx="0" cy="521882"/>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97311F69-5B91-4552-9515-1AA9BC6DF5B5}"/>
              </a:ext>
            </a:extLst>
          </p:cNvPr>
          <p:cNvCxnSpPr/>
          <p:nvPr/>
        </p:nvCxnSpPr>
        <p:spPr bwMode="auto">
          <a:xfrm>
            <a:off x="5691919" y="2522390"/>
            <a:ext cx="0" cy="474438"/>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1E697E56-C879-46B4-89A3-EA4D42276A99}"/>
              </a:ext>
            </a:extLst>
          </p:cNvPr>
          <p:cNvCxnSpPr/>
          <p:nvPr/>
        </p:nvCxnSpPr>
        <p:spPr bwMode="auto">
          <a:xfrm>
            <a:off x="5700795" y="3366829"/>
            <a:ext cx="0" cy="474438"/>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1AE50125-019D-443C-A47B-23E9D592F39E}"/>
              </a:ext>
            </a:extLst>
          </p:cNvPr>
          <p:cNvCxnSpPr/>
          <p:nvPr/>
        </p:nvCxnSpPr>
        <p:spPr bwMode="auto">
          <a:xfrm>
            <a:off x="5718551" y="4141452"/>
            <a:ext cx="0" cy="474438"/>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3663F52A-7700-4D7E-855A-2AFCD5D8E616}"/>
              </a:ext>
            </a:extLst>
          </p:cNvPr>
          <p:cNvCxnSpPr/>
          <p:nvPr/>
        </p:nvCxnSpPr>
        <p:spPr bwMode="auto">
          <a:xfrm>
            <a:off x="5718551" y="4845013"/>
            <a:ext cx="0" cy="474438"/>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5C181270-DA90-43FA-837E-1776657B12EA}"/>
              </a:ext>
            </a:extLst>
          </p:cNvPr>
          <p:cNvCxnSpPr>
            <a:cxnSpLocks/>
          </p:cNvCxnSpPr>
          <p:nvPr/>
        </p:nvCxnSpPr>
        <p:spPr bwMode="auto">
          <a:xfrm flipV="1">
            <a:off x="8071134" y="4125369"/>
            <a:ext cx="0" cy="477139"/>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E1C06E35-79A8-4B20-977D-34B118E46A8D}"/>
              </a:ext>
            </a:extLst>
          </p:cNvPr>
          <p:cNvCxnSpPr>
            <a:cxnSpLocks/>
          </p:cNvCxnSpPr>
          <p:nvPr/>
        </p:nvCxnSpPr>
        <p:spPr bwMode="auto">
          <a:xfrm flipV="1">
            <a:off x="8071134" y="4842312"/>
            <a:ext cx="0" cy="477139"/>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750348F8-9B9F-48EB-8C37-DF479742387B}"/>
              </a:ext>
            </a:extLst>
          </p:cNvPr>
          <p:cNvCxnSpPr>
            <a:cxnSpLocks/>
          </p:cNvCxnSpPr>
          <p:nvPr/>
        </p:nvCxnSpPr>
        <p:spPr bwMode="auto">
          <a:xfrm flipV="1">
            <a:off x="8071134" y="3415688"/>
            <a:ext cx="0" cy="477139"/>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a:extLst>
              <a:ext uri="{FF2B5EF4-FFF2-40B4-BE49-F238E27FC236}">
                <a16:creationId xmlns:a16="http://schemas.microsoft.com/office/drawing/2014/main" id="{535A1B3C-55BA-427D-9062-933A242C00A7}"/>
              </a:ext>
            </a:extLst>
          </p:cNvPr>
          <p:cNvCxnSpPr>
            <a:cxnSpLocks/>
          </p:cNvCxnSpPr>
          <p:nvPr/>
        </p:nvCxnSpPr>
        <p:spPr bwMode="auto">
          <a:xfrm flipV="1">
            <a:off x="8071134" y="2548397"/>
            <a:ext cx="0" cy="477139"/>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D83C563C-C5F2-448C-B13B-BEA571FB825F}"/>
              </a:ext>
            </a:extLst>
          </p:cNvPr>
          <p:cNvCxnSpPr>
            <a:cxnSpLocks/>
          </p:cNvCxnSpPr>
          <p:nvPr/>
        </p:nvCxnSpPr>
        <p:spPr bwMode="auto">
          <a:xfrm flipV="1">
            <a:off x="8071134" y="1775126"/>
            <a:ext cx="0" cy="477139"/>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sp>
        <p:nvSpPr>
          <p:cNvPr id="25" name="标题 1">
            <a:extLst>
              <a:ext uri="{FF2B5EF4-FFF2-40B4-BE49-F238E27FC236}">
                <a16:creationId xmlns:a16="http://schemas.microsoft.com/office/drawing/2014/main" id="{B553BF25-9483-4A2A-8CD4-1D7138181745}"/>
              </a:ext>
            </a:extLst>
          </p:cNvPr>
          <p:cNvSpPr txBox="1">
            <a:spLocks/>
          </p:cNvSpPr>
          <p:nvPr/>
        </p:nvSpPr>
        <p:spPr bwMode="auto">
          <a:xfrm>
            <a:off x="1263777" y="498647"/>
            <a:ext cx="60404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pPr>
              <a:defRPr/>
            </a:pPr>
            <a:r>
              <a:rPr lang="zh-CN" altLang="en-US" dirty="0" smtClean="0">
                <a:effectLst>
                  <a:outerShdw blurRad="38100" dist="38100" dir="2700000" algn="tl">
                    <a:srgbClr val="C0C0C0"/>
                  </a:outerShdw>
                </a:effectLst>
                <a:ea typeface="宋体" panose="02010600030101010101" pitchFamily="2" charset="-122"/>
              </a:rPr>
              <a:t>设备驱动程序的位置</a:t>
            </a:r>
            <a:endParaRPr lang="zh-CN" altLang="en-US" dirty="0">
              <a:effectLst>
                <a:outerShdw blurRad="38100" dist="38100" dir="2700000" algn="tl">
                  <a:srgbClr val="C0C0C0"/>
                </a:outerShdw>
              </a:effectLst>
              <a:ea typeface="宋体" panose="02010600030101010101" pitchFamily="2" charset="-122"/>
            </a:endParaRPr>
          </a:p>
        </p:txBody>
      </p:sp>
      <p:sp>
        <p:nvSpPr>
          <p:cNvPr id="26" name="Rectangle 3">
            <a:extLst>
              <a:ext uri="{FF2B5EF4-FFF2-40B4-BE49-F238E27FC236}">
                <a16:creationId xmlns:a16="http://schemas.microsoft.com/office/drawing/2014/main" id="{BF373DF4-00AC-4F70-8953-42030EB33179}"/>
              </a:ext>
            </a:extLst>
          </p:cNvPr>
          <p:cNvSpPr txBox="1">
            <a:spLocks noChangeArrowheads="1"/>
          </p:cNvSpPr>
          <p:nvPr/>
        </p:nvSpPr>
        <p:spPr bwMode="auto">
          <a:xfrm>
            <a:off x="5304411" y="1468171"/>
            <a:ext cx="976542" cy="43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onotype Sorts" pitchFamily="2" charset="2"/>
              <a:buNone/>
            </a:pPr>
            <a:r>
              <a:rPr lang="en-US" altLang="zh-CN" sz="1600" dirty="0">
                <a:ea typeface="宋体" panose="02010600030101010101" pitchFamily="2" charset="-122"/>
              </a:rPr>
              <a:t>I/O</a:t>
            </a:r>
            <a:r>
              <a:rPr lang="zh-CN" altLang="en-US" sz="1600" dirty="0">
                <a:ea typeface="宋体" panose="02010600030101010101" pitchFamily="2" charset="-122"/>
              </a:rPr>
              <a:t>请求</a:t>
            </a:r>
            <a:r>
              <a:rPr lang="en-US" altLang="zh-CN" sz="1800" dirty="0">
                <a:ea typeface="宋体" panose="02010600030101010101" pitchFamily="2" charset="-122"/>
              </a:rPr>
              <a:t>		</a:t>
            </a:r>
          </a:p>
        </p:txBody>
      </p:sp>
      <p:sp>
        <p:nvSpPr>
          <p:cNvPr id="27" name="Rectangle 3">
            <a:extLst>
              <a:ext uri="{FF2B5EF4-FFF2-40B4-BE49-F238E27FC236}">
                <a16:creationId xmlns:a16="http://schemas.microsoft.com/office/drawing/2014/main" id="{BF373DF4-00AC-4F70-8953-42030EB33179}"/>
              </a:ext>
            </a:extLst>
          </p:cNvPr>
          <p:cNvSpPr txBox="1">
            <a:spLocks noChangeArrowheads="1"/>
          </p:cNvSpPr>
          <p:nvPr/>
        </p:nvSpPr>
        <p:spPr bwMode="auto">
          <a:xfrm>
            <a:off x="7543712" y="1462811"/>
            <a:ext cx="914488" cy="43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onotype Sorts" pitchFamily="2" charset="2"/>
              <a:buNone/>
            </a:pPr>
            <a:r>
              <a:rPr lang="en-US" altLang="zh-CN" sz="1600" dirty="0" smtClean="0">
                <a:ea typeface="宋体" panose="02010600030101010101" pitchFamily="2" charset="-122"/>
              </a:rPr>
              <a:t>I/O</a:t>
            </a:r>
            <a:r>
              <a:rPr lang="zh-CN" altLang="en-US" sz="1600" dirty="0" smtClean="0">
                <a:ea typeface="宋体" panose="02010600030101010101" pitchFamily="2" charset="-122"/>
              </a:rPr>
              <a:t>应答</a:t>
            </a:r>
            <a:r>
              <a:rPr lang="en-US" altLang="zh-CN" sz="1800" dirty="0">
                <a:ea typeface="宋体" panose="02010600030101010101" pitchFamily="2" charset="-122"/>
              </a:rPr>
              <a:t>		</a:t>
            </a:r>
          </a:p>
        </p:txBody>
      </p:sp>
    </p:spTree>
    <p:extLst>
      <p:ext uri="{BB962C8B-B14F-4D97-AF65-F5344CB8AC3E}">
        <p14:creationId xmlns:p14="http://schemas.microsoft.com/office/powerpoint/2010/main" val="479382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967045" y="1950895"/>
            <a:ext cx="7086913" cy="3956130"/>
          </a:xfrm>
          <a:prstGeom prst="rect">
            <a:avLst/>
          </a:prstGeom>
        </p:spPr>
      </p:pic>
      <p:sp>
        <p:nvSpPr>
          <p:cNvPr id="3" name="标题 1">
            <a:extLst>
              <a:ext uri="{FF2B5EF4-FFF2-40B4-BE49-F238E27FC236}">
                <a16:creationId xmlns:a16="http://schemas.microsoft.com/office/drawing/2014/main" id="{B553BF25-9483-4A2A-8CD4-1D7138181745}"/>
              </a:ext>
            </a:extLst>
          </p:cNvPr>
          <p:cNvSpPr txBox="1">
            <a:spLocks/>
          </p:cNvSpPr>
          <p:nvPr/>
        </p:nvSpPr>
        <p:spPr bwMode="auto">
          <a:xfrm>
            <a:off x="1419225" y="209550"/>
            <a:ext cx="60404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pPr>
              <a:defRPr/>
            </a:pPr>
            <a:r>
              <a:rPr lang="zh-CN" altLang="en-US" dirty="0" smtClean="0">
                <a:effectLst>
                  <a:outerShdw blurRad="38100" dist="38100" dir="2700000" algn="tl">
                    <a:srgbClr val="C0C0C0"/>
                  </a:outerShdw>
                </a:effectLst>
                <a:ea typeface="宋体" panose="02010600030101010101" pitchFamily="2" charset="-122"/>
              </a:rPr>
              <a:t>标准的驱动程序接口</a:t>
            </a:r>
            <a:endParaRPr lang="zh-CN" altLang="en-US" dirty="0">
              <a:effectLst>
                <a:outerShdw blurRad="38100" dist="38100" dir="2700000" algn="tl">
                  <a:srgbClr val="C0C0C0"/>
                </a:outerShdw>
              </a:effectLst>
              <a:ea typeface="宋体" panose="02010600030101010101" pitchFamily="2" charset="-122"/>
            </a:endParaRPr>
          </a:p>
        </p:txBody>
      </p:sp>
      <p:sp>
        <p:nvSpPr>
          <p:cNvPr id="4" name="矩形 3"/>
          <p:cNvSpPr/>
          <p:nvPr/>
        </p:nvSpPr>
        <p:spPr>
          <a:xfrm>
            <a:off x="554854" y="1108577"/>
            <a:ext cx="7896688" cy="707886"/>
          </a:xfrm>
          <a:prstGeom prst="rect">
            <a:avLst/>
          </a:prstGeom>
        </p:spPr>
        <p:txBody>
          <a:bodyPr wrap="square">
            <a:spAutoFit/>
          </a:bodyPr>
          <a:lstStyle/>
          <a:p>
            <a:pPr marL="342900" indent="-342900">
              <a:buFont typeface="Wingdings" panose="05000000000000000000" pitchFamily="2" charset="2"/>
              <a:buChar char="n"/>
            </a:pPr>
            <a:r>
              <a:rPr lang="zh-CN" altLang="en-US" sz="2000" dirty="0" smtClean="0">
                <a:solidFill>
                  <a:srgbClr val="000000"/>
                </a:solidFill>
                <a:latin typeface="Helvetica"/>
                <a:ea typeface="宋体" panose="02010600030101010101" pitchFamily="2" charset="-122"/>
                <a:sym typeface="+mn-ea"/>
              </a:rPr>
              <a:t>简化了</a:t>
            </a:r>
            <a:r>
              <a:rPr lang="en-US" altLang="zh-CN" sz="2000" dirty="0" smtClean="0">
                <a:solidFill>
                  <a:srgbClr val="000000"/>
                </a:solidFill>
                <a:latin typeface="Helvetica"/>
                <a:ea typeface="宋体" panose="02010600030101010101" pitchFamily="2" charset="-122"/>
                <a:sym typeface="+mn-ea"/>
              </a:rPr>
              <a:t>I/O</a:t>
            </a:r>
            <a:r>
              <a:rPr lang="zh-CN" altLang="en-US" sz="2000" dirty="0" smtClean="0">
                <a:solidFill>
                  <a:srgbClr val="000000"/>
                </a:solidFill>
                <a:latin typeface="Helvetica"/>
                <a:ea typeface="宋体" panose="02010600030101010101" pitchFamily="2" charset="-122"/>
                <a:sym typeface="+mn-ea"/>
              </a:rPr>
              <a:t>子系统，以及驱动程序的设计</a:t>
            </a:r>
            <a:endParaRPr lang="zh-CN" altLang="en-US" sz="2000" dirty="0">
              <a:solidFill>
                <a:srgbClr val="000000"/>
              </a:solidFill>
              <a:latin typeface="Helvetica"/>
              <a:ea typeface="宋体" panose="02010600030101010101" pitchFamily="2" charset="-122"/>
              <a:sym typeface="+mn-ea"/>
            </a:endParaRPr>
          </a:p>
          <a:p>
            <a:pPr marL="800100" lvl="1" indent="-342900">
              <a:buFont typeface="Arial" panose="020B0604020202020204" pitchFamily="34" charset="0"/>
              <a:buChar char="•"/>
            </a:pPr>
            <a:endParaRPr lang="en-US" altLang="en-US" sz="2000" dirty="0">
              <a:solidFill>
                <a:srgbClr val="0070C0"/>
              </a:solidFill>
            </a:endParaRPr>
          </a:p>
        </p:txBody>
      </p:sp>
    </p:spTree>
    <p:extLst>
      <p:ext uri="{BB962C8B-B14F-4D97-AF65-F5344CB8AC3E}">
        <p14:creationId xmlns:p14="http://schemas.microsoft.com/office/powerpoint/2010/main" val="15051989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CBD0AE0-5155-4778-984C-2443B7700173}"/>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Device Driver</a:t>
            </a:r>
            <a:endParaRPr lang="en-US" altLang="zh-CN" sz="2400" dirty="0">
              <a:effectLst>
                <a:outerShdw blurRad="38100" dist="38100" dir="2700000" algn="tl">
                  <a:srgbClr val="C0C0C0"/>
                </a:outerShdw>
              </a:effectLst>
              <a:ea typeface="宋体" panose="02010600030101010101" pitchFamily="2" charset="-122"/>
            </a:endParaRPr>
          </a:p>
        </p:txBody>
      </p:sp>
      <p:pic>
        <p:nvPicPr>
          <p:cNvPr id="4" name="图片 3"/>
          <p:cNvPicPr>
            <a:picLocks noChangeAspect="1"/>
          </p:cNvPicPr>
          <p:nvPr/>
        </p:nvPicPr>
        <p:blipFill>
          <a:blip r:embed="rId2"/>
          <a:stretch>
            <a:fillRect/>
          </a:stretch>
        </p:blipFill>
        <p:spPr>
          <a:xfrm>
            <a:off x="906204" y="1024128"/>
            <a:ext cx="6061523" cy="5321808"/>
          </a:xfrm>
          <a:prstGeom prst="rect">
            <a:avLst/>
          </a:prstGeom>
        </p:spPr>
      </p:pic>
      <p:sp>
        <p:nvSpPr>
          <p:cNvPr id="7" name="矩形 6"/>
          <p:cNvSpPr/>
          <p:nvPr/>
        </p:nvSpPr>
        <p:spPr>
          <a:xfrm>
            <a:off x="4916542" y="6015930"/>
            <a:ext cx="3038738" cy="400110"/>
          </a:xfrm>
          <a:prstGeom prst="rect">
            <a:avLst/>
          </a:prstGeom>
        </p:spPr>
        <p:txBody>
          <a:bodyPr wrap="square">
            <a:spAutoFit/>
          </a:bodyPr>
          <a:lstStyle/>
          <a:p>
            <a:r>
              <a:rPr lang="en-US" altLang="zh-CN" sz="2000" dirty="0" smtClean="0">
                <a:solidFill>
                  <a:srgbClr val="0070C0"/>
                </a:solidFill>
              </a:rPr>
              <a:t>UNIX</a:t>
            </a:r>
            <a:r>
              <a:rPr lang="zh-CN" altLang="en-US" sz="2000" dirty="0" smtClean="0">
                <a:solidFill>
                  <a:srgbClr val="0070C0"/>
                </a:solidFill>
              </a:rPr>
              <a:t>操作系统设计 </a:t>
            </a:r>
            <a:r>
              <a:rPr lang="en-US" altLang="zh-CN" sz="2000" dirty="0" smtClean="0">
                <a:solidFill>
                  <a:srgbClr val="0070C0"/>
                </a:solidFill>
              </a:rPr>
              <a:t>P242</a:t>
            </a:r>
            <a:endParaRPr lang="en-US" altLang="en-US" sz="2000" dirty="0">
              <a:solidFill>
                <a:srgbClr val="0070C0"/>
              </a:solidFill>
            </a:endParaRPr>
          </a:p>
        </p:txBody>
      </p:sp>
    </p:spTree>
    <p:extLst>
      <p:ext uri="{BB962C8B-B14F-4D97-AF65-F5344CB8AC3E}">
        <p14:creationId xmlns:p14="http://schemas.microsoft.com/office/powerpoint/2010/main" val="268067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CBD0AE0-5155-4778-984C-2443B7700173}"/>
              </a:ext>
            </a:extLst>
          </p:cNvPr>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anose="02010600030101010101" pitchFamily="2" charset="-122"/>
              </a:rPr>
              <a:t>设备开关表</a:t>
            </a:r>
            <a:endParaRPr lang="en-US" altLang="zh-CN" sz="2400" dirty="0">
              <a:effectLst>
                <a:outerShdw blurRad="38100" dist="38100" dir="2700000" algn="tl">
                  <a:srgbClr val="C0C0C0"/>
                </a:outerShdw>
              </a:effectLst>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685800" y="1047641"/>
            <a:ext cx="6688183" cy="5055326"/>
          </a:xfrm>
          <a:prstGeom prst="rect">
            <a:avLst/>
          </a:prstGeom>
        </p:spPr>
      </p:pic>
      <p:sp>
        <p:nvSpPr>
          <p:cNvPr id="7" name="矩形 6"/>
          <p:cNvSpPr/>
          <p:nvPr/>
        </p:nvSpPr>
        <p:spPr>
          <a:xfrm>
            <a:off x="5854614" y="5610304"/>
            <a:ext cx="3038738" cy="400110"/>
          </a:xfrm>
          <a:prstGeom prst="rect">
            <a:avLst/>
          </a:prstGeom>
        </p:spPr>
        <p:txBody>
          <a:bodyPr wrap="square">
            <a:spAutoFit/>
          </a:bodyPr>
          <a:lstStyle/>
          <a:p>
            <a:r>
              <a:rPr lang="en-US" altLang="zh-CN" sz="2000" dirty="0" smtClean="0">
                <a:solidFill>
                  <a:srgbClr val="0070C0"/>
                </a:solidFill>
              </a:rPr>
              <a:t>UNIX</a:t>
            </a:r>
            <a:r>
              <a:rPr lang="zh-CN" altLang="en-US" sz="2000" dirty="0" smtClean="0">
                <a:solidFill>
                  <a:srgbClr val="0070C0"/>
                </a:solidFill>
              </a:rPr>
              <a:t>操作系统设计 </a:t>
            </a:r>
            <a:r>
              <a:rPr lang="en-US" altLang="zh-CN" sz="2000" dirty="0" smtClean="0">
                <a:solidFill>
                  <a:srgbClr val="0070C0"/>
                </a:solidFill>
              </a:rPr>
              <a:t>P243</a:t>
            </a:r>
            <a:endParaRPr lang="en-US" altLang="en-US" sz="2000" dirty="0">
              <a:solidFill>
                <a:srgbClr val="0070C0"/>
              </a:solidFill>
            </a:endParaRPr>
          </a:p>
        </p:txBody>
      </p:sp>
    </p:spTree>
    <p:extLst>
      <p:ext uri="{BB962C8B-B14F-4D97-AF65-F5344CB8AC3E}">
        <p14:creationId xmlns:p14="http://schemas.microsoft.com/office/powerpoint/2010/main" val="3927427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FC777985-F882-463C-BB72-26829BE0DF3F}"/>
              </a:ext>
            </a:extLst>
          </p:cNvPr>
          <p:cNvSpPr>
            <a:spLocks noGrp="1"/>
          </p:cNvSpPr>
          <p:nvPr>
            <p:ph type="title" idx="4294967295"/>
          </p:nvPr>
        </p:nvSpPr>
        <p:spPr>
          <a:xfrm>
            <a:off x="1419225" y="209550"/>
            <a:ext cx="6040438" cy="609600"/>
          </a:xfrm>
        </p:spPr>
        <p:txBody>
          <a:bodyPr/>
          <a:lstStyle/>
          <a:p>
            <a:pPr>
              <a:defRPr/>
            </a:pPr>
            <a:r>
              <a:rPr lang="zh-CN" altLang="en-US" dirty="0" smtClean="0">
                <a:effectLst>
                  <a:outerShdw blurRad="38100" dist="38100" dir="2700000" algn="tl">
                    <a:srgbClr val="C0C0C0"/>
                  </a:outerShdw>
                </a:effectLst>
                <a:ea typeface="宋体" panose="02010600030101010101" pitchFamily="2" charset="-122"/>
              </a:rPr>
              <a:t>Overview</a:t>
            </a:r>
            <a:r>
              <a:rPr lang="en-US" altLang="zh-CN" dirty="0" smtClean="0">
                <a:effectLst>
                  <a:outerShdw blurRad="38100" dist="38100" dir="2700000" algn="tl">
                    <a:srgbClr val="C0C0C0"/>
                  </a:outerShdw>
                </a:effectLst>
                <a:ea typeface="宋体" panose="02010600030101010101" pitchFamily="2" charset="-122"/>
              </a:rPr>
              <a:t>—</a:t>
            </a:r>
            <a:r>
              <a:rPr lang="en-US" altLang="zh-CN" dirty="0" err="1" smtClean="0">
                <a:solidFill>
                  <a:srgbClr val="7030A0"/>
                </a:solidFill>
                <a:effectLst>
                  <a:outerShdw blurRad="38100" dist="38100" dir="2700000" algn="tl">
                    <a:srgbClr val="C0C0C0"/>
                  </a:outerShdw>
                </a:effectLst>
                <a:ea typeface="宋体" panose="02010600030101010101" pitchFamily="2" charset="-122"/>
              </a:rPr>
              <a:t>ioctl</a:t>
            </a:r>
            <a:r>
              <a:rPr lang="en-US" altLang="zh-CN" dirty="0" smtClean="0">
                <a:solidFill>
                  <a:srgbClr val="7030A0"/>
                </a:solidFill>
                <a:effectLst>
                  <a:outerShdw blurRad="38100" dist="38100" dir="2700000" algn="tl">
                    <a:srgbClr val="C0C0C0"/>
                  </a:outerShdw>
                </a:effectLst>
                <a:ea typeface="宋体" panose="02010600030101010101" pitchFamily="2" charset="-122"/>
              </a:rPr>
              <a:t>()</a:t>
            </a:r>
            <a:endParaRPr lang="zh-CN" altLang="en-US" dirty="0">
              <a:solidFill>
                <a:srgbClr val="7030A0"/>
              </a:solidFill>
              <a:effectLst>
                <a:outerShdw blurRad="38100" dist="38100" dir="2700000" algn="tl">
                  <a:srgbClr val="C0C0C0"/>
                </a:outerShdw>
              </a:effectLst>
              <a:ea typeface="宋体" panose="02010600030101010101" pitchFamily="2" charset="-122"/>
            </a:endParaRPr>
          </a:p>
        </p:txBody>
      </p:sp>
      <p:sp>
        <p:nvSpPr>
          <p:cNvPr id="11267" name="内容占位符 2">
            <a:extLst>
              <a:ext uri="{FF2B5EF4-FFF2-40B4-BE49-F238E27FC236}">
                <a16:creationId xmlns:a16="http://schemas.microsoft.com/office/drawing/2014/main" id="{61AE71E9-C62C-482D-B0AF-B92AF84D135B}"/>
              </a:ext>
            </a:extLst>
          </p:cNvPr>
          <p:cNvSpPr>
            <a:spLocks noGrp="1" noChangeArrowheads="1"/>
          </p:cNvSpPr>
          <p:nvPr>
            <p:ph idx="4294967295"/>
          </p:nvPr>
        </p:nvSpPr>
        <p:spPr>
          <a:xfrm>
            <a:off x="785813" y="1185863"/>
            <a:ext cx="7745539" cy="5200650"/>
          </a:xfrm>
        </p:spPr>
        <p:txBody>
          <a:bodyPr/>
          <a:lstStyle/>
          <a:p>
            <a:r>
              <a:rPr lang="zh-CN" altLang="en-US" sz="2000" dirty="0" smtClean="0">
                <a:ea typeface="宋体" panose="02010600030101010101" pitchFamily="2" charset="-122"/>
              </a:rPr>
              <a:t>为方便用户对设备的访问，应用程序</a:t>
            </a:r>
            <a:r>
              <a:rPr lang="zh-CN" altLang="en-US" sz="2000" dirty="0">
                <a:ea typeface="宋体" panose="02010600030101010101" pitchFamily="2" charset="-122"/>
              </a:rPr>
              <a:t>可以使用</a:t>
            </a:r>
            <a:r>
              <a:rPr lang="zh-CN" altLang="en-US" sz="2000" b="1" dirty="0">
                <a:solidFill>
                  <a:srgbClr val="7030A0"/>
                </a:solidFill>
                <a:ea typeface="宋体" panose="02010600030101010101" pitchFamily="2" charset="-122"/>
              </a:rPr>
              <a:t>内核</a:t>
            </a:r>
            <a:r>
              <a:rPr lang="zh-CN" altLang="en-US" sz="2000" dirty="0">
                <a:ea typeface="宋体" panose="02010600030101010101" pitchFamily="2" charset="-122"/>
              </a:rPr>
              <a:t>提供的</a:t>
            </a:r>
            <a:r>
              <a:rPr lang="zh-CN" altLang="en-US" sz="2000" dirty="0">
                <a:solidFill>
                  <a:srgbClr val="7030A0"/>
                </a:solidFill>
                <a:ea typeface="宋体" panose="02010600030101010101" pitchFamily="2" charset="-122"/>
              </a:rPr>
              <a:t>统一接口</a:t>
            </a:r>
            <a:r>
              <a:rPr lang="zh-CN" altLang="en-US" sz="2000" dirty="0">
                <a:ea typeface="宋体" panose="02010600030101010101" pitchFamily="2" charset="-122"/>
              </a:rPr>
              <a:t>访问</a:t>
            </a:r>
            <a:r>
              <a:rPr lang="en-US" altLang="zh-CN" sz="2000" dirty="0">
                <a:ea typeface="宋体" panose="02010600030101010101" pitchFamily="2" charset="-122"/>
              </a:rPr>
              <a:t>I/O</a:t>
            </a:r>
            <a:r>
              <a:rPr lang="zh-CN" altLang="en-US" sz="2000" dirty="0">
                <a:ea typeface="宋体" panose="02010600030101010101" pitchFamily="2" charset="-122"/>
              </a:rPr>
              <a:t>设备；</a:t>
            </a:r>
            <a:endParaRPr lang="en-US" altLang="zh-CN" sz="2000" dirty="0">
              <a:ea typeface="宋体" panose="02010600030101010101" pitchFamily="2" charset="-122"/>
            </a:endParaRPr>
          </a:p>
          <a:p>
            <a:r>
              <a:rPr lang="zh-CN" altLang="en-US" sz="2000" b="1" dirty="0">
                <a:solidFill>
                  <a:srgbClr val="7030A0"/>
                </a:solidFill>
                <a:ea typeface="宋体" panose="02010600030101010101" pitchFamily="2" charset="-122"/>
              </a:rPr>
              <a:t>统一访问接口</a:t>
            </a:r>
            <a:r>
              <a:rPr lang="zh-CN" altLang="en-US" sz="2000" b="1" dirty="0">
                <a:ea typeface="宋体" panose="02010600030101010101" pitchFamily="2" charset="-122"/>
              </a:rPr>
              <a:t>的使用，方便</a:t>
            </a:r>
            <a:r>
              <a:rPr lang="zh-CN" altLang="en-US" sz="2000" b="1" dirty="0" smtClean="0">
                <a:ea typeface="宋体" panose="02010600030101010101" pitchFamily="2" charset="-122"/>
              </a:rPr>
              <a:t>了应用程序</a:t>
            </a:r>
            <a:r>
              <a:rPr lang="zh-CN" altLang="en-US" sz="2000" b="1" dirty="0">
                <a:ea typeface="宋体" panose="02010600030101010101" pitchFamily="2" charset="-122"/>
              </a:rPr>
              <a:t>的设计与编码，但也导致应用程序</a:t>
            </a:r>
            <a:r>
              <a:rPr lang="zh-CN" altLang="en-US" sz="2000" b="1" u="sng" dirty="0">
                <a:solidFill>
                  <a:srgbClr val="C00000"/>
                </a:solidFill>
                <a:ea typeface="宋体" panose="02010600030101010101" pitchFamily="2" charset="-122"/>
              </a:rPr>
              <a:t>无法使用设备的</a:t>
            </a:r>
            <a:r>
              <a:rPr lang="zh-CN" altLang="en-US" sz="2000" b="1" i="1" u="sng" dirty="0">
                <a:solidFill>
                  <a:srgbClr val="C00000"/>
                </a:solidFill>
                <a:ea typeface="宋体" panose="02010600030101010101" pitchFamily="2" charset="-122"/>
              </a:rPr>
              <a:t>具体特性</a:t>
            </a:r>
            <a:r>
              <a:rPr lang="zh-CN" altLang="en-US" sz="2000" b="1" dirty="0">
                <a:ea typeface="宋体" panose="02010600030101010101" pitchFamily="2" charset="-122"/>
              </a:rPr>
              <a:t>，</a:t>
            </a:r>
            <a:r>
              <a:rPr lang="zh-CN" altLang="en-US" sz="2000" b="1" u="sng" dirty="0">
                <a:solidFill>
                  <a:srgbClr val="0070C0"/>
                </a:solidFill>
                <a:ea typeface="宋体" panose="02010600030101010101" pitchFamily="2" charset="-122"/>
              </a:rPr>
              <a:t>降低</a:t>
            </a:r>
            <a:r>
              <a:rPr lang="zh-CN" altLang="en-US" sz="2000" b="1" u="sng" dirty="0" smtClean="0">
                <a:solidFill>
                  <a:srgbClr val="0070C0"/>
                </a:solidFill>
                <a:ea typeface="宋体" panose="02010600030101010101" pitchFamily="2" charset="-122"/>
              </a:rPr>
              <a:t>了系统的</a:t>
            </a:r>
            <a:r>
              <a:rPr lang="zh-CN" altLang="en-US" sz="2000" b="1" u="sng" dirty="0">
                <a:solidFill>
                  <a:srgbClr val="0070C0"/>
                </a:solidFill>
                <a:ea typeface="宋体" panose="02010600030101010101" pitchFamily="2" charset="-122"/>
              </a:rPr>
              <a:t>性能</a:t>
            </a:r>
            <a:r>
              <a:rPr lang="zh-CN" altLang="en-US" sz="2000" b="1" dirty="0">
                <a:ea typeface="宋体" panose="02010600030101010101" pitchFamily="2" charset="-122"/>
              </a:rPr>
              <a:t>；</a:t>
            </a:r>
            <a:endParaRPr lang="en-US" altLang="zh-CN" sz="2000" b="1" dirty="0">
              <a:ea typeface="宋体" panose="02010600030101010101" pitchFamily="2" charset="-122"/>
            </a:endParaRPr>
          </a:p>
          <a:p>
            <a:r>
              <a:rPr lang="en-US" altLang="zh-CN" sz="2000" b="1" dirty="0" smtClean="0">
                <a:solidFill>
                  <a:srgbClr val="3E7248"/>
                </a:solidFill>
                <a:ea typeface="宋体" panose="02010600030101010101" pitchFamily="2" charset="-122"/>
              </a:rPr>
              <a:t>UNIX</a:t>
            </a:r>
            <a:r>
              <a:rPr lang="zh-CN" altLang="en-US" sz="2000" b="1" dirty="0" smtClean="0">
                <a:solidFill>
                  <a:srgbClr val="3E7248"/>
                </a:solidFill>
                <a:ea typeface="宋体" panose="02010600030101010101" pitchFamily="2" charset="-122"/>
              </a:rPr>
              <a:t>为此提供</a:t>
            </a:r>
            <a:r>
              <a:rPr lang="zh-CN" altLang="en-US" sz="2000" b="1" dirty="0">
                <a:solidFill>
                  <a:srgbClr val="3E7248"/>
                </a:solidFill>
                <a:ea typeface="宋体" panose="02010600030101010101" pitchFamily="2" charset="-122"/>
              </a:rPr>
              <a:t>了一个系统调用</a:t>
            </a:r>
            <a:r>
              <a:rPr lang="en-US" altLang="zh-CN" sz="2000" b="1" dirty="0" err="1">
                <a:solidFill>
                  <a:srgbClr val="3E7248"/>
                </a:solidFill>
                <a:ea typeface="宋体" panose="02010600030101010101" pitchFamily="2" charset="-122"/>
              </a:rPr>
              <a:t>Ioctl</a:t>
            </a:r>
            <a:r>
              <a:rPr lang="en-US" altLang="zh-CN" sz="2000" b="1" dirty="0">
                <a:solidFill>
                  <a:srgbClr val="3E7248"/>
                </a:solidFill>
                <a:ea typeface="宋体" panose="02010600030101010101" pitchFamily="2" charset="-122"/>
              </a:rPr>
              <a:t>()</a:t>
            </a:r>
            <a:r>
              <a:rPr lang="zh-CN" altLang="en-US" sz="2000" b="1" dirty="0">
                <a:solidFill>
                  <a:srgbClr val="3E7248"/>
                </a:solidFill>
                <a:ea typeface="宋体" panose="02010600030101010101" pitchFamily="2" charset="-122"/>
              </a:rPr>
              <a:t>，</a:t>
            </a:r>
            <a:r>
              <a:rPr lang="en-US" altLang="zh-CN" sz="2000" b="1" dirty="0">
                <a:solidFill>
                  <a:srgbClr val="3E7248"/>
                </a:solidFill>
                <a:ea typeface="宋体" panose="02010600030101010101" pitchFamily="2" charset="-122"/>
              </a:rPr>
              <a:t> </a:t>
            </a:r>
            <a:r>
              <a:rPr lang="zh-CN" altLang="en-US" sz="2000" b="1" dirty="0">
                <a:solidFill>
                  <a:srgbClr val="0033CC"/>
                </a:solidFill>
                <a:ea typeface="宋体" panose="02010600030101010101" pitchFamily="2" charset="-122"/>
              </a:rPr>
              <a:t>用户可以通过该系统调用</a:t>
            </a:r>
            <a:r>
              <a:rPr lang="zh-CN" altLang="en-US" sz="2000" b="1" dirty="0">
                <a:solidFill>
                  <a:srgbClr val="7030A0"/>
                </a:solidFill>
                <a:ea typeface="宋体" panose="02010600030101010101" pitchFamily="2" charset="-122"/>
              </a:rPr>
              <a:t>直接通过</a:t>
            </a:r>
            <a:r>
              <a:rPr lang="zh-CN" altLang="en-US" sz="2000" b="1" i="1" dirty="0">
                <a:solidFill>
                  <a:srgbClr val="7030A0"/>
                </a:solidFill>
                <a:ea typeface="宋体" panose="02010600030101010101" pitchFamily="2" charset="-122"/>
              </a:rPr>
              <a:t>设备驱动程序</a:t>
            </a:r>
            <a:r>
              <a:rPr lang="zh-CN" altLang="en-US" sz="2000" b="1" dirty="0">
                <a:solidFill>
                  <a:srgbClr val="0033CC"/>
                </a:solidFill>
                <a:ea typeface="宋体" panose="02010600030101010101" pitchFamily="2" charset="-122"/>
              </a:rPr>
              <a:t>操纵</a:t>
            </a:r>
            <a:r>
              <a:rPr lang="en-US" altLang="zh-CN" sz="2000" b="1" dirty="0">
                <a:solidFill>
                  <a:srgbClr val="0033CC"/>
                </a:solidFill>
                <a:ea typeface="宋体" panose="02010600030101010101" pitchFamily="2" charset="-122"/>
              </a:rPr>
              <a:t>I/O</a:t>
            </a:r>
            <a:r>
              <a:rPr lang="zh-CN" altLang="en-US" sz="2000" b="1" dirty="0">
                <a:solidFill>
                  <a:srgbClr val="0033CC"/>
                </a:solidFill>
                <a:ea typeface="宋体" panose="02010600030101010101" pitchFamily="2" charset="-122"/>
              </a:rPr>
              <a:t>设备；</a:t>
            </a:r>
            <a:endParaRPr lang="en-US" altLang="zh-CN" sz="2000" b="1" dirty="0">
              <a:solidFill>
                <a:srgbClr val="0033CC"/>
              </a:solidFill>
              <a:ea typeface="宋体" panose="02010600030101010101" pitchFamily="2" charset="-122"/>
            </a:endParaRPr>
          </a:p>
          <a:p>
            <a:r>
              <a:rPr lang="en-US" altLang="zh-CN" sz="2000" b="1" u="sng" dirty="0" err="1">
                <a:solidFill>
                  <a:srgbClr val="FF0000"/>
                </a:solidFill>
                <a:latin typeface="Courier New" panose="02070309020205020404" pitchFamily="49" charset="0"/>
                <a:ea typeface="宋体" panose="02010600030101010101" pitchFamily="2" charset="-122"/>
              </a:rPr>
              <a:t>ioctl</a:t>
            </a:r>
            <a:r>
              <a:rPr lang="en-US" altLang="zh-CN" sz="2000" dirty="0">
                <a:solidFill>
                  <a:srgbClr val="FF0000"/>
                </a:solidFill>
                <a:ea typeface="宋体" panose="02010600030101010101" pitchFamily="2" charset="-122"/>
              </a:rPr>
              <a:t> </a:t>
            </a:r>
            <a:r>
              <a:rPr lang="en-US" altLang="zh-CN" sz="2000" dirty="0">
                <a:ea typeface="宋体" panose="02010600030101010101" pitchFamily="2" charset="-122"/>
              </a:rPr>
              <a:t>(on UNIX</a:t>
            </a:r>
            <a:r>
              <a:rPr lang="en-US" altLang="zh-CN" sz="2000" dirty="0">
                <a:solidFill>
                  <a:srgbClr val="FF0000"/>
                </a:solidFill>
                <a:ea typeface="宋体" panose="02010600030101010101" pitchFamily="2" charset="-122"/>
              </a:rPr>
              <a:t>) covers odd aspects of I/O </a:t>
            </a:r>
          </a:p>
          <a:p>
            <a:pPr lvl="1"/>
            <a:r>
              <a:rPr lang="en-US" altLang="zh-CN" sz="1800" dirty="0" err="1">
                <a:solidFill>
                  <a:srgbClr val="337D45"/>
                </a:solidFill>
                <a:ea typeface="宋体" panose="02010600030101010101" pitchFamily="2" charset="-122"/>
              </a:rPr>
              <a:t>i</a:t>
            </a:r>
            <a:r>
              <a:rPr lang="en-US" altLang="zh-CN" sz="1800" dirty="0" err="1" smtClean="0">
                <a:solidFill>
                  <a:srgbClr val="337D45"/>
                </a:solidFill>
                <a:ea typeface="宋体" panose="02010600030101010101" pitchFamily="2" charset="-122"/>
              </a:rPr>
              <a:t>octl</a:t>
            </a:r>
            <a:r>
              <a:rPr lang="en-US" altLang="zh-CN" sz="1800" dirty="0">
                <a:solidFill>
                  <a:srgbClr val="337D45"/>
                </a:solidFill>
                <a:ea typeface="宋体" panose="02010600030101010101" pitchFamily="2" charset="-122"/>
              </a:rPr>
              <a:t>() </a:t>
            </a:r>
            <a:r>
              <a:rPr lang="en-US" altLang="zh-CN" sz="1800" dirty="0">
                <a:ea typeface="宋体" panose="02010600030101010101" pitchFamily="2" charset="-122"/>
              </a:rPr>
              <a:t>–  I/O Control</a:t>
            </a:r>
            <a:r>
              <a:rPr lang="en-US" altLang="zh-CN" sz="1800" dirty="0" smtClean="0">
                <a:ea typeface="宋体" panose="02010600030101010101" pitchFamily="2" charset="-122"/>
              </a:rPr>
              <a:t>,</a:t>
            </a:r>
            <a:r>
              <a:rPr lang="zh-CN" altLang="en-US" sz="1800" dirty="0" smtClean="0">
                <a:ea typeface="宋体" panose="02010600030101010101" pitchFamily="2" charset="-122"/>
              </a:rPr>
              <a:t>（头文件</a:t>
            </a:r>
            <a:r>
              <a:rPr lang="en-US" altLang="zh-CN" sz="1800" dirty="0" smtClean="0">
                <a:ea typeface="宋体" panose="02010600030101010101" pitchFamily="2" charset="-122"/>
              </a:rPr>
              <a:t>&lt;sys/</a:t>
            </a:r>
            <a:r>
              <a:rPr lang="en-US" altLang="zh-CN" sz="1800" dirty="0" err="1" smtClean="0">
                <a:ea typeface="宋体" panose="02010600030101010101" pitchFamily="2" charset="-122"/>
              </a:rPr>
              <a:t>ioctl.h</a:t>
            </a:r>
            <a:r>
              <a:rPr lang="en-US" altLang="zh-CN" sz="1800" dirty="0" smtClean="0">
                <a:ea typeface="宋体" panose="02010600030101010101" pitchFamily="2" charset="-122"/>
              </a:rPr>
              <a:t>&gt;</a:t>
            </a:r>
            <a:r>
              <a:rPr lang="zh-CN" altLang="en-US" sz="1800" dirty="0" smtClean="0">
                <a:ea typeface="宋体" panose="02010600030101010101" pitchFamily="2" charset="-122"/>
              </a:rPr>
              <a:t>）</a:t>
            </a:r>
            <a:endParaRPr lang="en-US" altLang="zh-CN" sz="1800" dirty="0">
              <a:ea typeface="宋体" panose="02010600030101010101" pitchFamily="2" charset="-122"/>
            </a:endParaRPr>
          </a:p>
          <a:p>
            <a:pPr lvl="1"/>
            <a:r>
              <a:rPr lang="en-US" altLang="zh-CN" sz="1800" dirty="0" err="1">
                <a:solidFill>
                  <a:srgbClr val="337D45"/>
                </a:solidFill>
                <a:ea typeface="宋体" panose="02010600030101010101" pitchFamily="2" charset="-122"/>
              </a:rPr>
              <a:t>i</a:t>
            </a:r>
            <a:r>
              <a:rPr lang="en-US" altLang="zh-CN" sz="1800" dirty="0" err="1" smtClean="0">
                <a:solidFill>
                  <a:srgbClr val="337D45"/>
                </a:solidFill>
                <a:ea typeface="宋体" panose="02010600030101010101" pitchFamily="2" charset="-122"/>
              </a:rPr>
              <a:t>octl</a:t>
            </a:r>
            <a:r>
              <a:rPr lang="en-US" altLang="zh-CN" sz="1800" dirty="0">
                <a:solidFill>
                  <a:srgbClr val="337D45"/>
                </a:solidFill>
                <a:ea typeface="宋体" panose="02010600030101010101" pitchFamily="2" charset="-122"/>
              </a:rPr>
              <a:t>() </a:t>
            </a:r>
            <a:r>
              <a:rPr lang="en-US" altLang="zh-CN" sz="1800" dirty="0">
                <a:ea typeface="宋体" panose="02010600030101010101" pitchFamily="2" charset="-122"/>
              </a:rPr>
              <a:t>can transparently passes </a:t>
            </a:r>
            <a:r>
              <a:rPr lang="en-US" altLang="zh-CN" sz="1800" dirty="0">
                <a:solidFill>
                  <a:srgbClr val="0033CC"/>
                </a:solidFill>
                <a:ea typeface="宋体" panose="02010600030101010101" pitchFamily="2" charset="-122"/>
              </a:rPr>
              <a:t>arbitrary commands</a:t>
            </a:r>
            <a:r>
              <a:rPr lang="en-US" altLang="zh-CN" sz="1800" dirty="0">
                <a:ea typeface="宋体" panose="02010600030101010101" pitchFamily="2" charset="-122"/>
              </a:rPr>
              <a:t> from an </a:t>
            </a:r>
            <a:r>
              <a:rPr lang="en-US" altLang="zh-CN" sz="1800" dirty="0">
                <a:solidFill>
                  <a:srgbClr val="0033CC"/>
                </a:solidFill>
                <a:ea typeface="宋体" panose="02010600030101010101" pitchFamily="2" charset="-122"/>
              </a:rPr>
              <a:t>application</a:t>
            </a:r>
            <a:r>
              <a:rPr lang="en-US" altLang="zh-CN" sz="1800" dirty="0">
                <a:ea typeface="宋体" panose="02010600030101010101" pitchFamily="2" charset="-122"/>
              </a:rPr>
              <a:t> to a </a:t>
            </a:r>
            <a:r>
              <a:rPr lang="en-US" altLang="zh-CN" sz="1800" dirty="0">
                <a:solidFill>
                  <a:srgbClr val="0033CC"/>
                </a:solidFill>
                <a:ea typeface="宋体" panose="02010600030101010101" pitchFamily="2" charset="-122"/>
              </a:rPr>
              <a:t>device drive</a:t>
            </a:r>
          </a:p>
          <a:p>
            <a:pPr lvl="1"/>
            <a:r>
              <a:rPr lang="en-US" altLang="zh-CN" sz="1800" dirty="0">
                <a:ea typeface="宋体" panose="02010600030101010101" pitchFamily="2" charset="-122"/>
              </a:rPr>
              <a:t>The</a:t>
            </a:r>
            <a:r>
              <a:rPr lang="en-US" altLang="zh-CN" sz="1800" dirty="0">
                <a:solidFill>
                  <a:srgbClr val="337D45"/>
                </a:solidFill>
                <a:ea typeface="宋体" panose="02010600030101010101" pitchFamily="2" charset="-122"/>
              </a:rPr>
              <a:t> </a:t>
            </a:r>
            <a:r>
              <a:rPr lang="en-US" altLang="zh-CN" sz="1800" dirty="0" err="1">
                <a:solidFill>
                  <a:srgbClr val="337D45"/>
                </a:solidFill>
                <a:ea typeface="宋体" panose="02010600030101010101" pitchFamily="2" charset="-122"/>
              </a:rPr>
              <a:t>ioctl</a:t>
            </a:r>
            <a:r>
              <a:rPr lang="en-US" altLang="zh-CN" sz="1800" dirty="0">
                <a:solidFill>
                  <a:srgbClr val="337D45"/>
                </a:solidFill>
                <a:ea typeface="宋体" panose="02010600030101010101" pitchFamily="2" charset="-122"/>
              </a:rPr>
              <a:t>() </a:t>
            </a:r>
            <a:r>
              <a:rPr lang="en-US" altLang="zh-CN" sz="1800" dirty="0">
                <a:ea typeface="宋体" panose="02010600030101010101" pitchFamily="2" charset="-122"/>
              </a:rPr>
              <a:t>system call enables an application to access any functionality that can be implemented by any device driver, without the need to invent a new system call</a:t>
            </a:r>
          </a:p>
          <a:p>
            <a:pPr lvl="1"/>
            <a:r>
              <a:rPr lang="zh-CN" altLang="en-US" sz="1800" dirty="0">
                <a:ea typeface="宋体" panose="02010600030101010101" pitchFamily="2" charset="-122"/>
              </a:rPr>
              <a:t>原型：</a:t>
            </a:r>
            <a:r>
              <a:rPr lang="en-US" altLang="zh-CN" sz="1800" dirty="0">
                <a:ea typeface="宋体" panose="02010600030101010101" pitchFamily="2" charset="-122"/>
              </a:rPr>
              <a:t> </a:t>
            </a:r>
            <a:r>
              <a:rPr lang="en-US" altLang="zh-CN" sz="1800" dirty="0" err="1">
                <a:ea typeface="宋体" panose="02010600030101010101" pitchFamily="2" charset="-122"/>
              </a:rPr>
              <a:t>int</a:t>
            </a:r>
            <a:r>
              <a:rPr lang="en-US" altLang="zh-CN" sz="1800" dirty="0">
                <a:ea typeface="宋体" panose="02010600030101010101" pitchFamily="2" charset="-122"/>
              </a:rPr>
              <a:t> </a:t>
            </a:r>
            <a:r>
              <a:rPr lang="en-US" altLang="zh-CN" sz="1800" dirty="0" err="1">
                <a:ea typeface="宋体" panose="02010600030101010101" pitchFamily="2" charset="-122"/>
              </a:rPr>
              <a:t>ioctl</a:t>
            </a:r>
            <a:r>
              <a:rPr lang="en-US" altLang="zh-CN" sz="1800" dirty="0">
                <a:ea typeface="宋体" panose="02010600030101010101" pitchFamily="2" charset="-122"/>
              </a:rPr>
              <a:t>(</a:t>
            </a:r>
            <a:r>
              <a:rPr lang="en-US" altLang="zh-CN" sz="1800" dirty="0" err="1">
                <a:ea typeface="宋体" panose="02010600030101010101" pitchFamily="2" charset="-122"/>
              </a:rPr>
              <a:t>int</a:t>
            </a:r>
            <a:r>
              <a:rPr lang="en-US" altLang="zh-CN" sz="1800" dirty="0">
                <a:ea typeface="宋体" panose="02010600030101010101" pitchFamily="2" charset="-122"/>
              </a:rPr>
              <a:t> handle, </a:t>
            </a:r>
            <a:r>
              <a:rPr lang="en-US" altLang="zh-CN" sz="1800" dirty="0" err="1">
                <a:ea typeface="宋体" panose="02010600030101010101" pitchFamily="2" charset="-122"/>
              </a:rPr>
              <a:t>int</a:t>
            </a:r>
            <a:r>
              <a:rPr lang="en-US" altLang="zh-CN" sz="1800" dirty="0">
                <a:ea typeface="宋体" panose="02010600030101010101" pitchFamily="2" charset="-122"/>
              </a:rPr>
              <a:t> </a:t>
            </a:r>
            <a:r>
              <a:rPr lang="en-US" altLang="zh-CN" sz="1800" dirty="0" err="1">
                <a:ea typeface="宋体" panose="02010600030101010101" pitchFamily="2" charset="-122"/>
              </a:rPr>
              <a:t>cmd</a:t>
            </a:r>
            <a:r>
              <a:rPr lang="en-US" altLang="zh-CN" sz="1800" dirty="0">
                <a:ea typeface="宋体" panose="02010600030101010101" pitchFamily="2" charset="-122"/>
              </a:rPr>
              <a:t>,[</a:t>
            </a:r>
            <a:r>
              <a:rPr lang="en-US" altLang="zh-CN" sz="1800" dirty="0" err="1">
                <a:ea typeface="宋体" panose="02010600030101010101" pitchFamily="2" charset="-122"/>
              </a:rPr>
              <a:t>int</a:t>
            </a:r>
            <a:r>
              <a:rPr lang="en-US" altLang="zh-CN" sz="1800" dirty="0">
                <a:ea typeface="宋体" panose="02010600030101010101" pitchFamily="2" charset="-122"/>
              </a:rPr>
              <a:t> *</a:t>
            </a:r>
            <a:r>
              <a:rPr lang="en-US" altLang="zh-CN" sz="1800" dirty="0" err="1">
                <a:ea typeface="宋体" panose="02010600030101010101" pitchFamily="2" charset="-122"/>
              </a:rPr>
              <a:t>argdx</a:t>
            </a:r>
            <a:r>
              <a:rPr lang="en-US" altLang="zh-CN" sz="1800" dirty="0">
                <a:ea typeface="宋体" panose="02010600030101010101" pitchFamily="2" charset="-122"/>
              </a:rPr>
              <a:t>, </a:t>
            </a:r>
            <a:r>
              <a:rPr lang="en-US" altLang="zh-CN" sz="1800" dirty="0" err="1">
                <a:ea typeface="宋体" panose="02010600030101010101" pitchFamily="2" charset="-122"/>
              </a:rPr>
              <a:t>int</a:t>
            </a:r>
            <a:r>
              <a:rPr lang="en-US" altLang="zh-CN" sz="1800" dirty="0">
                <a:ea typeface="宋体" panose="02010600030101010101" pitchFamily="2" charset="-122"/>
              </a:rPr>
              <a:t> </a:t>
            </a:r>
            <a:r>
              <a:rPr lang="en-US" altLang="zh-CN" sz="1800" dirty="0" err="1">
                <a:ea typeface="宋体" panose="02010600030101010101" pitchFamily="2" charset="-122"/>
              </a:rPr>
              <a:t>argcx</a:t>
            </a:r>
            <a:r>
              <a:rPr lang="en-US" altLang="zh-CN" sz="1800" dirty="0">
                <a:ea typeface="宋体" panose="02010600030101010101" pitchFamily="2" charset="-122"/>
              </a:rPr>
              <a:t>]);</a:t>
            </a:r>
          </a:p>
          <a:p>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FC777985-F882-463C-BB72-26829BE0DF3F}"/>
              </a:ext>
            </a:extLst>
          </p:cNvPr>
          <p:cNvSpPr>
            <a:spLocks noGrp="1"/>
          </p:cNvSpPr>
          <p:nvPr>
            <p:ph type="title" idx="4294967295"/>
          </p:nvPr>
        </p:nvSpPr>
        <p:spPr>
          <a:xfrm>
            <a:off x="1419225" y="209550"/>
            <a:ext cx="6040438" cy="609600"/>
          </a:xfrm>
        </p:spPr>
        <p:txBody>
          <a:bodyPr/>
          <a:lstStyle/>
          <a:p>
            <a:pPr>
              <a:defRPr/>
            </a:pPr>
            <a:r>
              <a:rPr lang="en-US" altLang="zh-CN" dirty="0" smtClean="0">
                <a:effectLst>
                  <a:outerShdw blurRad="38100" dist="38100" dir="2700000" algn="tl">
                    <a:srgbClr val="C0C0C0"/>
                  </a:outerShdw>
                </a:effectLst>
                <a:ea typeface="宋体" panose="02010600030101010101" pitchFamily="2" charset="-122"/>
              </a:rPr>
              <a:t>Tips</a:t>
            </a:r>
            <a:r>
              <a:rPr lang="zh-CN" altLang="en-US" dirty="0" smtClean="0">
                <a:effectLst>
                  <a:outerShdw blurRad="38100" dist="38100" dir="2700000" algn="tl">
                    <a:srgbClr val="C0C0C0"/>
                  </a:outerShdw>
                </a:effectLst>
                <a:ea typeface="宋体" panose="02010600030101010101" pitchFamily="2" charset="-122"/>
              </a:rPr>
              <a:t>：</a:t>
            </a:r>
            <a:r>
              <a:rPr lang="en-US" altLang="zh-CN" dirty="0" smtClean="0">
                <a:effectLst>
                  <a:outerShdw blurRad="38100" dist="38100" dir="2700000" algn="tl">
                    <a:srgbClr val="C0C0C0"/>
                  </a:outerShdw>
                </a:effectLst>
                <a:ea typeface="宋体" panose="02010600030101010101" pitchFamily="2" charset="-122"/>
              </a:rPr>
              <a:t>Windows </a:t>
            </a:r>
            <a:r>
              <a:rPr lang="zh-CN" altLang="en-US" dirty="0" smtClean="0">
                <a:effectLst>
                  <a:outerShdw blurRad="38100" dist="38100" dir="2700000" algn="tl">
                    <a:srgbClr val="C0C0C0"/>
                  </a:outerShdw>
                </a:effectLst>
                <a:ea typeface="宋体" panose="02010600030101010101" pitchFamily="2" charset="-122"/>
              </a:rPr>
              <a:t>与 </a:t>
            </a:r>
            <a:r>
              <a:rPr lang="en-US" altLang="zh-CN" dirty="0" smtClean="0">
                <a:effectLst>
                  <a:outerShdw blurRad="38100" dist="38100" dir="2700000" algn="tl">
                    <a:srgbClr val="C0C0C0"/>
                  </a:outerShdw>
                </a:effectLst>
                <a:ea typeface="宋体" panose="02010600030101010101" pitchFamily="2" charset="-122"/>
              </a:rPr>
              <a:t>.</a:t>
            </a:r>
            <a:r>
              <a:rPr lang="en-US" altLang="zh-CN" dirty="0" err="1" smtClean="0">
                <a:effectLst>
                  <a:outerShdw blurRad="38100" dist="38100" dir="2700000" algn="tl">
                    <a:srgbClr val="C0C0C0"/>
                  </a:outerShdw>
                </a:effectLst>
                <a:ea typeface="宋体" panose="02010600030101010101" pitchFamily="2" charset="-122"/>
              </a:rPr>
              <a:t>inf</a:t>
            </a:r>
            <a:r>
              <a:rPr lang="zh-CN" altLang="en-US" dirty="0" smtClean="0">
                <a:effectLst>
                  <a:outerShdw blurRad="38100" dist="38100" dir="2700000" algn="tl">
                    <a:srgbClr val="C0C0C0"/>
                  </a:outerShdw>
                </a:effectLst>
                <a:ea typeface="宋体" panose="02010600030101010101" pitchFamily="2" charset="-122"/>
              </a:rPr>
              <a:t>文件</a:t>
            </a:r>
            <a:endParaRPr lang="zh-CN" altLang="en-US" dirty="0">
              <a:solidFill>
                <a:srgbClr val="7030A0"/>
              </a:solidFill>
              <a:effectLst>
                <a:outerShdw blurRad="38100" dist="38100" dir="2700000" algn="tl">
                  <a:srgbClr val="C0C0C0"/>
                </a:outerShdw>
              </a:effectLst>
              <a:ea typeface="宋体" panose="02010600030101010101" pitchFamily="2" charset="-122"/>
            </a:endParaRPr>
          </a:p>
        </p:txBody>
      </p:sp>
      <p:sp>
        <p:nvSpPr>
          <p:cNvPr id="11267" name="内容占位符 2">
            <a:extLst>
              <a:ext uri="{FF2B5EF4-FFF2-40B4-BE49-F238E27FC236}">
                <a16:creationId xmlns:a16="http://schemas.microsoft.com/office/drawing/2014/main" id="{61AE71E9-C62C-482D-B0AF-B92AF84D135B}"/>
              </a:ext>
            </a:extLst>
          </p:cNvPr>
          <p:cNvSpPr>
            <a:spLocks noGrp="1" noChangeArrowheads="1"/>
          </p:cNvSpPr>
          <p:nvPr>
            <p:ph idx="4294967295"/>
          </p:nvPr>
        </p:nvSpPr>
        <p:spPr>
          <a:xfrm>
            <a:off x="785813" y="1185863"/>
            <a:ext cx="7745539" cy="5200650"/>
          </a:xfrm>
        </p:spPr>
        <p:txBody>
          <a:bodyPr/>
          <a:lstStyle/>
          <a:p>
            <a:pPr eaLnBrk="1" hangingPunct="1"/>
            <a:r>
              <a:rPr lang="en-US" altLang="zh-CN" sz="2000" dirty="0" smtClean="0">
                <a:ea typeface="宋体" panose="02010600030101010101" pitchFamily="2" charset="-122"/>
              </a:rPr>
              <a:t>.</a:t>
            </a:r>
            <a:r>
              <a:rPr lang="en-US" altLang="zh-CN" sz="2000" dirty="0" err="1" smtClean="0">
                <a:ea typeface="宋体" panose="02010600030101010101" pitchFamily="2" charset="-122"/>
              </a:rPr>
              <a:t>inf</a:t>
            </a:r>
            <a:r>
              <a:rPr lang="zh-CN" altLang="en-US" sz="2000" dirty="0" smtClean="0">
                <a:ea typeface="宋体" panose="02010600030101010101" pitchFamily="2" charset="-122"/>
              </a:rPr>
              <a:t>文件</a:t>
            </a:r>
            <a:r>
              <a:rPr lang="zh-CN" altLang="en-US" sz="2000" dirty="0">
                <a:ea typeface="宋体" panose="02010600030101010101" pitchFamily="2" charset="-122"/>
              </a:rPr>
              <a:t>是从</a:t>
            </a:r>
            <a:r>
              <a:rPr lang="en-US" altLang="zh-CN" sz="2000" dirty="0">
                <a:solidFill>
                  <a:srgbClr val="000099"/>
                </a:solidFill>
                <a:ea typeface="宋体" panose="02010600030101010101" pitchFamily="2" charset="-122"/>
              </a:rPr>
              <a:t>Windows 95</a:t>
            </a:r>
            <a:r>
              <a:rPr lang="zh-CN" altLang="en-US" sz="2000" dirty="0">
                <a:ea typeface="宋体" panose="02010600030101010101" pitchFamily="2" charset="-122"/>
              </a:rPr>
              <a:t>时代开始引入的一种</a:t>
            </a:r>
            <a:r>
              <a:rPr lang="zh-CN" altLang="en-US" sz="2000" dirty="0">
                <a:solidFill>
                  <a:srgbClr val="000099"/>
                </a:solidFill>
                <a:ea typeface="宋体" panose="02010600030101010101" pitchFamily="2" charset="-122"/>
              </a:rPr>
              <a:t>描述设备安装信息</a:t>
            </a:r>
            <a:r>
              <a:rPr lang="zh-CN" altLang="en-US" sz="2000" dirty="0">
                <a:ea typeface="宋体" panose="02010600030101010101" pitchFamily="2" charset="-122"/>
              </a:rPr>
              <a:t>的</a:t>
            </a:r>
            <a:r>
              <a:rPr lang="zh-CN" altLang="en-US" sz="2000" dirty="0" smtClean="0">
                <a:ea typeface="宋体" panose="02010600030101010101" pitchFamily="2" charset="-122"/>
              </a:rPr>
              <a:t>文件</a:t>
            </a:r>
            <a:endParaRPr lang="en-US" altLang="zh-CN" sz="2000" dirty="0" smtClean="0">
              <a:ea typeface="宋体" panose="02010600030101010101" pitchFamily="2" charset="-122"/>
            </a:endParaRPr>
          </a:p>
          <a:p>
            <a:r>
              <a:rPr lang="zh-CN" altLang="en-US" sz="2000" dirty="0" smtClean="0">
                <a:ea typeface="宋体" panose="02010600030101010101" pitchFamily="2" charset="-122"/>
              </a:rPr>
              <a:t>该文件用</a:t>
            </a:r>
            <a:r>
              <a:rPr lang="zh-CN" altLang="en-US" sz="2000" dirty="0">
                <a:ea typeface="宋体" panose="02010600030101010101" pitchFamily="2" charset="-122"/>
              </a:rPr>
              <a:t>特定语法的文字来说明要安装</a:t>
            </a:r>
            <a:r>
              <a:rPr lang="zh-CN" altLang="en-US" sz="2000" dirty="0" smtClean="0">
                <a:ea typeface="宋体" panose="02010600030101010101" pitchFamily="2" charset="-122"/>
              </a:rPr>
              <a:t>的</a:t>
            </a:r>
            <a:endParaRPr lang="en-US" altLang="zh-CN" sz="2000" dirty="0" smtClean="0">
              <a:ea typeface="宋体" panose="02010600030101010101" pitchFamily="2" charset="-122"/>
            </a:endParaRPr>
          </a:p>
          <a:p>
            <a:pPr lvl="1"/>
            <a:r>
              <a:rPr lang="zh-CN" altLang="en-US" sz="1800" dirty="0">
                <a:ea typeface="宋体" panose="02010600030101010101" pitchFamily="2" charset="-122"/>
              </a:rPr>
              <a:t>设备类型、生产厂商、型号、要拷贝的文件、拷贝到的目标路径，以及要添加到注册表中的</a:t>
            </a:r>
            <a:r>
              <a:rPr lang="zh-CN" altLang="en-US" sz="1800" dirty="0" smtClean="0">
                <a:ea typeface="宋体" panose="02010600030101010101" pitchFamily="2" charset="-122"/>
              </a:rPr>
              <a:t>信</a:t>
            </a:r>
            <a:r>
              <a:rPr lang="zh-CN" altLang="en-US" sz="1800" dirty="0">
                <a:ea typeface="宋体" panose="02010600030101010101" pitchFamily="2" charset="-122"/>
              </a:rPr>
              <a:t>息</a:t>
            </a:r>
            <a:endParaRPr lang="en-US" altLang="zh-CN" sz="1800" dirty="0" smtClean="0">
              <a:ea typeface="宋体" panose="02010600030101010101" pitchFamily="2" charset="-122"/>
            </a:endParaRPr>
          </a:p>
          <a:p>
            <a:r>
              <a:rPr lang="zh-CN" altLang="en-US" sz="2000" dirty="0" smtClean="0">
                <a:ea typeface="宋体" panose="02010600030101010101" pitchFamily="2" charset="-122"/>
              </a:rPr>
              <a:t>通过</a:t>
            </a:r>
            <a:r>
              <a:rPr lang="zh-CN" altLang="en-US" sz="2000" dirty="0">
                <a:ea typeface="宋体" panose="02010600030101010101" pitchFamily="2" charset="-122"/>
              </a:rPr>
              <a:t>读取和解释这些文字，</a:t>
            </a:r>
            <a:r>
              <a:rPr lang="en-US" altLang="zh-CN" sz="2000" dirty="0">
                <a:ea typeface="宋体" panose="02010600030101010101" pitchFamily="2" charset="-122"/>
              </a:rPr>
              <a:t>Windows</a:t>
            </a:r>
            <a:r>
              <a:rPr lang="zh-CN" altLang="en-US" sz="2000" dirty="0">
                <a:ea typeface="宋体" panose="02010600030101010101" pitchFamily="2" charset="-122"/>
              </a:rPr>
              <a:t>便知道应该如何安装驱动程序</a:t>
            </a:r>
            <a:r>
              <a:rPr lang="zh-CN" altLang="en-US" sz="2000" dirty="0" smtClean="0">
                <a:ea typeface="宋体" panose="02010600030101010101" pitchFamily="2" charset="-122"/>
              </a:rPr>
              <a:t>。</a:t>
            </a:r>
            <a:endParaRPr lang="en-US" altLang="zh-CN" sz="2000" dirty="0" smtClean="0">
              <a:ea typeface="宋体" panose="02010600030101010101" pitchFamily="2" charset="-122"/>
            </a:endParaRPr>
          </a:p>
          <a:p>
            <a:r>
              <a:rPr lang="zh-CN" altLang="en-US" sz="2000" dirty="0" smtClean="0">
                <a:ea typeface="宋体" panose="02010600030101010101" pitchFamily="2" charset="-122"/>
              </a:rPr>
              <a:t>几乎</a:t>
            </a:r>
            <a:r>
              <a:rPr lang="zh-CN" altLang="en-US" sz="2000" dirty="0">
                <a:ea typeface="宋体" panose="02010600030101010101" pitchFamily="2" charset="-122"/>
              </a:rPr>
              <a:t>所有硬件厂商提供的用于</a:t>
            </a:r>
            <a:r>
              <a:rPr lang="en-US" altLang="zh-CN" sz="2000" dirty="0" smtClean="0">
                <a:ea typeface="宋体" panose="02010600030101010101" pitchFamily="2" charset="-122"/>
              </a:rPr>
              <a:t>Windows</a:t>
            </a:r>
            <a:r>
              <a:rPr lang="zh-CN" altLang="en-US" sz="2000" dirty="0" smtClean="0">
                <a:ea typeface="宋体" panose="02010600030101010101" pitchFamily="2" charset="-122"/>
              </a:rPr>
              <a:t>下</a:t>
            </a:r>
            <a:r>
              <a:rPr lang="zh-CN" altLang="en-US" sz="2000" dirty="0">
                <a:ea typeface="宋体" panose="02010600030101010101" pitchFamily="2" charset="-122"/>
              </a:rPr>
              <a:t>的驱动程序都</a:t>
            </a:r>
            <a:r>
              <a:rPr lang="zh-CN" altLang="en-US" sz="2000" dirty="0" smtClean="0">
                <a:ea typeface="宋体" panose="02010600030101010101" pitchFamily="2" charset="-122"/>
              </a:rPr>
              <a:t>带有装信息文件</a:t>
            </a:r>
            <a:endParaRPr lang="en-US" altLang="zh-CN" sz="2000" dirty="0" smtClean="0">
              <a:ea typeface="宋体" panose="02010600030101010101" pitchFamily="2" charset="-122"/>
            </a:endParaRPr>
          </a:p>
          <a:p>
            <a:r>
              <a:rPr lang="zh-CN" altLang="en-US" sz="2000" dirty="0" smtClean="0">
                <a:ea typeface="宋体" panose="02010600030101010101" pitchFamily="2" charset="-122"/>
              </a:rPr>
              <a:t>事实上，</a:t>
            </a:r>
            <a:r>
              <a:rPr lang="en-US" altLang="zh-CN" sz="2000" dirty="0" smtClean="0">
                <a:ea typeface="宋体" panose="02010600030101010101" pitchFamily="2" charset="-122"/>
              </a:rPr>
              <a:t>.</a:t>
            </a:r>
            <a:r>
              <a:rPr lang="en-US" altLang="zh-CN" sz="2000" dirty="0" err="1" smtClean="0">
                <a:ea typeface="宋体" panose="02010600030101010101" pitchFamily="2" charset="-122"/>
              </a:rPr>
              <a:t>inf</a:t>
            </a:r>
            <a:r>
              <a:rPr lang="zh-CN" altLang="en-US" sz="2000" dirty="0">
                <a:ea typeface="宋体" panose="02010600030101010101" pitchFamily="2" charset="-122"/>
              </a:rPr>
              <a:t>文件不仅可用于安装</a:t>
            </a:r>
            <a:r>
              <a:rPr lang="zh-CN" altLang="en-US" sz="2000" dirty="0" smtClean="0">
                <a:ea typeface="宋体" panose="02010600030101010101" pitchFamily="2" charset="-122"/>
              </a:rPr>
              <a:t>驱动程序</a:t>
            </a:r>
            <a:r>
              <a:rPr lang="zh-CN" altLang="en-US" sz="2000" dirty="0">
                <a:ea typeface="宋体" panose="02010600030101010101" pitchFamily="2" charset="-122"/>
              </a:rPr>
              <a:t>。</a:t>
            </a:r>
            <a:r>
              <a:rPr lang="zh-CN" altLang="en-US" sz="2000" dirty="0" smtClean="0">
                <a:ea typeface="宋体" panose="02010600030101010101" pitchFamily="2" charset="-122"/>
              </a:rPr>
              <a:t>例如有的</a:t>
            </a:r>
            <a:r>
              <a:rPr lang="en-US" altLang="zh-CN" sz="2000" dirty="0" smtClean="0">
                <a:ea typeface="宋体" panose="02010600030101010101" pitchFamily="2" charset="-122"/>
              </a:rPr>
              <a:t>Windows</a:t>
            </a:r>
            <a:r>
              <a:rPr lang="zh-CN" altLang="en-US" sz="2000" dirty="0" smtClean="0">
                <a:ea typeface="宋体" panose="02010600030101010101" pitchFamily="2" charset="-122"/>
              </a:rPr>
              <a:t>版本在安装设备时，要求更新系统部件，然后更新的部件可利用</a:t>
            </a:r>
            <a:r>
              <a:rPr lang="en-US" altLang="zh-CN" sz="2000" dirty="0" err="1">
                <a:ea typeface="宋体" panose="02010600030101010101" pitchFamily="2" charset="-122"/>
              </a:rPr>
              <a:t>inf</a:t>
            </a:r>
            <a:r>
              <a:rPr lang="zh-CN" altLang="en-US" sz="2000" dirty="0">
                <a:ea typeface="宋体" panose="02010600030101010101" pitchFamily="2" charset="-122"/>
              </a:rPr>
              <a:t>文件来说明如何安装该</a:t>
            </a:r>
            <a:r>
              <a:rPr lang="zh-CN" altLang="en-US" sz="2000" dirty="0" smtClean="0">
                <a:ea typeface="宋体" panose="02010600030101010101" pitchFamily="2" charset="-122"/>
              </a:rPr>
              <a:t>部件</a:t>
            </a:r>
            <a:endParaRPr lang="en-US" altLang="zh-CN" sz="2000" dirty="0">
              <a:ea typeface="宋体" panose="02010600030101010101" pitchFamily="2" charset="-122"/>
            </a:endParaRPr>
          </a:p>
        </p:txBody>
      </p:sp>
    </p:spTree>
    <p:extLst>
      <p:ext uri="{BB962C8B-B14F-4D97-AF65-F5344CB8AC3E}">
        <p14:creationId xmlns:p14="http://schemas.microsoft.com/office/powerpoint/2010/main" val="34393728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C5BAABB-A0B4-4E63-BCE4-03E641AECDB9}"/>
              </a:ext>
            </a:extLst>
          </p:cNvPr>
          <p:cNvSpPr txBox="1"/>
          <p:nvPr>
            <p:custDataLst>
              <p:tags r:id="rId2"/>
            </p:custDataLst>
          </p:nvPr>
        </p:nvSpPr>
        <p:spPr>
          <a:xfrm>
            <a:off x="914400" y="970642"/>
            <a:ext cx="7315200" cy="1924602"/>
          </a:xfrm>
          <a:prstGeom prst="rect">
            <a:avLst/>
          </a:prstGeom>
          <a:noFill/>
        </p:spPr>
        <p:txBody>
          <a:bodyPr vert="horz" wrap="square" rtlCol="0" anchor="ctr" anchorCtr="0">
            <a:noAutofit/>
          </a:bodyPr>
          <a:lstStyle/>
          <a:p>
            <a:pPr eaLnBrk="1"/>
            <a:r>
              <a:rPr lang="zh-CN" altLang="en-US" sz="2000" dirty="0" smtClean="0">
                <a:solidFill>
                  <a:srgbClr val="C00000"/>
                </a:solidFill>
                <a:latin typeface="Microsoft Yahei" panose="020B0503020204020204" pitchFamily="34" charset="-122"/>
                <a:ea typeface="Microsoft Yahei" panose="020B0503020204020204" pitchFamily="34" charset="-122"/>
                <a:sym typeface="Microsoft Yahei" panose="020B0503020204020204" pitchFamily="34" charset="-122"/>
              </a:rPr>
              <a:t>讨论：</a:t>
            </a:r>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一个计算机系统配置了</a:t>
            </a:r>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态绘图仪和</a:t>
            </a:r>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态打印机，为了正确驱动这些设备，系统应该提供（个设备驱动程序。）</a:t>
            </a:r>
            <a:endPar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endPar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https://blog.csdn.net/qq_45741986/article/details/126470665</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a:extLst>
              <a:ext uri="{FF2B5EF4-FFF2-40B4-BE49-F238E27FC236}">
                <a16:creationId xmlns:a16="http://schemas.microsoft.com/office/drawing/2014/main" id="{993E5264-1695-4D87-B0FC-DCC16D8B52E3}"/>
              </a:ext>
            </a:extLst>
          </p:cNvPr>
          <p:cNvSpPr txBox="1"/>
          <p:nvPr>
            <p:custDataLst>
              <p:tags r:id="rId3"/>
            </p:custDataLst>
          </p:nvPr>
        </p:nvSpPr>
        <p:spPr>
          <a:xfrm>
            <a:off x="3223967" y="3175000"/>
            <a:ext cx="2375555" cy="568904"/>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FE552610-7C31-4EF8-ABA0-5B7D15247379}"/>
              </a:ext>
            </a:extLst>
          </p:cNvPr>
          <p:cNvSpPr txBox="1"/>
          <p:nvPr>
            <p:custDataLst>
              <p:tags r:id="rId4"/>
            </p:custDataLst>
          </p:nvPr>
        </p:nvSpPr>
        <p:spPr>
          <a:xfrm>
            <a:off x="3223967" y="3711458"/>
            <a:ext cx="2375555" cy="568904"/>
          </a:xfrm>
          <a:prstGeom prst="rect">
            <a:avLst/>
          </a:prstGeom>
          <a:noFill/>
        </p:spPr>
        <p:txBody>
          <a:bodyPr vert="horz" rtlCol="0" anchor="ctr" anchorCtr="0">
            <a:noAutofit/>
          </a:bodyPr>
          <a:lstStyle/>
          <a:p>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7691E503-5BFE-4771-A3E7-AF19482CA19D}"/>
              </a:ext>
            </a:extLst>
          </p:cNvPr>
          <p:cNvSpPr txBox="1"/>
          <p:nvPr>
            <p:custDataLst>
              <p:tags r:id="rId5"/>
            </p:custDataLst>
          </p:nvPr>
        </p:nvSpPr>
        <p:spPr>
          <a:xfrm>
            <a:off x="3223967" y="4247916"/>
            <a:ext cx="2375555" cy="568904"/>
          </a:xfrm>
          <a:prstGeom prst="rect">
            <a:avLst/>
          </a:prstGeom>
          <a:noFill/>
        </p:spPr>
        <p:txBody>
          <a:bodyPr vert="horz" rtlCol="0" anchor="ctr" anchorCtr="0">
            <a:noAutofit/>
          </a:bodyPr>
          <a:lstStyle/>
          <a:p>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B82C9671-BCA8-4018-8619-B447EF817EF6}"/>
              </a:ext>
            </a:extLst>
          </p:cNvPr>
          <p:cNvSpPr txBox="1"/>
          <p:nvPr>
            <p:custDataLst>
              <p:tags r:id="rId6"/>
            </p:custDataLst>
          </p:nvPr>
        </p:nvSpPr>
        <p:spPr>
          <a:xfrm>
            <a:off x="3223967" y="4827706"/>
            <a:ext cx="2375555" cy="568904"/>
          </a:xfrm>
          <a:prstGeom prst="rect">
            <a:avLst/>
          </a:prstGeom>
          <a:noFill/>
        </p:spPr>
        <p:txBody>
          <a:bodyPr vert="horz" rtlCol="0" anchor="ctr" anchorCtr="0">
            <a:noAutofit/>
          </a:bodyPr>
          <a:lstStyle/>
          <a:p>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EE87E79C-29B2-4114-9964-40837ABB3E78}"/>
              </a:ext>
            </a:extLst>
          </p:cNvPr>
          <p:cNvSpPr>
            <a:spLocks noChangeAspect="1"/>
          </p:cNvSpPr>
          <p:nvPr>
            <p:custDataLst>
              <p:tags r:id="rId7"/>
            </p:custDataLst>
          </p:nvPr>
        </p:nvSpPr>
        <p:spPr bwMode="auto">
          <a:xfrm>
            <a:off x="2509592" y="3324503"/>
            <a:ext cx="514350" cy="386955"/>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49D81593-3339-49DA-80E7-BE1C2DD3735A}"/>
              </a:ext>
            </a:extLst>
          </p:cNvPr>
          <p:cNvSpPr>
            <a:spLocks noChangeAspect="1"/>
          </p:cNvSpPr>
          <p:nvPr>
            <p:custDataLst>
              <p:tags r:id="rId8"/>
            </p:custDataLst>
          </p:nvPr>
        </p:nvSpPr>
        <p:spPr bwMode="auto">
          <a:xfrm>
            <a:off x="2509592" y="3860961"/>
            <a:ext cx="514350" cy="386955"/>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315BB8B7-5D8C-4DBD-8D6F-F0D79CF25E5C}"/>
              </a:ext>
            </a:extLst>
          </p:cNvPr>
          <p:cNvSpPr>
            <a:spLocks noChangeAspect="1"/>
          </p:cNvSpPr>
          <p:nvPr>
            <p:custDataLst>
              <p:tags r:id="rId9"/>
            </p:custDataLst>
          </p:nvPr>
        </p:nvSpPr>
        <p:spPr bwMode="auto">
          <a:xfrm>
            <a:off x="2406722" y="4397419"/>
            <a:ext cx="514350" cy="386955"/>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20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3D1725DB-02B1-4278-A999-D173BD9CCB09}"/>
              </a:ext>
            </a:extLst>
          </p:cNvPr>
          <p:cNvSpPr>
            <a:spLocks noChangeAspect="1"/>
          </p:cNvSpPr>
          <p:nvPr>
            <p:custDataLst>
              <p:tags r:id="rId10"/>
            </p:custDataLst>
          </p:nvPr>
        </p:nvSpPr>
        <p:spPr bwMode="auto">
          <a:xfrm>
            <a:off x="2509592" y="4977209"/>
            <a:ext cx="514350" cy="386955"/>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BF7F6E20-8ED3-492A-8605-BEB50FC48830}"/>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 name="矩形 1">
            <a:extLst>
              <a:ext uri="{FF2B5EF4-FFF2-40B4-BE49-F238E27FC236}">
                <a16:creationId xmlns:a16="http://schemas.microsoft.com/office/drawing/2014/main" id="{97501E25-E631-434F-AA2E-C372567F7A11}"/>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24" name="文本框 23">
            <a:extLst>
              <a:ext uri="{FF2B5EF4-FFF2-40B4-BE49-F238E27FC236}">
                <a16:creationId xmlns:a16="http://schemas.microsoft.com/office/drawing/2014/main" id="{74B958BD-3014-41DD-A546-FF399101989E}"/>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5" name="文本框 24">
            <a:extLst>
              <a:ext uri="{FF2B5EF4-FFF2-40B4-BE49-F238E27FC236}">
                <a16:creationId xmlns:a16="http://schemas.microsoft.com/office/drawing/2014/main" id="{25815B94-2056-4BED-84E6-A714DE5483D8}"/>
              </a:ext>
            </a:extLst>
          </p:cNvPr>
          <p:cNvSpPr txBox="1"/>
          <p:nvPr>
            <p:custDataLst>
              <p:tags r:id="rId14"/>
            </p:custDataLst>
          </p:nvPr>
        </p:nvSpPr>
        <p:spPr>
          <a:xfrm>
            <a:off x="9779000" y="1270000"/>
            <a:ext cx="3332480" cy="4326128"/>
          </a:xfrm>
          <a:prstGeom prst="rect">
            <a:avLst/>
          </a:prstGeom>
          <a:noFill/>
        </p:spPr>
        <p:txBody>
          <a:bodyPr vert="horz" rtlCol="0" anchor="t" anchorCtr="0">
            <a:noAutofit/>
          </a:bodyPr>
          <a:lstStyle/>
          <a:p>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系统按照设备类型配置设备驱动程序，这里有两类设备，因此是</a:t>
            </a:r>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设备驱动程序负责执行操作系统发出的</a:t>
            </a:r>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指令，因设备不同而不同</a:t>
            </a:r>
            <a:endPar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3" name="组合 22">
            <a:extLst>
              <a:ext uri="{FF2B5EF4-FFF2-40B4-BE49-F238E27FC236}">
                <a16:creationId xmlns:a16="http://schemas.microsoft.com/office/drawing/2014/main" id="{45AE87B0-EEF6-4C96-83BA-F8EF7042B904}"/>
              </a:ext>
            </a:extLst>
          </p:cNvPr>
          <p:cNvGrpSpPr/>
          <p:nvPr>
            <p:custDataLst>
              <p:tags r:id="rId15"/>
            </p:custDataLst>
          </p:nvPr>
        </p:nvGrpSpPr>
        <p:grpSpPr>
          <a:xfrm>
            <a:off x="9537700" y="0"/>
            <a:ext cx="3815080" cy="647700"/>
            <a:chOff x="9537700" y="0"/>
            <a:chExt cx="3815080" cy="647700"/>
          </a:xfrm>
        </p:grpSpPr>
        <p:sp>
          <p:nvSpPr>
            <p:cNvPr id="20" name="RemarkBack">
              <a:extLst>
                <a:ext uri="{FF2B5EF4-FFF2-40B4-BE49-F238E27FC236}">
                  <a16:creationId xmlns:a16="http://schemas.microsoft.com/office/drawing/2014/main" id="{B38B3B0F-1171-4943-9201-0659497F37DD}"/>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1" name="RemarkBlock">
              <a:extLst>
                <a:ext uri="{FF2B5EF4-FFF2-40B4-BE49-F238E27FC236}">
                  <a16:creationId xmlns:a16="http://schemas.microsoft.com/office/drawing/2014/main" id="{3783FB74-BFEE-47E6-A7C6-51A3414218C7}"/>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2" name="RemarkTitleText">
              <a:extLst>
                <a:ext uri="{FF2B5EF4-FFF2-40B4-BE49-F238E27FC236}">
                  <a16:creationId xmlns:a16="http://schemas.microsoft.com/office/drawing/2014/main" id="{4899BC92-6D9F-4A48-B1E1-430B20BC86FE}"/>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6" name="RemarkBack">
            <a:extLst>
              <a:ext uri="{FF2B5EF4-FFF2-40B4-BE49-F238E27FC236}">
                <a16:creationId xmlns:a16="http://schemas.microsoft.com/office/drawing/2014/main" id="{51D3B122-F5EF-4EF7-9E6A-8B064A785B67}"/>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7" name="RemarkBlock">
            <a:extLst>
              <a:ext uri="{FF2B5EF4-FFF2-40B4-BE49-F238E27FC236}">
                <a16:creationId xmlns:a16="http://schemas.microsoft.com/office/drawing/2014/main" id="{2EFA893D-21F8-4668-B08F-4EFC24F2283C}"/>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8" name="RemarkTitleText">
            <a:extLst>
              <a:ext uri="{FF2B5EF4-FFF2-40B4-BE49-F238E27FC236}">
                <a16:creationId xmlns:a16="http://schemas.microsoft.com/office/drawing/2014/main" id="{1CF3090F-877A-4ECA-BE77-67A8E407A225}"/>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77F90AEA-57C9-4F70-9943-71E4367D5CDD}"/>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F4EC08F9-BB8C-41EE-8601-546DE8403943}"/>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5" name="ColorBlock">
              <a:extLst>
                <a:ext uri="{FF2B5EF4-FFF2-40B4-BE49-F238E27FC236}">
                  <a16:creationId xmlns:a16="http://schemas.microsoft.com/office/drawing/2014/main" id="{70A8230A-8A9E-4CA8-A5F6-114167144953}"/>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6" name="TypeText">
              <a:extLst>
                <a:ext uri="{FF2B5EF4-FFF2-40B4-BE49-F238E27FC236}">
                  <a16:creationId xmlns:a16="http://schemas.microsoft.com/office/drawing/2014/main" id="{AB5D2AE8-D1D9-4D4D-9AB6-1B941A0951F4}"/>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D8D7BE22-0E4A-4C2B-95B3-9E769FA8F62F}"/>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D0D09B48-260E-4EF2-9256-C750C24D079C}"/>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3741EE02-BC17-479B-A21C-9883E173B27E}"/>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11919736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6C13F64-B3EE-4D52-B526-393D6946B4CF}"/>
              </a:ext>
            </a:extLst>
          </p:cNvPr>
          <p:cNvSpPr>
            <a:spLocks noGrp="1" noChangeArrowheads="1"/>
          </p:cNvSpPr>
          <p:nvPr>
            <p:ph type="title"/>
          </p:nvPr>
        </p:nvSpPr>
        <p:spPr>
          <a:xfrm>
            <a:off x="710406" y="513795"/>
            <a:ext cx="7985125" cy="576263"/>
          </a:xfrm>
        </p:spPr>
        <p:txBody>
          <a:bodyPr/>
          <a:lstStyle/>
          <a:p>
            <a:pPr eaLnBrk="1" hangingPunct="1">
              <a:defRPr/>
            </a:pPr>
            <a:r>
              <a:rPr lang="en-US" altLang="zh-CN" dirty="0">
                <a:effectLst>
                  <a:outerShdw blurRad="38100" dist="38100" dir="2700000" algn="tl">
                    <a:srgbClr val="C0C0C0"/>
                  </a:outerShdw>
                </a:effectLst>
                <a:ea typeface="宋体" panose="02010600030101010101" pitchFamily="2" charset="-122"/>
              </a:rPr>
              <a:t>13.2  </a:t>
            </a:r>
            <a:r>
              <a:rPr lang="en-US" altLang="en-US" dirty="0"/>
              <a:t>I/O Hardware</a:t>
            </a:r>
          </a:p>
        </p:txBody>
      </p:sp>
      <p:sp>
        <p:nvSpPr>
          <p:cNvPr id="12291" name="Rectangle 3">
            <a:extLst>
              <a:ext uri="{FF2B5EF4-FFF2-40B4-BE49-F238E27FC236}">
                <a16:creationId xmlns:a16="http://schemas.microsoft.com/office/drawing/2014/main" id="{E81CE325-3D9B-4731-AAEB-CD45BE879037}"/>
              </a:ext>
            </a:extLst>
          </p:cNvPr>
          <p:cNvSpPr>
            <a:spLocks noGrp="1" noChangeArrowheads="1"/>
          </p:cNvSpPr>
          <p:nvPr>
            <p:ph type="body" idx="1"/>
          </p:nvPr>
        </p:nvSpPr>
        <p:spPr>
          <a:xfrm>
            <a:off x="1230313" y="1425575"/>
            <a:ext cx="6945312" cy="3941763"/>
          </a:xfrm>
        </p:spPr>
        <p:txBody>
          <a:bodyPr/>
          <a:lstStyle/>
          <a:p>
            <a:r>
              <a:rPr lang="en-US" altLang="en-US" sz="2800" dirty="0"/>
              <a:t>Incredible variety of I/O devices</a:t>
            </a:r>
          </a:p>
          <a:p>
            <a:pPr lvl="1"/>
            <a:r>
              <a:rPr lang="en-US" altLang="en-US" sz="2400" dirty="0"/>
              <a:t>Storage</a:t>
            </a:r>
          </a:p>
          <a:p>
            <a:pPr lvl="1"/>
            <a:r>
              <a:rPr lang="en-US" altLang="en-US" sz="2400" dirty="0"/>
              <a:t>Transmission</a:t>
            </a:r>
          </a:p>
          <a:p>
            <a:pPr lvl="1"/>
            <a:r>
              <a:rPr lang="en-US" altLang="en-US" sz="2400" dirty="0" smtClean="0"/>
              <a:t>Human-interface</a:t>
            </a:r>
          </a:p>
          <a:p>
            <a:pPr lvl="1"/>
            <a:r>
              <a:rPr lang="en-US" altLang="zh-CN" sz="2400" dirty="0" smtClean="0"/>
              <a:t>Timer</a:t>
            </a:r>
            <a:endParaRPr lang="en-US" alt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159939C-9A5E-4451-961D-EC5D1510C6F1}"/>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Chapter 13:  I/O Systems</a:t>
            </a:r>
          </a:p>
        </p:txBody>
      </p:sp>
      <p:sp>
        <p:nvSpPr>
          <p:cNvPr id="5123" name="Rectangle 3">
            <a:extLst>
              <a:ext uri="{FF2B5EF4-FFF2-40B4-BE49-F238E27FC236}">
                <a16:creationId xmlns:a16="http://schemas.microsoft.com/office/drawing/2014/main" id="{10884B2C-8273-41D8-8644-FA1D49DB349E}"/>
              </a:ext>
            </a:extLst>
          </p:cNvPr>
          <p:cNvSpPr>
            <a:spLocks noGrp="1" noChangeArrowheads="1"/>
          </p:cNvSpPr>
          <p:nvPr>
            <p:ph type="body" idx="4294967295"/>
          </p:nvPr>
        </p:nvSpPr>
        <p:spPr>
          <a:xfrm>
            <a:off x="819150" y="1300163"/>
            <a:ext cx="7351713" cy="3870325"/>
          </a:xfrm>
        </p:spPr>
        <p:txBody>
          <a:bodyPr/>
          <a:lstStyle/>
          <a:p>
            <a:r>
              <a:rPr lang="en-US" altLang="zh-CN" sz="2400">
                <a:ea typeface="宋体" panose="02010600030101010101" pitchFamily="2" charset="-122"/>
              </a:rPr>
              <a:t>I/O Hardware</a:t>
            </a:r>
          </a:p>
          <a:p>
            <a:r>
              <a:rPr lang="en-US" altLang="zh-CN" sz="2400">
                <a:ea typeface="宋体" panose="02010600030101010101" pitchFamily="2" charset="-122"/>
              </a:rPr>
              <a:t>Application I/O Interface</a:t>
            </a:r>
          </a:p>
          <a:p>
            <a:r>
              <a:rPr lang="en-US" altLang="zh-CN" sz="2400">
                <a:ea typeface="宋体" panose="02010600030101010101" pitchFamily="2" charset="-122"/>
              </a:rPr>
              <a:t>Kernel I/O Subsystem</a:t>
            </a:r>
          </a:p>
          <a:p>
            <a:r>
              <a:rPr lang="en-US" altLang="zh-CN" sz="2400">
                <a:ea typeface="宋体" panose="02010600030101010101" pitchFamily="2" charset="-122"/>
              </a:rPr>
              <a:t>Transforming I/O Requests to Hardware Operations</a:t>
            </a:r>
          </a:p>
          <a:p>
            <a:r>
              <a:rPr lang="en-US" altLang="zh-CN" sz="2400">
                <a:ea typeface="宋体" panose="02010600030101010101" pitchFamily="2" charset="-122"/>
              </a:rPr>
              <a:t>Streams</a:t>
            </a:r>
          </a:p>
          <a:p>
            <a:r>
              <a:rPr lang="en-US" altLang="zh-CN" sz="2400">
                <a:ea typeface="宋体" panose="02010600030101010101" pitchFamily="2" charset="-122"/>
              </a:rPr>
              <a:t>Performance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59E5412-8809-4F8E-A7C4-F6044797632A}"/>
              </a:ext>
            </a:extLst>
          </p:cNvPr>
          <p:cNvSpPr>
            <a:spLocks noGrp="1" noChangeArrowheads="1"/>
          </p:cNvSpPr>
          <p:nvPr>
            <p:ph type="title"/>
          </p:nvPr>
        </p:nvSpPr>
        <p:spPr>
          <a:xfrm>
            <a:off x="701675" y="114300"/>
            <a:ext cx="7985125" cy="576263"/>
          </a:xfrm>
        </p:spPr>
        <p:txBody>
          <a:bodyPr/>
          <a:lstStyle/>
          <a:p>
            <a:pPr eaLnBrk="1" hangingPunct="1"/>
            <a:r>
              <a:rPr lang="en-US" altLang="en-US"/>
              <a:t>I/O Hardware (Cont.)</a:t>
            </a:r>
          </a:p>
        </p:txBody>
      </p:sp>
      <p:sp>
        <p:nvSpPr>
          <p:cNvPr id="14339" name="Rectangle 3">
            <a:extLst>
              <a:ext uri="{FF2B5EF4-FFF2-40B4-BE49-F238E27FC236}">
                <a16:creationId xmlns:a16="http://schemas.microsoft.com/office/drawing/2014/main" id="{4C4D8EA6-6A3F-421F-ADDE-2DC7BF9BF7EF}"/>
              </a:ext>
            </a:extLst>
          </p:cNvPr>
          <p:cNvSpPr>
            <a:spLocks noGrp="1" noChangeArrowheads="1"/>
          </p:cNvSpPr>
          <p:nvPr>
            <p:ph type="body" idx="1"/>
          </p:nvPr>
        </p:nvSpPr>
        <p:spPr>
          <a:xfrm>
            <a:off x="576263" y="1023938"/>
            <a:ext cx="8023225" cy="5060950"/>
          </a:xfrm>
        </p:spPr>
        <p:txBody>
          <a:bodyPr/>
          <a:lstStyle/>
          <a:p>
            <a:r>
              <a:rPr lang="en-US" altLang="en-US" sz="2400">
                <a:solidFill>
                  <a:srgbClr val="0033CC"/>
                </a:solidFill>
              </a:rPr>
              <a:t>Common concepts </a:t>
            </a:r>
            <a:r>
              <a:rPr lang="en-US" altLang="en-US" sz="2400"/>
              <a:t>– signals from I/O devices interface with computer</a:t>
            </a:r>
          </a:p>
          <a:p>
            <a:pPr lvl="1"/>
            <a:r>
              <a:rPr lang="en-US" altLang="en-US" sz="2000" b="1">
                <a:solidFill>
                  <a:srgbClr val="3366FF"/>
                </a:solidFill>
              </a:rPr>
              <a:t>Port </a:t>
            </a:r>
            <a:r>
              <a:rPr lang="en-US" altLang="en-US" sz="2000"/>
              <a:t>– connection point for device (</a:t>
            </a:r>
            <a:r>
              <a:rPr lang="en-US" altLang="en-US" sz="2000">
                <a:solidFill>
                  <a:srgbClr val="00B050"/>
                </a:solidFill>
              </a:rPr>
              <a:t>Status, Control, Data(I/O))</a:t>
            </a:r>
          </a:p>
          <a:p>
            <a:pPr lvl="1"/>
            <a:r>
              <a:rPr lang="en-US" altLang="en-US" sz="2000" b="1">
                <a:solidFill>
                  <a:srgbClr val="3366FF"/>
                </a:solidFill>
              </a:rPr>
              <a:t>Bus</a:t>
            </a:r>
            <a:r>
              <a:rPr lang="en-US" altLang="en-US" sz="2000"/>
              <a:t> - </a:t>
            </a:r>
            <a:r>
              <a:rPr lang="en-US" altLang="en-US" sz="2000" b="1">
                <a:solidFill>
                  <a:srgbClr val="3366FF"/>
                </a:solidFill>
              </a:rPr>
              <a:t>daisy chain</a:t>
            </a:r>
            <a:r>
              <a:rPr lang="en-US" altLang="en-US" sz="2000">
                <a:solidFill>
                  <a:srgbClr val="3366FF"/>
                </a:solidFill>
              </a:rPr>
              <a:t> </a:t>
            </a:r>
            <a:r>
              <a:rPr lang="en-US" altLang="en-US" sz="2000"/>
              <a:t>or shared direct access</a:t>
            </a:r>
          </a:p>
          <a:p>
            <a:pPr lvl="2"/>
            <a:r>
              <a:rPr lang="en-US" altLang="en-US" sz="1800" b="1">
                <a:solidFill>
                  <a:srgbClr val="3366FF"/>
                </a:solidFill>
              </a:rPr>
              <a:t>PCI</a:t>
            </a:r>
            <a:r>
              <a:rPr lang="en-US" altLang="en-US" sz="1800"/>
              <a:t> bus common in PCs and servers, PCI Express (</a:t>
            </a:r>
            <a:r>
              <a:rPr lang="en-US" altLang="en-US" sz="1800" b="1">
                <a:solidFill>
                  <a:srgbClr val="3366FF"/>
                </a:solidFill>
              </a:rPr>
              <a:t>PCIe</a:t>
            </a:r>
            <a:r>
              <a:rPr lang="en-US" altLang="en-US" sz="1800"/>
              <a:t>) </a:t>
            </a:r>
          </a:p>
          <a:p>
            <a:pPr lvl="2"/>
            <a:r>
              <a:rPr lang="en-US" altLang="en-US" sz="1800" b="1">
                <a:solidFill>
                  <a:srgbClr val="3366FF"/>
                </a:solidFill>
              </a:rPr>
              <a:t>expansion</a:t>
            </a:r>
            <a:r>
              <a:rPr lang="en-US" altLang="en-US" sz="1800"/>
              <a:t> </a:t>
            </a:r>
            <a:r>
              <a:rPr lang="en-US" altLang="en-US" sz="1800" b="1">
                <a:solidFill>
                  <a:srgbClr val="3366FF"/>
                </a:solidFill>
              </a:rPr>
              <a:t>bus</a:t>
            </a:r>
            <a:r>
              <a:rPr lang="en-US" altLang="en-US" sz="1800"/>
              <a:t> connects relatively slow devices</a:t>
            </a:r>
          </a:p>
          <a:p>
            <a:pPr lvl="1"/>
            <a:r>
              <a:rPr lang="en-US" altLang="en-US" sz="2000" b="1">
                <a:solidFill>
                  <a:srgbClr val="3366FF"/>
                </a:solidFill>
              </a:rPr>
              <a:t>Controller</a:t>
            </a:r>
            <a:r>
              <a:rPr lang="en-US" altLang="en-US" sz="2000"/>
              <a:t> (</a:t>
            </a:r>
            <a:r>
              <a:rPr lang="en-US" altLang="en-US" sz="2000" b="1">
                <a:solidFill>
                  <a:srgbClr val="3366FF"/>
                </a:solidFill>
              </a:rPr>
              <a:t>host adapter</a:t>
            </a:r>
            <a:r>
              <a:rPr lang="en-US" altLang="en-US" sz="2000"/>
              <a:t>) – </a:t>
            </a:r>
            <a:r>
              <a:rPr lang="en-US" altLang="zh-CN" sz="2000">
                <a:ea typeface="宋体" panose="02010600030101010101" pitchFamily="2" charset="-122"/>
              </a:rPr>
              <a:t>a collection of </a:t>
            </a:r>
            <a:r>
              <a:rPr lang="en-US" altLang="en-US" sz="2000"/>
              <a:t>electronics that operate port, bus, device</a:t>
            </a:r>
          </a:p>
          <a:p>
            <a:pPr lvl="2"/>
            <a:r>
              <a:rPr lang="en-US" altLang="en-US" sz="1800"/>
              <a:t>Sometimes integrated</a:t>
            </a:r>
          </a:p>
          <a:p>
            <a:pPr lvl="2"/>
            <a:r>
              <a:rPr lang="en-US" altLang="en-US" sz="1800"/>
              <a:t>Sometimes separate circuit board (host adapter)</a:t>
            </a:r>
          </a:p>
          <a:p>
            <a:pPr lvl="2"/>
            <a:r>
              <a:rPr lang="en-US" altLang="en-US" sz="1800"/>
              <a:t>Contains processor, microcode, private memory, bus controller, etc</a:t>
            </a:r>
          </a:p>
          <a:p>
            <a:pPr lvl="3"/>
            <a:r>
              <a:rPr lang="en-US" altLang="en-US" sz="1600"/>
              <a:t>Some talk to per-device controller with bus controller, microcode, memory, etc</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BAF70E30-70ED-438E-A880-5A4E23057607}"/>
              </a:ext>
            </a:extLst>
          </p:cNvPr>
          <p:cNvSpPr>
            <a:spLocks noGrp="1" noChangeArrowheads="1"/>
          </p:cNvSpPr>
          <p:nvPr>
            <p:ph type="title"/>
          </p:nvPr>
        </p:nvSpPr>
        <p:spPr/>
        <p:txBody>
          <a:bodyPr/>
          <a:lstStyle/>
          <a:p>
            <a:r>
              <a:rPr lang="en-US" altLang="zh-CN">
                <a:ea typeface="宋体" panose="02010600030101010101" pitchFamily="2" charset="-122"/>
              </a:rPr>
              <a:t>E.g. Disk drive</a:t>
            </a:r>
            <a:endParaRPr lang="zh-CN" altLang="en-US">
              <a:ea typeface="宋体" panose="02010600030101010101" pitchFamily="2" charset="-122"/>
            </a:endParaRPr>
          </a:p>
        </p:txBody>
      </p:sp>
      <p:pic>
        <p:nvPicPr>
          <p:cNvPr id="16387" name="Picture 2">
            <a:extLst>
              <a:ext uri="{FF2B5EF4-FFF2-40B4-BE49-F238E27FC236}">
                <a16:creationId xmlns:a16="http://schemas.microsoft.com/office/drawing/2014/main" id="{58E9DCCB-9DDC-453A-A486-99A4A6EFF1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01713" y="1190625"/>
            <a:ext cx="6986587" cy="4483100"/>
          </a:xfrm>
          <a:noFill/>
        </p:spPr>
      </p:pic>
      <p:sp>
        <p:nvSpPr>
          <p:cNvPr id="16388" name="文本框 1">
            <a:extLst>
              <a:ext uri="{FF2B5EF4-FFF2-40B4-BE49-F238E27FC236}">
                <a16:creationId xmlns:a16="http://schemas.microsoft.com/office/drawing/2014/main" id="{5C1EFDD1-88C2-4C8B-BD70-39BF7E2B7843}"/>
              </a:ext>
            </a:extLst>
          </p:cNvPr>
          <p:cNvSpPr txBox="1">
            <a:spLocks noChangeArrowheads="1"/>
          </p:cNvSpPr>
          <p:nvPr/>
        </p:nvSpPr>
        <p:spPr bwMode="auto">
          <a:xfrm>
            <a:off x="1677988" y="5842000"/>
            <a:ext cx="2347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a:ea typeface="宋体" panose="02010600030101010101" pitchFamily="2" charset="-122"/>
              </a:rPr>
              <a:t>Disk controller</a:t>
            </a:r>
            <a:endParaRPr lang="zh-CN" altLang="en-US" sz="18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9AF8E150-CFBE-4C92-BCCD-474B246512F3}"/>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I/O Hardware (Cont.)</a:t>
            </a:r>
          </a:p>
        </p:txBody>
      </p:sp>
      <p:sp>
        <p:nvSpPr>
          <p:cNvPr id="17411" name="Rectangle 3">
            <a:extLst>
              <a:ext uri="{FF2B5EF4-FFF2-40B4-BE49-F238E27FC236}">
                <a16:creationId xmlns:a16="http://schemas.microsoft.com/office/drawing/2014/main" id="{348ACA21-D2D0-4E99-B32B-256874F5F596}"/>
              </a:ext>
            </a:extLst>
          </p:cNvPr>
          <p:cNvSpPr>
            <a:spLocks noGrp="1" noChangeArrowheads="1"/>
          </p:cNvSpPr>
          <p:nvPr>
            <p:ph type="body" idx="4294967295"/>
          </p:nvPr>
        </p:nvSpPr>
        <p:spPr>
          <a:xfrm>
            <a:off x="1252538" y="1300163"/>
            <a:ext cx="7123112" cy="4483100"/>
          </a:xfrm>
        </p:spPr>
        <p:txBody>
          <a:bodyPr/>
          <a:lstStyle/>
          <a:p>
            <a:r>
              <a:rPr lang="en-US" altLang="zh-CN" sz="2400">
                <a:solidFill>
                  <a:srgbClr val="C00000"/>
                </a:solidFill>
                <a:ea typeface="宋体" panose="02010600030101010101" pitchFamily="2" charset="-122"/>
              </a:rPr>
              <a:t>I/O instructions </a:t>
            </a:r>
            <a:r>
              <a:rPr lang="en-US" altLang="zh-CN" sz="2400">
                <a:ea typeface="宋体" panose="02010600030101010101" pitchFamily="2" charset="-122"/>
              </a:rPr>
              <a:t>control devices</a:t>
            </a:r>
          </a:p>
          <a:p>
            <a:r>
              <a:rPr lang="en-US" altLang="zh-CN" sz="2400">
                <a:ea typeface="宋体" panose="02010600030101010101" pitchFamily="2" charset="-122"/>
              </a:rPr>
              <a:t>Devices have addresses, used by </a:t>
            </a:r>
          </a:p>
          <a:p>
            <a:pPr lvl="1"/>
            <a:r>
              <a:rPr lang="en-US" altLang="zh-CN" sz="2000" b="1">
                <a:ea typeface="宋体" panose="02010600030101010101" pitchFamily="2" charset="-122"/>
              </a:rPr>
              <a:t>Direct I/O instructions</a:t>
            </a:r>
          </a:p>
          <a:p>
            <a:pPr lvl="1"/>
            <a:r>
              <a:rPr lang="en-US" altLang="zh-CN" sz="2000" b="1">
                <a:ea typeface="宋体" panose="02010600030101010101" pitchFamily="2" charset="-122"/>
              </a:rPr>
              <a:t>Memory-mapped I/O</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1026">
            <a:extLst>
              <a:ext uri="{FF2B5EF4-FFF2-40B4-BE49-F238E27FC236}">
                <a16:creationId xmlns:a16="http://schemas.microsoft.com/office/drawing/2014/main" id="{A3C2EDD5-FD0B-4E6A-BBAA-E3BB46F9B8CC}"/>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A Typical PC Bus Structure</a:t>
            </a:r>
            <a:endParaRPr lang="en-US" altLang="zh-CN" sz="2400">
              <a:effectLst>
                <a:outerShdw blurRad="38100" dist="38100" dir="2700000" algn="tl">
                  <a:srgbClr val="C0C0C0"/>
                </a:outerShdw>
              </a:effectLst>
              <a:ea typeface="宋体" panose="02010600030101010101" pitchFamily="2" charset="-122"/>
            </a:endParaRPr>
          </a:p>
        </p:txBody>
      </p:sp>
      <p:pic>
        <p:nvPicPr>
          <p:cNvPr id="18435" name="Picture 1028">
            <a:extLst>
              <a:ext uri="{FF2B5EF4-FFF2-40B4-BE49-F238E27FC236}">
                <a16:creationId xmlns:a16="http://schemas.microsoft.com/office/drawing/2014/main" id="{03B7AD98-628C-4A8A-ABAA-58EC260BE2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683" t="636" r="1935" b="636"/>
          <a:stretch>
            <a:fillRect/>
          </a:stretch>
        </p:blipFill>
        <p:spPr bwMode="auto">
          <a:xfrm>
            <a:off x="1509713" y="1300163"/>
            <a:ext cx="6091237" cy="46799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6D8B73C-2E98-4DE3-A7E6-A349F35C0C30}"/>
              </a:ext>
            </a:extLst>
          </p:cNvPr>
          <p:cNvSpPr>
            <a:spLocks noGrp="1" noChangeArrowheads="1"/>
          </p:cNvSpPr>
          <p:nvPr>
            <p:ph type="title" idx="4294967295"/>
          </p:nvPr>
        </p:nvSpPr>
        <p:spPr/>
        <p:txBody>
          <a:bodyPr/>
          <a:lstStyle/>
          <a:p>
            <a:pPr>
              <a:defRPr/>
            </a:pPr>
            <a:r>
              <a:rPr lang="en-US" altLang="zh-CN" sz="2800">
                <a:effectLst>
                  <a:outerShdw blurRad="38100" dist="38100" dir="2700000" algn="tl">
                    <a:srgbClr val="C0C0C0"/>
                  </a:outerShdw>
                </a:effectLst>
                <a:ea typeface="宋体" panose="02010600030101010101" pitchFamily="2" charset="-122"/>
              </a:rPr>
              <a:t>Device I/O Port Locations on PCs (partial)</a:t>
            </a:r>
            <a:endParaRPr lang="en-US" altLang="zh-CN" sz="2400">
              <a:effectLst>
                <a:outerShdw blurRad="38100" dist="38100" dir="2700000" algn="tl">
                  <a:srgbClr val="C0C0C0"/>
                </a:outerShdw>
              </a:effectLst>
              <a:ea typeface="宋体" panose="02010600030101010101" pitchFamily="2" charset="-122"/>
            </a:endParaRPr>
          </a:p>
        </p:txBody>
      </p:sp>
      <p:pic>
        <p:nvPicPr>
          <p:cNvPr id="19459" name="Picture 4">
            <a:extLst>
              <a:ext uri="{FF2B5EF4-FFF2-40B4-BE49-F238E27FC236}">
                <a16:creationId xmlns:a16="http://schemas.microsoft.com/office/drawing/2014/main" id="{E1E57846-5A2B-4021-8B2D-242F7585C6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83" t="12469" r="656" b="12469"/>
          <a:stretch>
            <a:fillRect/>
          </a:stretch>
        </p:blipFill>
        <p:spPr bwMode="auto">
          <a:xfrm>
            <a:off x="1268413" y="1300163"/>
            <a:ext cx="6902450" cy="39465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7F019EED-1E64-426C-AE28-72FD966D33CF}"/>
              </a:ext>
            </a:extLst>
          </p:cNvPr>
          <p:cNvSpPr>
            <a:spLocks noGrp="1"/>
          </p:cNvSpPr>
          <p:nvPr>
            <p:ph type="title" idx="4294967295"/>
          </p:nvPr>
        </p:nvSpPr>
        <p:spPr>
          <a:xfrm>
            <a:off x="685800" y="541338"/>
            <a:ext cx="8077200" cy="633412"/>
          </a:xfrm>
        </p:spPr>
        <p:txBody>
          <a:bodyPr/>
          <a:lstStyle/>
          <a:p>
            <a:pPr>
              <a:defRPr/>
            </a:pPr>
            <a:r>
              <a:rPr lang="zh-CN" altLang="en-US" sz="2800">
                <a:effectLst>
                  <a:outerShdw blurRad="38100" dist="38100" dir="2700000" algn="tl">
                    <a:srgbClr val="C0C0C0"/>
                  </a:outerShdw>
                </a:effectLst>
                <a:ea typeface="宋体" panose="02010600030101010101" pitchFamily="2" charset="-122"/>
              </a:rPr>
              <a:t>I/O控制方式</a:t>
            </a:r>
          </a:p>
        </p:txBody>
      </p:sp>
      <p:sp>
        <p:nvSpPr>
          <p:cNvPr id="20483" name="内容占位符 2">
            <a:extLst>
              <a:ext uri="{FF2B5EF4-FFF2-40B4-BE49-F238E27FC236}">
                <a16:creationId xmlns:a16="http://schemas.microsoft.com/office/drawing/2014/main" id="{8CB24473-522E-43B2-830B-E518495D16D1}"/>
              </a:ext>
            </a:extLst>
          </p:cNvPr>
          <p:cNvSpPr>
            <a:spLocks noGrp="1" noChangeArrowheads="1"/>
          </p:cNvSpPr>
          <p:nvPr>
            <p:ph idx="4294967295"/>
          </p:nvPr>
        </p:nvSpPr>
        <p:spPr>
          <a:xfrm>
            <a:off x="819150" y="1479550"/>
            <a:ext cx="7218363" cy="3611563"/>
          </a:xfrm>
        </p:spPr>
        <p:txBody>
          <a:bodyPr/>
          <a:lstStyle/>
          <a:p>
            <a:r>
              <a:rPr lang="zh-CN" altLang="en-US" sz="2400">
                <a:ea typeface="宋体" panose="02010600030101010101" pitchFamily="2" charset="-122"/>
              </a:rPr>
              <a:t>所谓I/O操作的控制方式也就是外围设备和内存之间的数据传送控制方式，分为以下几种方式：</a:t>
            </a:r>
          </a:p>
          <a:p>
            <a:pPr lvl="1"/>
            <a:r>
              <a:rPr lang="zh-CN" altLang="en-US" sz="2000" b="1">
                <a:ea typeface="宋体" panose="02010600030101010101" pitchFamily="2" charset="-122"/>
              </a:rPr>
              <a:t>程序直接控制方式(</a:t>
            </a:r>
            <a:r>
              <a:rPr lang="zh-CN" altLang="en-US" sz="2000" b="1">
                <a:solidFill>
                  <a:srgbClr val="0033CC"/>
                </a:solidFill>
                <a:ea typeface="宋体" panose="02010600030101010101" pitchFamily="2" charset="-122"/>
              </a:rPr>
              <a:t>Polling</a:t>
            </a:r>
            <a:r>
              <a:rPr lang="zh-CN" altLang="en-US" sz="2000" b="1">
                <a:ea typeface="宋体" panose="02010600030101010101" pitchFamily="2" charset="-122"/>
              </a:rPr>
              <a:t>)</a:t>
            </a:r>
          </a:p>
          <a:p>
            <a:pPr lvl="1"/>
            <a:r>
              <a:rPr lang="zh-CN" altLang="en-US" sz="2000" b="1">
                <a:ea typeface="宋体" panose="02010600030101010101" pitchFamily="2" charset="-122"/>
              </a:rPr>
              <a:t>中断控制方式(</a:t>
            </a:r>
            <a:r>
              <a:rPr lang="zh-CN" altLang="en-US" sz="2000" b="1">
                <a:solidFill>
                  <a:srgbClr val="0033CC"/>
                </a:solidFill>
                <a:ea typeface="宋体" panose="02010600030101010101" pitchFamily="2" charset="-122"/>
              </a:rPr>
              <a:t>Interrupts</a:t>
            </a:r>
            <a:r>
              <a:rPr lang="zh-CN" altLang="en-US" sz="2000" b="1">
                <a:ea typeface="宋体" panose="02010600030101010101" pitchFamily="2" charset="-122"/>
              </a:rPr>
              <a:t>)</a:t>
            </a:r>
          </a:p>
          <a:p>
            <a:pPr lvl="1"/>
            <a:r>
              <a:rPr lang="zh-CN" altLang="en-US" sz="2000" b="1">
                <a:ea typeface="宋体" panose="02010600030101010101" pitchFamily="2" charset="-122"/>
              </a:rPr>
              <a:t>DMA方式(</a:t>
            </a:r>
            <a:r>
              <a:rPr lang="zh-CN" altLang="en-US" sz="2000" b="1">
                <a:solidFill>
                  <a:srgbClr val="0033CC"/>
                </a:solidFill>
                <a:ea typeface="宋体" panose="02010600030101010101" pitchFamily="2" charset="-122"/>
              </a:rPr>
              <a:t>Direct Memory Access</a:t>
            </a:r>
            <a:r>
              <a:rPr lang="zh-CN" altLang="en-US" sz="2000" b="1">
                <a:ea typeface="宋体" panose="02010600030101010101" pitchFamily="2" charset="-122"/>
              </a:rPr>
              <a:t>)</a:t>
            </a:r>
          </a:p>
          <a:p>
            <a:pPr lvl="1"/>
            <a:r>
              <a:rPr lang="zh-CN" altLang="en-US" sz="2000" b="1">
                <a:ea typeface="宋体" panose="02010600030101010101" pitchFamily="2" charset="-122"/>
              </a:rPr>
              <a:t>通道方式(</a:t>
            </a:r>
            <a:r>
              <a:rPr lang="zh-CN" altLang="en-US" sz="2000" b="1">
                <a:solidFill>
                  <a:srgbClr val="0033CC"/>
                </a:solidFill>
                <a:ea typeface="宋体" panose="02010600030101010101" pitchFamily="2" charset="-122"/>
              </a:rPr>
              <a:t>Channel</a:t>
            </a:r>
            <a:r>
              <a:rPr lang="zh-CN" altLang="en-US" sz="2000" b="1">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4C18C31-76EC-41F2-84E9-86D3DB2FB15B}"/>
              </a:ext>
            </a:extLst>
          </p:cNvPr>
          <p:cNvSpPr>
            <a:spLocks noGrp="1" noChangeArrowheads="1"/>
          </p:cNvSpPr>
          <p:nvPr>
            <p:ph type="title" idx="4294967295"/>
          </p:nvPr>
        </p:nvSpPr>
        <p:spPr>
          <a:xfrm>
            <a:off x="1479550" y="387350"/>
            <a:ext cx="5791200" cy="609600"/>
          </a:xfrm>
        </p:spPr>
        <p:txBody>
          <a:bodyPr/>
          <a:lstStyle/>
          <a:p>
            <a:pPr>
              <a:defRPr/>
            </a:pPr>
            <a:r>
              <a:rPr lang="en-US" altLang="zh-CN">
                <a:effectLst>
                  <a:outerShdw blurRad="38100" dist="38100" dir="2700000" algn="tl">
                    <a:srgbClr val="C0C0C0"/>
                  </a:outerShdw>
                </a:effectLst>
                <a:ea typeface="宋体" panose="02010600030101010101" pitchFamily="2" charset="-122"/>
              </a:rPr>
              <a:t>13.2.1 Polling</a:t>
            </a:r>
          </a:p>
        </p:txBody>
      </p:sp>
      <p:sp>
        <p:nvSpPr>
          <p:cNvPr id="21507" name="Rectangle 3">
            <a:extLst>
              <a:ext uri="{FF2B5EF4-FFF2-40B4-BE49-F238E27FC236}">
                <a16:creationId xmlns:a16="http://schemas.microsoft.com/office/drawing/2014/main" id="{894A6C21-364E-49DF-93EC-76D6B6BCC6C3}"/>
              </a:ext>
            </a:extLst>
          </p:cNvPr>
          <p:cNvSpPr>
            <a:spLocks noGrp="1" noChangeArrowheads="1"/>
          </p:cNvSpPr>
          <p:nvPr>
            <p:ph type="body" idx="4294967295"/>
          </p:nvPr>
        </p:nvSpPr>
        <p:spPr>
          <a:xfrm>
            <a:off x="819150" y="1466850"/>
            <a:ext cx="7351713" cy="3748088"/>
          </a:xfrm>
        </p:spPr>
        <p:txBody>
          <a:bodyPr/>
          <a:lstStyle/>
          <a:p>
            <a:r>
              <a:rPr lang="en-US" altLang="zh-CN" sz="2400">
                <a:ea typeface="宋体" panose="02010600030101010101" pitchFamily="2" charset="-122"/>
              </a:rPr>
              <a:t>Polling or busy-waiting</a:t>
            </a:r>
            <a:endParaRPr lang="en-US" altLang="zh-CN" sz="2400">
              <a:solidFill>
                <a:srgbClr val="FF6600"/>
              </a:solidFill>
              <a:ea typeface="宋体" panose="02010600030101010101" pitchFamily="2" charset="-122"/>
            </a:endParaRPr>
          </a:p>
          <a:p>
            <a:r>
              <a:rPr lang="en-US" altLang="zh-CN" sz="2400">
                <a:ea typeface="宋体" panose="02010600030101010101" pitchFamily="2" charset="-122"/>
              </a:rPr>
              <a:t>Determines state of device </a:t>
            </a:r>
          </a:p>
          <a:p>
            <a:pPr lvl="1"/>
            <a:r>
              <a:rPr lang="en-US" altLang="zh-CN" sz="2000">
                <a:ea typeface="宋体" panose="02010600030101010101" pitchFamily="2" charset="-122"/>
              </a:rPr>
              <a:t>command-ready</a:t>
            </a:r>
          </a:p>
          <a:p>
            <a:pPr lvl="1"/>
            <a:r>
              <a:rPr lang="en-US" altLang="zh-CN" sz="2000">
                <a:ea typeface="宋体" panose="02010600030101010101" pitchFamily="2" charset="-122"/>
              </a:rPr>
              <a:t>busy</a:t>
            </a:r>
          </a:p>
          <a:p>
            <a:pPr lvl="1"/>
            <a:r>
              <a:rPr lang="en-US" altLang="zh-CN" sz="2000">
                <a:ea typeface="宋体" panose="02010600030101010101" pitchFamily="2" charset="-122"/>
              </a:rPr>
              <a:t>Error</a:t>
            </a:r>
            <a:endParaRPr lang="en-US" altLang="zh-CN" sz="2000">
              <a:latin typeface="Courier New" panose="02070309020205020404" pitchFamily="49" charset="0"/>
              <a:ea typeface="宋体" panose="02010600030101010101" pitchFamily="2" charset="-122"/>
            </a:endParaRPr>
          </a:p>
          <a:p>
            <a:r>
              <a:rPr lang="en-US" altLang="zh-CN" sz="2400">
                <a:ea typeface="宋体" panose="02010600030101010101" pitchFamily="2" charset="-122"/>
              </a:rPr>
              <a:t>Reading the status register over and over until the busy bit becomes clear.</a:t>
            </a:r>
            <a:r>
              <a:rPr lang="en-US" altLang="zh-CN" sz="2400" b="1">
                <a:solidFill>
                  <a:srgbClr val="FF6600"/>
                </a:solidFill>
                <a:ea typeface="宋体" panose="02010600030101010101" pitchFamily="2" charset="-122"/>
              </a:rPr>
              <a:t> </a:t>
            </a:r>
          </a:p>
          <a:p>
            <a:r>
              <a:rPr lang="en-US" altLang="zh-CN" sz="2400" b="1">
                <a:solidFill>
                  <a:srgbClr val="FF6600"/>
                </a:solidFill>
                <a:ea typeface="宋体" panose="02010600030101010101" pitchFamily="2" charset="-122"/>
              </a:rPr>
              <a:t>Busy-waiting</a:t>
            </a:r>
            <a:r>
              <a:rPr lang="en-US" altLang="zh-CN" sz="2400">
                <a:solidFill>
                  <a:srgbClr val="FF6600"/>
                </a:solidFill>
                <a:ea typeface="宋体" panose="02010600030101010101" pitchFamily="2" charset="-122"/>
              </a:rPr>
              <a:t> cycle to wait for I/O from device</a:t>
            </a:r>
          </a:p>
          <a:p>
            <a:endParaRPr lang="en-US" altLang="zh-CN" sz="24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38A9F22F-71CA-497E-922F-F9342B681CD3}"/>
              </a:ext>
            </a:extLst>
          </p:cNvPr>
          <p:cNvSpPr>
            <a:spLocks noGrp="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Polling (Cont.)</a:t>
            </a:r>
          </a:p>
        </p:txBody>
      </p:sp>
      <p:sp>
        <p:nvSpPr>
          <p:cNvPr id="22531" name="内容占位符 2">
            <a:extLst>
              <a:ext uri="{FF2B5EF4-FFF2-40B4-BE49-F238E27FC236}">
                <a16:creationId xmlns:a16="http://schemas.microsoft.com/office/drawing/2014/main" id="{FAD43008-AF39-49D1-804F-F9ED968BE965}"/>
              </a:ext>
            </a:extLst>
          </p:cNvPr>
          <p:cNvSpPr>
            <a:spLocks noGrp="1" noChangeArrowheads="1"/>
          </p:cNvSpPr>
          <p:nvPr>
            <p:ph idx="4294967295"/>
          </p:nvPr>
        </p:nvSpPr>
        <p:spPr/>
        <p:txBody>
          <a:bodyPr/>
          <a:lstStyle/>
          <a:p>
            <a:r>
              <a:rPr lang="zh-CN" altLang="en-US" sz="2800">
                <a:ea typeface="宋体" panose="02010600030101010101" pitchFamily="2" charset="-122"/>
              </a:rPr>
              <a:t>The basic polling operation is efficient, and  provides a quick response for the I/O requests. </a:t>
            </a:r>
          </a:p>
          <a:p>
            <a:r>
              <a:rPr lang="zh-CN" altLang="en-US" sz="2800">
                <a:ea typeface="宋体" panose="02010600030101010101" pitchFamily="2" charset="-122"/>
              </a:rPr>
              <a:t>But polling becomes inefficient when it is attempted repeatedly yet rarely finds a device to be ready for service, while other useful CPU processing remains undone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695656EB-BAC3-45FD-8979-68DBF187FBAB}"/>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13.2.2 Interrupts</a:t>
            </a:r>
          </a:p>
        </p:txBody>
      </p:sp>
      <p:sp>
        <p:nvSpPr>
          <p:cNvPr id="23555" name="Rectangle 3">
            <a:extLst>
              <a:ext uri="{FF2B5EF4-FFF2-40B4-BE49-F238E27FC236}">
                <a16:creationId xmlns:a16="http://schemas.microsoft.com/office/drawing/2014/main" id="{87A4A3EB-CF0C-4CE1-8BB1-152B3DEF0BBE}"/>
              </a:ext>
            </a:extLst>
          </p:cNvPr>
          <p:cNvSpPr>
            <a:spLocks noGrp="1" noChangeArrowheads="1"/>
          </p:cNvSpPr>
          <p:nvPr>
            <p:ph type="body" idx="4294967295"/>
          </p:nvPr>
        </p:nvSpPr>
        <p:spPr/>
        <p:txBody>
          <a:bodyPr/>
          <a:lstStyle/>
          <a:p>
            <a:r>
              <a:rPr lang="en-US" altLang="zh-CN" sz="2400">
                <a:ea typeface="宋体" panose="02010600030101010101" pitchFamily="2" charset="-122"/>
              </a:rPr>
              <a:t>CPU </a:t>
            </a:r>
            <a:r>
              <a:rPr lang="en-US" altLang="zh-CN" sz="2400" b="1">
                <a:ea typeface="宋体" panose="02010600030101010101" pitchFamily="2" charset="-122"/>
              </a:rPr>
              <a:t>Interrupt-request line</a:t>
            </a:r>
            <a:r>
              <a:rPr lang="en-US" altLang="zh-CN" sz="2400">
                <a:ea typeface="宋体" panose="02010600030101010101" pitchFamily="2" charset="-122"/>
              </a:rPr>
              <a:t> triggered by I/O device</a:t>
            </a:r>
          </a:p>
          <a:p>
            <a:r>
              <a:rPr lang="en-US" altLang="zh-CN" sz="2400" b="1">
                <a:ea typeface="宋体" panose="02010600030101010101" pitchFamily="2" charset="-122"/>
              </a:rPr>
              <a:t>Interrupt handler</a:t>
            </a:r>
            <a:r>
              <a:rPr lang="en-US" altLang="zh-CN" sz="2400">
                <a:ea typeface="宋体" panose="02010600030101010101" pitchFamily="2" charset="-122"/>
              </a:rPr>
              <a:t> receives interrupts</a:t>
            </a:r>
          </a:p>
          <a:p>
            <a:r>
              <a:rPr lang="en-US" altLang="zh-CN" sz="2400" b="1">
                <a:ea typeface="宋体" panose="02010600030101010101" pitchFamily="2" charset="-122"/>
              </a:rPr>
              <a:t>Maskable</a:t>
            </a:r>
            <a:r>
              <a:rPr lang="en-US" altLang="zh-CN" sz="2400">
                <a:ea typeface="宋体" panose="02010600030101010101" pitchFamily="2" charset="-122"/>
              </a:rPr>
              <a:t> to ignore or delay some interrupts</a:t>
            </a:r>
          </a:p>
          <a:p>
            <a:r>
              <a:rPr lang="en-US" altLang="zh-CN" sz="2400">
                <a:ea typeface="宋体" panose="02010600030101010101" pitchFamily="2" charset="-122"/>
              </a:rPr>
              <a:t>Interrupt vector to dispatch interrupt to correct handler</a:t>
            </a:r>
          </a:p>
          <a:p>
            <a:pPr lvl="1"/>
            <a:r>
              <a:rPr lang="en-US" altLang="zh-CN" sz="2000">
                <a:ea typeface="宋体" panose="02010600030101010101" pitchFamily="2" charset="-122"/>
              </a:rPr>
              <a:t>Based on priority</a:t>
            </a:r>
          </a:p>
          <a:p>
            <a:pPr lvl="1"/>
            <a:r>
              <a:rPr lang="en-US" altLang="zh-CN" sz="2000">
                <a:ea typeface="宋体" panose="02010600030101010101" pitchFamily="2" charset="-122"/>
              </a:rPr>
              <a:t>Some </a:t>
            </a:r>
            <a:r>
              <a:rPr lang="en-US" altLang="zh-CN" sz="2000" b="1">
                <a:ea typeface="宋体" panose="02010600030101010101" pitchFamily="2" charset="-122"/>
              </a:rPr>
              <a:t>nonmaskable</a:t>
            </a:r>
            <a:endParaRPr lang="en-US" altLang="zh-CN" sz="2000">
              <a:ea typeface="宋体" panose="02010600030101010101" pitchFamily="2" charset="-122"/>
            </a:endParaRPr>
          </a:p>
          <a:p>
            <a:r>
              <a:rPr lang="en-US" altLang="zh-CN" sz="2400">
                <a:ea typeface="宋体" panose="02010600030101010101" pitchFamily="2" charset="-122"/>
              </a:rPr>
              <a:t>Interrupt mechanism also used for exceptions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BC0490C4-476F-4E0B-93E9-CBDB3D553D83}"/>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Interrupt-Driven I/O Cycle</a:t>
            </a:r>
            <a:endParaRPr lang="en-US" altLang="zh-CN" sz="2400">
              <a:effectLst>
                <a:outerShdw blurRad="38100" dist="38100" dir="2700000" algn="tl">
                  <a:srgbClr val="C0C0C0"/>
                </a:outerShdw>
              </a:effectLst>
              <a:ea typeface="宋体" panose="02010600030101010101" pitchFamily="2" charset="-122"/>
            </a:endParaRPr>
          </a:p>
        </p:txBody>
      </p:sp>
      <p:pic>
        <p:nvPicPr>
          <p:cNvPr id="24579" name="Picture 6">
            <a:extLst>
              <a:ext uri="{FF2B5EF4-FFF2-40B4-BE49-F238E27FC236}">
                <a16:creationId xmlns:a16="http://schemas.microsoft.com/office/drawing/2014/main" id="{9E4E26AA-B6B3-4D06-B46C-89679ABF14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2607" t="861" r="12607" b="891"/>
          <a:stretch>
            <a:fillRect/>
          </a:stretch>
        </p:blipFill>
        <p:spPr bwMode="auto">
          <a:xfrm>
            <a:off x="1130300" y="1382713"/>
            <a:ext cx="6883400" cy="47561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4E85FEF-E817-4796-8869-5DA148AB6123}"/>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Objectives</a:t>
            </a:r>
          </a:p>
        </p:txBody>
      </p:sp>
      <p:sp>
        <p:nvSpPr>
          <p:cNvPr id="6147" name="Rectangle 3">
            <a:extLst>
              <a:ext uri="{FF2B5EF4-FFF2-40B4-BE49-F238E27FC236}">
                <a16:creationId xmlns:a16="http://schemas.microsoft.com/office/drawing/2014/main" id="{0B6E36C5-52A0-40DE-B16E-DB9DA66C2FD7}"/>
              </a:ext>
            </a:extLst>
          </p:cNvPr>
          <p:cNvSpPr>
            <a:spLocks noGrp="1" noChangeArrowheads="1"/>
          </p:cNvSpPr>
          <p:nvPr>
            <p:ph type="body" idx="4294967295"/>
          </p:nvPr>
        </p:nvSpPr>
        <p:spPr/>
        <p:txBody>
          <a:bodyPr/>
          <a:lstStyle/>
          <a:p>
            <a:r>
              <a:rPr lang="zh-CN" altLang="en-US" sz="2400">
                <a:ea typeface="宋体" panose="02010600030101010101" pitchFamily="2" charset="-122"/>
              </a:rPr>
              <a:t>Explore the structure of an operating system’s I/O subsystem</a:t>
            </a:r>
          </a:p>
          <a:p>
            <a:r>
              <a:rPr lang="zh-CN" altLang="en-US" sz="2400">
                <a:ea typeface="宋体" panose="02010600030101010101" pitchFamily="2" charset="-122"/>
              </a:rPr>
              <a:t>Discuss the principles of I/O hardware and its complexity</a:t>
            </a:r>
          </a:p>
          <a:p>
            <a:r>
              <a:rPr lang="zh-CN" altLang="en-US" sz="2400">
                <a:ea typeface="宋体" panose="02010600030101010101" pitchFamily="2" charset="-122"/>
              </a:rPr>
              <a:t>Provide details of the performance aspects of I/O hardware and software</a:t>
            </a:r>
          </a:p>
          <a:p>
            <a:endParaRPr lang="zh-CN" altLang="en-US" sz="18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A5D5ACE-E01F-47DA-AA40-B3A10200275E}"/>
              </a:ext>
            </a:extLst>
          </p:cNvPr>
          <p:cNvSpPr>
            <a:spLocks noGrp="1" noChangeArrowheads="1"/>
          </p:cNvSpPr>
          <p:nvPr>
            <p:ph type="title" idx="4294967295"/>
          </p:nvPr>
        </p:nvSpPr>
        <p:spPr>
          <a:xfrm>
            <a:off x="1076325" y="165100"/>
            <a:ext cx="7772400" cy="844550"/>
          </a:xfrm>
        </p:spPr>
        <p:txBody>
          <a:bodyPr/>
          <a:lstStyle/>
          <a:p>
            <a:pPr>
              <a:defRPr/>
            </a:pPr>
            <a:r>
              <a:rPr lang="en-US" altLang="zh-CN" sz="2800">
                <a:effectLst>
                  <a:outerShdw blurRad="38100" dist="38100" dir="2700000" algn="tl">
                    <a:srgbClr val="C0C0C0"/>
                  </a:outerShdw>
                </a:effectLst>
                <a:ea typeface="宋体" panose="02010600030101010101" pitchFamily="2" charset="-122"/>
              </a:rPr>
              <a:t>Intel Pentium Processor Event-Vector Table</a:t>
            </a:r>
            <a:endParaRPr lang="en-US" altLang="zh-CN" sz="2400">
              <a:effectLst>
                <a:outerShdw blurRad="38100" dist="38100" dir="2700000" algn="tl">
                  <a:srgbClr val="C0C0C0"/>
                </a:outerShdw>
              </a:effectLst>
              <a:ea typeface="宋体" panose="02010600030101010101" pitchFamily="2" charset="-122"/>
            </a:endParaRPr>
          </a:p>
        </p:txBody>
      </p:sp>
      <p:pic>
        <p:nvPicPr>
          <p:cNvPr id="25603" name="Picture 4">
            <a:extLst>
              <a:ext uri="{FF2B5EF4-FFF2-40B4-BE49-F238E27FC236}">
                <a16:creationId xmlns:a16="http://schemas.microsoft.com/office/drawing/2014/main" id="{A8B6C440-9771-4476-B7F5-1B6CA85C7B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888" t="626" r="7109" b="626"/>
          <a:stretch>
            <a:fillRect/>
          </a:stretch>
        </p:blipFill>
        <p:spPr bwMode="auto">
          <a:xfrm>
            <a:off x="1008063" y="1300163"/>
            <a:ext cx="7369175" cy="503396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E2FCE1F-B2CE-4D99-8702-6A59456CB4B1}"/>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12.2.3 Direct Memory Access(DMA)</a:t>
            </a:r>
          </a:p>
        </p:txBody>
      </p:sp>
      <p:sp>
        <p:nvSpPr>
          <p:cNvPr id="26627" name="Rectangle 3">
            <a:extLst>
              <a:ext uri="{FF2B5EF4-FFF2-40B4-BE49-F238E27FC236}">
                <a16:creationId xmlns:a16="http://schemas.microsoft.com/office/drawing/2014/main" id="{42ABE271-FBC1-4528-9AA2-6A53B08C9FD9}"/>
              </a:ext>
            </a:extLst>
          </p:cNvPr>
          <p:cNvSpPr>
            <a:spLocks noGrp="1" noChangeArrowheads="1"/>
          </p:cNvSpPr>
          <p:nvPr>
            <p:ph type="body" idx="4294967295"/>
          </p:nvPr>
        </p:nvSpPr>
        <p:spPr>
          <a:xfrm>
            <a:off x="838200" y="1479550"/>
            <a:ext cx="7848600" cy="4267200"/>
          </a:xfrm>
        </p:spPr>
        <p:txBody>
          <a:bodyPr/>
          <a:lstStyle/>
          <a:p>
            <a:r>
              <a:rPr lang="en-US" altLang="zh-CN" sz="2800">
                <a:ea typeface="宋体" panose="02010600030101010101" pitchFamily="2" charset="-122"/>
              </a:rPr>
              <a:t>Used to avoid </a:t>
            </a:r>
            <a:r>
              <a:rPr lang="en-US" altLang="zh-CN" sz="2800" b="1">
                <a:ea typeface="宋体" panose="02010600030101010101" pitchFamily="2" charset="-122"/>
              </a:rPr>
              <a:t>programmed I/O</a:t>
            </a:r>
            <a:r>
              <a:rPr lang="en-US" altLang="zh-CN" sz="2800">
                <a:ea typeface="宋体" panose="02010600030101010101" pitchFamily="2" charset="-122"/>
              </a:rPr>
              <a:t> for large data movement </a:t>
            </a:r>
            <a:br>
              <a:rPr lang="en-US" altLang="zh-CN" sz="2800">
                <a:ea typeface="宋体" panose="02010600030101010101" pitchFamily="2" charset="-122"/>
              </a:rPr>
            </a:br>
            <a:endParaRPr lang="en-US" altLang="zh-CN" sz="2800">
              <a:ea typeface="宋体" panose="02010600030101010101" pitchFamily="2" charset="-122"/>
            </a:endParaRPr>
          </a:p>
          <a:p>
            <a:r>
              <a:rPr lang="en-US" altLang="zh-CN" sz="2800">
                <a:ea typeface="宋体" panose="02010600030101010101" pitchFamily="2" charset="-122"/>
              </a:rPr>
              <a:t>Requires </a:t>
            </a:r>
            <a:r>
              <a:rPr lang="en-US" altLang="zh-CN" sz="2800" b="1">
                <a:ea typeface="宋体" panose="02010600030101010101" pitchFamily="2" charset="-122"/>
              </a:rPr>
              <a:t>DMA</a:t>
            </a:r>
            <a:r>
              <a:rPr lang="en-US" altLang="zh-CN" sz="2800">
                <a:ea typeface="宋体" panose="02010600030101010101" pitchFamily="2" charset="-122"/>
              </a:rPr>
              <a:t> controller</a:t>
            </a:r>
            <a:br>
              <a:rPr lang="en-US" altLang="zh-CN" sz="2800">
                <a:ea typeface="宋体" panose="02010600030101010101" pitchFamily="2" charset="-122"/>
              </a:rPr>
            </a:br>
            <a:endParaRPr lang="en-US" altLang="zh-CN" sz="2800">
              <a:ea typeface="宋体" panose="02010600030101010101" pitchFamily="2" charset="-122"/>
            </a:endParaRPr>
          </a:p>
          <a:p>
            <a:r>
              <a:rPr lang="en-US" altLang="zh-CN" sz="2800">
                <a:ea typeface="宋体" panose="02010600030101010101" pitchFamily="2" charset="-122"/>
              </a:rPr>
              <a:t>Bypasses CPU to transfer data directly between I/O device and memory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2D93411-F22D-4F89-9A5A-CAEF106FD324}"/>
              </a:ext>
            </a:extLst>
          </p:cNvPr>
          <p:cNvSpPr>
            <a:spLocks noGrp="1" noChangeArrowheads="1"/>
          </p:cNvSpPr>
          <p:nvPr>
            <p:ph type="title" idx="4294967295"/>
          </p:nvPr>
        </p:nvSpPr>
        <p:spPr>
          <a:xfrm>
            <a:off x="1012825" y="242888"/>
            <a:ext cx="7950200" cy="457200"/>
          </a:xfrm>
        </p:spPr>
        <p:txBody>
          <a:bodyPr/>
          <a:lstStyle/>
          <a:p>
            <a:pPr>
              <a:defRPr/>
            </a:pPr>
            <a:r>
              <a:rPr lang="en-US" altLang="zh-CN" sz="2800">
                <a:effectLst>
                  <a:outerShdw blurRad="38100" dist="38100" dir="2700000" algn="tl">
                    <a:srgbClr val="C0C0C0"/>
                  </a:outerShdw>
                </a:effectLst>
                <a:ea typeface="宋体" panose="02010600030101010101" pitchFamily="2" charset="-122"/>
              </a:rPr>
              <a:t>Six Step Process to Perform DMA Transfer</a:t>
            </a:r>
            <a:endParaRPr lang="en-US" altLang="zh-CN" sz="2400">
              <a:effectLst>
                <a:outerShdw blurRad="38100" dist="38100" dir="2700000" algn="tl">
                  <a:srgbClr val="C0C0C0"/>
                </a:outerShdw>
              </a:effectLst>
              <a:ea typeface="宋体" panose="02010600030101010101" pitchFamily="2" charset="-122"/>
            </a:endParaRPr>
          </a:p>
        </p:txBody>
      </p:sp>
      <p:pic>
        <p:nvPicPr>
          <p:cNvPr id="27651" name="Picture 4">
            <a:extLst>
              <a:ext uri="{FF2B5EF4-FFF2-40B4-BE49-F238E27FC236}">
                <a16:creationId xmlns:a16="http://schemas.microsoft.com/office/drawing/2014/main" id="{8DDBC910-712F-4174-BC62-8AD10AAD42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64" t="5923" r="464" b="5925"/>
          <a:stretch>
            <a:fillRect/>
          </a:stretch>
        </p:blipFill>
        <p:spPr bwMode="auto">
          <a:xfrm>
            <a:off x="1122363" y="1300163"/>
            <a:ext cx="7081837" cy="472598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6D4092E-CD9B-457F-8745-961CA350827C}"/>
              </a:ext>
            </a:extLst>
          </p:cNvPr>
          <p:cNvSpPr>
            <a:spLocks noGrp="1" noChangeArrowheads="1"/>
          </p:cNvSpPr>
          <p:nvPr>
            <p:ph type="title" idx="4294967295"/>
          </p:nvPr>
        </p:nvSpPr>
        <p:spPr>
          <a:xfrm>
            <a:off x="674688" y="296863"/>
            <a:ext cx="8077200" cy="609600"/>
          </a:xfrm>
        </p:spPr>
        <p:txBody>
          <a:bodyPr/>
          <a:lstStyle/>
          <a:p>
            <a:pPr>
              <a:defRPr/>
            </a:pPr>
            <a:r>
              <a:rPr lang="en-US" altLang="zh-CN" dirty="0">
                <a:effectLst>
                  <a:outerShdw blurRad="38100" dist="38100" dir="2700000" algn="tl">
                    <a:srgbClr val="C0C0C0"/>
                  </a:outerShdw>
                </a:effectLst>
                <a:ea typeface="宋体" panose="02010600030101010101" pitchFamily="2" charset="-122"/>
              </a:rPr>
              <a:t>12.3 Application I/O Interface</a:t>
            </a:r>
          </a:p>
        </p:txBody>
      </p:sp>
      <p:sp>
        <p:nvSpPr>
          <p:cNvPr id="28675" name="Rectangle 3">
            <a:extLst>
              <a:ext uri="{FF2B5EF4-FFF2-40B4-BE49-F238E27FC236}">
                <a16:creationId xmlns:a16="http://schemas.microsoft.com/office/drawing/2014/main" id="{44E1623E-AED6-4786-A211-F0366AB92AD9}"/>
              </a:ext>
            </a:extLst>
          </p:cNvPr>
          <p:cNvSpPr>
            <a:spLocks noGrp="1" noChangeArrowheads="1"/>
          </p:cNvSpPr>
          <p:nvPr>
            <p:ph type="body" idx="4294967295"/>
          </p:nvPr>
        </p:nvSpPr>
        <p:spPr>
          <a:xfrm>
            <a:off x="688975" y="1423988"/>
            <a:ext cx="7969250" cy="4852987"/>
          </a:xfrm>
        </p:spPr>
        <p:txBody>
          <a:bodyPr/>
          <a:lstStyle/>
          <a:p>
            <a:r>
              <a:rPr lang="en-US" altLang="zh-CN" sz="2400" dirty="0">
                <a:ea typeface="宋体" panose="02010600030101010101" pitchFamily="2" charset="-122"/>
              </a:rPr>
              <a:t>Like other complex software-engineering problems, the approach here involves </a:t>
            </a:r>
            <a:r>
              <a:rPr lang="en-US" altLang="zh-CN" sz="2400" b="1" u="sng" dirty="0">
                <a:solidFill>
                  <a:srgbClr val="FF0000"/>
                </a:solidFill>
                <a:ea typeface="宋体" panose="02010600030101010101" pitchFamily="2" charset="-122"/>
              </a:rPr>
              <a:t>abstraction</a:t>
            </a:r>
            <a:r>
              <a:rPr lang="en-US" altLang="zh-CN" sz="2400" b="1" dirty="0">
                <a:ea typeface="宋体" panose="02010600030101010101" pitchFamily="2" charset="-122"/>
              </a:rPr>
              <a:t>,  </a:t>
            </a:r>
            <a:r>
              <a:rPr lang="en-US" altLang="zh-CN" sz="2400" b="1" u="sng" dirty="0">
                <a:solidFill>
                  <a:srgbClr val="FF0000"/>
                </a:solidFill>
                <a:ea typeface="宋体" panose="02010600030101010101" pitchFamily="2" charset="-122"/>
              </a:rPr>
              <a:t>encapsulation</a:t>
            </a:r>
            <a:r>
              <a:rPr lang="en-US" altLang="zh-CN" sz="2400" b="1" dirty="0">
                <a:solidFill>
                  <a:srgbClr val="00B050"/>
                </a:solidFill>
                <a:ea typeface="宋体" panose="02010600030101010101" pitchFamily="2" charset="-122"/>
              </a:rPr>
              <a:t>, </a:t>
            </a:r>
            <a:r>
              <a:rPr lang="en-US" altLang="zh-CN" sz="2400" dirty="0">
                <a:ea typeface="宋体" panose="02010600030101010101" pitchFamily="2" charset="-122"/>
              </a:rPr>
              <a:t>and</a:t>
            </a:r>
            <a:r>
              <a:rPr lang="en-US" altLang="zh-CN" sz="2400" b="1" dirty="0">
                <a:solidFill>
                  <a:srgbClr val="00B050"/>
                </a:solidFill>
                <a:ea typeface="宋体" panose="02010600030101010101" pitchFamily="2" charset="-122"/>
              </a:rPr>
              <a:t> </a:t>
            </a:r>
            <a:r>
              <a:rPr lang="en-US" altLang="zh-CN" sz="2400" b="1" i="1" u="sng" dirty="0">
                <a:solidFill>
                  <a:srgbClr val="FF0000"/>
                </a:solidFill>
                <a:ea typeface="宋体" panose="02010600030101010101" pitchFamily="2" charset="-122"/>
              </a:rPr>
              <a:t>software layering </a:t>
            </a:r>
          </a:p>
          <a:p>
            <a:r>
              <a:rPr lang="en-US" altLang="zh-CN" sz="2400" b="1" dirty="0" smtClean="0">
                <a:solidFill>
                  <a:srgbClr val="C00000"/>
                </a:solidFill>
                <a:ea typeface="宋体" panose="02010600030101010101" pitchFamily="2" charset="-122"/>
              </a:rPr>
              <a:t>Abstract</a:t>
            </a:r>
            <a:r>
              <a:rPr lang="en-US" altLang="zh-CN" sz="2400" b="1" dirty="0" smtClean="0">
                <a:solidFill>
                  <a:srgbClr val="00B050"/>
                </a:solidFill>
                <a:ea typeface="宋体" panose="02010600030101010101" pitchFamily="2" charset="-122"/>
              </a:rPr>
              <a:t> </a:t>
            </a:r>
            <a:r>
              <a:rPr lang="en-US" altLang="zh-CN" sz="2400" dirty="0">
                <a:ea typeface="宋体" panose="02010600030101010101" pitchFamily="2" charset="-122"/>
              </a:rPr>
              <a:t>away the </a:t>
            </a:r>
            <a:r>
              <a:rPr lang="en-US" altLang="zh-CN" sz="2400" dirty="0">
                <a:solidFill>
                  <a:srgbClr val="00B050"/>
                </a:solidFill>
                <a:ea typeface="宋体" panose="02010600030101010101" pitchFamily="2" charset="-122"/>
              </a:rPr>
              <a:t>detailed differences in I/O devices </a:t>
            </a:r>
            <a:r>
              <a:rPr lang="en-US" altLang="zh-CN" sz="2400" dirty="0">
                <a:ea typeface="宋体" panose="02010600030101010101" pitchFamily="2" charset="-122"/>
              </a:rPr>
              <a:t>by identifying a few general kinds. Each general kind is accessed through </a:t>
            </a:r>
            <a:r>
              <a:rPr lang="en-US" altLang="zh-CN" sz="2400" dirty="0">
                <a:solidFill>
                  <a:srgbClr val="00B050"/>
                </a:solidFill>
                <a:ea typeface="宋体" panose="02010600030101010101" pitchFamily="2" charset="-122"/>
              </a:rPr>
              <a:t>a standardized set of functions---an interface.</a:t>
            </a:r>
          </a:p>
          <a:p>
            <a:r>
              <a:rPr lang="en-US" altLang="zh-CN" sz="2400" dirty="0">
                <a:ea typeface="宋体" panose="02010600030101010101" pitchFamily="2" charset="-122"/>
              </a:rPr>
              <a:t>The differences are </a:t>
            </a:r>
            <a:r>
              <a:rPr lang="en-US" altLang="zh-CN" sz="2400" b="1" dirty="0">
                <a:solidFill>
                  <a:srgbClr val="C00000"/>
                </a:solidFill>
                <a:ea typeface="宋体" panose="02010600030101010101" pitchFamily="2" charset="-122"/>
              </a:rPr>
              <a:t>encapsulated</a:t>
            </a:r>
            <a:r>
              <a:rPr lang="en-US" altLang="zh-CN" sz="2400" dirty="0">
                <a:solidFill>
                  <a:srgbClr val="C00000"/>
                </a:solidFill>
                <a:ea typeface="宋体" panose="02010600030101010101" pitchFamily="2" charset="-122"/>
              </a:rPr>
              <a:t> </a:t>
            </a:r>
            <a:r>
              <a:rPr lang="en-US" altLang="zh-CN" sz="2400" dirty="0">
                <a:ea typeface="宋体" panose="02010600030101010101" pitchFamily="2" charset="-122"/>
              </a:rPr>
              <a:t>in kernel modules called </a:t>
            </a:r>
            <a:r>
              <a:rPr lang="en-US" altLang="zh-CN" sz="2400" b="1" u="sng" dirty="0">
                <a:solidFill>
                  <a:srgbClr val="0070C0"/>
                </a:solidFill>
                <a:ea typeface="宋体" panose="02010600030101010101" pitchFamily="2" charset="-122"/>
              </a:rPr>
              <a:t>device drivers </a:t>
            </a:r>
            <a:r>
              <a:rPr lang="en-US" altLang="zh-CN" sz="2400" dirty="0">
                <a:ea typeface="宋体" panose="02010600030101010101" pitchFamily="2" charset="-122"/>
              </a:rPr>
              <a:t>that </a:t>
            </a:r>
            <a:r>
              <a:rPr lang="en-US" altLang="zh-CN" sz="2400" dirty="0">
                <a:solidFill>
                  <a:srgbClr val="00B050"/>
                </a:solidFill>
                <a:ea typeface="宋体" panose="02010600030101010101" pitchFamily="2" charset="-122"/>
              </a:rPr>
              <a:t>internally are custom-tailored to each device </a:t>
            </a:r>
            <a:r>
              <a:rPr lang="en-US" altLang="zh-CN" sz="2400" dirty="0">
                <a:ea typeface="宋体" panose="02010600030101010101" pitchFamily="2" charset="-122"/>
              </a:rPr>
              <a:t>but that </a:t>
            </a:r>
            <a:r>
              <a:rPr lang="en-US" altLang="zh-CN" sz="2400" dirty="0">
                <a:solidFill>
                  <a:srgbClr val="0070C0"/>
                </a:solidFill>
                <a:ea typeface="宋体" panose="02010600030101010101" pitchFamily="2" charset="-122"/>
              </a:rPr>
              <a:t>export one of the standard interfaces</a:t>
            </a:r>
            <a:r>
              <a:rPr lang="en-US" altLang="zh-CN" sz="2400" dirty="0" smtClean="0">
                <a:solidFill>
                  <a:srgbClr val="0070C0"/>
                </a:solidFill>
                <a:ea typeface="宋体" panose="02010600030101010101" pitchFamily="2" charset="-122"/>
              </a:rPr>
              <a:t>.</a:t>
            </a:r>
          </a:p>
          <a:p>
            <a:pPr lvl="1"/>
            <a:r>
              <a:rPr lang="en-US" altLang="zh-CN" sz="2000" dirty="0">
                <a:ea typeface="宋体" panose="02010600030101010101" pitchFamily="2" charset="-122"/>
              </a:rPr>
              <a:t>See next page -A Kernel I/O </a:t>
            </a:r>
            <a:r>
              <a:rPr lang="en-US" altLang="zh-CN" sz="2000" dirty="0" smtClean="0">
                <a:ea typeface="宋体" panose="02010600030101010101" pitchFamily="2" charset="-122"/>
              </a:rPr>
              <a:t>Structure</a:t>
            </a:r>
            <a:endParaRPr lang="en-US" altLang="zh-CN" sz="2000"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A6C6018-B42D-4EEB-8E38-9622B31C6E2A}"/>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A Kernel I/O Structure</a:t>
            </a:r>
            <a:endParaRPr lang="en-US" altLang="zh-CN" sz="2400">
              <a:effectLst>
                <a:outerShdw blurRad="38100" dist="38100" dir="2700000" algn="tl">
                  <a:srgbClr val="C0C0C0"/>
                </a:outerShdw>
              </a:effectLst>
              <a:ea typeface="宋体" panose="02010600030101010101" pitchFamily="2" charset="-122"/>
            </a:endParaRPr>
          </a:p>
        </p:txBody>
      </p:sp>
      <p:pic>
        <p:nvPicPr>
          <p:cNvPr id="29699" name="Picture 4">
            <a:extLst>
              <a:ext uri="{FF2B5EF4-FFF2-40B4-BE49-F238E27FC236}">
                <a16:creationId xmlns:a16="http://schemas.microsoft.com/office/drawing/2014/main" id="{B6BBC87E-CCF3-4B5B-96E2-CF81B75FC3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67" t="1918" r="719" b="2216"/>
          <a:stretch>
            <a:fillRect/>
          </a:stretch>
        </p:blipFill>
        <p:spPr bwMode="auto">
          <a:xfrm>
            <a:off x="597025" y="1891654"/>
            <a:ext cx="5635100" cy="4171796"/>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 name="矩形 1"/>
          <p:cNvSpPr/>
          <p:nvPr/>
        </p:nvSpPr>
        <p:spPr>
          <a:xfrm>
            <a:off x="685800" y="1134094"/>
            <a:ext cx="7958831" cy="461665"/>
          </a:xfrm>
          <a:prstGeom prst="rect">
            <a:avLst/>
          </a:prstGeom>
        </p:spPr>
        <p:txBody>
          <a:bodyPr wrap="square">
            <a:spAutoFit/>
          </a:bodyPr>
          <a:lstStyle/>
          <a:p>
            <a:pPr marL="285750" indent="-285750">
              <a:buFont typeface="Wingdings" panose="05000000000000000000" pitchFamily="2" charset="2"/>
              <a:buChar char="l"/>
            </a:pPr>
            <a:r>
              <a:rPr lang="en-US" altLang="zh-CN" sz="2400" dirty="0" smtClean="0">
                <a:solidFill>
                  <a:srgbClr val="7030A0"/>
                </a:solidFill>
                <a:latin typeface="+mn-lt"/>
                <a:ea typeface="宋体" panose="02010600030101010101" pitchFamily="2" charset="-122"/>
              </a:rPr>
              <a:t>Abstraction</a:t>
            </a:r>
            <a:r>
              <a:rPr lang="en-US" altLang="zh-CN" sz="2400" dirty="0">
                <a:latin typeface="+mn-lt"/>
                <a:ea typeface="宋体" panose="02010600030101010101" pitchFamily="2" charset="-122"/>
              </a:rPr>
              <a:t>,  </a:t>
            </a:r>
            <a:r>
              <a:rPr lang="en-US" altLang="zh-CN" sz="2400" dirty="0">
                <a:solidFill>
                  <a:srgbClr val="7030A0"/>
                </a:solidFill>
                <a:latin typeface="+mn-lt"/>
                <a:ea typeface="宋体" panose="02010600030101010101" pitchFamily="2" charset="-122"/>
              </a:rPr>
              <a:t>encapsulation</a:t>
            </a:r>
            <a:r>
              <a:rPr lang="en-US" altLang="zh-CN" sz="2400" dirty="0">
                <a:latin typeface="+mn-lt"/>
                <a:ea typeface="宋体" panose="02010600030101010101" pitchFamily="2" charset="-122"/>
              </a:rPr>
              <a:t>, and </a:t>
            </a:r>
            <a:r>
              <a:rPr lang="en-US" altLang="zh-CN" sz="2400" dirty="0">
                <a:solidFill>
                  <a:srgbClr val="7030A0"/>
                </a:solidFill>
                <a:latin typeface="+mn-lt"/>
                <a:ea typeface="宋体" panose="02010600030101010101" pitchFamily="2" charset="-122"/>
              </a:rPr>
              <a:t>software layering </a:t>
            </a:r>
            <a:endParaRPr lang="zh-CN" altLang="en-US" sz="2400" dirty="0">
              <a:solidFill>
                <a:srgbClr val="7030A0"/>
              </a:solidFill>
              <a:latin typeface="+mn-lt"/>
              <a:ea typeface="宋体" panose="02010600030101010101" pitchFamily="2" charset="-122"/>
            </a:endParaRPr>
          </a:p>
        </p:txBody>
      </p:sp>
      <p:sp>
        <p:nvSpPr>
          <p:cNvPr id="3" name="圆角矩形标注 2"/>
          <p:cNvSpPr/>
          <p:nvPr/>
        </p:nvSpPr>
        <p:spPr bwMode="auto">
          <a:xfrm>
            <a:off x="6525087" y="3746376"/>
            <a:ext cx="2396971" cy="1340529"/>
          </a:xfrm>
          <a:prstGeom prst="wedgeRoundRectCallout">
            <a:avLst>
              <a:gd name="adj1" fmla="val -61454"/>
              <a:gd name="adj2" fmla="val -44805"/>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altLang="zh-CN" dirty="0" smtClean="0">
                <a:solidFill>
                  <a:srgbClr val="7030A0"/>
                </a:solidFill>
                <a:ea typeface="宋体" panose="02010600030101010101" pitchFamily="2" charset="-122"/>
              </a:rPr>
              <a:t>Encapsulation</a:t>
            </a:r>
            <a:r>
              <a:rPr lang="zh-CN" altLang="en-US" dirty="0" smtClean="0">
                <a:solidFill>
                  <a:srgbClr val="7030A0"/>
                </a:solidFill>
                <a:ea typeface="宋体" panose="02010600030101010101" pitchFamily="2" charset="-122"/>
              </a:rPr>
              <a:t>：</a:t>
            </a:r>
            <a:endParaRPr lang="en-US" altLang="zh-CN" dirty="0" smtClean="0">
              <a:solidFill>
                <a:srgbClr val="7030A0"/>
              </a:solidFill>
              <a:ea typeface="宋体" panose="02010600030101010101" pitchFamily="2" charset="-122"/>
            </a:endParaRPr>
          </a:p>
          <a:p>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屏蔽</a:t>
            </a:r>
            <a:r>
              <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I/O</a:t>
            </a: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设备的实现细节，为</a:t>
            </a:r>
            <a:r>
              <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I/O</a:t>
            </a: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子系统提供统一的接口</a:t>
            </a:r>
          </a:p>
        </p:txBody>
      </p:sp>
      <p:sp>
        <p:nvSpPr>
          <p:cNvPr id="6" name="圆角矩形标注 5"/>
          <p:cNvSpPr/>
          <p:nvPr/>
        </p:nvSpPr>
        <p:spPr bwMode="auto">
          <a:xfrm>
            <a:off x="6533965" y="1757779"/>
            <a:ext cx="2388093" cy="1882066"/>
          </a:xfrm>
          <a:prstGeom prst="wedgeRoundRectCallout">
            <a:avLst>
              <a:gd name="adj1" fmla="val -60956"/>
              <a:gd name="adj2" fmla="val 2196"/>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hangingPunct="1"/>
            <a:r>
              <a:rPr lang="en-US" altLang="zh-CN" dirty="0" smtClean="0">
                <a:solidFill>
                  <a:srgbClr val="7030A0"/>
                </a:solidFill>
                <a:ea typeface="宋体" panose="02010600030101010101" pitchFamily="2" charset="-122"/>
              </a:rPr>
              <a:t>Abstraction</a:t>
            </a:r>
            <a:r>
              <a:rPr lang="zh-CN" altLang="en-US" dirty="0" smtClean="0">
                <a:solidFill>
                  <a:srgbClr val="7030A0"/>
                </a:solidFill>
                <a:ea typeface="宋体" panose="02010600030101010101" pitchFamily="2" charset="-122"/>
              </a:rPr>
              <a:t>：</a:t>
            </a:r>
            <a:endParaRPr lang="en-US" altLang="zh-CN" dirty="0" smtClean="0">
              <a:solidFill>
                <a:srgbClr val="7030A0"/>
              </a:solidFill>
              <a:ea typeface="宋体" panose="02010600030101010101" pitchFamily="2" charset="-122"/>
            </a:endParaRPr>
          </a:p>
          <a:p>
            <a:pPr eaLnBrk="1" hangingPunct="1"/>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不区分</a:t>
            </a:r>
            <a:r>
              <a:rPr kumimoji="0" lang="en-US" altLang="zh-CN"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I</a:t>
            </a:r>
            <a:r>
              <a:rPr lang="en-US" altLang="zh-CN" sz="1600" dirty="0" smtClean="0">
                <a:latin typeface="宋体" panose="02010600030101010101" pitchFamily="2" charset="-122"/>
                <a:ea typeface="宋体" panose="02010600030101010101" pitchFamily="2" charset="-122"/>
              </a:rPr>
              <a:t>/O</a:t>
            </a:r>
            <a:r>
              <a:rPr lang="zh-CN" altLang="en-US" sz="1600" dirty="0" smtClean="0">
                <a:latin typeface="宋体" panose="02010600030101010101" pitchFamily="2" charset="-122"/>
                <a:ea typeface="宋体" panose="02010600030101010101" pitchFamily="2" charset="-122"/>
              </a:rPr>
              <a:t>设备的类型，</a:t>
            </a:r>
            <a:r>
              <a:rPr lang="zh-CN" altLang="en-US" sz="1600" dirty="0">
                <a:latin typeface="宋体" panose="02010600030101010101" pitchFamily="2" charset="-122"/>
                <a:ea typeface="宋体" panose="02010600030101010101" pitchFamily="2" charset="-122"/>
              </a:rPr>
              <a:t>为</a:t>
            </a:r>
            <a:r>
              <a:rPr lang="zh-CN" altLang="en-US" sz="1600" dirty="0" smtClean="0">
                <a:latin typeface="宋体" panose="02010600030101010101" pitchFamily="2" charset="-122"/>
                <a:ea typeface="宋体" panose="02010600030101010101" pitchFamily="2" charset="-122"/>
              </a:rPr>
              <a:t>上层访问任何类型的设备提供统一的</a:t>
            </a:r>
            <a:r>
              <a:rPr lang="zh-CN" altLang="en-US" sz="1600" dirty="0">
                <a:latin typeface="宋体" panose="02010600030101010101" pitchFamily="2" charset="-122"/>
                <a:ea typeface="宋体" panose="02010600030101010101" pitchFamily="2" charset="-122"/>
              </a:rPr>
              <a:t>访问方法和访问</a:t>
            </a:r>
            <a:r>
              <a:rPr lang="zh-CN" altLang="en-US" sz="1600" dirty="0" smtClean="0">
                <a:latin typeface="宋体" panose="02010600030101010101" pitchFamily="2" charset="-122"/>
                <a:ea typeface="宋体" panose="02010600030101010101" pitchFamily="2" charset="-122"/>
              </a:rPr>
              <a:t>接口</a:t>
            </a:r>
            <a:endPar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BF3C293-827D-4717-A5F1-97EC829FE764}"/>
              </a:ext>
            </a:extLst>
          </p:cNvPr>
          <p:cNvSpPr>
            <a:spLocks noGrp="1" noChangeArrowheads="1"/>
          </p:cNvSpPr>
          <p:nvPr>
            <p:ph type="title" idx="4294967295"/>
          </p:nvPr>
        </p:nvSpPr>
        <p:spPr>
          <a:xfrm>
            <a:off x="674688" y="296863"/>
            <a:ext cx="8077200" cy="609600"/>
          </a:xfrm>
        </p:spPr>
        <p:txBody>
          <a:bodyPr/>
          <a:lstStyle/>
          <a:p>
            <a:pPr>
              <a:defRPr/>
            </a:pPr>
            <a:r>
              <a:rPr lang="en-US" altLang="zh-CN" dirty="0">
                <a:effectLst>
                  <a:outerShdw blurRad="38100" dist="38100" dir="2700000" algn="tl">
                    <a:srgbClr val="C0C0C0"/>
                  </a:outerShdw>
                </a:effectLst>
                <a:ea typeface="宋体" panose="02010600030101010101" pitchFamily="2" charset="-122"/>
              </a:rPr>
              <a:t>12.3 </a:t>
            </a:r>
            <a:r>
              <a:rPr lang="en-US" altLang="zh-CN" dirty="0" smtClean="0">
                <a:effectLst>
                  <a:outerShdw blurRad="38100" dist="38100" dir="2700000" algn="tl">
                    <a:srgbClr val="C0C0C0"/>
                  </a:outerShdw>
                </a:effectLst>
                <a:ea typeface="宋体" panose="02010600030101010101" pitchFamily="2" charset="-122"/>
              </a:rPr>
              <a:t> Application </a:t>
            </a:r>
            <a:r>
              <a:rPr lang="en-US" altLang="zh-CN" dirty="0">
                <a:effectLst>
                  <a:outerShdw blurRad="38100" dist="38100" dir="2700000" algn="tl">
                    <a:srgbClr val="C0C0C0"/>
                  </a:outerShdw>
                </a:effectLst>
                <a:ea typeface="宋体" panose="02010600030101010101" pitchFamily="2" charset="-122"/>
              </a:rPr>
              <a:t>I/O </a:t>
            </a:r>
            <a:r>
              <a:rPr lang="en-US" altLang="zh-CN" dirty="0" smtClean="0">
                <a:effectLst>
                  <a:outerShdw blurRad="38100" dist="38100" dir="2700000" algn="tl">
                    <a:srgbClr val="C0C0C0"/>
                  </a:outerShdw>
                </a:effectLst>
                <a:ea typeface="宋体" panose="02010600030101010101" pitchFamily="2" charset="-122"/>
              </a:rPr>
              <a:t>Interface</a:t>
            </a:r>
            <a:endParaRPr lang="en-US" altLang="zh-CN" dirty="0">
              <a:effectLst>
                <a:outerShdw blurRad="38100" dist="38100" dir="2700000" algn="tl">
                  <a:srgbClr val="C0C0C0"/>
                </a:outerShdw>
              </a:effectLst>
              <a:ea typeface="宋体" panose="02010600030101010101" pitchFamily="2" charset="-122"/>
            </a:endParaRPr>
          </a:p>
        </p:txBody>
      </p:sp>
      <p:sp>
        <p:nvSpPr>
          <p:cNvPr id="30723" name="Rectangle 3">
            <a:extLst>
              <a:ext uri="{FF2B5EF4-FFF2-40B4-BE49-F238E27FC236}">
                <a16:creationId xmlns:a16="http://schemas.microsoft.com/office/drawing/2014/main" id="{EA3504F5-78AE-4403-8BFD-6446B897A33C}"/>
              </a:ext>
            </a:extLst>
          </p:cNvPr>
          <p:cNvSpPr>
            <a:spLocks noGrp="1" noChangeArrowheads="1"/>
          </p:cNvSpPr>
          <p:nvPr>
            <p:ph type="body" idx="4294967295"/>
          </p:nvPr>
        </p:nvSpPr>
        <p:spPr>
          <a:xfrm>
            <a:off x="835024" y="1423988"/>
            <a:ext cx="7758559" cy="4567237"/>
          </a:xfrm>
        </p:spPr>
        <p:txBody>
          <a:bodyPr/>
          <a:lstStyle/>
          <a:p>
            <a:r>
              <a:rPr lang="en-US" altLang="zh-CN" sz="2000" b="1" u="sng" dirty="0">
                <a:solidFill>
                  <a:srgbClr val="FF0000"/>
                </a:solidFill>
                <a:ea typeface="宋体" panose="02010600030101010101" pitchFamily="2" charset="-122"/>
              </a:rPr>
              <a:t>I/O system calls </a:t>
            </a:r>
            <a:r>
              <a:rPr lang="en-US" altLang="zh-CN" sz="2000" b="1" dirty="0">
                <a:solidFill>
                  <a:srgbClr val="337D45"/>
                </a:solidFill>
                <a:ea typeface="宋体" panose="02010600030101010101" pitchFamily="2" charset="-122"/>
              </a:rPr>
              <a:t>encapsulate device behaviors </a:t>
            </a:r>
            <a:r>
              <a:rPr lang="en-US" altLang="zh-CN" sz="2000" dirty="0">
                <a:ea typeface="宋体" panose="02010600030101010101" pitchFamily="2" charset="-122"/>
              </a:rPr>
              <a:t>in a few </a:t>
            </a:r>
            <a:r>
              <a:rPr lang="en-US" altLang="zh-CN" sz="2000" dirty="0">
                <a:solidFill>
                  <a:srgbClr val="0033CC"/>
                </a:solidFill>
                <a:ea typeface="宋体" panose="02010600030101010101" pitchFamily="2" charset="-122"/>
              </a:rPr>
              <a:t>generic classes </a:t>
            </a:r>
            <a:r>
              <a:rPr lang="en-US" altLang="zh-CN" sz="2000" dirty="0">
                <a:ea typeface="宋体" panose="02010600030101010101" pitchFamily="2" charset="-122"/>
              </a:rPr>
              <a:t>that </a:t>
            </a:r>
            <a:r>
              <a:rPr lang="en-US" altLang="zh-CN" sz="2000" b="1" dirty="0">
                <a:solidFill>
                  <a:srgbClr val="7030A0"/>
                </a:solidFill>
                <a:ea typeface="宋体" panose="02010600030101010101" pitchFamily="2" charset="-122"/>
              </a:rPr>
              <a:t>hide hardware differences </a:t>
            </a:r>
            <a:r>
              <a:rPr lang="en-US" altLang="zh-CN" sz="2000" dirty="0">
                <a:ea typeface="宋体" panose="02010600030101010101" pitchFamily="2" charset="-122"/>
              </a:rPr>
              <a:t>from </a:t>
            </a:r>
            <a:r>
              <a:rPr lang="en-US" altLang="zh-CN" sz="2000" b="1" dirty="0">
                <a:solidFill>
                  <a:srgbClr val="0070C0"/>
                </a:solidFill>
                <a:ea typeface="宋体" panose="02010600030101010101" pitchFamily="2" charset="-122"/>
              </a:rPr>
              <a:t>applications</a:t>
            </a:r>
            <a:r>
              <a:rPr lang="en-US" altLang="zh-CN" sz="2000" dirty="0" smtClean="0">
                <a:ea typeface="宋体" panose="02010600030101010101" pitchFamily="2" charset="-122"/>
              </a:rPr>
              <a:t>.</a:t>
            </a:r>
            <a:endParaRPr lang="en-US" altLang="zh-CN" sz="2000" dirty="0">
              <a:ea typeface="宋体" panose="02010600030101010101" pitchFamily="2" charset="-122"/>
            </a:endParaRPr>
          </a:p>
          <a:p>
            <a:pPr lvl="1"/>
            <a:r>
              <a:rPr lang="en-US" altLang="zh-CN" sz="1800" b="1" dirty="0">
                <a:solidFill>
                  <a:srgbClr val="7030A0"/>
                </a:solidFill>
                <a:ea typeface="宋体" panose="02010600030101010101" pitchFamily="2" charset="-122"/>
              </a:rPr>
              <a:t>I/O</a:t>
            </a:r>
            <a:r>
              <a:rPr lang="zh-CN" altLang="en-US" sz="1800" b="1" dirty="0">
                <a:solidFill>
                  <a:srgbClr val="7030A0"/>
                </a:solidFill>
                <a:ea typeface="宋体" panose="02010600030101010101" pitchFamily="2" charset="-122"/>
              </a:rPr>
              <a:t>系统调用</a:t>
            </a:r>
            <a:r>
              <a:rPr lang="zh-CN" altLang="en-US" sz="1800" b="1" dirty="0">
                <a:ea typeface="宋体" panose="02010600030101010101" pitchFamily="2" charset="-122"/>
              </a:rPr>
              <a:t>为</a:t>
            </a:r>
            <a:r>
              <a:rPr lang="zh-CN" altLang="en-US" sz="1800" b="1" dirty="0">
                <a:solidFill>
                  <a:srgbClr val="7030A0"/>
                </a:solidFill>
                <a:ea typeface="宋体" panose="02010600030101010101" pitchFamily="2" charset="-122"/>
              </a:rPr>
              <a:t>应用程序</a:t>
            </a:r>
            <a:r>
              <a:rPr lang="zh-CN" altLang="en-US" sz="1800" b="1" dirty="0">
                <a:ea typeface="宋体" panose="02010600030101010101" pitchFamily="2" charset="-122"/>
              </a:rPr>
              <a:t>提供了统一的调用接口，隐含了硬件设备的</a:t>
            </a:r>
            <a:r>
              <a:rPr lang="zh-CN" altLang="en-US" sz="1800" b="1" dirty="0" smtClean="0">
                <a:ea typeface="宋体" panose="02010600030101010101" pitchFamily="2" charset="-122"/>
              </a:rPr>
              <a:t>不同实现细节</a:t>
            </a:r>
            <a:endParaRPr lang="en-US" altLang="zh-CN" sz="1800" b="1" dirty="0" smtClean="0">
              <a:ea typeface="宋体" panose="02010600030101010101" pitchFamily="2" charset="-122"/>
            </a:endParaRPr>
          </a:p>
          <a:p>
            <a:pPr lvl="1"/>
            <a:r>
              <a:rPr lang="zh-CN" altLang="en-US" sz="1800" b="1" dirty="0" smtClean="0">
                <a:ea typeface="宋体" panose="02010600030101010101" pitchFamily="2" charset="-122"/>
              </a:rPr>
              <a:t>由</a:t>
            </a:r>
            <a:r>
              <a:rPr lang="en-US" altLang="zh-CN" sz="1800" b="1" dirty="0">
                <a:ea typeface="宋体" panose="02010600030101010101" pitchFamily="2" charset="-122"/>
              </a:rPr>
              <a:t>I/O</a:t>
            </a:r>
            <a:r>
              <a:rPr lang="zh-CN" altLang="en-US" sz="1800" b="1" dirty="0" smtClean="0">
                <a:ea typeface="宋体" panose="02010600030101010101" pitchFamily="2" charset="-122"/>
              </a:rPr>
              <a:t>子系统负责</a:t>
            </a:r>
            <a:r>
              <a:rPr lang="zh-CN" altLang="en-US" sz="1800" b="1" dirty="0">
                <a:ea typeface="宋体" panose="02010600030101010101" pitchFamily="2" charset="-122"/>
              </a:rPr>
              <a:t>处理对不同设备</a:t>
            </a:r>
            <a:r>
              <a:rPr lang="zh-CN" altLang="en-US" sz="1800" b="1" dirty="0" smtClean="0">
                <a:ea typeface="宋体" panose="02010600030101010101" pitchFamily="2" charset="-122"/>
              </a:rPr>
              <a:t>的具体访问</a:t>
            </a:r>
            <a:endParaRPr lang="en-US" altLang="zh-CN" sz="1800" b="1" dirty="0">
              <a:ea typeface="宋体" panose="02010600030101010101" pitchFamily="2" charset="-122"/>
            </a:endParaRPr>
          </a:p>
          <a:p>
            <a:r>
              <a:rPr lang="en-US" altLang="zh-CN" sz="2000" b="1" dirty="0">
                <a:solidFill>
                  <a:srgbClr val="FF0000"/>
                </a:solidFill>
                <a:ea typeface="宋体" panose="02010600030101010101" pitchFamily="2" charset="-122"/>
              </a:rPr>
              <a:t>Device-driver layer </a:t>
            </a:r>
            <a:r>
              <a:rPr lang="en-US" altLang="zh-CN" sz="2000" dirty="0">
                <a:ea typeface="宋体" panose="02010600030101010101" pitchFamily="2" charset="-122"/>
              </a:rPr>
              <a:t>hides differences</a:t>
            </a:r>
            <a:r>
              <a:rPr lang="en-US" altLang="zh-CN" sz="2000" dirty="0">
                <a:solidFill>
                  <a:srgbClr val="0070C0"/>
                </a:solidFill>
                <a:ea typeface="宋体" panose="02010600030101010101" pitchFamily="2" charset="-122"/>
              </a:rPr>
              <a:t> among I/O controllers </a:t>
            </a:r>
            <a:r>
              <a:rPr lang="en-US" altLang="zh-CN" sz="2000" dirty="0">
                <a:ea typeface="宋体" panose="02010600030101010101" pitchFamily="2" charset="-122"/>
              </a:rPr>
              <a:t>from </a:t>
            </a:r>
            <a:r>
              <a:rPr lang="en-US" altLang="zh-CN" sz="2000" dirty="0">
                <a:solidFill>
                  <a:srgbClr val="00B050"/>
                </a:solidFill>
                <a:ea typeface="宋体" panose="02010600030101010101" pitchFamily="2" charset="-122"/>
              </a:rPr>
              <a:t>the I/O subsystem of the kernel</a:t>
            </a:r>
          </a:p>
          <a:p>
            <a:pPr lvl="1"/>
            <a:r>
              <a:rPr lang="zh-CN" altLang="en-US" sz="1800" b="1" dirty="0">
                <a:solidFill>
                  <a:srgbClr val="7030A0"/>
                </a:solidFill>
                <a:ea typeface="宋体" panose="02010600030101010101" pitchFamily="2" charset="-122"/>
              </a:rPr>
              <a:t>设备驱动程序层</a:t>
            </a:r>
            <a:r>
              <a:rPr lang="zh-CN" altLang="en-US" sz="1800" b="1" dirty="0">
                <a:ea typeface="宋体" panose="02010600030101010101" pitchFamily="2" charset="-122"/>
              </a:rPr>
              <a:t>为</a:t>
            </a:r>
            <a:r>
              <a:rPr lang="en-US" altLang="zh-CN" sz="1800" b="1" dirty="0">
                <a:solidFill>
                  <a:srgbClr val="7030A0"/>
                </a:solidFill>
                <a:ea typeface="宋体" panose="02010600030101010101" pitchFamily="2" charset="-122"/>
              </a:rPr>
              <a:t>I/O</a:t>
            </a:r>
            <a:r>
              <a:rPr lang="zh-CN" altLang="en-US" sz="1800" b="1" dirty="0">
                <a:solidFill>
                  <a:srgbClr val="7030A0"/>
                </a:solidFill>
                <a:ea typeface="宋体" panose="02010600030101010101" pitchFamily="2" charset="-122"/>
              </a:rPr>
              <a:t>子系统</a:t>
            </a:r>
            <a:r>
              <a:rPr lang="zh-CN" altLang="en-US" sz="1800" b="1" dirty="0">
                <a:ea typeface="宋体" panose="02010600030101010101" pitchFamily="2" charset="-122"/>
              </a:rPr>
              <a:t>提供统一的访问接口，隐含了</a:t>
            </a:r>
            <a:r>
              <a:rPr lang="en-US" altLang="zh-CN" sz="1800" b="1" dirty="0">
                <a:ea typeface="宋体" panose="02010600030101010101" pitchFamily="2" charset="-122"/>
              </a:rPr>
              <a:t>I/O</a:t>
            </a:r>
            <a:r>
              <a:rPr lang="zh-CN" altLang="en-US" sz="1800" b="1" dirty="0" smtClean="0">
                <a:ea typeface="宋体" panose="02010600030101010101" pitchFamily="2" charset="-122"/>
              </a:rPr>
              <a:t>控制器（设备具体实现）的</a:t>
            </a:r>
            <a:r>
              <a:rPr lang="zh-CN" altLang="en-US" sz="1800" b="1" dirty="0">
                <a:ea typeface="宋体" panose="02010600030101010101" pitchFamily="2" charset="-122"/>
              </a:rPr>
              <a:t>不同</a:t>
            </a:r>
            <a:endParaRPr lang="en-US" altLang="zh-CN" sz="1800" b="1" dirty="0">
              <a:ea typeface="宋体" panose="02010600030101010101" pitchFamily="2" charset="-122"/>
            </a:endParaRPr>
          </a:p>
          <a:p>
            <a:pPr lvl="1"/>
            <a:r>
              <a:rPr lang="en-US" altLang="zh-CN" sz="1800" dirty="0">
                <a:ea typeface="宋体" panose="02010600030101010101" pitchFamily="2" charset="-122"/>
              </a:rPr>
              <a:t>Making the I/O subsystem </a:t>
            </a:r>
            <a:r>
              <a:rPr lang="en-US" altLang="zh-CN" sz="1800" b="1" dirty="0">
                <a:solidFill>
                  <a:srgbClr val="0070C0"/>
                </a:solidFill>
                <a:ea typeface="宋体" panose="02010600030101010101" pitchFamily="2" charset="-122"/>
              </a:rPr>
              <a:t>independent of </a:t>
            </a:r>
            <a:r>
              <a:rPr lang="en-US" altLang="zh-CN" sz="1800" dirty="0">
                <a:ea typeface="宋体" panose="02010600030101010101" pitchFamily="2" charset="-122"/>
              </a:rPr>
              <a:t>the hardware </a:t>
            </a:r>
            <a:r>
              <a:rPr lang="en-US" altLang="zh-CN" sz="1800" dirty="0">
                <a:solidFill>
                  <a:srgbClr val="337D45"/>
                </a:solidFill>
                <a:ea typeface="宋体" panose="02010600030101010101" pitchFamily="2" charset="-122"/>
              </a:rPr>
              <a:t>simplifies the job of the operating-system developer.</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C0C0C0"/>
                  </a:outerShdw>
                </a:effectLst>
                <a:ea typeface="宋体" panose="02010600030101010101" pitchFamily="2" charset="-122"/>
              </a:rPr>
              <a:t>Application I/O Interface (Cont.)</a:t>
            </a:r>
            <a:endParaRPr lang="zh-CN" altLang="en-US" dirty="0"/>
          </a:p>
        </p:txBody>
      </p:sp>
      <p:sp>
        <p:nvSpPr>
          <p:cNvPr id="3" name="内容占位符 2"/>
          <p:cNvSpPr>
            <a:spLocks noGrp="1"/>
          </p:cNvSpPr>
          <p:nvPr>
            <p:ph idx="1"/>
          </p:nvPr>
        </p:nvSpPr>
        <p:spPr>
          <a:xfrm>
            <a:off x="401318" y="1196925"/>
            <a:ext cx="8174511" cy="473174"/>
          </a:xfrm>
        </p:spPr>
        <p:txBody>
          <a:bodyPr>
            <a:normAutofit fontScale="97500"/>
          </a:bodyPr>
          <a:lstStyle/>
          <a:p>
            <a:pPr marL="0" indent="0">
              <a:buNone/>
            </a:pPr>
            <a:r>
              <a:rPr lang="en-US" altLang="zh-CN" sz="2400" dirty="0" smtClean="0">
                <a:solidFill>
                  <a:srgbClr val="7030A0"/>
                </a:solidFill>
                <a:ea typeface="宋体" panose="02010600030101010101" pitchFamily="2" charset="-122"/>
              </a:rPr>
              <a:t>I/O</a:t>
            </a:r>
            <a:r>
              <a:rPr lang="zh-CN" altLang="en-US" sz="2400" dirty="0">
                <a:solidFill>
                  <a:srgbClr val="7030A0"/>
                </a:solidFill>
                <a:ea typeface="宋体" panose="02010600030101010101" pitchFamily="2" charset="-122"/>
              </a:rPr>
              <a:t> </a:t>
            </a:r>
            <a:r>
              <a:rPr lang="en-US" altLang="zh-CN" sz="2400" dirty="0" smtClean="0">
                <a:solidFill>
                  <a:srgbClr val="7030A0"/>
                </a:solidFill>
                <a:ea typeface="宋体" panose="02010600030101010101" pitchFamily="2" charset="-122"/>
              </a:rPr>
              <a:t>system call </a:t>
            </a:r>
            <a:r>
              <a:rPr lang="zh-CN" altLang="en-US" sz="2400" dirty="0" smtClean="0">
                <a:solidFill>
                  <a:srgbClr val="7030A0"/>
                </a:solidFill>
                <a:ea typeface="宋体" panose="02010600030101010101" pitchFamily="2" charset="-122"/>
              </a:rPr>
              <a:t>处理过程：</a:t>
            </a:r>
            <a:endParaRPr lang="en-US" altLang="zh-CN" sz="2400" dirty="0">
              <a:solidFill>
                <a:srgbClr val="7030A0"/>
              </a:solidFill>
              <a:ea typeface="宋体" panose="02010600030101010101" pitchFamily="2" charset="-122"/>
            </a:endParaRPr>
          </a:p>
        </p:txBody>
      </p:sp>
      <p:sp>
        <p:nvSpPr>
          <p:cNvPr id="4" name="左中括号 3"/>
          <p:cNvSpPr/>
          <p:nvPr/>
        </p:nvSpPr>
        <p:spPr>
          <a:xfrm>
            <a:off x="848678" y="3515202"/>
            <a:ext cx="97631" cy="99393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左中括号 4"/>
          <p:cNvSpPr/>
          <p:nvPr/>
        </p:nvSpPr>
        <p:spPr>
          <a:xfrm>
            <a:off x="848678" y="2028825"/>
            <a:ext cx="97631" cy="99393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左中括号 5"/>
          <p:cNvSpPr/>
          <p:nvPr/>
        </p:nvSpPr>
        <p:spPr>
          <a:xfrm>
            <a:off x="848678" y="4671537"/>
            <a:ext cx="97631" cy="286226"/>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7" name="图片 6"/>
          <p:cNvPicPr>
            <a:picLocks noChangeAspect="1"/>
          </p:cNvPicPr>
          <p:nvPr/>
        </p:nvPicPr>
        <p:blipFill>
          <a:blip r:embed="rId2"/>
          <a:stretch>
            <a:fillRect/>
          </a:stretch>
        </p:blipFill>
        <p:spPr>
          <a:xfrm>
            <a:off x="848678" y="1864311"/>
            <a:ext cx="7567353" cy="4065972"/>
          </a:xfrm>
          <a:prstGeom prst="rect">
            <a:avLst/>
          </a:prstGeom>
        </p:spPr>
      </p:pic>
    </p:spTree>
    <p:extLst>
      <p:ext uri="{BB962C8B-B14F-4D97-AF65-F5344CB8AC3E}">
        <p14:creationId xmlns:p14="http://schemas.microsoft.com/office/powerpoint/2010/main" val="15237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5157AA8-70BB-47B1-B840-1873252E4CA0}"/>
              </a:ext>
            </a:extLst>
          </p:cNvPr>
          <p:cNvSpPr txBox="1"/>
          <p:nvPr>
            <p:custDataLst>
              <p:tags r:id="rId2"/>
            </p:custDataLst>
          </p:nvPr>
        </p:nvSpPr>
        <p:spPr>
          <a:xfrm>
            <a:off x="1268730" y="1064260"/>
            <a:ext cx="7315200" cy="1364104"/>
          </a:xfrm>
          <a:prstGeom prst="rect">
            <a:avLst/>
          </a:prstGeom>
          <a:noFill/>
        </p:spPr>
        <p:txBody>
          <a:bodyPr vert="horz" wrap="square"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操作系统中的</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子系统通常由四个层次组成，每一层明确定义了与邻近层次的接口。其合理的层次组织顺序是（）。</a:t>
            </a:r>
          </a:p>
        </p:txBody>
      </p:sp>
      <p:sp>
        <p:nvSpPr>
          <p:cNvPr id="5" name="文本框 4">
            <a:extLst>
              <a:ext uri="{FF2B5EF4-FFF2-40B4-BE49-F238E27FC236}">
                <a16:creationId xmlns:a16="http://schemas.microsoft.com/office/drawing/2014/main" id="{393BC015-03CA-46AA-82F8-EA2ECD5B7537}"/>
              </a:ext>
            </a:extLst>
          </p:cNvPr>
          <p:cNvSpPr txBox="1"/>
          <p:nvPr>
            <p:custDataLst>
              <p:tags r:id="rId3"/>
            </p:custDataLst>
          </p:nvPr>
        </p:nvSpPr>
        <p:spPr>
          <a:xfrm>
            <a:off x="2023745" y="2536155"/>
            <a:ext cx="6400800" cy="642938"/>
          </a:xfrm>
          <a:prstGeom prst="rect">
            <a:avLst/>
          </a:prstGeom>
          <a:noFill/>
        </p:spPr>
        <p:txBody>
          <a:bodyPr vert="horz" rtlCol="0" anchor="ctr" anchorCtr="0">
            <a:noAutofit/>
          </a:bodyPr>
          <a:lstStyle/>
          <a:p>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用户级</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软件、设备无关性软件、设备驱动程序、中断处理程序</a:t>
            </a:r>
          </a:p>
        </p:txBody>
      </p:sp>
      <p:sp>
        <p:nvSpPr>
          <p:cNvPr id="6" name="文本框 5">
            <a:extLst>
              <a:ext uri="{FF2B5EF4-FFF2-40B4-BE49-F238E27FC236}">
                <a16:creationId xmlns:a16="http://schemas.microsoft.com/office/drawing/2014/main" id="{6AD2F7C5-864E-47E6-B8C2-F7E88CFEDB47}"/>
              </a:ext>
            </a:extLst>
          </p:cNvPr>
          <p:cNvSpPr txBox="1"/>
          <p:nvPr>
            <p:custDataLst>
              <p:tags r:id="rId4"/>
            </p:custDataLst>
          </p:nvPr>
        </p:nvSpPr>
        <p:spPr>
          <a:xfrm>
            <a:off x="2023745" y="3138881"/>
            <a:ext cx="6400800" cy="642938"/>
          </a:xfrm>
          <a:prstGeom prst="rect">
            <a:avLst/>
          </a:prstGeom>
          <a:noFill/>
        </p:spPr>
        <p:txBody>
          <a:bodyPr vert="horz" rtlCol="0" anchor="ctr" anchorCtr="0">
            <a:noAutofit/>
          </a:bodyPr>
          <a:lstStyle/>
          <a:p>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用户级</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软件、设备无关性软件、中断处理程序、设备驱动程序</a:t>
            </a:r>
          </a:p>
        </p:txBody>
      </p:sp>
      <p:sp>
        <p:nvSpPr>
          <p:cNvPr id="7" name="文本框 6">
            <a:extLst>
              <a:ext uri="{FF2B5EF4-FFF2-40B4-BE49-F238E27FC236}">
                <a16:creationId xmlns:a16="http://schemas.microsoft.com/office/drawing/2014/main" id="{B5A1BD6A-DD6C-413E-A418-6643712AAC06}"/>
              </a:ext>
            </a:extLst>
          </p:cNvPr>
          <p:cNvSpPr txBox="1"/>
          <p:nvPr>
            <p:custDataLst>
              <p:tags r:id="rId5"/>
            </p:custDataLst>
          </p:nvPr>
        </p:nvSpPr>
        <p:spPr>
          <a:xfrm>
            <a:off x="2023745" y="3845299"/>
            <a:ext cx="6400800" cy="642938"/>
          </a:xfrm>
          <a:prstGeom prst="rect">
            <a:avLst/>
          </a:prstGeom>
          <a:noFill/>
        </p:spPr>
        <p:txBody>
          <a:bodyPr vert="horz" rtlCol="0" anchor="ctr" anchorCtr="0">
            <a:noAutofit/>
          </a:bodyPr>
          <a:lstStyle/>
          <a:p>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用户级</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软件、设备驱动程序、设备无关性软件、中断处理程序</a:t>
            </a:r>
          </a:p>
          <a:p>
            <a:endPar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C5414157-54A6-4CF0-BBD1-5CE3740FC17D}"/>
              </a:ext>
            </a:extLst>
          </p:cNvPr>
          <p:cNvSpPr txBox="1"/>
          <p:nvPr>
            <p:custDataLst>
              <p:tags r:id="rId6"/>
            </p:custDataLst>
          </p:nvPr>
        </p:nvSpPr>
        <p:spPr>
          <a:xfrm>
            <a:off x="2023745" y="4448022"/>
            <a:ext cx="6400800" cy="642938"/>
          </a:xfrm>
          <a:prstGeom prst="rect">
            <a:avLst/>
          </a:prstGeom>
          <a:noFill/>
        </p:spPr>
        <p:txBody>
          <a:bodyPr vert="horz" rtlCol="0" anchor="ctr" anchorCtr="0">
            <a:noAutofit/>
          </a:bodyPr>
          <a:lstStyle/>
          <a:p>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用户级</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软件、 中断处理程序、 设备无关性软件、设备驱动程序</a:t>
            </a:r>
          </a:p>
        </p:txBody>
      </p:sp>
      <p:sp>
        <p:nvSpPr>
          <p:cNvPr id="9" name="椭圆 8">
            <a:extLst>
              <a:ext uri="{FF2B5EF4-FFF2-40B4-BE49-F238E27FC236}">
                <a16:creationId xmlns:a16="http://schemas.microsoft.com/office/drawing/2014/main" id="{8BEC4BEC-32D0-42DB-9F4F-7A5DED44A365}"/>
              </a:ext>
            </a:extLst>
          </p:cNvPr>
          <p:cNvSpPr>
            <a:spLocks noChangeAspect="1"/>
          </p:cNvSpPr>
          <p:nvPr>
            <p:custDataLst>
              <p:tags r:id="rId7"/>
            </p:custDataLst>
          </p:nvPr>
        </p:nvSpPr>
        <p:spPr bwMode="auto">
          <a:xfrm>
            <a:off x="1206500" y="2600448"/>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E9962A63-EB0E-4AC0-9DD9-D2DF09AE1C04}"/>
              </a:ext>
            </a:extLst>
          </p:cNvPr>
          <p:cNvSpPr>
            <a:spLocks noChangeAspect="1"/>
          </p:cNvSpPr>
          <p:nvPr>
            <p:custDataLst>
              <p:tags r:id="rId8"/>
            </p:custDataLst>
          </p:nvPr>
        </p:nvSpPr>
        <p:spPr bwMode="auto">
          <a:xfrm>
            <a:off x="1309370" y="3203174"/>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4EFEB2B0-B1EE-4C10-857A-BA16DB63FC3F}"/>
              </a:ext>
            </a:extLst>
          </p:cNvPr>
          <p:cNvSpPr>
            <a:spLocks noChangeAspect="1"/>
          </p:cNvSpPr>
          <p:nvPr>
            <p:custDataLst>
              <p:tags r:id="rId9"/>
            </p:custDataLst>
          </p:nvPr>
        </p:nvSpPr>
        <p:spPr bwMode="auto">
          <a:xfrm>
            <a:off x="1309370" y="3909592"/>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F7374FDE-8A59-4E27-8ABD-46D60AB9D2B1}"/>
              </a:ext>
            </a:extLst>
          </p:cNvPr>
          <p:cNvSpPr>
            <a:spLocks noChangeAspect="1"/>
          </p:cNvSpPr>
          <p:nvPr>
            <p:custDataLst>
              <p:tags r:id="rId10"/>
            </p:custDataLst>
          </p:nvPr>
        </p:nvSpPr>
        <p:spPr bwMode="auto">
          <a:xfrm>
            <a:off x="1309370" y="4512315"/>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D2E34710-AC27-4F70-AE22-5FCB7080BA6C}"/>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 name="矩形 1">
            <a:extLst>
              <a:ext uri="{FF2B5EF4-FFF2-40B4-BE49-F238E27FC236}">
                <a16:creationId xmlns:a16="http://schemas.microsoft.com/office/drawing/2014/main" id="{9E53A845-6892-436E-8D4F-76C25A6512EA}"/>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24" name="文本框 23">
            <a:extLst>
              <a:ext uri="{FF2B5EF4-FFF2-40B4-BE49-F238E27FC236}">
                <a16:creationId xmlns:a16="http://schemas.microsoft.com/office/drawing/2014/main" id="{ECF87105-418A-4B12-8C67-78FDDF8F7ADA}"/>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5" name="文本框 24">
            <a:extLst>
              <a:ext uri="{FF2B5EF4-FFF2-40B4-BE49-F238E27FC236}">
                <a16:creationId xmlns:a16="http://schemas.microsoft.com/office/drawing/2014/main" id="{7CF4832B-201F-491C-847E-AA0FD1E7F896}"/>
              </a:ext>
            </a:extLst>
          </p:cNvPr>
          <p:cNvSpPr txBox="1"/>
          <p:nvPr>
            <p:custDataLst>
              <p:tags r:id="rId14"/>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3" name="组合 22">
            <a:extLst>
              <a:ext uri="{FF2B5EF4-FFF2-40B4-BE49-F238E27FC236}">
                <a16:creationId xmlns:a16="http://schemas.microsoft.com/office/drawing/2014/main" id="{86B179F5-A746-4856-92F4-249CF9965B80}"/>
              </a:ext>
            </a:extLst>
          </p:cNvPr>
          <p:cNvGrpSpPr/>
          <p:nvPr>
            <p:custDataLst>
              <p:tags r:id="rId15"/>
            </p:custDataLst>
          </p:nvPr>
        </p:nvGrpSpPr>
        <p:grpSpPr>
          <a:xfrm>
            <a:off x="9537700" y="0"/>
            <a:ext cx="3815080" cy="647700"/>
            <a:chOff x="9537700" y="0"/>
            <a:chExt cx="3815080" cy="647700"/>
          </a:xfrm>
        </p:grpSpPr>
        <p:sp>
          <p:nvSpPr>
            <p:cNvPr id="20" name="RemarkBack">
              <a:extLst>
                <a:ext uri="{FF2B5EF4-FFF2-40B4-BE49-F238E27FC236}">
                  <a16:creationId xmlns:a16="http://schemas.microsoft.com/office/drawing/2014/main" id="{0BF7C88A-5817-4708-B545-870241B20339}"/>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1" name="RemarkBlock">
              <a:extLst>
                <a:ext uri="{FF2B5EF4-FFF2-40B4-BE49-F238E27FC236}">
                  <a16:creationId xmlns:a16="http://schemas.microsoft.com/office/drawing/2014/main" id="{00646419-623C-422D-9ADA-35ED8EF535C8}"/>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2" name="RemarkTitleText">
              <a:extLst>
                <a:ext uri="{FF2B5EF4-FFF2-40B4-BE49-F238E27FC236}">
                  <a16:creationId xmlns:a16="http://schemas.microsoft.com/office/drawing/2014/main" id="{04579B05-A00E-45D9-9843-6DEEF9A3C03D}"/>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6" name="RemarkBack">
            <a:extLst>
              <a:ext uri="{FF2B5EF4-FFF2-40B4-BE49-F238E27FC236}">
                <a16:creationId xmlns:a16="http://schemas.microsoft.com/office/drawing/2014/main" id="{B2FF2142-69FD-4835-B390-41E4B9B9BFAF}"/>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7" name="RemarkBlock">
            <a:extLst>
              <a:ext uri="{FF2B5EF4-FFF2-40B4-BE49-F238E27FC236}">
                <a16:creationId xmlns:a16="http://schemas.microsoft.com/office/drawing/2014/main" id="{D53419D6-FF23-4339-AA87-17D9490C0709}"/>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8" name="RemarkTitleText">
            <a:extLst>
              <a:ext uri="{FF2B5EF4-FFF2-40B4-BE49-F238E27FC236}">
                <a16:creationId xmlns:a16="http://schemas.microsoft.com/office/drawing/2014/main" id="{316CE89B-258E-470D-AEDE-4DF2CC3CD4F3}"/>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BFE144F6-CE61-476E-B8C3-060B61039F6C}"/>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29E82DDE-A2E3-4A46-9366-22C2637F9FD5}"/>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5" name="ColorBlock">
              <a:extLst>
                <a:ext uri="{FF2B5EF4-FFF2-40B4-BE49-F238E27FC236}">
                  <a16:creationId xmlns:a16="http://schemas.microsoft.com/office/drawing/2014/main" id="{968096FC-906C-4FDB-A14C-565B41A0C84D}"/>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6" name="TypeText">
              <a:extLst>
                <a:ext uri="{FF2B5EF4-FFF2-40B4-BE49-F238E27FC236}">
                  <a16:creationId xmlns:a16="http://schemas.microsoft.com/office/drawing/2014/main" id="{6F4BD1E4-5A4C-42E6-B61B-41858BC43A85}"/>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8B74660E-90DA-4F66-9989-5728A60745A6}"/>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B0C7862B-1CCF-45DC-A993-AF2730A102C8}"/>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C3F1EE06-9AE6-4C75-B37C-75928E410045}"/>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3587894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1B8CE842-60B4-4283-BA5D-7C1E71D8C596}"/>
              </a:ext>
            </a:extLst>
          </p:cNvPr>
          <p:cNvSpPr>
            <a:spLocks noGrp="1" noChangeArrowheads="1"/>
          </p:cNvSpPr>
          <p:nvPr>
            <p:ph type="title" idx="4294967295"/>
          </p:nvPr>
        </p:nvSpPr>
        <p:spPr/>
        <p:txBody>
          <a:bodyPr/>
          <a:lstStyle/>
          <a:p>
            <a:pPr marL="0" indent="0">
              <a:buFont typeface="Monotype Sorts" pitchFamily="2" charset="2"/>
              <a:buNone/>
            </a:pPr>
            <a:r>
              <a:rPr lang="en-US" altLang="zh-CN" dirty="0">
                <a:ea typeface="宋体" panose="02010600030101010101" pitchFamily="2" charset="-122"/>
              </a:rPr>
              <a:t>I/O</a:t>
            </a:r>
            <a:r>
              <a:rPr lang="zh-CN" altLang="en-US" dirty="0">
                <a:ea typeface="宋体" panose="02010600030101010101" pitchFamily="2" charset="-122"/>
              </a:rPr>
              <a:t>系统的层次及功能</a:t>
            </a:r>
            <a:endParaRPr lang="en-US" altLang="zh-CN" dirty="0">
              <a:ea typeface="宋体" panose="02010600030101010101" pitchFamily="2" charset="-122"/>
            </a:endParaRPr>
          </a:p>
        </p:txBody>
      </p:sp>
      <p:sp>
        <p:nvSpPr>
          <p:cNvPr id="34819" name="Rectangle 3">
            <a:extLst>
              <a:ext uri="{FF2B5EF4-FFF2-40B4-BE49-F238E27FC236}">
                <a16:creationId xmlns:a16="http://schemas.microsoft.com/office/drawing/2014/main" id="{BEE10407-F0BD-4FD8-A6AA-38FCE415EDEC}"/>
              </a:ext>
            </a:extLst>
          </p:cNvPr>
          <p:cNvSpPr>
            <a:spLocks noGrp="1" noChangeArrowheads="1"/>
          </p:cNvSpPr>
          <p:nvPr>
            <p:ph type="body" idx="4294967295"/>
          </p:nvPr>
        </p:nvSpPr>
        <p:spPr>
          <a:xfrm>
            <a:off x="3810984" y="1430993"/>
            <a:ext cx="4738212" cy="809464"/>
          </a:xfrm>
          <a:ln>
            <a:solidFill>
              <a:schemeClr val="tx1"/>
            </a:solidFill>
          </a:ln>
        </p:spPr>
        <p:txBody>
          <a:bodyPr/>
          <a:lstStyle/>
          <a:p>
            <a:pPr marL="0" indent="0">
              <a:buNone/>
            </a:pPr>
            <a:r>
              <a:rPr lang="zh-CN" altLang="en-US" sz="1400" dirty="0">
                <a:ea typeface="宋体" panose="02010600030101010101" pitchFamily="2" charset="-122"/>
              </a:rPr>
              <a:t>产生</a:t>
            </a:r>
            <a:r>
              <a:rPr lang="en-US" altLang="zh-CN" sz="1400" dirty="0">
                <a:ea typeface="宋体" panose="02010600030101010101" pitchFamily="2" charset="-122"/>
              </a:rPr>
              <a:t>I/O</a:t>
            </a:r>
            <a:r>
              <a:rPr lang="zh-CN" altLang="en-US" sz="1400" dirty="0">
                <a:ea typeface="宋体" panose="02010600030101010101" pitchFamily="2" charset="-122"/>
              </a:rPr>
              <a:t>请求、格式化</a:t>
            </a:r>
            <a:r>
              <a:rPr lang="en-US" altLang="zh-CN" sz="1400" dirty="0">
                <a:ea typeface="宋体" panose="02010600030101010101" pitchFamily="2" charset="-122"/>
              </a:rPr>
              <a:t>I/O</a:t>
            </a:r>
            <a:r>
              <a:rPr lang="zh-CN" altLang="en-US" sz="1400" dirty="0">
                <a:ea typeface="宋体" panose="02010600030101010101" pitchFamily="2" charset="-122"/>
              </a:rPr>
              <a:t>、</a:t>
            </a:r>
            <a:r>
              <a:rPr lang="en-US" altLang="zh-CN" sz="1400" dirty="0" err="1">
                <a:ea typeface="宋体" panose="02010600030101010101" pitchFamily="2" charset="-122"/>
              </a:rPr>
              <a:t>SPOOLing</a:t>
            </a:r>
            <a:endParaRPr lang="en-US" altLang="zh-CN" sz="1400" dirty="0">
              <a:ea typeface="宋体" panose="02010600030101010101" pitchFamily="2" charset="-122"/>
            </a:endParaRPr>
          </a:p>
          <a:p>
            <a:pPr marL="0" indent="0">
              <a:buNone/>
            </a:pPr>
            <a:r>
              <a:rPr lang="zh-CN" altLang="en-US" sz="1400" dirty="0">
                <a:ea typeface="宋体" panose="02010600030101010101" pitchFamily="2" charset="-122"/>
              </a:rPr>
              <a:t>实现与用户交互的接口，用户直接调用在用户层提供的与</a:t>
            </a:r>
            <a:r>
              <a:rPr lang="en-US" altLang="zh-CN" sz="1400" dirty="0">
                <a:ea typeface="宋体" panose="02010600030101010101" pitchFamily="2" charset="-122"/>
              </a:rPr>
              <a:t>I/O</a:t>
            </a:r>
            <a:r>
              <a:rPr lang="zh-CN" altLang="en-US" sz="1400" dirty="0">
                <a:ea typeface="宋体" panose="02010600030101010101" pitchFamily="2" charset="-122"/>
              </a:rPr>
              <a:t>操作有关的库函数，操作</a:t>
            </a:r>
            <a:r>
              <a:rPr lang="en-US" altLang="zh-CN" sz="1400" dirty="0">
                <a:ea typeface="宋体" panose="02010600030101010101" pitchFamily="2" charset="-122"/>
              </a:rPr>
              <a:t>I/O</a:t>
            </a:r>
            <a:r>
              <a:rPr lang="zh-CN" altLang="en-US" sz="1400" dirty="0">
                <a:ea typeface="宋体" panose="02010600030101010101" pitchFamily="2" charset="-122"/>
              </a:rPr>
              <a:t>设备</a:t>
            </a:r>
            <a:endParaRPr lang="en-US" altLang="zh-CN" sz="1400" dirty="0">
              <a:ea typeface="宋体" panose="02010600030101010101" pitchFamily="2" charset="-122"/>
            </a:endParaRPr>
          </a:p>
        </p:txBody>
      </p:sp>
      <p:graphicFrame>
        <p:nvGraphicFramePr>
          <p:cNvPr id="2" name="表格 2">
            <a:extLst>
              <a:ext uri="{FF2B5EF4-FFF2-40B4-BE49-F238E27FC236}">
                <a16:creationId xmlns:a16="http://schemas.microsoft.com/office/drawing/2014/main" id="{90F940B6-49D3-431A-8AA5-3E910AA116A5}"/>
              </a:ext>
            </a:extLst>
          </p:cNvPr>
          <p:cNvGraphicFramePr>
            <a:graphicFrameLocks noGrp="1"/>
          </p:cNvGraphicFramePr>
          <p:nvPr/>
        </p:nvGraphicFramePr>
        <p:xfrm>
          <a:off x="973585" y="1574784"/>
          <a:ext cx="2666260" cy="3884985"/>
        </p:xfrm>
        <a:graphic>
          <a:graphicData uri="http://schemas.openxmlformats.org/drawingml/2006/table">
            <a:tbl>
              <a:tblPr firstRow="1" bandRow="1">
                <a:tableStyleId>{5C22544A-7EE6-4342-B048-85BDC9FD1C3A}</a:tableStyleId>
              </a:tblPr>
              <a:tblGrid>
                <a:gridCol w="2666260">
                  <a:extLst>
                    <a:ext uri="{9D8B030D-6E8A-4147-A177-3AD203B41FA5}">
                      <a16:colId xmlns:a16="http://schemas.microsoft.com/office/drawing/2014/main" val="576245934"/>
                    </a:ext>
                  </a:extLst>
                </a:gridCol>
              </a:tblGrid>
              <a:tr h="776997">
                <a:tc>
                  <a:txBody>
                    <a:bodyPr/>
                    <a:lstStyle/>
                    <a:p>
                      <a:pPr algn="ctr"/>
                      <a:r>
                        <a:rPr lang="zh-CN" altLang="en-US" b="0" dirty="0">
                          <a:solidFill>
                            <a:srgbClr val="000000"/>
                          </a:solidFill>
                        </a:rPr>
                        <a:t>用户层软件</a:t>
                      </a:r>
                    </a:p>
                  </a:txBody>
                  <a:tcPr/>
                </a:tc>
                <a:extLst>
                  <a:ext uri="{0D108BD9-81ED-4DB2-BD59-A6C34878D82A}">
                    <a16:rowId xmlns:a16="http://schemas.microsoft.com/office/drawing/2014/main" val="2548008931"/>
                  </a:ext>
                </a:extLst>
              </a:tr>
              <a:tr h="776997">
                <a:tc>
                  <a:txBody>
                    <a:bodyPr/>
                    <a:lstStyle/>
                    <a:p>
                      <a:pPr algn="ctr"/>
                      <a:r>
                        <a:rPr lang="zh-CN" altLang="en-US" dirty="0">
                          <a:solidFill>
                            <a:srgbClr val="000000"/>
                          </a:solidFill>
                        </a:rPr>
                        <a:t>设备独立性软件</a:t>
                      </a:r>
                    </a:p>
                  </a:txBody>
                  <a:tcPr/>
                </a:tc>
                <a:extLst>
                  <a:ext uri="{0D108BD9-81ED-4DB2-BD59-A6C34878D82A}">
                    <a16:rowId xmlns:a16="http://schemas.microsoft.com/office/drawing/2014/main" val="1994248324"/>
                  </a:ext>
                </a:extLst>
              </a:tr>
              <a:tr h="776997">
                <a:tc>
                  <a:txBody>
                    <a:bodyPr/>
                    <a:lstStyle/>
                    <a:p>
                      <a:pPr algn="ctr"/>
                      <a:r>
                        <a:rPr lang="zh-CN" altLang="en-US" dirty="0">
                          <a:solidFill>
                            <a:srgbClr val="000000"/>
                          </a:solidFill>
                        </a:rPr>
                        <a:t>设备驱动程序</a:t>
                      </a:r>
                    </a:p>
                  </a:txBody>
                  <a:tcPr/>
                </a:tc>
                <a:extLst>
                  <a:ext uri="{0D108BD9-81ED-4DB2-BD59-A6C34878D82A}">
                    <a16:rowId xmlns:a16="http://schemas.microsoft.com/office/drawing/2014/main" val="445437663"/>
                  </a:ext>
                </a:extLst>
              </a:tr>
              <a:tr h="776997">
                <a:tc>
                  <a:txBody>
                    <a:bodyPr/>
                    <a:lstStyle/>
                    <a:p>
                      <a:pPr algn="ctr"/>
                      <a:r>
                        <a:rPr lang="zh-CN" altLang="en-US" dirty="0">
                          <a:solidFill>
                            <a:srgbClr val="000000"/>
                          </a:solidFill>
                        </a:rPr>
                        <a:t>中断处理程序</a:t>
                      </a:r>
                    </a:p>
                  </a:txBody>
                  <a:tcPr/>
                </a:tc>
                <a:extLst>
                  <a:ext uri="{0D108BD9-81ED-4DB2-BD59-A6C34878D82A}">
                    <a16:rowId xmlns:a16="http://schemas.microsoft.com/office/drawing/2014/main" val="2647669366"/>
                  </a:ext>
                </a:extLst>
              </a:tr>
              <a:tr h="776997">
                <a:tc>
                  <a:txBody>
                    <a:bodyPr/>
                    <a:lstStyle/>
                    <a:p>
                      <a:pPr algn="ctr"/>
                      <a:r>
                        <a:rPr lang="zh-CN" altLang="en-US" dirty="0">
                          <a:solidFill>
                            <a:srgbClr val="000000"/>
                          </a:solidFill>
                        </a:rPr>
                        <a:t>硬件</a:t>
                      </a:r>
                    </a:p>
                  </a:txBody>
                  <a:tcPr/>
                </a:tc>
                <a:extLst>
                  <a:ext uri="{0D108BD9-81ED-4DB2-BD59-A6C34878D82A}">
                    <a16:rowId xmlns:a16="http://schemas.microsoft.com/office/drawing/2014/main" val="2701777289"/>
                  </a:ext>
                </a:extLst>
              </a:tr>
            </a:tbl>
          </a:graphicData>
        </a:graphic>
      </p:graphicFrame>
      <p:sp>
        <p:nvSpPr>
          <p:cNvPr id="6" name="Rectangle 3">
            <a:extLst>
              <a:ext uri="{FF2B5EF4-FFF2-40B4-BE49-F238E27FC236}">
                <a16:creationId xmlns:a16="http://schemas.microsoft.com/office/drawing/2014/main" id="{5F5F70AE-2FDB-4357-9104-998ED5A23BF2}"/>
              </a:ext>
            </a:extLst>
          </p:cNvPr>
          <p:cNvSpPr txBox="1">
            <a:spLocks noChangeArrowheads="1"/>
          </p:cNvSpPr>
          <p:nvPr/>
        </p:nvSpPr>
        <p:spPr bwMode="auto">
          <a:xfrm>
            <a:off x="896647" y="5670186"/>
            <a:ext cx="2583401" cy="499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onotype Sorts" pitchFamily="2" charset="2"/>
              <a:buNone/>
            </a:pPr>
            <a:r>
              <a:rPr lang="en-US" altLang="zh-CN" sz="2000" dirty="0">
                <a:ea typeface="宋体" panose="02010600030101010101" pitchFamily="2" charset="-122"/>
              </a:rPr>
              <a:t>I/O</a:t>
            </a:r>
            <a:r>
              <a:rPr lang="zh-CN" altLang="en-US" sz="2000" dirty="0">
                <a:ea typeface="宋体" panose="02010600030101010101" pitchFamily="2" charset="-122"/>
              </a:rPr>
              <a:t>系统的层次及功能</a:t>
            </a:r>
            <a:endParaRPr lang="en-US" altLang="zh-CN" sz="2000" dirty="0">
              <a:ea typeface="宋体" panose="02010600030101010101" pitchFamily="2" charset="-122"/>
            </a:endParaRPr>
          </a:p>
        </p:txBody>
      </p:sp>
      <p:sp>
        <p:nvSpPr>
          <p:cNvPr id="7" name="Rectangle 3">
            <a:extLst>
              <a:ext uri="{FF2B5EF4-FFF2-40B4-BE49-F238E27FC236}">
                <a16:creationId xmlns:a16="http://schemas.microsoft.com/office/drawing/2014/main" id="{4E54CB70-6B4D-42DA-9452-33297A26D84B}"/>
              </a:ext>
            </a:extLst>
          </p:cNvPr>
          <p:cNvSpPr txBox="1">
            <a:spLocks noChangeArrowheads="1"/>
          </p:cNvSpPr>
          <p:nvPr/>
        </p:nvSpPr>
        <p:spPr bwMode="auto">
          <a:xfrm>
            <a:off x="3810983" y="2320697"/>
            <a:ext cx="4738213" cy="80946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onotype Sorts" pitchFamily="2" charset="2"/>
              <a:buNone/>
            </a:pPr>
            <a:r>
              <a:rPr lang="zh-CN" altLang="en-US" sz="1400" dirty="0">
                <a:ea typeface="宋体" panose="02010600030101010101" pitchFamily="2" charset="-122"/>
              </a:rPr>
              <a:t>映射、保护、分块、缓冲、分配</a:t>
            </a:r>
            <a:endParaRPr lang="en-US" altLang="zh-CN" sz="1400" dirty="0">
              <a:ea typeface="宋体" panose="02010600030101010101" pitchFamily="2" charset="-122"/>
            </a:endParaRPr>
          </a:p>
          <a:p>
            <a:pPr marL="0" indent="0">
              <a:buFont typeface="Monotype Sorts" pitchFamily="2" charset="2"/>
              <a:buNone/>
            </a:pPr>
            <a:r>
              <a:rPr lang="zh-CN" altLang="en-US" sz="1400" dirty="0">
                <a:solidFill>
                  <a:srgbClr val="C00000"/>
                </a:solidFill>
                <a:ea typeface="宋体" panose="02010600030101010101" pitchFamily="2" charset="-122"/>
              </a:rPr>
              <a:t>实现与设备驱动器的统一接口</a:t>
            </a:r>
            <a:r>
              <a:rPr lang="zh-CN" altLang="en-US" sz="1400" dirty="0">
                <a:ea typeface="宋体" panose="02010600030101010101" pitchFamily="2" charset="-122"/>
              </a:rPr>
              <a:t>、设备命名、设备保护以及设备的分配与释放等，为数据传送提供必要的存储空间</a:t>
            </a:r>
            <a:endParaRPr lang="en-US" altLang="zh-CN" sz="1400" dirty="0">
              <a:ea typeface="宋体" panose="02010600030101010101" pitchFamily="2" charset="-122"/>
            </a:endParaRPr>
          </a:p>
        </p:txBody>
      </p:sp>
      <p:sp>
        <p:nvSpPr>
          <p:cNvPr id="8" name="Rectangle 3">
            <a:extLst>
              <a:ext uri="{FF2B5EF4-FFF2-40B4-BE49-F238E27FC236}">
                <a16:creationId xmlns:a16="http://schemas.microsoft.com/office/drawing/2014/main" id="{87A058EB-77FB-4837-9868-B3DC9D24EF0B}"/>
              </a:ext>
            </a:extLst>
          </p:cNvPr>
          <p:cNvSpPr txBox="1">
            <a:spLocks noChangeArrowheads="1"/>
          </p:cNvSpPr>
          <p:nvPr/>
        </p:nvSpPr>
        <p:spPr bwMode="auto">
          <a:xfrm>
            <a:off x="3810983" y="3210401"/>
            <a:ext cx="4738213" cy="80946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onotype Sorts" pitchFamily="2" charset="2"/>
              <a:buNone/>
            </a:pPr>
            <a:r>
              <a:rPr lang="zh-CN" altLang="en-US" sz="1400" dirty="0">
                <a:ea typeface="宋体" panose="02010600030101010101" pitchFamily="2" charset="-122"/>
              </a:rPr>
              <a:t>设置设备寄存器，检查寄存器内容</a:t>
            </a:r>
            <a:endParaRPr lang="en-US" altLang="zh-CN" sz="1400" dirty="0">
              <a:ea typeface="宋体" panose="02010600030101010101" pitchFamily="2" charset="-122"/>
            </a:endParaRPr>
          </a:p>
          <a:p>
            <a:pPr marL="0" indent="0">
              <a:buFont typeface="Monotype Sorts" pitchFamily="2" charset="2"/>
              <a:buNone/>
            </a:pPr>
            <a:r>
              <a:rPr lang="zh-CN" altLang="en-US" sz="1400" dirty="0">
                <a:ea typeface="宋体" panose="02010600030101010101" pitchFamily="2" charset="-122"/>
              </a:rPr>
              <a:t>与硬件直接相关，负责具体实现系统对设备发出的操作指令，驱动</a:t>
            </a:r>
            <a:r>
              <a:rPr lang="en-US" altLang="zh-CN" sz="1400" dirty="0">
                <a:ea typeface="宋体" panose="02010600030101010101" pitchFamily="2" charset="-122"/>
              </a:rPr>
              <a:t>I/O</a:t>
            </a:r>
            <a:r>
              <a:rPr lang="zh-CN" altLang="en-US" sz="1400" dirty="0" smtClean="0">
                <a:ea typeface="宋体" panose="02010600030101010101" pitchFamily="2" charset="-122"/>
              </a:rPr>
              <a:t>设备，读写数据</a:t>
            </a:r>
            <a:endParaRPr lang="en-US" altLang="zh-CN" sz="1400" dirty="0">
              <a:ea typeface="宋体" panose="02010600030101010101" pitchFamily="2" charset="-122"/>
            </a:endParaRPr>
          </a:p>
        </p:txBody>
      </p:sp>
      <p:cxnSp>
        <p:nvCxnSpPr>
          <p:cNvPr id="5" name="直接箭头连接符 4">
            <a:extLst>
              <a:ext uri="{FF2B5EF4-FFF2-40B4-BE49-F238E27FC236}">
                <a16:creationId xmlns:a16="http://schemas.microsoft.com/office/drawing/2014/main" id="{1D94E150-E13D-4343-BF7E-63252F262109}"/>
              </a:ext>
            </a:extLst>
          </p:cNvPr>
          <p:cNvCxnSpPr/>
          <p:nvPr/>
        </p:nvCxnSpPr>
        <p:spPr bwMode="auto">
          <a:xfrm>
            <a:off x="1074199" y="1313843"/>
            <a:ext cx="0" cy="521882"/>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97311F69-5B91-4552-9515-1AA9BC6DF5B5}"/>
              </a:ext>
            </a:extLst>
          </p:cNvPr>
          <p:cNvCxnSpPr/>
          <p:nvPr/>
        </p:nvCxnSpPr>
        <p:spPr bwMode="auto">
          <a:xfrm>
            <a:off x="1074199" y="2083478"/>
            <a:ext cx="0" cy="474438"/>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1E697E56-C879-46B4-89A3-EA4D42276A99}"/>
              </a:ext>
            </a:extLst>
          </p:cNvPr>
          <p:cNvCxnSpPr/>
          <p:nvPr/>
        </p:nvCxnSpPr>
        <p:spPr bwMode="auto">
          <a:xfrm>
            <a:off x="1083075" y="2927917"/>
            <a:ext cx="0" cy="474438"/>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1AE50125-019D-443C-A47B-23E9D592F39E}"/>
              </a:ext>
            </a:extLst>
          </p:cNvPr>
          <p:cNvCxnSpPr/>
          <p:nvPr/>
        </p:nvCxnSpPr>
        <p:spPr bwMode="auto">
          <a:xfrm>
            <a:off x="1100831" y="3702540"/>
            <a:ext cx="0" cy="474438"/>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3663F52A-7700-4D7E-855A-2AFCD5D8E616}"/>
              </a:ext>
            </a:extLst>
          </p:cNvPr>
          <p:cNvCxnSpPr/>
          <p:nvPr/>
        </p:nvCxnSpPr>
        <p:spPr bwMode="auto">
          <a:xfrm>
            <a:off x="1100831" y="4406101"/>
            <a:ext cx="0" cy="474438"/>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5C181270-DA90-43FA-837E-1776657B12EA}"/>
              </a:ext>
            </a:extLst>
          </p:cNvPr>
          <p:cNvCxnSpPr>
            <a:cxnSpLocks/>
          </p:cNvCxnSpPr>
          <p:nvPr/>
        </p:nvCxnSpPr>
        <p:spPr bwMode="auto">
          <a:xfrm flipV="1">
            <a:off x="3453414" y="3686457"/>
            <a:ext cx="0" cy="477139"/>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E1C06E35-79A8-4B20-977D-34B118E46A8D}"/>
              </a:ext>
            </a:extLst>
          </p:cNvPr>
          <p:cNvCxnSpPr>
            <a:cxnSpLocks/>
          </p:cNvCxnSpPr>
          <p:nvPr/>
        </p:nvCxnSpPr>
        <p:spPr bwMode="auto">
          <a:xfrm flipV="1">
            <a:off x="3453414" y="4403400"/>
            <a:ext cx="0" cy="477139"/>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750348F8-9B9F-48EB-8C37-DF479742387B}"/>
              </a:ext>
            </a:extLst>
          </p:cNvPr>
          <p:cNvCxnSpPr>
            <a:cxnSpLocks/>
          </p:cNvCxnSpPr>
          <p:nvPr/>
        </p:nvCxnSpPr>
        <p:spPr bwMode="auto">
          <a:xfrm flipV="1">
            <a:off x="3453414" y="2976776"/>
            <a:ext cx="0" cy="477139"/>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535A1B3C-55BA-427D-9062-933A242C00A7}"/>
              </a:ext>
            </a:extLst>
          </p:cNvPr>
          <p:cNvCxnSpPr>
            <a:cxnSpLocks/>
          </p:cNvCxnSpPr>
          <p:nvPr/>
        </p:nvCxnSpPr>
        <p:spPr bwMode="auto">
          <a:xfrm flipV="1">
            <a:off x="3453414" y="2109485"/>
            <a:ext cx="0" cy="477139"/>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D83C563C-C5F2-448C-B13B-BEA571FB825F}"/>
              </a:ext>
            </a:extLst>
          </p:cNvPr>
          <p:cNvCxnSpPr>
            <a:cxnSpLocks/>
          </p:cNvCxnSpPr>
          <p:nvPr/>
        </p:nvCxnSpPr>
        <p:spPr bwMode="auto">
          <a:xfrm flipV="1">
            <a:off x="3453414" y="1336214"/>
            <a:ext cx="0" cy="477139"/>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sp>
        <p:nvSpPr>
          <p:cNvPr id="22" name="Rectangle 3">
            <a:extLst>
              <a:ext uri="{FF2B5EF4-FFF2-40B4-BE49-F238E27FC236}">
                <a16:creationId xmlns:a16="http://schemas.microsoft.com/office/drawing/2014/main" id="{8F5AD463-C9E3-490D-99E6-BFD3BC556BE3}"/>
              </a:ext>
            </a:extLst>
          </p:cNvPr>
          <p:cNvSpPr txBox="1">
            <a:spLocks noChangeArrowheads="1"/>
          </p:cNvSpPr>
          <p:nvPr/>
        </p:nvSpPr>
        <p:spPr bwMode="auto">
          <a:xfrm>
            <a:off x="2991777" y="983669"/>
            <a:ext cx="976542" cy="43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onotype Sorts" pitchFamily="2" charset="2"/>
              <a:buNone/>
            </a:pPr>
            <a:r>
              <a:rPr lang="en-US" altLang="zh-CN" sz="1800" dirty="0">
                <a:ea typeface="宋体" panose="02010600030101010101" pitchFamily="2" charset="-122"/>
              </a:rPr>
              <a:t>I/O</a:t>
            </a:r>
            <a:r>
              <a:rPr lang="zh-CN" altLang="en-US" sz="1800" dirty="0">
                <a:ea typeface="宋体" panose="02010600030101010101" pitchFamily="2" charset="-122"/>
              </a:rPr>
              <a:t>应答</a:t>
            </a:r>
            <a:endParaRPr lang="en-US" altLang="zh-CN" sz="1800" dirty="0">
              <a:ea typeface="宋体" panose="02010600030101010101" pitchFamily="2" charset="-122"/>
            </a:endParaRPr>
          </a:p>
        </p:txBody>
      </p:sp>
      <p:sp>
        <p:nvSpPr>
          <p:cNvPr id="23" name="Rectangle 3">
            <a:extLst>
              <a:ext uri="{FF2B5EF4-FFF2-40B4-BE49-F238E27FC236}">
                <a16:creationId xmlns:a16="http://schemas.microsoft.com/office/drawing/2014/main" id="{BF373DF4-00AC-4F70-8953-42030EB33179}"/>
              </a:ext>
            </a:extLst>
          </p:cNvPr>
          <p:cNvSpPr txBox="1">
            <a:spLocks noChangeArrowheads="1"/>
          </p:cNvSpPr>
          <p:nvPr/>
        </p:nvSpPr>
        <p:spPr bwMode="auto">
          <a:xfrm>
            <a:off x="612560" y="932974"/>
            <a:ext cx="976542" cy="43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onotype Sorts" pitchFamily="2" charset="2"/>
              <a:buNone/>
            </a:pPr>
            <a:r>
              <a:rPr lang="en-US" altLang="zh-CN" sz="1800" dirty="0">
                <a:ea typeface="宋体" panose="02010600030101010101" pitchFamily="2" charset="-122"/>
              </a:rPr>
              <a:t>I/O</a:t>
            </a:r>
            <a:r>
              <a:rPr lang="zh-CN" altLang="en-US" sz="1800" dirty="0">
                <a:ea typeface="宋体" panose="02010600030101010101" pitchFamily="2" charset="-122"/>
              </a:rPr>
              <a:t>请求</a:t>
            </a:r>
            <a:r>
              <a:rPr lang="en-US" altLang="zh-CN" sz="1800" dirty="0">
                <a:ea typeface="宋体" panose="02010600030101010101" pitchFamily="2" charset="-122"/>
              </a:rPr>
              <a:t>		</a:t>
            </a:r>
          </a:p>
        </p:txBody>
      </p:sp>
      <p:sp>
        <p:nvSpPr>
          <p:cNvPr id="24" name="Rectangle 3">
            <a:extLst>
              <a:ext uri="{FF2B5EF4-FFF2-40B4-BE49-F238E27FC236}">
                <a16:creationId xmlns:a16="http://schemas.microsoft.com/office/drawing/2014/main" id="{4FBEB045-E559-48FB-A16E-385E78BBB3F7}"/>
              </a:ext>
            </a:extLst>
          </p:cNvPr>
          <p:cNvSpPr txBox="1">
            <a:spLocks noChangeArrowheads="1"/>
          </p:cNvSpPr>
          <p:nvPr/>
        </p:nvSpPr>
        <p:spPr bwMode="auto">
          <a:xfrm>
            <a:off x="3767091" y="4163596"/>
            <a:ext cx="4738212" cy="80946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onotype Sorts" pitchFamily="2" charset="2"/>
              <a:buNone/>
            </a:pPr>
            <a:r>
              <a:rPr lang="zh-CN" altLang="en-US" sz="1400" dirty="0">
                <a:ea typeface="宋体" panose="02010600030101010101" pitchFamily="2" charset="-122"/>
              </a:rPr>
              <a:t>用于保护被中断进程的</a:t>
            </a:r>
            <a:r>
              <a:rPr lang="en-US" altLang="zh-CN" sz="1400" dirty="0">
                <a:ea typeface="宋体" panose="02010600030101010101" pitchFamily="2" charset="-122"/>
              </a:rPr>
              <a:t>CPU</a:t>
            </a:r>
            <a:r>
              <a:rPr lang="zh-CN" altLang="en-US" sz="1400" dirty="0">
                <a:ea typeface="宋体" panose="02010600030101010101" pitchFamily="2" charset="-122"/>
              </a:rPr>
              <a:t>环境，转入相应的中断处理程序进行处理，处理完成后再恢复到被中断进程的现场后返回到被中断的进程</a:t>
            </a:r>
            <a:endParaRPr lang="en-US" altLang="zh-CN" sz="1400" dirty="0">
              <a:ea typeface="宋体" panose="02010600030101010101" pitchFamily="2" charset="-122"/>
            </a:endParaRPr>
          </a:p>
        </p:txBody>
      </p:sp>
    </p:spTree>
    <p:extLst>
      <p:ext uri="{BB962C8B-B14F-4D97-AF65-F5344CB8AC3E}">
        <p14:creationId xmlns:p14="http://schemas.microsoft.com/office/powerpoint/2010/main" val="19084356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C5BAABB-A0B4-4E63-BCE4-03E641AECDB9}"/>
              </a:ext>
            </a:extLst>
          </p:cNvPr>
          <p:cNvSpPr txBox="1"/>
          <p:nvPr>
            <p:custDataLst>
              <p:tags r:id="rId2"/>
            </p:custDataLst>
          </p:nvPr>
        </p:nvSpPr>
        <p:spPr>
          <a:xfrm>
            <a:off x="914400" y="970641"/>
            <a:ext cx="7763256" cy="1037063"/>
          </a:xfrm>
          <a:prstGeom prst="rect">
            <a:avLst/>
          </a:prstGeom>
          <a:noFill/>
        </p:spPr>
        <p:txBody>
          <a:bodyPr vert="horz" wrap="square" rtlCol="0" anchor="ctr" anchorCtr="0">
            <a:noAutofit/>
          </a:bodyPr>
          <a:lstStyle/>
          <a:p>
            <a:pPr eaLnBrk="1"/>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用户发出磁盘</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请求后，系统</a:t>
            </a:r>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的正确处理</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流程</a:t>
            </a:r>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a:t>
            </a:r>
            <a:endPar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2011</a:t>
            </a:r>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FE552610-7C31-4EF8-ABA0-5B7D15247379}"/>
              </a:ext>
            </a:extLst>
          </p:cNvPr>
          <p:cNvSpPr txBox="1"/>
          <p:nvPr>
            <p:custDataLst>
              <p:tags r:id="rId3"/>
            </p:custDataLst>
          </p:nvPr>
        </p:nvSpPr>
        <p:spPr>
          <a:xfrm>
            <a:off x="1642537" y="3290578"/>
            <a:ext cx="7065241" cy="568904"/>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用户程序</a:t>
            </a:r>
            <a:r>
              <a:rPr lang="en-US" altLang="zh-CN" sz="2000" dirty="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a:t>
            </a:r>
            <a:r>
              <a:rPr lang="zh-CN" altLang="en-US" sz="2000" dirty="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系统调用处理程序</a:t>
            </a:r>
            <a:r>
              <a:rPr lang="en-US" altLang="zh-CN" sz="2000" dirty="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设备驱动程序</a:t>
            </a:r>
            <a:r>
              <a:rPr lang="en-US" altLang="zh-CN" sz="2000" dirty="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中断处理程序</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EE87E79C-29B2-4114-9964-40837ABB3E78}"/>
              </a:ext>
            </a:extLst>
          </p:cNvPr>
          <p:cNvSpPr>
            <a:spLocks noChangeAspect="1"/>
          </p:cNvSpPr>
          <p:nvPr>
            <p:custDataLst>
              <p:tags r:id="rId4"/>
            </p:custDataLst>
          </p:nvPr>
        </p:nvSpPr>
        <p:spPr bwMode="auto">
          <a:xfrm>
            <a:off x="967509" y="2752538"/>
            <a:ext cx="514350" cy="386955"/>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49D81593-3339-49DA-80E7-BE1C2DD3735A}"/>
              </a:ext>
            </a:extLst>
          </p:cNvPr>
          <p:cNvSpPr>
            <a:spLocks noChangeAspect="1"/>
          </p:cNvSpPr>
          <p:nvPr>
            <p:custDataLst>
              <p:tags r:id="rId5"/>
            </p:custDataLst>
          </p:nvPr>
        </p:nvSpPr>
        <p:spPr bwMode="auto">
          <a:xfrm>
            <a:off x="1108231" y="3368631"/>
            <a:ext cx="514350" cy="386955"/>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20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315BB8B7-5D8C-4DBD-8D6F-F0D79CF25E5C}"/>
              </a:ext>
            </a:extLst>
          </p:cNvPr>
          <p:cNvSpPr>
            <a:spLocks noChangeAspect="1"/>
          </p:cNvSpPr>
          <p:nvPr>
            <p:custDataLst>
              <p:tags r:id="rId6"/>
            </p:custDataLst>
          </p:nvPr>
        </p:nvSpPr>
        <p:spPr bwMode="auto">
          <a:xfrm>
            <a:off x="945284" y="4011961"/>
            <a:ext cx="514350" cy="386955"/>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20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3D1725DB-02B1-4278-A999-D173BD9CCB09}"/>
              </a:ext>
            </a:extLst>
          </p:cNvPr>
          <p:cNvSpPr>
            <a:spLocks noChangeAspect="1"/>
          </p:cNvSpPr>
          <p:nvPr>
            <p:custDataLst>
              <p:tags r:id="rId7"/>
            </p:custDataLst>
          </p:nvPr>
        </p:nvSpPr>
        <p:spPr bwMode="auto">
          <a:xfrm>
            <a:off x="945284" y="4591751"/>
            <a:ext cx="514350" cy="386955"/>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BF7F6E20-8ED3-492A-8605-BEB50FC48830}"/>
              </a:ext>
            </a:extLst>
          </p:cNvPr>
          <p:cNvSpPr/>
          <p:nvPr>
            <p:custDataLst>
              <p:tags r:id="rId8"/>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 name="矩形 1">
            <a:extLst>
              <a:ext uri="{FF2B5EF4-FFF2-40B4-BE49-F238E27FC236}">
                <a16:creationId xmlns:a16="http://schemas.microsoft.com/office/drawing/2014/main" id="{97501E25-E631-434F-AA2E-C372567F7A11}"/>
              </a:ext>
            </a:extLst>
          </p:cNvPr>
          <p:cNvSpPr/>
          <p:nvPr>
            <p:custDataLst>
              <p:tags r:id="rId9"/>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24" name="文本框 23">
            <a:extLst>
              <a:ext uri="{FF2B5EF4-FFF2-40B4-BE49-F238E27FC236}">
                <a16:creationId xmlns:a16="http://schemas.microsoft.com/office/drawing/2014/main" id="{74B958BD-3014-41DD-A546-FF399101989E}"/>
              </a:ext>
            </a:extLst>
          </p:cNvPr>
          <p:cNvSpPr txBox="1"/>
          <p:nvPr>
            <p:custDataLst>
              <p:tags r:id="rId10"/>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5" name="文本框 24">
            <a:extLst>
              <a:ext uri="{FF2B5EF4-FFF2-40B4-BE49-F238E27FC236}">
                <a16:creationId xmlns:a16="http://schemas.microsoft.com/office/drawing/2014/main" id="{25815B94-2056-4BED-84E6-A714DE5483D8}"/>
              </a:ext>
            </a:extLst>
          </p:cNvPr>
          <p:cNvSpPr txBox="1"/>
          <p:nvPr>
            <p:custDataLst>
              <p:tags r:id="rId11"/>
            </p:custDataLst>
          </p:nvPr>
        </p:nvSpPr>
        <p:spPr>
          <a:xfrm>
            <a:off x="9779000" y="1269999"/>
            <a:ext cx="3332480" cy="4945063"/>
          </a:xfrm>
          <a:prstGeom prst="rect">
            <a:avLst/>
          </a:prstGeom>
          <a:noFill/>
        </p:spPr>
        <p:txBody>
          <a:bodyPr vert="horz" rtlCol="0" anchor="t" anchorCtr="0">
            <a:noAutofit/>
          </a:bodyPr>
          <a:lstStyle/>
          <a:p>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p>
          <a:p>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3" name="组合 22">
            <a:extLst>
              <a:ext uri="{FF2B5EF4-FFF2-40B4-BE49-F238E27FC236}">
                <a16:creationId xmlns:a16="http://schemas.microsoft.com/office/drawing/2014/main" id="{45AE87B0-EEF6-4C96-83BA-F8EF7042B904}"/>
              </a:ext>
            </a:extLst>
          </p:cNvPr>
          <p:cNvGrpSpPr/>
          <p:nvPr>
            <p:custDataLst>
              <p:tags r:id="rId12"/>
            </p:custDataLst>
          </p:nvPr>
        </p:nvGrpSpPr>
        <p:grpSpPr>
          <a:xfrm>
            <a:off x="9537700" y="0"/>
            <a:ext cx="3815080" cy="647700"/>
            <a:chOff x="9537700" y="0"/>
            <a:chExt cx="3815080" cy="647700"/>
          </a:xfrm>
        </p:grpSpPr>
        <p:sp>
          <p:nvSpPr>
            <p:cNvPr id="20" name="RemarkBack">
              <a:extLst>
                <a:ext uri="{FF2B5EF4-FFF2-40B4-BE49-F238E27FC236}">
                  <a16:creationId xmlns:a16="http://schemas.microsoft.com/office/drawing/2014/main" id="{B38B3B0F-1171-4943-9201-0659497F37DD}"/>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1" name="RemarkBlock">
              <a:extLst>
                <a:ext uri="{FF2B5EF4-FFF2-40B4-BE49-F238E27FC236}">
                  <a16:creationId xmlns:a16="http://schemas.microsoft.com/office/drawing/2014/main" id="{3783FB74-BFEE-47E6-A7C6-51A3414218C7}"/>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2" name="RemarkTitleText">
              <a:extLst>
                <a:ext uri="{FF2B5EF4-FFF2-40B4-BE49-F238E27FC236}">
                  <a16:creationId xmlns:a16="http://schemas.microsoft.com/office/drawing/2014/main" id="{4899BC92-6D9F-4A48-B1E1-430B20BC86FE}"/>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6" name="RemarkBack">
            <a:extLst>
              <a:ext uri="{FF2B5EF4-FFF2-40B4-BE49-F238E27FC236}">
                <a16:creationId xmlns:a16="http://schemas.microsoft.com/office/drawing/2014/main" id="{51D3B122-F5EF-4EF7-9E6A-8B064A785B67}"/>
              </a:ext>
            </a:extLst>
          </p:cNvPr>
          <p:cNvSpPr/>
          <p:nvPr>
            <p:custDataLst>
              <p:tags r:id="rId13"/>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7" name="RemarkBlock">
            <a:extLst>
              <a:ext uri="{FF2B5EF4-FFF2-40B4-BE49-F238E27FC236}">
                <a16:creationId xmlns:a16="http://schemas.microsoft.com/office/drawing/2014/main" id="{2EFA893D-21F8-4668-B08F-4EFC24F2283C}"/>
              </a:ext>
            </a:extLst>
          </p:cNvPr>
          <p:cNvSpPr/>
          <p:nvPr>
            <p:custDataLst>
              <p:tags r:id="rId14"/>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8" name="RemarkTitleText">
            <a:extLst>
              <a:ext uri="{FF2B5EF4-FFF2-40B4-BE49-F238E27FC236}">
                <a16:creationId xmlns:a16="http://schemas.microsoft.com/office/drawing/2014/main" id="{1CF3090F-877A-4ECA-BE77-67A8E407A225}"/>
              </a:ext>
            </a:extLst>
          </p:cNvPr>
          <p:cNvSpPr txBox="1"/>
          <p:nvPr>
            <p:custDataLst>
              <p:tags r:id="rId15"/>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77F90AEA-57C9-4F70-9943-71E4367D5CDD}"/>
              </a:ext>
            </a:extLst>
          </p:cNvPr>
          <p:cNvGrpSpPr/>
          <p:nvPr>
            <p:custDataLst>
              <p:tags r:id="rId16"/>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F4EC08F9-BB8C-41EE-8601-546DE8403943}"/>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5" name="ColorBlock">
              <a:extLst>
                <a:ext uri="{FF2B5EF4-FFF2-40B4-BE49-F238E27FC236}">
                  <a16:creationId xmlns:a16="http://schemas.microsoft.com/office/drawing/2014/main" id="{70A8230A-8A9E-4CA8-A5F6-114167144953}"/>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6" name="TypeText">
              <a:extLst>
                <a:ext uri="{FF2B5EF4-FFF2-40B4-BE49-F238E27FC236}">
                  <a16:creationId xmlns:a16="http://schemas.microsoft.com/office/drawing/2014/main" id="{AB5D2AE8-D1D9-4D4D-9AB6-1B941A0951F4}"/>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D8D7BE22-0E4A-4C2B-95B3-9E769FA8F62F}"/>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D0D09B48-260E-4EF2-9256-C750C24D079C}"/>
              </a:ext>
            </a:extLst>
          </p:cNvPr>
          <p:cNvPicPr>
            <a:picLocks/>
          </p:cNvPicPr>
          <p:nvPr>
            <p:custDataLst>
              <p:tags r:id="rId17"/>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3741EE02-BC17-479B-A21C-9883E173B27E}"/>
              </a:ext>
            </a:extLst>
          </p:cNvPr>
          <p:cNvSpPr txBox="1"/>
          <p:nvPr>
            <p:custDataLst>
              <p:tags r:id="rId18"/>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
        <p:nvSpPr>
          <p:cNvPr id="29" name="文本框 28">
            <a:extLst>
              <a:ext uri="{FF2B5EF4-FFF2-40B4-BE49-F238E27FC236}">
                <a16:creationId xmlns:a16="http://schemas.microsoft.com/office/drawing/2014/main" id="{FE552610-7C31-4EF8-ABA0-5B7D15247379}"/>
              </a:ext>
            </a:extLst>
          </p:cNvPr>
          <p:cNvSpPr txBox="1"/>
          <p:nvPr>
            <p:custDataLst>
              <p:tags r:id="rId19"/>
            </p:custDataLst>
          </p:nvPr>
        </p:nvSpPr>
        <p:spPr>
          <a:xfrm>
            <a:off x="1713634" y="2570589"/>
            <a:ext cx="7065241" cy="568904"/>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用户程序</a:t>
            </a:r>
            <a:r>
              <a:rPr lang="en-US" altLang="zh-CN" sz="2000" dirty="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a:t>
            </a:r>
            <a:r>
              <a:rPr lang="zh-CN" altLang="en-US" sz="2000" dirty="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系统调用</a:t>
            </a:r>
            <a:r>
              <a:rPr lang="zh-CN" altLang="en-US" sz="2000" dirty="0" smtClean="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处理程序</a:t>
            </a:r>
            <a:r>
              <a:rPr lang="en-US" altLang="zh-CN" sz="2000" dirty="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中断处理</a:t>
            </a:r>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程序</a:t>
            </a:r>
            <a:r>
              <a:rPr lang="en-US" altLang="zh-CN" sz="2000" dirty="0" smtClean="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a:t>
            </a:r>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设备驱动程序</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30" name="文本框 29">
            <a:extLst>
              <a:ext uri="{FF2B5EF4-FFF2-40B4-BE49-F238E27FC236}">
                <a16:creationId xmlns:a16="http://schemas.microsoft.com/office/drawing/2014/main" id="{FE552610-7C31-4EF8-ABA0-5B7D15247379}"/>
              </a:ext>
            </a:extLst>
          </p:cNvPr>
          <p:cNvSpPr txBox="1"/>
          <p:nvPr>
            <p:custDataLst>
              <p:tags r:id="rId20"/>
            </p:custDataLst>
          </p:nvPr>
        </p:nvSpPr>
        <p:spPr>
          <a:xfrm>
            <a:off x="1634409" y="4514369"/>
            <a:ext cx="7065241" cy="568904"/>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用户</a:t>
            </a:r>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程序</a:t>
            </a:r>
            <a:r>
              <a:rPr lang="en-US" altLang="zh-CN" sz="2000" dirty="0" smtClean="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设备驱动程序</a:t>
            </a:r>
            <a:r>
              <a:rPr lang="en-US" altLang="zh-CN" sz="2000" dirty="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中断处理</a:t>
            </a:r>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程序</a:t>
            </a:r>
            <a:r>
              <a:rPr lang="en-US" altLang="zh-CN" sz="2000" dirty="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a:t>
            </a:r>
            <a:r>
              <a:rPr lang="zh-CN" altLang="en-US" sz="2000" dirty="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系统调用处理程序</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33" name="文本框 32">
            <a:extLst>
              <a:ext uri="{FF2B5EF4-FFF2-40B4-BE49-F238E27FC236}">
                <a16:creationId xmlns:a16="http://schemas.microsoft.com/office/drawing/2014/main" id="{FE552610-7C31-4EF8-ABA0-5B7D15247379}"/>
              </a:ext>
            </a:extLst>
          </p:cNvPr>
          <p:cNvSpPr txBox="1"/>
          <p:nvPr>
            <p:custDataLst>
              <p:tags r:id="rId21"/>
            </p:custDataLst>
          </p:nvPr>
        </p:nvSpPr>
        <p:spPr>
          <a:xfrm>
            <a:off x="1642537" y="3888143"/>
            <a:ext cx="7065241" cy="568904"/>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用户程序</a:t>
            </a:r>
            <a:r>
              <a:rPr lang="en-US" altLang="zh-CN" sz="2000" dirty="0" smtClean="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a:t>
            </a:r>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设备驱动程序</a:t>
            </a:r>
            <a:r>
              <a:rPr lang="en-US" altLang="zh-CN" sz="2000" dirty="0" smtClean="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a:t>
            </a:r>
            <a:r>
              <a:rPr lang="zh-CN" altLang="en-US" sz="2000" dirty="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系统调用处理程序</a:t>
            </a:r>
            <a:r>
              <a:rPr lang="en-US" altLang="zh-CN" sz="2000" dirty="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a:t>
            </a:r>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中断处理</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程序</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Tree>
    <p:custDataLst>
      <p:tags r:id="rId1"/>
    </p:custDataLst>
    <p:extLst>
      <p:ext uri="{BB962C8B-B14F-4D97-AF65-F5344CB8AC3E}">
        <p14:creationId xmlns:p14="http://schemas.microsoft.com/office/powerpoint/2010/main" val="14834241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CBD0AE0-5155-4778-984C-2443B7700173}"/>
              </a:ext>
            </a:extLst>
          </p:cNvPr>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13.1 </a:t>
            </a:r>
            <a:r>
              <a:rPr lang="en-US" altLang="zh-CN" dirty="0" smtClean="0">
                <a:effectLst>
                  <a:outerShdw blurRad="38100" dist="38100" dir="2700000" algn="tl">
                    <a:srgbClr val="C0C0C0"/>
                  </a:outerShdw>
                </a:effectLst>
                <a:ea typeface="宋体" panose="02010600030101010101" pitchFamily="2" charset="-122"/>
              </a:rPr>
              <a:t>A </a:t>
            </a:r>
            <a:r>
              <a:rPr lang="en-US" altLang="zh-CN" dirty="0">
                <a:effectLst>
                  <a:outerShdw blurRad="38100" dist="38100" dir="2700000" algn="tl">
                    <a:srgbClr val="C0C0C0"/>
                  </a:outerShdw>
                </a:effectLst>
                <a:ea typeface="宋体" panose="02010600030101010101" pitchFamily="2" charset="-122"/>
              </a:rPr>
              <a:t>Kernel I/O Structure</a:t>
            </a:r>
            <a:endParaRPr lang="en-US" altLang="zh-CN" sz="2400" dirty="0">
              <a:effectLst>
                <a:outerShdw blurRad="38100" dist="38100" dir="2700000" algn="tl">
                  <a:srgbClr val="C0C0C0"/>
                </a:outerShdw>
              </a:effectLst>
              <a:ea typeface="宋体" panose="02010600030101010101" pitchFamily="2" charset="-122"/>
            </a:endParaRPr>
          </a:p>
        </p:txBody>
      </p:sp>
      <p:pic>
        <p:nvPicPr>
          <p:cNvPr id="9219" name="Picture 4">
            <a:extLst>
              <a:ext uri="{FF2B5EF4-FFF2-40B4-BE49-F238E27FC236}">
                <a16:creationId xmlns:a16="http://schemas.microsoft.com/office/drawing/2014/main" id="{7F17D84D-F197-4F48-A115-9B24C24738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67" t="1918" r="719" b="2216"/>
          <a:stretch>
            <a:fillRect/>
          </a:stretch>
        </p:blipFill>
        <p:spPr bwMode="auto">
          <a:xfrm>
            <a:off x="805382" y="1621285"/>
            <a:ext cx="4773967" cy="3944614"/>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 name="矩形 1"/>
          <p:cNvSpPr/>
          <p:nvPr/>
        </p:nvSpPr>
        <p:spPr>
          <a:xfrm>
            <a:off x="5690587" y="1799238"/>
            <a:ext cx="2619653" cy="2970044"/>
          </a:xfrm>
          <a:prstGeom prst="rect">
            <a:avLst/>
          </a:prstGeom>
        </p:spPr>
        <p:txBody>
          <a:bodyPr wrap="square">
            <a:spAutoFit/>
          </a:bodyPr>
          <a:lstStyle/>
          <a:p>
            <a:pPr marL="285750" indent="-285750">
              <a:spcBef>
                <a:spcPts val="600"/>
              </a:spcBef>
              <a:buFont typeface="Arial" panose="020B0604020202020204" pitchFamily="34" charset="0"/>
              <a:buChar char="•"/>
            </a:pPr>
            <a:r>
              <a:rPr lang="zh-CN" altLang="en-US" sz="1600" b="1" dirty="0" smtClean="0">
                <a:solidFill>
                  <a:srgbClr val="0070C0"/>
                </a:solidFill>
                <a:ea typeface="宋体" panose="02010600030101010101" pitchFamily="2" charset="-122"/>
              </a:rPr>
              <a:t>设备众多，且层出不穷</a:t>
            </a:r>
            <a:endParaRPr lang="en-US" altLang="zh-CN" sz="1600" b="1" dirty="0" smtClean="0">
              <a:solidFill>
                <a:srgbClr val="0070C0"/>
              </a:solidFill>
              <a:ea typeface="宋体" panose="02010600030101010101" pitchFamily="2" charset="-122"/>
            </a:endParaRPr>
          </a:p>
          <a:p>
            <a:pPr marL="285750" indent="-285750">
              <a:spcBef>
                <a:spcPts val="600"/>
              </a:spcBef>
              <a:buFont typeface="Arial" panose="020B0604020202020204" pitchFamily="34" charset="0"/>
              <a:buChar char="•"/>
            </a:pPr>
            <a:r>
              <a:rPr lang="zh-CN" altLang="en-US" sz="1600" b="1" dirty="0" smtClean="0">
                <a:solidFill>
                  <a:srgbClr val="7030A0"/>
                </a:solidFill>
                <a:ea typeface="宋体" panose="02010600030101010101" pitchFamily="2" charset="-122"/>
              </a:rPr>
              <a:t>不同的设备，实现细节也不同</a:t>
            </a:r>
            <a:endParaRPr lang="en-US" altLang="zh-CN" sz="1600" b="1" dirty="0" smtClean="0">
              <a:solidFill>
                <a:srgbClr val="7030A0"/>
              </a:solidFill>
              <a:ea typeface="宋体" panose="02010600030101010101" pitchFamily="2" charset="-122"/>
            </a:endParaRPr>
          </a:p>
          <a:p>
            <a:pPr marL="285750" indent="-285750">
              <a:spcBef>
                <a:spcPts val="600"/>
              </a:spcBef>
              <a:buFont typeface="Arial" panose="020B0604020202020204" pitchFamily="34" charset="0"/>
              <a:buChar char="•"/>
            </a:pPr>
            <a:r>
              <a:rPr lang="zh-CN" altLang="en-US" sz="1600" dirty="0" smtClean="0">
                <a:solidFill>
                  <a:srgbClr val="000000"/>
                </a:solidFill>
                <a:ea typeface="宋体" panose="02010600030101010101" pitchFamily="2" charset="-122"/>
              </a:rPr>
              <a:t>控制方法、管理策略也千差万别</a:t>
            </a:r>
            <a:endParaRPr lang="en-US" altLang="zh-CN" sz="1600" dirty="0" smtClean="0">
              <a:solidFill>
                <a:srgbClr val="000000"/>
              </a:solidFill>
              <a:ea typeface="宋体" panose="02010600030101010101" pitchFamily="2" charset="-122"/>
            </a:endParaRPr>
          </a:p>
          <a:p>
            <a:pPr marL="285750" indent="-285750">
              <a:spcBef>
                <a:spcPts val="600"/>
              </a:spcBef>
              <a:buFont typeface="Arial" panose="020B0604020202020204" pitchFamily="34" charset="0"/>
              <a:buChar char="•"/>
            </a:pPr>
            <a:r>
              <a:rPr lang="en-US" altLang="zh-CN" sz="1600" dirty="0" smtClean="0">
                <a:solidFill>
                  <a:srgbClr val="C00000"/>
                </a:solidFill>
                <a:ea typeface="宋体" panose="02010600030101010101" pitchFamily="2" charset="-122"/>
              </a:rPr>
              <a:t>OS</a:t>
            </a:r>
            <a:r>
              <a:rPr lang="zh-CN" altLang="en-US" sz="1600" dirty="0" smtClean="0">
                <a:solidFill>
                  <a:srgbClr val="C00000"/>
                </a:solidFill>
                <a:ea typeface="宋体" panose="02010600030101010101" pitchFamily="2" charset="-122"/>
              </a:rPr>
              <a:t>如何管理、控制已有的设备？</a:t>
            </a:r>
            <a:endParaRPr lang="en-US" altLang="zh-CN" sz="1600" dirty="0" smtClean="0">
              <a:solidFill>
                <a:srgbClr val="C00000"/>
              </a:solidFill>
              <a:ea typeface="宋体" panose="02010600030101010101" pitchFamily="2" charset="-122"/>
            </a:endParaRPr>
          </a:p>
          <a:p>
            <a:pPr marL="285750" indent="-285750">
              <a:spcBef>
                <a:spcPts val="600"/>
              </a:spcBef>
              <a:buFont typeface="Arial" panose="020B0604020202020204" pitchFamily="34" charset="0"/>
              <a:buChar char="•"/>
            </a:pPr>
            <a:r>
              <a:rPr lang="en-US" altLang="zh-CN" sz="1600" dirty="0" smtClean="0">
                <a:solidFill>
                  <a:srgbClr val="000000"/>
                </a:solidFill>
                <a:ea typeface="宋体" panose="02010600030101010101" pitchFamily="2" charset="-122"/>
              </a:rPr>
              <a:t>OS</a:t>
            </a:r>
            <a:r>
              <a:rPr lang="zh-CN" altLang="en-US" sz="1600" dirty="0" smtClean="0">
                <a:solidFill>
                  <a:srgbClr val="000000"/>
                </a:solidFill>
                <a:ea typeface="宋体" panose="02010600030101010101" pitchFamily="2" charset="-122"/>
              </a:rPr>
              <a:t>又如何有效管理、控制陆续研发的新设备？</a:t>
            </a:r>
            <a:endParaRPr lang="en-US" altLang="zh-CN" sz="1600" dirty="0" smtClean="0">
              <a:solidFill>
                <a:srgbClr val="000000"/>
              </a:solidFill>
              <a:ea typeface="宋体" panose="02010600030101010101" pitchFamily="2" charset="-122"/>
            </a:endParaRPr>
          </a:p>
          <a:p>
            <a:pPr marL="285750" indent="-285750">
              <a:spcBef>
                <a:spcPts val="600"/>
              </a:spcBef>
              <a:buFont typeface="Arial" panose="020B0604020202020204" pitchFamily="34" charset="0"/>
              <a:buChar char="•"/>
            </a:pPr>
            <a:endParaRPr lang="en-US" altLang="zh-CN" dirty="0">
              <a:solidFill>
                <a:srgbClr val="000000"/>
              </a:solidFill>
              <a:ea typeface="宋体" panose="02010600030101010101" pitchFamily="2" charset="-122"/>
            </a:endParaRPr>
          </a:p>
        </p:txBody>
      </p:sp>
      <p:sp>
        <p:nvSpPr>
          <p:cNvPr id="3" name="矩形 2"/>
          <p:cNvSpPr/>
          <p:nvPr/>
        </p:nvSpPr>
        <p:spPr bwMode="auto">
          <a:xfrm>
            <a:off x="998773" y="2901947"/>
            <a:ext cx="4580575" cy="719076"/>
          </a:xfrm>
          <a:prstGeom prst="rect">
            <a:avLst/>
          </a:prstGeom>
          <a:noFill/>
          <a:ln w="28575" cap="flat" cmpd="sng" algn="ctr">
            <a:solidFill>
              <a:srgbClr val="C0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dirty="0" smtClean="0">
              <a:ln>
                <a:noFill/>
              </a:ln>
              <a:solidFill>
                <a:schemeClr val="tx1"/>
              </a:solidFill>
              <a:effectLst/>
              <a:latin typeface="Helvetica" panose="020B0604020202020204" pitchFamily="34" charset="0"/>
            </a:endParaRPr>
          </a:p>
        </p:txBody>
      </p:sp>
      <p:sp>
        <p:nvSpPr>
          <p:cNvPr id="4" name="矩形 3"/>
          <p:cNvSpPr/>
          <p:nvPr/>
        </p:nvSpPr>
        <p:spPr bwMode="auto">
          <a:xfrm>
            <a:off x="987552" y="3675888"/>
            <a:ext cx="4591797" cy="1911096"/>
          </a:xfrm>
          <a:prstGeom prst="rect">
            <a:avLst/>
          </a:prstGeom>
          <a:noFill/>
          <a:ln w="19050" cap="flat" cmpd="sng" algn="ctr">
            <a:solidFill>
              <a:srgbClr val="0033C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lang="en-US" altLang="zh-CN" dirty="0"/>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en-US" altLang="zh-CN" sz="1800" b="0" i="0" u="none" strike="noStrike" cap="none" normalizeH="0" baseline="0" dirty="0" smtClean="0">
              <a:ln>
                <a:noFill/>
              </a:ln>
              <a:solidFill>
                <a:schemeClr val="tx1"/>
              </a:solidFill>
              <a:effectLst/>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C5BAABB-A0B4-4E63-BCE4-03E641AECDB9}"/>
              </a:ext>
            </a:extLst>
          </p:cNvPr>
          <p:cNvSpPr txBox="1"/>
          <p:nvPr>
            <p:custDataLst>
              <p:tags r:id="rId2"/>
            </p:custDataLst>
          </p:nvPr>
        </p:nvSpPr>
        <p:spPr>
          <a:xfrm>
            <a:off x="914400" y="970641"/>
            <a:ext cx="7315200" cy="2143125"/>
          </a:xfrm>
          <a:prstGeom prst="rect">
            <a:avLst/>
          </a:prstGeom>
          <a:noFill/>
        </p:spPr>
        <p:txBody>
          <a:bodyPr vert="horz" wrap="square" rtlCol="0" anchor="ctr" anchorCtr="0">
            <a:noAutofit/>
          </a:bodyPr>
          <a:lstStyle/>
          <a:p>
            <a:pPr eaLnBrk="1"/>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用户发出磁盘</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请求后，系统的处理流程是：用户程序</a:t>
            </a:r>
            <a:r>
              <a:rPr lang="en-US" altLang="zh-CN" sz="2000" dirty="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a:t>
            </a:r>
            <a:r>
              <a:rPr lang="zh-CN" altLang="en-US" sz="2000" dirty="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系统调用处理程序</a:t>
            </a:r>
            <a:r>
              <a:rPr lang="en-US" altLang="zh-CN" sz="2000" dirty="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设备驱动程序</a:t>
            </a:r>
            <a:r>
              <a:rPr lang="en-US" altLang="zh-CN" sz="2000" dirty="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中断处理程序。</a:t>
            </a:r>
            <a:r>
              <a:rPr lang="zh-CN" altLang="en-US" sz="2000" dirty="0">
                <a:solidFill>
                  <a:srgbClr val="337D45"/>
                </a:solidFill>
                <a:latin typeface="Microsoft Yahei" panose="020B0503020204020204" pitchFamily="34" charset="-122"/>
                <a:ea typeface="Microsoft Yahei" panose="020B0503020204020204" pitchFamily="34" charset="-122"/>
                <a:sym typeface="Microsoft Yahei" panose="020B0503020204020204" pitchFamily="34" charset="-122"/>
              </a:rPr>
              <a:t>其中，计算数据所在磁盘的柱面号、磁头号、扇区号的程序是（）</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5" name="文本框 4">
            <a:extLst>
              <a:ext uri="{FF2B5EF4-FFF2-40B4-BE49-F238E27FC236}">
                <a16:creationId xmlns:a16="http://schemas.microsoft.com/office/drawing/2014/main" id="{993E5264-1695-4D87-B0FC-DCC16D8B52E3}"/>
              </a:ext>
            </a:extLst>
          </p:cNvPr>
          <p:cNvSpPr txBox="1"/>
          <p:nvPr>
            <p:custDataLst>
              <p:tags r:id="rId3"/>
            </p:custDataLst>
          </p:nvPr>
        </p:nvSpPr>
        <p:spPr>
          <a:xfrm>
            <a:off x="3223967" y="3175000"/>
            <a:ext cx="2375555" cy="568904"/>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用户程序</a:t>
            </a:r>
          </a:p>
        </p:txBody>
      </p:sp>
      <p:sp>
        <p:nvSpPr>
          <p:cNvPr id="6" name="文本框 5">
            <a:extLst>
              <a:ext uri="{FF2B5EF4-FFF2-40B4-BE49-F238E27FC236}">
                <a16:creationId xmlns:a16="http://schemas.microsoft.com/office/drawing/2014/main" id="{FE552610-7C31-4EF8-ABA0-5B7D15247379}"/>
              </a:ext>
            </a:extLst>
          </p:cNvPr>
          <p:cNvSpPr txBox="1"/>
          <p:nvPr>
            <p:custDataLst>
              <p:tags r:id="rId4"/>
            </p:custDataLst>
          </p:nvPr>
        </p:nvSpPr>
        <p:spPr>
          <a:xfrm>
            <a:off x="3223967" y="3711458"/>
            <a:ext cx="2375555" cy="568904"/>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系统调用处理程序</a:t>
            </a:r>
          </a:p>
        </p:txBody>
      </p:sp>
      <p:sp>
        <p:nvSpPr>
          <p:cNvPr id="7" name="文本框 6">
            <a:extLst>
              <a:ext uri="{FF2B5EF4-FFF2-40B4-BE49-F238E27FC236}">
                <a16:creationId xmlns:a16="http://schemas.microsoft.com/office/drawing/2014/main" id="{7691E503-5BFE-4771-A3E7-AF19482CA19D}"/>
              </a:ext>
            </a:extLst>
          </p:cNvPr>
          <p:cNvSpPr txBox="1"/>
          <p:nvPr>
            <p:custDataLst>
              <p:tags r:id="rId5"/>
            </p:custDataLst>
          </p:nvPr>
        </p:nvSpPr>
        <p:spPr>
          <a:xfrm>
            <a:off x="3223967" y="4247916"/>
            <a:ext cx="2375555" cy="568904"/>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设备驱动程序</a:t>
            </a:r>
          </a:p>
        </p:txBody>
      </p:sp>
      <p:sp>
        <p:nvSpPr>
          <p:cNvPr id="8" name="文本框 7">
            <a:extLst>
              <a:ext uri="{FF2B5EF4-FFF2-40B4-BE49-F238E27FC236}">
                <a16:creationId xmlns:a16="http://schemas.microsoft.com/office/drawing/2014/main" id="{B82C9671-BCA8-4018-8619-B447EF817EF6}"/>
              </a:ext>
            </a:extLst>
          </p:cNvPr>
          <p:cNvSpPr txBox="1"/>
          <p:nvPr>
            <p:custDataLst>
              <p:tags r:id="rId6"/>
            </p:custDataLst>
          </p:nvPr>
        </p:nvSpPr>
        <p:spPr>
          <a:xfrm>
            <a:off x="3223967" y="4827706"/>
            <a:ext cx="2375555" cy="568904"/>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中断处理程序</a:t>
            </a:r>
          </a:p>
        </p:txBody>
      </p:sp>
      <p:sp>
        <p:nvSpPr>
          <p:cNvPr id="9" name="椭圆 8">
            <a:extLst>
              <a:ext uri="{FF2B5EF4-FFF2-40B4-BE49-F238E27FC236}">
                <a16:creationId xmlns:a16="http://schemas.microsoft.com/office/drawing/2014/main" id="{EE87E79C-29B2-4114-9964-40837ABB3E78}"/>
              </a:ext>
            </a:extLst>
          </p:cNvPr>
          <p:cNvSpPr>
            <a:spLocks noChangeAspect="1"/>
          </p:cNvSpPr>
          <p:nvPr>
            <p:custDataLst>
              <p:tags r:id="rId7"/>
            </p:custDataLst>
          </p:nvPr>
        </p:nvSpPr>
        <p:spPr bwMode="auto">
          <a:xfrm>
            <a:off x="2509592" y="3324503"/>
            <a:ext cx="514350" cy="386955"/>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49D81593-3339-49DA-80E7-BE1C2DD3735A}"/>
              </a:ext>
            </a:extLst>
          </p:cNvPr>
          <p:cNvSpPr>
            <a:spLocks noChangeAspect="1"/>
          </p:cNvSpPr>
          <p:nvPr>
            <p:custDataLst>
              <p:tags r:id="rId8"/>
            </p:custDataLst>
          </p:nvPr>
        </p:nvSpPr>
        <p:spPr bwMode="auto">
          <a:xfrm>
            <a:off x="2509592" y="3860961"/>
            <a:ext cx="514350" cy="386955"/>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315BB8B7-5D8C-4DBD-8D6F-F0D79CF25E5C}"/>
              </a:ext>
            </a:extLst>
          </p:cNvPr>
          <p:cNvSpPr>
            <a:spLocks noChangeAspect="1"/>
          </p:cNvSpPr>
          <p:nvPr>
            <p:custDataLst>
              <p:tags r:id="rId9"/>
            </p:custDataLst>
          </p:nvPr>
        </p:nvSpPr>
        <p:spPr bwMode="auto">
          <a:xfrm>
            <a:off x="2406722" y="4397419"/>
            <a:ext cx="514350" cy="386955"/>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20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3D1725DB-02B1-4278-A999-D173BD9CCB09}"/>
              </a:ext>
            </a:extLst>
          </p:cNvPr>
          <p:cNvSpPr>
            <a:spLocks noChangeAspect="1"/>
          </p:cNvSpPr>
          <p:nvPr>
            <p:custDataLst>
              <p:tags r:id="rId10"/>
            </p:custDataLst>
          </p:nvPr>
        </p:nvSpPr>
        <p:spPr bwMode="auto">
          <a:xfrm>
            <a:off x="2509592" y="4977209"/>
            <a:ext cx="514350" cy="386955"/>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BF7F6E20-8ED3-492A-8605-BEB50FC48830}"/>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 name="矩形 1">
            <a:extLst>
              <a:ext uri="{FF2B5EF4-FFF2-40B4-BE49-F238E27FC236}">
                <a16:creationId xmlns:a16="http://schemas.microsoft.com/office/drawing/2014/main" id="{97501E25-E631-434F-AA2E-C372567F7A11}"/>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24" name="文本框 23">
            <a:extLst>
              <a:ext uri="{FF2B5EF4-FFF2-40B4-BE49-F238E27FC236}">
                <a16:creationId xmlns:a16="http://schemas.microsoft.com/office/drawing/2014/main" id="{74B958BD-3014-41DD-A546-FF399101989E}"/>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5" name="文本框 24">
            <a:extLst>
              <a:ext uri="{FF2B5EF4-FFF2-40B4-BE49-F238E27FC236}">
                <a16:creationId xmlns:a16="http://schemas.microsoft.com/office/drawing/2014/main" id="{25815B94-2056-4BED-84E6-A714DE5483D8}"/>
              </a:ext>
            </a:extLst>
          </p:cNvPr>
          <p:cNvSpPr txBox="1"/>
          <p:nvPr>
            <p:custDataLst>
              <p:tags r:id="rId14"/>
            </p:custDataLst>
          </p:nvPr>
        </p:nvSpPr>
        <p:spPr>
          <a:xfrm>
            <a:off x="9779000" y="1270000"/>
            <a:ext cx="3332480" cy="4326128"/>
          </a:xfrm>
          <a:prstGeom prst="rect">
            <a:avLst/>
          </a:prstGeom>
          <a:noFill/>
        </p:spPr>
        <p:txBody>
          <a:bodyPr vert="horz" rtlCol="0" anchor="t" anchorCtr="0">
            <a:noAutofit/>
          </a:bodyPr>
          <a:lstStyle/>
          <a:p>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p>
          <a:p>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不同的硬盘其计算柱面号、磁头号、扇区号的方法是不同的。例如有的磁盘将盘面划分成多个环带，每个环带的扇区是不同的，而且扇区号可能采用多交叉方式编号，如</a:t>
            </a:r>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135246</a:t>
            </a:r>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，或</a:t>
            </a:r>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142536.</a:t>
            </a: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这些物理属性的计算程序由厂家提供，由设备驱动程序使用。</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3" name="组合 22">
            <a:extLst>
              <a:ext uri="{FF2B5EF4-FFF2-40B4-BE49-F238E27FC236}">
                <a16:creationId xmlns:a16="http://schemas.microsoft.com/office/drawing/2014/main" id="{45AE87B0-EEF6-4C96-83BA-F8EF7042B904}"/>
              </a:ext>
            </a:extLst>
          </p:cNvPr>
          <p:cNvGrpSpPr/>
          <p:nvPr>
            <p:custDataLst>
              <p:tags r:id="rId15"/>
            </p:custDataLst>
          </p:nvPr>
        </p:nvGrpSpPr>
        <p:grpSpPr>
          <a:xfrm>
            <a:off x="9537700" y="0"/>
            <a:ext cx="3815080" cy="647700"/>
            <a:chOff x="9537700" y="0"/>
            <a:chExt cx="3815080" cy="647700"/>
          </a:xfrm>
        </p:grpSpPr>
        <p:sp>
          <p:nvSpPr>
            <p:cNvPr id="20" name="RemarkBack">
              <a:extLst>
                <a:ext uri="{FF2B5EF4-FFF2-40B4-BE49-F238E27FC236}">
                  <a16:creationId xmlns:a16="http://schemas.microsoft.com/office/drawing/2014/main" id="{B38B3B0F-1171-4943-9201-0659497F37DD}"/>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1" name="RemarkBlock">
              <a:extLst>
                <a:ext uri="{FF2B5EF4-FFF2-40B4-BE49-F238E27FC236}">
                  <a16:creationId xmlns:a16="http://schemas.microsoft.com/office/drawing/2014/main" id="{3783FB74-BFEE-47E6-A7C6-51A3414218C7}"/>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2" name="RemarkTitleText">
              <a:extLst>
                <a:ext uri="{FF2B5EF4-FFF2-40B4-BE49-F238E27FC236}">
                  <a16:creationId xmlns:a16="http://schemas.microsoft.com/office/drawing/2014/main" id="{4899BC92-6D9F-4A48-B1E1-430B20BC86FE}"/>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6" name="RemarkBack">
            <a:extLst>
              <a:ext uri="{FF2B5EF4-FFF2-40B4-BE49-F238E27FC236}">
                <a16:creationId xmlns:a16="http://schemas.microsoft.com/office/drawing/2014/main" id="{51D3B122-F5EF-4EF7-9E6A-8B064A785B67}"/>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7" name="RemarkBlock">
            <a:extLst>
              <a:ext uri="{FF2B5EF4-FFF2-40B4-BE49-F238E27FC236}">
                <a16:creationId xmlns:a16="http://schemas.microsoft.com/office/drawing/2014/main" id="{2EFA893D-21F8-4668-B08F-4EFC24F2283C}"/>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8" name="RemarkTitleText">
            <a:extLst>
              <a:ext uri="{FF2B5EF4-FFF2-40B4-BE49-F238E27FC236}">
                <a16:creationId xmlns:a16="http://schemas.microsoft.com/office/drawing/2014/main" id="{1CF3090F-877A-4ECA-BE77-67A8E407A225}"/>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77F90AEA-57C9-4F70-9943-71E4367D5CDD}"/>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F4EC08F9-BB8C-41EE-8601-546DE8403943}"/>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5" name="ColorBlock">
              <a:extLst>
                <a:ext uri="{FF2B5EF4-FFF2-40B4-BE49-F238E27FC236}">
                  <a16:creationId xmlns:a16="http://schemas.microsoft.com/office/drawing/2014/main" id="{70A8230A-8A9E-4CA8-A5F6-114167144953}"/>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6" name="TypeText">
              <a:extLst>
                <a:ext uri="{FF2B5EF4-FFF2-40B4-BE49-F238E27FC236}">
                  <a16:creationId xmlns:a16="http://schemas.microsoft.com/office/drawing/2014/main" id="{AB5D2AE8-D1D9-4D4D-9AB6-1B941A0951F4}"/>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D8D7BE22-0E4A-4C2B-95B3-9E769FA8F62F}"/>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D0D09B48-260E-4EF2-9256-C750C24D079C}"/>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3741EE02-BC17-479B-A21C-9883E173B27E}"/>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22100453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21E86820-3B7E-427F-A28A-433F10B7DF24}"/>
              </a:ext>
            </a:extLst>
          </p:cNvPr>
          <p:cNvSpPr>
            <a:spLocks noGrp="1" noChangeArrowheads="1"/>
          </p:cNvSpPr>
          <p:nvPr>
            <p:ph type="title" idx="4294967295"/>
          </p:nvPr>
        </p:nvSpPr>
        <p:spPr/>
        <p:txBody>
          <a:bodyPr/>
          <a:lstStyle/>
          <a:p>
            <a:pPr>
              <a:defRPr/>
            </a:pPr>
            <a:r>
              <a:rPr lang="en-US" altLang="zh-CN" sz="2800">
                <a:effectLst>
                  <a:outerShdw blurRad="38100" dist="38100" dir="2700000" algn="tl">
                    <a:srgbClr val="C0C0C0"/>
                  </a:outerShdw>
                </a:effectLst>
                <a:ea typeface="宋体" panose="02010600030101010101" pitchFamily="2" charset="-122"/>
              </a:rPr>
              <a:t>Devices vary in many dimensions(page 507)</a:t>
            </a:r>
          </a:p>
        </p:txBody>
      </p:sp>
      <p:sp>
        <p:nvSpPr>
          <p:cNvPr id="31747" name="Rectangle 3">
            <a:extLst>
              <a:ext uri="{FF2B5EF4-FFF2-40B4-BE49-F238E27FC236}">
                <a16:creationId xmlns:a16="http://schemas.microsoft.com/office/drawing/2014/main" id="{EF62A698-5691-4118-9EA3-AC9B84DD89C3}"/>
              </a:ext>
            </a:extLst>
          </p:cNvPr>
          <p:cNvSpPr>
            <a:spLocks noGrp="1" noChangeArrowheads="1"/>
          </p:cNvSpPr>
          <p:nvPr>
            <p:ph type="body" idx="4294967295"/>
          </p:nvPr>
        </p:nvSpPr>
        <p:spPr>
          <a:xfrm>
            <a:off x="835025" y="1252538"/>
            <a:ext cx="7416800" cy="4741862"/>
          </a:xfrm>
        </p:spPr>
        <p:txBody>
          <a:bodyPr/>
          <a:lstStyle/>
          <a:p>
            <a:r>
              <a:rPr lang="zh-CN" altLang="en-US" sz="2000" b="1">
                <a:solidFill>
                  <a:srgbClr val="FF0000"/>
                </a:solidFill>
                <a:ea typeface="宋体" panose="02010600030101010101" pitchFamily="2" charset="-122"/>
              </a:rPr>
              <a:t>Character-stream or block</a:t>
            </a:r>
            <a:endParaRPr lang="en-US" altLang="zh-CN" sz="2000" b="1">
              <a:solidFill>
                <a:srgbClr val="FF0000"/>
              </a:solidFill>
              <a:ea typeface="宋体" panose="02010600030101010101" pitchFamily="2" charset="-122"/>
            </a:endParaRPr>
          </a:p>
          <a:p>
            <a:pPr lvl="1"/>
            <a:r>
              <a:rPr lang="en-US" altLang="zh-CN" sz="1800">
                <a:ea typeface="宋体" panose="02010600030101010101" pitchFamily="2" charset="-122"/>
              </a:rPr>
              <a:t>A character-stream </a:t>
            </a:r>
            <a:r>
              <a:rPr lang="zh-CN" altLang="en-US" sz="1800">
                <a:ea typeface="宋体" panose="02010600030101010101" pitchFamily="2" charset="-122"/>
              </a:rPr>
              <a:t>device transfers bytes one by one,</a:t>
            </a:r>
          </a:p>
          <a:p>
            <a:pPr lvl="1"/>
            <a:r>
              <a:rPr lang="zh-CN" altLang="en-US" sz="1800">
                <a:ea typeface="宋体" panose="02010600030101010101" pitchFamily="2" charset="-122"/>
              </a:rPr>
              <a:t>A </a:t>
            </a:r>
            <a:r>
              <a:rPr lang="en-US" altLang="zh-CN" sz="1800">
                <a:ea typeface="宋体" panose="02010600030101010101" pitchFamily="2" charset="-122"/>
              </a:rPr>
              <a:t>block device transfers a block of bytes as a unit.</a:t>
            </a:r>
          </a:p>
          <a:p>
            <a:r>
              <a:rPr lang="en-US" altLang="zh-CN" sz="2000" b="1">
                <a:solidFill>
                  <a:srgbClr val="FF0000"/>
                </a:solidFill>
                <a:ea typeface="宋体" panose="02010600030101010101" pitchFamily="2" charset="-122"/>
              </a:rPr>
              <a:t>Sequential or random-access</a:t>
            </a:r>
          </a:p>
          <a:p>
            <a:pPr lvl="1"/>
            <a:r>
              <a:rPr lang="en-US" altLang="zh-CN" sz="1800">
                <a:ea typeface="宋体" panose="02010600030101010101" pitchFamily="2" charset="-122"/>
              </a:rPr>
              <a:t>A </a:t>
            </a:r>
            <a:r>
              <a:rPr lang="zh-CN" altLang="en-US" sz="1800">
                <a:ea typeface="宋体" panose="02010600030101010101" pitchFamily="2" charset="-122"/>
              </a:rPr>
              <a:t>sequential device transfers data in a fixed order determined by the device</a:t>
            </a:r>
          </a:p>
          <a:p>
            <a:pPr lvl="1"/>
            <a:r>
              <a:rPr lang="zh-CN" altLang="en-US" sz="1800">
                <a:ea typeface="宋体" panose="02010600030101010101" pitchFamily="2" charset="-122"/>
              </a:rPr>
              <a:t>The user of a random-access device can instruct the device to seek to any of the available data storage locations</a:t>
            </a:r>
            <a:endParaRPr lang="en-US" altLang="zh-CN" sz="1800">
              <a:ea typeface="宋体" panose="02010600030101010101" pitchFamily="2" charset="-122"/>
            </a:endParaRPr>
          </a:p>
          <a:p>
            <a:r>
              <a:rPr lang="en-US" altLang="zh-CN" sz="2000" b="1">
                <a:solidFill>
                  <a:srgbClr val="FF0000"/>
                </a:solidFill>
                <a:ea typeface="宋体" panose="02010600030101010101" pitchFamily="2" charset="-122"/>
              </a:rPr>
              <a:t>Synchronous or asynchronous</a:t>
            </a:r>
          </a:p>
          <a:p>
            <a:pPr lvl="1"/>
            <a:r>
              <a:rPr lang="en-US" altLang="zh-CN" sz="1800">
                <a:ea typeface="宋体" panose="02010600030101010101" pitchFamily="2" charset="-122"/>
              </a:rPr>
              <a:t>A </a:t>
            </a:r>
            <a:r>
              <a:rPr lang="zh-CN" altLang="en-US" sz="1800">
                <a:ea typeface="宋体" panose="02010600030101010101" pitchFamily="2" charset="-122"/>
              </a:rPr>
              <a:t>synchronous device performs data transfers with predictable response times. </a:t>
            </a:r>
          </a:p>
          <a:p>
            <a:pPr lvl="1"/>
            <a:r>
              <a:rPr lang="zh-CN" altLang="en-US" sz="1800">
                <a:ea typeface="宋体" panose="02010600030101010101" pitchFamily="2" charset="-122"/>
              </a:rPr>
              <a:t>An asynchronous device exhibits irregular or unpredictable response times.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EB877AE0-F48A-486E-88CC-855E8E1B804C}"/>
              </a:ext>
            </a:extLst>
          </p:cNvPr>
          <p:cNvSpPr>
            <a:spLocks noGrp="1" noChangeArrowheads="1"/>
          </p:cNvSpPr>
          <p:nvPr>
            <p:ph type="title" idx="4294967295"/>
          </p:nvPr>
        </p:nvSpPr>
        <p:spPr/>
        <p:txBody>
          <a:bodyPr/>
          <a:lstStyle/>
          <a:p>
            <a:pPr>
              <a:defRPr/>
            </a:pPr>
            <a:r>
              <a:rPr lang="zh-CN" altLang="en-US" sz="2400">
                <a:effectLst>
                  <a:outerShdw blurRad="38100" dist="38100" dir="2700000" algn="tl">
                    <a:srgbClr val="C0C0C0"/>
                  </a:outerShdw>
                </a:effectLst>
                <a:ea typeface="宋体" panose="02010600030101010101" pitchFamily="2" charset="-122"/>
              </a:rPr>
              <a:t>Devices vary in many dimensions（page 507）</a:t>
            </a:r>
          </a:p>
        </p:txBody>
      </p:sp>
      <p:sp>
        <p:nvSpPr>
          <p:cNvPr id="32771" name="Rectangle 3">
            <a:extLst>
              <a:ext uri="{FF2B5EF4-FFF2-40B4-BE49-F238E27FC236}">
                <a16:creationId xmlns:a16="http://schemas.microsoft.com/office/drawing/2014/main" id="{14C31DAA-497A-4C41-AC7B-A27D86586FCB}"/>
              </a:ext>
            </a:extLst>
          </p:cNvPr>
          <p:cNvSpPr>
            <a:spLocks noGrp="1" noChangeArrowheads="1"/>
          </p:cNvSpPr>
          <p:nvPr>
            <p:ph type="body" idx="4294967295"/>
          </p:nvPr>
        </p:nvSpPr>
        <p:spPr>
          <a:xfrm>
            <a:off x="1131888" y="1073150"/>
            <a:ext cx="7097712" cy="5367338"/>
          </a:xfrm>
        </p:spPr>
        <p:txBody>
          <a:bodyPr/>
          <a:lstStyle/>
          <a:p>
            <a:r>
              <a:rPr lang="zh-CN" altLang="en-US" sz="2400" b="1">
                <a:solidFill>
                  <a:srgbClr val="FF0000"/>
                </a:solidFill>
                <a:ea typeface="宋体" panose="02010600030101010101" pitchFamily="2" charset="-122"/>
              </a:rPr>
              <a:t>Sharable or </a:t>
            </a:r>
            <a:r>
              <a:rPr lang="en-US" altLang="zh-CN" sz="2400" b="1">
                <a:solidFill>
                  <a:srgbClr val="FF0000"/>
                </a:solidFill>
                <a:ea typeface="宋体" panose="02010600030101010101" pitchFamily="2" charset="-122"/>
              </a:rPr>
              <a:t>dedicated</a:t>
            </a:r>
          </a:p>
          <a:p>
            <a:pPr lvl="1"/>
            <a:r>
              <a:rPr lang="en-US" altLang="zh-CN" sz="2000">
                <a:ea typeface="宋体" panose="02010600030101010101" pitchFamily="2" charset="-122"/>
              </a:rPr>
              <a:t>A sharable </a:t>
            </a:r>
            <a:r>
              <a:rPr lang="zh-CN" altLang="en-US" sz="2000">
                <a:ea typeface="宋体" panose="02010600030101010101" pitchFamily="2" charset="-122"/>
              </a:rPr>
              <a:t>device can be used concurrently by several processes or threads; a dedicated device cannot.</a:t>
            </a:r>
            <a:endParaRPr lang="en-US" altLang="zh-CN" sz="2000">
              <a:ea typeface="宋体" panose="02010600030101010101" pitchFamily="2" charset="-122"/>
            </a:endParaRPr>
          </a:p>
          <a:p>
            <a:r>
              <a:rPr lang="en-US" altLang="zh-CN" sz="2400" b="1">
                <a:solidFill>
                  <a:srgbClr val="FF0000"/>
                </a:solidFill>
                <a:ea typeface="宋体" panose="02010600030101010101" pitchFamily="2" charset="-122"/>
              </a:rPr>
              <a:t>Speed of operation</a:t>
            </a:r>
          </a:p>
          <a:p>
            <a:pPr lvl="1"/>
            <a:r>
              <a:rPr lang="en-US" altLang="zh-CN" sz="2000">
                <a:ea typeface="宋体" panose="02010600030101010101" pitchFamily="2" charset="-122"/>
              </a:rPr>
              <a:t>Device </a:t>
            </a:r>
            <a:r>
              <a:rPr lang="zh-CN" altLang="en-US" sz="2000">
                <a:ea typeface="宋体" panose="02010600030101010101" pitchFamily="2" charset="-122"/>
              </a:rPr>
              <a:t>speeds range from a few bytes per second to a </a:t>
            </a:r>
            <a:r>
              <a:rPr lang="en-US" altLang="zh-CN" sz="2000">
                <a:ea typeface="宋体" panose="02010600030101010101" pitchFamily="2" charset="-122"/>
              </a:rPr>
              <a:t>few gigabytes per second.</a:t>
            </a:r>
          </a:p>
          <a:p>
            <a:r>
              <a:rPr lang="en-US" altLang="zh-CN" sz="2400" b="1">
                <a:solidFill>
                  <a:srgbClr val="FF0000"/>
                </a:solidFill>
                <a:ea typeface="宋体" panose="02010600030101010101" pitchFamily="2" charset="-122"/>
              </a:rPr>
              <a:t>Read-write, read only, or write only</a:t>
            </a:r>
          </a:p>
          <a:p>
            <a:pPr lvl="1"/>
            <a:r>
              <a:rPr lang="en-US" altLang="zh-CN" sz="2000">
                <a:ea typeface="宋体" panose="02010600030101010101" pitchFamily="2" charset="-122"/>
              </a:rPr>
              <a:t>Some </a:t>
            </a:r>
            <a:r>
              <a:rPr lang="zh-CN" altLang="en-US" sz="2000">
                <a:ea typeface="宋体" panose="02010600030101010101" pitchFamily="2" charset="-122"/>
              </a:rPr>
              <a:t>devices perform both input and output, but others support only one data direction.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F25451B9-CE24-4D92-8277-152781451903}"/>
              </a:ext>
            </a:extLst>
          </p:cNvPr>
          <p:cNvSpPr>
            <a:spLocks noGrp="1" noChangeArrowheads="1"/>
          </p:cNvSpPr>
          <p:nvPr>
            <p:ph type="title" idx="4294967295"/>
          </p:nvPr>
        </p:nvSpPr>
        <p:spPr>
          <a:xfrm>
            <a:off x="1076325" y="0"/>
            <a:ext cx="7772400" cy="844550"/>
          </a:xfrm>
        </p:spPr>
        <p:txBody>
          <a:bodyPr/>
          <a:lstStyle/>
          <a:p>
            <a:pPr>
              <a:defRPr/>
            </a:pPr>
            <a:r>
              <a:rPr lang="en-US" altLang="zh-CN">
                <a:effectLst>
                  <a:outerShdw blurRad="38100" dist="38100" dir="2700000" algn="tl">
                    <a:srgbClr val="C0C0C0"/>
                  </a:outerShdw>
                </a:effectLst>
                <a:ea typeface="宋体" panose="02010600030101010101" pitchFamily="2" charset="-122"/>
              </a:rPr>
              <a:t>Characteristics of I/O Devices</a:t>
            </a:r>
            <a:endParaRPr lang="en-US" altLang="zh-CN" sz="2400">
              <a:effectLst>
                <a:outerShdw blurRad="38100" dist="38100" dir="2700000" algn="tl">
                  <a:srgbClr val="C0C0C0"/>
                </a:outerShdw>
              </a:effectLst>
              <a:ea typeface="宋体" panose="02010600030101010101" pitchFamily="2" charset="-122"/>
            </a:endParaRPr>
          </a:p>
        </p:txBody>
      </p:sp>
      <p:pic>
        <p:nvPicPr>
          <p:cNvPr id="33795" name="Picture 4">
            <a:extLst>
              <a:ext uri="{FF2B5EF4-FFF2-40B4-BE49-F238E27FC236}">
                <a16:creationId xmlns:a16="http://schemas.microsoft.com/office/drawing/2014/main" id="{714CF276-5424-41AF-8959-D6A0EA2209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11" t="8743" r="1311" b="9436"/>
          <a:stretch>
            <a:fillRect/>
          </a:stretch>
        </p:blipFill>
        <p:spPr bwMode="auto">
          <a:xfrm>
            <a:off x="577850" y="1035050"/>
            <a:ext cx="8108950" cy="533876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1B8CE842-60B4-4283-BA5D-7C1E71D8C596}"/>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13.3.1 Block and Character Devices</a:t>
            </a:r>
          </a:p>
        </p:txBody>
      </p:sp>
      <p:sp>
        <p:nvSpPr>
          <p:cNvPr id="34819" name="Rectangle 3">
            <a:extLst>
              <a:ext uri="{FF2B5EF4-FFF2-40B4-BE49-F238E27FC236}">
                <a16:creationId xmlns:a16="http://schemas.microsoft.com/office/drawing/2014/main" id="{BEE10407-F0BD-4FD8-A6AA-38FCE415EDEC}"/>
              </a:ext>
            </a:extLst>
          </p:cNvPr>
          <p:cNvSpPr>
            <a:spLocks noGrp="1" noChangeArrowheads="1"/>
          </p:cNvSpPr>
          <p:nvPr>
            <p:ph type="body" idx="4294967295"/>
          </p:nvPr>
        </p:nvSpPr>
        <p:spPr/>
        <p:txBody>
          <a:bodyPr/>
          <a:lstStyle/>
          <a:p>
            <a:r>
              <a:rPr lang="en-US" altLang="zh-CN" sz="2400" dirty="0">
                <a:solidFill>
                  <a:srgbClr val="7030A0"/>
                </a:solidFill>
                <a:ea typeface="宋体" panose="02010600030101010101" pitchFamily="2" charset="-122"/>
              </a:rPr>
              <a:t>Block devices </a:t>
            </a:r>
            <a:r>
              <a:rPr lang="en-US" altLang="zh-CN" sz="2400" dirty="0">
                <a:ea typeface="宋体" panose="02010600030101010101" pitchFamily="2" charset="-122"/>
              </a:rPr>
              <a:t>include </a:t>
            </a:r>
            <a:r>
              <a:rPr lang="en-US" altLang="zh-CN" sz="2400" dirty="0">
                <a:solidFill>
                  <a:srgbClr val="0E015F"/>
                </a:solidFill>
                <a:ea typeface="宋体" panose="02010600030101010101" pitchFamily="2" charset="-122"/>
              </a:rPr>
              <a:t>disk drives</a:t>
            </a:r>
          </a:p>
          <a:p>
            <a:pPr lvl="1"/>
            <a:r>
              <a:rPr lang="en-US" altLang="zh-CN" sz="2000" dirty="0">
                <a:ea typeface="宋体" panose="02010600030101010101" pitchFamily="2" charset="-122"/>
              </a:rPr>
              <a:t>Commands include </a:t>
            </a:r>
            <a:r>
              <a:rPr lang="en-US" altLang="zh-CN" sz="2000" dirty="0">
                <a:solidFill>
                  <a:srgbClr val="00B050"/>
                </a:solidFill>
                <a:ea typeface="宋体" panose="02010600030101010101" pitchFamily="2" charset="-122"/>
              </a:rPr>
              <a:t>read, write, seek </a:t>
            </a:r>
          </a:p>
          <a:p>
            <a:pPr lvl="1"/>
            <a:r>
              <a:rPr lang="en-US" altLang="zh-CN" sz="2000" dirty="0">
                <a:solidFill>
                  <a:srgbClr val="00B050"/>
                </a:solidFill>
                <a:ea typeface="宋体" panose="02010600030101010101" pitchFamily="2" charset="-122"/>
              </a:rPr>
              <a:t>Raw I/O </a:t>
            </a:r>
            <a:r>
              <a:rPr lang="en-US" altLang="zh-CN" sz="2000" dirty="0">
                <a:ea typeface="宋体" panose="02010600030101010101" pitchFamily="2" charset="-122"/>
              </a:rPr>
              <a:t>or </a:t>
            </a:r>
            <a:r>
              <a:rPr lang="en-US" altLang="zh-CN" sz="2000" dirty="0">
                <a:solidFill>
                  <a:srgbClr val="00B050"/>
                </a:solidFill>
                <a:ea typeface="宋体" panose="02010600030101010101" pitchFamily="2" charset="-122"/>
              </a:rPr>
              <a:t>file-system access</a:t>
            </a:r>
          </a:p>
          <a:p>
            <a:pPr lvl="1"/>
            <a:r>
              <a:rPr lang="en-US" altLang="zh-CN" sz="2000" dirty="0">
                <a:solidFill>
                  <a:srgbClr val="00B050"/>
                </a:solidFill>
                <a:ea typeface="宋体" panose="02010600030101010101" pitchFamily="2" charset="-122"/>
              </a:rPr>
              <a:t>Memory-mapped file </a:t>
            </a:r>
            <a:r>
              <a:rPr lang="en-US" altLang="zh-CN" sz="2000" dirty="0">
                <a:ea typeface="宋体" panose="02010600030101010101" pitchFamily="2" charset="-122"/>
              </a:rPr>
              <a:t>access possible</a:t>
            </a:r>
            <a:r>
              <a:rPr lang="en-US" altLang="zh-CN" sz="2400" dirty="0">
                <a:ea typeface="宋体" panose="02010600030101010101" pitchFamily="2" charset="-122"/>
              </a:rPr>
              <a:t/>
            </a:r>
            <a:br>
              <a:rPr lang="en-US" altLang="zh-CN" sz="2400" dirty="0">
                <a:ea typeface="宋体" panose="02010600030101010101" pitchFamily="2" charset="-122"/>
              </a:rPr>
            </a:br>
            <a:endParaRPr lang="en-US" altLang="zh-CN" sz="2400" dirty="0">
              <a:ea typeface="宋体" panose="02010600030101010101" pitchFamily="2" charset="-122"/>
            </a:endParaRPr>
          </a:p>
          <a:p>
            <a:r>
              <a:rPr lang="en-US" altLang="zh-CN" sz="2400" dirty="0">
                <a:solidFill>
                  <a:srgbClr val="7030A0"/>
                </a:solidFill>
                <a:ea typeface="宋体" panose="02010600030101010101" pitchFamily="2" charset="-122"/>
              </a:rPr>
              <a:t>Character devices </a:t>
            </a:r>
            <a:r>
              <a:rPr lang="en-US" altLang="zh-CN" sz="2400" dirty="0">
                <a:ea typeface="宋体" panose="02010600030101010101" pitchFamily="2" charset="-122"/>
              </a:rPr>
              <a:t>include </a:t>
            </a:r>
            <a:r>
              <a:rPr lang="en-US" altLang="zh-CN" sz="2400" dirty="0">
                <a:solidFill>
                  <a:srgbClr val="0E015F"/>
                </a:solidFill>
                <a:ea typeface="宋体" panose="02010600030101010101" pitchFamily="2" charset="-122"/>
              </a:rPr>
              <a:t>keyboards</a:t>
            </a:r>
            <a:r>
              <a:rPr lang="en-US" altLang="zh-CN" sz="2400" dirty="0">
                <a:ea typeface="宋体" panose="02010600030101010101" pitchFamily="2" charset="-122"/>
              </a:rPr>
              <a:t>, </a:t>
            </a:r>
            <a:r>
              <a:rPr lang="en-US" altLang="zh-CN" sz="2400" dirty="0">
                <a:solidFill>
                  <a:srgbClr val="0E015F"/>
                </a:solidFill>
                <a:ea typeface="宋体" panose="02010600030101010101" pitchFamily="2" charset="-122"/>
              </a:rPr>
              <a:t>mice</a:t>
            </a:r>
            <a:r>
              <a:rPr lang="en-US" altLang="zh-CN" sz="2400" dirty="0">
                <a:ea typeface="宋体" panose="02010600030101010101" pitchFamily="2" charset="-122"/>
              </a:rPr>
              <a:t>, </a:t>
            </a:r>
            <a:r>
              <a:rPr lang="en-US" altLang="zh-CN" sz="2400" dirty="0">
                <a:solidFill>
                  <a:srgbClr val="0E015F"/>
                </a:solidFill>
                <a:ea typeface="宋体" panose="02010600030101010101" pitchFamily="2" charset="-122"/>
              </a:rPr>
              <a:t>serial</a:t>
            </a:r>
            <a:r>
              <a:rPr lang="en-US" altLang="zh-CN" sz="2400" dirty="0">
                <a:ea typeface="宋体" panose="02010600030101010101" pitchFamily="2" charset="-122"/>
              </a:rPr>
              <a:t> </a:t>
            </a:r>
            <a:r>
              <a:rPr lang="en-US" altLang="zh-CN" sz="2400" dirty="0">
                <a:solidFill>
                  <a:srgbClr val="0E015F"/>
                </a:solidFill>
                <a:ea typeface="宋体" panose="02010600030101010101" pitchFamily="2" charset="-122"/>
              </a:rPr>
              <a:t>ports</a:t>
            </a:r>
          </a:p>
          <a:p>
            <a:pPr lvl="1"/>
            <a:r>
              <a:rPr lang="en-US" altLang="zh-CN" sz="2000" dirty="0">
                <a:ea typeface="宋体" panose="02010600030101010101" pitchFamily="2" charset="-122"/>
              </a:rPr>
              <a:t>Commands include </a:t>
            </a:r>
            <a:r>
              <a:rPr lang="en-US" altLang="zh-CN" sz="2000" dirty="0">
                <a:solidFill>
                  <a:srgbClr val="00B050"/>
                </a:solidFill>
                <a:ea typeface="宋体" panose="02010600030101010101" pitchFamily="2" charset="-122"/>
              </a:rPr>
              <a:t>get, put</a:t>
            </a:r>
          </a:p>
          <a:p>
            <a:pPr lvl="1"/>
            <a:r>
              <a:rPr lang="en-US" altLang="zh-CN" sz="2000" dirty="0">
                <a:ea typeface="宋体" panose="02010600030101010101" pitchFamily="2" charset="-122"/>
              </a:rPr>
              <a:t>Libraries layered on top allow line editing</a:t>
            </a:r>
          </a:p>
        </p:txBody>
      </p:sp>
    </p:spTree>
    <p:extLst>
      <p:ext uri="{BB962C8B-B14F-4D97-AF65-F5344CB8AC3E}">
        <p14:creationId xmlns:p14="http://schemas.microsoft.com/office/powerpoint/2010/main" val="3608721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3717F2BA-8994-474B-B9FB-CC7FB9DDB257}"/>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13.3.2 Network Devices</a:t>
            </a:r>
          </a:p>
        </p:txBody>
      </p:sp>
      <p:sp>
        <p:nvSpPr>
          <p:cNvPr id="35843" name="Rectangle 3">
            <a:extLst>
              <a:ext uri="{FF2B5EF4-FFF2-40B4-BE49-F238E27FC236}">
                <a16:creationId xmlns:a16="http://schemas.microsoft.com/office/drawing/2014/main" id="{883C46EA-C950-426F-A73F-28D097D35673}"/>
              </a:ext>
            </a:extLst>
          </p:cNvPr>
          <p:cNvSpPr>
            <a:spLocks noGrp="1" noChangeArrowheads="1"/>
          </p:cNvSpPr>
          <p:nvPr>
            <p:ph type="body" idx="4294967295"/>
          </p:nvPr>
        </p:nvSpPr>
        <p:spPr/>
        <p:txBody>
          <a:bodyPr/>
          <a:lstStyle/>
          <a:p>
            <a:r>
              <a:rPr lang="en-US" altLang="zh-CN" sz="2400">
                <a:ea typeface="宋体" panose="02010600030101010101" pitchFamily="2" charset="-122"/>
              </a:rPr>
              <a:t>Varying enough from block and character to have </a:t>
            </a:r>
            <a:r>
              <a:rPr lang="en-US" altLang="zh-CN" sz="2400">
                <a:solidFill>
                  <a:srgbClr val="002060"/>
                </a:solidFill>
                <a:ea typeface="宋体" panose="02010600030101010101" pitchFamily="2" charset="-122"/>
              </a:rPr>
              <a:t>own interface</a:t>
            </a:r>
            <a:r>
              <a:rPr lang="en-US" altLang="zh-CN" sz="2400">
                <a:ea typeface="宋体" panose="02010600030101010101" pitchFamily="2" charset="-122"/>
              </a:rPr>
              <a:t/>
            </a:r>
            <a:br>
              <a:rPr lang="en-US" altLang="zh-CN" sz="2400">
                <a:ea typeface="宋体" panose="02010600030101010101" pitchFamily="2" charset="-122"/>
              </a:rPr>
            </a:br>
            <a:endParaRPr lang="en-US" altLang="zh-CN" sz="2400">
              <a:ea typeface="宋体" panose="02010600030101010101" pitchFamily="2" charset="-122"/>
            </a:endParaRPr>
          </a:p>
          <a:p>
            <a:r>
              <a:rPr lang="en-US" altLang="zh-CN" sz="2400">
                <a:ea typeface="宋体" panose="02010600030101010101" pitchFamily="2" charset="-122"/>
              </a:rPr>
              <a:t>Unix and Windows NT/9</a:t>
            </a:r>
            <a:r>
              <a:rPr lang="en-US" altLang="zh-CN" sz="2400" i="1">
                <a:ea typeface="宋体" panose="02010600030101010101" pitchFamily="2" charset="-122"/>
              </a:rPr>
              <a:t>x</a:t>
            </a:r>
            <a:r>
              <a:rPr lang="en-US" altLang="zh-CN" sz="2400">
                <a:ea typeface="宋体" panose="02010600030101010101" pitchFamily="2" charset="-122"/>
              </a:rPr>
              <a:t>/2000/xp include </a:t>
            </a:r>
            <a:r>
              <a:rPr lang="en-US" altLang="zh-CN" sz="2400" b="1">
                <a:ea typeface="宋体" panose="02010600030101010101" pitchFamily="2" charset="-122"/>
              </a:rPr>
              <a:t>socket interface</a:t>
            </a:r>
          </a:p>
          <a:p>
            <a:pPr lvl="1"/>
            <a:r>
              <a:rPr lang="en-US" altLang="zh-CN" sz="2000">
                <a:ea typeface="宋体" panose="02010600030101010101" pitchFamily="2" charset="-122"/>
              </a:rPr>
              <a:t>Separates network protocol from network operation</a:t>
            </a:r>
          </a:p>
          <a:p>
            <a:pPr lvl="1"/>
            <a:r>
              <a:rPr lang="en-US" altLang="zh-CN" sz="2000">
                <a:ea typeface="宋体" panose="02010600030101010101" pitchFamily="2" charset="-122"/>
              </a:rPr>
              <a:t>Includes </a:t>
            </a:r>
            <a:r>
              <a:rPr lang="en-US" altLang="zh-CN" sz="2000">
                <a:latin typeface="Courier New" panose="02070309020205020404" pitchFamily="49" charset="0"/>
                <a:ea typeface="宋体" panose="02010600030101010101" pitchFamily="2" charset="-122"/>
              </a:rPr>
              <a:t>select</a:t>
            </a:r>
            <a:r>
              <a:rPr lang="en-US" altLang="zh-CN" sz="2000">
                <a:ea typeface="宋体" panose="02010600030101010101" pitchFamily="2" charset="-122"/>
              </a:rPr>
              <a:t> functionality</a:t>
            </a:r>
            <a:r>
              <a:rPr lang="en-US" altLang="zh-CN" sz="2400">
                <a:ea typeface="宋体" panose="02010600030101010101" pitchFamily="2" charset="-122"/>
              </a:rPr>
              <a:t/>
            </a:r>
            <a:br>
              <a:rPr lang="en-US" altLang="zh-CN" sz="2400">
                <a:ea typeface="宋体" panose="02010600030101010101" pitchFamily="2" charset="-122"/>
              </a:rPr>
            </a:br>
            <a:endParaRPr lang="en-US" altLang="zh-CN" sz="2400">
              <a:ea typeface="宋体" panose="02010600030101010101" pitchFamily="2" charset="-122"/>
            </a:endParaRPr>
          </a:p>
          <a:p>
            <a:r>
              <a:rPr lang="en-US" altLang="zh-CN" sz="2400">
                <a:ea typeface="宋体" panose="02010600030101010101" pitchFamily="2" charset="-122"/>
              </a:rPr>
              <a:t>Approaches vary widely (</a:t>
            </a:r>
            <a:r>
              <a:rPr lang="en-US" altLang="zh-CN" sz="2400">
                <a:solidFill>
                  <a:srgbClr val="0070C0"/>
                </a:solidFill>
                <a:ea typeface="宋体" panose="02010600030101010101" pitchFamily="2" charset="-122"/>
              </a:rPr>
              <a:t>pipes, FIFOs, streams, queues, mailboxes</a:t>
            </a:r>
            <a:r>
              <a:rPr lang="en-US" altLang="zh-CN" sz="240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3348E4BC-2D81-4867-9847-2C4F71F1A00A}"/>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13.3.3 Clocks and Timers</a:t>
            </a:r>
          </a:p>
        </p:txBody>
      </p:sp>
      <p:sp>
        <p:nvSpPr>
          <p:cNvPr id="36867" name="Rectangle 3">
            <a:extLst>
              <a:ext uri="{FF2B5EF4-FFF2-40B4-BE49-F238E27FC236}">
                <a16:creationId xmlns:a16="http://schemas.microsoft.com/office/drawing/2014/main" id="{515A47E0-B470-499F-A71D-9673C2470206}"/>
              </a:ext>
            </a:extLst>
          </p:cNvPr>
          <p:cNvSpPr>
            <a:spLocks noGrp="1" noChangeArrowheads="1"/>
          </p:cNvSpPr>
          <p:nvPr>
            <p:ph type="body" idx="4294967295"/>
          </p:nvPr>
        </p:nvSpPr>
        <p:spPr>
          <a:xfrm>
            <a:off x="819150" y="1300163"/>
            <a:ext cx="7351713" cy="5210175"/>
          </a:xfrm>
        </p:spPr>
        <p:txBody>
          <a:bodyPr/>
          <a:lstStyle/>
          <a:p>
            <a:r>
              <a:rPr lang="en-US" altLang="zh-CN" sz="2400">
                <a:ea typeface="宋体" panose="02010600030101010101" pitchFamily="2" charset="-122"/>
              </a:rPr>
              <a:t>Provide current time, elapsed time, timer</a:t>
            </a:r>
            <a:br>
              <a:rPr lang="en-US" altLang="zh-CN" sz="2400">
                <a:ea typeface="宋体" panose="02010600030101010101" pitchFamily="2" charset="-122"/>
              </a:rPr>
            </a:br>
            <a:endParaRPr lang="en-US" altLang="zh-CN" sz="2400">
              <a:ea typeface="宋体" panose="02010600030101010101" pitchFamily="2" charset="-122"/>
            </a:endParaRPr>
          </a:p>
          <a:p>
            <a:r>
              <a:rPr lang="en-US" altLang="zh-CN" sz="2400" b="1">
                <a:ea typeface="宋体" panose="02010600030101010101" pitchFamily="2" charset="-122"/>
              </a:rPr>
              <a:t>Programmable interval timer</a:t>
            </a:r>
            <a:r>
              <a:rPr lang="en-US" altLang="zh-CN" sz="2400">
                <a:ea typeface="宋体" panose="02010600030101010101" pitchFamily="2" charset="-122"/>
              </a:rPr>
              <a:t> used for timings, periodic interrupts</a:t>
            </a:r>
          </a:p>
          <a:p>
            <a:r>
              <a:rPr lang="en-US" altLang="zh-CN" sz="2400">
                <a:ea typeface="宋体" panose="02010600030101010101" pitchFamily="2" charset="-122"/>
              </a:rPr>
              <a:t>ioctl (on UNIX) covers odd aspects of I/O such as clocks and timers</a:t>
            </a:r>
          </a:p>
          <a:p>
            <a:r>
              <a:rPr lang="en-US" altLang="zh-CN" sz="2400">
                <a:ea typeface="宋体" panose="02010600030101010101" pitchFamily="2" charset="-122"/>
              </a:rPr>
              <a:t/>
            </a:r>
            <a:br>
              <a:rPr lang="en-US" altLang="zh-CN" sz="2400">
                <a:ea typeface="宋体" panose="02010600030101010101" pitchFamily="2" charset="-122"/>
              </a:rPr>
            </a:br>
            <a:endParaRPr lang="en-US" altLang="zh-CN" sz="2400">
              <a:ea typeface="宋体" panose="02010600030101010101" pitchFamily="2" charset="-122"/>
            </a:endParaRPr>
          </a:p>
          <a:p>
            <a:pPr lvl="1"/>
            <a:endParaRPr lang="en-US" altLang="zh-CN" sz="20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28491D67-3D3B-4417-B126-90F6A08AD53A}"/>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13.3.4 Blocking and Nonblocking I/O</a:t>
            </a:r>
          </a:p>
        </p:txBody>
      </p:sp>
      <p:sp>
        <p:nvSpPr>
          <p:cNvPr id="37891" name="Rectangle 3">
            <a:extLst>
              <a:ext uri="{FF2B5EF4-FFF2-40B4-BE49-F238E27FC236}">
                <a16:creationId xmlns:a16="http://schemas.microsoft.com/office/drawing/2014/main" id="{CCAA5759-99F5-499E-A1C5-46FA22C7B627}"/>
              </a:ext>
            </a:extLst>
          </p:cNvPr>
          <p:cNvSpPr>
            <a:spLocks noGrp="1" noChangeArrowheads="1"/>
          </p:cNvSpPr>
          <p:nvPr>
            <p:ph type="body" idx="4294967295"/>
          </p:nvPr>
        </p:nvSpPr>
        <p:spPr>
          <a:xfrm>
            <a:off x="499554" y="1158120"/>
            <a:ext cx="7951988" cy="5024437"/>
          </a:xfrm>
        </p:spPr>
        <p:txBody>
          <a:bodyPr/>
          <a:lstStyle/>
          <a:p>
            <a:r>
              <a:rPr lang="en-US" altLang="zh-CN" sz="1800" b="1" dirty="0" smtClean="0">
                <a:solidFill>
                  <a:srgbClr val="FF0000"/>
                </a:solidFill>
                <a:ea typeface="宋体" panose="02010600030101010101" pitchFamily="2" charset="-122"/>
              </a:rPr>
              <a:t>Blocking</a:t>
            </a:r>
            <a:r>
              <a:rPr lang="en-US" altLang="zh-CN" sz="1800" dirty="0" smtClean="0">
                <a:solidFill>
                  <a:srgbClr val="FF0000"/>
                </a:solidFill>
                <a:ea typeface="宋体" panose="02010600030101010101" pitchFamily="2" charset="-122"/>
              </a:rPr>
              <a:t> </a:t>
            </a:r>
            <a:r>
              <a:rPr lang="en-US" altLang="zh-CN" sz="1800" b="1" dirty="0" smtClean="0">
                <a:ea typeface="宋体" panose="02010600030101010101" pitchFamily="2" charset="-122"/>
              </a:rPr>
              <a:t>- process suspended (blocked) until I/O completed</a:t>
            </a:r>
          </a:p>
          <a:p>
            <a:pPr lvl="1"/>
            <a:r>
              <a:rPr lang="en-US" altLang="zh-CN" sz="1600" dirty="0" smtClean="0">
                <a:solidFill>
                  <a:srgbClr val="7030A0"/>
                </a:solidFill>
                <a:ea typeface="宋体" panose="02010600030101010101" pitchFamily="2" charset="-122"/>
              </a:rPr>
              <a:t>Easy</a:t>
            </a:r>
            <a:r>
              <a:rPr lang="en-US" altLang="zh-CN" sz="1600" dirty="0" smtClean="0">
                <a:ea typeface="宋体" panose="02010600030101010101" pitchFamily="2" charset="-122"/>
              </a:rPr>
              <a:t> </a:t>
            </a:r>
            <a:r>
              <a:rPr lang="en-US" altLang="zh-CN" sz="1600" dirty="0">
                <a:ea typeface="宋体" panose="02010600030101010101" pitchFamily="2" charset="-122"/>
              </a:rPr>
              <a:t>to </a:t>
            </a:r>
            <a:r>
              <a:rPr lang="en-US" altLang="zh-CN" sz="1600" dirty="0">
                <a:solidFill>
                  <a:srgbClr val="7030A0"/>
                </a:solidFill>
                <a:ea typeface="宋体" panose="02010600030101010101" pitchFamily="2" charset="-122"/>
              </a:rPr>
              <a:t>use</a:t>
            </a:r>
            <a:r>
              <a:rPr lang="en-US" altLang="zh-CN" sz="1600" dirty="0">
                <a:ea typeface="宋体" panose="02010600030101010101" pitchFamily="2" charset="-122"/>
              </a:rPr>
              <a:t> and </a:t>
            </a:r>
            <a:r>
              <a:rPr lang="en-US" altLang="zh-CN" sz="1600" dirty="0">
                <a:solidFill>
                  <a:srgbClr val="7030A0"/>
                </a:solidFill>
                <a:ea typeface="宋体" panose="02010600030101010101" pitchFamily="2" charset="-122"/>
              </a:rPr>
              <a:t>understand</a:t>
            </a:r>
          </a:p>
          <a:p>
            <a:pPr lvl="1"/>
            <a:r>
              <a:rPr lang="en-US" altLang="zh-CN" sz="1600" dirty="0">
                <a:solidFill>
                  <a:srgbClr val="0033CC"/>
                </a:solidFill>
                <a:ea typeface="宋体" panose="02010600030101010101" pitchFamily="2" charset="-122"/>
              </a:rPr>
              <a:t>Insufficient for some needs</a:t>
            </a:r>
          </a:p>
          <a:p>
            <a:r>
              <a:rPr lang="en-US" altLang="zh-CN" sz="1800" b="1" dirty="0" err="1" smtClean="0">
                <a:solidFill>
                  <a:srgbClr val="FF0000"/>
                </a:solidFill>
                <a:ea typeface="宋体" panose="02010600030101010101" pitchFamily="2" charset="-122"/>
              </a:rPr>
              <a:t>Nonblocking</a:t>
            </a:r>
            <a:r>
              <a:rPr lang="en-US" altLang="zh-CN" sz="1800" dirty="0" smtClean="0">
                <a:solidFill>
                  <a:srgbClr val="FF0000"/>
                </a:solidFill>
                <a:ea typeface="宋体" panose="02010600030101010101" pitchFamily="2" charset="-122"/>
              </a:rPr>
              <a:t> </a:t>
            </a:r>
            <a:r>
              <a:rPr lang="en-US" altLang="zh-CN" sz="1800" dirty="0" smtClean="0">
                <a:ea typeface="宋体" panose="02010600030101010101" pitchFamily="2" charset="-122"/>
              </a:rPr>
              <a:t>- </a:t>
            </a:r>
            <a:r>
              <a:rPr lang="en-US" altLang="zh-CN" sz="1800" b="1" dirty="0" smtClean="0">
                <a:ea typeface="宋体" panose="02010600030101010101" pitchFamily="2" charset="-122"/>
              </a:rPr>
              <a:t>I/O call returns as much as available</a:t>
            </a:r>
          </a:p>
          <a:p>
            <a:pPr lvl="1"/>
            <a:r>
              <a:rPr lang="en-US" altLang="zh-CN" sz="1600" dirty="0" smtClean="0">
                <a:ea typeface="宋体" panose="02010600030101010101" pitchFamily="2" charset="-122"/>
              </a:rPr>
              <a:t>User interface, data copy (buffered I/O) (between two devices)</a:t>
            </a:r>
          </a:p>
          <a:p>
            <a:pPr lvl="1"/>
            <a:r>
              <a:rPr lang="en-US" altLang="zh-CN" sz="1600" dirty="0" smtClean="0">
                <a:ea typeface="宋体" panose="02010600030101010101" pitchFamily="2" charset="-122"/>
              </a:rPr>
              <a:t>Implemented via multi-threading</a:t>
            </a:r>
          </a:p>
          <a:p>
            <a:pPr lvl="1"/>
            <a:r>
              <a:rPr lang="en-US" altLang="zh-CN" sz="1600" dirty="0" smtClean="0">
                <a:ea typeface="宋体" panose="02010600030101010101" pitchFamily="2" charset="-122"/>
              </a:rPr>
              <a:t>Returns quickly with count of bytes read or written</a:t>
            </a:r>
          </a:p>
          <a:p>
            <a:pPr lvl="1"/>
            <a:r>
              <a:rPr lang="en-US" altLang="zh-CN" sz="1600" dirty="0" smtClean="0">
                <a:solidFill>
                  <a:srgbClr val="0033CC"/>
                </a:solidFill>
                <a:ea typeface="宋体" panose="02010600030101010101" pitchFamily="2" charset="-122"/>
              </a:rPr>
              <a:t>A </a:t>
            </a:r>
            <a:r>
              <a:rPr lang="en-US" altLang="zh-CN" sz="1600" dirty="0" err="1" smtClean="0">
                <a:solidFill>
                  <a:srgbClr val="0033CC"/>
                </a:solidFill>
                <a:ea typeface="宋体" panose="02010600030101010101" pitchFamily="2" charset="-122"/>
              </a:rPr>
              <a:t>nonblocking</a:t>
            </a:r>
            <a:r>
              <a:rPr lang="en-US" altLang="zh-CN" sz="1600" dirty="0" smtClean="0">
                <a:solidFill>
                  <a:srgbClr val="0033CC"/>
                </a:solidFill>
                <a:ea typeface="宋体" panose="02010600030101010101" pitchFamily="2" charset="-122"/>
              </a:rPr>
              <a:t> read() return immediately</a:t>
            </a:r>
            <a:r>
              <a:rPr lang="en-US" altLang="zh-CN" sz="1600" dirty="0" smtClean="0">
                <a:solidFill>
                  <a:srgbClr val="7030A0"/>
                </a:solidFill>
                <a:ea typeface="宋体" panose="02010600030101010101" pitchFamily="2" charset="-122"/>
              </a:rPr>
              <a:t> </a:t>
            </a:r>
            <a:r>
              <a:rPr lang="en-US" altLang="zh-CN" sz="1600" b="1" dirty="0" smtClean="0">
                <a:solidFill>
                  <a:srgbClr val="7030A0"/>
                </a:solidFill>
                <a:ea typeface="宋体" panose="02010600030101010101" pitchFamily="2" charset="-122"/>
              </a:rPr>
              <a:t>with whatever data are available</a:t>
            </a:r>
            <a:r>
              <a:rPr lang="en-US" altLang="zh-CN" sz="1600" dirty="0" smtClean="0">
                <a:solidFill>
                  <a:srgbClr val="0033CC"/>
                </a:solidFill>
                <a:ea typeface="宋体" panose="02010600030101010101" pitchFamily="2" charset="-122"/>
              </a:rPr>
              <a:t>– </a:t>
            </a:r>
            <a:r>
              <a:rPr lang="en-US" altLang="zh-CN" sz="1600" dirty="0" smtClean="0">
                <a:solidFill>
                  <a:srgbClr val="337D45"/>
                </a:solidFill>
                <a:ea typeface="宋体" panose="02010600030101010101" pitchFamily="2" charset="-122"/>
              </a:rPr>
              <a:t>the full number of bytes requested, fewer, or none at all. </a:t>
            </a:r>
          </a:p>
          <a:p>
            <a:r>
              <a:rPr lang="en-US" altLang="zh-CN" sz="1800" b="1" dirty="0" smtClean="0">
                <a:solidFill>
                  <a:srgbClr val="FF0000"/>
                </a:solidFill>
                <a:ea typeface="宋体" panose="02010600030101010101" pitchFamily="2" charset="-122"/>
              </a:rPr>
              <a:t>Asynchronous</a:t>
            </a:r>
            <a:r>
              <a:rPr lang="en-US" altLang="zh-CN" sz="1800" dirty="0" smtClean="0">
                <a:solidFill>
                  <a:srgbClr val="FF0000"/>
                </a:solidFill>
                <a:ea typeface="宋体" panose="02010600030101010101" pitchFamily="2" charset="-122"/>
              </a:rPr>
              <a:t> </a:t>
            </a:r>
            <a:r>
              <a:rPr lang="en-US" altLang="zh-CN" sz="1800" dirty="0">
                <a:ea typeface="宋体" panose="02010600030101010101" pitchFamily="2" charset="-122"/>
              </a:rPr>
              <a:t>- </a:t>
            </a:r>
            <a:r>
              <a:rPr lang="en-US" altLang="zh-CN" sz="1800" b="1" dirty="0">
                <a:ea typeface="宋体" panose="02010600030101010101" pitchFamily="2" charset="-122"/>
              </a:rPr>
              <a:t>process runs while I/O executes</a:t>
            </a:r>
          </a:p>
          <a:p>
            <a:pPr lvl="1"/>
            <a:r>
              <a:rPr lang="en-US" altLang="zh-CN" sz="1600" dirty="0">
                <a:solidFill>
                  <a:srgbClr val="7030A0"/>
                </a:solidFill>
                <a:ea typeface="宋体" panose="02010600030101010101" pitchFamily="2" charset="-122"/>
              </a:rPr>
              <a:t>An alternative nonblocking I/O;</a:t>
            </a:r>
          </a:p>
          <a:p>
            <a:pPr lvl="1"/>
            <a:r>
              <a:rPr lang="en-US" altLang="zh-CN" sz="1600" dirty="0">
                <a:solidFill>
                  <a:srgbClr val="0033CC"/>
                </a:solidFill>
                <a:ea typeface="宋体" panose="02010600030101010101" pitchFamily="2" charset="-122"/>
              </a:rPr>
              <a:t>An asynchronous </a:t>
            </a:r>
            <a:r>
              <a:rPr lang="en-US" altLang="zh-CN" sz="1600" dirty="0" smtClean="0">
                <a:solidFill>
                  <a:srgbClr val="0033CC"/>
                </a:solidFill>
                <a:ea typeface="宋体" panose="02010600030101010101" pitchFamily="2" charset="-122"/>
              </a:rPr>
              <a:t>read </a:t>
            </a:r>
            <a:r>
              <a:rPr lang="en-US" altLang="zh-CN" sz="1600" dirty="0">
                <a:solidFill>
                  <a:srgbClr val="0033CC"/>
                </a:solidFill>
                <a:ea typeface="宋体" panose="02010600030101010101" pitchFamily="2" charset="-122"/>
              </a:rPr>
              <a:t>call requests a transfer that will be performed </a:t>
            </a:r>
            <a:r>
              <a:rPr lang="en-US" altLang="zh-CN" sz="1600" dirty="0">
                <a:solidFill>
                  <a:srgbClr val="C00000"/>
                </a:solidFill>
                <a:ea typeface="宋体" panose="02010600030101010101" pitchFamily="2" charset="-122"/>
              </a:rPr>
              <a:t>in its entirety </a:t>
            </a:r>
            <a:r>
              <a:rPr lang="en-US" altLang="zh-CN" sz="1600" dirty="0">
                <a:solidFill>
                  <a:srgbClr val="0033CC"/>
                </a:solidFill>
                <a:ea typeface="宋体" panose="02010600030101010101" pitchFamily="2" charset="-122"/>
              </a:rPr>
              <a:t>but that </a:t>
            </a:r>
            <a:r>
              <a:rPr lang="en-US" altLang="zh-CN" sz="1600" b="1" dirty="0">
                <a:solidFill>
                  <a:srgbClr val="C00000"/>
                </a:solidFill>
                <a:ea typeface="宋体" panose="02010600030101010101" pitchFamily="2" charset="-122"/>
              </a:rPr>
              <a:t>will complete at some future time.</a:t>
            </a:r>
          </a:p>
          <a:p>
            <a:pPr lvl="1"/>
            <a:r>
              <a:rPr lang="en-US" altLang="zh-CN" sz="1600" b="1" i="1" u="sng" dirty="0">
                <a:solidFill>
                  <a:srgbClr val="006600"/>
                </a:solidFill>
                <a:effectLst>
                  <a:outerShdw blurRad="38100" dist="38100" dir="2700000" algn="tl">
                    <a:srgbClr val="000000">
                      <a:alpha val="43137"/>
                    </a:srgbClr>
                  </a:outerShdw>
                </a:effectLst>
                <a:ea typeface="宋体" panose="02010600030101010101" pitchFamily="2" charset="-122"/>
              </a:rPr>
              <a:t>I/O subsystem signals process </a:t>
            </a:r>
            <a:r>
              <a:rPr lang="en-US" altLang="zh-CN" sz="1600" b="1" i="1" u="sng" dirty="0">
                <a:solidFill>
                  <a:srgbClr val="C00000"/>
                </a:solidFill>
                <a:effectLst>
                  <a:outerShdw blurRad="38100" dist="38100" dir="2700000" algn="tl">
                    <a:srgbClr val="000000">
                      <a:alpha val="43137"/>
                    </a:srgbClr>
                  </a:outerShdw>
                </a:effectLst>
                <a:ea typeface="宋体" panose="02010600030101010101" pitchFamily="2" charset="-122"/>
              </a:rPr>
              <a:t>when I/O completed</a:t>
            </a:r>
            <a:r>
              <a:rPr lang="en-US" altLang="zh-CN" sz="1600" b="1" u="sng" dirty="0">
                <a:solidFill>
                  <a:srgbClr val="C00000"/>
                </a:solidFill>
                <a:ea typeface="宋体" panose="02010600030101010101" pitchFamily="2" charset="-122"/>
              </a:rPr>
              <a:t>;</a:t>
            </a:r>
          </a:p>
          <a:p>
            <a:pPr lvl="1"/>
            <a:r>
              <a:rPr lang="en-US" altLang="zh-CN" sz="1600" dirty="0">
                <a:ea typeface="宋体" panose="02010600030101010101" pitchFamily="2" charset="-122"/>
              </a:rPr>
              <a:t>Difficult to use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C26985D3-D502-4F7A-9E95-93353D4F30E0}"/>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 Blocking </a:t>
            </a:r>
            <a:r>
              <a:rPr lang="en-US" altLang="zh-CN" dirty="0" smtClean="0">
                <a:effectLst>
                  <a:outerShdw blurRad="38100" dist="38100" dir="2700000" algn="tl">
                    <a:srgbClr val="C0C0C0"/>
                  </a:outerShdw>
                </a:effectLst>
                <a:ea typeface="宋体" panose="02010600030101010101" pitchFamily="2" charset="-122"/>
              </a:rPr>
              <a:t>I/O</a:t>
            </a:r>
            <a:endParaRPr lang="en-US" altLang="zh-CN" dirty="0">
              <a:effectLst>
                <a:outerShdw blurRad="38100" dist="38100" dir="2700000" algn="tl">
                  <a:srgbClr val="C0C0C0"/>
                </a:outerShdw>
              </a:effectLst>
              <a:ea typeface="宋体" panose="02010600030101010101" pitchFamily="2" charset="-122"/>
            </a:endParaRPr>
          </a:p>
        </p:txBody>
      </p:sp>
      <p:sp>
        <p:nvSpPr>
          <p:cNvPr id="38915" name="Rectangle 3">
            <a:extLst>
              <a:ext uri="{FF2B5EF4-FFF2-40B4-BE49-F238E27FC236}">
                <a16:creationId xmlns:a16="http://schemas.microsoft.com/office/drawing/2014/main" id="{E4E5D40C-1AE0-4043-B1A6-75CF1156027B}"/>
              </a:ext>
            </a:extLst>
          </p:cNvPr>
          <p:cNvSpPr>
            <a:spLocks noGrp="1" noChangeArrowheads="1"/>
          </p:cNvSpPr>
          <p:nvPr>
            <p:ph type="body" idx="4294967295"/>
          </p:nvPr>
        </p:nvSpPr>
        <p:spPr>
          <a:xfrm>
            <a:off x="839788" y="1201738"/>
            <a:ext cx="7351712" cy="4784725"/>
          </a:xfrm>
        </p:spPr>
        <p:txBody>
          <a:bodyPr/>
          <a:lstStyle/>
          <a:p>
            <a:r>
              <a:rPr lang="en-US" altLang="zh-CN" sz="2000" b="1" dirty="0">
                <a:solidFill>
                  <a:srgbClr val="FF0000"/>
                </a:solidFill>
                <a:ea typeface="宋体" panose="02010600030101010101" pitchFamily="2" charset="-122"/>
              </a:rPr>
              <a:t>Blocking</a:t>
            </a:r>
            <a:r>
              <a:rPr lang="en-US" altLang="zh-CN" sz="2000" dirty="0">
                <a:solidFill>
                  <a:srgbClr val="FF0000"/>
                </a:solidFill>
                <a:ea typeface="宋体" panose="02010600030101010101" pitchFamily="2" charset="-122"/>
              </a:rPr>
              <a:t> </a:t>
            </a:r>
            <a:r>
              <a:rPr lang="en-US" altLang="zh-CN" sz="2000" dirty="0">
                <a:ea typeface="宋体" panose="02010600030101010101" pitchFamily="2" charset="-122"/>
              </a:rPr>
              <a:t>- </a:t>
            </a:r>
            <a:r>
              <a:rPr lang="en-US" altLang="zh-CN" sz="2000" dirty="0">
                <a:solidFill>
                  <a:srgbClr val="0033CC"/>
                </a:solidFill>
                <a:ea typeface="宋体" panose="02010600030101010101" pitchFamily="2" charset="-122"/>
              </a:rPr>
              <a:t>process suspended (blocked) until I/O completed</a:t>
            </a:r>
          </a:p>
          <a:p>
            <a:pPr lvl="1"/>
            <a:r>
              <a:rPr lang="en-US" altLang="zh-CN" sz="1800" dirty="0">
                <a:ea typeface="宋体" panose="02010600030101010101" pitchFamily="2" charset="-122"/>
              </a:rPr>
              <a:t>When the process will only be waiting for one specific event. </a:t>
            </a:r>
          </a:p>
          <a:p>
            <a:pPr lvl="1"/>
            <a:r>
              <a:rPr lang="en-US" altLang="zh-CN" sz="1800" dirty="0">
                <a:ea typeface="宋体" panose="02010600030101010101" pitchFamily="2" charset="-122"/>
              </a:rPr>
              <a:t>Such as  a disk, tape, or keyboard </a:t>
            </a:r>
            <a:r>
              <a:rPr lang="en-US" altLang="zh-CN" sz="1800" dirty="0">
                <a:solidFill>
                  <a:srgbClr val="0033CC"/>
                </a:solidFill>
                <a:ea typeface="宋体" panose="02010600030101010101" pitchFamily="2" charset="-122"/>
              </a:rPr>
              <a:t>read</a:t>
            </a:r>
            <a:r>
              <a:rPr lang="en-US" altLang="zh-CN" sz="1800" dirty="0">
                <a:ea typeface="宋体" panose="02010600030101010101" pitchFamily="2" charset="-122"/>
              </a:rPr>
              <a:t> by an application program.</a:t>
            </a:r>
          </a:p>
          <a:p>
            <a:pPr lvl="1"/>
            <a:endParaRPr lang="en-US" altLang="zh-CN" sz="1800" dirty="0">
              <a:ea typeface="宋体" panose="02010600030101010101" pitchFamily="2" charset="-122"/>
            </a:endParaRPr>
          </a:p>
          <a:p>
            <a:pPr lvl="1"/>
            <a:r>
              <a:rPr lang="en-US" altLang="zh-CN" sz="1800" b="1" u="sng" dirty="0">
                <a:ea typeface="宋体" panose="02010600030101010101" pitchFamily="2" charset="-122"/>
              </a:rPr>
              <a:t>In Unix, when </a:t>
            </a:r>
            <a:r>
              <a:rPr lang="en-US" altLang="zh-CN" sz="1800" b="1" u="sng" dirty="0">
                <a:solidFill>
                  <a:srgbClr val="7030A0"/>
                </a:solidFill>
                <a:ea typeface="宋体" panose="02010600030101010101" pitchFamily="2" charset="-122"/>
              </a:rPr>
              <a:t>read  file data </a:t>
            </a:r>
            <a:r>
              <a:rPr lang="en-US" altLang="zh-CN" sz="1800" b="1" u="sng" dirty="0">
                <a:ea typeface="宋体" panose="02010600030101010101" pitchFamily="2" charset="-122"/>
              </a:rPr>
              <a:t>using algorithm </a:t>
            </a:r>
            <a:r>
              <a:rPr lang="en-US" altLang="zh-CN" sz="1800" b="1" u="sng" dirty="0">
                <a:solidFill>
                  <a:srgbClr val="0033CC"/>
                </a:solidFill>
                <a:ea typeface="宋体" panose="02010600030101010101" pitchFamily="2" charset="-122"/>
              </a:rPr>
              <a:t>read()</a:t>
            </a:r>
            <a:r>
              <a:rPr lang="zh-CN" altLang="en-US" sz="1800" b="1" u="sng" dirty="0">
                <a:ea typeface="宋体" panose="02010600030101010101" pitchFamily="2" charset="-122"/>
              </a:rPr>
              <a:t>，采用</a:t>
            </a:r>
            <a:r>
              <a:rPr lang="en-US" altLang="zh-CN" sz="1800" b="1" dirty="0" smtClean="0">
                <a:solidFill>
                  <a:srgbClr val="FF0000"/>
                </a:solidFill>
                <a:ea typeface="宋体" panose="02010600030101010101" pitchFamily="2" charset="-122"/>
              </a:rPr>
              <a:t>Blocking</a:t>
            </a:r>
            <a:r>
              <a:rPr lang="en-US" altLang="zh-CN" sz="1800" b="1" dirty="0">
                <a:ea typeface="宋体" panose="02010600030101010101" pitchFamily="2" charset="-122"/>
              </a:rPr>
              <a:t> </a:t>
            </a:r>
            <a:r>
              <a:rPr lang="en-US" altLang="zh-CN" sz="1800" b="1" dirty="0" smtClean="0">
                <a:ea typeface="宋体" panose="02010600030101010101" pitchFamily="2" charset="-122"/>
              </a:rPr>
              <a:t>I/O</a:t>
            </a:r>
            <a:r>
              <a:rPr lang="zh-CN" altLang="en-US" sz="1800" b="1" dirty="0">
                <a:ea typeface="宋体" panose="02010600030101010101" pitchFamily="2" charset="-122"/>
              </a:rPr>
              <a:t>。</a:t>
            </a:r>
            <a:endParaRPr lang="en-US" altLang="zh-CN" sz="1800" b="1" dirty="0">
              <a:ea typeface="宋体" panose="02010600030101010101" pitchFamily="2" charset="-122"/>
            </a:endParaRPr>
          </a:p>
          <a:p>
            <a:pPr lvl="1"/>
            <a:endParaRPr lang="en-US" altLang="zh-CN" sz="1800" dirty="0">
              <a:ea typeface="宋体" panose="02010600030101010101" pitchFamily="2" charset="-122"/>
            </a:endParaRPr>
          </a:p>
          <a:p>
            <a:pPr lvl="1"/>
            <a:r>
              <a:rPr lang="zh-CN" altLang="en-US" sz="1800" dirty="0">
                <a:ea typeface="宋体" panose="02010600030101010101" pitchFamily="2" charset="-122"/>
              </a:rPr>
              <a:t>进程必须等待某一个时间发生后才能继续执行；</a:t>
            </a:r>
            <a:endParaRPr lang="en-US" altLang="zh-CN" sz="1800" dirty="0">
              <a:ea typeface="宋体" panose="02010600030101010101" pitchFamily="2" charset="-122"/>
            </a:endParaRPr>
          </a:p>
          <a:p>
            <a:pPr lvl="1"/>
            <a:r>
              <a:rPr lang="zh-CN" altLang="en-US" sz="1800" dirty="0">
                <a:ea typeface="宋体" panose="02010600030101010101" pitchFamily="2" charset="-122"/>
              </a:rPr>
              <a:t>如登录某个系统，系统需要等待用户输入用户名、密码等信息才能继续执行</a:t>
            </a:r>
            <a:r>
              <a:rPr lang="zh-CN" altLang="en-US" sz="1800" dirty="0" smtClean="0">
                <a:ea typeface="宋体" panose="02010600030101010101" pitchFamily="2" charset="-122"/>
              </a:rPr>
              <a:t>；</a:t>
            </a:r>
            <a:endParaRPr lang="en-US" altLang="zh-CN" sz="1800" dirty="0" smtClean="0">
              <a:ea typeface="宋体" panose="02010600030101010101" pitchFamily="2" charset="-122"/>
            </a:endParaRPr>
          </a:p>
          <a:p>
            <a:pPr lvl="1"/>
            <a:r>
              <a:rPr lang="zh-CN" altLang="en-US" sz="1800" dirty="0" smtClean="0">
                <a:solidFill>
                  <a:srgbClr val="7030A0"/>
                </a:solidFill>
                <a:ea typeface="宋体" panose="02010600030101010101" pitchFamily="2" charset="-122"/>
              </a:rPr>
              <a:t>如</a:t>
            </a:r>
            <a:r>
              <a:rPr lang="en-US" altLang="zh-CN" sz="1800" dirty="0" err="1" smtClean="0">
                <a:solidFill>
                  <a:srgbClr val="7030A0"/>
                </a:solidFill>
                <a:ea typeface="宋体" panose="02010600030101010101" pitchFamily="2" charset="-122"/>
              </a:rPr>
              <a:t>getchar</a:t>
            </a:r>
            <a:r>
              <a:rPr lang="en-US" altLang="zh-CN" sz="1800" dirty="0" smtClean="0">
                <a:solidFill>
                  <a:srgbClr val="7030A0"/>
                </a:solidFill>
                <a:ea typeface="宋体" panose="02010600030101010101" pitchFamily="2" charset="-122"/>
              </a:rPr>
              <a:t>()</a:t>
            </a:r>
            <a:r>
              <a:rPr lang="zh-CN" altLang="en-US" sz="1800" dirty="0" smtClean="0">
                <a:solidFill>
                  <a:srgbClr val="7030A0"/>
                </a:solidFill>
                <a:ea typeface="宋体" panose="02010600030101010101" pitchFamily="2" charset="-122"/>
              </a:rPr>
              <a:t>，</a:t>
            </a:r>
            <a:r>
              <a:rPr lang="en-US" altLang="zh-CN" sz="1800" dirty="0" err="1" smtClean="0">
                <a:solidFill>
                  <a:srgbClr val="7030A0"/>
                </a:solidFill>
                <a:ea typeface="宋体" panose="02010600030101010101" pitchFamily="2" charset="-122"/>
              </a:rPr>
              <a:t>scanf</a:t>
            </a:r>
            <a:r>
              <a:rPr lang="en-US" altLang="zh-CN" sz="1800" dirty="0" smtClean="0">
                <a:solidFill>
                  <a:srgbClr val="7030A0"/>
                </a:solidFill>
                <a:ea typeface="宋体" panose="02010600030101010101" pitchFamily="2" charset="-122"/>
              </a:rPr>
              <a:t>()</a:t>
            </a:r>
            <a:r>
              <a:rPr lang="zh-CN" altLang="en-US" sz="1800" dirty="0" smtClean="0">
                <a:solidFill>
                  <a:srgbClr val="7030A0"/>
                </a:solidFill>
                <a:ea typeface="宋体" panose="02010600030101010101" pitchFamily="2" charset="-122"/>
              </a:rPr>
              <a:t>、</a:t>
            </a:r>
            <a:r>
              <a:rPr lang="en-US" altLang="zh-CN" sz="1800" dirty="0" smtClean="0">
                <a:solidFill>
                  <a:srgbClr val="7030A0"/>
                </a:solidFill>
                <a:ea typeface="宋体" panose="02010600030101010101" pitchFamily="2" charset="-122"/>
              </a:rPr>
              <a:t>read()</a:t>
            </a:r>
            <a:r>
              <a:rPr lang="zh-CN" altLang="en-US" sz="1800" dirty="0" smtClean="0">
                <a:solidFill>
                  <a:srgbClr val="7030A0"/>
                </a:solidFill>
                <a:ea typeface="宋体" panose="02010600030101010101" pitchFamily="2" charset="-122"/>
              </a:rPr>
              <a:t>等都采用阻塞方式</a:t>
            </a:r>
            <a:endParaRPr lang="en-US" altLang="zh-CN" sz="1800" dirty="0">
              <a:solidFill>
                <a:srgbClr val="7030A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75E3A843-8E6E-4204-800D-24F2DCDAB073}"/>
              </a:ext>
            </a:extLst>
          </p:cNvPr>
          <p:cNvSpPr>
            <a:spLocks noGrp="1" noChangeArrowheads="1"/>
          </p:cNvSpPr>
          <p:nvPr>
            <p:ph type="title" idx="4294967295"/>
          </p:nvPr>
        </p:nvSpPr>
        <p:spPr/>
        <p:txBody>
          <a:bodyPr/>
          <a:lstStyle/>
          <a:p>
            <a:pPr>
              <a:defRPr/>
            </a:pPr>
            <a:r>
              <a:rPr lang="en-US" altLang="zh-CN" dirty="0" err="1" smtClean="0">
                <a:effectLst>
                  <a:outerShdw blurRad="38100" dist="38100" dir="2700000" algn="tl">
                    <a:srgbClr val="C0C0C0"/>
                  </a:outerShdw>
                </a:effectLst>
                <a:ea typeface="宋体" panose="02010600030101010101" pitchFamily="2" charset="-122"/>
              </a:rPr>
              <a:t>Nonblocking</a:t>
            </a:r>
            <a:r>
              <a:rPr lang="en-US" altLang="zh-CN" dirty="0" smtClean="0">
                <a:effectLst>
                  <a:outerShdw blurRad="38100" dist="38100" dir="2700000" algn="tl">
                    <a:srgbClr val="C0C0C0"/>
                  </a:outerShdw>
                </a:effectLst>
                <a:ea typeface="宋体" panose="02010600030101010101" pitchFamily="2" charset="-122"/>
              </a:rPr>
              <a:t> </a:t>
            </a:r>
            <a:r>
              <a:rPr lang="en-US" altLang="zh-CN" dirty="0">
                <a:effectLst>
                  <a:outerShdw blurRad="38100" dist="38100" dir="2700000" algn="tl">
                    <a:srgbClr val="C0C0C0"/>
                  </a:outerShdw>
                </a:effectLst>
                <a:ea typeface="宋体" panose="02010600030101010101" pitchFamily="2" charset="-122"/>
              </a:rPr>
              <a:t>I/O</a:t>
            </a:r>
          </a:p>
        </p:txBody>
      </p:sp>
      <p:sp>
        <p:nvSpPr>
          <p:cNvPr id="39939" name="Rectangle 3">
            <a:extLst>
              <a:ext uri="{FF2B5EF4-FFF2-40B4-BE49-F238E27FC236}">
                <a16:creationId xmlns:a16="http://schemas.microsoft.com/office/drawing/2014/main" id="{45E4E182-DFC0-4C59-9B94-051AB3775FFF}"/>
              </a:ext>
            </a:extLst>
          </p:cNvPr>
          <p:cNvSpPr>
            <a:spLocks noGrp="1" noChangeArrowheads="1"/>
          </p:cNvSpPr>
          <p:nvPr>
            <p:ph type="body" idx="4294967295"/>
          </p:nvPr>
        </p:nvSpPr>
        <p:spPr>
          <a:xfrm>
            <a:off x="685800" y="1114425"/>
            <a:ext cx="7770813" cy="5514975"/>
          </a:xfrm>
        </p:spPr>
        <p:txBody>
          <a:bodyPr/>
          <a:lstStyle/>
          <a:p>
            <a:pPr eaLnBrk="1" hangingPunct="1"/>
            <a:r>
              <a:rPr lang="en-US" altLang="zh-CN" sz="2000" b="1" dirty="0">
                <a:solidFill>
                  <a:srgbClr val="FF0000"/>
                </a:solidFill>
                <a:ea typeface="宋体" panose="02010600030101010101" pitchFamily="2" charset="-122"/>
              </a:rPr>
              <a:t>Nonblocking</a:t>
            </a:r>
            <a:r>
              <a:rPr lang="en-US" altLang="zh-CN" sz="2000" dirty="0">
                <a:solidFill>
                  <a:srgbClr val="FF0000"/>
                </a:solidFill>
                <a:ea typeface="宋体" panose="02010600030101010101" pitchFamily="2" charset="-122"/>
              </a:rPr>
              <a:t> </a:t>
            </a:r>
            <a:r>
              <a:rPr lang="en-US" altLang="zh-CN" sz="2000" dirty="0">
                <a:ea typeface="宋体" panose="02010600030101010101" pitchFamily="2" charset="-122"/>
              </a:rPr>
              <a:t>- </a:t>
            </a:r>
            <a:r>
              <a:rPr lang="en-US" altLang="zh-CN" sz="2000" dirty="0">
                <a:solidFill>
                  <a:srgbClr val="0033CC"/>
                </a:solidFill>
                <a:ea typeface="宋体" panose="02010600030101010101" pitchFamily="2" charset="-122"/>
              </a:rPr>
              <a:t>I/O call </a:t>
            </a:r>
            <a:r>
              <a:rPr lang="en-US" altLang="zh-CN" sz="2000" b="1" i="1" u="sng" dirty="0">
                <a:solidFill>
                  <a:srgbClr val="C00000"/>
                </a:solidFill>
                <a:ea typeface="宋体" panose="02010600030101010101" pitchFamily="2" charset="-122"/>
              </a:rPr>
              <a:t>returns as much as </a:t>
            </a:r>
            <a:r>
              <a:rPr lang="en-US" altLang="zh-CN" sz="2000" b="1" i="1" u="sng" dirty="0" smtClean="0">
                <a:solidFill>
                  <a:srgbClr val="C00000"/>
                </a:solidFill>
                <a:ea typeface="宋体" panose="02010600030101010101" pitchFamily="2" charset="-122"/>
              </a:rPr>
              <a:t>available data</a:t>
            </a:r>
            <a:endParaRPr lang="en-US" altLang="zh-CN" sz="2200" b="1" i="1" u="sng" dirty="0">
              <a:solidFill>
                <a:srgbClr val="C00000"/>
              </a:solidFill>
              <a:ea typeface="宋体" panose="02010600030101010101" pitchFamily="2" charset="-122"/>
            </a:endParaRPr>
          </a:p>
          <a:p>
            <a:pPr lvl="1" eaLnBrk="1" hangingPunct="1"/>
            <a:r>
              <a:rPr lang="en-US" altLang="zh-CN" sz="1800" b="1" dirty="0">
                <a:solidFill>
                  <a:srgbClr val="7030A0"/>
                </a:solidFill>
                <a:ea typeface="宋体" panose="02010600030101010101" pitchFamily="2" charset="-122"/>
              </a:rPr>
              <a:t>non-blocking I/O is useful </a:t>
            </a:r>
            <a:r>
              <a:rPr lang="en-US" altLang="zh-CN" sz="1800" dirty="0">
                <a:solidFill>
                  <a:srgbClr val="337D45"/>
                </a:solidFill>
                <a:ea typeface="宋体" panose="02010600030101010101" pitchFamily="2" charset="-122"/>
              </a:rPr>
              <a:t>when I/O may come from </a:t>
            </a:r>
            <a:r>
              <a:rPr lang="en-US" altLang="zh-CN" sz="1800" dirty="0">
                <a:solidFill>
                  <a:srgbClr val="C00000"/>
                </a:solidFill>
                <a:ea typeface="宋体" panose="02010600030101010101" pitchFamily="2" charset="-122"/>
              </a:rPr>
              <a:t>more than one source</a:t>
            </a:r>
            <a:r>
              <a:rPr lang="en-US" altLang="zh-CN" sz="1800" dirty="0">
                <a:solidFill>
                  <a:srgbClr val="337D45"/>
                </a:solidFill>
                <a:ea typeface="宋体" panose="02010600030101010101" pitchFamily="2" charset="-122"/>
              </a:rPr>
              <a:t> and the </a:t>
            </a:r>
            <a:r>
              <a:rPr lang="en-US" altLang="zh-CN" sz="1800" dirty="0">
                <a:solidFill>
                  <a:srgbClr val="C00000"/>
                </a:solidFill>
                <a:ea typeface="宋体" panose="02010600030101010101" pitchFamily="2" charset="-122"/>
              </a:rPr>
              <a:t>order</a:t>
            </a:r>
            <a:r>
              <a:rPr lang="en-US" altLang="zh-CN" sz="1800" dirty="0">
                <a:solidFill>
                  <a:srgbClr val="337D45"/>
                </a:solidFill>
                <a:ea typeface="宋体" panose="02010600030101010101" pitchFamily="2" charset="-122"/>
              </a:rPr>
              <a:t> of the I/O arrival is not </a:t>
            </a:r>
            <a:r>
              <a:rPr lang="en-US" altLang="zh-CN" sz="1800" dirty="0">
                <a:solidFill>
                  <a:srgbClr val="C00000"/>
                </a:solidFill>
                <a:ea typeface="宋体" panose="02010600030101010101" pitchFamily="2" charset="-122"/>
              </a:rPr>
              <a:t>predetermined</a:t>
            </a:r>
            <a:r>
              <a:rPr lang="zh-CN" altLang="en-US" sz="1800" dirty="0">
                <a:solidFill>
                  <a:srgbClr val="337D45"/>
                </a:solidFill>
                <a:ea typeface="宋体" panose="02010600030101010101" pitchFamily="2" charset="-122"/>
              </a:rPr>
              <a:t>；</a:t>
            </a:r>
            <a:endParaRPr lang="en-US" altLang="zh-CN" sz="1800" dirty="0">
              <a:solidFill>
                <a:srgbClr val="337D45"/>
              </a:solidFill>
              <a:ea typeface="宋体" panose="02010600030101010101" pitchFamily="2" charset="-122"/>
            </a:endParaRPr>
          </a:p>
          <a:p>
            <a:pPr lvl="1" eaLnBrk="1" hangingPunct="1"/>
            <a:r>
              <a:rPr lang="zh-CN" altLang="en-US" sz="1800" b="1" dirty="0">
                <a:solidFill>
                  <a:srgbClr val="7030A0"/>
                </a:solidFill>
                <a:ea typeface="宋体" panose="02010600030101010101" pitchFamily="2" charset="-122"/>
              </a:rPr>
              <a:t>当进程或线程同时处理多个</a:t>
            </a:r>
            <a:r>
              <a:rPr lang="en-US" altLang="zh-CN" sz="1800" b="1" dirty="0">
                <a:solidFill>
                  <a:srgbClr val="7030A0"/>
                </a:solidFill>
                <a:ea typeface="宋体" panose="02010600030101010101" pitchFamily="2" charset="-122"/>
              </a:rPr>
              <a:t>I/O</a:t>
            </a:r>
            <a:r>
              <a:rPr lang="zh-CN" altLang="en-US" sz="1800" b="1" dirty="0">
                <a:solidFill>
                  <a:srgbClr val="7030A0"/>
                </a:solidFill>
                <a:ea typeface="宋体" panose="02010600030101010101" pitchFamily="2" charset="-122"/>
              </a:rPr>
              <a:t>时，有些</a:t>
            </a:r>
            <a:r>
              <a:rPr lang="en-US" altLang="zh-CN" sz="1800" b="1" dirty="0">
                <a:solidFill>
                  <a:srgbClr val="7030A0"/>
                </a:solidFill>
                <a:ea typeface="宋体" panose="02010600030101010101" pitchFamily="2" charset="-122"/>
              </a:rPr>
              <a:t>I/O</a:t>
            </a:r>
            <a:r>
              <a:rPr lang="zh-CN" altLang="en-US" sz="1800" b="1" dirty="0">
                <a:solidFill>
                  <a:srgbClr val="7030A0"/>
                </a:solidFill>
                <a:ea typeface="宋体" panose="02010600030101010101" pitchFamily="2" charset="-122"/>
              </a:rPr>
              <a:t>可以不需要等待其完成即可继续执行</a:t>
            </a:r>
            <a:r>
              <a:rPr lang="zh-CN" altLang="en-US" sz="1800" dirty="0">
                <a:solidFill>
                  <a:srgbClr val="000000"/>
                </a:solidFill>
                <a:ea typeface="宋体" panose="02010600030101010101" pitchFamily="2" charset="-122"/>
              </a:rPr>
              <a:t>，</a:t>
            </a:r>
            <a:r>
              <a:rPr lang="en-US" altLang="zh-CN" sz="1800" dirty="0">
                <a:ea typeface="宋体" panose="02010600030101010101" pitchFamily="2" charset="-122"/>
              </a:rPr>
              <a:t> </a:t>
            </a:r>
            <a:r>
              <a:rPr lang="zh-CN" altLang="en-US" sz="1800" dirty="0">
                <a:ea typeface="宋体" panose="02010600030101010101" pitchFamily="2" charset="-122"/>
              </a:rPr>
              <a:t>例如：</a:t>
            </a:r>
            <a:endParaRPr lang="en-US" altLang="zh-CN" sz="1800" dirty="0">
              <a:ea typeface="宋体" panose="02010600030101010101" pitchFamily="2" charset="-122"/>
            </a:endParaRPr>
          </a:p>
          <a:p>
            <a:pPr lvl="2" eaLnBrk="1" hangingPunct="1"/>
            <a:r>
              <a:rPr lang="en-US" altLang="zh-CN" sz="1600" dirty="0">
                <a:ea typeface="宋体" panose="02010600030101010101" pitchFamily="2" charset="-122"/>
              </a:rPr>
              <a:t>A user interface that receives keyboard and mouse input while processing and displaying data on the screen.</a:t>
            </a:r>
          </a:p>
          <a:p>
            <a:pPr lvl="2" eaLnBrk="1" hangingPunct="1"/>
            <a:r>
              <a:rPr lang="en-US" altLang="zh-CN" sz="1600" dirty="0">
                <a:ea typeface="宋体" panose="02010600030101010101" pitchFamily="2" charset="-122"/>
              </a:rPr>
              <a:t> A video application that reads frames from a file on disk while simultaneously decompressing and displaying the output on the display.</a:t>
            </a:r>
          </a:p>
          <a:p>
            <a:pPr lvl="1" eaLnBrk="1" hangingPunct="1"/>
            <a:r>
              <a:rPr lang="en-US" altLang="zh-CN" sz="1800" dirty="0" smtClean="0">
                <a:ea typeface="宋体" panose="02010600030101010101" pitchFamily="2" charset="-122"/>
              </a:rPr>
              <a:t>One </a:t>
            </a:r>
            <a:r>
              <a:rPr lang="en-US" altLang="zh-CN" sz="1800" dirty="0">
                <a:ea typeface="宋体" panose="02010600030101010101" pitchFamily="2" charset="-122"/>
              </a:rPr>
              <a:t>way an application writer can overlap execution with I/O is to write a multithreaded application. Some threads can perform blocking system calls, while others continue executing</a:t>
            </a:r>
            <a:r>
              <a:rPr lang="en-US" altLang="zh-CN" sz="1600" dirty="0">
                <a:ea typeface="宋体" panose="02010600030101010101" pitchFamily="2" charset="-122"/>
              </a:rPr>
              <a:t>.(</a:t>
            </a:r>
            <a:r>
              <a:rPr lang="zh-CN" altLang="en-US" sz="1600" b="1" dirty="0">
                <a:solidFill>
                  <a:srgbClr val="7030A0"/>
                </a:solidFill>
                <a:ea typeface="宋体" panose="02010600030101010101" pitchFamily="2" charset="-122"/>
              </a:rPr>
              <a:t>多线程环境下，有的线程采用</a:t>
            </a:r>
            <a:r>
              <a:rPr lang="en-US" altLang="zh-CN" sz="1600" b="1" dirty="0">
                <a:solidFill>
                  <a:srgbClr val="7030A0"/>
                </a:solidFill>
                <a:ea typeface="宋体" panose="02010600030101010101" pitchFamily="2" charset="-122"/>
              </a:rPr>
              <a:t>blocking I/O</a:t>
            </a:r>
            <a:r>
              <a:rPr lang="zh-CN" altLang="en-US" sz="1600" b="1" dirty="0">
                <a:solidFill>
                  <a:srgbClr val="7030A0"/>
                </a:solidFill>
                <a:ea typeface="宋体" panose="02010600030101010101" pitchFamily="2" charset="-122"/>
              </a:rPr>
              <a:t>，其它线程可继续执行，</a:t>
            </a:r>
            <a:r>
              <a:rPr lang="zh-CN" altLang="en-US" sz="1600" b="1" dirty="0">
                <a:solidFill>
                  <a:srgbClr val="337D45"/>
                </a:solidFill>
                <a:ea typeface="宋体" panose="02010600030101010101" pitchFamily="2" charset="-122"/>
              </a:rPr>
              <a:t>整体上看是非阻塞方式</a:t>
            </a:r>
            <a:r>
              <a:rPr lang="en-US" altLang="zh-CN" sz="1600" dirty="0">
                <a:ea typeface="宋体" panose="02010600030101010101" pitchFamily="2" charset="-122"/>
              </a:rPr>
              <a:t>)</a:t>
            </a:r>
            <a:r>
              <a:rPr lang="zh-CN" altLang="en-US" sz="1600" dirty="0">
                <a:ea typeface="宋体" panose="02010600030101010101" pitchFamily="2" charset="-122"/>
              </a:rPr>
              <a:t>；</a:t>
            </a:r>
            <a:endParaRPr lang="en-US" altLang="zh-CN" sz="1600" dirty="0">
              <a:ea typeface="宋体" panose="02010600030101010101" pitchFamily="2" charset="-122"/>
            </a:endParaRPr>
          </a:p>
          <a:p>
            <a:pPr lvl="1" eaLnBrk="1" hangingPunct="1"/>
            <a:r>
              <a:rPr lang="en-US" altLang="zh-CN" sz="1800" b="1" u="sng" dirty="0" smtClean="0">
                <a:ea typeface="宋体" panose="02010600030101010101" pitchFamily="2" charset="-122"/>
              </a:rPr>
              <a:t>In </a:t>
            </a:r>
            <a:r>
              <a:rPr lang="en-US" altLang="zh-CN" sz="1800" b="1" u="sng" dirty="0">
                <a:ea typeface="宋体" panose="02010600030101010101" pitchFamily="2" charset="-122"/>
              </a:rPr>
              <a:t>Unix, when </a:t>
            </a:r>
            <a:r>
              <a:rPr lang="en-US" altLang="zh-CN" sz="1800" b="1" u="sng" dirty="0">
                <a:solidFill>
                  <a:srgbClr val="C00000"/>
                </a:solidFill>
                <a:ea typeface="宋体" panose="02010600030101010101" pitchFamily="2" charset="-122"/>
              </a:rPr>
              <a:t>pre-read</a:t>
            </a:r>
            <a:r>
              <a:rPr lang="en-US" altLang="zh-CN" sz="1800" b="1" u="sng" dirty="0">
                <a:ea typeface="宋体" panose="02010600030101010101" pitchFamily="2" charset="-122"/>
              </a:rPr>
              <a:t>  file data using algorithm </a:t>
            </a:r>
            <a:r>
              <a:rPr lang="en-US" altLang="zh-CN" sz="1800" b="1" u="sng" dirty="0" err="1">
                <a:solidFill>
                  <a:srgbClr val="0033CC"/>
                </a:solidFill>
                <a:ea typeface="宋体" panose="02010600030101010101" pitchFamily="2" charset="-122"/>
              </a:rPr>
              <a:t>reada</a:t>
            </a:r>
            <a:r>
              <a:rPr lang="en-US" altLang="zh-CN" sz="1800" b="1" u="sng" dirty="0">
                <a:solidFill>
                  <a:srgbClr val="0033CC"/>
                </a:solidFill>
                <a:ea typeface="宋体" panose="02010600030101010101" pitchFamily="2" charset="-122"/>
              </a:rPr>
              <a:t>() </a:t>
            </a:r>
            <a:r>
              <a:rPr lang="en-US" altLang="zh-CN" sz="1800" b="1" u="sng" dirty="0">
                <a:ea typeface="宋体" panose="02010600030101010101" pitchFamily="2" charset="-122"/>
              </a:rPr>
              <a:t>(readahead)</a:t>
            </a:r>
            <a:r>
              <a:rPr lang="zh-CN" altLang="en-US" sz="1800" b="1" u="sng" dirty="0">
                <a:ea typeface="宋体" panose="02010600030101010101" pitchFamily="2" charset="-122"/>
              </a:rPr>
              <a:t>，采用</a:t>
            </a:r>
            <a:r>
              <a:rPr lang="en-US" altLang="zh-CN" sz="1800" b="1" u="sng" dirty="0">
                <a:solidFill>
                  <a:srgbClr val="FF0000"/>
                </a:solidFill>
                <a:ea typeface="宋体" panose="02010600030101010101" pitchFamily="2" charset="-122"/>
              </a:rPr>
              <a:t>Nonblocking</a:t>
            </a:r>
            <a:r>
              <a:rPr lang="zh-CN" altLang="en-US" sz="1800" b="1" u="sng" dirty="0">
                <a:ea typeface="宋体" panose="02010600030101010101" pitchFamily="2" charset="-122"/>
              </a:rPr>
              <a:t>方式。</a:t>
            </a:r>
            <a:endParaRPr lang="en-US" altLang="zh-CN" sz="1800" b="1" u="sng" dirty="0">
              <a:ea typeface="宋体" panose="02010600030101010101" pitchFamily="2" charset="-122"/>
            </a:endParaRPr>
          </a:p>
          <a:p>
            <a:pPr lvl="1" eaLnBrk="1" hangingPunct="1"/>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CBD0AE0-5155-4778-984C-2443B7700173}"/>
              </a:ext>
            </a:extLst>
          </p:cNvPr>
          <p:cNvSpPr>
            <a:spLocks noGrp="1" noChangeArrowheads="1"/>
          </p:cNvSpPr>
          <p:nvPr>
            <p:ph type="title" idx="4294967295"/>
          </p:nvPr>
        </p:nvSpPr>
        <p:spPr/>
        <p:txBody>
          <a:bodyPr/>
          <a:lstStyle/>
          <a:p>
            <a:pPr>
              <a:defRPr/>
            </a:pPr>
            <a:r>
              <a:rPr lang="en-US" altLang="zh-CN" dirty="0" smtClean="0">
                <a:effectLst>
                  <a:outerShdw blurRad="38100" dist="38100" dir="2700000" algn="tl">
                    <a:srgbClr val="C0C0C0"/>
                  </a:outerShdw>
                </a:effectLst>
                <a:ea typeface="宋体" panose="02010600030101010101" pitchFamily="2" charset="-122"/>
              </a:rPr>
              <a:t>Kernel I/O Subsystem</a:t>
            </a:r>
            <a:endParaRPr lang="en-US" altLang="zh-CN" sz="2400" dirty="0">
              <a:effectLst>
                <a:outerShdw blurRad="38100" dist="38100" dir="2700000" algn="tl">
                  <a:srgbClr val="C0C0C0"/>
                </a:outerShdw>
              </a:effectLst>
              <a:ea typeface="宋体" panose="02010600030101010101" pitchFamily="2" charset="-122"/>
            </a:endParaRPr>
          </a:p>
        </p:txBody>
      </p:sp>
      <p:pic>
        <p:nvPicPr>
          <p:cNvPr id="9219" name="Picture 4">
            <a:extLst>
              <a:ext uri="{FF2B5EF4-FFF2-40B4-BE49-F238E27FC236}">
                <a16:creationId xmlns:a16="http://schemas.microsoft.com/office/drawing/2014/main" id="{7F17D84D-F197-4F48-A115-9B24C24738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67" t="1918" r="719" b="2216"/>
          <a:stretch>
            <a:fillRect/>
          </a:stretch>
        </p:blipFill>
        <p:spPr bwMode="auto">
          <a:xfrm>
            <a:off x="554854" y="2838610"/>
            <a:ext cx="7099917" cy="34707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3" name="矩形 2"/>
          <p:cNvSpPr/>
          <p:nvPr/>
        </p:nvSpPr>
        <p:spPr>
          <a:xfrm>
            <a:off x="554854" y="1043338"/>
            <a:ext cx="7896688" cy="1590134"/>
          </a:xfrm>
          <a:prstGeom prst="rect">
            <a:avLst/>
          </a:prstGeom>
        </p:spPr>
        <p:txBody>
          <a:bodyPr wrap="square">
            <a:noAutofit/>
          </a:bodyPr>
          <a:lstStyle/>
          <a:p>
            <a:pPr marL="342900" indent="-342900">
              <a:spcBef>
                <a:spcPts val="600"/>
              </a:spcBef>
              <a:buFont typeface="Wingdings" panose="05000000000000000000" pitchFamily="2" charset="2"/>
              <a:buChar char="n"/>
            </a:pPr>
            <a:r>
              <a:rPr lang="en-US" altLang="zh-CN" sz="2000" dirty="0" smtClean="0">
                <a:solidFill>
                  <a:srgbClr val="006600"/>
                </a:solidFill>
              </a:rPr>
              <a:t>OS Kernel </a:t>
            </a:r>
            <a:r>
              <a:rPr lang="en-US" altLang="zh-CN" sz="2000" dirty="0" smtClean="0">
                <a:solidFill>
                  <a:srgbClr val="7030A0"/>
                </a:solidFill>
              </a:rPr>
              <a:t>p</a:t>
            </a:r>
            <a:r>
              <a:rPr lang="en-US" altLang="en-US" sz="2000" dirty="0" smtClean="0">
                <a:solidFill>
                  <a:srgbClr val="7030A0"/>
                </a:solidFill>
              </a:rPr>
              <a:t>resent </a:t>
            </a:r>
            <a:r>
              <a:rPr lang="en-US" altLang="en-US" sz="2000" u="sng" dirty="0">
                <a:solidFill>
                  <a:srgbClr val="FF0000"/>
                </a:solidFill>
              </a:rPr>
              <a:t>uniform</a:t>
            </a:r>
            <a:r>
              <a:rPr lang="en-US" altLang="en-US" sz="2000" u="sng" dirty="0">
                <a:solidFill>
                  <a:srgbClr val="0033CC"/>
                </a:solidFill>
              </a:rPr>
              <a:t> device-access </a:t>
            </a:r>
            <a:r>
              <a:rPr lang="en-US" altLang="en-US" sz="2000" u="sng" dirty="0">
                <a:solidFill>
                  <a:srgbClr val="FF0000"/>
                </a:solidFill>
              </a:rPr>
              <a:t>interface</a:t>
            </a:r>
            <a:r>
              <a:rPr lang="en-US" altLang="en-US" sz="2000" u="sng" dirty="0">
                <a:solidFill>
                  <a:srgbClr val="7030A0"/>
                </a:solidFill>
              </a:rPr>
              <a:t> </a:t>
            </a:r>
            <a:r>
              <a:rPr lang="en-US" altLang="en-US" sz="2000" dirty="0">
                <a:solidFill>
                  <a:srgbClr val="7030A0"/>
                </a:solidFill>
              </a:rPr>
              <a:t>to </a:t>
            </a:r>
            <a:r>
              <a:rPr lang="en-US" altLang="en-US" sz="2000" dirty="0" smtClean="0">
                <a:solidFill>
                  <a:srgbClr val="0070C0"/>
                </a:solidFill>
              </a:rPr>
              <a:t>Users</a:t>
            </a:r>
          </a:p>
          <a:p>
            <a:pPr marL="800100" lvl="1" indent="-342900">
              <a:spcBef>
                <a:spcPts val="600"/>
              </a:spcBef>
              <a:buFont typeface="Wingdings" panose="05000000000000000000" pitchFamily="2" charset="2"/>
              <a:buChar char="l"/>
            </a:pPr>
            <a:r>
              <a:rPr lang="zh-CN" altLang="en-US" dirty="0" smtClean="0">
                <a:solidFill>
                  <a:srgbClr val="0070C0"/>
                </a:solidFill>
                <a:latin typeface="宋体" panose="02010600030101010101" pitchFamily="2" charset="-122"/>
                <a:ea typeface="宋体" panose="02010600030101010101" pitchFamily="2" charset="-122"/>
              </a:rPr>
              <a:t>用户可以利用内核提供的</a:t>
            </a:r>
            <a:r>
              <a:rPr lang="zh-CN" altLang="en-US" b="1" u="sng" dirty="0" smtClean="0">
                <a:solidFill>
                  <a:srgbClr val="7030A0"/>
                </a:solidFill>
                <a:latin typeface="宋体" panose="02010600030101010101" pitchFamily="2" charset="-122"/>
                <a:ea typeface="宋体" panose="02010600030101010101" pitchFamily="2" charset="-122"/>
              </a:rPr>
              <a:t>统一的</a:t>
            </a:r>
            <a:r>
              <a:rPr lang="zh-CN" altLang="en-US" dirty="0" smtClean="0">
                <a:solidFill>
                  <a:srgbClr val="0070C0"/>
                </a:solidFill>
                <a:latin typeface="宋体" panose="02010600030101010101" pitchFamily="2" charset="-122"/>
                <a:ea typeface="宋体" panose="02010600030101010101" pitchFamily="2" charset="-122"/>
              </a:rPr>
              <a:t>系统调用格式访问不同的设备</a:t>
            </a:r>
            <a:endParaRPr lang="en-US" altLang="zh-CN" dirty="0" smtClean="0">
              <a:solidFill>
                <a:srgbClr val="0070C0"/>
              </a:solidFill>
              <a:latin typeface="宋体" panose="02010600030101010101" pitchFamily="2" charset="-122"/>
              <a:ea typeface="宋体" panose="02010600030101010101" pitchFamily="2" charset="-122"/>
            </a:endParaRPr>
          </a:p>
          <a:p>
            <a:pPr marL="342900" indent="-342900">
              <a:spcBef>
                <a:spcPts val="600"/>
              </a:spcBef>
              <a:buFont typeface="Wingdings" panose="05000000000000000000" pitchFamily="2" charset="2"/>
              <a:buChar char="l"/>
            </a:pPr>
            <a:r>
              <a:rPr lang="en-US" altLang="zh-CN" dirty="0">
                <a:effectLst>
                  <a:outerShdw blurRad="38100" dist="38100" dir="2700000" algn="tl">
                    <a:srgbClr val="C0C0C0"/>
                  </a:outerShdw>
                </a:effectLst>
                <a:ea typeface="宋体" panose="02010600030101010101" pitchFamily="2" charset="-122"/>
              </a:rPr>
              <a:t>Kernel I/O </a:t>
            </a:r>
            <a:r>
              <a:rPr lang="en-US" altLang="zh-CN" dirty="0" smtClean="0">
                <a:effectLst>
                  <a:outerShdw blurRad="38100" dist="38100" dir="2700000" algn="tl">
                    <a:srgbClr val="C0C0C0"/>
                  </a:outerShdw>
                </a:effectLst>
                <a:ea typeface="宋体" panose="02010600030101010101" pitchFamily="2" charset="-122"/>
              </a:rPr>
              <a:t>Subsystem</a:t>
            </a:r>
          </a:p>
          <a:p>
            <a:pPr marL="742950" lvl="1" indent="-285750">
              <a:buFont typeface="Arial" panose="020B0604020202020204" pitchFamily="34" charset="0"/>
              <a:buChar char="•"/>
            </a:pPr>
            <a:r>
              <a:rPr lang="zh-CN" altLang="en-US" sz="1600" dirty="0">
                <a:solidFill>
                  <a:srgbClr val="000000"/>
                </a:solidFill>
                <a:latin typeface="Helvetica"/>
                <a:ea typeface="宋体" panose="02010600030101010101" pitchFamily="2" charset="-122"/>
                <a:sym typeface="+mn-ea"/>
              </a:rPr>
              <a:t>实现有关</a:t>
            </a:r>
            <a:r>
              <a:rPr lang="zh-CN" altLang="en-US" sz="1600" dirty="0">
                <a:solidFill>
                  <a:srgbClr val="FF0000"/>
                </a:solidFill>
                <a:latin typeface="Helvetica"/>
                <a:ea typeface="宋体" panose="02010600030101010101" pitchFamily="2" charset="-122"/>
                <a:sym typeface="+mn-ea"/>
              </a:rPr>
              <a:t>设备共性的操作</a:t>
            </a:r>
            <a:endParaRPr lang="en-US" altLang="zh-CN" sz="1600" dirty="0">
              <a:solidFill>
                <a:srgbClr val="FF0000"/>
              </a:solidFill>
              <a:latin typeface="Helvetica"/>
              <a:ea typeface="宋体" panose="02010600030101010101" pitchFamily="2" charset="-122"/>
              <a:sym typeface="+mn-ea"/>
            </a:endParaRPr>
          </a:p>
          <a:p>
            <a:pPr marL="742950" lvl="1" indent="-285750">
              <a:buFont typeface="Arial" panose="020B0604020202020204" pitchFamily="34" charset="0"/>
              <a:buChar char="•"/>
            </a:pPr>
            <a:r>
              <a:rPr lang="zh-CN" altLang="en-US" sz="1600" dirty="0">
                <a:ea typeface="宋体" panose="02010600030101010101" pitchFamily="2" charset="-122"/>
                <a:sym typeface="+mn-ea"/>
              </a:rPr>
              <a:t>对于不同的设备，</a:t>
            </a:r>
            <a:r>
              <a:rPr lang="en-US" altLang="zh-CN" sz="1600" dirty="0">
                <a:solidFill>
                  <a:srgbClr val="7030A0"/>
                </a:solidFill>
                <a:ea typeface="宋体" panose="02010600030101010101" pitchFamily="2" charset="-122"/>
                <a:sym typeface="+mn-ea"/>
              </a:rPr>
              <a:t>I/O</a:t>
            </a:r>
            <a:r>
              <a:rPr lang="zh-CN" altLang="en-US" sz="1600" dirty="0">
                <a:solidFill>
                  <a:srgbClr val="7030A0"/>
                </a:solidFill>
                <a:ea typeface="宋体" panose="02010600030101010101" pitchFamily="2" charset="-122"/>
                <a:sym typeface="+mn-ea"/>
              </a:rPr>
              <a:t>子系统</a:t>
            </a:r>
            <a:r>
              <a:rPr lang="zh-CN" altLang="en-US" sz="1600" dirty="0">
                <a:ea typeface="宋体" panose="02010600030101010101" pitchFamily="2" charset="-122"/>
                <a:sym typeface="+mn-ea"/>
              </a:rPr>
              <a:t>为</a:t>
            </a:r>
            <a:r>
              <a:rPr lang="zh-CN" altLang="en-US" sz="1600" dirty="0">
                <a:solidFill>
                  <a:srgbClr val="7030A0"/>
                </a:solidFill>
                <a:ea typeface="宋体" panose="02010600030101010101" pitchFamily="2" charset="-122"/>
                <a:sym typeface="+mn-ea"/>
              </a:rPr>
              <a:t>内核</a:t>
            </a:r>
            <a:r>
              <a:rPr lang="zh-CN" altLang="en-US" sz="1600" dirty="0">
                <a:ea typeface="宋体" panose="02010600030101010101" pitchFamily="2" charset="-122"/>
                <a:sym typeface="+mn-ea"/>
              </a:rPr>
              <a:t>提供</a:t>
            </a:r>
            <a:r>
              <a:rPr lang="zh-CN" altLang="en-US" sz="1600" b="1" dirty="0">
                <a:solidFill>
                  <a:srgbClr val="0070C0"/>
                </a:solidFill>
                <a:ea typeface="宋体" panose="02010600030101010101" pitchFamily="2" charset="-122"/>
                <a:sym typeface="+mn-ea"/>
              </a:rPr>
              <a:t>统一的访问控制方式</a:t>
            </a:r>
            <a:endParaRPr lang="en-US" altLang="zh-CN" sz="1600" b="1" dirty="0">
              <a:solidFill>
                <a:srgbClr val="0070C0"/>
              </a:solidFill>
              <a:ea typeface="宋体" panose="02010600030101010101" pitchFamily="2" charset="-122"/>
              <a:sym typeface="+mn-ea"/>
            </a:endParaRPr>
          </a:p>
          <a:p>
            <a:pPr marL="342900" indent="-342900">
              <a:spcBef>
                <a:spcPts val="600"/>
              </a:spcBef>
              <a:buFont typeface="Wingdings" panose="05000000000000000000" pitchFamily="2" charset="2"/>
              <a:buChar char="l"/>
            </a:pPr>
            <a:endParaRPr lang="en-US" altLang="en-US" dirty="0">
              <a:solidFill>
                <a:srgbClr val="0070C0"/>
              </a:solidFill>
              <a:latin typeface="宋体" panose="02010600030101010101" pitchFamily="2" charset="-122"/>
              <a:ea typeface="宋体" panose="02010600030101010101" pitchFamily="2" charset="-122"/>
            </a:endParaRPr>
          </a:p>
        </p:txBody>
      </p:sp>
      <p:sp>
        <p:nvSpPr>
          <p:cNvPr id="2" name="矩形 1"/>
          <p:cNvSpPr/>
          <p:nvPr/>
        </p:nvSpPr>
        <p:spPr bwMode="auto">
          <a:xfrm>
            <a:off x="832104" y="3511296"/>
            <a:ext cx="6822667" cy="438912"/>
          </a:xfrm>
          <a:prstGeom prst="rect">
            <a:avLst/>
          </a:prstGeom>
          <a:noFill/>
          <a:ln w="28575" cap="flat" cmpd="sng" algn="ctr">
            <a:solidFill>
              <a:srgbClr val="C0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Helvetica" panose="020B0604020202020204" pitchFamily="34" charset="0"/>
            </a:endParaRPr>
          </a:p>
        </p:txBody>
      </p:sp>
    </p:spTree>
    <p:extLst>
      <p:ext uri="{BB962C8B-B14F-4D97-AF65-F5344CB8AC3E}">
        <p14:creationId xmlns:p14="http://schemas.microsoft.com/office/powerpoint/2010/main" val="1326700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04E1F148-E9E2-4CD1-8B8A-1EBD321E69BF}"/>
              </a:ext>
            </a:extLst>
          </p:cNvPr>
          <p:cNvSpPr>
            <a:spLocks noGrp="1"/>
          </p:cNvSpPr>
          <p:nvPr>
            <p:ph type="title" idx="4294967295"/>
          </p:nvPr>
        </p:nvSpPr>
        <p:spPr>
          <a:ln>
            <a:miter/>
          </a:ln>
        </p:spPr>
        <p:txBody>
          <a:bodyPr/>
          <a:lstStyle/>
          <a:p>
            <a:pPr>
              <a:defRPr/>
            </a:pPr>
            <a:r>
              <a:rPr lang="en-US" altLang="zh-CN" dirty="0" err="1">
                <a:effectLst>
                  <a:outerShdw blurRad="38100" dist="38100" dir="2700000">
                    <a:srgbClr val="C0C0C0"/>
                  </a:outerShdw>
                </a:effectLst>
              </a:rPr>
              <a:t>g</a:t>
            </a:r>
            <a:r>
              <a:rPr lang="en-US" altLang="zh-CN" dirty="0" err="1" smtClean="0">
                <a:effectLst>
                  <a:outerShdw blurRad="38100" dist="38100" dir="2700000">
                    <a:srgbClr val="C0C0C0"/>
                  </a:outerShdw>
                </a:effectLst>
              </a:rPr>
              <a:t>etchar</a:t>
            </a:r>
            <a:r>
              <a:rPr lang="en-US" altLang="zh-CN" dirty="0" smtClean="0">
                <a:effectLst>
                  <a:outerShdw blurRad="38100" dist="38100" dir="2700000">
                    <a:srgbClr val="C0C0C0"/>
                  </a:outerShdw>
                </a:effectLst>
              </a:rPr>
              <a:t>()</a:t>
            </a:r>
            <a:r>
              <a:rPr lang="zh-CN" altLang="en-US" dirty="0" smtClean="0">
                <a:effectLst>
                  <a:outerShdw blurRad="38100" dist="38100" dir="2700000">
                    <a:srgbClr val="C0C0C0"/>
                  </a:outerShdw>
                </a:effectLst>
              </a:rPr>
              <a:t>：</a:t>
            </a:r>
            <a:r>
              <a:rPr lang="en-US" altLang="zh-CN" dirty="0" smtClean="0">
                <a:solidFill>
                  <a:srgbClr val="006600"/>
                </a:solidFill>
                <a:effectLst>
                  <a:outerShdw blurRad="38100" dist="38100" dir="2700000" algn="tl">
                    <a:srgbClr val="C0C0C0"/>
                  </a:outerShdw>
                </a:effectLst>
                <a:ea typeface="宋体" panose="02010600030101010101" pitchFamily="2" charset="-122"/>
              </a:rPr>
              <a:t>blocking</a:t>
            </a:r>
            <a:r>
              <a:rPr lang="en-US" altLang="zh-CN" dirty="0" smtClean="0">
                <a:solidFill>
                  <a:srgbClr val="006600"/>
                </a:solidFill>
                <a:effectLst>
                  <a:outerShdw blurRad="38100" dist="38100" dir="2700000" algn="tl">
                    <a:srgbClr val="C0C0C0"/>
                  </a:outerShdw>
                </a:effectLst>
                <a:ea typeface="宋体" panose="02010600030101010101" pitchFamily="2" charset="-122"/>
                <a:sym typeface="Wingdings" panose="05000000000000000000" pitchFamily="2" charset="2"/>
              </a:rPr>
              <a:t></a:t>
            </a:r>
            <a:r>
              <a:rPr lang="en-US" altLang="zh-CN" dirty="0">
                <a:solidFill>
                  <a:srgbClr val="006600"/>
                </a:solidFill>
                <a:effectLst>
                  <a:outerShdw blurRad="38100" dist="38100" dir="2700000" algn="tl">
                    <a:srgbClr val="C0C0C0"/>
                  </a:outerShdw>
                </a:effectLst>
                <a:ea typeface="宋体" panose="02010600030101010101" pitchFamily="2" charset="-122"/>
              </a:rPr>
              <a:t> </a:t>
            </a:r>
            <a:r>
              <a:rPr lang="en-US" altLang="zh-CN" dirty="0" err="1">
                <a:solidFill>
                  <a:srgbClr val="006600"/>
                </a:solidFill>
                <a:effectLst>
                  <a:outerShdw blurRad="38100" dist="38100" dir="2700000" algn="tl">
                    <a:srgbClr val="C0C0C0"/>
                  </a:outerShdw>
                </a:effectLst>
                <a:ea typeface="宋体" panose="02010600030101010101" pitchFamily="2" charset="-122"/>
              </a:rPr>
              <a:t>Nonblocking</a:t>
            </a:r>
            <a:endParaRPr lang="en-US" altLang="zh-CN" noProof="1">
              <a:solidFill>
                <a:srgbClr val="006600"/>
              </a:solidFill>
              <a:effectLst>
                <a:outerShdw blurRad="38100" dist="38100" dir="2700000">
                  <a:srgbClr val="C0C0C0"/>
                </a:outerShdw>
              </a:effectLst>
            </a:endParaRPr>
          </a:p>
        </p:txBody>
      </p:sp>
      <p:sp>
        <p:nvSpPr>
          <p:cNvPr id="187395" name="Rectangle 3">
            <a:extLst>
              <a:ext uri="{FF2B5EF4-FFF2-40B4-BE49-F238E27FC236}">
                <a16:creationId xmlns:a16="http://schemas.microsoft.com/office/drawing/2014/main" id="{7CFB1B5D-7AAA-4AE3-ADE9-4E629DD54698}"/>
              </a:ext>
            </a:extLst>
          </p:cNvPr>
          <p:cNvSpPr>
            <a:spLocks noGrp="1" noChangeArrowheads="1"/>
          </p:cNvSpPr>
          <p:nvPr>
            <p:ph type="body" idx="4294967295"/>
          </p:nvPr>
        </p:nvSpPr>
        <p:spPr>
          <a:xfrm>
            <a:off x="946150" y="966789"/>
            <a:ext cx="7351713" cy="377379"/>
          </a:xfrm>
        </p:spPr>
        <p:txBody>
          <a:bodyPr/>
          <a:lstStyle/>
          <a:p>
            <a:pPr marL="381000" indent="-381000"/>
            <a:r>
              <a:rPr lang="zh-CN" altLang="en-US" sz="1800" dirty="0" smtClean="0"/>
              <a:t>考察下述程序段</a:t>
            </a:r>
            <a:endParaRPr lang="en-US" altLang="zh-CN" sz="1800" dirty="0" smtClean="0"/>
          </a:p>
        </p:txBody>
      </p:sp>
      <p:sp>
        <p:nvSpPr>
          <p:cNvPr id="4" name="Rectangle 3">
            <a:extLst>
              <a:ext uri="{FF2B5EF4-FFF2-40B4-BE49-F238E27FC236}">
                <a16:creationId xmlns:a16="http://schemas.microsoft.com/office/drawing/2014/main" id="{7CFB1B5D-7AAA-4AE3-ADE9-4E629DD54698}"/>
              </a:ext>
            </a:extLst>
          </p:cNvPr>
          <p:cNvSpPr txBox="1">
            <a:spLocks noChangeArrowheads="1"/>
          </p:cNvSpPr>
          <p:nvPr/>
        </p:nvSpPr>
        <p:spPr bwMode="auto">
          <a:xfrm>
            <a:off x="946150" y="1344168"/>
            <a:ext cx="7351713" cy="5212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993300"/>
              </a:buClr>
              <a:buSzPct val="9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993300"/>
              </a:buClr>
              <a:buSzPct val="90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chemeClr val="hlink"/>
              </a:buClr>
              <a:buSzPct val="90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35000"/>
              </a:spcBef>
              <a:spcAft>
                <a:spcPct val="0"/>
              </a:spcAft>
              <a:buClr>
                <a:schemeClr val="hlink"/>
              </a:buClr>
              <a:buSzPct val="90000"/>
              <a:buFont typeface="Monotype Sorts" pitchFamily="2" charset="2"/>
              <a:buChar char="»"/>
              <a:defRPr sz="2000" b="0" i="0" u="none" kern="1200" baseline="0">
                <a:solidFill>
                  <a:schemeClr val="tx1"/>
                </a:solidFill>
                <a:latin typeface="+mn-lt"/>
                <a:ea typeface="+mn-ea"/>
                <a:cs typeface="+mn-cs"/>
              </a:defRPr>
            </a:lvl9pPr>
          </a:lstStyle>
          <a:p>
            <a:pPr marL="0" indent="0">
              <a:spcBef>
                <a:spcPts val="0"/>
              </a:spcBef>
              <a:buNone/>
            </a:pPr>
            <a:r>
              <a:rPr lang="en-US" altLang="zh-CN" sz="1400" dirty="0"/>
              <a:t>#include &lt;</a:t>
            </a:r>
            <a:r>
              <a:rPr lang="en-US" altLang="zh-CN" sz="1400" dirty="0" err="1"/>
              <a:t>stdio.h</a:t>
            </a:r>
            <a:r>
              <a:rPr lang="en-US" altLang="zh-CN" sz="1400" dirty="0"/>
              <a:t>&gt;</a:t>
            </a:r>
          </a:p>
          <a:p>
            <a:pPr marL="0" indent="0">
              <a:spcBef>
                <a:spcPts val="0"/>
              </a:spcBef>
              <a:buNone/>
            </a:pPr>
            <a:r>
              <a:rPr lang="en-US" altLang="zh-CN" sz="1400" dirty="0"/>
              <a:t>#include &lt;</a:t>
            </a:r>
            <a:r>
              <a:rPr lang="en-US" altLang="zh-CN" sz="1400" dirty="0" err="1"/>
              <a:t>fcntl.h</a:t>
            </a:r>
            <a:r>
              <a:rPr lang="en-US" altLang="zh-CN" sz="1400" dirty="0"/>
              <a:t>&gt;</a:t>
            </a:r>
          </a:p>
          <a:p>
            <a:pPr marL="0" indent="0">
              <a:spcBef>
                <a:spcPts val="0"/>
              </a:spcBef>
              <a:buNone/>
            </a:pPr>
            <a:r>
              <a:rPr lang="en-US" altLang="zh-CN" sz="1400" dirty="0"/>
              <a:t>#include &lt;</a:t>
            </a:r>
            <a:r>
              <a:rPr lang="en-US" altLang="zh-CN" sz="1400" dirty="0" err="1"/>
              <a:t>unistd.h</a:t>
            </a:r>
            <a:r>
              <a:rPr lang="en-US" altLang="zh-CN" sz="1400" dirty="0" smtClean="0"/>
              <a:t>&gt;</a:t>
            </a:r>
            <a:endParaRPr lang="en-US" altLang="zh-CN" sz="1400" dirty="0"/>
          </a:p>
          <a:p>
            <a:pPr marL="0" indent="0">
              <a:spcBef>
                <a:spcPts val="0"/>
              </a:spcBef>
              <a:buNone/>
            </a:pPr>
            <a:r>
              <a:rPr lang="en-US" altLang="zh-CN" sz="1400" dirty="0" err="1"/>
              <a:t>int</a:t>
            </a:r>
            <a:r>
              <a:rPr lang="en-US" altLang="zh-CN" sz="1400" dirty="0"/>
              <a:t> main</a:t>
            </a:r>
            <a:r>
              <a:rPr lang="en-US" altLang="zh-CN" sz="1400" dirty="0" smtClean="0"/>
              <a:t>() </a:t>
            </a:r>
          </a:p>
          <a:p>
            <a:pPr marL="0" indent="0">
              <a:spcBef>
                <a:spcPts val="0"/>
              </a:spcBef>
              <a:buNone/>
            </a:pPr>
            <a:r>
              <a:rPr lang="en-US" altLang="zh-CN" sz="1400" dirty="0" smtClean="0"/>
              <a:t>{  </a:t>
            </a:r>
            <a:endParaRPr lang="en-US" altLang="zh-CN" sz="1400" dirty="0"/>
          </a:p>
          <a:p>
            <a:pPr marL="0" indent="0">
              <a:spcBef>
                <a:spcPts val="0"/>
              </a:spcBef>
              <a:buNone/>
            </a:pPr>
            <a:r>
              <a:rPr lang="en-US" altLang="zh-CN" sz="1400" dirty="0"/>
              <a:t>  </a:t>
            </a:r>
            <a:r>
              <a:rPr lang="en-US" altLang="zh-CN" sz="1400" dirty="0" smtClean="0"/>
              <a:t> long </a:t>
            </a:r>
            <a:r>
              <a:rPr lang="en-US" altLang="zh-CN" sz="1400" dirty="0"/>
              <a:t>flags = </a:t>
            </a:r>
            <a:r>
              <a:rPr lang="en-US" altLang="zh-CN" sz="1400" dirty="0" err="1"/>
              <a:t>fcntl</a:t>
            </a:r>
            <a:r>
              <a:rPr lang="en-US" altLang="zh-CN" sz="1400" dirty="0"/>
              <a:t>(STDIN_FILENO, </a:t>
            </a:r>
            <a:r>
              <a:rPr lang="en-US" altLang="zh-CN" sz="1400" dirty="0">
                <a:solidFill>
                  <a:srgbClr val="FF0000"/>
                </a:solidFill>
              </a:rPr>
              <a:t>F_GETFL</a:t>
            </a:r>
            <a:r>
              <a:rPr lang="en-US" altLang="zh-CN" sz="1400" dirty="0" smtClean="0"/>
              <a:t>);  //</a:t>
            </a:r>
            <a:r>
              <a:rPr lang="zh-CN" altLang="en-US" sz="1400" dirty="0" smtClean="0"/>
              <a:t>获取标准输入文件描述符状态标记</a:t>
            </a:r>
            <a:endParaRPr lang="en-US" altLang="zh-CN" sz="1400" dirty="0"/>
          </a:p>
          <a:p>
            <a:pPr marL="0" indent="0">
              <a:spcBef>
                <a:spcPts val="0"/>
              </a:spcBef>
              <a:buNone/>
            </a:pPr>
            <a:r>
              <a:rPr lang="en-US" altLang="zh-CN" sz="1400" dirty="0" smtClean="0"/>
              <a:t>   </a:t>
            </a:r>
            <a:r>
              <a:rPr lang="en-US" altLang="zh-CN" sz="1400" dirty="0" smtClean="0">
                <a:solidFill>
                  <a:srgbClr val="7030A0"/>
                </a:solidFill>
              </a:rPr>
              <a:t>flags </a:t>
            </a:r>
            <a:r>
              <a:rPr lang="en-US" altLang="zh-CN" sz="1400" dirty="0">
                <a:solidFill>
                  <a:srgbClr val="7030A0"/>
                </a:solidFill>
              </a:rPr>
              <a:t>&amp;= ~O_NONBLOCK</a:t>
            </a:r>
            <a:r>
              <a:rPr lang="en-US" altLang="zh-CN" sz="1400" dirty="0" smtClean="0"/>
              <a:t>;  </a:t>
            </a:r>
            <a:endParaRPr lang="en-US" altLang="zh-CN" sz="1400" dirty="0"/>
          </a:p>
          <a:p>
            <a:pPr marL="0" indent="0">
              <a:spcBef>
                <a:spcPts val="0"/>
              </a:spcBef>
              <a:buNone/>
            </a:pPr>
            <a:r>
              <a:rPr lang="en-US" altLang="zh-CN" sz="1400" dirty="0"/>
              <a:t>  </a:t>
            </a:r>
            <a:r>
              <a:rPr lang="en-US" altLang="zh-CN" sz="1400" dirty="0" smtClean="0"/>
              <a:t> </a:t>
            </a:r>
            <a:r>
              <a:rPr lang="en-US" altLang="zh-CN" sz="1400" dirty="0" err="1" smtClean="0"/>
              <a:t>fcntl</a:t>
            </a:r>
            <a:r>
              <a:rPr lang="en-US" altLang="zh-CN" sz="1400" dirty="0" smtClean="0"/>
              <a:t>(STDIN_FILENO</a:t>
            </a:r>
            <a:r>
              <a:rPr lang="en-US" altLang="zh-CN" sz="1400" dirty="0"/>
              <a:t>, </a:t>
            </a:r>
            <a:r>
              <a:rPr lang="en-US" altLang="zh-CN" sz="1400" dirty="0">
                <a:solidFill>
                  <a:srgbClr val="FF0000"/>
                </a:solidFill>
              </a:rPr>
              <a:t>F_SETFL</a:t>
            </a:r>
            <a:r>
              <a:rPr lang="en-US" altLang="zh-CN" sz="1400" dirty="0"/>
              <a:t>, flags</a:t>
            </a:r>
            <a:r>
              <a:rPr lang="en-US" altLang="zh-CN" sz="1400" dirty="0" smtClean="0"/>
              <a:t>); </a:t>
            </a:r>
            <a:r>
              <a:rPr lang="en-US" altLang="zh-CN" sz="1400" dirty="0">
                <a:solidFill>
                  <a:srgbClr val="0000CC"/>
                </a:solidFill>
              </a:rPr>
              <a:t>//</a:t>
            </a:r>
            <a:r>
              <a:rPr lang="zh-CN" altLang="en-US" sz="1400" dirty="0">
                <a:solidFill>
                  <a:srgbClr val="0000CC"/>
                </a:solidFill>
              </a:rPr>
              <a:t>设置阻塞</a:t>
            </a:r>
            <a:r>
              <a:rPr lang="zh-CN" altLang="en-US" sz="1400" dirty="0" smtClean="0">
                <a:solidFill>
                  <a:srgbClr val="0000CC"/>
                </a:solidFill>
              </a:rPr>
              <a:t>输入</a:t>
            </a:r>
            <a:endParaRPr lang="en-US" altLang="zh-CN" sz="1400" dirty="0" smtClean="0">
              <a:solidFill>
                <a:srgbClr val="0000CC"/>
              </a:solidFill>
            </a:endParaRPr>
          </a:p>
          <a:p>
            <a:pPr marL="0" indent="0">
              <a:spcBef>
                <a:spcPts val="0"/>
              </a:spcBef>
              <a:buNone/>
            </a:pPr>
            <a:r>
              <a:rPr lang="en-US" altLang="zh-CN" sz="1400" dirty="0">
                <a:solidFill>
                  <a:srgbClr val="0000CC"/>
                </a:solidFill>
              </a:rPr>
              <a:t> </a:t>
            </a:r>
            <a:r>
              <a:rPr lang="en-US" altLang="zh-CN" sz="1400" dirty="0" smtClean="0">
                <a:solidFill>
                  <a:srgbClr val="0000CC"/>
                </a:solidFill>
              </a:rPr>
              <a:t>  </a:t>
            </a:r>
            <a:r>
              <a:rPr lang="en-US" altLang="zh-CN" sz="1400" dirty="0"/>
              <a:t>char c;</a:t>
            </a:r>
          </a:p>
          <a:p>
            <a:pPr marL="0" indent="0">
              <a:spcBef>
                <a:spcPts val="0"/>
              </a:spcBef>
              <a:buNone/>
            </a:pPr>
            <a:r>
              <a:rPr lang="en-US" altLang="zh-CN" sz="1400" dirty="0"/>
              <a:t> </a:t>
            </a:r>
            <a:r>
              <a:rPr lang="en-US" altLang="zh-CN" sz="1400" dirty="0" smtClean="0"/>
              <a:t>  </a:t>
            </a:r>
            <a:r>
              <a:rPr lang="en-US" altLang="zh-CN" sz="1400" dirty="0"/>
              <a:t>while(1) {</a:t>
            </a:r>
          </a:p>
          <a:p>
            <a:pPr marL="400050" lvl="1" indent="0">
              <a:spcBef>
                <a:spcPts val="0"/>
              </a:spcBef>
              <a:buNone/>
            </a:pPr>
            <a:r>
              <a:rPr lang="en-US" altLang="zh-CN" sz="1400" dirty="0"/>
              <a:t>   </a:t>
            </a:r>
            <a:r>
              <a:rPr lang="en-US" altLang="zh-CN" sz="1400" dirty="0" smtClean="0"/>
              <a:t>c=</a:t>
            </a:r>
            <a:r>
              <a:rPr lang="en-US" altLang="zh-CN" sz="1400" dirty="0" err="1" smtClean="0"/>
              <a:t>getchar</a:t>
            </a:r>
            <a:r>
              <a:rPr lang="en-US" altLang="zh-CN" sz="1400" dirty="0" smtClean="0"/>
              <a:t>();  // </a:t>
            </a:r>
            <a:r>
              <a:rPr lang="zh-CN" altLang="en-US" sz="1400" dirty="0" smtClean="0">
                <a:solidFill>
                  <a:srgbClr val="7030A0"/>
                </a:solidFill>
              </a:rPr>
              <a:t>阻塞</a:t>
            </a:r>
            <a:r>
              <a:rPr lang="en-US" altLang="zh-CN" sz="1400" dirty="0" smtClean="0">
                <a:solidFill>
                  <a:srgbClr val="7030A0"/>
                </a:solidFill>
              </a:rPr>
              <a:t>I/O</a:t>
            </a:r>
            <a:r>
              <a:rPr lang="zh-CN" altLang="en-US" sz="1400" dirty="0" smtClean="0">
                <a:solidFill>
                  <a:srgbClr val="7030A0"/>
                </a:solidFill>
              </a:rPr>
              <a:t>：等待用户输入</a:t>
            </a:r>
            <a:r>
              <a:rPr lang="zh-CN" altLang="en-US" sz="1400" dirty="0" smtClean="0"/>
              <a:t>；</a:t>
            </a:r>
            <a:endParaRPr lang="en-US" altLang="zh-CN" sz="1400" dirty="0" smtClean="0"/>
          </a:p>
          <a:p>
            <a:pPr marL="400050" lvl="1" indent="0">
              <a:spcBef>
                <a:spcPts val="0"/>
              </a:spcBef>
              <a:buNone/>
            </a:pPr>
            <a:r>
              <a:rPr lang="zh-CN" altLang="en-US" sz="1400" dirty="0" smtClean="0"/>
              <a:t>   </a:t>
            </a:r>
            <a:r>
              <a:rPr lang="en-US" altLang="zh-CN" sz="1400" dirty="0" smtClean="0">
                <a:solidFill>
                  <a:srgbClr val="FF0000"/>
                </a:solidFill>
              </a:rPr>
              <a:t>                     // </a:t>
            </a:r>
            <a:r>
              <a:rPr lang="zh-CN" altLang="en-US" sz="1400" dirty="0" smtClean="0">
                <a:solidFill>
                  <a:srgbClr val="FF0000"/>
                </a:solidFill>
              </a:rPr>
              <a:t>非阻塞：不等待用户输入，直接返回目前可用的数据</a:t>
            </a:r>
            <a:endParaRPr lang="en-US" altLang="zh-CN" sz="1400" dirty="0" smtClean="0">
              <a:solidFill>
                <a:srgbClr val="FF0000"/>
              </a:solidFill>
            </a:endParaRPr>
          </a:p>
          <a:p>
            <a:pPr marL="400050" lvl="1" indent="0">
              <a:spcBef>
                <a:spcPts val="0"/>
              </a:spcBef>
              <a:buNone/>
            </a:pPr>
            <a:r>
              <a:rPr lang="en-US" altLang="zh-CN" sz="1400" dirty="0" smtClean="0"/>
              <a:t>   if (c=='N') { //</a:t>
            </a:r>
            <a:r>
              <a:rPr lang="en-US" altLang="zh-CN" sz="1400" dirty="0" err="1" smtClean="0"/>
              <a:t>getchar</a:t>
            </a:r>
            <a:r>
              <a:rPr lang="en-US" altLang="zh-CN" sz="1400" dirty="0"/>
              <a:t> </a:t>
            </a:r>
            <a:r>
              <a:rPr lang="en-US" altLang="zh-CN" sz="1400" dirty="0" smtClean="0"/>
              <a:t>will be nonblack I/O</a:t>
            </a:r>
          </a:p>
          <a:p>
            <a:pPr marL="400050" lvl="1" indent="0">
              <a:spcBef>
                <a:spcPts val="0"/>
              </a:spcBef>
              <a:buNone/>
            </a:pPr>
            <a:r>
              <a:rPr lang="en-US" altLang="zh-CN" sz="1400" dirty="0" smtClean="0"/>
              <a:t>        </a:t>
            </a:r>
            <a:r>
              <a:rPr lang="en-US" altLang="zh-CN" sz="1400" dirty="0">
                <a:solidFill>
                  <a:srgbClr val="0000CC"/>
                </a:solidFill>
              </a:rPr>
              <a:t>flags |= O_NONBLOCK</a:t>
            </a:r>
            <a:r>
              <a:rPr lang="en-US" altLang="zh-CN" sz="1400" dirty="0" smtClean="0">
                <a:solidFill>
                  <a:srgbClr val="0000CC"/>
                </a:solidFill>
              </a:rPr>
              <a:t>;  </a:t>
            </a:r>
            <a:r>
              <a:rPr lang="en-US" altLang="zh-CN" sz="1400" dirty="0" smtClean="0">
                <a:solidFill>
                  <a:srgbClr val="006600"/>
                </a:solidFill>
              </a:rPr>
              <a:t>//</a:t>
            </a:r>
            <a:r>
              <a:rPr lang="zh-CN" altLang="en-US" sz="1400" dirty="0" smtClean="0">
                <a:solidFill>
                  <a:srgbClr val="006600"/>
                </a:solidFill>
              </a:rPr>
              <a:t>非阻塞</a:t>
            </a:r>
            <a:endParaRPr lang="en-US" altLang="zh-CN" sz="1400" dirty="0">
              <a:solidFill>
                <a:srgbClr val="006600"/>
              </a:solidFill>
            </a:endParaRPr>
          </a:p>
          <a:p>
            <a:pPr marL="400050" lvl="1" indent="0">
              <a:spcBef>
                <a:spcPts val="0"/>
              </a:spcBef>
              <a:buNone/>
            </a:pPr>
            <a:r>
              <a:rPr lang="en-US" altLang="zh-CN" sz="1400" dirty="0">
                <a:solidFill>
                  <a:srgbClr val="C00000"/>
                </a:solidFill>
              </a:rPr>
              <a:t>    </a:t>
            </a:r>
            <a:r>
              <a:rPr lang="en-US" altLang="zh-CN" sz="1400" dirty="0" smtClean="0">
                <a:solidFill>
                  <a:srgbClr val="C00000"/>
                </a:solidFill>
              </a:rPr>
              <a:t>    </a:t>
            </a:r>
            <a:r>
              <a:rPr lang="en-US" altLang="zh-CN" sz="1400" dirty="0" err="1">
                <a:solidFill>
                  <a:srgbClr val="C00000"/>
                </a:solidFill>
              </a:rPr>
              <a:t>fcntl</a:t>
            </a:r>
            <a:r>
              <a:rPr lang="en-US" altLang="zh-CN" sz="1400" dirty="0">
                <a:solidFill>
                  <a:srgbClr val="C00000"/>
                </a:solidFill>
              </a:rPr>
              <a:t>(STDIN_FILENO, F_SETFL, flags</a:t>
            </a:r>
            <a:r>
              <a:rPr lang="en-US" altLang="zh-CN" sz="1400" dirty="0" smtClean="0">
                <a:solidFill>
                  <a:srgbClr val="C00000"/>
                </a:solidFill>
              </a:rPr>
              <a:t>);  </a:t>
            </a:r>
            <a:r>
              <a:rPr lang="en-US" altLang="zh-CN" sz="1400" dirty="0" smtClean="0">
                <a:solidFill>
                  <a:srgbClr val="0070C0"/>
                </a:solidFill>
              </a:rPr>
              <a:t>//</a:t>
            </a:r>
            <a:r>
              <a:rPr lang="zh-CN" altLang="en-US" sz="1400" dirty="0" smtClean="0">
                <a:solidFill>
                  <a:srgbClr val="0070C0"/>
                </a:solidFill>
              </a:rPr>
              <a:t>设置非阻塞方式输入</a:t>
            </a:r>
            <a:endParaRPr lang="en-US" altLang="zh-CN" sz="1400" dirty="0">
              <a:solidFill>
                <a:srgbClr val="0070C0"/>
              </a:solidFill>
            </a:endParaRPr>
          </a:p>
          <a:p>
            <a:pPr marL="400050" lvl="1" indent="0">
              <a:spcBef>
                <a:spcPts val="0"/>
              </a:spcBef>
              <a:buNone/>
            </a:pPr>
            <a:r>
              <a:rPr lang="en-US" altLang="zh-CN" sz="1400" dirty="0"/>
              <a:t>  </a:t>
            </a:r>
            <a:r>
              <a:rPr lang="en-US" altLang="zh-CN" sz="1400" dirty="0" smtClean="0"/>
              <a:t> }   </a:t>
            </a:r>
            <a:r>
              <a:rPr lang="en-US" altLang="zh-CN" sz="1400" dirty="0"/>
              <a:t>else if (c=='B</a:t>
            </a:r>
            <a:r>
              <a:rPr lang="en-US" altLang="zh-CN" sz="1400" dirty="0" smtClean="0"/>
              <a:t>') { //</a:t>
            </a:r>
            <a:r>
              <a:rPr lang="en-US" altLang="zh-CN" sz="1400" dirty="0" err="1" smtClean="0"/>
              <a:t>getchar</a:t>
            </a:r>
            <a:r>
              <a:rPr lang="en-US" altLang="zh-CN" sz="1400" dirty="0" smtClean="0"/>
              <a:t> will be blocking I/O    </a:t>
            </a:r>
            <a:endParaRPr lang="en-US" altLang="zh-CN" sz="1400" dirty="0"/>
          </a:p>
          <a:p>
            <a:pPr marL="400050" lvl="1" indent="0">
              <a:spcBef>
                <a:spcPts val="0"/>
              </a:spcBef>
              <a:buNone/>
            </a:pPr>
            <a:r>
              <a:rPr lang="en-US" altLang="zh-CN" sz="1400" dirty="0">
                <a:solidFill>
                  <a:srgbClr val="0000CC"/>
                </a:solidFill>
              </a:rPr>
              <a:t>    </a:t>
            </a:r>
            <a:r>
              <a:rPr lang="en-US" altLang="zh-CN" sz="1400" dirty="0" smtClean="0">
                <a:solidFill>
                  <a:srgbClr val="0000CC"/>
                </a:solidFill>
              </a:rPr>
              <a:t>    </a:t>
            </a:r>
            <a:r>
              <a:rPr lang="en-US" altLang="zh-CN" sz="1400" dirty="0">
                <a:solidFill>
                  <a:srgbClr val="0000CC"/>
                </a:solidFill>
              </a:rPr>
              <a:t>flags &amp;= ~O_NONBLOCK</a:t>
            </a:r>
            <a:r>
              <a:rPr lang="en-US" altLang="zh-CN" sz="1400" dirty="0" smtClean="0">
                <a:solidFill>
                  <a:srgbClr val="006600"/>
                </a:solidFill>
              </a:rPr>
              <a:t>;  //</a:t>
            </a:r>
            <a:r>
              <a:rPr lang="zh-CN" altLang="en-US" sz="1400" dirty="0" smtClean="0">
                <a:solidFill>
                  <a:srgbClr val="006600"/>
                </a:solidFill>
              </a:rPr>
              <a:t>阻塞</a:t>
            </a:r>
            <a:endParaRPr lang="en-US" altLang="zh-CN" sz="1400" dirty="0">
              <a:solidFill>
                <a:srgbClr val="006600"/>
              </a:solidFill>
            </a:endParaRPr>
          </a:p>
          <a:p>
            <a:pPr marL="400050" lvl="1" indent="0">
              <a:spcBef>
                <a:spcPts val="0"/>
              </a:spcBef>
              <a:buNone/>
            </a:pPr>
            <a:r>
              <a:rPr lang="en-US" altLang="zh-CN" sz="1400" dirty="0">
                <a:solidFill>
                  <a:srgbClr val="C00000"/>
                </a:solidFill>
              </a:rPr>
              <a:t>    </a:t>
            </a:r>
            <a:r>
              <a:rPr lang="en-US" altLang="zh-CN" sz="1400" dirty="0" smtClean="0">
                <a:solidFill>
                  <a:srgbClr val="C00000"/>
                </a:solidFill>
              </a:rPr>
              <a:t>    </a:t>
            </a:r>
            <a:r>
              <a:rPr lang="en-US" altLang="zh-CN" sz="1400" dirty="0" err="1">
                <a:solidFill>
                  <a:srgbClr val="C00000"/>
                </a:solidFill>
              </a:rPr>
              <a:t>fcntl</a:t>
            </a:r>
            <a:r>
              <a:rPr lang="en-US" altLang="zh-CN" sz="1400" dirty="0">
                <a:solidFill>
                  <a:srgbClr val="C00000"/>
                </a:solidFill>
              </a:rPr>
              <a:t>(STDIN_FILENO, F_SETFL, flags</a:t>
            </a:r>
            <a:r>
              <a:rPr lang="en-US" altLang="zh-CN" sz="1400" dirty="0" smtClean="0">
                <a:solidFill>
                  <a:srgbClr val="C00000"/>
                </a:solidFill>
              </a:rPr>
              <a:t>);  </a:t>
            </a:r>
            <a:r>
              <a:rPr lang="en-US" altLang="zh-CN" sz="1400" dirty="0" smtClean="0">
                <a:solidFill>
                  <a:srgbClr val="0070C0"/>
                </a:solidFill>
              </a:rPr>
              <a:t>//</a:t>
            </a:r>
            <a:r>
              <a:rPr lang="zh-CN" altLang="en-US" sz="1400" dirty="0" smtClean="0">
                <a:solidFill>
                  <a:srgbClr val="0070C0"/>
                </a:solidFill>
              </a:rPr>
              <a:t>设置阻塞方式输入</a:t>
            </a:r>
            <a:endParaRPr lang="en-US" altLang="zh-CN" sz="1400" dirty="0">
              <a:solidFill>
                <a:srgbClr val="0070C0"/>
              </a:solidFill>
            </a:endParaRPr>
          </a:p>
          <a:p>
            <a:pPr marL="400050" lvl="1" indent="0">
              <a:spcBef>
                <a:spcPts val="0"/>
              </a:spcBef>
              <a:buNone/>
            </a:pPr>
            <a:r>
              <a:rPr lang="en-US" altLang="zh-CN" sz="1400" dirty="0" smtClean="0"/>
              <a:t>  }</a:t>
            </a:r>
          </a:p>
          <a:p>
            <a:pPr marL="400050" lvl="1" indent="0">
              <a:spcBef>
                <a:spcPts val="0"/>
              </a:spcBef>
              <a:buNone/>
            </a:pPr>
            <a:r>
              <a:rPr lang="en-US" altLang="zh-CN" sz="1400" dirty="0" smtClean="0"/>
              <a:t>  </a:t>
            </a:r>
            <a:r>
              <a:rPr lang="en-US" altLang="zh-CN" sz="1400" dirty="0"/>
              <a:t>if (c=='Z') break; </a:t>
            </a:r>
          </a:p>
          <a:p>
            <a:pPr marL="400050" lvl="1" indent="0">
              <a:spcBef>
                <a:spcPts val="0"/>
              </a:spcBef>
              <a:buNone/>
            </a:pPr>
            <a:r>
              <a:rPr lang="en-US" altLang="zh-CN" sz="1400" dirty="0" smtClean="0"/>
              <a:t>  </a:t>
            </a:r>
            <a:r>
              <a:rPr lang="en-US" altLang="zh-CN" sz="1400" dirty="0" err="1"/>
              <a:t>printf</a:t>
            </a:r>
            <a:r>
              <a:rPr lang="en-US" altLang="zh-CN" sz="1400" dirty="0"/>
              <a:t>("\</a:t>
            </a:r>
            <a:r>
              <a:rPr lang="en-US" altLang="zh-CN" sz="1400" dirty="0" err="1"/>
              <a:t>npressed</a:t>
            </a:r>
            <a:r>
              <a:rPr lang="en-US" altLang="zh-CN" sz="1400" dirty="0"/>
              <a:t> key=%X\</a:t>
            </a:r>
            <a:r>
              <a:rPr lang="en-US" altLang="zh-CN" sz="1400" dirty="0" err="1"/>
              <a:t>n",c</a:t>
            </a:r>
            <a:r>
              <a:rPr lang="en-US" altLang="zh-CN" sz="1400" dirty="0"/>
              <a:t>);</a:t>
            </a:r>
          </a:p>
          <a:p>
            <a:pPr marL="400050" lvl="1" indent="0">
              <a:spcBef>
                <a:spcPts val="0"/>
              </a:spcBef>
              <a:buNone/>
            </a:pPr>
            <a:r>
              <a:rPr lang="en-US" altLang="zh-CN" sz="1400" dirty="0"/>
              <a:t> </a:t>
            </a:r>
            <a:r>
              <a:rPr lang="en-US" altLang="zh-CN" sz="1400" dirty="0" smtClean="0"/>
              <a:t> sleep(1</a:t>
            </a:r>
            <a:r>
              <a:rPr lang="en-US" altLang="zh-CN" sz="1400" dirty="0"/>
              <a:t>);</a:t>
            </a:r>
          </a:p>
          <a:p>
            <a:pPr marL="0" indent="0">
              <a:spcBef>
                <a:spcPts val="0"/>
              </a:spcBef>
              <a:buNone/>
            </a:pPr>
            <a:r>
              <a:rPr lang="en-US" altLang="zh-CN" sz="1400" dirty="0"/>
              <a:t>  </a:t>
            </a:r>
            <a:r>
              <a:rPr lang="en-US" altLang="zh-CN" sz="1400" dirty="0" smtClean="0"/>
              <a:t>} //while(1)</a:t>
            </a:r>
            <a:endParaRPr lang="en-US" altLang="zh-CN" sz="1400" dirty="0"/>
          </a:p>
          <a:p>
            <a:pPr marL="0" indent="0">
              <a:spcBef>
                <a:spcPts val="0"/>
              </a:spcBef>
              <a:buNone/>
            </a:pPr>
            <a:r>
              <a:rPr lang="en-US" altLang="zh-CN" sz="1400" dirty="0"/>
              <a:t>}</a:t>
            </a:r>
            <a:endParaRPr lang="en-US" altLang="zh-CN" sz="1400" dirty="0" smtClean="0"/>
          </a:p>
        </p:txBody>
      </p:sp>
    </p:spTree>
    <p:extLst>
      <p:ext uri="{BB962C8B-B14F-4D97-AF65-F5344CB8AC3E}">
        <p14:creationId xmlns:p14="http://schemas.microsoft.com/office/powerpoint/2010/main" val="260823201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04E1F148-E9E2-4CD1-8B8A-1EBD321E69BF}"/>
              </a:ext>
            </a:extLst>
          </p:cNvPr>
          <p:cNvSpPr>
            <a:spLocks noGrp="1"/>
          </p:cNvSpPr>
          <p:nvPr>
            <p:ph type="title" idx="4294967295"/>
          </p:nvPr>
        </p:nvSpPr>
        <p:spPr>
          <a:ln>
            <a:miter/>
          </a:ln>
        </p:spPr>
        <p:txBody>
          <a:bodyPr/>
          <a:lstStyle/>
          <a:p>
            <a:pPr>
              <a:defRPr/>
            </a:pPr>
            <a:r>
              <a:rPr lang="en-US" altLang="zh-CN" dirty="0">
                <a:effectLst>
                  <a:outerShdw blurRad="38100" dist="38100" dir="2700000">
                    <a:srgbClr val="C0C0C0"/>
                  </a:outerShdw>
                </a:effectLst>
              </a:rPr>
              <a:t>Blocking vs. non-blocking </a:t>
            </a:r>
            <a:endParaRPr lang="en-US" altLang="zh-CN" noProof="1">
              <a:effectLst>
                <a:outerShdw blurRad="38100" dist="38100" dir="2700000">
                  <a:srgbClr val="C0C0C0"/>
                </a:outerShdw>
              </a:effectLst>
            </a:endParaRPr>
          </a:p>
        </p:txBody>
      </p:sp>
      <p:sp>
        <p:nvSpPr>
          <p:cNvPr id="187395" name="Rectangle 3">
            <a:extLst>
              <a:ext uri="{FF2B5EF4-FFF2-40B4-BE49-F238E27FC236}">
                <a16:creationId xmlns:a16="http://schemas.microsoft.com/office/drawing/2014/main" id="{7CFB1B5D-7AAA-4AE3-ADE9-4E629DD54698}"/>
              </a:ext>
            </a:extLst>
          </p:cNvPr>
          <p:cNvSpPr>
            <a:spLocks noGrp="1" noChangeArrowheads="1"/>
          </p:cNvSpPr>
          <p:nvPr>
            <p:ph type="body" idx="4294967295"/>
          </p:nvPr>
        </p:nvSpPr>
        <p:spPr>
          <a:xfrm>
            <a:off x="946150" y="1168813"/>
            <a:ext cx="2921762" cy="5021676"/>
          </a:xfrm>
        </p:spPr>
        <p:txBody>
          <a:bodyPr/>
          <a:lstStyle/>
          <a:p>
            <a:pPr marL="381000" indent="-381000" eaLnBrk="1"/>
            <a:r>
              <a:rPr lang="zh-CN" altLang="en-US" sz="1800" dirty="0" smtClean="0"/>
              <a:t>运行结果例</a:t>
            </a:r>
            <a:endParaRPr lang="en-US" altLang="zh-CN" sz="1800" dirty="0" smtClean="0"/>
          </a:p>
          <a:p>
            <a:pPr marL="781050" lvl="1" indent="-381000" eaLnBrk="1"/>
            <a:r>
              <a:rPr lang="en-US" altLang="zh-CN" sz="1600" dirty="0" err="1" smtClean="0"/>
              <a:t>getchar</a:t>
            </a:r>
            <a:r>
              <a:rPr lang="zh-CN" altLang="en-US" sz="1600" dirty="0" smtClean="0"/>
              <a:t>默认是阻塞方式输入，等待用户输入后才继续执行；</a:t>
            </a:r>
            <a:endParaRPr lang="en-US" altLang="zh-CN" sz="1600" dirty="0" smtClean="0"/>
          </a:p>
          <a:p>
            <a:pPr marL="781050" lvl="1" indent="-381000" eaLnBrk="1"/>
            <a:r>
              <a:rPr lang="zh-CN" altLang="en-US" sz="1600" dirty="0" smtClean="0"/>
              <a:t>输入</a:t>
            </a:r>
            <a:r>
              <a:rPr lang="en-US" altLang="zh-CN" sz="1600" dirty="0" smtClean="0"/>
              <a:t>N</a:t>
            </a:r>
            <a:r>
              <a:rPr lang="zh-CN" altLang="en-US" sz="1600" dirty="0" smtClean="0"/>
              <a:t>，</a:t>
            </a:r>
            <a:r>
              <a:rPr lang="en-US" altLang="zh-CN" sz="1600" dirty="0"/>
              <a:t> </a:t>
            </a:r>
            <a:r>
              <a:rPr lang="en-US" altLang="zh-CN" sz="1600" dirty="0" err="1" smtClean="0"/>
              <a:t>getchar</a:t>
            </a:r>
            <a:r>
              <a:rPr lang="zh-CN" altLang="en-US" sz="1600" dirty="0" smtClean="0"/>
              <a:t>转为非阻塞方式，</a:t>
            </a:r>
            <a:r>
              <a:rPr lang="zh-CN" altLang="en-US" sz="1600" u="sng" dirty="0" smtClean="0">
                <a:solidFill>
                  <a:srgbClr val="C00000"/>
                </a:solidFill>
              </a:rPr>
              <a:t>如果此时用户键入字符，返回键入的字符，如果没有按键，返回</a:t>
            </a:r>
            <a:r>
              <a:rPr lang="en-US" altLang="zh-CN" sz="1600" u="sng" dirty="0" smtClean="0">
                <a:solidFill>
                  <a:srgbClr val="C00000"/>
                </a:solidFill>
              </a:rPr>
              <a:t>-1</a:t>
            </a:r>
            <a:r>
              <a:rPr lang="zh-CN" altLang="en-US" sz="1600" u="sng" dirty="0" smtClean="0">
                <a:solidFill>
                  <a:srgbClr val="C00000"/>
                </a:solidFill>
              </a:rPr>
              <a:t>）</a:t>
            </a:r>
            <a:endParaRPr lang="en-US" altLang="zh-CN" sz="1600" u="sng" dirty="0" smtClean="0">
              <a:solidFill>
                <a:srgbClr val="C00000"/>
              </a:solidFill>
            </a:endParaRPr>
          </a:p>
          <a:p>
            <a:pPr marL="781050" lvl="1" indent="-381000" eaLnBrk="1"/>
            <a:r>
              <a:rPr lang="zh-CN" altLang="en-US" sz="1600" dirty="0" smtClean="0"/>
              <a:t>输入</a:t>
            </a:r>
            <a:r>
              <a:rPr lang="en-US" altLang="zh-CN" sz="1600" dirty="0" smtClean="0"/>
              <a:t>B</a:t>
            </a:r>
            <a:r>
              <a:rPr lang="zh-CN" altLang="en-US" sz="1600" dirty="0" smtClean="0"/>
              <a:t>，</a:t>
            </a:r>
            <a:r>
              <a:rPr lang="en-US" altLang="zh-CN" sz="1600" dirty="0" err="1" smtClean="0"/>
              <a:t>getchar</a:t>
            </a:r>
            <a:r>
              <a:rPr lang="zh-CN" altLang="en-US" sz="1600" dirty="0" smtClean="0"/>
              <a:t>重新转为阻塞方式，等待用户输入</a:t>
            </a:r>
            <a:endParaRPr lang="en-US" altLang="zh-CN" sz="1600" dirty="0" smtClean="0"/>
          </a:p>
          <a:p>
            <a:pPr marL="381000" indent="-381000" eaLnBrk="1"/>
            <a:endParaRPr lang="en-US" altLang="zh-CN" sz="1800" dirty="0" smtClean="0"/>
          </a:p>
        </p:txBody>
      </p:sp>
      <p:pic>
        <p:nvPicPr>
          <p:cNvPr id="2" name="图片 1"/>
          <p:cNvPicPr>
            <a:picLocks noChangeAspect="1"/>
          </p:cNvPicPr>
          <p:nvPr/>
        </p:nvPicPr>
        <p:blipFill>
          <a:blip r:embed="rId2"/>
          <a:stretch>
            <a:fillRect/>
          </a:stretch>
        </p:blipFill>
        <p:spPr>
          <a:xfrm>
            <a:off x="4096702" y="1022509"/>
            <a:ext cx="4333875" cy="4819650"/>
          </a:xfrm>
          <a:prstGeom prst="rect">
            <a:avLst/>
          </a:prstGeom>
        </p:spPr>
      </p:pic>
      <p:sp>
        <p:nvSpPr>
          <p:cNvPr id="3" name="矩形 2"/>
          <p:cNvSpPr/>
          <p:nvPr/>
        </p:nvSpPr>
        <p:spPr bwMode="auto">
          <a:xfrm>
            <a:off x="4096702" y="1719072"/>
            <a:ext cx="3483674" cy="859726"/>
          </a:xfrm>
          <a:prstGeom prst="rect">
            <a:avLst/>
          </a:prstGeom>
          <a:noFill/>
          <a:ln w="19050" cap="flat" cmpd="sng" algn="ctr">
            <a:solidFill>
              <a:srgbClr val="00B0F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en-US" altLang="zh-CN" sz="1800" b="0" i="0" u="none" strike="noStrike" cap="none" normalizeH="0" baseline="0" dirty="0" smtClean="0">
              <a:ln>
                <a:noFill/>
              </a:ln>
              <a:solidFill>
                <a:srgbClr val="DDDDDD"/>
              </a:solidFill>
              <a:effectLst/>
              <a:latin typeface="Helvetica" panose="020B0604020202020204" pitchFamily="34" charset="0"/>
            </a:endParaRPr>
          </a:p>
          <a:p>
            <a:pPr marL="0" marR="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800" b="0" i="0" u="none" strike="noStrike" cap="none" normalizeH="0" baseline="0" dirty="0" smtClean="0">
                <a:ln>
                  <a:noFill/>
                </a:ln>
                <a:solidFill>
                  <a:srgbClr val="DDDDDD"/>
                </a:solidFill>
                <a:effectLst/>
                <a:latin typeface="Helvetica" panose="020B0604020202020204" pitchFamily="34" charset="0"/>
              </a:rPr>
              <a:t>阻塞方式</a:t>
            </a:r>
          </a:p>
        </p:txBody>
      </p:sp>
      <p:sp>
        <p:nvSpPr>
          <p:cNvPr id="6" name="矩形 5"/>
          <p:cNvSpPr/>
          <p:nvPr/>
        </p:nvSpPr>
        <p:spPr bwMode="auto">
          <a:xfrm>
            <a:off x="4096702" y="2624328"/>
            <a:ext cx="3483674" cy="1335024"/>
          </a:xfrm>
          <a:prstGeom prst="rect">
            <a:avLst/>
          </a:prstGeom>
          <a:noFill/>
          <a:ln w="19050" cap="flat" cmpd="sng" algn="ctr">
            <a:solidFill>
              <a:srgbClr val="00B0F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en-US" altLang="zh-CN" sz="1800" b="0" i="0" u="none" strike="noStrike" cap="none" normalizeH="0" baseline="0" dirty="0" smtClean="0">
              <a:ln>
                <a:noFill/>
              </a:ln>
              <a:solidFill>
                <a:srgbClr val="DDDDDD"/>
              </a:solidFill>
              <a:effectLst/>
              <a:latin typeface="Helvetica" panose="020B0604020202020204" pitchFamily="34" charset="0"/>
            </a:endParaRPr>
          </a:p>
          <a:p>
            <a:pPr marL="0" marR="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800" b="0" i="0" u="none" strike="noStrike" cap="none" normalizeH="0" baseline="0" dirty="0" smtClean="0">
                <a:ln>
                  <a:noFill/>
                </a:ln>
                <a:solidFill>
                  <a:srgbClr val="DDDDDD"/>
                </a:solidFill>
                <a:effectLst/>
                <a:latin typeface="Helvetica" panose="020B0604020202020204" pitchFamily="34" charset="0"/>
              </a:rPr>
              <a:t>非阻塞方式</a:t>
            </a:r>
          </a:p>
        </p:txBody>
      </p:sp>
    </p:spTree>
    <p:extLst>
      <p:ext uri="{BB962C8B-B14F-4D97-AF65-F5344CB8AC3E}">
        <p14:creationId xmlns:p14="http://schemas.microsoft.com/office/powerpoint/2010/main" val="24431940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C26985D3-D502-4F7A-9E95-93353D4F30E0}"/>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 </a:t>
            </a:r>
            <a:r>
              <a:rPr lang="en-US" altLang="zh-CN" dirty="0">
                <a:effectLst>
                  <a:outerShdw blurRad="38100" dist="38100" dir="2700000">
                    <a:srgbClr val="C0C0C0"/>
                  </a:outerShdw>
                </a:effectLst>
              </a:rPr>
              <a:t>Asynchronous </a:t>
            </a:r>
            <a:r>
              <a:rPr lang="en-US" altLang="zh-CN" dirty="0" smtClean="0">
                <a:effectLst>
                  <a:outerShdw blurRad="38100" dist="38100" dir="2700000">
                    <a:srgbClr val="C0C0C0"/>
                  </a:outerShdw>
                </a:effectLst>
              </a:rPr>
              <a:t> I/O</a:t>
            </a:r>
            <a:endParaRPr lang="en-US" altLang="zh-CN" dirty="0">
              <a:effectLst>
                <a:outerShdw blurRad="38100" dist="38100" dir="2700000">
                  <a:srgbClr val="C0C0C0"/>
                </a:outerShdw>
              </a:effectLst>
            </a:endParaRPr>
          </a:p>
        </p:txBody>
      </p:sp>
      <p:sp>
        <p:nvSpPr>
          <p:cNvPr id="38915" name="Rectangle 3">
            <a:extLst>
              <a:ext uri="{FF2B5EF4-FFF2-40B4-BE49-F238E27FC236}">
                <a16:creationId xmlns:a16="http://schemas.microsoft.com/office/drawing/2014/main" id="{E4E5D40C-1AE0-4043-B1A6-75CF1156027B}"/>
              </a:ext>
            </a:extLst>
          </p:cNvPr>
          <p:cNvSpPr>
            <a:spLocks noGrp="1" noChangeArrowheads="1"/>
          </p:cNvSpPr>
          <p:nvPr>
            <p:ph type="body" idx="4294967295"/>
          </p:nvPr>
        </p:nvSpPr>
        <p:spPr>
          <a:xfrm>
            <a:off x="839788" y="1201738"/>
            <a:ext cx="7351712" cy="4784725"/>
          </a:xfrm>
        </p:spPr>
        <p:txBody>
          <a:bodyPr/>
          <a:lstStyle/>
          <a:p>
            <a:pPr eaLnBrk="1">
              <a:spcBef>
                <a:spcPts val="600"/>
              </a:spcBef>
            </a:pPr>
            <a:r>
              <a:rPr lang="zh-CN" altLang="en-US" sz="2000" dirty="0" smtClean="0">
                <a:solidFill>
                  <a:srgbClr val="080808"/>
                </a:solidFill>
                <a:ea typeface="宋体" panose="02010600030101010101" pitchFamily="2" charset="-122"/>
              </a:rPr>
              <a:t>进程或线程发出异步</a:t>
            </a:r>
            <a:r>
              <a:rPr lang="en-US" altLang="zh-CN" sz="2000" dirty="0" smtClean="0">
                <a:solidFill>
                  <a:srgbClr val="080808"/>
                </a:solidFill>
                <a:ea typeface="宋体" panose="02010600030101010101" pitchFamily="2" charset="-122"/>
              </a:rPr>
              <a:t>I/O</a:t>
            </a:r>
            <a:r>
              <a:rPr lang="zh-CN" altLang="en-US" sz="2000" dirty="0" smtClean="0">
                <a:solidFill>
                  <a:srgbClr val="080808"/>
                </a:solidFill>
                <a:ea typeface="宋体" panose="02010600030101010101" pitchFamily="2" charset="-122"/>
              </a:rPr>
              <a:t>系统调用后</a:t>
            </a:r>
            <a:endParaRPr lang="en-US" altLang="zh-CN" sz="2000" dirty="0" smtClean="0">
              <a:solidFill>
                <a:srgbClr val="080808"/>
              </a:solidFill>
              <a:ea typeface="宋体" panose="02010600030101010101" pitchFamily="2" charset="-122"/>
            </a:endParaRPr>
          </a:p>
          <a:p>
            <a:pPr lvl="1" eaLnBrk="1">
              <a:spcBef>
                <a:spcPts val="600"/>
              </a:spcBef>
            </a:pPr>
            <a:r>
              <a:rPr lang="zh-CN" altLang="en-US" sz="1800" dirty="0" smtClean="0">
                <a:solidFill>
                  <a:srgbClr val="080808"/>
                </a:solidFill>
                <a:ea typeface="宋体" panose="02010600030101010101" pitchFamily="2" charset="-122"/>
              </a:rPr>
              <a:t>不需等待</a:t>
            </a:r>
            <a:r>
              <a:rPr lang="en-US" altLang="zh-CN" sz="1800" dirty="0" smtClean="0">
                <a:solidFill>
                  <a:srgbClr val="080808"/>
                </a:solidFill>
                <a:ea typeface="宋体" panose="02010600030101010101" pitchFamily="2" charset="-122"/>
              </a:rPr>
              <a:t>I/O</a:t>
            </a:r>
            <a:r>
              <a:rPr lang="zh-CN" altLang="en-US" sz="1800" dirty="0" smtClean="0">
                <a:solidFill>
                  <a:srgbClr val="080808"/>
                </a:solidFill>
                <a:ea typeface="宋体" panose="02010600030101010101" pitchFamily="2" charset="-122"/>
              </a:rPr>
              <a:t>完成，可立即返回</a:t>
            </a:r>
            <a:endParaRPr lang="en-US" altLang="zh-CN" sz="1800" dirty="0" smtClean="0">
              <a:solidFill>
                <a:srgbClr val="080808"/>
              </a:solidFill>
              <a:ea typeface="宋体" panose="02010600030101010101" pitchFamily="2" charset="-122"/>
            </a:endParaRPr>
          </a:p>
          <a:p>
            <a:pPr lvl="1" eaLnBrk="1">
              <a:spcBef>
                <a:spcPts val="600"/>
              </a:spcBef>
            </a:pPr>
            <a:r>
              <a:rPr lang="zh-CN" altLang="en-US" sz="1800" dirty="0" smtClean="0">
                <a:solidFill>
                  <a:srgbClr val="080808"/>
                </a:solidFill>
                <a:ea typeface="宋体" panose="02010600030101010101" pitchFamily="2" charset="-122"/>
              </a:rPr>
              <a:t>继续执行其代码</a:t>
            </a:r>
            <a:endParaRPr lang="en-US" altLang="zh-CN" sz="1800" dirty="0">
              <a:solidFill>
                <a:srgbClr val="080808"/>
              </a:solidFill>
              <a:ea typeface="宋体" panose="02010600030101010101" pitchFamily="2" charset="-122"/>
            </a:endParaRPr>
          </a:p>
          <a:p>
            <a:pPr eaLnBrk="1">
              <a:spcBef>
                <a:spcPts val="600"/>
              </a:spcBef>
            </a:pPr>
            <a:r>
              <a:rPr lang="en-US" altLang="zh-CN" sz="2000" b="1" u="sng" dirty="0" smtClean="0">
                <a:solidFill>
                  <a:srgbClr val="C00000"/>
                </a:solidFill>
                <a:ea typeface="宋体" panose="02010600030101010101" pitchFamily="2" charset="-122"/>
              </a:rPr>
              <a:t>I/O</a:t>
            </a:r>
            <a:r>
              <a:rPr lang="zh-CN" altLang="en-US" sz="2000" b="1" u="sng" dirty="0" smtClean="0">
                <a:solidFill>
                  <a:srgbClr val="C00000"/>
                </a:solidFill>
                <a:ea typeface="宋体" panose="02010600030101010101" pitchFamily="2" charset="-122"/>
              </a:rPr>
              <a:t>完成后，操作系统会通知相应的进程或线程</a:t>
            </a:r>
            <a:endParaRPr lang="en-US" altLang="zh-CN" sz="2000" b="1" u="sng" dirty="0" smtClean="0">
              <a:solidFill>
                <a:srgbClr val="C00000"/>
              </a:solidFill>
              <a:ea typeface="宋体" panose="02010600030101010101" pitchFamily="2" charset="-122"/>
            </a:endParaRPr>
          </a:p>
          <a:p>
            <a:pPr eaLnBrk="1">
              <a:spcBef>
                <a:spcPts val="600"/>
              </a:spcBef>
            </a:pPr>
            <a:r>
              <a:rPr lang="zh-CN" altLang="en-US" sz="2000" dirty="0" smtClean="0">
                <a:solidFill>
                  <a:srgbClr val="080808"/>
                </a:solidFill>
                <a:ea typeface="宋体" panose="02010600030101010101" pitchFamily="2" charset="-122"/>
              </a:rPr>
              <a:t>通知方式</a:t>
            </a:r>
            <a:endParaRPr lang="en-US" altLang="zh-CN" sz="2000" dirty="0" smtClean="0">
              <a:solidFill>
                <a:srgbClr val="080808"/>
              </a:solidFill>
              <a:ea typeface="宋体" panose="02010600030101010101" pitchFamily="2" charset="-122"/>
            </a:endParaRPr>
          </a:p>
          <a:p>
            <a:pPr lvl="1" eaLnBrk="1">
              <a:spcBef>
                <a:spcPts val="600"/>
              </a:spcBef>
            </a:pPr>
            <a:r>
              <a:rPr lang="zh-CN" altLang="en-US" sz="1800" dirty="0" smtClean="0">
                <a:solidFill>
                  <a:srgbClr val="080808"/>
                </a:solidFill>
                <a:ea typeface="宋体" panose="02010600030101010101" pitchFamily="2" charset="-122"/>
              </a:rPr>
              <a:t>变量</a:t>
            </a:r>
            <a:endParaRPr lang="en-US" altLang="zh-CN" sz="1800" dirty="0" smtClean="0">
              <a:solidFill>
                <a:srgbClr val="080808"/>
              </a:solidFill>
              <a:ea typeface="宋体" panose="02010600030101010101" pitchFamily="2" charset="-122"/>
            </a:endParaRPr>
          </a:p>
          <a:p>
            <a:pPr lvl="1" eaLnBrk="1">
              <a:spcBef>
                <a:spcPts val="600"/>
              </a:spcBef>
            </a:pPr>
            <a:r>
              <a:rPr lang="zh-CN" altLang="en-US" sz="1800" dirty="0" smtClean="0">
                <a:solidFill>
                  <a:srgbClr val="080808"/>
                </a:solidFill>
                <a:ea typeface="宋体" panose="02010600030101010101" pitchFamily="2" charset="-122"/>
              </a:rPr>
              <a:t>软中断信号</a:t>
            </a:r>
            <a:endParaRPr lang="en-US" altLang="zh-CN" sz="1800" dirty="0" smtClean="0">
              <a:solidFill>
                <a:srgbClr val="080808"/>
              </a:solidFill>
              <a:ea typeface="宋体" panose="02010600030101010101" pitchFamily="2" charset="-122"/>
            </a:endParaRPr>
          </a:p>
          <a:p>
            <a:pPr lvl="1" eaLnBrk="1">
              <a:spcBef>
                <a:spcPts val="600"/>
              </a:spcBef>
            </a:pPr>
            <a:r>
              <a:rPr lang="zh-CN" altLang="en-US" sz="1800" dirty="0" smtClean="0">
                <a:solidFill>
                  <a:srgbClr val="080808"/>
                </a:solidFill>
                <a:ea typeface="宋体" panose="02010600030101010101" pitchFamily="2" charset="-122"/>
              </a:rPr>
              <a:t>应用程序执行回调函数</a:t>
            </a:r>
            <a:endParaRPr lang="en-US" altLang="zh-CN" sz="1800" dirty="0" smtClean="0">
              <a:solidFill>
                <a:srgbClr val="080808"/>
              </a:solidFill>
              <a:ea typeface="宋体" panose="02010600030101010101" pitchFamily="2" charset="-122"/>
            </a:endParaRPr>
          </a:p>
          <a:p>
            <a:pPr eaLnBrk="1">
              <a:spcBef>
                <a:spcPts val="600"/>
              </a:spcBef>
            </a:pPr>
            <a:r>
              <a:rPr lang="zh-CN" altLang="en-US" sz="2000" dirty="0">
                <a:solidFill>
                  <a:srgbClr val="080808"/>
                </a:solidFill>
                <a:ea typeface="宋体" panose="02010600030101010101" pitchFamily="2" charset="-122"/>
              </a:rPr>
              <a:t>与非阻塞</a:t>
            </a:r>
            <a:r>
              <a:rPr lang="en-US" altLang="zh-CN" sz="2000" dirty="0">
                <a:solidFill>
                  <a:srgbClr val="080808"/>
                </a:solidFill>
                <a:ea typeface="宋体" panose="02010600030101010101" pitchFamily="2" charset="-122"/>
              </a:rPr>
              <a:t>I/O</a:t>
            </a:r>
            <a:r>
              <a:rPr lang="zh-CN" altLang="en-US" sz="2000" dirty="0">
                <a:solidFill>
                  <a:srgbClr val="080808"/>
                </a:solidFill>
                <a:ea typeface="宋体" panose="02010600030101010101" pitchFamily="2" charset="-122"/>
              </a:rPr>
              <a:t>的区别，例如</a:t>
            </a:r>
            <a:r>
              <a:rPr lang="en-US" altLang="zh-CN" sz="2000" dirty="0">
                <a:solidFill>
                  <a:srgbClr val="080808"/>
                </a:solidFill>
                <a:ea typeface="宋体" panose="02010600030101010101" pitchFamily="2" charset="-122"/>
              </a:rPr>
              <a:t>read</a:t>
            </a:r>
            <a:r>
              <a:rPr lang="zh-CN" altLang="en-US" sz="2000" dirty="0">
                <a:solidFill>
                  <a:srgbClr val="080808"/>
                </a:solidFill>
                <a:ea typeface="宋体" panose="02010600030101010101" pitchFamily="2" charset="-122"/>
              </a:rPr>
              <a:t>系统调用</a:t>
            </a:r>
            <a:endParaRPr lang="en-US" altLang="zh-CN" sz="2000" dirty="0">
              <a:solidFill>
                <a:srgbClr val="080808"/>
              </a:solidFill>
              <a:ea typeface="宋体" panose="02010600030101010101" pitchFamily="2" charset="-122"/>
            </a:endParaRPr>
          </a:p>
          <a:p>
            <a:pPr lvl="1" eaLnBrk="1">
              <a:spcBef>
                <a:spcPts val="600"/>
              </a:spcBef>
            </a:pPr>
            <a:r>
              <a:rPr lang="zh-CN" altLang="en-US" sz="1800" dirty="0" smtClean="0">
                <a:solidFill>
                  <a:srgbClr val="080808"/>
                </a:solidFill>
                <a:ea typeface="宋体" panose="02010600030101010101" pitchFamily="2" charset="-122"/>
              </a:rPr>
              <a:t>非阻塞</a:t>
            </a:r>
            <a:r>
              <a:rPr lang="en-US" altLang="zh-CN" sz="1800" dirty="0">
                <a:solidFill>
                  <a:srgbClr val="080808"/>
                </a:solidFill>
                <a:ea typeface="宋体" panose="02010600030101010101" pitchFamily="2" charset="-122"/>
              </a:rPr>
              <a:t>read</a:t>
            </a:r>
            <a:r>
              <a:rPr lang="zh-CN" altLang="en-US" sz="1800" dirty="0">
                <a:solidFill>
                  <a:srgbClr val="080808"/>
                </a:solidFill>
                <a:ea typeface="宋体" panose="02010600030101010101" pitchFamily="2" charset="-122"/>
              </a:rPr>
              <a:t>立即</a:t>
            </a:r>
            <a:r>
              <a:rPr lang="zh-CN" altLang="en-US" sz="1800" dirty="0" smtClean="0">
                <a:solidFill>
                  <a:srgbClr val="080808"/>
                </a:solidFill>
                <a:ea typeface="宋体" panose="02010600030101010101" pitchFamily="2" charset="-122"/>
              </a:rPr>
              <a:t>返回目前任何</a:t>
            </a:r>
            <a:r>
              <a:rPr lang="zh-CN" altLang="en-US" sz="1800" dirty="0">
                <a:solidFill>
                  <a:srgbClr val="080808"/>
                </a:solidFill>
                <a:ea typeface="宋体" panose="02010600030101010101" pitchFamily="2" charset="-122"/>
              </a:rPr>
              <a:t>可用的数据，返回的数据可能不完整，</a:t>
            </a:r>
            <a:r>
              <a:rPr lang="zh-CN" altLang="en-US" sz="1800" b="1" dirty="0">
                <a:solidFill>
                  <a:srgbClr val="7030A0"/>
                </a:solidFill>
                <a:ea typeface="宋体" panose="02010600030101010101" pitchFamily="2" charset="-122"/>
              </a:rPr>
              <a:t>只是进程所需要的</a:t>
            </a:r>
            <a:r>
              <a:rPr lang="zh-CN" altLang="en-US" sz="1800" b="1" dirty="0" smtClean="0">
                <a:solidFill>
                  <a:srgbClr val="7030A0"/>
                </a:solidFill>
                <a:ea typeface="宋体" panose="02010600030101010101" pitchFamily="2" charset="-122"/>
              </a:rPr>
              <a:t>一部分，或没有返回任何数据</a:t>
            </a:r>
            <a:endParaRPr lang="en-US" altLang="zh-CN" sz="1800" b="1" dirty="0">
              <a:solidFill>
                <a:srgbClr val="7030A0"/>
              </a:solidFill>
              <a:ea typeface="宋体" panose="02010600030101010101" pitchFamily="2" charset="-122"/>
            </a:endParaRPr>
          </a:p>
          <a:p>
            <a:pPr lvl="1" eaLnBrk="1">
              <a:spcBef>
                <a:spcPts val="600"/>
              </a:spcBef>
            </a:pPr>
            <a:r>
              <a:rPr lang="zh-CN" altLang="en-US" sz="1800" dirty="0">
                <a:solidFill>
                  <a:srgbClr val="080808"/>
                </a:solidFill>
                <a:ea typeface="宋体" panose="02010600030101010101" pitchFamily="2" charset="-122"/>
              </a:rPr>
              <a:t>异步</a:t>
            </a:r>
            <a:r>
              <a:rPr lang="en-US" altLang="zh-CN" sz="1800" dirty="0">
                <a:solidFill>
                  <a:srgbClr val="080808"/>
                </a:solidFill>
                <a:ea typeface="宋体" panose="02010600030101010101" pitchFamily="2" charset="-122"/>
              </a:rPr>
              <a:t>read</a:t>
            </a:r>
            <a:r>
              <a:rPr lang="zh-CN" altLang="en-US" sz="1800" dirty="0">
                <a:solidFill>
                  <a:srgbClr val="080808"/>
                </a:solidFill>
                <a:ea typeface="宋体" panose="02010600030101010101" pitchFamily="2" charset="-122"/>
              </a:rPr>
              <a:t>返回的</a:t>
            </a:r>
            <a:r>
              <a:rPr lang="zh-CN" altLang="en-US" sz="1800" b="1" dirty="0">
                <a:solidFill>
                  <a:srgbClr val="7030A0"/>
                </a:solidFill>
                <a:ea typeface="宋体" panose="02010600030101010101" pitchFamily="2" charset="-122"/>
              </a:rPr>
              <a:t>数据是完整的</a:t>
            </a:r>
            <a:r>
              <a:rPr lang="zh-CN" altLang="en-US" sz="1800" dirty="0">
                <a:solidFill>
                  <a:srgbClr val="080808"/>
                </a:solidFill>
                <a:ea typeface="宋体" panose="02010600030101010101" pitchFamily="2" charset="-122"/>
              </a:rPr>
              <a:t>，只是</a:t>
            </a:r>
            <a:r>
              <a:rPr lang="zh-CN" altLang="en-US" sz="1800" dirty="0" smtClean="0">
                <a:solidFill>
                  <a:srgbClr val="080808"/>
                </a:solidFill>
                <a:ea typeface="宋体" panose="02010600030101010101" pitchFamily="2" charset="-122"/>
              </a:rPr>
              <a:t>时间上可能是将来的某个时刻</a:t>
            </a:r>
            <a:endParaRPr lang="en-US" altLang="zh-CN" sz="1800" dirty="0">
              <a:solidFill>
                <a:srgbClr val="080808"/>
              </a:solidFill>
              <a:ea typeface="宋体" panose="02010600030101010101" pitchFamily="2" charset="-122"/>
            </a:endParaRPr>
          </a:p>
          <a:p>
            <a:pPr eaLnBrk="1">
              <a:spcBef>
                <a:spcPts val="600"/>
              </a:spcBef>
            </a:pPr>
            <a:endParaRPr lang="en-US" altLang="zh-CN" sz="2200" dirty="0">
              <a:solidFill>
                <a:srgbClr val="0033CC"/>
              </a:solidFill>
              <a:ea typeface="宋体" panose="02010600030101010101" pitchFamily="2" charset="-122"/>
            </a:endParaRPr>
          </a:p>
          <a:p>
            <a:pPr eaLnBrk="1">
              <a:spcBef>
                <a:spcPts val="600"/>
              </a:spcBef>
            </a:pPr>
            <a:endParaRPr lang="en-US" altLang="zh-CN" sz="2000" dirty="0">
              <a:solidFill>
                <a:srgbClr val="0033CC"/>
              </a:solidFill>
              <a:ea typeface="宋体" panose="02010600030101010101" pitchFamily="2" charset="-122"/>
            </a:endParaRPr>
          </a:p>
        </p:txBody>
      </p:sp>
    </p:spTree>
    <p:extLst>
      <p:ext uri="{BB962C8B-B14F-4D97-AF65-F5344CB8AC3E}">
        <p14:creationId xmlns:p14="http://schemas.microsoft.com/office/powerpoint/2010/main" val="273101157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70BFB7D5-4ADE-4D88-8A99-3FF9FA304E7C}"/>
              </a:ext>
            </a:extLst>
          </p:cNvPr>
          <p:cNvSpPr>
            <a:spLocks noGrp="1" noChangeArrowheads="1"/>
          </p:cNvSpPr>
          <p:nvPr>
            <p:ph type="title" idx="4294967295"/>
          </p:nvPr>
        </p:nvSpPr>
        <p:spPr/>
        <p:txBody>
          <a:bodyPr/>
          <a:lstStyle/>
          <a:p>
            <a:pPr>
              <a:defRPr/>
            </a:pPr>
            <a:r>
              <a:rPr lang="en-US" altLang="zh-CN" sz="2400" dirty="0">
                <a:effectLst>
                  <a:outerShdw blurRad="38100" dist="38100" dir="2700000" algn="tl">
                    <a:srgbClr val="C0C0C0"/>
                  </a:outerShdw>
                </a:effectLst>
                <a:ea typeface="宋体" panose="02010600030101010101" pitchFamily="2" charset="-122"/>
              </a:rPr>
              <a:t>Two I/O Methods—</a:t>
            </a:r>
            <a:r>
              <a:rPr lang="en-US" altLang="zh-CN" sz="2400" dirty="0">
                <a:ea typeface="宋体" panose="02010600030101010101" pitchFamily="2" charset="-122"/>
              </a:rPr>
              <a:t>Synchronous  vs. Asynchronous</a:t>
            </a:r>
            <a:endParaRPr lang="en-US" altLang="zh-CN" sz="2400" dirty="0">
              <a:effectLst>
                <a:outerShdw blurRad="38100" dist="38100" dir="2700000" algn="tl">
                  <a:srgbClr val="C0C0C0"/>
                </a:outerShdw>
              </a:effectLst>
              <a:ea typeface="宋体" panose="02010600030101010101" pitchFamily="2" charset="-122"/>
            </a:endParaRPr>
          </a:p>
        </p:txBody>
      </p:sp>
      <p:pic>
        <p:nvPicPr>
          <p:cNvPr id="40963" name="Picture 3">
            <a:extLst>
              <a:ext uri="{FF2B5EF4-FFF2-40B4-BE49-F238E27FC236}">
                <a16:creationId xmlns:a16="http://schemas.microsoft.com/office/drawing/2014/main" id="{39E07491-0D04-437F-9F67-38E02AE200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15" t="21974" r="623" b="21974"/>
          <a:stretch>
            <a:fillRect/>
          </a:stretch>
        </p:blipFill>
        <p:spPr bwMode="auto">
          <a:xfrm>
            <a:off x="731838" y="1385888"/>
            <a:ext cx="8113712" cy="34607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0964" name="Text Box 4">
            <a:extLst>
              <a:ext uri="{FF2B5EF4-FFF2-40B4-BE49-F238E27FC236}">
                <a16:creationId xmlns:a16="http://schemas.microsoft.com/office/drawing/2014/main" id="{421631B3-0456-4EE5-B4C9-E26EBC502C15}"/>
              </a:ext>
            </a:extLst>
          </p:cNvPr>
          <p:cNvSpPr txBox="1">
            <a:spLocks noChangeArrowheads="1"/>
          </p:cNvSpPr>
          <p:nvPr/>
        </p:nvSpPr>
        <p:spPr bwMode="auto">
          <a:xfrm>
            <a:off x="1827911" y="4981575"/>
            <a:ext cx="231298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dirty="0" smtClean="0">
                <a:ea typeface="宋体" panose="02010600030101010101" pitchFamily="2" charset="-122"/>
              </a:rPr>
              <a:t>Synchronous</a:t>
            </a:r>
          </a:p>
          <a:p>
            <a:pPr>
              <a:spcBef>
                <a:spcPct val="50000"/>
              </a:spcBef>
              <a:buClrTx/>
              <a:buSzTx/>
              <a:buFont typeface="Arial" panose="020B0604020202020204" pitchFamily="34" charset="0"/>
              <a:buNone/>
            </a:pPr>
            <a:r>
              <a:rPr lang="en-US" altLang="zh-CN" sz="1600" dirty="0" smtClean="0">
                <a:solidFill>
                  <a:srgbClr val="C00000"/>
                </a:solidFill>
                <a:ea typeface="宋体" panose="02010600030101010101" pitchFamily="2" charset="-122"/>
              </a:rPr>
              <a:t>（Blocking I/O</a:t>
            </a:r>
            <a:r>
              <a:rPr lang="zh-CN" altLang="en-US" sz="1600" dirty="0" smtClean="0">
                <a:solidFill>
                  <a:srgbClr val="C00000"/>
                </a:solidFill>
                <a:ea typeface="宋体" panose="02010600030101010101" pitchFamily="2" charset="-122"/>
              </a:rPr>
              <a:t>）</a:t>
            </a:r>
            <a:endParaRPr lang="en-US" altLang="zh-CN" sz="1600" dirty="0">
              <a:solidFill>
                <a:srgbClr val="C00000"/>
              </a:solidFill>
              <a:ea typeface="宋体" panose="02010600030101010101" pitchFamily="2" charset="-122"/>
            </a:endParaRPr>
          </a:p>
        </p:txBody>
      </p:sp>
      <p:sp>
        <p:nvSpPr>
          <p:cNvPr id="40965" name="Text Box 5">
            <a:extLst>
              <a:ext uri="{FF2B5EF4-FFF2-40B4-BE49-F238E27FC236}">
                <a16:creationId xmlns:a16="http://schemas.microsoft.com/office/drawing/2014/main" id="{C798B603-230B-4B92-B048-4F24F4525537}"/>
              </a:ext>
            </a:extLst>
          </p:cNvPr>
          <p:cNvSpPr txBox="1">
            <a:spLocks noChangeArrowheads="1"/>
          </p:cNvSpPr>
          <p:nvPr/>
        </p:nvSpPr>
        <p:spPr bwMode="auto">
          <a:xfrm>
            <a:off x="4498848" y="4981575"/>
            <a:ext cx="426415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2000" dirty="0">
                <a:ea typeface="宋体" panose="02010600030101010101" pitchFamily="2" charset="-122"/>
              </a:rPr>
              <a:t>Asynchronous</a:t>
            </a:r>
          </a:p>
          <a:p>
            <a:pPr>
              <a:spcBef>
                <a:spcPct val="50000"/>
              </a:spcBef>
              <a:buClrTx/>
              <a:buSzTx/>
              <a:buFont typeface="Arial" panose="020B0604020202020204" pitchFamily="34" charset="0"/>
              <a:buNone/>
            </a:pPr>
            <a:r>
              <a:rPr lang="en-US" altLang="zh-CN" sz="1600" dirty="0" smtClean="0">
                <a:solidFill>
                  <a:srgbClr val="C00000"/>
                </a:solidFill>
                <a:ea typeface="宋体" panose="02010600030101010101" pitchFamily="2" charset="-122"/>
              </a:rPr>
              <a:t>(</a:t>
            </a:r>
            <a:r>
              <a:rPr lang="zh-CN" altLang="en-US" sz="1600" dirty="0" smtClean="0">
                <a:solidFill>
                  <a:srgbClr val="C00000"/>
                </a:solidFill>
                <a:ea typeface="宋体" panose="02010600030101010101" pitchFamily="2" charset="-122"/>
              </a:rPr>
              <a:t>属于</a:t>
            </a:r>
            <a:r>
              <a:rPr lang="en-US" altLang="zh-CN" sz="1600" dirty="0" err="1" smtClean="0">
                <a:solidFill>
                  <a:srgbClr val="C00000"/>
                </a:solidFill>
                <a:ea typeface="宋体" panose="02010600030101010101" pitchFamily="2" charset="-122"/>
              </a:rPr>
              <a:t>Nonblocking</a:t>
            </a:r>
            <a:r>
              <a:rPr lang="en-US" altLang="zh-CN" sz="1600" dirty="0" smtClean="0">
                <a:solidFill>
                  <a:srgbClr val="C00000"/>
                </a:solidFill>
                <a:ea typeface="宋体" panose="02010600030101010101" pitchFamily="2" charset="-122"/>
              </a:rPr>
              <a:t> I/O</a:t>
            </a:r>
            <a:r>
              <a:rPr lang="zh-CN" altLang="en-US" sz="1600" dirty="0" smtClean="0">
                <a:solidFill>
                  <a:srgbClr val="C00000"/>
                </a:solidFill>
                <a:ea typeface="宋体" panose="02010600030101010101" pitchFamily="2" charset="-122"/>
              </a:rPr>
              <a:t>的范畴，但两者有区别</a:t>
            </a:r>
            <a:r>
              <a:rPr lang="en-US" altLang="zh-CN" sz="1600" dirty="0" smtClean="0">
                <a:solidFill>
                  <a:srgbClr val="C00000"/>
                </a:solidFill>
                <a:ea typeface="宋体" panose="02010600030101010101" pitchFamily="2" charset="-122"/>
              </a:rPr>
              <a:t>)</a:t>
            </a:r>
            <a:endParaRPr lang="en-US" altLang="zh-CN" sz="1600" dirty="0">
              <a:solidFill>
                <a:srgbClr val="C00000"/>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E42D0ED1-5F82-4302-9E7C-3D228BE36CAA}"/>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13.4 Kernel I/O Subsystem</a:t>
            </a:r>
          </a:p>
        </p:txBody>
      </p:sp>
      <p:sp>
        <p:nvSpPr>
          <p:cNvPr id="41987" name="Rectangle 3">
            <a:extLst>
              <a:ext uri="{FF2B5EF4-FFF2-40B4-BE49-F238E27FC236}">
                <a16:creationId xmlns:a16="http://schemas.microsoft.com/office/drawing/2014/main" id="{F0B9778A-9574-4836-BE7D-EEDFCD45DE4C}"/>
              </a:ext>
            </a:extLst>
          </p:cNvPr>
          <p:cNvSpPr>
            <a:spLocks noGrp="1" noChangeArrowheads="1"/>
          </p:cNvSpPr>
          <p:nvPr>
            <p:ph type="body" idx="4294967295"/>
          </p:nvPr>
        </p:nvSpPr>
        <p:spPr>
          <a:xfrm>
            <a:off x="777875" y="1289050"/>
            <a:ext cx="7643813" cy="4965700"/>
          </a:xfrm>
        </p:spPr>
        <p:txBody>
          <a:bodyPr/>
          <a:lstStyle/>
          <a:p>
            <a:r>
              <a:rPr lang="en-US" altLang="zh-CN" sz="2000" dirty="0">
                <a:ea typeface="宋体" panose="02010600030101010101" pitchFamily="2" charset="-122"/>
                <a:sym typeface="+mn-ea"/>
              </a:rPr>
              <a:t>I/O</a:t>
            </a:r>
            <a:r>
              <a:rPr lang="zh-CN" altLang="en-US" sz="2000" dirty="0" smtClean="0">
                <a:ea typeface="宋体" panose="02010600030101010101" pitchFamily="2" charset="-122"/>
                <a:sym typeface="+mn-ea"/>
              </a:rPr>
              <a:t>子系统</a:t>
            </a:r>
            <a:endParaRPr lang="en-US" altLang="zh-CN" sz="2000" dirty="0" smtClean="0">
              <a:ea typeface="宋体" panose="02010600030101010101" pitchFamily="2" charset="-122"/>
              <a:sym typeface="+mn-ea"/>
            </a:endParaRPr>
          </a:p>
          <a:p>
            <a:pPr lvl="1"/>
            <a:r>
              <a:rPr lang="zh-CN" altLang="en-US" sz="1800" dirty="0" smtClean="0">
                <a:ea typeface="宋体" panose="02010600030101010101" pitchFamily="2" charset="-122"/>
                <a:sym typeface="+mn-ea"/>
              </a:rPr>
              <a:t>完成</a:t>
            </a:r>
            <a:r>
              <a:rPr lang="zh-CN" altLang="en-US" sz="1800" dirty="0">
                <a:ea typeface="宋体" panose="02010600030101010101" pitchFamily="2" charset="-122"/>
                <a:sym typeface="+mn-ea"/>
              </a:rPr>
              <a:t>有关设备共性的</a:t>
            </a:r>
            <a:r>
              <a:rPr lang="zh-CN" altLang="en-US" sz="1800" dirty="0" smtClean="0">
                <a:ea typeface="宋体" panose="02010600030101010101" pitchFamily="2" charset="-122"/>
                <a:sym typeface="+mn-ea"/>
              </a:rPr>
              <a:t>操作</a:t>
            </a:r>
            <a:endParaRPr lang="en-US" altLang="zh-CN" sz="1800" dirty="0" smtClean="0">
              <a:ea typeface="宋体" panose="02010600030101010101" pitchFamily="2" charset="-122"/>
              <a:sym typeface="+mn-ea"/>
            </a:endParaRPr>
          </a:p>
          <a:p>
            <a:pPr lvl="1"/>
            <a:r>
              <a:rPr lang="zh-CN" altLang="en-US" sz="1800" dirty="0" smtClean="0">
                <a:ea typeface="宋体" panose="02010600030101010101" pitchFamily="2" charset="-122"/>
                <a:sym typeface="+mn-ea"/>
              </a:rPr>
              <a:t>对于不同的设备，为内核提供统一的访问控制方式</a:t>
            </a:r>
            <a:endParaRPr lang="zh-CN" altLang="en-US" sz="1800" dirty="0">
              <a:ea typeface="宋体" panose="02010600030101010101" pitchFamily="2" charset="-122"/>
              <a:sym typeface="+mn-ea"/>
            </a:endParaRPr>
          </a:p>
          <a:p>
            <a:r>
              <a:rPr lang="en-US" altLang="zh-CN" sz="2400" dirty="0" smtClean="0">
                <a:ea typeface="宋体" panose="02010600030101010101" pitchFamily="2" charset="-122"/>
              </a:rPr>
              <a:t>Kernels </a:t>
            </a:r>
            <a:r>
              <a:rPr lang="en-US" altLang="zh-CN" sz="2400" dirty="0">
                <a:ea typeface="宋体" panose="02010600030101010101" pitchFamily="2" charset="-122"/>
              </a:rPr>
              <a:t>I/O Subsystem  </a:t>
            </a:r>
            <a:r>
              <a:rPr lang="en-US" altLang="zh-CN" sz="2400" dirty="0" smtClean="0">
                <a:solidFill>
                  <a:srgbClr val="7030A0"/>
                </a:solidFill>
                <a:ea typeface="宋体" panose="02010600030101010101" pitchFamily="2" charset="-122"/>
              </a:rPr>
              <a:t>provide </a:t>
            </a:r>
            <a:r>
              <a:rPr lang="en-US" altLang="zh-CN" sz="2400" dirty="0">
                <a:solidFill>
                  <a:srgbClr val="7030A0"/>
                </a:solidFill>
                <a:ea typeface="宋体" panose="02010600030101010101" pitchFamily="2" charset="-122"/>
              </a:rPr>
              <a:t>many services </a:t>
            </a:r>
            <a:r>
              <a:rPr lang="en-US" altLang="zh-CN" sz="2400" dirty="0">
                <a:ea typeface="宋体" panose="02010600030101010101" pitchFamily="2" charset="-122"/>
              </a:rPr>
              <a:t>related to I/O</a:t>
            </a:r>
          </a:p>
          <a:p>
            <a:pPr lvl="1"/>
            <a:r>
              <a:rPr lang="en-US" altLang="zh-CN" sz="2000" b="1" dirty="0">
                <a:ea typeface="宋体" panose="02010600030101010101" pitchFamily="2" charset="-122"/>
              </a:rPr>
              <a:t>Scheduling</a:t>
            </a:r>
          </a:p>
          <a:p>
            <a:pPr lvl="1"/>
            <a:r>
              <a:rPr lang="en-US" altLang="zh-CN" sz="2000" b="1" dirty="0">
                <a:ea typeface="宋体" panose="02010600030101010101" pitchFamily="2" charset="-122"/>
              </a:rPr>
              <a:t>Buffering</a:t>
            </a:r>
          </a:p>
          <a:p>
            <a:pPr lvl="1"/>
            <a:r>
              <a:rPr lang="en-US" altLang="zh-CN" sz="2000" b="1" dirty="0">
                <a:ea typeface="宋体" panose="02010600030101010101" pitchFamily="2" charset="-122"/>
              </a:rPr>
              <a:t>Caching</a:t>
            </a:r>
          </a:p>
          <a:p>
            <a:pPr lvl="1"/>
            <a:r>
              <a:rPr lang="en-US" altLang="zh-CN" sz="2000" b="1" dirty="0">
                <a:ea typeface="宋体" panose="02010600030101010101" pitchFamily="2" charset="-122"/>
              </a:rPr>
              <a:t>Spooling and Device Reservation</a:t>
            </a:r>
          </a:p>
          <a:p>
            <a:pPr lvl="1"/>
            <a:r>
              <a:rPr lang="en-US" altLang="zh-CN" sz="2000" b="1" dirty="0">
                <a:ea typeface="宋体" panose="02010600030101010101" pitchFamily="2" charset="-122"/>
              </a:rPr>
              <a:t>Error Handling</a:t>
            </a:r>
          </a:p>
          <a:p>
            <a:pPr lvl="1"/>
            <a:r>
              <a:rPr lang="en-US" altLang="zh-CN" sz="2000" b="1" dirty="0">
                <a:ea typeface="宋体" panose="02010600030101010101" pitchFamily="2" charset="-122"/>
              </a:rPr>
              <a:t>I/O Protection</a:t>
            </a:r>
          </a:p>
          <a:p>
            <a:endParaRPr lang="en-US" altLang="zh-CN" sz="2400" dirty="0">
              <a:ea typeface="宋体" panose="02010600030101010101" pitchFamily="2" charset="-122"/>
            </a:endParaRPr>
          </a:p>
          <a:p>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04A4C043-1862-432C-BA22-2D85385D0C4E}"/>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13.4.1 I/O Scheduling</a:t>
            </a:r>
          </a:p>
        </p:txBody>
      </p:sp>
      <p:sp>
        <p:nvSpPr>
          <p:cNvPr id="43011" name="Rectangle 3">
            <a:extLst>
              <a:ext uri="{FF2B5EF4-FFF2-40B4-BE49-F238E27FC236}">
                <a16:creationId xmlns:a16="http://schemas.microsoft.com/office/drawing/2014/main" id="{95B5FDE1-F5B7-41F8-A7C1-9E1D5B9E77AE}"/>
              </a:ext>
            </a:extLst>
          </p:cNvPr>
          <p:cNvSpPr>
            <a:spLocks noGrp="1" noChangeArrowheads="1"/>
          </p:cNvSpPr>
          <p:nvPr>
            <p:ph type="body" idx="4294967295"/>
          </p:nvPr>
        </p:nvSpPr>
        <p:spPr>
          <a:xfrm>
            <a:off x="685800" y="1074737"/>
            <a:ext cx="8077200" cy="5308307"/>
          </a:xfrm>
        </p:spPr>
        <p:txBody>
          <a:bodyPr/>
          <a:lstStyle/>
          <a:p>
            <a:r>
              <a:rPr lang="zh-CN" altLang="en-US" sz="2800" b="1" dirty="0">
                <a:solidFill>
                  <a:srgbClr val="FF0000"/>
                </a:solidFill>
                <a:ea typeface="宋体" panose="02010600030101010101" pitchFamily="2" charset="-122"/>
              </a:rPr>
              <a:t>Scheduling </a:t>
            </a:r>
            <a:endParaRPr lang="en-US" altLang="zh-CN" sz="2800" b="1" dirty="0">
              <a:solidFill>
                <a:srgbClr val="FF0000"/>
              </a:solidFill>
              <a:ea typeface="宋体" panose="02010600030101010101" pitchFamily="2" charset="-122"/>
            </a:endParaRPr>
          </a:p>
          <a:p>
            <a:pPr lvl="1"/>
            <a:r>
              <a:rPr lang="en-US" altLang="zh-CN" sz="2000" dirty="0">
                <a:ea typeface="宋体" panose="02010600030101010101" pitchFamily="2" charset="-122"/>
              </a:rPr>
              <a:t>To schedule a set of I/O requests means to determine a good order in which to execute them</a:t>
            </a:r>
            <a:r>
              <a:rPr lang="zh-CN" altLang="en-US" sz="2000" dirty="0">
                <a:ea typeface="宋体" panose="02010600030101010101" pitchFamily="2" charset="-122"/>
              </a:rPr>
              <a:t>；</a:t>
            </a:r>
            <a:endParaRPr lang="en-US" altLang="zh-CN" sz="2000" dirty="0">
              <a:ea typeface="宋体" panose="02010600030101010101" pitchFamily="2" charset="-122"/>
            </a:endParaRPr>
          </a:p>
          <a:p>
            <a:pPr lvl="1"/>
            <a:r>
              <a:rPr lang="en-US" altLang="zh-CN" sz="2000" dirty="0">
                <a:ea typeface="宋体" panose="02010600030101010101" pitchFamily="2" charset="-122"/>
              </a:rPr>
              <a:t>Scheduling can improve overall system performance, share device access fairly among processes, and can reduce the average waiting time for I/O to complete</a:t>
            </a:r>
            <a:r>
              <a:rPr lang="zh-CN" altLang="en-US" sz="2000" dirty="0">
                <a:ea typeface="宋体" panose="02010600030101010101" pitchFamily="2" charset="-122"/>
              </a:rPr>
              <a:t>；</a:t>
            </a:r>
            <a:endParaRPr lang="en-US" altLang="zh-CN" sz="2000" dirty="0">
              <a:ea typeface="宋体" panose="02010600030101010101" pitchFamily="2" charset="-122"/>
            </a:endParaRPr>
          </a:p>
          <a:p>
            <a:pPr lvl="1"/>
            <a:r>
              <a:rPr lang="en-US" altLang="zh-CN" sz="2000" dirty="0" smtClean="0">
                <a:ea typeface="宋体" panose="02010600030101010101" pitchFamily="2" charset="-122"/>
              </a:rPr>
              <a:t>Some </a:t>
            </a:r>
            <a:r>
              <a:rPr lang="en-US" altLang="zh-CN" sz="2000" dirty="0">
                <a:ea typeface="宋体" panose="02010600030101010101" pitchFamily="2" charset="-122"/>
              </a:rPr>
              <a:t>I/O request ordering via per-device queue</a:t>
            </a:r>
          </a:p>
          <a:p>
            <a:pPr lvl="1"/>
            <a:r>
              <a:rPr lang="en-US" altLang="zh-CN" sz="2000" dirty="0">
                <a:ea typeface="宋体" panose="02010600030101010101" pitchFamily="2" charset="-122"/>
              </a:rPr>
              <a:t>Generally, </a:t>
            </a:r>
            <a:r>
              <a:rPr lang="en-US" altLang="zh-CN" sz="2000" dirty="0">
                <a:solidFill>
                  <a:srgbClr val="3E7248"/>
                </a:solidFill>
                <a:ea typeface="宋体" panose="02010600030101010101" pitchFamily="2" charset="-122"/>
              </a:rPr>
              <a:t>scheduling</a:t>
            </a:r>
            <a:r>
              <a:rPr lang="en-US" altLang="zh-CN" sz="2000" dirty="0">
                <a:ea typeface="宋体" panose="02010600030101010101" pitchFamily="2" charset="-122"/>
              </a:rPr>
              <a:t> is to </a:t>
            </a:r>
            <a:r>
              <a:rPr lang="en-US" altLang="zh-CN" sz="2000" dirty="0">
                <a:solidFill>
                  <a:srgbClr val="0033CC"/>
                </a:solidFill>
                <a:ea typeface="宋体" panose="02010600030101010101" pitchFamily="2" charset="-122"/>
              </a:rPr>
              <a:t>improve the overall system efficiency</a:t>
            </a:r>
            <a:r>
              <a:rPr lang="en-US" altLang="zh-CN" sz="2000" dirty="0">
                <a:ea typeface="宋体" panose="02010600030101010101" pitchFamily="2" charset="-122"/>
              </a:rPr>
              <a:t> and </a:t>
            </a:r>
            <a:r>
              <a:rPr lang="en-US" altLang="zh-CN" sz="2000" dirty="0">
                <a:solidFill>
                  <a:srgbClr val="0033CC"/>
                </a:solidFill>
                <a:ea typeface="宋体" panose="02010600030101010101" pitchFamily="2" charset="-122"/>
              </a:rPr>
              <a:t>the average response time</a:t>
            </a:r>
          </a:p>
          <a:p>
            <a:pPr lvl="1"/>
            <a:r>
              <a:rPr lang="en-US" altLang="zh-CN" sz="2000" b="1" dirty="0">
                <a:ea typeface="宋体" panose="02010600030101010101" pitchFamily="2" charset="-122"/>
              </a:rPr>
              <a:t>Some OSs try </a:t>
            </a:r>
            <a:r>
              <a:rPr lang="en-US" altLang="zh-CN" sz="2000" b="1" dirty="0">
                <a:solidFill>
                  <a:srgbClr val="C00000"/>
                </a:solidFill>
                <a:ea typeface="宋体" panose="02010600030101010101" pitchFamily="2" charset="-122"/>
              </a:rPr>
              <a:t>fairness</a:t>
            </a:r>
          </a:p>
          <a:p>
            <a:pPr lvl="1"/>
            <a:r>
              <a:rPr lang="zh-CN" altLang="en-US" sz="2000" b="1" dirty="0">
                <a:solidFill>
                  <a:srgbClr val="7030A0"/>
                </a:solidFill>
                <a:ea typeface="宋体" panose="02010600030101010101" pitchFamily="2" charset="-122"/>
              </a:rPr>
              <a:t>对于大部分的设备独占设备，一般采用</a:t>
            </a:r>
            <a:r>
              <a:rPr lang="zh-CN" altLang="en-US" sz="2000" b="1" i="1" dirty="0">
                <a:solidFill>
                  <a:srgbClr val="C00000"/>
                </a:solidFill>
                <a:effectLst>
                  <a:outerShdw blurRad="38100" dist="38100" dir="2700000" algn="tl">
                    <a:srgbClr val="000000">
                      <a:alpha val="43137"/>
                    </a:srgbClr>
                  </a:outerShdw>
                </a:effectLst>
                <a:ea typeface="宋体" panose="02010600030101010101" pitchFamily="2" charset="-122"/>
              </a:rPr>
              <a:t>Non-preemptive</a:t>
            </a:r>
            <a:r>
              <a:rPr lang="en-US" altLang="zh-CN" sz="2000" b="1" i="1" dirty="0">
                <a:solidFill>
                  <a:srgbClr val="C00000"/>
                </a:solidFill>
                <a:effectLst>
                  <a:outerShdw blurRad="38100" dist="38100" dir="2700000" algn="tl">
                    <a:srgbClr val="000000">
                      <a:alpha val="43137"/>
                    </a:srgbClr>
                  </a:outerShdw>
                </a:effectLst>
                <a:ea typeface="宋体" panose="02010600030101010101" pitchFamily="2" charset="-122"/>
              </a:rPr>
              <a:t>+FCFS</a:t>
            </a:r>
            <a:r>
              <a:rPr lang="zh-CN" altLang="en-US" sz="2000" b="1" dirty="0">
                <a:solidFill>
                  <a:srgbClr val="7030A0"/>
                </a:solidFill>
                <a:ea typeface="宋体" panose="02010600030101010101" pitchFamily="2" charset="-122"/>
              </a:rPr>
              <a:t>调度算法</a:t>
            </a:r>
            <a:endParaRPr lang="en-US" altLang="zh-CN" sz="2000" b="1" dirty="0">
              <a:solidFill>
                <a:srgbClr val="7030A0"/>
              </a:solidFill>
              <a:ea typeface="宋体" panose="02010600030101010101" pitchFamily="2" charset="-122"/>
            </a:endParaRPr>
          </a:p>
          <a:p>
            <a:pPr lvl="1"/>
            <a:r>
              <a:rPr lang="zh-CN" altLang="en-US" sz="2000" dirty="0" smtClean="0">
                <a:solidFill>
                  <a:srgbClr val="337D45"/>
                </a:solidFill>
                <a:ea typeface="宋体" panose="02010600030101010101" pitchFamily="2" charset="-122"/>
              </a:rPr>
              <a:t>比较：</a:t>
            </a:r>
            <a:r>
              <a:rPr lang="en-US" altLang="zh-CN" sz="2000" dirty="0" smtClean="0">
                <a:solidFill>
                  <a:srgbClr val="337D45"/>
                </a:solidFill>
                <a:ea typeface="宋体" panose="02010600030101010101" pitchFamily="2" charset="-122"/>
              </a:rPr>
              <a:t>Disk </a:t>
            </a:r>
            <a:r>
              <a:rPr lang="en-US" altLang="zh-CN" sz="2000" dirty="0">
                <a:solidFill>
                  <a:srgbClr val="337D45"/>
                </a:solidFill>
                <a:ea typeface="宋体" panose="02010600030101010101" pitchFamily="2" charset="-122"/>
              </a:rPr>
              <a:t>scheduling  </a:t>
            </a:r>
            <a:r>
              <a:rPr lang="en-US" altLang="zh-CN" sz="2000" dirty="0">
                <a:ea typeface="宋体" panose="02010600030101010101" pitchFamily="2" charset="-122"/>
              </a:rPr>
              <a:t>(FCFS,SSTF,SCAN,CSCAN,LOOK,CLOOK)</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D37A26A3-6F1A-4FC8-A69B-128EE8D83235}"/>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Device-status Table</a:t>
            </a:r>
          </a:p>
        </p:txBody>
      </p:sp>
      <p:pic>
        <p:nvPicPr>
          <p:cNvPr id="44035" name="Picture 3">
            <a:extLst>
              <a:ext uri="{FF2B5EF4-FFF2-40B4-BE49-F238E27FC236}">
                <a16:creationId xmlns:a16="http://schemas.microsoft.com/office/drawing/2014/main" id="{61ECA54A-6731-46FF-BDAD-63420DB262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52" t="13696" r="1141" b="13696"/>
          <a:stretch>
            <a:fillRect/>
          </a:stretch>
        </p:blipFill>
        <p:spPr bwMode="auto">
          <a:xfrm>
            <a:off x="685800" y="1150938"/>
            <a:ext cx="7931150" cy="492283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C5BAABB-A0B4-4E63-BCE4-03E641AECDB9}"/>
              </a:ext>
            </a:extLst>
          </p:cNvPr>
          <p:cNvSpPr txBox="1"/>
          <p:nvPr>
            <p:custDataLst>
              <p:tags r:id="rId2"/>
            </p:custDataLst>
          </p:nvPr>
        </p:nvSpPr>
        <p:spPr>
          <a:xfrm>
            <a:off x="914400" y="970641"/>
            <a:ext cx="7315200" cy="2143125"/>
          </a:xfrm>
          <a:prstGeom prst="rect">
            <a:avLst/>
          </a:prstGeom>
          <a:noFill/>
        </p:spPr>
        <p:txBody>
          <a:bodyPr vert="horz" wrap="square" rtlCol="0" anchor="ctr" anchorCtr="0">
            <a:noAutofit/>
          </a:bodyPr>
          <a:lstStyle/>
          <a:p>
            <a:pPr eaLnBrk="1"/>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将系统中的每台设备按照某种原则进行统一编号，这些编号作为区分硬件和识别设备的代码，该编号称为设备的（）。</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a:extLst>
              <a:ext uri="{FF2B5EF4-FFF2-40B4-BE49-F238E27FC236}">
                <a16:creationId xmlns:a16="http://schemas.microsoft.com/office/drawing/2014/main" id="{993E5264-1695-4D87-B0FC-DCC16D8B52E3}"/>
              </a:ext>
            </a:extLst>
          </p:cNvPr>
          <p:cNvSpPr txBox="1"/>
          <p:nvPr>
            <p:custDataLst>
              <p:tags r:id="rId3"/>
            </p:custDataLst>
          </p:nvPr>
        </p:nvSpPr>
        <p:spPr>
          <a:xfrm>
            <a:off x="3223967" y="3175000"/>
            <a:ext cx="2375555" cy="568904"/>
          </a:xfrm>
          <a:prstGeom prst="rect">
            <a:avLst/>
          </a:prstGeom>
          <a:noFill/>
        </p:spPr>
        <p:txBody>
          <a:bodyPr vert="horz" rtlCol="0" anchor="ctr" anchorCtr="0">
            <a:noAutofit/>
          </a:bodyPr>
          <a:lstStyle/>
          <a:p>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绝对号</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FE552610-7C31-4EF8-ABA0-5B7D15247379}"/>
              </a:ext>
            </a:extLst>
          </p:cNvPr>
          <p:cNvSpPr txBox="1"/>
          <p:nvPr>
            <p:custDataLst>
              <p:tags r:id="rId4"/>
            </p:custDataLst>
          </p:nvPr>
        </p:nvSpPr>
        <p:spPr>
          <a:xfrm>
            <a:off x="3223967" y="3711458"/>
            <a:ext cx="2375555" cy="568904"/>
          </a:xfrm>
          <a:prstGeom prst="rect">
            <a:avLst/>
          </a:prstGeom>
          <a:noFill/>
        </p:spPr>
        <p:txBody>
          <a:bodyPr vert="horz" rtlCol="0" anchor="ctr" anchorCtr="0">
            <a:noAutofit/>
          </a:bodyPr>
          <a:lstStyle/>
          <a:p>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相对号</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7691E503-5BFE-4771-A3E7-AF19482CA19D}"/>
              </a:ext>
            </a:extLst>
          </p:cNvPr>
          <p:cNvSpPr txBox="1"/>
          <p:nvPr>
            <p:custDataLst>
              <p:tags r:id="rId5"/>
            </p:custDataLst>
          </p:nvPr>
        </p:nvSpPr>
        <p:spPr>
          <a:xfrm>
            <a:off x="3223967" y="4247916"/>
            <a:ext cx="2375555" cy="568904"/>
          </a:xfrm>
          <a:prstGeom prst="rect">
            <a:avLst/>
          </a:prstGeom>
          <a:noFill/>
        </p:spPr>
        <p:txBody>
          <a:bodyPr vert="horz" rtlCol="0" anchor="ctr" anchorCtr="0">
            <a:noAutofit/>
          </a:bodyPr>
          <a:lstStyle/>
          <a:p>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类型号</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B82C9671-BCA8-4018-8619-B447EF817EF6}"/>
              </a:ext>
            </a:extLst>
          </p:cNvPr>
          <p:cNvSpPr txBox="1"/>
          <p:nvPr>
            <p:custDataLst>
              <p:tags r:id="rId6"/>
            </p:custDataLst>
          </p:nvPr>
        </p:nvSpPr>
        <p:spPr>
          <a:xfrm>
            <a:off x="3223967" y="4827706"/>
            <a:ext cx="2375555" cy="568904"/>
          </a:xfrm>
          <a:prstGeom prst="rect">
            <a:avLst/>
          </a:prstGeom>
          <a:noFill/>
        </p:spPr>
        <p:txBody>
          <a:bodyPr vert="horz" rtlCol="0" anchor="ctr" anchorCtr="0">
            <a:noAutofit/>
          </a:bodyPr>
          <a:lstStyle/>
          <a:p>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符号</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EE87E79C-29B2-4114-9964-40837ABB3E78}"/>
              </a:ext>
            </a:extLst>
          </p:cNvPr>
          <p:cNvSpPr>
            <a:spLocks noChangeAspect="1"/>
          </p:cNvSpPr>
          <p:nvPr>
            <p:custDataLst>
              <p:tags r:id="rId7"/>
            </p:custDataLst>
          </p:nvPr>
        </p:nvSpPr>
        <p:spPr bwMode="auto">
          <a:xfrm>
            <a:off x="2411730" y="3293886"/>
            <a:ext cx="514350" cy="386955"/>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20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49D81593-3339-49DA-80E7-BE1C2DD3735A}"/>
              </a:ext>
            </a:extLst>
          </p:cNvPr>
          <p:cNvSpPr>
            <a:spLocks noChangeAspect="1"/>
          </p:cNvSpPr>
          <p:nvPr>
            <p:custDataLst>
              <p:tags r:id="rId8"/>
            </p:custDataLst>
          </p:nvPr>
        </p:nvSpPr>
        <p:spPr bwMode="auto">
          <a:xfrm>
            <a:off x="2509592" y="3860961"/>
            <a:ext cx="514350" cy="386955"/>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315BB8B7-5D8C-4DBD-8D6F-F0D79CF25E5C}"/>
              </a:ext>
            </a:extLst>
          </p:cNvPr>
          <p:cNvSpPr>
            <a:spLocks noChangeAspect="1"/>
          </p:cNvSpPr>
          <p:nvPr>
            <p:custDataLst>
              <p:tags r:id="rId9"/>
            </p:custDataLst>
          </p:nvPr>
        </p:nvSpPr>
        <p:spPr bwMode="auto">
          <a:xfrm>
            <a:off x="2525594" y="4397419"/>
            <a:ext cx="514350" cy="386955"/>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20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3D1725DB-02B1-4278-A999-D173BD9CCB09}"/>
              </a:ext>
            </a:extLst>
          </p:cNvPr>
          <p:cNvSpPr>
            <a:spLocks noChangeAspect="1"/>
          </p:cNvSpPr>
          <p:nvPr>
            <p:custDataLst>
              <p:tags r:id="rId10"/>
            </p:custDataLst>
          </p:nvPr>
        </p:nvSpPr>
        <p:spPr bwMode="auto">
          <a:xfrm>
            <a:off x="2509592" y="4977209"/>
            <a:ext cx="514350" cy="386955"/>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BF7F6E20-8ED3-492A-8605-BEB50FC48830}"/>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 name="矩形 1">
            <a:extLst>
              <a:ext uri="{FF2B5EF4-FFF2-40B4-BE49-F238E27FC236}">
                <a16:creationId xmlns:a16="http://schemas.microsoft.com/office/drawing/2014/main" id="{97501E25-E631-434F-AA2E-C372567F7A11}"/>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24" name="文本框 23">
            <a:extLst>
              <a:ext uri="{FF2B5EF4-FFF2-40B4-BE49-F238E27FC236}">
                <a16:creationId xmlns:a16="http://schemas.microsoft.com/office/drawing/2014/main" id="{74B958BD-3014-41DD-A546-FF399101989E}"/>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5" name="文本框 24">
            <a:extLst>
              <a:ext uri="{FF2B5EF4-FFF2-40B4-BE49-F238E27FC236}">
                <a16:creationId xmlns:a16="http://schemas.microsoft.com/office/drawing/2014/main" id="{25815B94-2056-4BED-84E6-A714DE5483D8}"/>
              </a:ext>
            </a:extLst>
          </p:cNvPr>
          <p:cNvSpPr txBox="1"/>
          <p:nvPr>
            <p:custDataLst>
              <p:tags r:id="rId14"/>
            </p:custDataLst>
          </p:nvPr>
        </p:nvSpPr>
        <p:spPr>
          <a:xfrm>
            <a:off x="9779000" y="1270000"/>
            <a:ext cx="3332480" cy="4693478"/>
          </a:xfrm>
          <a:prstGeom prst="rect">
            <a:avLst/>
          </a:prstGeom>
          <a:noFill/>
        </p:spPr>
        <p:txBody>
          <a:bodyPr vert="horz" rtlCol="0" anchor="t" anchorCtr="0">
            <a:noAutofit/>
          </a:bodyPr>
          <a:lstStyle/>
          <a:p>
            <a:pPr eaLnBrk="1" hangingPunct="1"/>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p>
          <a:p>
            <a:pPr eaLnBrk="1" hangingPunct="1"/>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hangingPunct="1"/>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计算机系统配备多种类型的设备，每类设备可能有多台。</a:t>
            </a:r>
            <a:endPar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hangingPunct="1"/>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计算机系统需要对每一台设备进行登记，且为每台设备确定一个编号，以便区分与识别，该编号即为设备绝对号。</a:t>
            </a:r>
            <a:endPar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hangingPunct="1"/>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相对号：用户使用设备类</a:t>
            </a:r>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相对号请求设备，实现设备的无关性</a:t>
            </a:r>
            <a:endPar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hangingPunct="1"/>
            <a:r>
              <a:rPr lang="zh-CN" altLang="en-US"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类型号：每类设备有相同的类型号，以区分设备类型</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3" name="组合 22">
            <a:extLst>
              <a:ext uri="{FF2B5EF4-FFF2-40B4-BE49-F238E27FC236}">
                <a16:creationId xmlns:a16="http://schemas.microsoft.com/office/drawing/2014/main" id="{45AE87B0-EEF6-4C96-83BA-F8EF7042B904}"/>
              </a:ext>
            </a:extLst>
          </p:cNvPr>
          <p:cNvGrpSpPr/>
          <p:nvPr>
            <p:custDataLst>
              <p:tags r:id="rId15"/>
            </p:custDataLst>
          </p:nvPr>
        </p:nvGrpSpPr>
        <p:grpSpPr>
          <a:xfrm>
            <a:off x="9537700" y="0"/>
            <a:ext cx="3815080" cy="647700"/>
            <a:chOff x="9537700" y="0"/>
            <a:chExt cx="3815080" cy="647700"/>
          </a:xfrm>
        </p:grpSpPr>
        <p:sp>
          <p:nvSpPr>
            <p:cNvPr id="20" name="RemarkBack">
              <a:extLst>
                <a:ext uri="{FF2B5EF4-FFF2-40B4-BE49-F238E27FC236}">
                  <a16:creationId xmlns:a16="http://schemas.microsoft.com/office/drawing/2014/main" id="{B38B3B0F-1171-4943-9201-0659497F37DD}"/>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1" name="RemarkBlock">
              <a:extLst>
                <a:ext uri="{FF2B5EF4-FFF2-40B4-BE49-F238E27FC236}">
                  <a16:creationId xmlns:a16="http://schemas.microsoft.com/office/drawing/2014/main" id="{3783FB74-BFEE-47E6-A7C6-51A3414218C7}"/>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2" name="RemarkTitleText">
              <a:extLst>
                <a:ext uri="{FF2B5EF4-FFF2-40B4-BE49-F238E27FC236}">
                  <a16:creationId xmlns:a16="http://schemas.microsoft.com/office/drawing/2014/main" id="{4899BC92-6D9F-4A48-B1E1-430B20BC86FE}"/>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6" name="RemarkBack">
            <a:extLst>
              <a:ext uri="{FF2B5EF4-FFF2-40B4-BE49-F238E27FC236}">
                <a16:creationId xmlns:a16="http://schemas.microsoft.com/office/drawing/2014/main" id="{51D3B122-F5EF-4EF7-9E6A-8B064A785B67}"/>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7" name="RemarkBlock">
            <a:extLst>
              <a:ext uri="{FF2B5EF4-FFF2-40B4-BE49-F238E27FC236}">
                <a16:creationId xmlns:a16="http://schemas.microsoft.com/office/drawing/2014/main" id="{2EFA893D-21F8-4668-B08F-4EFC24F2283C}"/>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8" name="RemarkTitleText">
            <a:extLst>
              <a:ext uri="{FF2B5EF4-FFF2-40B4-BE49-F238E27FC236}">
                <a16:creationId xmlns:a16="http://schemas.microsoft.com/office/drawing/2014/main" id="{1CF3090F-877A-4ECA-BE77-67A8E407A225}"/>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77F90AEA-57C9-4F70-9943-71E4367D5CDD}"/>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F4EC08F9-BB8C-41EE-8601-546DE8403943}"/>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5" name="ColorBlock">
              <a:extLst>
                <a:ext uri="{FF2B5EF4-FFF2-40B4-BE49-F238E27FC236}">
                  <a16:creationId xmlns:a16="http://schemas.microsoft.com/office/drawing/2014/main" id="{70A8230A-8A9E-4CA8-A5F6-114167144953}"/>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6" name="TypeText">
              <a:extLst>
                <a:ext uri="{FF2B5EF4-FFF2-40B4-BE49-F238E27FC236}">
                  <a16:creationId xmlns:a16="http://schemas.microsoft.com/office/drawing/2014/main" id="{AB5D2AE8-D1D9-4D4D-9AB6-1B941A0951F4}"/>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D8D7BE22-0E4A-4C2B-95B3-9E769FA8F62F}"/>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D0D09B48-260E-4EF2-9256-C750C24D079C}"/>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3741EE02-BC17-479B-A21C-9883E173B27E}"/>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77095827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D331DB9F-239B-41CC-8532-5C54A789C281}"/>
              </a:ext>
            </a:extLst>
          </p:cNvPr>
          <p:cNvSpPr>
            <a:spLocks noGrp="1" noChangeArrowheads="1"/>
          </p:cNvSpPr>
          <p:nvPr>
            <p:ph type="title" idx="4294967295"/>
          </p:nvPr>
        </p:nvSpPr>
        <p:spPr>
          <a:xfrm>
            <a:off x="708025" y="590550"/>
            <a:ext cx="8077200" cy="609600"/>
          </a:xfrm>
        </p:spPr>
        <p:txBody>
          <a:bodyPr/>
          <a:lstStyle/>
          <a:p>
            <a:pPr>
              <a:defRPr/>
            </a:pPr>
            <a:r>
              <a:rPr lang="en-US" altLang="zh-CN">
                <a:effectLst>
                  <a:outerShdw blurRad="38100" dist="38100" dir="2700000" algn="tl">
                    <a:srgbClr val="C0C0C0"/>
                  </a:outerShdw>
                </a:effectLst>
                <a:ea typeface="宋体" panose="02010600030101010101" pitchFamily="2" charset="-122"/>
              </a:rPr>
              <a:t>13.4.2  Buffering</a:t>
            </a:r>
          </a:p>
        </p:txBody>
      </p:sp>
      <p:sp>
        <p:nvSpPr>
          <p:cNvPr id="45059" name="Rectangle 3">
            <a:extLst>
              <a:ext uri="{FF2B5EF4-FFF2-40B4-BE49-F238E27FC236}">
                <a16:creationId xmlns:a16="http://schemas.microsoft.com/office/drawing/2014/main" id="{06E5337F-1DB7-4B94-8713-C5D1D334E864}"/>
              </a:ext>
            </a:extLst>
          </p:cNvPr>
          <p:cNvSpPr>
            <a:spLocks noGrp="1" noChangeArrowheads="1"/>
          </p:cNvSpPr>
          <p:nvPr>
            <p:ph type="body" idx="4294967295"/>
          </p:nvPr>
        </p:nvSpPr>
        <p:spPr>
          <a:xfrm>
            <a:off x="1082675" y="1514475"/>
            <a:ext cx="6965950" cy="3983038"/>
          </a:xfrm>
        </p:spPr>
        <p:txBody>
          <a:bodyPr/>
          <a:lstStyle/>
          <a:p>
            <a:r>
              <a:rPr lang="en-US" altLang="zh-CN" sz="2800">
                <a:ea typeface="宋体" panose="02010600030101010101" pitchFamily="2" charset="-122"/>
              </a:rPr>
              <a:t>A </a:t>
            </a:r>
            <a:r>
              <a:rPr lang="en-US" altLang="zh-CN" sz="2800" b="1">
                <a:solidFill>
                  <a:srgbClr val="FF0000"/>
                </a:solidFill>
                <a:ea typeface="宋体" panose="02010600030101010101" pitchFamily="2" charset="-122"/>
              </a:rPr>
              <a:t>buffer</a:t>
            </a:r>
            <a:r>
              <a:rPr lang="en-US" altLang="zh-CN" sz="2800">
                <a:ea typeface="宋体" panose="02010600030101010101" pitchFamily="2" charset="-122"/>
              </a:rPr>
              <a:t> is </a:t>
            </a:r>
            <a:r>
              <a:rPr lang="en-US" altLang="zh-CN" sz="2800">
                <a:solidFill>
                  <a:srgbClr val="0033CC"/>
                </a:solidFill>
                <a:ea typeface="宋体" panose="02010600030101010101" pitchFamily="2" charset="-122"/>
              </a:rPr>
              <a:t>a memory area </a:t>
            </a:r>
            <a:r>
              <a:rPr lang="en-US" altLang="zh-CN" sz="2800">
                <a:ea typeface="宋体" panose="02010600030101010101" pitchFamily="2" charset="-122"/>
              </a:rPr>
              <a:t>that stores data while they are transferred between </a:t>
            </a:r>
            <a:r>
              <a:rPr lang="en-US" altLang="zh-CN" sz="2800">
                <a:solidFill>
                  <a:srgbClr val="0033CC"/>
                </a:solidFill>
                <a:ea typeface="宋体" panose="02010600030101010101" pitchFamily="2" charset="-122"/>
              </a:rPr>
              <a:t>two devices </a:t>
            </a:r>
            <a:r>
              <a:rPr lang="en-US" altLang="zh-CN" sz="2800">
                <a:ea typeface="宋体" panose="02010600030101010101" pitchFamily="2" charset="-122"/>
              </a:rPr>
              <a:t>or between </a:t>
            </a:r>
            <a:r>
              <a:rPr lang="en-US" altLang="zh-CN" sz="2800">
                <a:solidFill>
                  <a:srgbClr val="0033CC"/>
                </a:solidFill>
                <a:ea typeface="宋体" panose="02010600030101010101" pitchFamily="2" charset="-122"/>
              </a:rPr>
              <a:t>a device and an application</a:t>
            </a:r>
            <a:r>
              <a:rPr lang="en-US" altLang="zh-CN" sz="2800">
                <a:ea typeface="宋体" panose="02010600030101010101" pitchFamily="2" charset="-122"/>
              </a:rPr>
              <a:t>.</a:t>
            </a:r>
            <a:endParaRPr lang="en-US" altLang="zh-CN" sz="2800" b="1">
              <a:solidFill>
                <a:srgbClr val="FF0000"/>
              </a:solidFill>
              <a:ea typeface="宋体" panose="02010600030101010101" pitchFamily="2" charset="-122"/>
            </a:endParaRPr>
          </a:p>
          <a:p>
            <a:r>
              <a:rPr lang="en-US" altLang="zh-CN" sz="2800" b="1">
                <a:solidFill>
                  <a:srgbClr val="FF0000"/>
                </a:solidFill>
                <a:ea typeface="宋体" panose="02010600030101010101" pitchFamily="2" charset="-122"/>
              </a:rPr>
              <a:t>Buffering</a:t>
            </a:r>
            <a:r>
              <a:rPr lang="en-US" altLang="zh-CN" sz="2800">
                <a:ea typeface="宋体" panose="02010600030101010101" pitchFamily="2" charset="-122"/>
              </a:rPr>
              <a:t> - store data in memory while transferring between devices</a:t>
            </a:r>
          </a:p>
          <a:p>
            <a:endParaRPr lang="en-US" altLang="zh-CN" sz="2800">
              <a:ea typeface="宋体" panose="02010600030101010101" pitchFamily="2" charset="-122"/>
            </a:endParaRPr>
          </a:p>
          <a:p>
            <a:r>
              <a:rPr lang="en-US" altLang="zh-CN" sz="2800">
                <a:ea typeface="宋体" panose="02010600030101010101" pitchFamily="2" charset="-122"/>
              </a:rPr>
              <a:t>Why buffering?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78ABD0D3-B620-47D6-A961-C599BFF78BFD}"/>
              </a:ext>
            </a:extLst>
          </p:cNvPr>
          <p:cNvSpPr>
            <a:spLocks noGrp="1" noChangeArrowheads="1"/>
          </p:cNvSpPr>
          <p:nvPr>
            <p:ph type="title" idx="4294967295"/>
          </p:nvPr>
        </p:nvSpPr>
        <p:spPr>
          <a:xfrm>
            <a:off x="685800" y="490538"/>
            <a:ext cx="8077200" cy="609600"/>
          </a:xfrm>
        </p:spPr>
        <p:txBody>
          <a:bodyPr/>
          <a:lstStyle/>
          <a:p>
            <a:pPr>
              <a:defRPr/>
            </a:pPr>
            <a:r>
              <a:rPr lang="en-US" altLang="zh-CN" dirty="0">
                <a:effectLst>
                  <a:outerShdw blurRad="38100" dist="38100" dir="2700000" algn="tl">
                    <a:srgbClr val="C0C0C0"/>
                  </a:outerShdw>
                </a:effectLst>
                <a:ea typeface="宋体" panose="02010600030101010101" pitchFamily="2" charset="-122"/>
              </a:rPr>
              <a:t>Why buffering</a:t>
            </a:r>
          </a:p>
        </p:txBody>
      </p:sp>
      <p:sp>
        <p:nvSpPr>
          <p:cNvPr id="46083" name="Rectangle 3">
            <a:extLst>
              <a:ext uri="{FF2B5EF4-FFF2-40B4-BE49-F238E27FC236}">
                <a16:creationId xmlns:a16="http://schemas.microsoft.com/office/drawing/2014/main" id="{D7972CF3-50B7-4870-985C-86EBE504E8E0}"/>
              </a:ext>
            </a:extLst>
          </p:cNvPr>
          <p:cNvSpPr>
            <a:spLocks noGrp="1" noChangeArrowheads="1"/>
          </p:cNvSpPr>
          <p:nvPr>
            <p:ph type="body" idx="4294967295"/>
          </p:nvPr>
        </p:nvSpPr>
        <p:spPr>
          <a:xfrm>
            <a:off x="349250" y="1300163"/>
            <a:ext cx="8108950" cy="4965700"/>
          </a:xfrm>
        </p:spPr>
        <p:txBody>
          <a:bodyPr/>
          <a:lstStyle/>
          <a:p>
            <a:r>
              <a:rPr lang="zh-CN" altLang="en-US" sz="2400" b="1" u="sng" dirty="0">
                <a:latin typeface="Times New Roman" panose="02020603050405020304" pitchFamily="18" charset="0"/>
                <a:ea typeface="宋体" panose="02010600030101010101" pitchFamily="2" charset="-122"/>
                <a:cs typeface="Times New Roman" panose="02020603050405020304" pitchFamily="18" charset="0"/>
              </a:rPr>
              <a:t>To cope with device </a:t>
            </a:r>
            <a:r>
              <a:rPr lang="zh-CN" altLang="en-US" sz="2400" b="1" u="sng"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speed mismatch </a:t>
            </a:r>
          </a:p>
          <a:p>
            <a:pPr>
              <a:buFont typeface="Monotype Sorts" pitchFamily="2" charset="2"/>
              <a:buNone/>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(between the producer and consumer of a data stream)</a:t>
            </a:r>
          </a:p>
          <a:p>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b="1" u="sng" dirty="0">
                <a:latin typeface="Times New Roman" panose="02020603050405020304" pitchFamily="18" charset="0"/>
                <a:ea typeface="宋体" panose="02010600030101010101" pitchFamily="2" charset="-122"/>
                <a:cs typeface="Times New Roman" panose="02020603050405020304" pitchFamily="18" charset="0"/>
              </a:rPr>
              <a:t>To cope with device </a:t>
            </a:r>
            <a:r>
              <a:rPr lang="en-US" altLang="zh-CN" sz="2400" b="1" u="sng"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transfer size mismatch</a:t>
            </a:r>
          </a:p>
          <a:p>
            <a:endParaRPr lang="en-US" altLang="zh-CN" sz="2400" b="1" u="sng"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b="1" u="sng" dirty="0">
                <a:latin typeface="Times New Roman" panose="02020603050405020304" pitchFamily="18" charset="0"/>
                <a:ea typeface="宋体" panose="02010600030101010101" pitchFamily="2" charset="-122"/>
                <a:cs typeface="Times New Roman" panose="02020603050405020304" pitchFamily="18" charset="0"/>
              </a:rPr>
              <a:t>To maintain “copy semantics”</a:t>
            </a:r>
          </a:p>
          <a:p>
            <a:pPr lvl="1"/>
            <a:r>
              <a:rPr lang="en-US" altLang="zh-CN" sz="24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application buffer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&amp; </a:t>
            </a:r>
            <a:r>
              <a:rPr lang="en-US" altLang="zh-CN" sz="24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kernel buffer</a:t>
            </a:r>
          </a:p>
          <a:p>
            <a:pPr lvl="1"/>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e.g. write system call</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CBD0AE0-5155-4778-984C-2443B7700173}"/>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Device Driver</a:t>
            </a:r>
            <a:endParaRPr lang="en-US" altLang="zh-CN" sz="2400" dirty="0">
              <a:effectLst>
                <a:outerShdw blurRad="38100" dist="38100" dir="2700000" algn="tl">
                  <a:srgbClr val="C0C0C0"/>
                </a:outerShdw>
              </a:effectLst>
              <a:ea typeface="宋体" panose="02010600030101010101" pitchFamily="2" charset="-122"/>
            </a:endParaRPr>
          </a:p>
        </p:txBody>
      </p:sp>
      <p:pic>
        <p:nvPicPr>
          <p:cNvPr id="9219" name="Picture 4">
            <a:extLst>
              <a:ext uri="{FF2B5EF4-FFF2-40B4-BE49-F238E27FC236}">
                <a16:creationId xmlns:a16="http://schemas.microsoft.com/office/drawing/2014/main" id="{7F17D84D-F197-4F48-A115-9B24C24738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67" t="1918" r="719" b="2216"/>
          <a:stretch>
            <a:fillRect/>
          </a:stretch>
        </p:blipFill>
        <p:spPr bwMode="auto">
          <a:xfrm>
            <a:off x="953239" y="2478924"/>
            <a:ext cx="7099917" cy="3595456"/>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3" name="矩形 2"/>
          <p:cNvSpPr/>
          <p:nvPr/>
        </p:nvSpPr>
        <p:spPr>
          <a:xfrm>
            <a:off x="554854" y="1108577"/>
            <a:ext cx="7896688" cy="1384995"/>
          </a:xfrm>
          <a:prstGeom prst="rect">
            <a:avLst/>
          </a:prstGeom>
        </p:spPr>
        <p:txBody>
          <a:bodyPr wrap="square">
            <a:spAutoFit/>
          </a:bodyPr>
          <a:lstStyle/>
          <a:p>
            <a:pPr marL="342900" indent="-342900">
              <a:buFont typeface="Wingdings" panose="05000000000000000000" pitchFamily="2" charset="2"/>
              <a:buChar char="n"/>
            </a:pPr>
            <a:r>
              <a:rPr lang="en-US" altLang="en-US" sz="2400" b="1" dirty="0">
                <a:solidFill>
                  <a:srgbClr val="3366FF"/>
                </a:solidFill>
              </a:rPr>
              <a:t>Device drivers </a:t>
            </a:r>
            <a:r>
              <a:rPr lang="en-US" altLang="en-US" sz="2400" dirty="0">
                <a:solidFill>
                  <a:srgbClr val="337D45"/>
                </a:solidFill>
              </a:rPr>
              <a:t>encapsulate device details</a:t>
            </a:r>
          </a:p>
          <a:p>
            <a:pPr marL="742950" lvl="1" indent="-285750">
              <a:buFont typeface="Arial" panose="020B0604020202020204" pitchFamily="34" charset="0"/>
              <a:buChar char="•"/>
            </a:pPr>
            <a:r>
              <a:rPr lang="zh-CN" altLang="en-US" sz="2000" dirty="0" smtClean="0">
                <a:solidFill>
                  <a:srgbClr val="000000"/>
                </a:solidFill>
                <a:latin typeface="Helvetica"/>
                <a:ea typeface="宋体" panose="02010600030101010101" pitchFamily="2" charset="-122"/>
                <a:sym typeface="+mn-ea"/>
              </a:rPr>
              <a:t>设备驱动程序</a:t>
            </a:r>
            <a:r>
              <a:rPr lang="en-US" altLang="zh-CN" sz="2000" dirty="0">
                <a:solidFill>
                  <a:srgbClr val="000000"/>
                </a:solidFill>
                <a:latin typeface="Helvetica"/>
                <a:ea typeface="宋体" panose="02010600030101010101" pitchFamily="2" charset="-122"/>
                <a:sym typeface="+mn-ea"/>
              </a:rPr>
              <a:t>(Device drivers)</a:t>
            </a:r>
            <a:r>
              <a:rPr lang="zh-CN" altLang="en-US" sz="2000" dirty="0">
                <a:solidFill>
                  <a:srgbClr val="000000"/>
                </a:solidFill>
                <a:latin typeface="Helvetica"/>
                <a:ea typeface="宋体" panose="02010600030101010101" pitchFamily="2" charset="-122"/>
                <a:sym typeface="+mn-ea"/>
              </a:rPr>
              <a:t>屏蔽了具体设备的细节</a:t>
            </a:r>
            <a:endParaRPr lang="en-US" altLang="zh-CN" sz="2000" dirty="0">
              <a:solidFill>
                <a:srgbClr val="000000"/>
              </a:solidFill>
              <a:latin typeface="Helvetica"/>
              <a:ea typeface="宋体" panose="02010600030101010101" pitchFamily="2" charset="-122"/>
              <a:sym typeface="+mn-ea"/>
            </a:endParaRPr>
          </a:p>
          <a:p>
            <a:pPr marL="742950" lvl="1" indent="-285750">
              <a:buFont typeface="Arial" panose="020B0604020202020204" pitchFamily="34" charset="0"/>
              <a:buChar char="•"/>
            </a:pPr>
            <a:r>
              <a:rPr lang="zh-CN" altLang="en-US" sz="2000" dirty="0" smtClean="0">
                <a:solidFill>
                  <a:srgbClr val="000000"/>
                </a:solidFill>
                <a:latin typeface="Helvetica"/>
                <a:ea typeface="宋体" panose="02010600030101010101" pitchFamily="2" charset="-122"/>
                <a:sym typeface="+mn-ea"/>
              </a:rPr>
              <a:t>为</a:t>
            </a:r>
            <a:r>
              <a:rPr lang="en-US" altLang="zh-CN" sz="2000" dirty="0">
                <a:solidFill>
                  <a:srgbClr val="000000"/>
                </a:solidFill>
                <a:latin typeface="Helvetica"/>
                <a:ea typeface="宋体" panose="02010600030101010101" pitchFamily="2" charset="-122"/>
                <a:sym typeface="+mn-ea"/>
              </a:rPr>
              <a:t>I/O</a:t>
            </a:r>
            <a:r>
              <a:rPr lang="zh-CN" altLang="en-US" sz="2000" dirty="0">
                <a:solidFill>
                  <a:srgbClr val="000000"/>
                </a:solidFill>
                <a:latin typeface="Helvetica"/>
                <a:ea typeface="宋体" panose="02010600030101010101" pitchFamily="2" charset="-122"/>
                <a:sym typeface="+mn-ea"/>
              </a:rPr>
              <a:t>子系统提供统一的访问控制</a:t>
            </a:r>
            <a:r>
              <a:rPr lang="zh-CN" altLang="en-US" sz="2000" dirty="0" smtClean="0">
                <a:solidFill>
                  <a:srgbClr val="000000"/>
                </a:solidFill>
                <a:latin typeface="Helvetica"/>
                <a:ea typeface="宋体" panose="02010600030101010101" pitchFamily="2" charset="-122"/>
                <a:sym typeface="+mn-ea"/>
              </a:rPr>
              <a:t>方式（访问接口）</a:t>
            </a:r>
            <a:endParaRPr lang="zh-CN" altLang="en-US" sz="2000" dirty="0">
              <a:solidFill>
                <a:srgbClr val="000000"/>
              </a:solidFill>
              <a:latin typeface="Helvetica"/>
              <a:ea typeface="宋体" panose="02010600030101010101" pitchFamily="2" charset="-122"/>
              <a:sym typeface="+mn-ea"/>
            </a:endParaRPr>
          </a:p>
          <a:p>
            <a:pPr marL="800100" lvl="1" indent="-342900">
              <a:buFont typeface="Arial" panose="020B0604020202020204" pitchFamily="34" charset="0"/>
              <a:buChar char="•"/>
            </a:pPr>
            <a:endParaRPr lang="en-US" altLang="en-US" sz="2000" dirty="0">
              <a:solidFill>
                <a:srgbClr val="0070C0"/>
              </a:solidFill>
            </a:endParaRPr>
          </a:p>
        </p:txBody>
      </p:sp>
      <p:sp>
        <p:nvSpPr>
          <p:cNvPr id="2" name="矩形 1"/>
          <p:cNvSpPr/>
          <p:nvPr/>
        </p:nvSpPr>
        <p:spPr bwMode="auto">
          <a:xfrm>
            <a:off x="1230489" y="3657600"/>
            <a:ext cx="6822667" cy="676656"/>
          </a:xfrm>
          <a:prstGeom prst="rect">
            <a:avLst/>
          </a:prstGeom>
          <a:noFill/>
          <a:ln w="28575" cap="flat" cmpd="sng" algn="ctr">
            <a:solidFill>
              <a:srgbClr val="C0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Helvetica" panose="020B0604020202020204" pitchFamily="34" charset="0"/>
            </a:endParaRPr>
          </a:p>
        </p:txBody>
      </p:sp>
    </p:spTree>
    <p:extLst>
      <p:ext uri="{BB962C8B-B14F-4D97-AF65-F5344CB8AC3E}">
        <p14:creationId xmlns:p14="http://schemas.microsoft.com/office/powerpoint/2010/main" val="773131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4B5F04B-CE72-463D-BA4C-C72F5CD1EA7F}"/>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Why buffering (Cont.)</a:t>
            </a:r>
          </a:p>
        </p:txBody>
      </p:sp>
      <p:sp>
        <p:nvSpPr>
          <p:cNvPr id="47107" name="Rectangle 3">
            <a:extLst>
              <a:ext uri="{FF2B5EF4-FFF2-40B4-BE49-F238E27FC236}">
                <a16:creationId xmlns:a16="http://schemas.microsoft.com/office/drawing/2014/main" id="{4F65489E-A33C-438F-92D1-BCAFF3320E21}"/>
              </a:ext>
            </a:extLst>
          </p:cNvPr>
          <p:cNvSpPr>
            <a:spLocks noGrp="1" noChangeArrowheads="1"/>
          </p:cNvSpPr>
          <p:nvPr>
            <p:ph type="body" idx="4294967295"/>
          </p:nvPr>
        </p:nvSpPr>
        <p:spPr>
          <a:xfrm>
            <a:off x="631825" y="1262063"/>
            <a:ext cx="7693025" cy="4964112"/>
          </a:xfrm>
        </p:spPr>
        <p:txBody>
          <a:bodyPr/>
          <a:lstStyle/>
          <a:p>
            <a:pPr eaLnBrk="1" hangingPunct="1"/>
            <a:r>
              <a:rPr lang="en-US" altLang="zh-CN" sz="2000" b="1" dirty="0">
                <a:ea typeface="宋体" panose="02010600030101010101" pitchFamily="2" charset="-122"/>
              </a:rPr>
              <a:t>To cope with device </a:t>
            </a:r>
            <a:r>
              <a:rPr lang="en-US" altLang="zh-CN" sz="2000" b="1" dirty="0">
                <a:solidFill>
                  <a:srgbClr val="FF0000"/>
                </a:solidFill>
                <a:ea typeface="宋体" panose="02010600030101010101" pitchFamily="2" charset="-122"/>
              </a:rPr>
              <a:t>speed mismatch </a:t>
            </a:r>
            <a:r>
              <a:rPr lang="en-US" altLang="zh-CN" sz="2000" dirty="0">
                <a:ea typeface="宋体" panose="02010600030101010101" pitchFamily="2" charset="-122"/>
              </a:rPr>
              <a:t>(between the producer and consumer of a data stream)</a:t>
            </a:r>
          </a:p>
          <a:p>
            <a:pPr lvl="1" eaLnBrk="1" hangingPunct="1"/>
            <a:r>
              <a:rPr lang="en-US" altLang="zh-CN" sz="2000" dirty="0" smtClean="0">
                <a:ea typeface="宋体" panose="02010600030101010101" pitchFamily="2" charset="-122"/>
              </a:rPr>
              <a:t>For </a:t>
            </a:r>
            <a:r>
              <a:rPr lang="en-US" altLang="zh-CN" sz="2000" dirty="0">
                <a:ea typeface="宋体" panose="02010600030101010101" pitchFamily="2" charset="-122"/>
              </a:rPr>
              <a:t>example,</a:t>
            </a:r>
            <a:r>
              <a:rPr lang="zh-CN" altLang="en-US" sz="2000" dirty="0">
                <a:ea typeface="宋体" panose="02010600030101010101" pitchFamily="2" charset="-122"/>
              </a:rPr>
              <a:t> a file is being </a:t>
            </a:r>
            <a:r>
              <a:rPr lang="zh-CN" altLang="en-US" sz="2000" dirty="0">
                <a:solidFill>
                  <a:srgbClr val="0070C0"/>
                </a:solidFill>
                <a:ea typeface="宋体" panose="02010600030101010101" pitchFamily="2" charset="-122"/>
              </a:rPr>
              <a:t>received</a:t>
            </a:r>
            <a:r>
              <a:rPr lang="zh-CN" altLang="en-US" sz="2000" dirty="0">
                <a:ea typeface="宋体" panose="02010600030101010101" pitchFamily="2" charset="-122"/>
              </a:rPr>
              <a:t>  via </a:t>
            </a:r>
            <a:r>
              <a:rPr lang="zh-CN" altLang="en-US" sz="2000" dirty="0">
                <a:solidFill>
                  <a:srgbClr val="0033CC"/>
                </a:solidFill>
                <a:ea typeface="宋体" panose="02010600030101010101" pitchFamily="2" charset="-122"/>
              </a:rPr>
              <a:t>modern</a:t>
            </a:r>
            <a:r>
              <a:rPr lang="zh-CN" altLang="en-US" sz="2000" dirty="0">
                <a:ea typeface="宋体" panose="02010600030101010101" pitchFamily="2" charset="-122"/>
              </a:rPr>
              <a:t> for </a:t>
            </a:r>
            <a:r>
              <a:rPr lang="zh-CN" altLang="en-US" sz="2000" dirty="0">
                <a:solidFill>
                  <a:srgbClr val="0070C0"/>
                </a:solidFill>
                <a:ea typeface="宋体" panose="02010600030101010101" pitchFamily="2" charset="-122"/>
              </a:rPr>
              <a:t>storage</a:t>
            </a:r>
            <a:r>
              <a:rPr lang="zh-CN" altLang="en-US" sz="2000" dirty="0">
                <a:ea typeface="宋体" panose="02010600030101010101" pitchFamily="2" charset="-122"/>
              </a:rPr>
              <a:t> on the </a:t>
            </a:r>
            <a:r>
              <a:rPr lang="zh-CN" altLang="en-US" sz="2000" dirty="0">
                <a:solidFill>
                  <a:srgbClr val="0033CC"/>
                </a:solidFill>
                <a:ea typeface="宋体" panose="02010600030101010101" pitchFamily="2" charset="-122"/>
              </a:rPr>
              <a:t>hard disk</a:t>
            </a:r>
            <a:r>
              <a:rPr lang="zh-CN" altLang="en-US" sz="2000" dirty="0">
                <a:ea typeface="宋体" panose="02010600030101010101" pitchFamily="2" charset="-122"/>
              </a:rPr>
              <a:t>.</a:t>
            </a:r>
          </a:p>
          <a:p>
            <a:pPr lvl="1" eaLnBrk="1" hangingPunct="1"/>
            <a:r>
              <a:rPr lang="en-US" altLang="zh-CN" sz="2000" dirty="0" smtClean="0">
                <a:ea typeface="宋体" panose="02010600030101010101" pitchFamily="2" charset="-122"/>
              </a:rPr>
              <a:t>A</a:t>
            </a:r>
            <a:r>
              <a:rPr lang="zh-CN" altLang="en-US" sz="2000" dirty="0" smtClean="0">
                <a:ea typeface="宋体" panose="02010600030101010101" pitchFamily="2" charset="-122"/>
              </a:rPr>
              <a:t> </a:t>
            </a:r>
            <a:r>
              <a:rPr lang="zh-CN" altLang="en-US" sz="2000" dirty="0">
                <a:ea typeface="宋体" panose="02010600030101010101" pitchFamily="2" charset="-122"/>
              </a:rPr>
              <a:t>buffer is  created in main memory to </a:t>
            </a:r>
            <a:r>
              <a:rPr lang="zh-CN" altLang="en-US" sz="2000" dirty="0">
                <a:solidFill>
                  <a:srgbClr val="0033CC"/>
                </a:solidFill>
                <a:ea typeface="宋体" panose="02010600030101010101" pitchFamily="2" charset="-122"/>
              </a:rPr>
              <a:t>accumulate</a:t>
            </a:r>
            <a:r>
              <a:rPr lang="zh-CN" altLang="en-US" sz="2000" dirty="0">
                <a:ea typeface="宋体" panose="02010600030101010101" pitchFamily="2" charset="-122"/>
              </a:rPr>
              <a:t> the bytes received from the modem. </a:t>
            </a:r>
          </a:p>
          <a:p>
            <a:pPr lvl="1" eaLnBrk="1" hangingPunct="1"/>
            <a:r>
              <a:rPr lang="zh-CN" altLang="en-US" sz="2000" dirty="0">
                <a:ea typeface="宋体" panose="02010600030101010101" pitchFamily="2" charset="-122"/>
              </a:rPr>
              <a:t>When all entire buffer of data has arrived, the buffer can be written to disk </a:t>
            </a:r>
            <a:r>
              <a:rPr lang="zh-CN" altLang="en-US" sz="2000" dirty="0">
                <a:solidFill>
                  <a:srgbClr val="0070C0"/>
                </a:solidFill>
                <a:ea typeface="宋体" panose="02010600030101010101" pitchFamily="2" charset="-122"/>
              </a:rPr>
              <a:t>in a single operation</a:t>
            </a:r>
            <a:r>
              <a:rPr lang="zh-CN" altLang="en-US" sz="2000" dirty="0">
                <a:solidFill>
                  <a:srgbClr val="00B0F0"/>
                </a:solidFill>
                <a:ea typeface="宋体" panose="02010600030101010101" pitchFamily="2" charset="-122"/>
              </a:rPr>
              <a:t>.</a:t>
            </a:r>
            <a:endParaRPr lang="en-US" altLang="zh-CN" sz="2000" dirty="0">
              <a:solidFill>
                <a:srgbClr val="00B0F0"/>
              </a:solidFill>
              <a:ea typeface="宋体" panose="02010600030101010101" pitchFamily="2" charset="-122"/>
            </a:endParaRPr>
          </a:p>
          <a:p>
            <a:pPr lvl="1" eaLnBrk="1" hangingPunct="1"/>
            <a:r>
              <a:rPr lang="zh-CN" altLang="en-US" sz="1800" dirty="0">
                <a:ea typeface="宋体" panose="02010600030101010101" pitchFamily="2" charset="-122"/>
              </a:rPr>
              <a:t>例如对磁盘的读写（协调进程与读写磁盘之间的速度差异）、打印机输出（协调输出进程与打印机之间的速度差异）</a:t>
            </a:r>
            <a:endParaRPr lang="en-US" altLang="zh-CN" sz="1800" dirty="0">
              <a:ea typeface="宋体" panose="02010600030101010101" pitchFamily="2" charset="-122"/>
            </a:endParaRPr>
          </a:p>
          <a:p>
            <a:pPr lvl="1" eaLnBrk="1" hangingPunct="1"/>
            <a:endParaRPr lang="en-US" altLang="zh-CN" sz="1800" dirty="0">
              <a:ea typeface="宋体" panose="02010600030101010101" pitchFamily="2" charset="-122"/>
            </a:endParaRPr>
          </a:p>
          <a:p>
            <a:pPr lvl="1" eaLnBrk="1" hangingPunct="1"/>
            <a:r>
              <a:rPr lang="zh-CN" altLang="en-US" sz="1800" dirty="0">
                <a:ea typeface="宋体" panose="02010600030101010101" pitchFamily="2" charset="-122"/>
              </a:rPr>
              <a:t>编写</a:t>
            </a:r>
            <a:r>
              <a:rPr lang="en-US" altLang="zh-CN" sz="1800" dirty="0">
                <a:ea typeface="宋体" panose="02010600030101010101" pitchFamily="2" charset="-122"/>
              </a:rPr>
              <a:t>C</a:t>
            </a:r>
            <a:r>
              <a:rPr lang="zh-CN" altLang="en-US" sz="1800" dirty="0">
                <a:ea typeface="宋体" panose="02010600030101010101" pitchFamily="2" charset="-122"/>
              </a:rPr>
              <a:t>程序测试</a:t>
            </a:r>
            <a:r>
              <a:rPr lang="en-US" altLang="zh-CN" sz="1800" dirty="0" err="1">
                <a:ea typeface="宋体" panose="02010600030101010101" pitchFamily="2" charset="-122"/>
              </a:rPr>
              <a:t>printf</a:t>
            </a:r>
            <a:r>
              <a:rPr lang="en-US" altLang="zh-CN" sz="1800" dirty="0">
                <a:ea typeface="宋体" panose="02010600030101010101" pitchFamily="2" charset="-122"/>
              </a:rPr>
              <a:t>()</a:t>
            </a:r>
            <a:r>
              <a:rPr lang="zh-CN" altLang="en-US" sz="1800" dirty="0">
                <a:ea typeface="宋体" panose="02010600030101010101" pitchFamily="2" charset="-122"/>
              </a:rPr>
              <a:t>所使用缓存的大小</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FB375F1B-F301-483E-A489-DAA12D64ACE9}"/>
              </a:ext>
            </a:extLst>
          </p:cNvPr>
          <p:cNvSpPr>
            <a:spLocks noGrp="1" noChangeArrowheads="1"/>
          </p:cNvSpPr>
          <p:nvPr>
            <p:ph type="title" idx="4294967295"/>
          </p:nvPr>
        </p:nvSpPr>
        <p:spPr>
          <a:xfrm>
            <a:off x="685800" y="392113"/>
            <a:ext cx="8077200" cy="609600"/>
          </a:xfrm>
        </p:spPr>
        <p:txBody>
          <a:bodyPr/>
          <a:lstStyle/>
          <a:p>
            <a:pPr>
              <a:defRPr/>
            </a:pPr>
            <a:r>
              <a:rPr lang="en-US" altLang="zh-CN" dirty="0">
                <a:effectLst>
                  <a:outerShdw blurRad="38100" dist="38100" dir="2700000" algn="tl">
                    <a:srgbClr val="C0C0C0"/>
                  </a:outerShdw>
                </a:effectLst>
                <a:ea typeface="宋体" panose="02010600030101010101" pitchFamily="2" charset="-122"/>
              </a:rPr>
              <a:t>Why buffering (Cont.)</a:t>
            </a:r>
          </a:p>
        </p:txBody>
      </p:sp>
      <p:sp>
        <p:nvSpPr>
          <p:cNvPr id="48131" name="Rectangle 3">
            <a:extLst>
              <a:ext uri="{FF2B5EF4-FFF2-40B4-BE49-F238E27FC236}">
                <a16:creationId xmlns:a16="http://schemas.microsoft.com/office/drawing/2014/main" id="{4A2D80FE-349B-47F8-93CC-07E9750CB1FC}"/>
              </a:ext>
            </a:extLst>
          </p:cNvPr>
          <p:cNvSpPr>
            <a:spLocks noGrp="1" noChangeArrowheads="1"/>
          </p:cNvSpPr>
          <p:nvPr>
            <p:ph type="body" idx="4294967295"/>
          </p:nvPr>
        </p:nvSpPr>
        <p:spPr>
          <a:xfrm>
            <a:off x="349250" y="1393825"/>
            <a:ext cx="8108950" cy="4872038"/>
          </a:xfrm>
        </p:spPr>
        <p:txBody>
          <a:bodyPr/>
          <a:lstStyle/>
          <a:p>
            <a:r>
              <a:rPr lang="en-US" altLang="zh-CN" sz="2400" b="1" dirty="0">
                <a:ea typeface="宋体" panose="02010600030101010101" pitchFamily="2" charset="-122"/>
              </a:rPr>
              <a:t>To cope with device </a:t>
            </a:r>
            <a:r>
              <a:rPr lang="en-US" altLang="zh-CN" sz="2400" b="1" dirty="0">
                <a:solidFill>
                  <a:srgbClr val="FF0000"/>
                </a:solidFill>
                <a:ea typeface="宋体" panose="02010600030101010101" pitchFamily="2" charset="-122"/>
              </a:rPr>
              <a:t>transfer size mismatch</a:t>
            </a:r>
          </a:p>
          <a:p>
            <a:pPr lvl="1"/>
            <a:r>
              <a:rPr lang="en-US" altLang="zh-CN" sz="2000" dirty="0">
                <a:ea typeface="宋体" panose="02010600030101010101" pitchFamily="2" charset="-122"/>
              </a:rPr>
              <a:t>Buffers are used widely for fragmentation and reassembly of messages in </a:t>
            </a:r>
            <a:r>
              <a:rPr lang="en-US" altLang="zh-CN" sz="2000" dirty="0">
                <a:solidFill>
                  <a:srgbClr val="0033CC"/>
                </a:solidFill>
                <a:ea typeface="宋体" panose="02010600030101010101" pitchFamily="2" charset="-122"/>
              </a:rPr>
              <a:t>computer networking.</a:t>
            </a:r>
          </a:p>
          <a:p>
            <a:pPr lvl="1"/>
            <a:r>
              <a:rPr lang="en-US" altLang="zh-CN" sz="2000" dirty="0">
                <a:ea typeface="宋体" panose="02010600030101010101" pitchFamily="2" charset="-122"/>
              </a:rPr>
              <a:t>At the </a:t>
            </a:r>
            <a:r>
              <a:rPr lang="en-US" altLang="zh-CN" sz="2000" dirty="0">
                <a:solidFill>
                  <a:srgbClr val="FF6600"/>
                </a:solidFill>
                <a:ea typeface="宋体" panose="02010600030101010101" pitchFamily="2" charset="-122"/>
              </a:rPr>
              <a:t>sending side</a:t>
            </a:r>
            <a:r>
              <a:rPr lang="en-US" altLang="zh-CN" sz="2000" dirty="0">
                <a:solidFill>
                  <a:srgbClr val="0033CC"/>
                </a:solidFill>
                <a:ea typeface="宋体" panose="02010600030101010101" pitchFamily="2" charset="-122"/>
              </a:rPr>
              <a:t>, a large message is fragmented into small network packets</a:t>
            </a:r>
            <a:r>
              <a:rPr lang="en-US" altLang="zh-CN" sz="2000" dirty="0">
                <a:ea typeface="宋体" panose="02010600030101010101" pitchFamily="2" charset="-122"/>
              </a:rPr>
              <a:t>. The packets are sent over the network.</a:t>
            </a:r>
          </a:p>
          <a:p>
            <a:pPr lvl="1"/>
            <a:r>
              <a:rPr lang="en-US" altLang="zh-CN" sz="2000" dirty="0">
                <a:ea typeface="宋体" panose="02010600030101010101" pitchFamily="2" charset="-122"/>
              </a:rPr>
              <a:t>The </a:t>
            </a:r>
            <a:r>
              <a:rPr lang="en-US" altLang="zh-CN" sz="2000" dirty="0">
                <a:solidFill>
                  <a:srgbClr val="FF6600"/>
                </a:solidFill>
                <a:ea typeface="宋体" panose="02010600030101010101" pitchFamily="2" charset="-122"/>
              </a:rPr>
              <a:t>receiving side </a:t>
            </a:r>
            <a:r>
              <a:rPr lang="en-US" altLang="zh-CN" sz="2000" dirty="0">
                <a:ea typeface="宋体" panose="02010600030101010101" pitchFamily="2" charset="-122"/>
              </a:rPr>
              <a:t>places them in </a:t>
            </a:r>
            <a:r>
              <a:rPr lang="en-US" altLang="zh-CN" sz="2000" dirty="0">
                <a:solidFill>
                  <a:srgbClr val="0033CC"/>
                </a:solidFill>
                <a:ea typeface="宋体" panose="02010600030101010101" pitchFamily="2" charset="-122"/>
              </a:rPr>
              <a:t>a reassembly buffer</a:t>
            </a:r>
            <a:r>
              <a:rPr lang="en-US" altLang="zh-CN" sz="2000" dirty="0">
                <a:ea typeface="宋体" panose="02010600030101010101" pitchFamily="2" charset="-122"/>
              </a:rPr>
              <a:t> to form an image of the source data</a:t>
            </a:r>
          </a:p>
          <a:p>
            <a:pPr lvl="1"/>
            <a:endParaRPr lang="en-US" altLang="zh-CN" sz="2000" dirty="0">
              <a:ea typeface="宋体" panose="02010600030101010101" pitchFamily="2" charset="-122"/>
            </a:endParaRPr>
          </a:p>
          <a:p>
            <a:pPr lvl="1"/>
            <a:r>
              <a:rPr lang="en-US" altLang="zh-CN" sz="2000" dirty="0">
                <a:solidFill>
                  <a:srgbClr val="0070C0"/>
                </a:solidFill>
                <a:ea typeface="宋体" panose="02010600030101010101" pitchFamily="2" charset="-122"/>
              </a:rPr>
              <a:t>Store and forward </a:t>
            </a:r>
            <a:r>
              <a:rPr lang="en-US" altLang="zh-CN" sz="2000" dirty="0">
                <a:ea typeface="宋体" panose="02010600030101010101" pitchFamily="2" charset="-122"/>
              </a:rPr>
              <a:t>(</a:t>
            </a:r>
            <a:r>
              <a:rPr lang="zh-CN" altLang="en-US" sz="2000" dirty="0">
                <a:ea typeface="宋体" panose="02010600030101010101" pitchFamily="2" charset="-122"/>
              </a:rPr>
              <a:t>存储转发</a:t>
            </a:r>
            <a:r>
              <a:rPr lang="en-US" altLang="zh-CN" sz="2000" dirty="0">
                <a:ea typeface="宋体" panose="02010600030101010101" pitchFamily="2" charset="-122"/>
              </a:rPr>
              <a:t>--</a:t>
            </a:r>
            <a:r>
              <a:rPr lang="zh-CN" altLang="en-US" sz="2000" dirty="0">
                <a:ea typeface="宋体" panose="02010600030101010101" pitchFamily="2" charset="-122"/>
              </a:rPr>
              <a:t>路由器、交换机</a:t>
            </a:r>
            <a:r>
              <a:rPr lang="en-US" altLang="zh-CN" sz="2000" dirty="0">
                <a:ea typeface="宋体" panose="02010600030101010101" pitchFamily="2" charset="-122"/>
              </a:rPr>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3B04F5E3-A2B4-42C9-875A-495087C0FFA3}"/>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Why buffering (Cont.)</a:t>
            </a:r>
          </a:p>
        </p:txBody>
      </p:sp>
      <p:sp>
        <p:nvSpPr>
          <p:cNvPr id="49155" name="Rectangle 3">
            <a:extLst>
              <a:ext uri="{FF2B5EF4-FFF2-40B4-BE49-F238E27FC236}">
                <a16:creationId xmlns:a16="http://schemas.microsoft.com/office/drawing/2014/main" id="{9AE0488E-59B6-4026-A0E2-69841A7F4C2F}"/>
              </a:ext>
            </a:extLst>
          </p:cNvPr>
          <p:cNvSpPr>
            <a:spLocks noGrp="1" noChangeArrowheads="1"/>
          </p:cNvSpPr>
          <p:nvPr>
            <p:ph type="body" idx="4294967295"/>
          </p:nvPr>
        </p:nvSpPr>
        <p:spPr>
          <a:xfrm>
            <a:off x="338138" y="931863"/>
            <a:ext cx="8424862" cy="896937"/>
          </a:xfrm>
        </p:spPr>
        <p:txBody>
          <a:bodyPr/>
          <a:lstStyle/>
          <a:p>
            <a:r>
              <a:rPr lang="en-US" altLang="zh-CN" sz="2000" b="1" dirty="0">
                <a:ea typeface="宋体" panose="02010600030101010101" pitchFamily="2" charset="-122"/>
              </a:rPr>
              <a:t>To maintain “copy semantics” for application I/O</a:t>
            </a:r>
          </a:p>
          <a:p>
            <a:pPr lvl="1"/>
            <a:r>
              <a:rPr lang="en-US" altLang="zh-CN" sz="1800" dirty="0">
                <a:ea typeface="宋体" panose="02010600030101010101" pitchFamily="2" charset="-122"/>
              </a:rPr>
              <a:t>e.g. write() system </a:t>
            </a:r>
            <a:r>
              <a:rPr lang="en-US" altLang="zh-CN" sz="1800" dirty="0" smtClean="0">
                <a:ea typeface="宋体" panose="02010600030101010101" pitchFamily="2" charset="-122"/>
              </a:rPr>
              <a:t>call</a:t>
            </a:r>
          </a:p>
          <a:p>
            <a:pPr lvl="1"/>
            <a:endParaRPr lang="en-US" altLang="zh-CN" sz="1800" dirty="0">
              <a:ea typeface="宋体" panose="02010600030101010101" pitchFamily="2" charset="-122"/>
            </a:endParaRPr>
          </a:p>
        </p:txBody>
      </p:sp>
      <p:sp>
        <p:nvSpPr>
          <p:cNvPr id="3" name="流程图: 过程 2"/>
          <p:cNvSpPr/>
          <p:nvPr/>
        </p:nvSpPr>
        <p:spPr bwMode="auto">
          <a:xfrm>
            <a:off x="1179290" y="2106102"/>
            <a:ext cx="1617345" cy="1956816"/>
          </a:xfrm>
          <a:prstGeom prst="flowChartProces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lang="en-US" altLang="zh-CN" sz="1600" dirty="0" smtClean="0"/>
              <a:t>#define N 100</a:t>
            </a: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lang="en-US" altLang="zh-CN" sz="1600" dirty="0" smtClean="0"/>
              <a:t>char </a:t>
            </a:r>
            <a:r>
              <a:rPr lang="en-US" altLang="zh-CN" sz="1600" dirty="0" err="1" smtClean="0"/>
              <a:t>buf</a:t>
            </a:r>
            <a:r>
              <a:rPr lang="en-US" altLang="zh-CN" sz="1600" dirty="0" smtClean="0"/>
              <a:t>[N];</a:t>
            </a:r>
            <a:endParaRPr lang="en-US" altLang="zh-CN" sz="1600" dirty="0"/>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lang="en-US" altLang="zh-CN" sz="1600" dirty="0" smtClean="0"/>
              <a:t>…..</a:t>
            </a: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lang="en-US" altLang="zh-CN" sz="1600" dirty="0" smtClean="0"/>
              <a:t>w</a:t>
            </a:r>
            <a:r>
              <a:rPr kumimoji="0" lang="en-US" altLang="zh-CN" sz="1600" b="0" i="0" u="none" strike="noStrike" cap="none" normalizeH="0" baseline="0" dirty="0" smtClean="0">
                <a:ln>
                  <a:noFill/>
                </a:ln>
                <a:solidFill>
                  <a:schemeClr val="tx1"/>
                </a:solidFill>
                <a:effectLst/>
                <a:latin typeface="Helvetica" panose="020B0604020202020204" pitchFamily="34" charset="0"/>
              </a:rPr>
              <a:t>rite(</a:t>
            </a:r>
            <a:r>
              <a:rPr kumimoji="0" lang="en-US" altLang="zh-CN" sz="1600" b="0" i="0" u="none" strike="noStrike" cap="none" normalizeH="0" baseline="0" dirty="0" err="1" smtClean="0">
                <a:ln>
                  <a:noFill/>
                </a:ln>
                <a:solidFill>
                  <a:schemeClr val="tx1"/>
                </a:solidFill>
                <a:effectLst/>
                <a:latin typeface="Helvetica" panose="020B0604020202020204" pitchFamily="34" charset="0"/>
              </a:rPr>
              <a:t>fd,buf,N</a:t>
            </a:r>
            <a:r>
              <a:rPr kumimoji="0" lang="en-US" altLang="zh-CN" sz="1600" b="0" i="0" u="none" strike="noStrike" cap="none" normalizeH="0" baseline="0" dirty="0" smtClean="0">
                <a:ln>
                  <a:noFill/>
                </a:ln>
                <a:solidFill>
                  <a:schemeClr val="tx1"/>
                </a:solidFill>
                <a:effectLst/>
                <a:latin typeface="Helvetica" panose="020B0604020202020204" pitchFamily="34" charset="0"/>
              </a:rPr>
              <a:t>);</a:t>
            </a: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lang="en-US" altLang="zh-CN" sz="1600" dirty="0" smtClean="0"/>
              <a:t>…</a:t>
            </a: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lang="en-US" altLang="zh-CN" sz="1600" dirty="0" err="1"/>
              <a:t>b</a:t>
            </a:r>
            <a:r>
              <a:rPr kumimoji="0" lang="en-US" altLang="zh-CN" sz="1600" b="0" i="0" u="none" strike="noStrike" cap="none" normalizeH="0" baseline="0" dirty="0" err="1" smtClean="0">
                <a:ln>
                  <a:noFill/>
                </a:ln>
                <a:solidFill>
                  <a:schemeClr val="tx1"/>
                </a:solidFill>
                <a:effectLst/>
                <a:latin typeface="Helvetica" panose="020B0604020202020204" pitchFamily="34" charset="0"/>
              </a:rPr>
              <a:t>uf</a:t>
            </a:r>
            <a:r>
              <a:rPr kumimoji="0" lang="en-US" altLang="zh-CN" sz="1600" b="0" i="0" u="none" strike="noStrike" cap="none" normalizeH="0" baseline="0" dirty="0" smtClean="0">
                <a:ln>
                  <a:noFill/>
                </a:ln>
                <a:solidFill>
                  <a:schemeClr val="tx1"/>
                </a:solidFill>
                <a:effectLst/>
                <a:latin typeface="Helvetica" panose="020B0604020202020204" pitchFamily="34" charset="0"/>
              </a:rPr>
              <a:t>[</a:t>
            </a:r>
            <a:r>
              <a:rPr kumimoji="0" lang="en-US" altLang="zh-CN" sz="1600" b="0" i="0" u="none" strike="noStrike" cap="none" normalizeH="0" baseline="0" dirty="0" err="1" smtClean="0">
                <a:ln>
                  <a:noFill/>
                </a:ln>
                <a:solidFill>
                  <a:schemeClr val="tx1"/>
                </a:solidFill>
                <a:effectLst/>
                <a:latin typeface="Helvetica" panose="020B0604020202020204" pitchFamily="34" charset="0"/>
              </a:rPr>
              <a:t>i</a:t>
            </a:r>
            <a:r>
              <a:rPr kumimoji="0" lang="en-US" altLang="zh-CN" sz="1600" b="0" i="0" u="none" strike="noStrike" cap="none" normalizeH="0" baseline="0" dirty="0" smtClean="0">
                <a:ln>
                  <a:noFill/>
                </a:ln>
                <a:solidFill>
                  <a:schemeClr val="tx1"/>
                </a:solidFill>
                <a:effectLst/>
                <a:latin typeface="Helvetica" panose="020B0604020202020204" pitchFamily="34" charset="0"/>
              </a:rPr>
              <a:t>]=…</a:t>
            </a:r>
            <a:endParaRPr kumimoji="0" lang="zh-CN" altLang="en-US" sz="1600" b="0" i="0" u="none" strike="noStrike" cap="none" normalizeH="0" baseline="0" dirty="0" smtClean="0">
              <a:ln>
                <a:noFill/>
              </a:ln>
              <a:solidFill>
                <a:schemeClr val="tx1"/>
              </a:solidFill>
              <a:effectLst/>
              <a:latin typeface="Helvetica" panose="020B0604020202020204" pitchFamily="34" charset="0"/>
            </a:endParaRPr>
          </a:p>
        </p:txBody>
      </p:sp>
      <p:sp>
        <p:nvSpPr>
          <p:cNvPr id="4" name="文本框 3"/>
          <p:cNvSpPr txBox="1"/>
          <p:nvPr/>
        </p:nvSpPr>
        <p:spPr>
          <a:xfrm>
            <a:off x="1404747" y="4148196"/>
            <a:ext cx="731520" cy="369332"/>
          </a:xfrm>
          <a:prstGeom prst="rect">
            <a:avLst/>
          </a:prstGeom>
          <a:noFill/>
        </p:spPr>
        <p:txBody>
          <a:bodyPr wrap="square" rtlCol="0">
            <a:spAutoFit/>
          </a:bodyPr>
          <a:lstStyle/>
          <a:p>
            <a:r>
              <a:rPr lang="zh-CN" altLang="en-US" dirty="0" smtClean="0">
                <a:latin typeface="宋体" panose="02010600030101010101" pitchFamily="2" charset="-122"/>
                <a:ea typeface="宋体" panose="02010600030101010101" pitchFamily="2" charset="-122"/>
              </a:rPr>
              <a:t>进程</a:t>
            </a:r>
            <a:endParaRPr lang="zh-CN" altLang="en-US" dirty="0">
              <a:latin typeface="宋体" panose="02010600030101010101" pitchFamily="2" charset="-122"/>
              <a:ea typeface="宋体" panose="02010600030101010101" pitchFamily="2" charset="-122"/>
            </a:endParaRPr>
          </a:p>
        </p:txBody>
      </p:sp>
      <p:sp>
        <p:nvSpPr>
          <p:cNvPr id="5" name="流程图: 过程 4"/>
          <p:cNvSpPr/>
          <p:nvPr/>
        </p:nvSpPr>
        <p:spPr bwMode="auto">
          <a:xfrm>
            <a:off x="3427857" y="2724477"/>
            <a:ext cx="642366" cy="728734"/>
          </a:xfrm>
          <a:prstGeom prst="flowChartProces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Helvetica" panose="020B0604020202020204" pitchFamily="34" charset="0"/>
            </a:endParaRPr>
          </a:p>
        </p:txBody>
      </p:sp>
      <p:sp>
        <p:nvSpPr>
          <p:cNvPr id="8" name="文本框 7"/>
          <p:cNvSpPr txBox="1"/>
          <p:nvPr/>
        </p:nvSpPr>
        <p:spPr>
          <a:xfrm>
            <a:off x="3315556" y="3463629"/>
            <a:ext cx="1098423" cy="523220"/>
          </a:xfrm>
          <a:prstGeom prst="rect">
            <a:avLst/>
          </a:prstGeom>
          <a:noFill/>
        </p:spPr>
        <p:txBody>
          <a:bodyPr wrap="square" rtlCol="0">
            <a:spAutoFit/>
          </a:bodyPr>
          <a:lstStyle/>
          <a:p>
            <a:r>
              <a:rPr lang="zh-CN" altLang="en-US" sz="1400" dirty="0" smtClean="0">
                <a:latin typeface="宋体" panose="02010600030101010101" pitchFamily="2" charset="-122"/>
                <a:ea typeface="宋体" panose="02010600030101010101" pitchFamily="2" charset="-122"/>
              </a:rPr>
              <a:t>应用缓冲区</a:t>
            </a:r>
            <a:endParaRPr lang="en-US" altLang="zh-CN" sz="1400" dirty="0" smtClean="0">
              <a:latin typeface="宋体" panose="02010600030101010101" pitchFamily="2" charset="-122"/>
              <a:ea typeface="宋体" panose="02010600030101010101" pitchFamily="2" charset="-122"/>
            </a:endParaRPr>
          </a:p>
          <a:p>
            <a:pPr algn="ctr"/>
            <a:r>
              <a:rPr lang="en-US" altLang="zh-CN" sz="1400" dirty="0" err="1" smtClean="0">
                <a:latin typeface="宋体" panose="02010600030101010101" pitchFamily="2" charset="-122"/>
                <a:ea typeface="宋体" panose="02010600030101010101" pitchFamily="2" charset="-122"/>
              </a:rPr>
              <a:t>buf</a:t>
            </a:r>
            <a:endParaRPr lang="zh-CN" altLang="en-US" sz="1400" dirty="0">
              <a:latin typeface="宋体" panose="02010600030101010101" pitchFamily="2" charset="-122"/>
              <a:ea typeface="宋体" panose="02010600030101010101" pitchFamily="2" charset="-122"/>
            </a:endParaRPr>
          </a:p>
        </p:txBody>
      </p:sp>
      <p:cxnSp>
        <p:nvCxnSpPr>
          <p:cNvPr id="7" name="直接箭头连接符 6"/>
          <p:cNvCxnSpPr>
            <a:endCxn id="5" idx="1"/>
          </p:cNvCxnSpPr>
          <p:nvPr/>
        </p:nvCxnSpPr>
        <p:spPr bwMode="auto">
          <a:xfrm>
            <a:off x="2624328" y="3017520"/>
            <a:ext cx="803529" cy="7132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椭圆 10"/>
          <p:cNvSpPr/>
          <p:nvPr/>
        </p:nvSpPr>
        <p:spPr bwMode="auto">
          <a:xfrm>
            <a:off x="4864608" y="2433697"/>
            <a:ext cx="2258568" cy="187173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Helvetica" panose="020B0604020202020204" pitchFamily="34" charset="0"/>
            </a:endParaRPr>
          </a:p>
        </p:txBody>
      </p:sp>
      <p:sp>
        <p:nvSpPr>
          <p:cNvPr id="12" name="矩形 11"/>
          <p:cNvSpPr/>
          <p:nvPr/>
        </p:nvSpPr>
        <p:spPr bwMode="auto">
          <a:xfrm>
            <a:off x="5367528" y="2709410"/>
            <a:ext cx="640080" cy="920758"/>
          </a:xfrm>
          <a:prstGeom prst="rect">
            <a:avLst/>
          </a:prstGeom>
          <a:solidFill>
            <a:srgbClr val="FFC00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smtClean="0">
                <a:ln>
                  <a:noFill/>
                </a:ln>
                <a:solidFill>
                  <a:schemeClr val="tx1"/>
                </a:solidFill>
                <a:effectLst/>
                <a:latin typeface="Helvetica" panose="020B0604020202020204" pitchFamily="34" charset="0"/>
              </a:rPr>
              <a:t>file</a:t>
            </a:r>
            <a:endParaRPr kumimoji="0" lang="zh-CN" altLang="en-US" sz="1800" b="0" i="0" u="none" strike="noStrike" cap="none" normalizeH="0" baseline="0" dirty="0" smtClean="0">
              <a:ln>
                <a:noFill/>
              </a:ln>
              <a:solidFill>
                <a:schemeClr val="tx1"/>
              </a:solidFill>
              <a:effectLst/>
              <a:latin typeface="Helvetica" panose="020B0604020202020204" pitchFamily="34" charset="0"/>
            </a:endParaRPr>
          </a:p>
        </p:txBody>
      </p:sp>
      <p:cxnSp>
        <p:nvCxnSpPr>
          <p:cNvPr id="15" name="直接箭头连接符 14"/>
          <p:cNvCxnSpPr>
            <a:stCxn id="5" idx="3"/>
            <a:endCxn id="12" idx="1"/>
          </p:cNvCxnSpPr>
          <p:nvPr/>
        </p:nvCxnSpPr>
        <p:spPr bwMode="auto">
          <a:xfrm>
            <a:off x="4070223" y="3088844"/>
            <a:ext cx="1297305" cy="8094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圆角矩形标注 44"/>
          <p:cNvSpPr/>
          <p:nvPr/>
        </p:nvSpPr>
        <p:spPr bwMode="auto">
          <a:xfrm>
            <a:off x="2972798" y="1923355"/>
            <a:ext cx="2696482" cy="432422"/>
          </a:xfrm>
          <a:prstGeom prst="wedgeRoundRectCallout">
            <a:avLst>
              <a:gd name="adj1" fmla="val -57200"/>
              <a:gd name="adj2" fmla="val 181994"/>
              <a:gd name="adj3" fmla="val 16667"/>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dirty="0" smtClean="0">
                <a:ln>
                  <a:noFill/>
                </a:ln>
                <a:solidFill>
                  <a:schemeClr val="tx1"/>
                </a:solidFill>
                <a:effectLst/>
                <a:latin typeface="Helvetica" panose="020B0604020202020204" pitchFamily="34" charset="0"/>
              </a:rPr>
              <a:t>将</a:t>
            </a:r>
            <a:r>
              <a:rPr kumimoji="0" lang="en-US" altLang="zh-CN" sz="1600" b="0" i="0" u="none" strike="noStrike" cap="none" normalizeH="0" baseline="0" dirty="0" err="1" smtClean="0">
                <a:ln>
                  <a:noFill/>
                </a:ln>
                <a:solidFill>
                  <a:schemeClr val="tx1"/>
                </a:solidFill>
                <a:effectLst/>
                <a:latin typeface="Helvetica" panose="020B0604020202020204" pitchFamily="34" charset="0"/>
              </a:rPr>
              <a:t>buf</a:t>
            </a:r>
            <a:r>
              <a:rPr kumimoji="0" lang="zh-CN" altLang="en-US" sz="1600" b="0" i="0" u="none" strike="noStrike" cap="none" normalizeH="0" baseline="0" dirty="0" smtClean="0">
                <a:ln>
                  <a:noFill/>
                </a:ln>
                <a:solidFill>
                  <a:schemeClr val="tx1"/>
                </a:solidFill>
                <a:effectLst/>
                <a:latin typeface="Helvetica" panose="020B0604020202020204" pitchFamily="34" charset="0"/>
              </a:rPr>
              <a:t>中的数据写入文件中</a:t>
            </a:r>
          </a:p>
        </p:txBody>
      </p:sp>
      <p:sp>
        <p:nvSpPr>
          <p:cNvPr id="49" name="圆角矩形标注 48"/>
          <p:cNvSpPr/>
          <p:nvPr/>
        </p:nvSpPr>
        <p:spPr bwMode="auto">
          <a:xfrm>
            <a:off x="2855999" y="4138184"/>
            <a:ext cx="2696482" cy="756404"/>
          </a:xfrm>
          <a:prstGeom prst="wedgeRoundRectCallout">
            <a:avLst>
              <a:gd name="adj1" fmla="val -79921"/>
              <a:gd name="adj2" fmla="val -124908"/>
              <a:gd name="adj3" fmla="val 16667"/>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dirty="0" smtClean="0">
                <a:ln>
                  <a:noFill/>
                </a:ln>
                <a:solidFill>
                  <a:schemeClr val="tx1"/>
                </a:solidFill>
                <a:effectLst/>
                <a:latin typeface="Helvetica" panose="020B0604020202020204" pitchFamily="34" charset="0"/>
              </a:rPr>
              <a:t>在内核写文件的过程中，进程对</a:t>
            </a:r>
            <a:r>
              <a:rPr kumimoji="0" lang="en-US" altLang="zh-CN" sz="1600" b="0" i="0" u="none" strike="noStrike" cap="none" normalizeH="0" baseline="0" dirty="0" err="1" smtClean="0">
                <a:ln>
                  <a:noFill/>
                </a:ln>
                <a:solidFill>
                  <a:schemeClr val="tx1"/>
                </a:solidFill>
                <a:effectLst/>
                <a:latin typeface="Helvetica" panose="020B0604020202020204" pitchFamily="34" charset="0"/>
              </a:rPr>
              <a:t>buf</a:t>
            </a:r>
            <a:r>
              <a:rPr kumimoji="0" lang="zh-CN" altLang="en-US" sz="1600" b="0" i="0" u="none" strike="noStrike" cap="none" normalizeH="0" baseline="0" dirty="0" smtClean="0">
                <a:ln>
                  <a:noFill/>
                </a:ln>
                <a:solidFill>
                  <a:schemeClr val="tx1"/>
                </a:solidFill>
                <a:effectLst/>
                <a:latin typeface="Helvetica" panose="020B0604020202020204" pitchFamily="34" charset="0"/>
              </a:rPr>
              <a:t>中的数据做了修改</a:t>
            </a:r>
          </a:p>
        </p:txBody>
      </p:sp>
      <p:sp>
        <p:nvSpPr>
          <p:cNvPr id="53" name="Rectangle 3">
            <a:extLst>
              <a:ext uri="{FF2B5EF4-FFF2-40B4-BE49-F238E27FC236}">
                <a16:creationId xmlns:a16="http://schemas.microsoft.com/office/drawing/2014/main" id="{9AE0488E-59B6-4026-A0E2-69841A7F4C2F}"/>
              </a:ext>
            </a:extLst>
          </p:cNvPr>
          <p:cNvSpPr txBox="1">
            <a:spLocks noChangeArrowheads="1"/>
          </p:cNvSpPr>
          <p:nvPr/>
        </p:nvSpPr>
        <p:spPr bwMode="auto">
          <a:xfrm>
            <a:off x="506444" y="4954262"/>
            <a:ext cx="8424862"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smtClean="0">
                <a:ea typeface="宋体" panose="02010600030101010101" pitchFamily="2" charset="-122"/>
              </a:rPr>
              <a:t>根据</a:t>
            </a:r>
            <a:r>
              <a:rPr lang="en-US" altLang="zh-CN" sz="1800" dirty="0" smtClean="0">
                <a:ea typeface="宋体" panose="02010600030101010101" pitchFamily="2" charset="-122"/>
              </a:rPr>
              <a:t>“</a:t>
            </a:r>
            <a:r>
              <a:rPr lang="zh-CN" altLang="en-US" sz="1800" dirty="0" smtClean="0">
                <a:ea typeface="宋体" panose="02010600030101010101" pitchFamily="2" charset="-122"/>
              </a:rPr>
              <a:t>复制语义</a:t>
            </a:r>
            <a:r>
              <a:rPr lang="en-US" altLang="zh-CN" sz="1800" dirty="0" smtClean="0">
                <a:ea typeface="宋体" panose="02010600030101010101" pitchFamily="2" charset="-122"/>
              </a:rPr>
              <a:t>”</a:t>
            </a:r>
            <a:r>
              <a:rPr lang="zh-CN" altLang="en-US" sz="1800" dirty="0" smtClean="0">
                <a:ea typeface="宋体" panose="02010600030101010101" pitchFamily="2" charset="-122"/>
              </a:rPr>
              <a:t>，内核写入文件的数据应该是</a:t>
            </a:r>
            <a:r>
              <a:rPr lang="en-US" altLang="zh-CN" sz="1800" dirty="0" smtClean="0">
                <a:ea typeface="宋体" panose="02010600030101010101" pitchFamily="2" charset="-122"/>
              </a:rPr>
              <a:t>write</a:t>
            </a:r>
            <a:r>
              <a:rPr lang="zh-CN" altLang="en-US" sz="1800" dirty="0" smtClean="0">
                <a:ea typeface="宋体" panose="02010600030101010101" pitchFamily="2" charset="-122"/>
              </a:rPr>
              <a:t>系统调用时</a:t>
            </a:r>
            <a:r>
              <a:rPr lang="en-US" altLang="zh-CN" sz="1800" dirty="0" err="1" smtClean="0">
                <a:ea typeface="宋体" panose="02010600030101010101" pitchFamily="2" charset="-122"/>
              </a:rPr>
              <a:t>buf</a:t>
            </a:r>
            <a:r>
              <a:rPr lang="zh-CN" altLang="en-US" sz="1800" dirty="0" smtClean="0">
                <a:ea typeface="宋体" panose="02010600030101010101" pitchFamily="2" charset="-122"/>
              </a:rPr>
              <a:t>中的数据；</a:t>
            </a:r>
            <a:endParaRPr lang="en-US" altLang="zh-CN" sz="1800" dirty="0" smtClean="0">
              <a:ea typeface="宋体" panose="02010600030101010101" pitchFamily="2" charset="-122"/>
            </a:endParaRPr>
          </a:p>
          <a:p>
            <a:r>
              <a:rPr lang="zh-CN" altLang="en-US" sz="1800" dirty="0" smtClean="0">
                <a:ea typeface="宋体" panose="02010600030101010101" pitchFamily="2" charset="-122"/>
              </a:rPr>
              <a:t>如何维护</a:t>
            </a:r>
            <a:r>
              <a:rPr lang="en-US" altLang="zh-CN" sz="1800" dirty="0" smtClean="0">
                <a:ea typeface="宋体" panose="02010600030101010101" pitchFamily="2" charset="-122"/>
              </a:rPr>
              <a:t>“</a:t>
            </a:r>
            <a:r>
              <a:rPr lang="en-US" altLang="zh-CN" sz="1800" b="1" dirty="0">
                <a:ea typeface="宋体" panose="02010600030101010101" pitchFamily="2" charset="-122"/>
              </a:rPr>
              <a:t>copy semantics</a:t>
            </a:r>
            <a:r>
              <a:rPr lang="en-US" altLang="zh-CN" sz="1800" dirty="0" smtClean="0">
                <a:ea typeface="宋体" panose="02010600030101010101" pitchFamily="2" charset="-122"/>
              </a:rPr>
              <a:t>”</a:t>
            </a:r>
            <a:r>
              <a:rPr lang="zh-CN" altLang="en-US" sz="1800" dirty="0" smtClean="0">
                <a:ea typeface="宋体" panose="02010600030101010101" pitchFamily="2" charset="-122"/>
              </a:rPr>
              <a:t>？</a:t>
            </a:r>
            <a:endParaRPr lang="en-US" altLang="zh-CN" sz="1800" dirty="0" smtClean="0">
              <a:ea typeface="宋体" panose="02010600030101010101" pitchFamily="2" charset="-122"/>
            </a:endParaRPr>
          </a:p>
        </p:txBody>
      </p:sp>
      <p:cxnSp>
        <p:nvCxnSpPr>
          <p:cNvPr id="54" name="直接箭头连接符 53"/>
          <p:cNvCxnSpPr/>
          <p:nvPr/>
        </p:nvCxnSpPr>
        <p:spPr bwMode="auto">
          <a:xfrm flipV="1">
            <a:off x="2066544" y="3276013"/>
            <a:ext cx="1361313" cy="18761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3B04F5E3-A2B4-42C9-875A-495087C0FFA3}"/>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Why buffering (Cont.)</a:t>
            </a:r>
          </a:p>
        </p:txBody>
      </p:sp>
      <p:sp>
        <p:nvSpPr>
          <p:cNvPr id="49155" name="Rectangle 3">
            <a:extLst>
              <a:ext uri="{FF2B5EF4-FFF2-40B4-BE49-F238E27FC236}">
                <a16:creationId xmlns:a16="http://schemas.microsoft.com/office/drawing/2014/main" id="{9AE0488E-59B6-4026-A0E2-69841A7F4C2F}"/>
              </a:ext>
            </a:extLst>
          </p:cNvPr>
          <p:cNvSpPr>
            <a:spLocks noGrp="1" noChangeArrowheads="1"/>
          </p:cNvSpPr>
          <p:nvPr>
            <p:ph type="body" idx="4294967295"/>
          </p:nvPr>
        </p:nvSpPr>
        <p:spPr>
          <a:xfrm>
            <a:off x="338138" y="931863"/>
            <a:ext cx="8424862" cy="896937"/>
          </a:xfrm>
        </p:spPr>
        <p:txBody>
          <a:bodyPr/>
          <a:lstStyle/>
          <a:p>
            <a:r>
              <a:rPr lang="en-US" altLang="zh-CN" sz="2000" b="1" dirty="0">
                <a:ea typeface="宋体" panose="02010600030101010101" pitchFamily="2" charset="-122"/>
              </a:rPr>
              <a:t>To maintain “copy semantics” for application I/O</a:t>
            </a:r>
          </a:p>
          <a:p>
            <a:pPr lvl="1"/>
            <a:r>
              <a:rPr lang="en-US" altLang="zh-CN" sz="1800" dirty="0">
                <a:ea typeface="宋体" panose="02010600030101010101" pitchFamily="2" charset="-122"/>
              </a:rPr>
              <a:t>e.g. write() system </a:t>
            </a:r>
            <a:r>
              <a:rPr lang="en-US" altLang="zh-CN" sz="1800" dirty="0" smtClean="0">
                <a:ea typeface="宋体" panose="02010600030101010101" pitchFamily="2" charset="-122"/>
              </a:rPr>
              <a:t>call</a:t>
            </a:r>
          </a:p>
        </p:txBody>
      </p:sp>
      <p:sp>
        <p:nvSpPr>
          <p:cNvPr id="3" name="流程图: 过程 2"/>
          <p:cNvSpPr/>
          <p:nvPr/>
        </p:nvSpPr>
        <p:spPr bwMode="auto">
          <a:xfrm>
            <a:off x="1179290" y="2106102"/>
            <a:ext cx="1617345" cy="1956816"/>
          </a:xfrm>
          <a:prstGeom prst="flowChartProces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lang="en-US" altLang="zh-CN" sz="1600" dirty="0" smtClean="0"/>
              <a:t>#define N 100</a:t>
            </a: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lang="en-US" altLang="zh-CN" sz="1600" dirty="0" smtClean="0"/>
              <a:t>char </a:t>
            </a:r>
            <a:r>
              <a:rPr lang="en-US" altLang="zh-CN" sz="1600" dirty="0" err="1" smtClean="0"/>
              <a:t>buf</a:t>
            </a:r>
            <a:r>
              <a:rPr lang="en-US" altLang="zh-CN" sz="1600" dirty="0" smtClean="0"/>
              <a:t>[N];</a:t>
            </a:r>
            <a:endParaRPr lang="en-US" altLang="zh-CN" sz="1600" dirty="0"/>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lang="en-US" altLang="zh-CN" sz="1600" dirty="0" smtClean="0"/>
              <a:t>…..</a:t>
            </a: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lang="en-US" altLang="zh-CN" sz="1600" dirty="0" smtClean="0"/>
              <a:t>w</a:t>
            </a:r>
            <a:r>
              <a:rPr kumimoji="0" lang="en-US" altLang="zh-CN" sz="1600" b="0" i="0" u="none" strike="noStrike" cap="none" normalizeH="0" baseline="0" dirty="0" smtClean="0">
                <a:ln>
                  <a:noFill/>
                </a:ln>
                <a:solidFill>
                  <a:schemeClr val="tx1"/>
                </a:solidFill>
                <a:effectLst/>
                <a:latin typeface="Helvetica" panose="020B0604020202020204" pitchFamily="34" charset="0"/>
              </a:rPr>
              <a:t>rite(</a:t>
            </a:r>
            <a:r>
              <a:rPr kumimoji="0" lang="en-US" altLang="zh-CN" sz="1600" b="0" i="0" u="none" strike="noStrike" cap="none" normalizeH="0" baseline="0" dirty="0" err="1" smtClean="0">
                <a:ln>
                  <a:noFill/>
                </a:ln>
                <a:solidFill>
                  <a:schemeClr val="tx1"/>
                </a:solidFill>
                <a:effectLst/>
                <a:latin typeface="Helvetica" panose="020B0604020202020204" pitchFamily="34" charset="0"/>
              </a:rPr>
              <a:t>fd,buf,N</a:t>
            </a:r>
            <a:r>
              <a:rPr kumimoji="0" lang="en-US" altLang="zh-CN" sz="1600" b="0" i="0" u="none" strike="noStrike" cap="none" normalizeH="0" baseline="0" dirty="0" smtClean="0">
                <a:ln>
                  <a:noFill/>
                </a:ln>
                <a:solidFill>
                  <a:schemeClr val="tx1"/>
                </a:solidFill>
                <a:effectLst/>
                <a:latin typeface="Helvetica" panose="020B0604020202020204" pitchFamily="34" charset="0"/>
              </a:rPr>
              <a:t>);</a:t>
            </a: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lang="en-US" altLang="zh-CN" sz="1600" dirty="0" smtClean="0"/>
              <a:t>…</a:t>
            </a:r>
          </a:p>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lang="en-US" altLang="zh-CN" sz="1600" dirty="0" err="1"/>
              <a:t>b</a:t>
            </a:r>
            <a:r>
              <a:rPr kumimoji="0" lang="en-US" altLang="zh-CN" sz="1600" b="0" i="0" u="none" strike="noStrike" cap="none" normalizeH="0" baseline="0" dirty="0" err="1" smtClean="0">
                <a:ln>
                  <a:noFill/>
                </a:ln>
                <a:solidFill>
                  <a:schemeClr val="tx1"/>
                </a:solidFill>
                <a:effectLst/>
                <a:latin typeface="Helvetica" panose="020B0604020202020204" pitchFamily="34" charset="0"/>
              </a:rPr>
              <a:t>uf</a:t>
            </a:r>
            <a:r>
              <a:rPr kumimoji="0" lang="en-US" altLang="zh-CN" sz="1600" b="0" i="0" u="none" strike="noStrike" cap="none" normalizeH="0" baseline="0" dirty="0" smtClean="0">
                <a:ln>
                  <a:noFill/>
                </a:ln>
                <a:solidFill>
                  <a:schemeClr val="tx1"/>
                </a:solidFill>
                <a:effectLst/>
                <a:latin typeface="Helvetica" panose="020B0604020202020204" pitchFamily="34" charset="0"/>
              </a:rPr>
              <a:t>[</a:t>
            </a:r>
            <a:r>
              <a:rPr kumimoji="0" lang="en-US" altLang="zh-CN" sz="1600" b="0" i="0" u="none" strike="noStrike" cap="none" normalizeH="0" baseline="0" dirty="0" err="1" smtClean="0">
                <a:ln>
                  <a:noFill/>
                </a:ln>
                <a:solidFill>
                  <a:schemeClr val="tx1"/>
                </a:solidFill>
                <a:effectLst/>
                <a:latin typeface="Helvetica" panose="020B0604020202020204" pitchFamily="34" charset="0"/>
              </a:rPr>
              <a:t>i</a:t>
            </a:r>
            <a:r>
              <a:rPr kumimoji="0" lang="en-US" altLang="zh-CN" sz="1600" b="0" i="0" u="none" strike="noStrike" cap="none" normalizeH="0" baseline="0" dirty="0" smtClean="0">
                <a:ln>
                  <a:noFill/>
                </a:ln>
                <a:solidFill>
                  <a:schemeClr val="tx1"/>
                </a:solidFill>
                <a:effectLst/>
                <a:latin typeface="Helvetica" panose="020B0604020202020204" pitchFamily="34" charset="0"/>
              </a:rPr>
              <a:t>]=…</a:t>
            </a:r>
            <a:endParaRPr kumimoji="0" lang="zh-CN" altLang="en-US" sz="1600" b="0" i="0" u="none" strike="noStrike" cap="none" normalizeH="0" baseline="0" dirty="0" smtClean="0">
              <a:ln>
                <a:noFill/>
              </a:ln>
              <a:solidFill>
                <a:schemeClr val="tx1"/>
              </a:solidFill>
              <a:effectLst/>
              <a:latin typeface="Helvetica" panose="020B0604020202020204" pitchFamily="34" charset="0"/>
            </a:endParaRPr>
          </a:p>
        </p:txBody>
      </p:sp>
      <p:sp>
        <p:nvSpPr>
          <p:cNvPr id="4" name="文本框 3"/>
          <p:cNvSpPr txBox="1"/>
          <p:nvPr/>
        </p:nvSpPr>
        <p:spPr>
          <a:xfrm>
            <a:off x="1404747" y="4148196"/>
            <a:ext cx="731520" cy="369332"/>
          </a:xfrm>
          <a:prstGeom prst="rect">
            <a:avLst/>
          </a:prstGeom>
          <a:noFill/>
        </p:spPr>
        <p:txBody>
          <a:bodyPr wrap="square" rtlCol="0">
            <a:spAutoFit/>
          </a:bodyPr>
          <a:lstStyle/>
          <a:p>
            <a:r>
              <a:rPr lang="zh-CN" altLang="en-US" dirty="0" smtClean="0">
                <a:latin typeface="宋体" panose="02010600030101010101" pitchFamily="2" charset="-122"/>
                <a:ea typeface="宋体" panose="02010600030101010101" pitchFamily="2" charset="-122"/>
              </a:rPr>
              <a:t>进程</a:t>
            </a:r>
            <a:endParaRPr lang="zh-CN" altLang="en-US" dirty="0">
              <a:latin typeface="宋体" panose="02010600030101010101" pitchFamily="2" charset="-122"/>
              <a:ea typeface="宋体" panose="02010600030101010101" pitchFamily="2" charset="-122"/>
            </a:endParaRPr>
          </a:p>
        </p:txBody>
      </p:sp>
      <p:sp>
        <p:nvSpPr>
          <p:cNvPr id="5" name="流程图: 过程 4"/>
          <p:cNvSpPr/>
          <p:nvPr/>
        </p:nvSpPr>
        <p:spPr bwMode="auto">
          <a:xfrm>
            <a:off x="3427857" y="2174444"/>
            <a:ext cx="642366" cy="728734"/>
          </a:xfrm>
          <a:prstGeom prst="flowChartProcess">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Helvetica" panose="020B0604020202020204" pitchFamily="34" charset="0"/>
            </a:endParaRPr>
          </a:p>
        </p:txBody>
      </p:sp>
      <p:cxnSp>
        <p:nvCxnSpPr>
          <p:cNvPr id="7" name="直接箭头连接符 6"/>
          <p:cNvCxnSpPr>
            <a:endCxn id="5" idx="1"/>
          </p:cNvCxnSpPr>
          <p:nvPr/>
        </p:nvCxnSpPr>
        <p:spPr bwMode="auto">
          <a:xfrm flipV="1">
            <a:off x="2624328" y="2538811"/>
            <a:ext cx="803529" cy="38221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椭圆 10"/>
          <p:cNvSpPr/>
          <p:nvPr/>
        </p:nvSpPr>
        <p:spPr bwMode="auto">
          <a:xfrm>
            <a:off x="4864608" y="2433697"/>
            <a:ext cx="2258568" cy="187173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Helvetica" panose="020B0604020202020204" pitchFamily="34" charset="0"/>
            </a:endParaRPr>
          </a:p>
        </p:txBody>
      </p:sp>
      <p:sp>
        <p:nvSpPr>
          <p:cNvPr id="12" name="矩形 11"/>
          <p:cNvSpPr/>
          <p:nvPr/>
        </p:nvSpPr>
        <p:spPr bwMode="auto">
          <a:xfrm>
            <a:off x="5367528" y="2709410"/>
            <a:ext cx="640080" cy="920758"/>
          </a:xfrm>
          <a:prstGeom prst="rect">
            <a:avLst/>
          </a:prstGeom>
          <a:solidFill>
            <a:srgbClr val="FFC00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smtClean="0">
                <a:ln>
                  <a:noFill/>
                </a:ln>
                <a:solidFill>
                  <a:schemeClr val="tx1"/>
                </a:solidFill>
                <a:effectLst/>
                <a:latin typeface="Helvetica" panose="020B0604020202020204" pitchFamily="34" charset="0"/>
              </a:rPr>
              <a:t>file</a:t>
            </a:r>
            <a:endParaRPr kumimoji="0" lang="zh-CN" altLang="en-US" sz="1800" b="0" i="0" u="none" strike="noStrike" cap="none" normalizeH="0" baseline="0" dirty="0" smtClean="0">
              <a:ln>
                <a:noFill/>
              </a:ln>
              <a:solidFill>
                <a:schemeClr val="tx1"/>
              </a:solidFill>
              <a:effectLst/>
              <a:latin typeface="Helvetica" panose="020B0604020202020204" pitchFamily="34" charset="0"/>
            </a:endParaRPr>
          </a:p>
        </p:txBody>
      </p:sp>
      <p:cxnSp>
        <p:nvCxnSpPr>
          <p:cNvPr id="15" name="直接箭头连接符 14"/>
          <p:cNvCxnSpPr>
            <a:stCxn id="19" idx="3"/>
            <a:endCxn id="12" idx="1"/>
          </p:cNvCxnSpPr>
          <p:nvPr/>
        </p:nvCxnSpPr>
        <p:spPr bwMode="auto">
          <a:xfrm flipV="1">
            <a:off x="4070223" y="3169789"/>
            <a:ext cx="1297305" cy="56284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Rectangle 3">
            <a:extLst>
              <a:ext uri="{FF2B5EF4-FFF2-40B4-BE49-F238E27FC236}">
                <a16:creationId xmlns:a16="http://schemas.microsoft.com/office/drawing/2014/main" id="{9AE0488E-59B6-4026-A0E2-69841A7F4C2F}"/>
              </a:ext>
            </a:extLst>
          </p:cNvPr>
          <p:cNvSpPr txBox="1">
            <a:spLocks noChangeArrowheads="1"/>
          </p:cNvSpPr>
          <p:nvPr/>
        </p:nvSpPr>
        <p:spPr bwMode="auto">
          <a:xfrm>
            <a:off x="497300" y="4736448"/>
            <a:ext cx="8424862" cy="1373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smtClean="0">
                <a:ea typeface="宋体" panose="02010600030101010101" pitchFamily="2" charset="-122"/>
              </a:rPr>
              <a:t>如何维护</a:t>
            </a:r>
            <a:r>
              <a:rPr lang="en-US" altLang="zh-CN" sz="1800" dirty="0" smtClean="0">
                <a:ea typeface="宋体" panose="02010600030101010101" pitchFamily="2" charset="-122"/>
              </a:rPr>
              <a:t>“</a:t>
            </a:r>
            <a:r>
              <a:rPr lang="en-US" altLang="zh-CN" sz="1800" b="1" dirty="0">
                <a:ea typeface="宋体" panose="02010600030101010101" pitchFamily="2" charset="-122"/>
              </a:rPr>
              <a:t>copy semantics</a:t>
            </a:r>
            <a:r>
              <a:rPr lang="en-US" altLang="zh-CN" sz="1800" dirty="0" smtClean="0">
                <a:ea typeface="宋体" panose="02010600030101010101" pitchFamily="2" charset="-122"/>
              </a:rPr>
              <a:t>”</a:t>
            </a:r>
            <a:r>
              <a:rPr lang="zh-CN" altLang="en-US" sz="1800" dirty="0" smtClean="0">
                <a:ea typeface="宋体" panose="02010600030101010101" pitchFamily="2" charset="-122"/>
              </a:rPr>
              <a:t>？</a:t>
            </a:r>
            <a:endParaRPr lang="en-US" altLang="zh-CN" sz="1800" dirty="0" smtClean="0">
              <a:ea typeface="宋体" panose="02010600030101010101" pitchFamily="2" charset="-122"/>
            </a:endParaRPr>
          </a:p>
          <a:p>
            <a:pPr lvl="1"/>
            <a:r>
              <a:rPr lang="zh-CN" altLang="en-US" sz="1600" dirty="0" smtClean="0">
                <a:ea typeface="宋体" panose="02010600030101010101" pitchFamily="2" charset="-122"/>
              </a:rPr>
              <a:t>在系统调用</a:t>
            </a:r>
            <a:r>
              <a:rPr lang="en-US" altLang="zh-CN" sz="1600" dirty="0" smtClean="0">
                <a:ea typeface="宋体" panose="02010600030101010101" pitchFamily="2" charset="-122"/>
              </a:rPr>
              <a:t>write()</a:t>
            </a:r>
            <a:r>
              <a:rPr lang="zh-CN" altLang="en-US" sz="1600" dirty="0" smtClean="0">
                <a:ea typeface="宋体" panose="02010600030101010101" pitchFamily="2" charset="-122"/>
              </a:rPr>
              <a:t>返回前，将应用缓冲区</a:t>
            </a:r>
            <a:r>
              <a:rPr lang="en-US" altLang="zh-CN" sz="1600" dirty="0" err="1" smtClean="0">
                <a:ea typeface="宋体" panose="02010600030101010101" pitchFamily="2" charset="-122"/>
              </a:rPr>
              <a:t>buf</a:t>
            </a:r>
            <a:r>
              <a:rPr lang="zh-CN" altLang="en-US" sz="1600" dirty="0" smtClean="0">
                <a:ea typeface="宋体" panose="02010600030101010101" pitchFamily="2" charset="-122"/>
              </a:rPr>
              <a:t>中的数据复制到内核缓冲区</a:t>
            </a:r>
            <a:r>
              <a:rPr lang="en-US" altLang="zh-CN" sz="1600" dirty="0" smtClean="0">
                <a:ea typeface="宋体" panose="02010600030101010101" pitchFamily="2" charset="-122"/>
              </a:rPr>
              <a:t>buffer</a:t>
            </a:r>
            <a:r>
              <a:rPr lang="zh-CN" altLang="en-US" sz="1600" dirty="0" smtClean="0">
                <a:ea typeface="宋体" panose="02010600030101010101" pitchFamily="2" charset="-122"/>
              </a:rPr>
              <a:t>中</a:t>
            </a:r>
            <a:endParaRPr lang="en-US" altLang="zh-CN" sz="1600" dirty="0" smtClean="0">
              <a:ea typeface="宋体" panose="02010600030101010101" pitchFamily="2" charset="-122"/>
            </a:endParaRPr>
          </a:p>
          <a:p>
            <a:pPr lvl="1"/>
            <a:r>
              <a:rPr lang="zh-CN" altLang="en-US" sz="1600" dirty="0" smtClean="0">
                <a:ea typeface="宋体" panose="02010600030101010101" pitchFamily="2" charset="-122"/>
              </a:rPr>
              <a:t>然后内核将内核缓冲区</a:t>
            </a:r>
            <a:r>
              <a:rPr lang="en-US" altLang="zh-CN" sz="1600" dirty="0" smtClean="0">
                <a:ea typeface="宋体" panose="02010600030101010101" pitchFamily="2" charset="-122"/>
              </a:rPr>
              <a:t>buffer</a:t>
            </a:r>
            <a:r>
              <a:rPr lang="zh-CN" altLang="en-US" sz="1600" dirty="0" smtClean="0">
                <a:ea typeface="宋体" panose="02010600030101010101" pitchFamily="2" charset="-122"/>
              </a:rPr>
              <a:t>中的数据写入文件</a:t>
            </a:r>
            <a:endParaRPr lang="en-US" altLang="zh-CN" sz="1600" dirty="0" smtClean="0">
              <a:ea typeface="宋体" panose="02010600030101010101" pitchFamily="2" charset="-122"/>
            </a:endParaRPr>
          </a:p>
          <a:p>
            <a:pPr lvl="1"/>
            <a:r>
              <a:rPr lang="zh-CN" altLang="en-US" sz="1600" dirty="0">
                <a:ea typeface="宋体" panose="02010600030101010101" pitchFamily="2" charset="-122"/>
              </a:rPr>
              <a:t>后续对应用缓冲区中数据的修改对本次写文件</a:t>
            </a:r>
            <a:r>
              <a:rPr lang="zh-CN" altLang="en-US" sz="1600" dirty="0" smtClean="0">
                <a:ea typeface="宋体" panose="02010600030101010101" pitchFamily="2" charset="-122"/>
              </a:rPr>
              <a:t>操作不会产生影响</a:t>
            </a:r>
            <a:r>
              <a:rPr lang="zh-CN" altLang="en-US" sz="1600" dirty="0">
                <a:ea typeface="宋体" panose="02010600030101010101" pitchFamily="2" charset="-122"/>
              </a:rPr>
              <a:t>。</a:t>
            </a:r>
            <a:endParaRPr lang="en-US" altLang="zh-CN" sz="1600" dirty="0">
              <a:ea typeface="宋体" panose="02010600030101010101" pitchFamily="2" charset="-122"/>
            </a:endParaRPr>
          </a:p>
        </p:txBody>
      </p:sp>
      <p:sp>
        <p:nvSpPr>
          <p:cNvPr id="19" name="流程图: 过程 18"/>
          <p:cNvSpPr/>
          <p:nvPr/>
        </p:nvSpPr>
        <p:spPr bwMode="auto">
          <a:xfrm>
            <a:off x="3427857" y="3368267"/>
            <a:ext cx="642366" cy="728734"/>
          </a:xfrm>
          <a:prstGeom prst="flowChartProcess">
            <a:avLst/>
          </a:prstGeom>
          <a:solidFill>
            <a:srgbClr val="996633"/>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Helvetica" panose="020B0604020202020204" pitchFamily="34" charset="0"/>
            </a:endParaRPr>
          </a:p>
        </p:txBody>
      </p:sp>
      <p:sp>
        <p:nvSpPr>
          <p:cNvPr id="21" name="文本框 20"/>
          <p:cNvSpPr txBox="1"/>
          <p:nvPr/>
        </p:nvSpPr>
        <p:spPr>
          <a:xfrm>
            <a:off x="3370707" y="4142285"/>
            <a:ext cx="919830" cy="523220"/>
          </a:xfrm>
          <a:prstGeom prst="rect">
            <a:avLst/>
          </a:prstGeom>
          <a:noFill/>
        </p:spPr>
        <p:txBody>
          <a:bodyPr wrap="square" rtlCol="0">
            <a:spAutoFit/>
          </a:bodyPr>
          <a:lstStyle/>
          <a:p>
            <a:r>
              <a:rPr lang="zh-CN" altLang="en-US" sz="1400" dirty="0" smtClean="0">
                <a:solidFill>
                  <a:srgbClr val="0070C0"/>
                </a:solidFill>
                <a:latin typeface="宋体" panose="02010600030101010101" pitchFamily="2" charset="-122"/>
                <a:ea typeface="宋体" panose="02010600030101010101" pitchFamily="2" charset="-122"/>
              </a:rPr>
              <a:t>内核缓冲区</a:t>
            </a:r>
            <a:r>
              <a:rPr lang="en-US" altLang="zh-CN" sz="1400" dirty="0" smtClean="0">
                <a:solidFill>
                  <a:srgbClr val="0070C0"/>
                </a:solidFill>
                <a:latin typeface="宋体" panose="02010600030101010101" pitchFamily="2" charset="-122"/>
                <a:ea typeface="宋体" panose="02010600030101010101" pitchFamily="2" charset="-122"/>
              </a:rPr>
              <a:t>buffer</a:t>
            </a:r>
            <a:endParaRPr lang="zh-CN" altLang="en-US" sz="1400" dirty="0">
              <a:solidFill>
                <a:srgbClr val="0070C0"/>
              </a:solidFill>
              <a:latin typeface="宋体" panose="02010600030101010101" pitchFamily="2" charset="-122"/>
              <a:ea typeface="宋体" panose="02010600030101010101" pitchFamily="2" charset="-122"/>
            </a:endParaRPr>
          </a:p>
        </p:txBody>
      </p:sp>
      <p:sp>
        <p:nvSpPr>
          <p:cNvPr id="17" name="下箭头 16"/>
          <p:cNvSpPr/>
          <p:nvPr/>
        </p:nvSpPr>
        <p:spPr bwMode="auto">
          <a:xfrm>
            <a:off x="3591020" y="2921029"/>
            <a:ext cx="234030" cy="447237"/>
          </a:xfrm>
          <a:prstGeom prst="downArrow">
            <a:avLst/>
          </a:prstGeom>
          <a:solidFill>
            <a:srgbClr val="92D05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Helvetica" panose="020B0604020202020204" pitchFamily="34" charset="0"/>
            </a:endParaRPr>
          </a:p>
        </p:txBody>
      </p:sp>
      <p:cxnSp>
        <p:nvCxnSpPr>
          <p:cNvPr id="25" name="直接箭头连接符 24"/>
          <p:cNvCxnSpPr/>
          <p:nvPr/>
        </p:nvCxnSpPr>
        <p:spPr bwMode="auto">
          <a:xfrm flipV="1">
            <a:off x="2136267" y="2854300"/>
            <a:ext cx="1263014" cy="62042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文本框 26"/>
          <p:cNvSpPr txBox="1"/>
          <p:nvPr/>
        </p:nvSpPr>
        <p:spPr>
          <a:xfrm>
            <a:off x="3192114" y="1640806"/>
            <a:ext cx="1098423" cy="523220"/>
          </a:xfrm>
          <a:prstGeom prst="rect">
            <a:avLst/>
          </a:prstGeom>
          <a:noFill/>
        </p:spPr>
        <p:txBody>
          <a:bodyPr wrap="square" rtlCol="0">
            <a:spAutoFit/>
          </a:bodyPr>
          <a:lstStyle/>
          <a:p>
            <a:r>
              <a:rPr lang="zh-CN" altLang="en-US" sz="1400" dirty="0" smtClean="0">
                <a:solidFill>
                  <a:srgbClr val="0070C0"/>
                </a:solidFill>
                <a:latin typeface="宋体" panose="02010600030101010101" pitchFamily="2" charset="-122"/>
                <a:ea typeface="宋体" panose="02010600030101010101" pitchFamily="2" charset="-122"/>
              </a:rPr>
              <a:t>应用缓冲区</a:t>
            </a:r>
            <a:endParaRPr lang="en-US" altLang="zh-CN" sz="1400" dirty="0" smtClean="0">
              <a:solidFill>
                <a:srgbClr val="0070C0"/>
              </a:solidFill>
              <a:latin typeface="宋体" panose="02010600030101010101" pitchFamily="2" charset="-122"/>
              <a:ea typeface="宋体" panose="02010600030101010101" pitchFamily="2" charset="-122"/>
            </a:endParaRPr>
          </a:p>
          <a:p>
            <a:pPr algn="ctr"/>
            <a:r>
              <a:rPr lang="en-US" altLang="zh-CN" sz="1400" dirty="0" err="1" smtClean="0">
                <a:solidFill>
                  <a:srgbClr val="0070C0"/>
                </a:solidFill>
                <a:latin typeface="宋体" panose="02010600030101010101" pitchFamily="2" charset="-122"/>
                <a:ea typeface="宋体" panose="02010600030101010101" pitchFamily="2" charset="-122"/>
              </a:rPr>
              <a:t>buf</a:t>
            </a:r>
            <a:endParaRPr lang="zh-CN" altLang="en-US" sz="1400" dirty="0">
              <a:solidFill>
                <a:srgbClr val="0070C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289465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3B04F5E3-A2B4-42C9-875A-495087C0FFA3}"/>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Why buffering (Cont.)</a:t>
            </a:r>
          </a:p>
        </p:txBody>
      </p:sp>
      <p:sp>
        <p:nvSpPr>
          <p:cNvPr id="49155" name="Rectangle 3">
            <a:extLst>
              <a:ext uri="{FF2B5EF4-FFF2-40B4-BE49-F238E27FC236}">
                <a16:creationId xmlns:a16="http://schemas.microsoft.com/office/drawing/2014/main" id="{9AE0488E-59B6-4026-A0E2-69841A7F4C2F}"/>
              </a:ext>
            </a:extLst>
          </p:cNvPr>
          <p:cNvSpPr>
            <a:spLocks noGrp="1" noChangeArrowheads="1"/>
          </p:cNvSpPr>
          <p:nvPr>
            <p:ph type="body" idx="4294967295"/>
          </p:nvPr>
        </p:nvSpPr>
        <p:spPr>
          <a:xfrm>
            <a:off x="338138" y="931863"/>
            <a:ext cx="8424862" cy="5468937"/>
          </a:xfrm>
        </p:spPr>
        <p:txBody>
          <a:bodyPr/>
          <a:lstStyle/>
          <a:p>
            <a:r>
              <a:rPr lang="en-US" altLang="zh-CN" sz="2000" b="1" dirty="0">
                <a:ea typeface="宋体" panose="02010600030101010101" pitchFamily="2" charset="-122"/>
              </a:rPr>
              <a:t>To maintain “copy semantics” for application I/O</a:t>
            </a:r>
          </a:p>
          <a:p>
            <a:pPr lvl="1"/>
            <a:r>
              <a:rPr lang="en-US" altLang="zh-CN" sz="1800" dirty="0">
                <a:ea typeface="宋体" panose="02010600030101010101" pitchFamily="2" charset="-122"/>
              </a:rPr>
              <a:t>e.g. write() system call</a:t>
            </a:r>
          </a:p>
          <a:p>
            <a:pPr lvl="2"/>
            <a:r>
              <a:rPr lang="zh-CN" altLang="en-US" sz="1600" b="1" dirty="0">
                <a:solidFill>
                  <a:srgbClr val="0033CC"/>
                </a:solidFill>
                <a:ea typeface="宋体" panose="02010600030101010101" pitchFamily="2" charset="-122"/>
              </a:rPr>
              <a:t>当一个进程调用</a:t>
            </a:r>
            <a:r>
              <a:rPr lang="en-US" altLang="zh-CN" sz="1600" b="1" dirty="0">
                <a:solidFill>
                  <a:srgbClr val="0033CC"/>
                </a:solidFill>
                <a:ea typeface="宋体" panose="02010600030101010101" pitchFamily="2" charset="-122"/>
              </a:rPr>
              <a:t>write()</a:t>
            </a:r>
            <a:r>
              <a:rPr lang="zh-CN" altLang="en-US" sz="1600" b="1" dirty="0">
                <a:solidFill>
                  <a:srgbClr val="0033CC"/>
                </a:solidFill>
                <a:ea typeface="宋体" panose="02010600030101010101" pitchFamily="2" charset="-122"/>
              </a:rPr>
              <a:t>将</a:t>
            </a:r>
            <a:r>
              <a:rPr lang="en-US" altLang="zh-CN" sz="1600" b="1" dirty="0">
                <a:solidFill>
                  <a:srgbClr val="0033CC"/>
                </a:solidFill>
                <a:ea typeface="宋体" panose="02010600030101010101" pitchFamily="2" charset="-122"/>
              </a:rPr>
              <a:t>buffer</a:t>
            </a:r>
            <a:r>
              <a:rPr lang="zh-CN" altLang="en-US" sz="1600" b="1" dirty="0">
                <a:solidFill>
                  <a:srgbClr val="0033CC"/>
                </a:solidFill>
                <a:ea typeface="宋体" panose="02010600030101010101" pitchFamily="2" charset="-122"/>
              </a:rPr>
              <a:t>中的数据写入磁盘，在核心将</a:t>
            </a:r>
            <a:r>
              <a:rPr lang="en-US" altLang="zh-CN" sz="1600" b="1" dirty="0">
                <a:solidFill>
                  <a:srgbClr val="0033CC"/>
                </a:solidFill>
                <a:ea typeface="宋体" panose="02010600030101010101" pitchFamily="2" charset="-122"/>
              </a:rPr>
              <a:t>buffer</a:t>
            </a:r>
            <a:r>
              <a:rPr lang="zh-CN" altLang="en-US" sz="1600" b="1" dirty="0">
                <a:solidFill>
                  <a:srgbClr val="0033CC"/>
                </a:solidFill>
                <a:ea typeface="宋体" panose="02010600030101010101" pitchFamily="2" charset="-122"/>
              </a:rPr>
              <a:t>中的数据写磁盘的过程中，</a:t>
            </a:r>
            <a:r>
              <a:rPr lang="zh-CN" altLang="en-US" sz="1600" b="1" dirty="0" smtClean="0">
                <a:solidFill>
                  <a:srgbClr val="0033CC"/>
                </a:solidFill>
                <a:ea typeface="宋体" panose="02010600030101010101" pitchFamily="2" charset="-122"/>
              </a:rPr>
              <a:t>进程可能对</a:t>
            </a:r>
            <a:r>
              <a:rPr lang="en-US" altLang="zh-CN" sz="1600" b="1" dirty="0">
                <a:solidFill>
                  <a:srgbClr val="0033CC"/>
                </a:solidFill>
                <a:ea typeface="宋体" panose="02010600030101010101" pitchFamily="2" charset="-122"/>
              </a:rPr>
              <a:t>buffer</a:t>
            </a:r>
            <a:r>
              <a:rPr lang="zh-CN" altLang="en-US" sz="1600" b="1" dirty="0">
                <a:solidFill>
                  <a:srgbClr val="0033CC"/>
                </a:solidFill>
                <a:ea typeface="宋体" panose="02010600030101010101" pitchFamily="2" charset="-122"/>
              </a:rPr>
              <a:t>中的数据进行了修改。</a:t>
            </a:r>
            <a:endParaRPr lang="en-US" altLang="zh-CN" sz="1600" b="1" dirty="0">
              <a:solidFill>
                <a:srgbClr val="0033CC"/>
              </a:solidFill>
              <a:ea typeface="宋体" panose="02010600030101010101" pitchFamily="2" charset="-122"/>
            </a:endParaRPr>
          </a:p>
          <a:p>
            <a:pPr lvl="2"/>
            <a:r>
              <a:rPr lang="zh-CN" altLang="en-US" sz="1600" b="1" dirty="0">
                <a:solidFill>
                  <a:srgbClr val="7030A0"/>
                </a:solidFill>
                <a:ea typeface="宋体" panose="02010600030101010101" pitchFamily="2" charset="-122"/>
              </a:rPr>
              <a:t>根据</a:t>
            </a:r>
            <a:r>
              <a:rPr lang="en-US" altLang="zh-CN" sz="1600" b="1" dirty="0">
                <a:solidFill>
                  <a:srgbClr val="7030A0"/>
                </a:solidFill>
                <a:ea typeface="宋体" panose="02010600030101010101" pitchFamily="2" charset="-122"/>
              </a:rPr>
              <a:t>“</a:t>
            </a:r>
            <a:r>
              <a:rPr lang="zh-CN" altLang="en-US" sz="1600" b="1" dirty="0">
                <a:solidFill>
                  <a:srgbClr val="7030A0"/>
                </a:solidFill>
                <a:ea typeface="宋体" panose="02010600030101010101" pitchFamily="2" charset="-122"/>
              </a:rPr>
              <a:t>复制语义</a:t>
            </a:r>
            <a:r>
              <a:rPr lang="en-US" altLang="zh-CN" sz="1600" b="1" dirty="0">
                <a:solidFill>
                  <a:srgbClr val="7030A0"/>
                </a:solidFill>
                <a:ea typeface="宋体" panose="02010600030101010101" pitchFamily="2" charset="-122"/>
              </a:rPr>
              <a:t>”</a:t>
            </a:r>
            <a:r>
              <a:rPr lang="zh-CN" altLang="en-US" sz="1600" b="1" dirty="0">
                <a:solidFill>
                  <a:srgbClr val="7030A0"/>
                </a:solidFill>
                <a:ea typeface="宋体" panose="02010600030101010101" pitchFamily="2" charset="-122"/>
              </a:rPr>
              <a:t>的要求，本次写入磁盘的数据应该是在发出系统调用</a:t>
            </a:r>
            <a:r>
              <a:rPr lang="en-US" altLang="zh-CN" sz="1600" b="1" dirty="0">
                <a:solidFill>
                  <a:srgbClr val="7030A0"/>
                </a:solidFill>
                <a:ea typeface="宋体" panose="02010600030101010101" pitchFamily="2" charset="-122"/>
              </a:rPr>
              <a:t>write()</a:t>
            </a:r>
            <a:r>
              <a:rPr lang="zh-CN" altLang="en-US" sz="1600" b="1" dirty="0">
                <a:solidFill>
                  <a:srgbClr val="7030A0"/>
                </a:solidFill>
                <a:ea typeface="宋体" panose="02010600030101010101" pitchFamily="2" charset="-122"/>
              </a:rPr>
              <a:t>时</a:t>
            </a:r>
            <a:r>
              <a:rPr lang="en-US" altLang="zh-CN" sz="1600" b="1" dirty="0">
                <a:solidFill>
                  <a:srgbClr val="7030A0"/>
                </a:solidFill>
                <a:ea typeface="宋体" panose="02010600030101010101" pitchFamily="2" charset="-122"/>
              </a:rPr>
              <a:t>buffer</a:t>
            </a:r>
            <a:r>
              <a:rPr lang="zh-CN" altLang="en-US" sz="1600" b="1" dirty="0">
                <a:solidFill>
                  <a:srgbClr val="7030A0"/>
                </a:solidFill>
                <a:ea typeface="宋体" panose="02010600030101010101" pitchFamily="2" charset="-122"/>
              </a:rPr>
              <a:t>中的数据，其后的修改与本次</a:t>
            </a:r>
            <a:r>
              <a:rPr lang="en-US" altLang="zh-CN" sz="1600" b="1" dirty="0">
                <a:solidFill>
                  <a:srgbClr val="7030A0"/>
                </a:solidFill>
                <a:ea typeface="宋体" panose="02010600030101010101" pitchFamily="2" charset="-122"/>
              </a:rPr>
              <a:t>write()</a:t>
            </a:r>
            <a:r>
              <a:rPr lang="zh-CN" altLang="en-US" sz="1600" b="1" dirty="0">
                <a:solidFill>
                  <a:srgbClr val="7030A0"/>
                </a:solidFill>
                <a:ea typeface="宋体" panose="02010600030101010101" pitchFamily="2" charset="-122"/>
              </a:rPr>
              <a:t>调用无关。</a:t>
            </a:r>
            <a:endParaRPr lang="en-US" altLang="zh-CN" sz="1600" b="1" dirty="0">
              <a:solidFill>
                <a:srgbClr val="7030A0"/>
              </a:solidFill>
              <a:ea typeface="宋体" panose="02010600030101010101" pitchFamily="2" charset="-122"/>
            </a:endParaRPr>
          </a:p>
          <a:p>
            <a:pPr lvl="2"/>
            <a:r>
              <a:rPr lang="zh-CN" altLang="en-US" sz="1600" b="1" dirty="0">
                <a:solidFill>
                  <a:srgbClr val="C00000"/>
                </a:solidFill>
                <a:ea typeface="宋体" panose="02010600030101010101" pitchFamily="2" charset="-122"/>
              </a:rPr>
              <a:t>如果采用互斥</a:t>
            </a:r>
            <a:r>
              <a:rPr lang="zh-CN" altLang="en-US" sz="1600" b="1" dirty="0" smtClean="0">
                <a:solidFill>
                  <a:srgbClr val="C00000"/>
                </a:solidFill>
                <a:ea typeface="宋体" panose="02010600030101010101" pitchFamily="2" charset="-122"/>
              </a:rPr>
              <a:t>，对</a:t>
            </a:r>
            <a:r>
              <a:rPr lang="en-US" altLang="zh-CN" sz="1600" b="1" dirty="0" smtClean="0">
                <a:solidFill>
                  <a:srgbClr val="C00000"/>
                </a:solidFill>
                <a:ea typeface="宋体" panose="02010600030101010101" pitchFamily="2" charset="-122"/>
              </a:rPr>
              <a:t>buffer</a:t>
            </a:r>
            <a:r>
              <a:rPr lang="zh-CN" altLang="en-US" sz="1600" b="1" dirty="0" smtClean="0">
                <a:solidFill>
                  <a:srgbClr val="C00000"/>
                </a:solidFill>
                <a:ea typeface="宋体" panose="02010600030101010101" pitchFamily="2" charset="-122"/>
              </a:rPr>
              <a:t>加锁，会</a:t>
            </a:r>
            <a:r>
              <a:rPr lang="zh-CN" altLang="en-US" sz="1600" b="1" dirty="0">
                <a:solidFill>
                  <a:srgbClr val="C00000"/>
                </a:solidFill>
                <a:ea typeface="宋体" panose="02010600030101010101" pitchFamily="2" charset="-122"/>
              </a:rPr>
              <a:t>降低系统的性能。</a:t>
            </a:r>
            <a:endParaRPr lang="en-US" altLang="zh-CN" sz="1600" b="1" dirty="0">
              <a:solidFill>
                <a:srgbClr val="C00000"/>
              </a:solidFill>
              <a:ea typeface="宋体" panose="02010600030101010101" pitchFamily="2" charset="-122"/>
            </a:endParaRPr>
          </a:p>
          <a:p>
            <a:pPr lvl="2"/>
            <a:endParaRPr lang="en-US" altLang="zh-CN" sz="1600" b="1" dirty="0">
              <a:solidFill>
                <a:srgbClr val="0033CC"/>
              </a:solidFill>
              <a:ea typeface="宋体" panose="02010600030101010101" pitchFamily="2" charset="-122"/>
            </a:endParaRPr>
          </a:p>
          <a:p>
            <a:pPr lvl="2"/>
            <a:r>
              <a:rPr lang="zh-CN" altLang="en-US" sz="1600" dirty="0">
                <a:ea typeface="宋体" panose="02010600030101010101" pitchFamily="2" charset="-122"/>
              </a:rPr>
              <a:t>Suppose that an application has a buffer of data that it wishes to write to disk，It calls the write () system call</a:t>
            </a:r>
          </a:p>
          <a:p>
            <a:pPr lvl="2"/>
            <a:r>
              <a:rPr lang="zh-CN" altLang="en-US" sz="1600" u="sng" dirty="0">
                <a:solidFill>
                  <a:srgbClr val="0070C0"/>
                </a:solidFill>
                <a:ea typeface="宋体" panose="02010600030101010101" pitchFamily="2" charset="-122"/>
              </a:rPr>
              <a:t>After the system call returns, what happens if the application changes the contents of the buffer?</a:t>
            </a:r>
            <a:endParaRPr lang="zh-CN" altLang="en-US" sz="1600" dirty="0">
              <a:ea typeface="宋体" panose="02010600030101010101" pitchFamily="2" charset="-122"/>
            </a:endParaRPr>
          </a:p>
          <a:p>
            <a:pPr lvl="2"/>
            <a:r>
              <a:rPr lang="zh-CN" altLang="en-US" sz="1600" b="1" dirty="0">
                <a:ea typeface="宋体" panose="02010600030101010101" pitchFamily="2" charset="-122"/>
              </a:rPr>
              <a:t>With </a:t>
            </a:r>
            <a:r>
              <a:rPr lang="zh-CN" altLang="en-US" sz="1600" b="1" dirty="0">
                <a:solidFill>
                  <a:srgbClr val="FF0000"/>
                </a:solidFill>
                <a:ea typeface="宋体" panose="02010600030101010101" pitchFamily="2" charset="-122"/>
              </a:rPr>
              <a:t>copy semantics</a:t>
            </a:r>
            <a:r>
              <a:rPr lang="zh-CN" altLang="en-US" sz="1600" b="1" dirty="0">
                <a:ea typeface="宋体" panose="02010600030101010101" pitchFamily="2" charset="-122"/>
              </a:rPr>
              <a:t>, the version of the data written to disk is guaranteed to be </a:t>
            </a:r>
            <a:r>
              <a:rPr lang="zh-CN" altLang="en-US" sz="1600" b="1" dirty="0">
                <a:solidFill>
                  <a:srgbClr val="0033CC"/>
                </a:solidFill>
                <a:ea typeface="宋体" panose="02010600030101010101" pitchFamily="2" charset="-122"/>
              </a:rPr>
              <a:t>the version at the time of the application system cal</a:t>
            </a:r>
            <a:r>
              <a:rPr lang="zh-CN" altLang="en-US" sz="1600" b="1" dirty="0">
                <a:ea typeface="宋体" panose="02010600030101010101" pitchFamily="2" charset="-122"/>
              </a:rPr>
              <a:t>l, independent of any subsequent changes in the application's buffer.</a:t>
            </a:r>
          </a:p>
        </p:txBody>
      </p:sp>
    </p:spTree>
    <p:extLst>
      <p:ext uri="{BB962C8B-B14F-4D97-AF65-F5344CB8AC3E}">
        <p14:creationId xmlns:p14="http://schemas.microsoft.com/office/powerpoint/2010/main" val="1231219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6C4EE7DA-EF21-4AC5-BBF2-85B61EC3713D}"/>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Why buffering (Cont.)</a:t>
            </a:r>
          </a:p>
        </p:txBody>
      </p:sp>
      <p:sp>
        <p:nvSpPr>
          <p:cNvPr id="50179" name="Rectangle 3">
            <a:extLst>
              <a:ext uri="{FF2B5EF4-FFF2-40B4-BE49-F238E27FC236}">
                <a16:creationId xmlns:a16="http://schemas.microsoft.com/office/drawing/2014/main" id="{099EFEF2-66A7-4210-894A-755E30EBEFA9}"/>
              </a:ext>
            </a:extLst>
          </p:cNvPr>
          <p:cNvSpPr>
            <a:spLocks noGrp="1" noChangeArrowheads="1"/>
          </p:cNvSpPr>
          <p:nvPr>
            <p:ph type="body" idx="4294967295"/>
          </p:nvPr>
        </p:nvSpPr>
        <p:spPr>
          <a:xfrm>
            <a:off x="349249" y="1073150"/>
            <a:ext cx="8333111" cy="5192713"/>
          </a:xfrm>
        </p:spPr>
        <p:txBody>
          <a:bodyPr/>
          <a:lstStyle/>
          <a:p>
            <a:r>
              <a:rPr lang="en-US" altLang="zh-CN" sz="2400" b="1" dirty="0">
                <a:ea typeface="宋体" panose="02010600030101010101" pitchFamily="2" charset="-122"/>
              </a:rPr>
              <a:t>To maintain “copy semantics” for application I/O</a:t>
            </a:r>
          </a:p>
          <a:p>
            <a:pPr lvl="1"/>
            <a:r>
              <a:rPr lang="en-US" altLang="zh-CN" sz="2400" b="1" dirty="0">
                <a:solidFill>
                  <a:srgbClr val="7030A0"/>
                </a:solidFill>
                <a:ea typeface="宋体" panose="02010600030101010101" pitchFamily="2" charset="-122"/>
              </a:rPr>
              <a:t>Several ways for the operating system to guarantee copy semantics</a:t>
            </a:r>
          </a:p>
          <a:p>
            <a:pPr lvl="2"/>
            <a:r>
              <a:rPr lang="en-US" altLang="zh-CN" sz="2000" b="1" dirty="0">
                <a:solidFill>
                  <a:srgbClr val="0033CC"/>
                </a:solidFill>
                <a:ea typeface="宋体" panose="02010600030101010101" pitchFamily="2" charset="-122"/>
              </a:rPr>
              <a:t>Application buffer </a:t>
            </a:r>
            <a:r>
              <a:rPr lang="en-US" altLang="zh-CN" sz="2000" b="1" dirty="0">
                <a:ea typeface="宋体" panose="02010600030101010101" pitchFamily="2" charset="-122"/>
              </a:rPr>
              <a:t>&amp; </a:t>
            </a:r>
            <a:r>
              <a:rPr lang="en-US" altLang="zh-CN" sz="2000" b="1" dirty="0">
                <a:solidFill>
                  <a:srgbClr val="0033CC"/>
                </a:solidFill>
                <a:ea typeface="宋体" panose="02010600030101010101" pitchFamily="2" charset="-122"/>
              </a:rPr>
              <a:t>kernel buffer</a:t>
            </a:r>
          </a:p>
          <a:p>
            <a:pPr lvl="3"/>
            <a:r>
              <a:rPr lang="en-US" altLang="zh-CN" dirty="0">
                <a:ea typeface="宋体" panose="02010600030101010101" pitchFamily="2" charset="-122"/>
              </a:rPr>
              <a:t>The write() system call  </a:t>
            </a:r>
            <a:r>
              <a:rPr lang="en-US" altLang="zh-CN" b="1" dirty="0">
                <a:solidFill>
                  <a:srgbClr val="00B050"/>
                </a:solidFill>
                <a:ea typeface="宋体" panose="02010600030101010101" pitchFamily="2" charset="-122"/>
              </a:rPr>
              <a:t>copy the application data </a:t>
            </a:r>
            <a:r>
              <a:rPr lang="en-US" altLang="zh-CN" dirty="0">
                <a:ea typeface="宋体" panose="02010600030101010101" pitchFamily="2" charset="-122"/>
              </a:rPr>
              <a:t>into a </a:t>
            </a:r>
            <a:r>
              <a:rPr lang="en-US" altLang="zh-CN" b="1" dirty="0">
                <a:solidFill>
                  <a:srgbClr val="0070C0"/>
                </a:solidFill>
                <a:ea typeface="宋体" panose="02010600030101010101" pitchFamily="2" charset="-122"/>
              </a:rPr>
              <a:t>kernel buffer</a:t>
            </a:r>
            <a:r>
              <a:rPr lang="en-US" altLang="zh-CN" dirty="0">
                <a:ea typeface="宋体" panose="02010600030101010101" pitchFamily="2" charset="-122"/>
              </a:rPr>
              <a:t> before returning control to the application. </a:t>
            </a:r>
          </a:p>
          <a:p>
            <a:pPr lvl="3"/>
            <a:r>
              <a:rPr lang="en-US" altLang="zh-CN" dirty="0">
                <a:ea typeface="宋体" panose="02010600030101010101" pitchFamily="2" charset="-122"/>
              </a:rPr>
              <a:t>The disk write is performed from the </a:t>
            </a:r>
            <a:r>
              <a:rPr lang="en-US" altLang="zh-CN" dirty="0">
                <a:solidFill>
                  <a:srgbClr val="0070C0"/>
                </a:solidFill>
                <a:ea typeface="宋体" panose="02010600030101010101" pitchFamily="2" charset="-122"/>
              </a:rPr>
              <a:t>kernel buffer</a:t>
            </a:r>
            <a:r>
              <a:rPr lang="en-US" altLang="zh-CN" dirty="0">
                <a:ea typeface="宋体" panose="02010600030101010101" pitchFamily="2" charset="-122"/>
              </a:rPr>
              <a:t>, so that subsequent changes to the application buffer has</a:t>
            </a:r>
            <a:r>
              <a:rPr lang="en-US" altLang="zh-CN" i="1" dirty="0">
                <a:ea typeface="宋体" panose="02010600030101010101" pitchFamily="2" charset="-122"/>
              </a:rPr>
              <a:t> </a:t>
            </a:r>
            <a:r>
              <a:rPr lang="en-US" altLang="zh-CN" dirty="0">
                <a:ea typeface="宋体" panose="02010600030101010101" pitchFamily="2" charset="-122"/>
              </a:rPr>
              <a:t>no effect.</a:t>
            </a:r>
          </a:p>
          <a:p>
            <a:pPr lvl="2"/>
            <a:r>
              <a:rPr lang="en-US" altLang="zh-CN" sz="2000" dirty="0" smtClean="0">
                <a:solidFill>
                  <a:srgbClr val="C00000"/>
                </a:solidFill>
                <a:ea typeface="宋体" panose="02010600030101010101" pitchFamily="2" charset="-122"/>
              </a:rPr>
              <a:t>COW</a:t>
            </a:r>
            <a:r>
              <a:rPr lang="zh-CN" altLang="en-US" sz="2000" dirty="0" smtClean="0">
                <a:solidFill>
                  <a:srgbClr val="C00000"/>
                </a:solidFill>
                <a:ea typeface="宋体" panose="02010600030101010101" pitchFamily="2" charset="-122"/>
              </a:rPr>
              <a:t>：</a:t>
            </a:r>
            <a:r>
              <a:rPr lang="en-US" altLang="zh-CN" sz="2000" dirty="0" smtClean="0">
                <a:ea typeface="宋体" panose="02010600030101010101" pitchFamily="2" charset="-122"/>
              </a:rPr>
              <a:t>The </a:t>
            </a:r>
            <a:r>
              <a:rPr lang="en-US" altLang="zh-CN" sz="2000" dirty="0">
                <a:ea typeface="宋体" panose="02010600030101010101" pitchFamily="2" charset="-122"/>
              </a:rPr>
              <a:t>same effect can be obtained more efficiently </a:t>
            </a:r>
            <a:r>
              <a:rPr lang="en-US" altLang="zh-CN" sz="2000" b="1" dirty="0">
                <a:ea typeface="宋体" panose="02010600030101010101" pitchFamily="2" charset="-122"/>
              </a:rPr>
              <a:t>by clever use of </a:t>
            </a:r>
            <a:r>
              <a:rPr lang="en-US" altLang="zh-CN" sz="2000" b="1" dirty="0">
                <a:solidFill>
                  <a:srgbClr val="0033CC"/>
                </a:solidFill>
                <a:ea typeface="宋体" panose="02010600030101010101" pitchFamily="2" charset="-122"/>
              </a:rPr>
              <a:t>virtual memory mapping </a:t>
            </a:r>
            <a:r>
              <a:rPr lang="en-US" altLang="zh-CN" sz="2000" b="1" dirty="0">
                <a:ea typeface="宋体" panose="02010600030101010101" pitchFamily="2" charset="-122"/>
              </a:rPr>
              <a:t>and </a:t>
            </a:r>
            <a:r>
              <a:rPr lang="en-US" altLang="zh-CN" sz="2000" b="1" dirty="0">
                <a:solidFill>
                  <a:srgbClr val="0033CC"/>
                </a:solidFill>
                <a:ea typeface="宋体" panose="02010600030101010101" pitchFamily="2" charset="-122"/>
              </a:rPr>
              <a:t>copy-on-write</a:t>
            </a:r>
            <a:r>
              <a:rPr lang="en-US" altLang="zh-CN" sz="2000" b="1" dirty="0">
                <a:ea typeface="宋体" panose="02010600030101010101" pitchFamily="2" charset="-122"/>
              </a:rPr>
              <a:t> (COW) page protection</a:t>
            </a:r>
            <a:r>
              <a:rPr lang="en-US" altLang="zh-CN" sz="2000" dirty="0">
                <a:ea typeface="宋体" panose="02010600030101010101" pitchFamily="2" charset="-122"/>
              </a:rPr>
              <a:t>.</a:t>
            </a:r>
            <a:r>
              <a:rPr lang="zh-CN" altLang="en-US" sz="2000" dirty="0">
                <a:ea typeface="宋体" panose="02010600030101010101" pitchFamily="2" charset="-122"/>
              </a:rPr>
              <a:t>（当用作</a:t>
            </a:r>
            <a:r>
              <a:rPr lang="en-US" altLang="zh-CN" sz="2000" dirty="0">
                <a:ea typeface="宋体" panose="02010600030101010101" pitchFamily="2" charset="-122"/>
              </a:rPr>
              <a:t>buffer</a:t>
            </a:r>
            <a:r>
              <a:rPr lang="zh-CN" altLang="en-US" sz="2000" dirty="0">
                <a:ea typeface="宋体" panose="02010600030101010101" pitchFamily="2" charset="-122"/>
              </a:rPr>
              <a:t>的页面被修改后，复制出一个新的页面，原来的页面用于</a:t>
            </a:r>
            <a:r>
              <a:rPr lang="en-US" altLang="zh-CN" sz="2000" dirty="0">
                <a:ea typeface="宋体" panose="02010600030101010101" pitchFamily="2" charset="-122"/>
              </a:rPr>
              <a:t>write()</a:t>
            </a:r>
            <a:r>
              <a:rPr lang="zh-CN" altLang="en-US" sz="2000" dirty="0">
                <a:ea typeface="宋体" panose="02010600030101010101" pitchFamily="2" charset="-122"/>
              </a:rPr>
              <a:t>，新的页面</a:t>
            </a:r>
            <a:r>
              <a:rPr lang="zh-CN" altLang="en-US" sz="2000" dirty="0" smtClean="0">
                <a:ea typeface="宋体" panose="02010600030101010101" pitchFamily="2" charset="-122"/>
              </a:rPr>
              <a:t>用于继续修改</a:t>
            </a:r>
            <a:r>
              <a:rPr lang="zh-CN" altLang="en-US" sz="2000" dirty="0">
                <a:ea typeface="宋体" panose="02010600030101010101" pitchFamily="2" charset="-122"/>
              </a:rPr>
              <a:t>）</a:t>
            </a: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7500"/>
          </a:bodyPr>
          <a:lstStyle/>
          <a:p>
            <a:pPr eaLnBrk="1" hangingPunct="1"/>
            <a:r>
              <a:rPr lang="zh-CN" altLang="en-US" sz="2000" b="1" dirty="0" smtClean="0">
                <a:solidFill>
                  <a:srgbClr val="7030A0"/>
                </a:solidFill>
                <a:ea typeface="宋体" panose="02010600030101010101" pitchFamily="2" charset="-122"/>
              </a:rPr>
              <a:t>缓和</a:t>
            </a:r>
            <a:r>
              <a:rPr lang="en-US" altLang="zh-CN" sz="2000" b="1" dirty="0" smtClean="0">
                <a:solidFill>
                  <a:srgbClr val="7030A0"/>
                </a:solidFill>
                <a:ea typeface="宋体" panose="02010600030101010101" pitchFamily="2" charset="-122"/>
              </a:rPr>
              <a:t>CPU</a:t>
            </a:r>
            <a:r>
              <a:rPr lang="zh-CN" altLang="en-US" sz="2000" b="1" dirty="0" smtClean="0">
                <a:solidFill>
                  <a:srgbClr val="7030A0"/>
                </a:solidFill>
                <a:ea typeface="宋体" panose="02010600030101010101" pitchFamily="2" charset="-122"/>
              </a:rPr>
              <a:t>与</a:t>
            </a:r>
            <a:r>
              <a:rPr lang="en-US" altLang="zh-CN" sz="2000" b="1" dirty="0" smtClean="0">
                <a:solidFill>
                  <a:srgbClr val="7030A0"/>
                </a:solidFill>
                <a:ea typeface="宋体" panose="02010600030101010101" pitchFamily="2" charset="-122"/>
              </a:rPr>
              <a:t>I/O</a:t>
            </a:r>
            <a:r>
              <a:rPr lang="zh-CN" altLang="en-US" sz="2000" b="1" dirty="0" smtClean="0">
                <a:solidFill>
                  <a:srgbClr val="7030A0"/>
                </a:solidFill>
                <a:ea typeface="宋体" panose="02010600030101010101" pitchFamily="2" charset="-122"/>
              </a:rPr>
              <a:t>设备速度之间不匹配的矛盾</a:t>
            </a:r>
            <a:endParaRPr lang="en-US" altLang="zh-CN" sz="2000" b="1" dirty="0" smtClean="0">
              <a:solidFill>
                <a:srgbClr val="7030A0"/>
              </a:solidFill>
              <a:ea typeface="宋体" panose="02010600030101010101" pitchFamily="2" charset="-122"/>
            </a:endParaRPr>
          </a:p>
          <a:p>
            <a:pPr lvl="1" eaLnBrk="1" hangingPunct="1"/>
            <a:r>
              <a:rPr lang="zh-CN" altLang="en-US" sz="1800" b="1" dirty="0">
                <a:ea typeface="宋体" panose="02010600030101010101" pitchFamily="2" charset="-122"/>
              </a:rPr>
              <a:t>凡在数据的到达速率与其离去速率不同的地方，都可设置缓冲，以缓和它们之间速度不匹配的矛盾</a:t>
            </a:r>
            <a:r>
              <a:rPr lang="zh-CN" altLang="en-US" sz="1800" b="1" dirty="0" smtClean="0">
                <a:ea typeface="宋体" panose="02010600030101010101" pitchFamily="2" charset="-122"/>
              </a:rPr>
              <a:t>。</a:t>
            </a:r>
            <a:endParaRPr lang="en-US" altLang="zh-CN" sz="2000" b="1" dirty="0" smtClean="0">
              <a:ea typeface="宋体" panose="02010600030101010101" pitchFamily="2" charset="-122"/>
            </a:endParaRPr>
          </a:p>
          <a:p>
            <a:pPr eaLnBrk="1" hangingPunct="1"/>
            <a:r>
              <a:rPr lang="zh-CN" altLang="en-US" sz="2000" b="1" dirty="0" smtClean="0">
                <a:solidFill>
                  <a:srgbClr val="0033CC"/>
                </a:solidFill>
                <a:ea typeface="宋体" panose="02010600030101010101" pitchFamily="2" charset="-122"/>
              </a:rPr>
              <a:t>减少对</a:t>
            </a:r>
            <a:r>
              <a:rPr lang="en-US" altLang="zh-CN" sz="2000" b="1" dirty="0" smtClean="0">
                <a:solidFill>
                  <a:srgbClr val="0033CC"/>
                </a:solidFill>
                <a:ea typeface="宋体" panose="02010600030101010101" pitchFamily="2" charset="-122"/>
              </a:rPr>
              <a:t>CPU</a:t>
            </a:r>
            <a:r>
              <a:rPr lang="zh-CN" altLang="en-US" sz="2000" b="1" dirty="0" smtClean="0">
                <a:solidFill>
                  <a:srgbClr val="0033CC"/>
                </a:solidFill>
                <a:ea typeface="宋体" panose="02010600030101010101" pitchFamily="2" charset="-122"/>
              </a:rPr>
              <a:t>的中断频率</a:t>
            </a:r>
            <a:endParaRPr lang="en-US" altLang="zh-CN" sz="2000" b="1" dirty="0" smtClean="0">
              <a:solidFill>
                <a:srgbClr val="0033CC"/>
              </a:solidFill>
              <a:ea typeface="宋体" panose="02010600030101010101" pitchFamily="2" charset="-122"/>
            </a:endParaRPr>
          </a:p>
          <a:p>
            <a:pPr lvl="1" eaLnBrk="1" hangingPunct="1"/>
            <a:r>
              <a:rPr lang="zh-CN" altLang="en-US" sz="1800" b="1" dirty="0">
                <a:ea typeface="宋体" panose="02010600030101010101" pitchFamily="2" charset="-122"/>
                <a:sym typeface="Arial" panose="020B0604020202020204" pitchFamily="34" charset="0"/>
              </a:rPr>
              <a:t>如果I/O操作每传送一个字节就要产生一次</a:t>
            </a:r>
            <a:r>
              <a:rPr lang="zh-CN" altLang="en-US" sz="1800" b="1" dirty="0" smtClean="0">
                <a:ea typeface="宋体" panose="02010600030101010101" pitchFamily="2" charset="-122"/>
                <a:sym typeface="Arial" panose="020B0604020202020204" pitchFamily="34" charset="0"/>
              </a:rPr>
              <a:t>中断</a:t>
            </a:r>
            <a:endParaRPr lang="en-US" altLang="zh-CN" sz="1800" b="1" dirty="0">
              <a:ea typeface="宋体" panose="02010600030101010101" pitchFamily="2" charset="-122"/>
              <a:sym typeface="Arial" panose="020B0604020202020204" pitchFamily="34" charset="0"/>
            </a:endParaRPr>
          </a:p>
          <a:p>
            <a:pPr lvl="1" eaLnBrk="1" hangingPunct="1"/>
            <a:r>
              <a:rPr lang="zh-CN" altLang="en-US" sz="1800" b="1" dirty="0" smtClean="0">
                <a:ea typeface="宋体" panose="02010600030101010101" pitchFamily="2" charset="-122"/>
                <a:sym typeface="Arial" panose="020B0604020202020204" pitchFamily="34" charset="0"/>
              </a:rPr>
              <a:t>如果设置</a:t>
            </a:r>
            <a:r>
              <a:rPr lang="zh-CN" altLang="en-US" sz="1800" b="1" dirty="0">
                <a:ea typeface="宋体" panose="02010600030101010101" pitchFamily="2" charset="-122"/>
                <a:sym typeface="Arial" panose="020B0604020202020204" pitchFamily="34" charset="0"/>
              </a:rPr>
              <a:t>了n个字节的</a:t>
            </a:r>
            <a:r>
              <a:rPr lang="zh-CN" altLang="en-US" sz="1800" b="1" dirty="0" smtClean="0">
                <a:ea typeface="宋体" panose="02010600030101010101" pitchFamily="2" charset="-122"/>
                <a:sym typeface="Arial" panose="020B0604020202020204" pitchFamily="34" charset="0"/>
              </a:rPr>
              <a:t>缓冲区，</a:t>
            </a:r>
            <a:r>
              <a:rPr lang="zh-CN" altLang="en-US" sz="1800" b="1" dirty="0">
                <a:ea typeface="宋体" panose="02010600030101010101" pitchFamily="2" charset="-122"/>
                <a:sym typeface="Arial" panose="020B0604020202020204" pitchFamily="34" charset="0"/>
              </a:rPr>
              <a:t>则可以等到缓冲区满才产生中断，这样中断次数就减少到1/n，而且中断响应的时间也可以相应的放宽。</a:t>
            </a:r>
            <a:endParaRPr lang="en-US" altLang="zh-CN" sz="1800" b="1" dirty="0">
              <a:ea typeface="宋体" panose="02010600030101010101" pitchFamily="2" charset="-122"/>
            </a:endParaRPr>
          </a:p>
          <a:p>
            <a:pPr eaLnBrk="1" hangingPunct="1"/>
            <a:r>
              <a:rPr lang="zh-CN" altLang="en-US" sz="2000" b="1" dirty="0" smtClean="0">
                <a:solidFill>
                  <a:srgbClr val="0033CC"/>
                </a:solidFill>
                <a:ea typeface="宋体" panose="02010600030101010101" pitchFamily="2" charset="-122"/>
              </a:rPr>
              <a:t>提高</a:t>
            </a:r>
            <a:r>
              <a:rPr lang="en-US" altLang="zh-CN" sz="2000" b="1" dirty="0" smtClean="0">
                <a:solidFill>
                  <a:srgbClr val="0033CC"/>
                </a:solidFill>
                <a:ea typeface="宋体" panose="02010600030101010101" pitchFamily="2" charset="-122"/>
              </a:rPr>
              <a:t>CPU</a:t>
            </a:r>
            <a:r>
              <a:rPr lang="zh-CN" altLang="en-US" sz="2000" b="1" dirty="0" smtClean="0">
                <a:solidFill>
                  <a:srgbClr val="0033CC"/>
                </a:solidFill>
                <a:ea typeface="宋体" panose="02010600030101010101" pitchFamily="2" charset="-122"/>
              </a:rPr>
              <a:t>和</a:t>
            </a:r>
            <a:r>
              <a:rPr lang="en-US" altLang="zh-CN" sz="2000" b="1" dirty="0" smtClean="0">
                <a:solidFill>
                  <a:srgbClr val="0033CC"/>
                </a:solidFill>
                <a:ea typeface="宋体" panose="02010600030101010101" pitchFamily="2" charset="-122"/>
              </a:rPr>
              <a:t>I/O</a:t>
            </a:r>
            <a:r>
              <a:rPr lang="zh-CN" altLang="en-US" sz="2000" b="1" dirty="0" smtClean="0">
                <a:solidFill>
                  <a:srgbClr val="0033CC"/>
                </a:solidFill>
                <a:ea typeface="宋体" panose="02010600030101010101" pitchFamily="2" charset="-122"/>
              </a:rPr>
              <a:t>设备之间的并行性</a:t>
            </a:r>
            <a:endParaRPr lang="en-US" altLang="zh-CN" sz="2000" b="1" dirty="0" smtClean="0">
              <a:solidFill>
                <a:srgbClr val="0033CC"/>
              </a:solidFill>
              <a:ea typeface="宋体" panose="02010600030101010101" pitchFamily="2" charset="-122"/>
            </a:endParaRPr>
          </a:p>
          <a:p>
            <a:pPr lvl="1" eaLnBrk="1" hangingPunct="1"/>
            <a:r>
              <a:rPr lang="zh-CN" altLang="en-US" sz="1800" b="1" dirty="0">
                <a:ea typeface="宋体" panose="02010600030101010101" pitchFamily="2" charset="-122"/>
              </a:rPr>
              <a:t>例如在</a:t>
            </a:r>
            <a:r>
              <a:rPr lang="en-US" altLang="zh-CN" sz="1800" b="1" dirty="0">
                <a:ea typeface="宋体" panose="02010600030101010101" pitchFamily="2" charset="-122"/>
              </a:rPr>
              <a:t>CPU</a:t>
            </a:r>
            <a:r>
              <a:rPr lang="zh-CN" altLang="en-US" sz="1800" b="1" dirty="0">
                <a:ea typeface="宋体" panose="02010600030101010101" pitchFamily="2" charset="-122"/>
              </a:rPr>
              <a:t>和打印机之间设置缓冲区，可使</a:t>
            </a:r>
            <a:r>
              <a:rPr lang="en-US" altLang="zh-CN" sz="1800" b="1" dirty="0">
                <a:ea typeface="宋体" panose="02010600030101010101" pitchFamily="2" charset="-122"/>
              </a:rPr>
              <a:t>CPU</a:t>
            </a:r>
            <a:r>
              <a:rPr lang="zh-CN" altLang="en-US" sz="1800" b="1" dirty="0">
                <a:ea typeface="宋体" panose="02010600030101010101" pitchFamily="2" charset="-122"/>
              </a:rPr>
              <a:t>与打印机并行工作</a:t>
            </a:r>
          </a:p>
        </p:txBody>
      </p:sp>
      <p:sp>
        <p:nvSpPr>
          <p:cNvPr id="4" name="Rectangle 2">
            <a:extLst>
              <a:ext uri="{FF2B5EF4-FFF2-40B4-BE49-F238E27FC236}">
                <a16:creationId xmlns:a16="http://schemas.microsoft.com/office/drawing/2014/main" id="{6C4EE7DA-EF21-4AC5-BBF2-85B61EC3713D}"/>
              </a:ext>
            </a:extLst>
          </p:cNvPr>
          <p:cNvSpPr txBox="1">
            <a:spLocks noChangeArrowheads="1"/>
          </p:cNvSpPr>
          <p:nvPr/>
        </p:nvSpPr>
        <p:spPr bwMode="auto">
          <a:xfrm>
            <a:off x="0" y="296633"/>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pPr>
              <a:defRPr/>
            </a:pPr>
            <a:r>
              <a:rPr lang="en-US" altLang="zh-CN" dirty="0" smtClean="0">
                <a:effectLst>
                  <a:outerShdw blurRad="38100" dist="38100" dir="2700000" algn="tl">
                    <a:srgbClr val="C0C0C0"/>
                  </a:outerShdw>
                </a:effectLst>
                <a:ea typeface="宋体" panose="02010600030101010101" pitchFamily="2" charset="-122"/>
              </a:rPr>
              <a:t>Why </a:t>
            </a:r>
            <a:r>
              <a:rPr lang="en-US" altLang="zh-CN" dirty="0">
                <a:effectLst>
                  <a:outerShdw blurRad="38100" dist="38100" dir="2700000" algn="tl">
                    <a:srgbClr val="C0C0C0"/>
                  </a:outerShdw>
                </a:effectLst>
                <a:ea typeface="宋体" panose="02010600030101010101" pitchFamily="2" charset="-122"/>
              </a:rPr>
              <a:t>buffering </a:t>
            </a:r>
            <a:r>
              <a:rPr lang="en-US" altLang="zh-CN" dirty="0" smtClean="0">
                <a:effectLst>
                  <a:outerShdw blurRad="38100" dist="38100" dir="2700000" algn="tl">
                    <a:srgbClr val="C0C0C0"/>
                  </a:outerShdw>
                </a:effectLst>
                <a:ea typeface="宋体" panose="02010600030101010101" pitchFamily="2" charset="-122"/>
              </a:rPr>
              <a:t>(</a:t>
            </a:r>
            <a:r>
              <a:rPr lang="zh-CN" altLang="en-US" dirty="0" smtClean="0">
                <a:effectLst>
                  <a:outerShdw blurRad="38100" dist="38100" dir="2700000" algn="tl">
                    <a:srgbClr val="C0C0C0"/>
                  </a:outerShdw>
                </a:effectLst>
                <a:ea typeface="宋体" panose="02010600030101010101" pitchFamily="2" charset="-122"/>
              </a:rPr>
              <a:t>汤版）</a:t>
            </a:r>
            <a:r>
              <a:rPr lang="en-US" altLang="zh-CN" dirty="0" smtClean="0">
                <a:effectLst>
                  <a:outerShdw blurRad="38100" dist="38100" dir="2700000" algn="tl">
                    <a:srgbClr val="C0C0C0"/>
                  </a:outerShdw>
                </a:effectLst>
                <a:ea typeface="宋体" panose="02010600030101010101" pitchFamily="2" charset="-122"/>
              </a:rPr>
              <a:t> </a:t>
            </a:r>
            <a:endParaRPr lang="en-US" altLang="zh-CN" dirty="0">
              <a:effectLst>
                <a:outerShdw blurRad="38100" dist="38100" dir="2700000" algn="tl">
                  <a:srgbClr val="C0C0C0"/>
                </a:outerShdw>
              </a:effectLst>
              <a:ea typeface="宋体" panose="02010600030101010101" pitchFamily="2" charset="-122"/>
            </a:endParaRPr>
          </a:p>
        </p:txBody>
      </p:sp>
    </p:spTree>
    <p:extLst>
      <p:ext uri="{BB962C8B-B14F-4D97-AF65-F5344CB8AC3E}">
        <p14:creationId xmlns:p14="http://schemas.microsoft.com/office/powerpoint/2010/main" val="4140324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35112"/>
            <a:ext cx="8077200" cy="609600"/>
          </a:xfrm>
        </p:spPr>
        <p:txBody>
          <a:bodyPr/>
          <a:lstStyle/>
          <a:p>
            <a:r>
              <a:rPr lang="zh-CN" altLang="en-US" dirty="0">
                <a:effectLst>
                  <a:outerShdw blurRad="38100" dist="38100" dir="2700000" algn="tl">
                    <a:srgbClr val="C0C0C0"/>
                  </a:outerShdw>
                </a:effectLst>
                <a:ea typeface="宋体" panose="02010600030101010101" pitchFamily="2" charset="-122"/>
              </a:rPr>
              <a:t>缓冲区的实现</a:t>
            </a:r>
            <a:endParaRPr lang="zh-CN" altLang="en-US" dirty="0"/>
          </a:p>
        </p:txBody>
      </p:sp>
      <p:sp>
        <p:nvSpPr>
          <p:cNvPr id="3" name="内容占位符 2"/>
          <p:cNvSpPr>
            <a:spLocks noGrp="1"/>
          </p:cNvSpPr>
          <p:nvPr>
            <p:ph idx="1"/>
          </p:nvPr>
        </p:nvSpPr>
        <p:spPr>
          <a:xfrm>
            <a:off x="823912" y="1210233"/>
            <a:ext cx="7800975" cy="2903637"/>
          </a:xfrm>
        </p:spPr>
        <p:txBody>
          <a:bodyPr/>
          <a:lstStyle/>
          <a:p>
            <a:r>
              <a:rPr lang="zh-CN" altLang="en-US" sz="1800" b="1" dirty="0" smtClean="0">
                <a:latin typeface="Times New Roman" panose="02020603050405020304" pitchFamily="18" charset="0"/>
                <a:ea typeface="宋体" panose="02010600030101010101" pitchFamily="2" charset="-122"/>
                <a:cs typeface="Times New Roman" panose="02020603050405020304" pitchFamily="18" charset="0"/>
              </a:rPr>
              <a:t>在</a:t>
            </a:r>
            <a:r>
              <a:rPr lang="en-US" altLang="zh-CN" sz="1800" b="1" dirty="0" smtClean="0">
                <a:latin typeface="Times New Roman" panose="02020603050405020304" pitchFamily="18" charset="0"/>
                <a:ea typeface="宋体" panose="02010600030101010101" pitchFamily="2" charset="-122"/>
                <a:cs typeface="Times New Roman" panose="02020603050405020304" pitchFamily="18" charset="0"/>
              </a:rPr>
              <a:t>OS</a:t>
            </a:r>
            <a:r>
              <a:rPr lang="zh-CN" altLang="en-US" sz="1800" b="1" dirty="0" smtClean="0">
                <a:latin typeface="Times New Roman" panose="02020603050405020304" pitchFamily="18" charset="0"/>
                <a:ea typeface="宋体" panose="02010600030101010101" pitchFamily="2" charset="-122"/>
                <a:cs typeface="Times New Roman" panose="02020603050405020304" pitchFamily="18" charset="0"/>
              </a:rPr>
              <a:t>对缓冲区的实现中，经常采用</a:t>
            </a:r>
            <a:endParaRPr lang="en-US" altLang="zh-CN" sz="1800" b="1" dirty="0" smtClean="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在进程地址空间中</a:t>
            </a:r>
            <a:r>
              <a:rPr lang="zh-CN" altLang="en-US" sz="1600" b="1" dirty="0" smtClean="0">
                <a:latin typeface="Times New Roman" panose="02020603050405020304" pitchFamily="18" charset="0"/>
                <a:ea typeface="宋体" panose="02010600030101010101" pitchFamily="2" charset="-122"/>
                <a:cs typeface="Times New Roman" panose="02020603050405020304" pitchFamily="18" charset="0"/>
              </a:rPr>
              <a:t>设置</a:t>
            </a:r>
            <a:r>
              <a:rPr lang="zh-CN" altLang="en-US" sz="1600" b="1" i="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应用缓冲区</a:t>
            </a:r>
            <a:endParaRPr lang="en-US" altLang="zh-CN" sz="1600" b="1" i="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sz="1600" b="1" dirty="0" smtClean="0">
                <a:latin typeface="Times New Roman" panose="02020603050405020304" pitchFamily="18" charset="0"/>
                <a:ea typeface="宋体" panose="02010600030101010101" pitchFamily="2" charset="-122"/>
                <a:cs typeface="Times New Roman" panose="02020603050405020304" pitchFamily="18" charset="0"/>
              </a:rPr>
              <a:t>在内核中设置</a:t>
            </a:r>
            <a:r>
              <a:rPr lang="zh-CN" altLang="en-US" sz="1600" b="1" i="1"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系统缓冲区</a:t>
            </a:r>
            <a:r>
              <a:rPr lang="zh-CN" altLang="en-US" sz="16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I/O</a:t>
            </a:r>
            <a:r>
              <a:rPr lang="zh-CN" altLang="en-US" sz="16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设备直接与系统缓冲区进行读写操作</a:t>
            </a:r>
            <a:endParaRPr lang="en-US" altLang="zh-CN" sz="16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b="1" dirty="0" smtClean="0">
                <a:latin typeface="Times New Roman" panose="02020603050405020304" pitchFamily="18" charset="0"/>
                <a:ea typeface="宋体" panose="02010600030101010101" pitchFamily="2" charset="-122"/>
                <a:cs typeface="Times New Roman" panose="02020603050405020304" pitchFamily="18" charset="0"/>
              </a:rPr>
              <a:t>进程读</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800" b="1" dirty="0" smtClean="0">
                <a:latin typeface="Times New Roman" panose="02020603050405020304" pitchFamily="18" charset="0"/>
                <a:ea typeface="宋体" panose="02010600030101010101" pitchFamily="2" charset="-122"/>
                <a:cs typeface="Times New Roman" panose="02020603050405020304" pitchFamily="18" charset="0"/>
              </a:rPr>
              <a:t>写</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操作</a:t>
            </a:r>
            <a:endParaRPr lang="en-US" altLang="zh-CN" sz="1800" b="1" dirty="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sz="1600" b="1" dirty="0" smtClean="0">
                <a:latin typeface="Times New Roman" panose="02020603050405020304" pitchFamily="18" charset="0"/>
                <a:ea typeface="宋体" panose="02010600030101010101" pitchFamily="2" charset="-122"/>
                <a:cs typeface="Times New Roman" panose="02020603050405020304" pitchFamily="18" charset="0"/>
              </a:rPr>
              <a:t>读：</a:t>
            </a:r>
            <a:r>
              <a:rPr lang="en-US" altLang="zh-CN" sz="1600" b="1" dirty="0" smtClean="0">
                <a:latin typeface="Times New Roman" panose="02020603050405020304" pitchFamily="18" charset="0"/>
                <a:ea typeface="宋体" panose="02010600030101010101" pitchFamily="2" charset="-122"/>
                <a:cs typeface="Times New Roman" panose="02020603050405020304" pitchFamily="18" charset="0"/>
              </a:rPr>
              <a:t>I/O</a:t>
            </a:r>
            <a:r>
              <a:rPr lang="zh-CN" altLang="en-US" sz="1600" b="1" dirty="0" smtClean="0">
                <a:latin typeface="Times New Roman" panose="02020603050405020304" pitchFamily="18" charset="0"/>
                <a:ea typeface="宋体" panose="02010600030101010101" pitchFamily="2" charset="-122"/>
                <a:cs typeface="Times New Roman" panose="02020603050405020304" pitchFamily="18" charset="0"/>
              </a:rPr>
              <a:t>设备</a:t>
            </a:r>
            <a:r>
              <a:rPr lang="en-US" altLang="zh-CN" sz="1600" b="1"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zh-CN" altLang="en-US" sz="1600" b="1"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系统缓冲区</a:t>
            </a:r>
            <a:r>
              <a:rPr lang="en-US" altLang="zh-CN" sz="1600" b="1"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zh-CN" altLang="en-US" sz="1600" b="1"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进程缓冲区</a:t>
            </a:r>
            <a:r>
              <a:rPr lang="en-US" altLang="zh-CN" sz="1600" b="1"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zh-CN" altLang="en-US" sz="1600" b="1"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读进程缓冲区</a:t>
            </a:r>
            <a:endParaRPr lang="en-US" altLang="zh-CN" sz="1600" b="1"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endParaRPr>
          </a:p>
          <a:p>
            <a:pPr lvl="1"/>
            <a:r>
              <a:rPr lang="zh-CN" altLang="en-US" sz="1600" b="1" dirty="0" smtClean="0">
                <a:latin typeface="Times New Roman" panose="02020603050405020304" pitchFamily="18" charset="0"/>
                <a:ea typeface="宋体" panose="02010600030101010101" pitchFamily="2" charset="-122"/>
                <a:cs typeface="Times New Roman" panose="02020603050405020304" pitchFamily="18" charset="0"/>
              </a:rPr>
              <a:t>写：写</a:t>
            </a:r>
            <a:r>
              <a:rPr lang="zh-CN" altLang="en-US" sz="1600" b="1"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进程缓冲区</a:t>
            </a:r>
            <a:r>
              <a:rPr lang="en-US" altLang="zh-CN" sz="1600" b="1"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系统</a:t>
            </a:r>
            <a:r>
              <a:rPr lang="zh-CN" altLang="en-US" sz="1600" b="1"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缓冲区</a:t>
            </a:r>
            <a:r>
              <a:rPr lang="en-US" altLang="zh-CN" sz="1600" b="1"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 I/O</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设备</a:t>
            </a:r>
            <a:endParaRPr lang="en-US" altLang="zh-CN" sz="1600" b="1" dirty="0" smtClean="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b="1"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进程对数据的处理过程与设备</a:t>
            </a:r>
            <a:r>
              <a:rPr lang="en-US" altLang="zh-CN" sz="1800" b="1"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I/O</a:t>
            </a:r>
            <a:r>
              <a:rPr lang="zh-CN" altLang="en-US" sz="1800" b="1"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操作之间可以</a:t>
            </a:r>
            <a:r>
              <a:rPr lang="zh-CN" altLang="en-US" sz="18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并行</a:t>
            </a:r>
          </a:p>
          <a:p>
            <a:r>
              <a:rPr lang="zh-CN" altLang="en-US" sz="1800" b="1"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容易维护“复制语义（</a:t>
            </a:r>
            <a:r>
              <a:rPr lang="en-US" altLang="zh-CN" sz="1800" b="1" dirty="0">
                <a:solidFill>
                  <a:srgbClr val="000099"/>
                </a:solidFill>
                <a:ea typeface="宋体" panose="02010600030101010101" pitchFamily="2" charset="-122"/>
              </a:rPr>
              <a:t> copy semantics </a:t>
            </a:r>
            <a:r>
              <a:rPr lang="zh-CN" altLang="en-US" sz="1800" b="1"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b="1" dirty="0" smtClean="0">
              <a:solidFill>
                <a:srgbClr val="000099"/>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AutoShape 2" descr="https://gimg2.baidu.com/image_search/src=http%3A%2F%2Fimg.it610.com%2Fimage%2Finfo5%2Fc0205735d1464cfea018e859a67f1965.jpg&amp;refer=http%3A%2F%2Fimg.it610.com&amp;app=2002&amp;size=f9999,10000&amp;q=a80&amp;n=0&amp;g=0n&amp;fmt=jpeg?sec=1639649661&amp;t=1a6452b8fc1b62ae58c4ffe2e17e824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1" name="图片 10"/>
          <p:cNvPicPr>
            <a:picLocks noChangeAspect="1"/>
          </p:cNvPicPr>
          <p:nvPr/>
        </p:nvPicPr>
        <p:blipFill>
          <a:blip r:embed="rId2"/>
          <a:stretch>
            <a:fillRect/>
          </a:stretch>
        </p:blipFill>
        <p:spPr>
          <a:xfrm>
            <a:off x="1370620" y="4113870"/>
            <a:ext cx="5402035" cy="1890712"/>
          </a:xfrm>
          <a:prstGeom prst="rect">
            <a:avLst/>
          </a:prstGeom>
        </p:spPr>
      </p:pic>
    </p:spTree>
    <p:extLst>
      <p:ext uri="{BB962C8B-B14F-4D97-AF65-F5344CB8AC3E}">
        <p14:creationId xmlns:p14="http://schemas.microsoft.com/office/powerpoint/2010/main" val="114916060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4804" y="1300162"/>
            <a:ext cx="4794674" cy="5331457"/>
          </a:xfrm>
        </p:spPr>
        <p:txBody>
          <a:bodyPr>
            <a:noAutofit/>
          </a:bodyPr>
          <a:lstStyle/>
          <a:p>
            <a:pPr eaLnBrk="1" hangingPunct="1">
              <a:spcBef>
                <a:spcPts val="300"/>
              </a:spcBef>
            </a:pP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非直接</a:t>
            </a:r>
            <a:r>
              <a:rPr lang="zh-CN" altLang="en-US" sz="1600" b="1" dirty="0" smtClean="0">
                <a:latin typeface="Times New Roman" panose="02020603050405020304" pitchFamily="18" charset="0"/>
                <a:ea typeface="宋体" panose="02010600030101010101" pitchFamily="2" charset="-122"/>
                <a:cs typeface="Times New Roman" panose="02020603050405020304" pitchFamily="18" charset="0"/>
              </a:rPr>
              <a:t>缓冲区</a:t>
            </a:r>
            <a:endParaRPr lang="en-US" altLang="zh-CN" sz="1600" b="1" dirty="0" smtClean="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spcBef>
                <a:spcPts val="300"/>
              </a:spcBef>
            </a:pPr>
            <a:r>
              <a:rPr lang="en-US" altLang="zh-CN" sz="1400" b="1" dirty="0" smtClean="0">
                <a:latin typeface="Times New Roman" panose="02020603050405020304" pitchFamily="18" charset="0"/>
                <a:ea typeface="宋体" panose="02010600030101010101" pitchFamily="2" charset="-122"/>
                <a:cs typeface="Times New Roman" panose="02020603050405020304" pitchFamily="18" charset="0"/>
              </a:rPr>
              <a:t>JAVA</a:t>
            </a: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通过</a:t>
            </a:r>
            <a:r>
              <a:rPr lang="en-US" altLang="zh-CN" sz="1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allocate()</a:t>
            </a: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方法分配缓冲区，</a:t>
            </a:r>
            <a:r>
              <a:rPr lang="zh-CN" altLang="en-US" sz="1400" b="1" dirty="0">
                <a:solidFill>
                  <a:srgbClr val="000099"/>
                </a:solidFill>
                <a:latin typeface="Times New Roman" panose="02020603050405020304" pitchFamily="18" charset="0"/>
                <a:ea typeface="宋体" panose="02010600030101010101" pitchFamily="2" charset="-122"/>
                <a:cs typeface="Times New Roman" panose="02020603050405020304" pitchFamily="18" charset="0"/>
              </a:rPr>
              <a:t>将</a:t>
            </a:r>
            <a:r>
              <a:rPr lang="zh-CN" altLang="en-US" sz="14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缓冲区建立在</a:t>
            </a:r>
            <a:r>
              <a:rPr lang="en-US" altLang="zh-CN" sz="14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JVM</a:t>
            </a:r>
            <a:r>
              <a:rPr lang="zh-CN" altLang="en-US" sz="14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的内存中；</a:t>
            </a:r>
            <a:endParaRPr lang="en-US" altLang="zh-CN" sz="14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endParaRPr>
          </a:p>
          <a:p>
            <a:pPr lvl="2" eaLnBrk="1" hangingPunct="1">
              <a:spcBef>
                <a:spcPts val="300"/>
              </a:spcBef>
            </a:pPr>
            <a:r>
              <a:rPr lang="en-US" altLang="zh-CN" sz="1200" b="1" dirty="0" err="1">
                <a:latin typeface="Times New Roman" panose="02020603050405020304" pitchFamily="18" charset="0"/>
                <a:ea typeface="宋体" panose="02010600030101010101" pitchFamily="2" charset="-122"/>
                <a:cs typeface="Times New Roman" panose="02020603050405020304" pitchFamily="18" charset="0"/>
              </a:rPr>
              <a:t>ByteBuffer</a:t>
            </a:r>
            <a:r>
              <a:rPr lang="en-US" altLang="zh-CN" sz="12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200" b="1" dirty="0" err="1">
                <a:latin typeface="Times New Roman" panose="02020603050405020304" pitchFamily="18" charset="0"/>
                <a:ea typeface="宋体" panose="02010600030101010101" pitchFamily="2" charset="-122"/>
                <a:cs typeface="Times New Roman" panose="02020603050405020304" pitchFamily="18" charset="0"/>
              </a:rPr>
              <a:t>byteBuffer</a:t>
            </a:r>
            <a:r>
              <a:rPr lang="en-US" altLang="zh-CN" sz="1200" b="1"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1200" b="1" dirty="0" err="1">
                <a:latin typeface="Times New Roman" panose="02020603050405020304" pitchFamily="18" charset="0"/>
                <a:ea typeface="宋体" panose="02010600030101010101" pitchFamily="2" charset="-122"/>
                <a:cs typeface="Times New Roman" panose="02020603050405020304" pitchFamily="18" charset="0"/>
              </a:rPr>
              <a:t>ByteBuffer.</a:t>
            </a:r>
            <a:r>
              <a:rPr lang="en-US" altLang="zh-CN" sz="1200" b="1" dirty="0" err="1">
                <a:solidFill>
                  <a:srgbClr val="C00000"/>
                </a:solidFill>
                <a:latin typeface="Times New Roman" panose="02020603050405020304" pitchFamily="18" charset="0"/>
                <a:ea typeface="宋体" panose="02010600030101010101" pitchFamily="2" charset="-122"/>
                <a:cs typeface="Times New Roman" panose="02020603050405020304" pitchFamily="18" charset="0"/>
              </a:rPr>
              <a:t>allocate</a:t>
            </a:r>
            <a:r>
              <a:rPr lang="en-US" altLang="zh-CN" sz="1200" b="1" dirty="0">
                <a:latin typeface="Times New Roman" panose="02020603050405020304" pitchFamily="18" charset="0"/>
                <a:ea typeface="宋体" panose="02010600030101010101" pitchFamily="2" charset="-122"/>
                <a:cs typeface="Times New Roman" panose="02020603050405020304" pitchFamily="18" charset="0"/>
              </a:rPr>
              <a:t>(1020);</a:t>
            </a:r>
          </a:p>
          <a:p>
            <a:pPr lvl="1" eaLnBrk="1" hangingPunct="1">
              <a:spcBef>
                <a:spcPts val="300"/>
              </a:spcBef>
            </a:pPr>
            <a:r>
              <a:rPr lang="en-US" altLang="zh-CN" sz="1400" b="1" dirty="0" smtClean="0">
                <a:latin typeface="Times New Roman" panose="02020603050405020304" pitchFamily="18" charset="0"/>
                <a:ea typeface="宋体" panose="02010600030101010101" pitchFamily="2" charset="-122"/>
                <a:cs typeface="Times New Roman" panose="02020603050405020304" pitchFamily="18" charset="0"/>
              </a:rPr>
              <a:t>I/O</a:t>
            </a: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设备</a:t>
            </a: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读</a:t>
            </a:r>
            <a:r>
              <a:rPr lang="en-US" altLang="zh-CN" sz="14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写</a:t>
            </a: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操作在</a:t>
            </a:r>
            <a:r>
              <a:rPr lang="en-US" altLang="zh-CN" sz="1400" b="1" dirty="0" smtClean="0">
                <a:latin typeface="Times New Roman" panose="02020603050405020304" pitchFamily="18" charset="0"/>
                <a:ea typeface="宋体" panose="02010600030101010101" pitchFamily="2" charset="-122"/>
                <a:cs typeface="Times New Roman" panose="02020603050405020304" pitchFamily="18" charset="0"/>
              </a:rPr>
              <a:t>OS</a:t>
            </a: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内核中的缓冲区进行</a:t>
            </a:r>
            <a:endParaRPr lang="en-US" altLang="zh-CN" sz="1400" b="1" dirty="0" smtClean="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spcBef>
                <a:spcPts val="300"/>
              </a:spcBef>
            </a:pP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应用程序读</a:t>
            </a:r>
            <a:r>
              <a:rPr lang="en-US" altLang="zh-CN" sz="1400" b="1"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写操作都</a:t>
            </a: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必须在</a:t>
            </a:r>
            <a:r>
              <a:rPr lang="en-US" altLang="zh-CN" sz="1400" b="1" dirty="0">
                <a:latin typeface="Times New Roman" panose="02020603050405020304" pitchFamily="18" charset="0"/>
                <a:ea typeface="宋体" panose="02010600030101010101" pitchFamily="2" charset="-122"/>
                <a:cs typeface="Times New Roman" panose="02020603050405020304" pitchFamily="18" charset="0"/>
              </a:rPr>
              <a:t>OS</a:t>
            </a: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1400" b="1" dirty="0">
                <a:latin typeface="Times New Roman" panose="02020603050405020304" pitchFamily="18" charset="0"/>
                <a:ea typeface="宋体" panose="02010600030101010101" pitchFamily="2" charset="-122"/>
                <a:cs typeface="Times New Roman" panose="02020603050405020304" pitchFamily="18" charset="0"/>
              </a:rPr>
              <a:t>JVM</a:t>
            </a: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之间进行复制</a:t>
            </a: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400" b="1" dirty="0" smtClean="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spcBef>
                <a:spcPts val="300"/>
              </a:spcBef>
            </a:pP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缓冲区的内容驻留在</a:t>
            </a:r>
            <a:r>
              <a:rPr lang="en-US" altLang="zh-CN" sz="1400" b="1" dirty="0">
                <a:latin typeface="Times New Roman" panose="02020603050405020304" pitchFamily="18" charset="0"/>
                <a:ea typeface="宋体" panose="02010600030101010101" pitchFamily="2" charset="-122"/>
                <a:cs typeface="Times New Roman" panose="02020603050405020304" pitchFamily="18" charset="0"/>
              </a:rPr>
              <a:t>JVM</a:t>
            </a: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内，销毁容易</a:t>
            </a:r>
            <a:endParaRPr lang="en-US" altLang="zh-CN" sz="1400" b="1" dirty="0" smtClean="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spcBef>
                <a:spcPts val="300"/>
              </a:spcBef>
            </a:pP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可显式对缓冲区进行管理</a:t>
            </a:r>
            <a:endParaRPr lang="en-US" altLang="zh-CN" sz="1400" b="1" dirty="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spcBef>
                <a:spcPts val="300"/>
              </a:spcBef>
            </a:pP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问题：缓冲区显式建立在</a:t>
            </a:r>
            <a:r>
              <a:rPr lang="en-US" altLang="zh-CN" sz="1400" b="1" dirty="0" smtClean="0">
                <a:latin typeface="Times New Roman" panose="02020603050405020304" pitchFamily="18" charset="0"/>
                <a:ea typeface="宋体" panose="02010600030101010101" pitchFamily="2" charset="-122"/>
                <a:cs typeface="Times New Roman" panose="02020603050405020304" pitchFamily="18" charset="0"/>
              </a:rPr>
              <a:t>JVM</a:t>
            </a: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内存，</a:t>
            </a:r>
            <a:r>
              <a:rPr lang="en-US" altLang="zh-CN" sz="1400" b="1" dirty="0" smtClean="0">
                <a:latin typeface="Times New Roman" panose="02020603050405020304" pitchFamily="18" charset="0"/>
                <a:ea typeface="宋体" panose="02010600030101010101" pitchFamily="2" charset="-122"/>
                <a:cs typeface="Times New Roman" panose="02020603050405020304" pitchFamily="18" charset="0"/>
              </a:rPr>
              <a:t>JVM</a:t>
            </a: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内存容量受限，速度也会比较慢</a:t>
            </a:r>
            <a:endParaRPr lang="en-US" altLang="zh-CN" sz="1400" b="1"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spcBef>
                <a:spcPts val="300"/>
              </a:spcBef>
            </a:pP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直接缓冲区</a:t>
            </a: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spcBef>
                <a:spcPts val="300"/>
              </a:spcBef>
            </a:pPr>
            <a:r>
              <a:rPr lang="en-US" altLang="zh-CN" sz="1400" b="1" dirty="0">
                <a:latin typeface="Times New Roman" panose="02020603050405020304" pitchFamily="18" charset="0"/>
                <a:ea typeface="宋体" panose="02010600030101010101" pitchFamily="2" charset="-122"/>
                <a:cs typeface="Times New Roman" panose="02020603050405020304" pitchFamily="18" charset="0"/>
              </a:rPr>
              <a:t>JAVA</a:t>
            </a: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通过</a:t>
            </a:r>
            <a:r>
              <a:rPr lang="en-US" altLang="zh-CN" sz="1400" b="1" dirty="0" err="1">
                <a:solidFill>
                  <a:srgbClr val="C00000"/>
                </a:solidFill>
                <a:latin typeface="Times New Roman" panose="02020603050405020304" pitchFamily="18" charset="0"/>
                <a:ea typeface="宋体" panose="02010600030101010101" pitchFamily="2" charset="-122"/>
                <a:cs typeface="Times New Roman" panose="02020603050405020304" pitchFamily="18" charset="0"/>
              </a:rPr>
              <a:t>allocateDirect</a:t>
            </a:r>
            <a:r>
              <a:rPr lang="en-US" altLang="zh-CN" sz="1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方法直接将</a:t>
            </a: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缓冲区</a:t>
            </a:r>
            <a:r>
              <a:rPr lang="zh-CN" altLang="en-US" sz="14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建立在物理内存中</a:t>
            </a: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，可以提高效率。</a:t>
            </a:r>
            <a:endParaRPr lang="en-US" altLang="zh-CN" sz="1400" b="1" dirty="0">
              <a:latin typeface="Times New Roman" panose="02020603050405020304" pitchFamily="18" charset="0"/>
              <a:ea typeface="宋体" panose="02010600030101010101" pitchFamily="2" charset="-122"/>
              <a:cs typeface="Times New Roman" panose="02020603050405020304" pitchFamily="18" charset="0"/>
            </a:endParaRPr>
          </a:p>
          <a:p>
            <a:pPr lvl="2" eaLnBrk="1" hangingPunct="1">
              <a:spcBef>
                <a:spcPts val="300"/>
              </a:spcBef>
            </a:pPr>
            <a:r>
              <a:rPr lang="en-US" altLang="zh-CN" sz="1100" b="1" dirty="0" err="1">
                <a:latin typeface="Times New Roman" panose="02020603050405020304" pitchFamily="18" charset="0"/>
                <a:ea typeface="宋体" panose="02010600030101010101" pitchFamily="2" charset="-122"/>
                <a:cs typeface="Times New Roman" panose="02020603050405020304" pitchFamily="18" charset="0"/>
              </a:rPr>
              <a:t>ByteBuffer</a:t>
            </a:r>
            <a:r>
              <a:rPr lang="en-US" altLang="zh-CN" sz="11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100" b="1" dirty="0" err="1">
                <a:latin typeface="Times New Roman" panose="02020603050405020304" pitchFamily="18" charset="0"/>
                <a:ea typeface="宋体" panose="02010600030101010101" pitchFamily="2" charset="-122"/>
                <a:cs typeface="Times New Roman" panose="02020603050405020304" pitchFamily="18" charset="0"/>
              </a:rPr>
              <a:t>byteBuffer</a:t>
            </a:r>
            <a:r>
              <a:rPr lang="en-US" altLang="zh-CN" sz="1100" b="1"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1100" b="1" dirty="0" err="1">
                <a:latin typeface="Times New Roman" panose="02020603050405020304" pitchFamily="18" charset="0"/>
                <a:ea typeface="宋体" panose="02010600030101010101" pitchFamily="2" charset="-122"/>
                <a:cs typeface="Times New Roman" panose="02020603050405020304" pitchFamily="18" charset="0"/>
              </a:rPr>
              <a:t>ByteBuffer.</a:t>
            </a:r>
            <a:r>
              <a:rPr lang="en-US" altLang="zh-CN" sz="1100" b="1" dirty="0" err="1">
                <a:solidFill>
                  <a:srgbClr val="C00000"/>
                </a:solidFill>
                <a:latin typeface="Times New Roman" panose="02020603050405020304" pitchFamily="18" charset="0"/>
                <a:ea typeface="宋体" panose="02010600030101010101" pitchFamily="2" charset="-122"/>
                <a:cs typeface="Times New Roman" panose="02020603050405020304" pitchFamily="18" charset="0"/>
              </a:rPr>
              <a:t>allocateDirect</a:t>
            </a:r>
            <a:r>
              <a:rPr lang="en-US" altLang="zh-CN" sz="1100" b="1" dirty="0">
                <a:latin typeface="Times New Roman" panose="02020603050405020304" pitchFamily="18" charset="0"/>
                <a:ea typeface="宋体" panose="02010600030101010101" pitchFamily="2" charset="-122"/>
                <a:cs typeface="Times New Roman" panose="02020603050405020304" pitchFamily="18" charset="0"/>
              </a:rPr>
              <a:t>(1024);</a:t>
            </a:r>
            <a:endParaRPr lang="zh-CN" altLang="en-US" sz="1100" b="1" dirty="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spcBef>
                <a:spcPts val="300"/>
              </a:spcBef>
            </a:pP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在物理内存中建立内存映射文件，应用程序直接操作物理内存映射文件</a:t>
            </a:r>
            <a:endParaRPr lang="en-US" altLang="zh-CN" sz="1400" b="1" dirty="0" smtClean="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spcBef>
                <a:spcPts val="300"/>
              </a:spcBef>
            </a:pP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应用程序读</a:t>
            </a:r>
            <a:r>
              <a:rPr lang="en-US" altLang="zh-CN" sz="14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写操作</a:t>
            </a: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没有中间的</a:t>
            </a:r>
            <a:r>
              <a:rPr lang="en-US" altLang="zh-CN" sz="1400" b="1" dirty="0" smtClean="0">
                <a:latin typeface="Times New Roman" panose="02020603050405020304" pitchFamily="18" charset="0"/>
                <a:ea typeface="宋体" panose="02010600030101010101" pitchFamily="2" charset="-122"/>
                <a:cs typeface="Times New Roman" panose="02020603050405020304" pitchFamily="18" charset="0"/>
              </a:rPr>
              <a:t>copy</a:t>
            </a: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过程，可提高读写效率。</a:t>
            </a:r>
            <a:endParaRPr lang="en-US" altLang="zh-CN" sz="1400" b="1" dirty="0" smtClean="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spcBef>
                <a:spcPts val="300"/>
              </a:spcBef>
            </a:pP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问题：消耗的物理内存会增大，内存的释放只能通过</a:t>
            </a:r>
            <a:r>
              <a:rPr lang="en-US" altLang="zh-CN" sz="1400" b="1" dirty="0" smtClean="0">
                <a:latin typeface="Times New Roman" panose="02020603050405020304" pitchFamily="18" charset="0"/>
                <a:ea typeface="宋体" panose="02010600030101010101" pitchFamily="2" charset="-122"/>
                <a:cs typeface="Times New Roman" panose="02020603050405020304" pitchFamily="18" charset="0"/>
              </a:rPr>
              <a:t>Java</a:t>
            </a: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的垃圾回收机制来释放，并不是不使用就回收。</a:t>
            </a:r>
            <a:endParaRPr lang="en-US" altLang="zh-CN" sz="1400" b="1" dirty="0" smtClean="0">
              <a:latin typeface="Times New Roman" panose="02020603050405020304" pitchFamily="18" charset="0"/>
              <a:ea typeface="宋体" panose="02010600030101010101" pitchFamily="2" charset="-122"/>
              <a:cs typeface="Times New Roman" panose="02020603050405020304" pitchFamily="18" charset="0"/>
            </a:endParaRPr>
          </a:p>
          <a:p>
            <a:pPr eaLnBrk="1" hangingPunct="1"/>
            <a:endParaRPr lang="zh-CN" altLang="en-US" sz="20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2">
            <a:extLst>
              <a:ext uri="{FF2B5EF4-FFF2-40B4-BE49-F238E27FC236}">
                <a16:creationId xmlns:a16="http://schemas.microsoft.com/office/drawing/2014/main" id="{6C4EE7DA-EF21-4AC5-BBF2-85B61EC3713D}"/>
              </a:ext>
            </a:extLst>
          </p:cNvPr>
          <p:cNvSpPr txBox="1">
            <a:spLocks noChangeArrowheads="1"/>
          </p:cNvSpPr>
          <p:nvPr/>
        </p:nvSpPr>
        <p:spPr bwMode="auto">
          <a:xfrm>
            <a:off x="0" y="296633"/>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pPr>
              <a:defRPr/>
            </a:pPr>
            <a:r>
              <a:rPr lang="zh-CN" altLang="en-US" dirty="0">
                <a:effectLst>
                  <a:outerShdw blurRad="38100" dist="38100" dir="2700000" algn="tl">
                    <a:srgbClr val="C0C0C0"/>
                  </a:outerShdw>
                </a:effectLst>
                <a:ea typeface="宋体" panose="02010600030101010101" pitchFamily="2" charset="-122"/>
              </a:rPr>
              <a:t>缓冲区</a:t>
            </a:r>
            <a:r>
              <a:rPr lang="zh-CN" altLang="en-US" dirty="0" smtClean="0">
                <a:effectLst>
                  <a:outerShdw blurRad="38100" dist="38100" dir="2700000" algn="tl">
                    <a:srgbClr val="C0C0C0"/>
                  </a:outerShdw>
                </a:effectLst>
                <a:ea typeface="宋体" panose="02010600030101010101" pitchFamily="2" charset="-122"/>
              </a:rPr>
              <a:t>的实现（</a:t>
            </a:r>
            <a:r>
              <a:rPr lang="en-US" altLang="zh-CN" dirty="0" smtClean="0">
                <a:effectLst>
                  <a:outerShdw blurRad="38100" dist="38100" dir="2700000" algn="tl">
                    <a:srgbClr val="C0C0C0"/>
                  </a:outerShdw>
                </a:effectLst>
                <a:ea typeface="宋体" panose="02010600030101010101" pitchFamily="2" charset="-122"/>
              </a:rPr>
              <a:t>JAVA</a:t>
            </a:r>
            <a:r>
              <a:rPr lang="zh-CN" altLang="en-US" dirty="0" smtClean="0">
                <a:effectLst>
                  <a:outerShdw blurRad="38100" dist="38100" dir="2700000" algn="tl">
                    <a:srgbClr val="C0C0C0"/>
                  </a:outerShdw>
                </a:effectLst>
                <a:ea typeface="宋体" panose="02010600030101010101" pitchFamily="2" charset="-122"/>
              </a:rPr>
              <a:t>为例）</a:t>
            </a:r>
            <a:endParaRPr lang="en-US" altLang="zh-CN" dirty="0">
              <a:effectLst>
                <a:outerShdw blurRad="38100" dist="38100" dir="2700000" algn="tl">
                  <a:srgbClr val="C0C0C0"/>
                </a:outerShdw>
              </a:effectLst>
              <a:ea typeface="宋体" panose="02010600030101010101" pitchFamily="2" charset="-122"/>
            </a:endParaRPr>
          </a:p>
        </p:txBody>
      </p:sp>
      <p:pic>
        <p:nvPicPr>
          <p:cNvPr id="5" name="图片 4"/>
          <p:cNvPicPr>
            <a:picLocks noChangeAspect="1"/>
          </p:cNvPicPr>
          <p:nvPr/>
        </p:nvPicPr>
        <p:blipFill>
          <a:blip r:embed="rId2"/>
          <a:stretch>
            <a:fillRect/>
          </a:stretch>
        </p:blipFill>
        <p:spPr>
          <a:xfrm>
            <a:off x="5326602" y="1356560"/>
            <a:ext cx="3199367" cy="2347184"/>
          </a:xfrm>
          <a:prstGeom prst="rect">
            <a:avLst/>
          </a:prstGeom>
        </p:spPr>
      </p:pic>
      <p:pic>
        <p:nvPicPr>
          <p:cNvPr id="6" name="图片 5"/>
          <p:cNvPicPr>
            <a:picLocks noChangeAspect="1"/>
          </p:cNvPicPr>
          <p:nvPr/>
        </p:nvPicPr>
        <p:blipFill>
          <a:blip r:embed="rId3"/>
          <a:stretch>
            <a:fillRect/>
          </a:stretch>
        </p:blipFill>
        <p:spPr>
          <a:xfrm>
            <a:off x="5690586" y="3900708"/>
            <a:ext cx="2962272" cy="2427953"/>
          </a:xfrm>
          <a:prstGeom prst="rect">
            <a:avLst/>
          </a:prstGeom>
        </p:spPr>
      </p:pic>
      <p:sp>
        <p:nvSpPr>
          <p:cNvPr id="7" name="文本框 6"/>
          <p:cNvSpPr txBox="1"/>
          <p:nvPr/>
        </p:nvSpPr>
        <p:spPr>
          <a:xfrm>
            <a:off x="5389478" y="1447060"/>
            <a:ext cx="538952" cy="338554"/>
          </a:xfrm>
          <a:prstGeom prst="rect">
            <a:avLst/>
          </a:prstGeom>
          <a:noFill/>
        </p:spPr>
        <p:txBody>
          <a:bodyPr wrap="square" rtlCol="0">
            <a:spAutoFit/>
          </a:bodyPr>
          <a:lstStyle/>
          <a:p>
            <a:r>
              <a:rPr lang="en-US" altLang="zh-CN" sz="1600" dirty="0" smtClean="0"/>
              <a:t>OS</a:t>
            </a:r>
            <a:endParaRPr lang="zh-CN" altLang="en-US" sz="1600" dirty="0"/>
          </a:p>
        </p:txBody>
      </p:sp>
      <p:sp>
        <p:nvSpPr>
          <p:cNvPr id="8" name="文本框 7"/>
          <p:cNvSpPr txBox="1"/>
          <p:nvPr/>
        </p:nvSpPr>
        <p:spPr>
          <a:xfrm>
            <a:off x="7459828" y="1447060"/>
            <a:ext cx="689873" cy="338554"/>
          </a:xfrm>
          <a:prstGeom prst="rect">
            <a:avLst/>
          </a:prstGeom>
          <a:noFill/>
        </p:spPr>
        <p:txBody>
          <a:bodyPr wrap="square" rtlCol="0">
            <a:spAutoFit/>
          </a:bodyPr>
          <a:lstStyle/>
          <a:p>
            <a:r>
              <a:rPr lang="en-US" altLang="zh-CN" sz="1600" dirty="0" smtClean="0"/>
              <a:t>JVM</a:t>
            </a:r>
            <a:endParaRPr lang="zh-CN" altLang="en-US" sz="1600" dirty="0"/>
          </a:p>
        </p:txBody>
      </p:sp>
    </p:spTree>
    <p:extLst>
      <p:ext uri="{BB962C8B-B14F-4D97-AF65-F5344CB8AC3E}">
        <p14:creationId xmlns:p14="http://schemas.microsoft.com/office/powerpoint/2010/main" val="2363051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8ABE713-F8C8-471A-A231-D3F2D3F57BC7}"/>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讨论</a:t>
            </a:r>
            <a:r>
              <a:rPr lang="en-US" altLang="zh-CN" noProof="1">
                <a:effectLst>
                  <a:outerShdw blurRad="38100" dist="38100" dir="2700000">
                    <a:srgbClr val="C0C0C0"/>
                  </a:outerShdw>
                </a:effectLst>
              </a:rPr>
              <a:t>—I/O </a:t>
            </a:r>
            <a:r>
              <a:rPr lang="en-US" altLang="zh-CN" noProof="1" smtClean="0">
                <a:effectLst>
                  <a:outerShdw blurRad="38100" dist="38100" dir="2700000">
                    <a:srgbClr val="C0C0C0"/>
                  </a:outerShdw>
                </a:effectLst>
              </a:rPr>
              <a:t>Buffer</a:t>
            </a:r>
            <a:r>
              <a:rPr lang="zh-CN" altLang="en-US" noProof="1" smtClean="0">
                <a:effectLst>
                  <a:outerShdw blurRad="38100" dist="38100" dir="2700000">
                    <a:srgbClr val="C0C0C0"/>
                  </a:outerShdw>
                </a:effectLst>
              </a:rPr>
              <a:t>测试</a:t>
            </a:r>
            <a:endParaRPr lang="en-US" altLang="zh-CN" noProof="1">
              <a:effectLst>
                <a:outerShdw blurRad="38100" dist="38100" dir="2700000">
                  <a:srgbClr val="C0C0C0"/>
                </a:outerShdw>
              </a:effectLst>
            </a:endParaRPr>
          </a:p>
        </p:txBody>
      </p:sp>
      <p:sp>
        <p:nvSpPr>
          <p:cNvPr id="46083" name="Rectangle 3">
            <a:extLst>
              <a:ext uri="{FF2B5EF4-FFF2-40B4-BE49-F238E27FC236}">
                <a16:creationId xmlns:a16="http://schemas.microsoft.com/office/drawing/2014/main" id="{2FAB1362-5378-4372-B0D7-9F73DC6849DB}"/>
              </a:ext>
            </a:extLst>
          </p:cNvPr>
          <p:cNvSpPr>
            <a:spLocks noGrp="1" noChangeArrowheads="1"/>
          </p:cNvSpPr>
          <p:nvPr>
            <p:ph type="body" idx="4294967295"/>
          </p:nvPr>
        </p:nvSpPr>
        <p:spPr>
          <a:xfrm>
            <a:off x="623890" y="1244600"/>
            <a:ext cx="3699536" cy="4910138"/>
          </a:xfrm>
          <a:ln>
            <a:solidFill>
              <a:schemeClr val="tx1"/>
            </a:solidFill>
          </a:ln>
        </p:spPr>
        <p:txBody>
          <a:bodyPr/>
          <a:lstStyle/>
          <a:p>
            <a:r>
              <a:rPr lang="zh-CN" altLang="en-US" sz="1800" dirty="0"/>
              <a:t>考虑如下的</a:t>
            </a:r>
            <a:r>
              <a:rPr lang="en-US" altLang="zh-CN" sz="1800" dirty="0"/>
              <a:t>C</a:t>
            </a:r>
            <a:r>
              <a:rPr lang="zh-CN" altLang="en-US" sz="1800" dirty="0"/>
              <a:t>程序</a:t>
            </a:r>
            <a:r>
              <a:rPr lang="en-US" altLang="zh-CN" sz="1800" dirty="0"/>
              <a:t>(ubuntu)</a:t>
            </a:r>
          </a:p>
          <a:p>
            <a:endParaRPr lang="zh-CN" altLang="en-US" sz="1800" dirty="0"/>
          </a:p>
          <a:p>
            <a:pPr marL="457200" lvl="1" indent="0">
              <a:spcBef>
                <a:spcPts val="0"/>
              </a:spcBef>
              <a:buNone/>
            </a:pPr>
            <a:r>
              <a:rPr lang="en-US" altLang="zh-CN" sz="1600" dirty="0"/>
              <a:t>#include &lt;</a:t>
            </a:r>
            <a:r>
              <a:rPr lang="en-US" altLang="zh-CN" sz="1600" dirty="0" err="1"/>
              <a:t>stdio.h</a:t>
            </a:r>
            <a:r>
              <a:rPr lang="en-US" altLang="zh-CN" sz="1600" dirty="0"/>
              <a:t>&gt;</a:t>
            </a:r>
          </a:p>
          <a:p>
            <a:pPr marL="457200" lvl="1" indent="0">
              <a:spcBef>
                <a:spcPts val="0"/>
              </a:spcBef>
              <a:buNone/>
            </a:pPr>
            <a:r>
              <a:rPr lang="en-US" altLang="zh-CN" sz="1600" dirty="0"/>
              <a:t>#include &lt;</a:t>
            </a:r>
            <a:r>
              <a:rPr lang="en-US" altLang="zh-CN" sz="1600" dirty="0" err="1"/>
              <a:t>unistd.h</a:t>
            </a:r>
            <a:r>
              <a:rPr lang="en-US" altLang="zh-CN" sz="1600" dirty="0"/>
              <a:t>&gt;   //pause()</a:t>
            </a:r>
          </a:p>
          <a:p>
            <a:pPr marL="457200" lvl="1" indent="0">
              <a:spcBef>
                <a:spcPts val="0"/>
              </a:spcBef>
              <a:buNone/>
            </a:pPr>
            <a:r>
              <a:rPr lang="en-US" altLang="zh-CN" sz="1600" dirty="0"/>
              <a:t>#include &lt;</a:t>
            </a:r>
            <a:r>
              <a:rPr lang="en-US" altLang="zh-CN" sz="1600" dirty="0" err="1"/>
              <a:t>stdlib.h</a:t>
            </a:r>
            <a:r>
              <a:rPr lang="en-US" altLang="zh-CN" sz="1600" dirty="0"/>
              <a:t>&gt;    //</a:t>
            </a:r>
            <a:r>
              <a:rPr lang="en-US" altLang="zh-CN" sz="1600" dirty="0" err="1"/>
              <a:t>atoi</a:t>
            </a:r>
            <a:r>
              <a:rPr lang="en-US" altLang="zh-CN" sz="1600" dirty="0"/>
              <a:t>()</a:t>
            </a:r>
          </a:p>
          <a:p>
            <a:pPr marL="457200" lvl="1" indent="0">
              <a:spcBef>
                <a:spcPts val="0"/>
              </a:spcBef>
              <a:buNone/>
            </a:pPr>
            <a:endParaRPr lang="en-US" altLang="zh-CN" sz="1600" dirty="0"/>
          </a:p>
          <a:p>
            <a:pPr marL="457200" lvl="1" indent="0">
              <a:spcBef>
                <a:spcPts val="0"/>
              </a:spcBef>
              <a:buNone/>
            </a:pPr>
            <a:r>
              <a:rPr lang="en-US" altLang="zh-CN" sz="1600" dirty="0"/>
              <a:t>int main(int </a:t>
            </a:r>
            <a:r>
              <a:rPr lang="en-US" altLang="zh-CN" sz="1600" dirty="0" err="1"/>
              <a:t>argc</a:t>
            </a:r>
            <a:r>
              <a:rPr lang="en-US" altLang="zh-CN" sz="1600" dirty="0"/>
              <a:t>, char *</a:t>
            </a:r>
            <a:r>
              <a:rPr lang="en-US" altLang="zh-CN" sz="1600" dirty="0" err="1"/>
              <a:t>argv</a:t>
            </a:r>
            <a:r>
              <a:rPr lang="en-US" altLang="zh-CN" sz="1600" dirty="0"/>
              <a:t>[])</a:t>
            </a:r>
          </a:p>
          <a:p>
            <a:pPr marL="457200" lvl="1" indent="0">
              <a:spcBef>
                <a:spcPts val="0"/>
              </a:spcBef>
              <a:buNone/>
            </a:pPr>
            <a:r>
              <a:rPr lang="en-US" altLang="zh-CN" sz="1600" dirty="0"/>
              <a:t>{</a:t>
            </a:r>
          </a:p>
          <a:p>
            <a:pPr marL="457200" lvl="1" indent="0">
              <a:spcBef>
                <a:spcPts val="0"/>
              </a:spcBef>
              <a:buNone/>
            </a:pPr>
            <a:r>
              <a:rPr lang="en-US" altLang="zh-CN" sz="1600" dirty="0"/>
              <a:t>     int </a:t>
            </a:r>
            <a:r>
              <a:rPr lang="en-US" altLang="zh-CN" sz="1600" dirty="0" err="1"/>
              <a:t>loopCount</a:t>
            </a:r>
            <a:r>
              <a:rPr lang="en-US" altLang="zh-CN" sz="1600" dirty="0"/>
              <a:t>=10;</a:t>
            </a:r>
          </a:p>
          <a:p>
            <a:pPr marL="457200" lvl="1" indent="0">
              <a:spcBef>
                <a:spcPts val="0"/>
              </a:spcBef>
              <a:buNone/>
            </a:pPr>
            <a:r>
              <a:rPr lang="en-US" altLang="zh-CN" sz="1600" dirty="0"/>
              <a:t>     if (</a:t>
            </a:r>
            <a:r>
              <a:rPr lang="en-US" altLang="zh-CN" sz="1600" dirty="0" err="1"/>
              <a:t>argc</a:t>
            </a:r>
            <a:r>
              <a:rPr lang="en-US" altLang="zh-CN" sz="1600" dirty="0"/>
              <a:t>&gt;=2)</a:t>
            </a:r>
          </a:p>
          <a:p>
            <a:pPr marL="457200" lvl="1" indent="0">
              <a:spcBef>
                <a:spcPts val="0"/>
              </a:spcBef>
              <a:buNone/>
            </a:pPr>
            <a:r>
              <a:rPr lang="en-US" altLang="zh-CN" sz="1600" dirty="0"/>
              <a:t>          </a:t>
            </a:r>
            <a:r>
              <a:rPr lang="en-US" altLang="zh-CN" sz="1600" dirty="0" err="1">
                <a:solidFill>
                  <a:srgbClr val="FF0000"/>
                </a:solidFill>
              </a:rPr>
              <a:t>loopCount</a:t>
            </a:r>
            <a:r>
              <a:rPr lang="en-US" altLang="zh-CN" sz="1600" dirty="0">
                <a:solidFill>
                  <a:srgbClr val="FF0000"/>
                </a:solidFill>
              </a:rPr>
              <a:t>=</a:t>
            </a:r>
            <a:r>
              <a:rPr lang="en-US" altLang="zh-CN" sz="1600" dirty="0" err="1">
                <a:solidFill>
                  <a:srgbClr val="FF0000"/>
                </a:solidFill>
              </a:rPr>
              <a:t>atoi</a:t>
            </a:r>
            <a:r>
              <a:rPr lang="en-US" altLang="zh-CN" sz="1600" dirty="0">
                <a:solidFill>
                  <a:srgbClr val="FF0000"/>
                </a:solidFill>
              </a:rPr>
              <a:t>(</a:t>
            </a:r>
            <a:r>
              <a:rPr lang="en-US" altLang="zh-CN" sz="1600" dirty="0" err="1">
                <a:solidFill>
                  <a:srgbClr val="FF0000"/>
                </a:solidFill>
              </a:rPr>
              <a:t>argv</a:t>
            </a:r>
            <a:r>
              <a:rPr lang="en-US" altLang="zh-CN" sz="1600" dirty="0">
                <a:solidFill>
                  <a:srgbClr val="FF0000"/>
                </a:solidFill>
              </a:rPr>
              <a:t>[1]);</a:t>
            </a:r>
          </a:p>
          <a:p>
            <a:pPr marL="457200" lvl="1" indent="0">
              <a:spcBef>
                <a:spcPts val="0"/>
              </a:spcBef>
              <a:buNone/>
            </a:pPr>
            <a:r>
              <a:rPr lang="en-US" altLang="zh-CN" sz="1600" dirty="0"/>
              <a:t>     for (int </a:t>
            </a:r>
            <a:r>
              <a:rPr lang="en-US" altLang="zh-CN" sz="1600" dirty="0" err="1"/>
              <a:t>i</a:t>
            </a:r>
            <a:r>
              <a:rPr lang="en-US" altLang="zh-CN" sz="1600" dirty="0"/>
              <a:t>=1; </a:t>
            </a:r>
            <a:r>
              <a:rPr lang="en-US" altLang="zh-CN" sz="1600" dirty="0" err="1"/>
              <a:t>i</a:t>
            </a:r>
            <a:r>
              <a:rPr lang="en-US" altLang="zh-CN" sz="1600" dirty="0">
                <a:solidFill>
                  <a:srgbClr val="C00000"/>
                </a:solidFill>
              </a:rPr>
              <a:t>&lt;=</a:t>
            </a:r>
            <a:r>
              <a:rPr lang="en-US" altLang="zh-CN" sz="1600" dirty="0" err="1">
                <a:solidFill>
                  <a:srgbClr val="C00000"/>
                </a:solidFill>
              </a:rPr>
              <a:t>loopCount;i</a:t>
            </a:r>
            <a:r>
              <a:rPr lang="en-US" altLang="zh-CN" sz="1600" dirty="0"/>
              <a:t>++)</a:t>
            </a:r>
          </a:p>
          <a:p>
            <a:pPr marL="457200" lvl="1" indent="0">
              <a:spcBef>
                <a:spcPts val="0"/>
              </a:spcBef>
              <a:buNone/>
            </a:pPr>
            <a:r>
              <a:rPr lang="en-US" altLang="zh-CN" sz="1600" dirty="0"/>
              <a:t>          </a:t>
            </a:r>
            <a:r>
              <a:rPr lang="en-US" altLang="zh-CN" sz="1600" dirty="0" err="1"/>
              <a:t>printf</a:t>
            </a:r>
            <a:r>
              <a:rPr lang="en-US" altLang="zh-CN" sz="1600" dirty="0"/>
              <a:t>(“a”);</a:t>
            </a:r>
          </a:p>
          <a:p>
            <a:pPr marL="457200" lvl="1" indent="0">
              <a:spcBef>
                <a:spcPts val="0"/>
              </a:spcBef>
              <a:buNone/>
            </a:pPr>
            <a:r>
              <a:rPr lang="en-US" altLang="zh-CN" sz="1600" dirty="0"/>
              <a:t>      </a:t>
            </a:r>
            <a:r>
              <a:rPr lang="en-US" altLang="zh-CN" sz="1600" dirty="0">
                <a:solidFill>
                  <a:srgbClr val="0409E2"/>
                </a:solidFill>
              </a:rPr>
              <a:t>//pause();   //</a:t>
            </a:r>
            <a:r>
              <a:rPr lang="zh-CN" altLang="en-US" sz="1600" dirty="0">
                <a:solidFill>
                  <a:srgbClr val="0409E2"/>
                </a:solidFill>
              </a:rPr>
              <a:t>暂停程序执行</a:t>
            </a:r>
            <a:endParaRPr lang="en-US" altLang="zh-CN" sz="1600" dirty="0">
              <a:solidFill>
                <a:srgbClr val="0409E2"/>
              </a:solidFill>
            </a:endParaRPr>
          </a:p>
          <a:p>
            <a:pPr marL="457200" lvl="1" indent="0">
              <a:spcBef>
                <a:spcPts val="0"/>
              </a:spcBef>
              <a:buNone/>
            </a:pPr>
            <a:r>
              <a:rPr lang="en-US" altLang="zh-CN" sz="1600" dirty="0">
                <a:solidFill>
                  <a:srgbClr val="0409E2"/>
                </a:solidFill>
              </a:rPr>
              <a:t>      for (;;);       //</a:t>
            </a:r>
            <a:r>
              <a:rPr lang="zh-CN" altLang="en-US" sz="1600" dirty="0">
                <a:solidFill>
                  <a:srgbClr val="0409E2"/>
                </a:solidFill>
              </a:rPr>
              <a:t>防止程序退出</a:t>
            </a:r>
            <a:endParaRPr lang="en-US" altLang="zh-CN" sz="1600" dirty="0">
              <a:solidFill>
                <a:srgbClr val="0409E2"/>
              </a:solidFill>
            </a:endParaRPr>
          </a:p>
          <a:p>
            <a:pPr marL="457200" lvl="1" indent="0">
              <a:spcBef>
                <a:spcPts val="0"/>
              </a:spcBef>
              <a:buNone/>
            </a:pPr>
            <a:r>
              <a:rPr lang="en-US" altLang="zh-CN" sz="1600" dirty="0"/>
              <a:t>      return 0;</a:t>
            </a:r>
          </a:p>
          <a:p>
            <a:pPr marL="457200" lvl="1" indent="0">
              <a:spcBef>
                <a:spcPts val="0"/>
              </a:spcBef>
              <a:buNone/>
            </a:pPr>
            <a:r>
              <a:rPr lang="en-US" altLang="zh-CN" sz="1600" dirty="0"/>
              <a:t>}</a:t>
            </a:r>
            <a:endParaRPr lang="zh-CN" altLang="en-US" sz="1600" dirty="0"/>
          </a:p>
        </p:txBody>
      </p:sp>
      <p:sp>
        <p:nvSpPr>
          <p:cNvPr id="4" name="Rectangle 3">
            <a:extLst>
              <a:ext uri="{FF2B5EF4-FFF2-40B4-BE49-F238E27FC236}">
                <a16:creationId xmlns:a16="http://schemas.microsoft.com/office/drawing/2014/main" id="{68CB3AE2-E158-45AB-B86C-1E5EE7E24980}"/>
              </a:ext>
            </a:extLst>
          </p:cNvPr>
          <p:cNvSpPr txBox="1">
            <a:spLocks noChangeArrowheads="1"/>
          </p:cNvSpPr>
          <p:nvPr/>
        </p:nvSpPr>
        <p:spPr bwMode="auto">
          <a:xfrm>
            <a:off x="4572001" y="1237448"/>
            <a:ext cx="3948110" cy="491729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r>
              <a:rPr lang="zh-CN" altLang="en-US" sz="1600" dirty="0"/>
              <a:t>编译后默认可执行程序文件名为</a:t>
            </a:r>
            <a:r>
              <a:rPr lang="en-US" altLang="zh-CN" sz="1600" dirty="0" err="1"/>
              <a:t>a.out</a:t>
            </a:r>
            <a:endParaRPr lang="en-US" altLang="zh-CN" sz="1600" dirty="0"/>
          </a:p>
          <a:p>
            <a:r>
              <a:rPr lang="zh-CN" altLang="en-US" sz="1600" dirty="0"/>
              <a:t>问下述程序执行，屏幕的输出结果有何不同？</a:t>
            </a:r>
            <a:endParaRPr lang="en-US" altLang="zh-CN" sz="1600" dirty="0"/>
          </a:p>
          <a:p>
            <a:pPr lvl="1">
              <a:spcBef>
                <a:spcPts val="0"/>
              </a:spcBef>
            </a:pPr>
            <a:r>
              <a:rPr lang="en-US" altLang="zh-CN" sz="1200" dirty="0"/>
              <a:t>./</a:t>
            </a:r>
            <a:r>
              <a:rPr lang="en-US" altLang="zh-CN" sz="1200" dirty="0" err="1"/>
              <a:t>a.out</a:t>
            </a:r>
            <a:r>
              <a:rPr lang="en-US" altLang="zh-CN" sz="1200" dirty="0"/>
              <a:t> 10</a:t>
            </a:r>
          </a:p>
          <a:p>
            <a:pPr lvl="1">
              <a:spcBef>
                <a:spcPts val="0"/>
              </a:spcBef>
            </a:pPr>
            <a:r>
              <a:rPr lang="en-US" altLang="zh-CN" sz="1200" dirty="0"/>
              <a:t>./</a:t>
            </a:r>
            <a:r>
              <a:rPr lang="en-US" altLang="zh-CN" sz="1200" dirty="0" err="1"/>
              <a:t>a.out</a:t>
            </a:r>
            <a:r>
              <a:rPr lang="en-US" altLang="zh-CN" sz="1200" dirty="0"/>
              <a:t> 1024</a:t>
            </a:r>
          </a:p>
          <a:p>
            <a:pPr lvl="1">
              <a:spcBef>
                <a:spcPts val="0"/>
              </a:spcBef>
            </a:pPr>
            <a:r>
              <a:rPr lang="en-US" altLang="zh-CN" sz="1200" dirty="0"/>
              <a:t>./</a:t>
            </a:r>
            <a:r>
              <a:rPr lang="en-US" altLang="zh-CN" sz="1200" dirty="0" err="1"/>
              <a:t>a.out</a:t>
            </a:r>
            <a:r>
              <a:rPr lang="en-US" altLang="zh-CN" sz="1200" dirty="0"/>
              <a:t> 1025</a:t>
            </a:r>
          </a:p>
          <a:p>
            <a:pPr lvl="1">
              <a:spcBef>
                <a:spcPts val="0"/>
              </a:spcBef>
            </a:pPr>
            <a:r>
              <a:rPr lang="en-US" altLang="zh-CN" sz="1200" dirty="0"/>
              <a:t>./</a:t>
            </a:r>
            <a:r>
              <a:rPr lang="en-US" altLang="zh-CN" sz="1200" dirty="0" err="1"/>
              <a:t>a.out</a:t>
            </a:r>
            <a:r>
              <a:rPr lang="en-US" altLang="zh-CN" sz="1200" dirty="0"/>
              <a:t> 1056</a:t>
            </a:r>
          </a:p>
          <a:p>
            <a:pPr lvl="1"/>
            <a:endParaRPr lang="en-US" altLang="zh-CN" sz="1200" dirty="0"/>
          </a:p>
          <a:p>
            <a:pPr marL="457200" lvl="1" indent="0">
              <a:buNone/>
            </a:pPr>
            <a:endParaRPr lang="en-US" altLang="zh-CN" sz="1200" dirty="0"/>
          </a:p>
          <a:p>
            <a:pPr lvl="1"/>
            <a:endParaRPr lang="en-US" altLang="zh-CN" sz="1200" dirty="0"/>
          </a:p>
          <a:p>
            <a:pPr lvl="1"/>
            <a:endParaRPr lang="zh-CN" altLang="en-US" sz="1200" dirty="0"/>
          </a:p>
          <a:p>
            <a:pPr lvl="1"/>
            <a:endParaRPr lang="zh-CN" altLang="en-US" sz="1200" dirty="0"/>
          </a:p>
          <a:p>
            <a:pPr lvl="1"/>
            <a:endParaRPr lang="zh-CN" altLang="en-US" sz="1200" dirty="0"/>
          </a:p>
        </p:txBody>
      </p:sp>
      <p:sp>
        <p:nvSpPr>
          <p:cNvPr id="5" name="对话气泡: 圆角矩形 4">
            <a:extLst>
              <a:ext uri="{FF2B5EF4-FFF2-40B4-BE49-F238E27FC236}">
                <a16:creationId xmlns:a16="http://schemas.microsoft.com/office/drawing/2014/main" id="{87F61B35-EF44-4291-B52F-496D209DD098}"/>
              </a:ext>
            </a:extLst>
          </p:cNvPr>
          <p:cNvSpPr/>
          <p:nvPr/>
        </p:nvSpPr>
        <p:spPr>
          <a:xfrm>
            <a:off x="4820576" y="2929797"/>
            <a:ext cx="3699534" cy="339791"/>
          </a:xfrm>
          <a:prstGeom prst="wedgeRoundRectCallout">
            <a:avLst>
              <a:gd name="adj1" fmla="val 28682"/>
              <a:gd name="adj2" fmla="val -48488"/>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a:defRPr/>
            </a:pPr>
            <a:r>
              <a:rPr lang="en-US" altLang="zh-CN" sz="1600" dirty="0">
                <a:solidFill>
                  <a:schemeClr val="tx1"/>
                </a:solidFill>
                <a:latin typeface="Times New Roman" panose="02020603050405020304" pitchFamily="18" charset="0"/>
                <a:cs typeface="Times New Roman" panose="02020603050405020304" pitchFamily="18" charset="0"/>
              </a:rPr>
              <a:t>./</a:t>
            </a:r>
            <a:r>
              <a:rPr lang="en-US" altLang="zh-CN" sz="1600" dirty="0" err="1">
                <a:solidFill>
                  <a:schemeClr val="tx1"/>
                </a:solidFill>
                <a:latin typeface="Times New Roman" panose="02020603050405020304" pitchFamily="18" charset="0"/>
                <a:cs typeface="Times New Roman" panose="02020603050405020304" pitchFamily="18" charset="0"/>
              </a:rPr>
              <a:t>a.out</a:t>
            </a:r>
            <a:r>
              <a:rPr lang="en-US" altLang="zh-CN" sz="1600" dirty="0">
                <a:solidFill>
                  <a:schemeClr val="tx1"/>
                </a:solidFill>
                <a:latin typeface="Times New Roman" panose="02020603050405020304" pitchFamily="18" charset="0"/>
                <a:cs typeface="Times New Roman" panose="02020603050405020304" pitchFamily="18" charset="0"/>
              </a:rPr>
              <a:t> 10</a:t>
            </a:r>
            <a:r>
              <a:rPr lang="zh-CN" altLang="en-US" sz="1600" dirty="0">
                <a:solidFill>
                  <a:schemeClr val="tx1"/>
                </a:solidFill>
                <a:latin typeface="Times New Roman" panose="02020603050405020304" pitchFamily="18" charset="0"/>
                <a:cs typeface="Times New Roman" panose="02020603050405020304" pitchFamily="18" charset="0"/>
              </a:rPr>
              <a:t>，屏幕不输出任何信息</a:t>
            </a:r>
          </a:p>
        </p:txBody>
      </p:sp>
      <p:sp>
        <p:nvSpPr>
          <p:cNvPr id="6" name="对话气泡: 圆角矩形 5">
            <a:extLst>
              <a:ext uri="{FF2B5EF4-FFF2-40B4-BE49-F238E27FC236}">
                <a16:creationId xmlns:a16="http://schemas.microsoft.com/office/drawing/2014/main" id="{D717701A-2282-4283-B41B-DA1585D8B168}"/>
              </a:ext>
            </a:extLst>
          </p:cNvPr>
          <p:cNvSpPr/>
          <p:nvPr/>
        </p:nvSpPr>
        <p:spPr>
          <a:xfrm>
            <a:off x="4820576" y="3366312"/>
            <a:ext cx="3699534" cy="302524"/>
          </a:xfrm>
          <a:prstGeom prst="wedgeRoundRectCallout">
            <a:avLst>
              <a:gd name="adj1" fmla="val 28682"/>
              <a:gd name="adj2" fmla="val -48488"/>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a:defRPr/>
            </a:pPr>
            <a:r>
              <a:rPr lang="en-US" altLang="zh-CN" sz="1600" dirty="0">
                <a:solidFill>
                  <a:schemeClr val="tx1"/>
                </a:solidFill>
                <a:latin typeface="Times New Roman" panose="02020603050405020304" pitchFamily="18" charset="0"/>
                <a:cs typeface="Times New Roman" panose="02020603050405020304" pitchFamily="18" charset="0"/>
              </a:rPr>
              <a:t>./</a:t>
            </a:r>
            <a:r>
              <a:rPr lang="en-US" altLang="zh-CN" sz="1600" dirty="0" err="1">
                <a:solidFill>
                  <a:schemeClr val="tx1"/>
                </a:solidFill>
                <a:latin typeface="Times New Roman" panose="02020603050405020304" pitchFamily="18" charset="0"/>
                <a:cs typeface="Times New Roman" panose="02020603050405020304" pitchFamily="18" charset="0"/>
              </a:rPr>
              <a:t>a.out</a:t>
            </a:r>
            <a:r>
              <a:rPr lang="en-US" altLang="zh-CN" sz="1600" dirty="0">
                <a:solidFill>
                  <a:schemeClr val="tx1"/>
                </a:solidFill>
                <a:latin typeface="Times New Roman" panose="02020603050405020304" pitchFamily="18" charset="0"/>
                <a:cs typeface="Times New Roman" panose="02020603050405020304" pitchFamily="18" charset="0"/>
              </a:rPr>
              <a:t> 1024</a:t>
            </a:r>
            <a:r>
              <a:rPr lang="zh-CN" altLang="en-US" sz="1600" dirty="0">
                <a:solidFill>
                  <a:schemeClr val="tx1"/>
                </a:solidFill>
                <a:latin typeface="Times New Roman" panose="02020603050405020304" pitchFamily="18" charset="0"/>
                <a:cs typeface="Times New Roman" panose="02020603050405020304" pitchFamily="18" charset="0"/>
              </a:rPr>
              <a:t>，屏幕不输出任何信息</a:t>
            </a:r>
          </a:p>
        </p:txBody>
      </p:sp>
      <p:sp>
        <p:nvSpPr>
          <p:cNvPr id="7" name="对话气泡: 圆角矩形 6">
            <a:extLst>
              <a:ext uri="{FF2B5EF4-FFF2-40B4-BE49-F238E27FC236}">
                <a16:creationId xmlns:a16="http://schemas.microsoft.com/office/drawing/2014/main" id="{2233E4D2-167F-4AC1-9CBF-93F0D9E01025}"/>
              </a:ext>
            </a:extLst>
          </p:cNvPr>
          <p:cNvSpPr/>
          <p:nvPr/>
        </p:nvSpPr>
        <p:spPr>
          <a:xfrm>
            <a:off x="4820576" y="3765561"/>
            <a:ext cx="3699534" cy="365162"/>
          </a:xfrm>
          <a:prstGeom prst="wedgeRoundRectCallout">
            <a:avLst>
              <a:gd name="adj1" fmla="val 28682"/>
              <a:gd name="adj2" fmla="val -48488"/>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a:defRPr/>
            </a:pPr>
            <a:r>
              <a:rPr lang="en-US" altLang="zh-CN" sz="1600" dirty="0">
                <a:solidFill>
                  <a:schemeClr val="tx1"/>
                </a:solidFill>
                <a:latin typeface="Times New Roman" panose="02020603050405020304" pitchFamily="18" charset="0"/>
                <a:cs typeface="Times New Roman" panose="02020603050405020304" pitchFamily="18" charset="0"/>
              </a:rPr>
              <a:t>./</a:t>
            </a:r>
            <a:r>
              <a:rPr lang="en-US" altLang="zh-CN" sz="1600" dirty="0" err="1">
                <a:solidFill>
                  <a:schemeClr val="tx1"/>
                </a:solidFill>
                <a:latin typeface="Times New Roman" panose="02020603050405020304" pitchFamily="18" charset="0"/>
                <a:cs typeface="Times New Roman" panose="02020603050405020304" pitchFamily="18" charset="0"/>
              </a:rPr>
              <a:t>a.out</a:t>
            </a:r>
            <a:r>
              <a:rPr lang="en-US" altLang="zh-CN" sz="1600" dirty="0">
                <a:solidFill>
                  <a:schemeClr val="tx1"/>
                </a:solidFill>
                <a:latin typeface="Times New Roman" panose="02020603050405020304" pitchFamily="18" charset="0"/>
                <a:cs typeface="Times New Roman" panose="02020603050405020304" pitchFamily="18" charset="0"/>
              </a:rPr>
              <a:t> 1025</a:t>
            </a:r>
            <a:r>
              <a:rPr lang="zh-CN" altLang="en-US" sz="1600" dirty="0">
                <a:solidFill>
                  <a:schemeClr val="tx1"/>
                </a:solidFill>
                <a:latin typeface="Times New Roman" panose="02020603050405020304" pitchFamily="18" charset="0"/>
                <a:cs typeface="Times New Roman" panose="02020603050405020304" pitchFamily="18" charset="0"/>
              </a:rPr>
              <a:t>，输出</a:t>
            </a:r>
            <a:r>
              <a:rPr lang="en-US" altLang="zh-CN" sz="1600" dirty="0">
                <a:solidFill>
                  <a:schemeClr val="tx1"/>
                </a:solidFill>
                <a:latin typeface="Times New Roman" panose="02020603050405020304" pitchFamily="18" charset="0"/>
                <a:cs typeface="Times New Roman" panose="02020603050405020304" pitchFamily="18" charset="0"/>
              </a:rPr>
              <a:t>1024</a:t>
            </a:r>
            <a:r>
              <a:rPr lang="zh-CN" altLang="en-US" sz="1600" dirty="0">
                <a:solidFill>
                  <a:schemeClr val="tx1"/>
                </a:solidFill>
                <a:latin typeface="Times New Roman" panose="02020603050405020304" pitchFamily="18" charset="0"/>
                <a:cs typeface="Times New Roman" panose="02020603050405020304" pitchFamily="18" charset="0"/>
              </a:rPr>
              <a:t>个</a:t>
            </a:r>
            <a:r>
              <a:rPr lang="en-US" altLang="zh-CN" sz="1600" dirty="0">
                <a:solidFill>
                  <a:schemeClr val="tx1"/>
                </a:solidFill>
                <a:latin typeface="Times New Roman" panose="02020603050405020304" pitchFamily="18" charset="0"/>
                <a:cs typeface="Times New Roman" panose="02020603050405020304" pitchFamily="18" charset="0"/>
              </a:rPr>
              <a:t>’a’</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8" name="对话气泡: 圆角矩形 7">
            <a:extLst>
              <a:ext uri="{FF2B5EF4-FFF2-40B4-BE49-F238E27FC236}">
                <a16:creationId xmlns:a16="http://schemas.microsoft.com/office/drawing/2014/main" id="{0605FA00-347A-48D0-9149-D9BCB9B600C5}"/>
              </a:ext>
            </a:extLst>
          </p:cNvPr>
          <p:cNvSpPr/>
          <p:nvPr/>
        </p:nvSpPr>
        <p:spPr>
          <a:xfrm>
            <a:off x="4820576" y="4167218"/>
            <a:ext cx="3699534" cy="362753"/>
          </a:xfrm>
          <a:prstGeom prst="wedgeRoundRectCallout">
            <a:avLst>
              <a:gd name="adj1" fmla="val 28682"/>
              <a:gd name="adj2" fmla="val -48488"/>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a:defRPr/>
            </a:pPr>
            <a:r>
              <a:rPr lang="en-US" altLang="zh-CN" sz="1600" dirty="0">
                <a:solidFill>
                  <a:schemeClr val="tx1"/>
                </a:solidFill>
                <a:latin typeface="Times New Roman" panose="02020603050405020304" pitchFamily="18" charset="0"/>
                <a:cs typeface="Times New Roman" panose="02020603050405020304" pitchFamily="18" charset="0"/>
              </a:rPr>
              <a:t>./</a:t>
            </a:r>
            <a:r>
              <a:rPr lang="en-US" altLang="zh-CN" sz="1600" dirty="0" err="1">
                <a:solidFill>
                  <a:schemeClr val="tx1"/>
                </a:solidFill>
                <a:latin typeface="Times New Roman" panose="02020603050405020304" pitchFamily="18" charset="0"/>
                <a:cs typeface="Times New Roman" panose="02020603050405020304" pitchFamily="18" charset="0"/>
              </a:rPr>
              <a:t>a.out</a:t>
            </a:r>
            <a:r>
              <a:rPr lang="en-US" altLang="zh-CN" sz="1600" dirty="0">
                <a:solidFill>
                  <a:schemeClr val="tx1"/>
                </a:solidFill>
                <a:latin typeface="Times New Roman" panose="02020603050405020304" pitchFamily="18" charset="0"/>
                <a:cs typeface="Times New Roman" panose="02020603050405020304" pitchFamily="18" charset="0"/>
              </a:rPr>
              <a:t> 1056</a:t>
            </a:r>
            <a:r>
              <a:rPr lang="zh-CN" altLang="en-US" sz="1600" dirty="0">
                <a:solidFill>
                  <a:schemeClr val="tx1"/>
                </a:solidFill>
                <a:latin typeface="Times New Roman" panose="02020603050405020304" pitchFamily="18" charset="0"/>
                <a:cs typeface="Times New Roman" panose="02020603050405020304" pitchFamily="18" charset="0"/>
              </a:rPr>
              <a:t>，输出</a:t>
            </a:r>
            <a:r>
              <a:rPr lang="en-US" altLang="zh-CN" sz="1600" dirty="0">
                <a:solidFill>
                  <a:schemeClr val="tx1"/>
                </a:solidFill>
                <a:latin typeface="Times New Roman" panose="02020603050405020304" pitchFamily="18" charset="0"/>
                <a:cs typeface="Times New Roman" panose="02020603050405020304" pitchFamily="18" charset="0"/>
              </a:rPr>
              <a:t>1024</a:t>
            </a:r>
            <a:r>
              <a:rPr lang="zh-CN" altLang="en-US" sz="1600" dirty="0">
                <a:solidFill>
                  <a:schemeClr val="tx1"/>
                </a:solidFill>
                <a:latin typeface="Times New Roman" panose="02020603050405020304" pitchFamily="18" charset="0"/>
                <a:cs typeface="Times New Roman" panose="02020603050405020304" pitchFamily="18" charset="0"/>
              </a:rPr>
              <a:t>个</a:t>
            </a:r>
            <a:r>
              <a:rPr lang="en-US" altLang="zh-CN" sz="1600" dirty="0">
                <a:solidFill>
                  <a:schemeClr val="tx1"/>
                </a:solidFill>
                <a:latin typeface="Times New Roman" panose="02020603050405020304" pitchFamily="18" charset="0"/>
                <a:cs typeface="Times New Roman" panose="02020603050405020304" pitchFamily="18" charset="0"/>
              </a:rPr>
              <a:t>’a</a:t>
            </a:r>
            <a:r>
              <a:rPr lang="en-US" altLang="zh-CN" sz="1600" dirty="0" smtClean="0">
                <a:solidFill>
                  <a:schemeClr val="tx1"/>
                </a:solidFill>
                <a:latin typeface="Times New Roman" panose="02020603050405020304" pitchFamily="18" charset="0"/>
                <a:cs typeface="Times New Roman" panose="02020603050405020304" pitchFamily="18" charset="0"/>
              </a:rPr>
              <a:t>’</a:t>
            </a:r>
            <a:r>
              <a:rPr lang="zh-CN" altLang="en-US" sz="1600" dirty="0">
                <a:solidFill>
                  <a:schemeClr val="tx1"/>
                </a:solidFill>
                <a:latin typeface="Times New Roman" panose="02020603050405020304" pitchFamily="18" charset="0"/>
                <a:cs typeface="Times New Roman" panose="02020603050405020304" pitchFamily="18" charset="0"/>
              </a:rPr>
              <a:t> </a:t>
            </a:r>
            <a:r>
              <a:rPr lang="zh-CN" altLang="en-US" sz="1600" dirty="0" smtClean="0">
                <a:solidFill>
                  <a:schemeClr val="tx1"/>
                </a:solidFill>
                <a:latin typeface="Times New Roman" panose="02020603050405020304" pitchFamily="18" charset="0"/>
                <a:cs typeface="Times New Roman" panose="02020603050405020304" pitchFamily="18" charset="0"/>
              </a:rPr>
              <a:t>  </a:t>
            </a:r>
            <a:r>
              <a:rPr lang="en-US" altLang="zh-CN" sz="1600" dirty="0" smtClean="0">
                <a:solidFill>
                  <a:schemeClr val="tx1"/>
                </a:solidFill>
                <a:latin typeface="Times New Roman" panose="02020603050405020304" pitchFamily="18" charset="0"/>
                <a:cs typeface="Times New Roman" panose="02020603050405020304" pitchFamily="18" charset="0"/>
              </a:rPr>
              <a:t>why</a:t>
            </a:r>
            <a:r>
              <a:rPr lang="zh-CN" altLang="en-US" sz="1600" dirty="0" smtClean="0">
                <a:solidFill>
                  <a:schemeClr val="tx1"/>
                </a:solidFill>
                <a:latin typeface="Times New Roman" panose="02020603050405020304" pitchFamily="18" charset="0"/>
                <a:cs typeface="Times New Roman" panose="02020603050405020304" pitchFamily="18" charset="0"/>
              </a:rPr>
              <a:t>？</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9" name="对话气泡: 圆角矩形 8">
            <a:extLst>
              <a:ext uri="{FF2B5EF4-FFF2-40B4-BE49-F238E27FC236}">
                <a16:creationId xmlns:a16="http://schemas.microsoft.com/office/drawing/2014/main" id="{45353ACE-651A-40CC-BE22-0060BC3E2C78}"/>
              </a:ext>
            </a:extLst>
          </p:cNvPr>
          <p:cNvSpPr/>
          <p:nvPr/>
        </p:nvSpPr>
        <p:spPr>
          <a:xfrm>
            <a:off x="4820576" y="5373944"/>
            <a:ext cx="3699534" cy="339266"/>
          </a:xfrm>
          <a:prstGeom prst="wedgeRoundRectCallout">
            <a:avLst>
              <a:gd name="adj1" fmla="val 28682"/>
              <a:gd name="adj2" fmla="val -48488"/>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a:defRPr/>
            </a:pPr>
            <a:r>
              <a:rPr lang="zh-CN" altLang="en-US" sz="1600" dirty="0">
                <a:solidFill>
                  <a:schemeClr val="tx1"/>
                </a:solidFill>
                <a:latin typeface="Times New Roman" panose="02020603050405020304" pitchFamily="18" charset="0"/>
                <a:cs typeface="Times New Roman" panose="02020603050405020304" pitchFamily="18" charset="0"/>
              </a:rPr>
              <a:t>系统为文件</a:t>
            </a:r>
            <a:r>
              <a:rPr lang="en-US" altLang="zh-CN" sz="1600" dirty="0">
                <a:solidFill>
                  <a:schemeClr val="tx1"/>
                </a:solidFill>
                <a:latin typeface="Times New Roman" panose="02020603050405020304" pitchFamily="18" charset="0"/>
                <a:cs typeface="Times New Roman" panose="02020603050405020304" pitchFamily="18" charset="0"/>
              </a:rPr>
              <a:t>I/O</a:t>
            </a:r>
            <a:r>
              <a:rPr lang="zh-CN" altLang="en-US" sz="1600" dirty="0">
                <a:solidFill>
                  <a:schemeClr val="tx1"/>
                </a:solidFill>
                <a:latin typeface="Times New Roman" panose="02020603050405020304" pitchFamily="18" charset="0"/>
                <a:cs typeface="Times New Roman" panose="02020603050405020304" pitchFamily="18" charset="0"/>
              </a:rPr>
              <a:t>默认开辟了</a:t>
            </a:r>
            <a:r>
              <a:rPr lang="en-US" altLang="zh-CN" sz="1600" dirty="0">
                <a:solidFill>
                  <a:schemeClr val="tx1"/>
                </a:solidFill>
                <a:latin typeface="Times New Roman" panose="02020603050405020304" pitchFamily="18" charset="0"/>
                <a:cs typeface="Times New Roman" panose="02020603050405020304" pitchFamily="18" charset="0"/>
              </a:rPr>
              <a:t>1KB</a:t>
            </a:r>
            <a:r>
              <a:rPr lang="zh-CN" altLang="en-US" sz="1600" dirty="0">
                <a:solidFill>
                  <a:schemeClr val="tx1"/>
                </a:solidFill>
                <a:latin typeface="Times New Roman" panose="02020603050405020304" pitchFamily="18" charset="0"/>
                <a:cs typeface="Times New Roman" panose="02020603050405020304" pitchFamily="18" charset="0"/>
              </a:rPr>
              <a:t>的</a:t>
            </a:r>
            <a:r>
              <a:rPr lang="en-US" altLang="zh-CN" sz="1600" dirty="0">
                <a:solidFill>
                  <a:schemeClr val="tx1"/>
                </a:solidFill>
                <a:latin typeface="Times New Roman" panose="02020603050405020304" pitchFamily="18" charset="0"/>
                <a:cs typeface="Times New Roman" panose="02020603050405020304" pitchFamily="18" charset="0"/>
              </a:rPr>
              <a:t>Buffer</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11" name="对话气泡: 圆角矩形 10">
            <a:extLst>
              <a:ext uri="{FF2B5EF4-FFF2-40B4-BE49-F238E27FC236}">
                <a16:creationId xmlns:a16="http://schemas.microsoft.com/office/drawing/2014/main" id="{626D97C0-57AF-41D3-883B-645CCFE44785}"/>
              </a:ext>
            </a:extLst>
          </p:cNvPr>
          <p:cNvSpPr/>
          <p:nvPr/>
        </p:nvSpPr>
        <p:spPr>
          <a:xfrm>
            <a:off x="685800" y="2835584"/>
            <a:ext cx="3699534" cy="2802794"/>
          </a:xfrm>
          <a:prstGeom prst="wedgeRoundRectCallout">
            <a:avLst>
              <a:gd name="adj1" fmla="val 28682"/>
              <a:gd name="adj2" fmla="val -48488"/>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a:defRPr/>
            </a:pPr>
            <a:r>
              <a:rPr lang="zh-CN" altLang="en-US" sz="1600" b="1" dirty="0">
                <a:solidFill>
                  <a:srgbClr val="000000"/>
                </a:solidFill>
                <a:latin typeface="Times New Roman" panose="02020603050405020304" pitchFamily="18" charset="0"/>
                <a:cs typeface="Times New Roman" panose="02020603050405020304" pitchFamily="18" charset="0"/>
              </a:rPr>
              <a:t>将</a:t>
            </a:r>
            <a:r>
              <a:rPr lang="en-US" altLang="zh-CN" sz="1600" b="1" dirty="0">
                <a:solidFill>
                  <a:srgbClr val="000000"/>
                </a:solidFill>
                <a:latin typeface="Times New Roman" panose="02020603050405020304" pitchFamily="18" charset="0"/>
                <a:cs typeface="Times New Roman" panose="02020603050405020304" pitchFamily="18" charset="0"/>
              </a:rPr>
              <a:t>Buffer</a:t>
            </a:r>
            <a:r>
              <a:rPr lang="zh-CN" altLang="en-US" sz="1600" b="1" dirty="0">
                <a:solidFill>
                  <a:srgbClr val="000000"/>
                </a:solidFill>
                <a:latin typeface="Times New Roman" panose="02020603050405020304" pitchFamily="18" charset="0"/>
                <a:cs typeface="Times New Roman" panose="02020603050405020304" pitchFamily="18" charset="0"/>
              </a:rPr>
              <a:t>中的内容输出到设备的几种情况：</a:t>
            </a:r>
            <a:endParaRPr lang="en-US" altLang="zh-CN" sz="1600" b="1" dirty="0">
              <a:solidFill>
                <a:srgbClr val="000000"/>
              </a:solidFill>
              <a:latin typeface="Times New Roman" panose="02020603050405020304" pitchFamily="18" charset="0"/>
              <a:cs typeface="Times New Roman" panose="02020603050405020304" pitchFamily="18" charset="0"/>
            </a:endParaRPr>
          </a:p>
          <a:p>
            <a:pPr>
              <a:defRPr/>
            </a:pPr>
            <a:r>
              <a:rPr lang="en-US" altLang="zh-CN" sz="1600" b="1" dirty="0">
                <a:solidFill>
                  <a:srgbClr val="000000"/>
                </a:solidFill>
                <a:latin typeface="Times New Roman" panose="02020603050405020304" pitchFamily="18" charset="0"/>
                <a:cs typeface="Times New Roman" panose="02020603050405020304" pitchFamily="18" charset="0"/>
              </a:rPr>
              <a:t>1</a:t>
            </a:r>
            <a:r>
              <a:rPr lang="zh-CN" altLang="en-US" sz="1600" b="1" dirty="0">
                <a:solidFill>
                  <a:srgbClr val="000000"/>
                </a:solidFill>
                <a:latin typeface="Times New Roman" panose="02020603050405020304" pitchFamily="18" charset="0"/>
                <a:cs typeface="Times New Roman" panose="02020603050405020304" pitchFamily="18" charset="0"/>
              </a:rPr>
              <a:t>、缓冲区满</a:t>
            </a:r>
            <a:endParaRPr lang="en-US" altLang="zh-CN" sz="1600" b="1" dirty="0">
              <a:solidFill>
                <a:srgbClr val="000000"/>
              </a:solidFill>
              <a:latin typeface="Times New Roman" panose="02020603050405020304" pitchFamily="18" charset="0"/>
              <a:cs typeface="Times New Roman" panose="02020603050405020304" pitchFamily="18" charset="0"/>
            </a:endParaRPr>
          </a:p>
          <a:p>
            <a:pPr>
              <a:defRPr/>
            </a:pPr>
            <a:r>
              <a:rPr lang="en-US" altLang="zh-CN" sz="1600" b="1" dirty="0" smtClean="0">
                <a:solidFill>
                  <a:srgbClr val="000000"/>
                </a:solidFill>
                <a:latin typeface="Times New Roman" panose="02020603050405020304" pitchFamily="18" charset="0"/>
                <a:cs typeface="Times New Roman" panose="02020603050405020304" pitchFamily="18" charset="0"/>
              </a:rPr>
              <a:t>2</a:t>
            </a:r>
            <a:r>
              <a:rPr lang="zh-CN" altLang="en-US" sz="1600" b="1" dirty="0" smtClean="0">
                <a:solidFill>
                  <a:srgbClr val="000000"/>
                </a:solidFill>
                <a:latin typeface="Times New Roman" panose="02020603050405020304" pitchFamily="18" charset="0"/>
                <a:cs typeface="Times New Roman" panose="02020603050405020304" pitchFamily="18" charset="0"/>
              </a:rPr>
              <a:t>、</a:t>
            </a:r>
            <a:r>
              <a:rPr lang="en-US" altLang="zh-CN" sz="1600" b="1" dirty="0">
                <a:solidFill>
                  <a:srgbClr val="000000"/>
                </a:solidFill>
                <a:latin typeface="Times New Roman" panose="02020603050405020304" pitchFamily="18" charset="0"/>
                <a:cs typeface="Times New Roman" panose="02020603050405020304" pitchFamily="18" charset="0"/>
              </a:rPr>
              <a:t>C</a:t>
            </a:r>
            <a:r>
              <a:rPr lang="zh-CN" altLang="en-US" sz="1600" b="1" dirty="0">
                <a:solidFill>
                  <a:srgbClr val="000000"/>
                </a:solidFill>
                <a:latin typeface="Times New Roman" panose="02020603050405020304" pitchFamily="18" charset="0"/>
                <a:cs typeface="Times New Roman" panose="02020603050405020304" pitchFamily="18" charset="0"/>
              </a:rPr>
              <a:t>语句 </a:t>
            </a:r>
            <a:r>
              <a:rPr lang="en-US" altLang="zh-CN" sz="1600" b="1" dirty="0" err="1">
                <a:solidFill>
                  <a:srgbClr val="000000"/>
                </a:solidFill>
                <a:latin typeface="Times New Roman" panose="02020603050405020304" pitchFamily="18" charset="0"/>
                <a:cs typeface="Times New Roman" panose="02020603050405020304" pitchFamily="18" charset="0"/>
              </a:rPr>
              <a:t>fflush</a:t>
            </a:r>
            <a:r>
              <a:rPr lang="en-US" altLang="zh-CN" sz="1600" b="1" dirty="0">
                <a:solidFill>
                  <a:srgbClr val="000000"/>
                </a:solidFill>
                <a:latin typeface="Times New Roman" panose="02020603050405020304" pitchFamily="18" charset="0"/>
                <a:cs typeface="Times New Roman" panose="02020603050405020304" pitchFamily="18" charset="0"/>
              </a:rPr>
              <a:t>(</a:t>
            </a:r>
            <a:r>
              <a:rPr lang="en-US" altLang="zh-CN" sz="1600" b="1" dirty="0" err="1">
                <a:solidFill>
                  <a:srgbClr val="000000"/>
                </a:solidFill>
                <a:latin typeface="Times New Roman" panose="02020603050405020304" pitchFamily="18" charset="0"/>
                <a:cs typeface="Times New Roman" panose="02020603050405020304" pitchFamily="18" charset="0"/>
              </a:rPr>
              <a:t>stdout</a:t>
            </a:r>
            <a:r>
              <a:rPr lang="en-US" altLang="zh-CN" sz="1600" b="1" dirty="0">
                <a:solidFill>
                  <a:srgbClr val="000000"/>
                </a:solidFill>
                <a:latin typeface="Times New Roman" panose="02020603050405020304" pitchFamily="18" charset="0"/>
                <a:cs typeface="Times New Roman" panose="02020603050405020304" pitchFamily="18" charset="0"/>
              </a:rPr>
              <a:t>)</a:t>
            </a:r>
          </a:p>
          <a:p>
            <a:pPr>
              <a:defRPr/>
            </a:pPr>
            <a:r>
              <a:rPr lang="en-US" altLang="zh-CN" sz="1600" b="1" dirty="0">
                <a:solidFill>
                  <a:srgbClr val="000000"/>
                </a:solidFill>
                <a:latin typeface="Times New Roman" panose="02020603050405020304" pitchFamily="18" charset="0"/>
                <a:cs typeface="Times New Roman" panose="02020603050405020304" pitchFamily="18" charset="0"/>
              </a:rPr>
              <a:t>3</a:t>
            </a:r>
            <a:r>
              <a:rPr lang="zh-CN" altLang="en-US" sz="1600" b="1" dirty="0" smtClean="0">
                <a:solidFill>
                  <a:srgbClr val="000000"/>
                </a:solidFill>
                <a:latin typeface="Times New Roman" panose="02020603050405020304" pitchFamily="18" charset="0"/>
                <a:cs typeface="Times New Roman" panose="02020603050405020304" pitchFamily="18" charset="0"/>
              </a:rPr>
              <a:t>、</a:t>
            </a:r>
            <a:r>
              <a:rPr lang="en-US" altLang="zh-CN" sz="1600" b="1" dirty="0" err="1">
                <a:solidFill>
                  <a:srgbClr val="000000"/>
                </a:solidFill>
                <a:latin typeface="Times New Roman" panose="02020603050405020304" pitchFamily="18" charset="0"/>
                <a:cs typeface="Times New Roman" panose="02020603050405020304" pitchFamily="18" charset="0"/>
              </a:rPr>
              <a:t>printf</a:t>
            </a:r>
            <a:r>
              <a:rPr lang="en-US" altLang="zh-CN" sz="1600" b="1" dirty="0">
                <a:solidFill>
                  <a:srgbClr val="000000"/>
                </a:solidFill>
                <a:latin typeface="Times New Roman" panose="02020603050405020304" pitchFamily="18" charset="0"/>
                <a:cs typeface="Times New Roman" panose="02020603050405020304" pitchFamily="18" charset="0"/>
              </a:rPr>
              <a:t>()</a:t>
            </a:r>
            <a:r>
              <a:rPr lang="zh-CN" altLang="en-US" sz="1600" b="1" dirty="0">
                <a:solidFill>
                  <a:srgbClr val="000000"/>
                </a:solidFill>
                <a:latin typeface="Times New Roman" panose="02020603050405020304" pitchFamily="18" charset="0"/>
                <a:cs typeface="Times New Roman" panose="02020603050405020304" pitchFamily="18" charset="0"/>
              </a:rPr>
              <a:t>函数中</a:t>
            </a:r>
            <a:r>
              <a:rPr lang="en-US" altLang="zh-CN" sz="1600" b="1" dirty="0">
                <a:solidFill>
                  <a:srgbClr val="000000"/>
                </a:solidFill>
                <a:latin typeface="Times New Roman" panose="02020603050405020304" pitchFamily="18" charset="0"/>
                <a:cs typeface="Times New Roman" panose="02020603050405020304" pitchFamily="18" charset="0"/>
              </a:rPr>
              <a:t>”\n”</a:t>
            </a:r>
            <a:r>
              <a:rPr lang="zh-CN" altLang="en-US" sz="1600" b="1" dirty="0">
                <a:solidFill>
                  <a:srgbClr val="000000"/>
                </a:solidFill>
                <a:latin typeface="Times New Roman" panose="02020603050405020304" pitchFamily="18" charset="0"/>
                <a:cs typeface="Times New Roman" panose="02020603050405020304" pitchFamily="18" charset="0"/>
              </a:rPr>
              <a:t>，</a:t>
            </a:r>
            <a:r>
              <a:rPr lang="en-US" altLang="zh-CN" sz="1600" b="1" dirty="0">
                <a:solidFill>
                  <a:srgbClr val="000000"/>
                </a:solidFill>
                <a:latin typeface="Times New Roman" panose="02020603050405020304" pitchFamily="18" charset="0"/>
                <a:cs typeface="Times New Roman" panose="02020603050405020304" pitchFamily="18" charset="0"/>
              </a:rPr>
              <a:t>”\r”</a:t>
            </a:r>
            <a:r>
              <a:rPr lang="zh-CN" altLang="en-US" sz="1600" b="1" dirty="0">
                <a:solidFill>
                  <a:srgbClr val="000000"/>
                </a:solidFill>
                <a:latin typeface="Times New Roman" panose="02020603050405020304" pitchFamily="18" charset="0"/>
                <a:cs typeface="Times New Roman" panose="02020603050405020304" pitchFamily="18" charset="0"/>
              </a:rPr>
              <a:t>等转义符</a:t>
            </a:r>
            <a:endParaRPr lang="en-US" altLang="zh-CN" sz="1600" b="1" dirty="0">
              <a:solidFill>
                <a:srgbClr val="000000"/>
              </a:solidFill>
              <a:latin typeface="Times New Roman" panose="02020603050405020304" pitchFamily="18" charset="0"/>
              <a:cs typeface="Times New Roman" panose="02020603050405020304" pitchFamily="18" charset="0"/>
            </a:endParaRPr>
          </a:p>
          <a:p>
            <a:pPr>
              <a:defRPr/>
            </a:pPr>
            <a:r>
              <a:rPr lang="en-US" altLang="zh-CN" sz="1600" b="1" dirty="0">
                <a:solidFill>
                  <a:srgbClr val="000000"/>
                </a:solidFill>
                <a:latin typeface="Times New Roman" panose="02020603050405020304" pitchFamily="18" charset="0"/>
                <a:cs typeface="Times New Roman" panose="02020603050405020304" pitchFamily="18" charset="0"/>
              </a:rPr>
              <a:t>4</a:t>
            </a:r>
            <a:r>
              <a:rPr lang="zh-CN" altLang="en-US" sz="1600" b="1" dirty="0" smtClean="0">
                <a:solidFill>
                  <a:srgbClr val="000000"/>
                </a:solidFill>
                <a:latin typeface="Times New Roman" panose="02020603050405020304" pitchFamily="18" charset="0"/>
                <a:cs typeface="Times New Roman" panose="02020603050405020304" pitchFamily="18" charset="0"/>
              </a:rPr>
              <a:t>、</a:t>
            </a:r>
            <a:r>
              <a:rPr lang="en-US" altLang="zh-CN" sz="1600" b="1" dirty="0">
                <a:solidFill>
                  <a:srgbClr val="000000"/>
                </a:solidFill>
                <a:latin typeface="Times New Roman" panose="02020603050405020304" pitchFamily="18" charset="0"/>
                <a:cs typeface="Times New Roman" panose="02020603050405020304" pitchFamily="18" charset="0"/>
              </a:rPr>
              <a:t>C</a:t>
            </a:r>
            <a:r>
              <a:rPr lang="zh-CN" altLang="en-US" sz="1600" b="1" dirty="0">
                <a:solidFill>
                  <a:srgbClr val="000000"/>
                </a:solidFill>
                <a:latin typeface="Times New Roman" panose="02020603050405020304" pitchFamily="18" charset="0"/>
                <a:cs typeface="Times New Roman" panose="02020603050405020304" pitchFamily="18" charset="0"/>
              </a:rPr>
              <a:t>语句</a:t>
            </a:r>
            <a:r>
              <a:rPr lang="en-US" altLang="zh-CN" sz="1600" b="1" dirty="0" err="1">
                <a:solidFill>
                  <a:srgbClr val="000000"/>
                </a:solidFill>
                <a:latin typeface="Times New Roman" panose="02020603050405020304" pitchFamily="18" charset="0"/>
                <a:cs typeface="Times New Roman" panose="02020603050405020304" pitchFamily="18" charset="0"/>
              </a:rPr>
              <a:t>scanf</a:t>
            </a:r>
            <a:r>
              <a:rPr lang="en-US" altLang="zh-CN" sz="1600" b="1" dirty="0" smtClean="0">
                <a:solidFill>
                  <a:srgbClr val="000000"/>
                </a:solidFill>
                <a:latin typeface="Times New Roman" panose="02020603050405020304" pitchFamily="18" charset="0"/>
                <a:cs typeface="Times New Roman" panose="02020603050405020304" pitchFamily="18" charset="0"/>
              </a:rPr>
              <a:t>()</a:t>
            </a:r>
          </a:p>
          <a:p>
            <a:pPr>
              <a:defRPr/>
            </a:pPr>
            <a:r>
              <a:rPr lang="en-US" altLang="zh-CN" sz="1600" b="1" dirty="0">
                <a:solidFill>
                  <a:srgbClr val="000000"/>
                </a:solidFill>
                <a:latin typeface="Times New Roman" panose="02020603050405020304" pitchFamily="18" charset="0"/>
                <a:cs typeface="Times New Roman" panose="02020603050405020304" pitchFamily="18" charset="0"/>
              </a:rPr>
              <a:t>5</a:t>
            </a:r>
            <a:r>
              <a:rPr lang="zh-CN" altLang="en-US" sz="1600" b="1" dirty="0" smtClean="0">
                <a:solidFill>
                  <a:srgbClr val="000000"/>
                </a:solidFill>
                <a:latin typeface="Times New Roman" panose="02020603050405020304" pitchFamily="18" charset="0"/>
                <a:cs typeface="Times New Roman" panose="02020603050405020304" pitchFamily="18" charset="0"/>
              </a:rPr>
              <a:t>、程序终止退出</a:t>
            </a:r>
            <a:endParaRPr lang="en-US" altLang="zh-CN" sz="1600" b="1" dirty="0">
              <a:solidFill>
                <a:srgbClr val="000000"/>
              </a:solidFill>
              <a:latin typeface="Times New Roman" panose="02020603050405020304" pitchFamily="18" charset="0"/>
              <a:cs typeface="Times New Roman" panose="02020603050405020304" pitchFamily="18" charset="0"/>
            </a:endParaRPr>
          </a:p>
          <a:p>
            <a:pPr>
              <a:defRPr/>
            </a:pPr>
            <a:r>
              <a:rPr lang="en-US" altLang="zh-CN" sz="1600" b="1" dirty="0">
                <a:solidFill>
                  <a:srgbClr val="000000"/>
                </a:solidFill>
                <a:latin typeface="Times New Roman" panose="02020603050405020304" pitchFamily="18" charset="0"/>
                <a:cs typeface="Times New Roman" panose="02020603050405020304" pitchFamily="18" charset="0"/>
              </a:rPr>
              <a:t>6</a:t>
            </a:r>
            <a:r>
              <a:rPr lang="zh-CN" altLang="en-US" sz="1600" b="1" dirty="0" smtClean="0">
                <a:solidFill>
                  <a:srgbClr val="000000"/>
                </a:solidFill>
                <a:latin typeface="Times New Roman" panose="02020603050405020304" pitchFamily="18" charset="0"/>
                <a:cs typeface="Times New Roman" panose="02020603050405020304" pitchFamily="18" charset="0"/>
              </a:rPr>
              <a:t>、</a:t>
            </a:r>
            <a:r>
              <a:rPr lang="en-US" altLang="zh-CN" sz="1600" b="1" dirty="0">
                <a:solidFill>
                  <a:srgbClr val="000000"/>
                </a:solidFill>
                <a:latin typeface="Times New Roman" panose="02020603050405020304" pitchFamily="18" charset="0"/>
                <a:cs typeface="Times New Roman" panose="02020603050405020304" pitchFamily="18" charset="0"/>
              </a:rPr>
              <a:t>…</a:t>
            </a:r>
            <a:endParaRPr lang="zh-CN" altLang="en-US" sz="1600" b="1" dirty="0">
              <a:solidFill>
                <a:srgbClr val="000000"/>
              </a:solidFill>
              <a:latin typeface="Times New Roman" panose="02020603050405020304" pitchFamily="18" charset="0"/>
              <a:cs typeface="Times New Roman" panose="02020603050405020304" pitchFamily="18" charset="0"/>
            </a:endParaRPr>
          </a:p>
        </p:txBody>
      </p:sp>
      <p:sp>
        <p:nvSpPr>
          <p:cNvPr id="12" name="对话气泡: 圆角矩形 7">
            <a:extLst>
              <a:ext uri="{FF2B5EF4-FFF2-40B4-BE49-F238E27FC236}">
                <a16:creationId xmlns:a16="http://schemas.microsoft.com/office/drawing/2014/main" id="{0605FA00-347A-48D0-9149-D9BCB9B600C5}"/>
              </a:ext>
            </a:extLst>
          </p:cNvPr>
          <p:cNvSpPr/>
          <p:nvPr/>
        </p:nvSpPr>
        <p:spPr>
          <a:xfrm>
            <a:off x="4820576" y="4627458"/>
            <a:ext cx="3699534" cy="648998"/>
          </a:xfrm>
          <a:prstGeom prst="wedgeRoundRectCallout">
            <a:avLst>
              <a:gd name="adj1" fmla="val 28682"/>
              <a:gd name="adj2" fmla="val -48488"/>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a:defRPr/>
            </a:pPr>
            <a:r>
              <a:rPr lang="en-US" altLang="zh-CN" sz="1600" dirty="0">
                <a:solidFill>
                  <a:schemeClr val="tx1"/>
                </a:solidFill>
                <a:latin typeface="Times New Roman" panose="02020603050405020304" pitchFamily="18" charset="0"/>
                <a:cs typeface="Times New Roman" panose="02020603050405020304" pitchFamily="18" charset="0"/>
              </a:rPr>
              <a:t>./</a:t>
            </a:r>
            <a:r>
              <a:rPr lang="en-US" altLang="zh-CN" sz="1600" dirty="0" err="1">
                <a:solidFill>
                  <a:schemeClr val="tx1"/>
                </a:solidFill>
                <a:latin typeface="Times New Roman" panose="02020603050405020304" pitchFamily="18" charset="0"/>
                <a:cs typeface="Times New Roman" panose="02020603050405020304" pitchFamily="18" charset="0"/>
              </a:rPr>
              <a:t>a.out</a:t>
            </a:r>
            <a:r>
              <a:rPr lang="en-US" altLang="zh-CN" sz="1600" dirty="0">
                <a:solidFill>
                  <a:schemeClr val="tx1"/>
                </a:solidFill>
                <a:latin typeface="Times New Roman" panose="02020603050405020304" pitchFamily="18" charset="0"/>
                <a:cs typeface="Times New Roman" panose="02020603050405020304" pitchFamily="18" charset="0"/>
              </a:rPr>
              <a:t> 1056</a:t>
            </a:r>
            <a:r>
              <a:rPr lang="zh-CN" altLang="en-US" sz="1600" dirty="0">
                <a:solidFill>
                  <a:schemeClr val="tx1"/>
                </a:solidFill>
                <a:latin typeface="Times New Roman" panose="02020603050405020304" pitchFamily="18" charset="0"/>
                <a:cs typeface="Times New Roman" panose="02020603050405020304" pitchFamily="18" charset="0"/>
              </a:rPr>
              <a:t>，输出</a:t>
            </a:r>
            <a:r>
              <a:rPr lang="en-US" altLang="zh-CN" sz="1600" dirty="0">
                <a:solidFill>
                  <a:schemeClr val="tx1"/>
                </a:solidFill>
                <a:latin typeface="Times New Roman" panose="02020603050405020304" pitchFamily="18" charset="0"/>
                <a:cs typeface="Times New Roman" panose="02020603050405020304" pitchFamily="18" charset="0"/>
              </a:rPr>
              <a:t>1024</a:t>
            </a:r>
            <a:r>
              <a:rPr lang="zh-CN" altLang="en-US" sz="1600" dirty="0">
                <a:solidFill>
                  <a:schemeClr val="tx1"/>
                </a:solidFill>
                <a:latin typeface="Times New Roman" panose="02020603050405020304" pitchFamily="18" charset="0"/>
                <a:cs typeface="Times New Roman" panose="02020603050405020304" pitchFamily="18" charset="0"/>
              </a:rPr>
              <a:t>个</a:t>
            </a:r>
            <a:r>
              <a:rPr lang="en-US" altLang="zh-CN" sz="1600" dirty="0">
                <a:solidFill>
                  <a:schemeClr val="tx1"/>
                </a:solidFill>
                <a:latin typeface="Times New Roman" panose="02020603050405020304" pitchFamily="18" charset="0"/>
                <a:cs typeface="Times New Roman" panose="02020603050405020304" pitchFamily="18" charset="0"/>
              </a:rPr>
              <a:t>’a’</a:t>
            </a:r>
            <a:r>
              <a:rPr lang="zh-CN" altLang="en-US" sz="1600" dirty="0">
                <a:solidFill>
                  <a:schemeClr val="tx1"/>
                </a:solidFill>
                <a:latin typeface="Times New Roman" panose="02020603050405020304" pitchFamily="18" charset="0"/>
                <a:cs typeface="Times New Roman" panose="02020603050405020304" pitchFamily="18" charset="0"/>
              </a:rPr>
              <a:t>，其后的内容由于缓冲区未满，内容尚未输出</a:t>
            </a:r>
          </a:p>
        </p:txBody>
      </p:sp>
    </p:spTree>
    <p:extLst>
      <p:ext uri="{BB962C8B-B14F-4D97-AF65-F5344CB8AC3E}">
        <p14:creationId xmlns:p14="http://schemas.microsoft.com/office/powerpoint/2010/main" val="58358087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up)">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E42D0ED1-5F82-4302-9E7C-3D228BE36CAA}"/>
              </a:ext>
            </a:extLst>
          </p:cNvPr>
          <p:cNvSpPr>
            <a:spLocks noGrp="1" noChangeArrowheads="1"/>
          </p:cNvSpPr>
          <p:nvPr>
            <p:ph type="title" idx="4294967295"/>
          </p:nvPr>
        </p:nvSpPr>
        <p:spPr/>
        <p:txBody>
          <a:bodyPr/>
          <a:lstStyle/>
          <a:p>
            <a:pPr>
              <a:defRPr/>
            </a:pPr>
            <a:r>
              <a:rPr lang="en-US" altLang="zh-CN" dirty="0" smtClean="0">
                <a:effectLst>
                  <a:outerShdw blurRad="38100" dist="38100" dir="2700000" algn="tl">
                    <a:srgbClr val="C0C0C0"/>
                  </a:outerShdw>
                </a:effectLst>
                <a:ea typeface="宋体" panose="02010600030101010101" pitchFamily="2" charset="-122"/>
              </a:rPr>
              <a:t>I/</a:t>
            </a:r>
            <a:r>
              <a:rPr lang="en-US" altLang="en-US" dirty="0" smtClean="0"/>
              <a:t>O</a:t>
            </a:r>
            <a:r>
              <a:rPr lang="zh-CN" altLang="en-US" dirty="0" smtClean="0"/>
              <a:t>子系统</a:t>
            </a:r>
            <a:endParaRPr lang="en-US" altLang="zh-CN" dirty="0">
              <a:effectLst>
                <a:outerShdw blurRad="38100" dist="38100" dir="2700000" algn="tl">
                  <a:srgbClr val="C0C0C0"/>
                </a:outerShdw>
              </a:effectLst>
              <a:ea typeface="宋体" panose="02010600030101010101" pitchFamily="2" charset="-122"/>
            </a:endParaRPr>
          </a:p>
        </p:txBody>
      </p:sp>
      <p:sp>
        <p:nvSpPr>
          <p:cNvPr id="41987" name="Rectangle 3">
            <a:extLst>
              <a:ext uri="{FF2B5EF4-FFF2-40B4-BE49-F238E27FC236}">
                <a16:creationId xmlns:a16="http://schemas.microsoft.com/office/drawing/2014/main" id="{F0B9778A-9574-4836-BE7D-EEDFCD45DE4C}"/>
              </a:ext>
            </a:extLst>
          </p:cNvPr>
          <p:cNvSpPr>
            <a:spLocks noGrp="1" noChangeArrowheads="1"/>
          </p:cNvSpPr>
          <p:nvPr>
            <p:ph type="body" idx="4294967295"/>
          </p:nvPr>
        </p:nvSpPr>
        <p:spPr>
          <a:xfrm>
            <a:off x="777875" y="1289050"/>
            <a:ext cx="4508067" cy="2734310"/>
          </a:xfrm>
        </p:spPr>
        <p:txBody>
          <a:bodyPr/>
          <a:lstStyle/>
          <a:p>
            <a:r>
              <a:rPr lang="en-US" altLang="zh-CN" sz="2000" dirty="0" smtClean="0">
                <a:ea typeface="宋体" panose="02010600030101010101" pitchFamily="2" charset="-122"/>
              </a:rPr>
              <a:t>Kernels </a:t>
            </a:r>
            <a:r>
              <a:rPr lang="en-US" altLang="zh-CN" sz="2000" dirty="0">
                <a:ea typeface="宋体" panose="02010600030101010101" pitchFamily="2" charset="-122"/>
              </a:rPr>
              <a:t>I/O Subsystem  </a:t>
            </a:r>
            <a:r>
              <a:rPr lang="en-US" altLang="zh-CN" sz="2000" dirty="0" smtClean="0">
                <a:solidFill>
                  <a:srgbClr val="7030A0"/>
                </a:solidFill>
                <a:ea typeface="宋体" panose="02010600030101010101" pitchFamily="2" charset="-122"/>
              </a:rPr>
              <a:t>provide </a:t>
            </a:r>
            <a:r>
              <a:rPr lang="en-US" altLang="zh-CN" sz="2000" dirty="0">
                <a:solidFill>
                  <a:srgbClr val="7030A0"/>
                </a:solidFill>
                <a:ea typeface="宋体" panose="02010600030101010101" pitchFamily="2" charset="-122"/>
              </a:rPr>
              <a:t>many </a:t>
            </a:r>
            <a:r>
              <a:rPr lang="en-US" altLang="zh-CN" sz="2000" b="1" dirty="0">
                <a:solidFill>
                  <a:srgbClr val="7030A0"/>
                </a:solidFill>
                <a:ea typeface="宋体" panose="02010600030101010101" pitchFamily="2" charset="-122"/>
              </a:rPr>
              <a:t>services</a:t>
            </a:r>
            <a:r>
              <a:rPr lang="en-US" altLang="zh-CN" sz="2000" dirty="0">
                <a:solidFill>
                  <a:srgbClr val="7030A0"/>
                </a:solidFill>
                <a:ea typeface="宋体" panose="02010600030101010101" pitchFamily="2" charset="-122"/>
              </a:rPr>
              <a:t> </a:t>
            </a:r>
            <a:r>
              <a:rPr lang="en-US" altLang="zh-CN" sz="2000" dirty="0">
                <a:ea typeface="宋体" panose="02010600030101010101" pitchFamily="2" charset="-122"/>
              </a:rPr>
              <a:t>related to I/O</a:t>
            </a:r>
          </a:p>
          <a:p>
            <a:pPr lvl="1">
              <a:spcBef>
                <a:spcPts val="600"/>
              </a:spcBef>
            </a:pPr>
            <a:r>
              <a:rPr lang="en-US" altLang="zh-CN" sz="1800" dirty="0">
                <a:ea typeface="宋体" panose="02010600030101010101" pitchFamily="2" charset="-122"/>
              </a:rPr>
              <a:t>Scheduling</a:t>
            </a:r>
          </a:p>
          <a:p>
            <a:pPr lvl="1">
              <a:spcBef>
                <a:spcPts val="600"/>
              </a:spcBef>
            </a:pPr>
            <a:r>
              <a:rPr lang="en-US" altLang="zh-CN" sz="1800" dirty="0">
                <a:ea typeface="宋体" panose="02010600030101010101" pitchFamily="2" charset="-122"/>
              </a:rPr>
              <a:t>Buffering</a:t>
            </a:r>
          </a:p>
          <a:p>
            <a:pPr lvl="1">
              <a:spcBef>
                <a:spcPts val="600"/>
              </a:spcBef>
            </a:pPr>
            <a:r>
              <a:rPr lang="en-US" altLang="zh-CN" sz="1800" dirty="0">
                <a:ea typeface="宋体" panose="02010600030101010101" pitchFamily="2" charset="-122"/>
              </a:rPr>
              <a:t>Caching</a:t>
            </a:r>
          </a:p>
          <a:p>
            <a:pPr lvl="1">
              <a:spcBef>
                <a:spcPts val="600"/>
              </a:spcBef>
            </a:pPr>
            <a:r>
              <a:rPr lang="en-US" altLang="zh-CN" sz="1800" dirty="0">
                <a:ea typeface="宋体" panose="02010600030101010101" pitchFamily="2" charset="-122"/>
              </a:rPr>
              <a:t>Spooling and Device Reservation</a:t>
            </a:r>
          </a:p>
          <a:p>
            <a:pPr lvl="1">
              <a:spcBef>
                <a:spcPts val="600"/>
              </a:spcBef>
            </a:pPr>
            <a:r>
              <a:rPr lang="en-US" altLang="zh-CN" sz="1800" dirty="0">
                <a:ea typeface="宋体" panose="02010600030101010101" pitchFamily="2" charset="-122"/>
              </a:rPr>
              <a:t>Error Handling</a:t>
            </a:r>
          </a:p>
          <a:p>
            <a:pPr lvl="1">
              <a:spcBef>
                <a:spcPts val="600"/>
              </a:spcBef>
            </a:pPr>
            <a:r>
              <a:rPr lang="en-US" altLang="zh-CN" sz="1800" dirty="0">
                <a:ea typeface="宋体" panose="02010600030101010101" pitchFamily="2" charset="-122"/>
              </a:rPr>
              <a:t>I/O Protection</a:t>
            </a:r>
          </a:p>
          <a:p>
            <a:endParaRPr lang="en-US" altLang="zh-CN" sz="2400" dirty="0">
              <a:ea typeface="宋体" panose="02010600030101010101" pitchFamily="2" charset="-122"/>
            </a:endParaRPr>
          </a:p>
          <a:p>
            <a:endParaRPr lang="en-US" altLang="zh-CN" sz="2000" dirty="0">
              <a:ea typeface="宋体" panose="02010600030101010101" pitchFamily="2" charset="-122"/>
            </a:endParaRPr>
          </a:p>
        </p:txBody>
      </p:sp>
      <p:pic>
        <p:nvPicPr>
          <p:cNvPr id="4" name="Picture 4">
            <a:extLst>
              <a:ext uri="{FF2B5EF4-FFF2-40B4-BE49-F238E27FC236}">
                <a16:creationId xmlns:a16="http://schemas.microsoft.com/office/drawing/2014/main" id="{7F17D84D-F197-4F48-A115-9B24C24738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67" t="1918" r="719" b="2216"/>
          <a:stretch>
            <a:fillRect/>
          </a:stretch>
        </p:blipFill>
        <p:spPr bwMode="auto">
          <a:xfrm>
            <a:off x="5081569" y="1614935"/>
            <a:ext cx="3460436" cy="28592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30980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8ABE713-F8C8-471A-A231-D3F2D3F57BC7}"/>
              </a:ext>
            </a:extLst>
          </p:cNvPr>
          <p:cNvSpPr>
            <a:spLocks noGrp="1"/>
          </p:cNvSpPr>
          <p:nvPr>
            <p:ph type="title" idx="4294967295"/>
          </p:nvPr>
        </p:nvSpPr>
        <p:spPr>
          <a:ln>
            <a:miter/>
          </a:ln>
        </p:spPr>
        <p:txBody>
          <a:bodyPr/>
          <a:lstStyle/>
          <a:p>
            <a:pPr>
              <a:defRPr/>
            </a:pPr>
            <a:r>
              <a:rPr lang="zh-CN" altLang="en-US" noProof="1">
                <a:effectLst>
                  <a:outerShdw blurRad="38100" dist="38100" dir="2700000">
                    <a:srgbClr val="C0C0C0"/>
                  </a:outerShdw>
                </a:effectLst>
              </a:rPr>
              <a:t>讨论</a:t>
            </a:r>
            <a:r>
              <a:rPr lang="en-US" altLang="zh-CN" noProof="1">
                <a:effectLst>
                  <a:outerShdw blurRad="38100" dist="38100" dir="2700000">
                    <a:srgbClr val="C0C0C0"/>
                  </a:outerShdw>
                </a:effectLst>
              </a:rPr>
              <a:t>—I/O Buffer</a:t>
            </a:r>
          </a:p>
        </p:txBody>
      </p:sp>
      <p:sp>
        <p:nvSpPr>
          <p:cNvPr id="46083" name="Rectangle 3">
            <a:extLst>
              <a:ext uri="{FF2B5EF4-FFF2-40B4-BE49-F238E27FC236}">
                <a16:creationId xmlns:a16="http://schemas.microsoft.com/office/drawing/2014/main" id="{2FAB1362-5378-4372-B0D7-9F73DC6849DB}"/>
              </a:ext>
            </a:extLst>
          </p:cNvPr>
          <p:cNvSpPr>
            <a:spLocks noGrp="1" noChangeArrowheads="1"/>
          </p:cNvSpPr>
          <p:nvPr>
            <p:ph type="body" idx="4294967295"/>
          </p:nvPr>
        </p:nvSpPr>
        <p:spPr>
          <a:xfrm>
            <a:off x="623890" y="1244600"/>
            <a:ext cx="3699536" cy="4910138"/>
          </a:xfrm>
          <a:ln>
            <a:solidFill>
              <a:schemeClr val="tx1"/>
            </a:solidFill>
          </a:ln>
        </p:spPr>
        <p:txBody>
          <a:bodyPr/>
          <a:lstStyle/>
          <a:p>
            <a:r>
              <a:rPr lang="zh-CN" altLang="en-US" sz="1800" dirty="0"/>
              <a:t>考虑如下的</a:t>
            </a:r>
            <a:r>
              <a:rPr lang="en-US" altLang="zh-CN" sz="1800" dirty="0"/>
              <a:t>C</a:t>
            </a:r>
            <a:r>
              <a:rPr lang="zh-CN" altLang="en-US" sz="1800" dirty="0"/>
              <a:t>程序</a:t>
            </a:r>
            <a:r>
              <a:rPr lang="en-US" altLang="zh-CN" sz="1800" dirty="0"/>
              <a:t>(ubuntu)</a:t>
            </a:r>
          </a:p>
          <a:p>
            <a:endParaRPr lang="zh-CN" altLang="en-US" sz="1800" dirty="0"/>
          </a:p>
          <a:p>
            <a:pPr marL="457200" lvl="1" indent="0">
              <a:spcBef>
                <a:spcPts val="0"/>
              </a:spcBef>
              <a:buNone/>
            </a:pPr>
            <a:r>
              <a:rPr lang="en-US" altLang="zh-CN" sz="1400" dirty="0"/>
              <a:t>#include &lt;</a:t>
            </a:r>
            <a:r>
              <a:rPr lang="en-US" altLang="zh-CN" sz="1400" dirty="0" err="1"/>
              <a:t>stdio.h</a:t>
            </a:r>
            <a:r>
              <a:rPr lang="en-US" altLang="zh-CN" sz="1400" dirty="0"/>
              <a:t>&gt;</a:t>
            </a:r>
          </a:p>
          <a:p>
            <a:pPr marL="457200" lvl="1" indent="0">
              <a:spcBef>
                <a:spcPts val="0"/>
              </a:spcBef>
              <a:buNone/>
            </a:pPr>
            <a:r>
              <a:rPr lang="en-US" altLang="zh-CN" sz="1400" dirty="0"/>
              <a:t>#include &lt;</a:t>
            </a:r>
            <a:r>
              <a:rPr lang="en-US" altLang="zh-CN" sz="1400" dirty="0" err="1"/>
              <a:t>unistd.h</a:t>
            </a:r>
            <a:r>
              <a:rPr lang="en-US" altLang="zh-CN" sz="1400" dirty="0"/>
              <a:t>&gt;   //pause()</a:t>
            </a:r>
          </a:p>
          <a:p>
            <a:pPr marL="457200" lvl="1" indent="0">
              <a:spcBef>
                <a:spcPts val="0"/>
              </a:spcBef>
              <a:buNone/>
            </a:pPr>
            <a:r>
              <a:rPr lang="en-US" altLang="zh-CN" sz="1400" dirty="0"/>
              <a:t>#include &lt;</a:t>
            </a:r>
            <a:r>
              <a:rPr lang="en-US" altLang="zh-CN" sz="1400" dirty="0" err="1"/>
              <a:t>stdlib.h</a:t>
            </a:r>
            <a:r>
              <a:rPr lang="en-US" altLang="zh-CN" sz="1400" dirty="0"/>
              <a:t>&gt;    //</a:t>
            </a:r>
            <a:r>
              <a:rPr lang="en-US" altLang="zh-CN" sz="1400" dirty="0" err="1"/>
              <a:t>atoi</a:t>
            </a:r>
            <a:r>
              <a:rPr lang="en-US" altLang="zh-CN" sz="1400" dirty="0"/>
              <a:t>()</a:t>
            </a:r>
          </a:p>
          <a:p>
            <a:pPr marL="457200" lvl="1" indent="0">
              <a:spcBef>
                <a:spcPts val="0"/>
              </a:spcBef>
              <a:buNone/>
            </a:pPr>
            <a:endParaRPr lang="en-US" altLang="zh-CN" sz="1400" dirty="0"/>
          </a:p>
          <a:p>
            <a:pPr marL="457200" lvl="1" indent="0">
              <a:spcBef>
                <a:spcPts val="0"/>
              </a:spcBef>
              <a:buNone/>
            </a:pPr>
            <a:r>
              <a:rPr lang="en-US" altLang="zh-CN" sz="1400" dirty="0"/>
              <a:t>int main(int </a:t>
            </a:r>
            <a:r>
              <a:rPr lang="en-US" altLang="zh-CN" sz="1400" dirty="0" err="1"/>
              <a:t>argc</a:t>
            </a:r>
            <a:r>
              <a:rPr lang="en-US" altLang="zh-CN" sz="1400" dirty="0"/>
              <a:t>, char *</a:t>
            </a:r>
            <a:r>
              <a:rPr lang="en-US" altLang="zh-CN" sz="1400" dirty="0" err="1"/>
              <a:t>argv</a:t>
            </a:r>
            <a:r>
              <a:rPr lang="en-US" altLang="zh-CN" sz="1400" dirty="0"/>
              <a:t>[])</a:t>
            </a:r>
          </a:p>
          <a:p>
            <a:pPr marL="457200" lvl="1" indent="0">
              <a:spcBef>
                <a:spcPts val="0"/>
              </a:spcBef>
              <a:buNone/>
            </a:pPr>
            <a:r>
              <a:rPr lang="en-US" altLang="zh-CN" sz="1400" dirty="0"/>
              <a:t>{</a:t>
            </a:r>
          </a:p>
          <a:p>
            <a:pPr marL="457200" lvl="1" indent="0">
              <a:spcBef>
                <a:spcPts val="0"/>
              </a:spcBef>
              <a:buNone/>
            </a:pPr>
            <a:r>
              <a:rPr lang="en-US" altLang="zh-CN" sz="1400" dirty="0"/>
              <a:t>     int </a:t>
            </a:r>
            <a:r>
              <a:rPr lang="en-US" altLang="zh-CN" sz="1400" dirty="0" err="1"/>
              <a:t>loopCount</a:t>
            </a:r>
            <a:r>
              <a:rPr lang="en-US" altLang="zh-CN" sz="1400" dirty="0"/>
              <a:t>=10;</a:t>
            </a:r>
          </a:p>
          <a:p>
            <a:pPr marL="457200" lvl="1" indent="0">
              <a:spcBef>
                <a:spcPts val="0"/>
              </a:spcBef>
              <a:buNone/>
            </a:pPr>
            <a:r>
              <a:rPr lang="en-US" altLang="zh-CN" sz="1400" dirty="0"/>
              <a:t>     </a:t>
            </a:r>
            <a:r>
              <a:rPr lang="en-US" altLang="zh-CN" sz="1400" dirty="0">
                <a:solidFill>
                  <a:srgbClr val="C00000"/>
                </a:solidFill>
              </a:rPr>
              <a:t>char c=‘ ‘;</a:t>
            </a:r>
          </a:p>
          <a:p>
            <a:pPr marL="457200" lvl="1" indent="0">
              <a:spcBef>
                <a:spcPts val="0"/>
              </a:spcBef>
              <a:buNone/>
            </a:pPr>
            <a:r>
              <a:rPr lang="en-US" altLang="zh-CN" sz="1400" dirty="0"/>
              <a:t>     if (</a:t>
            </a:r>
            <a:r>
              <a:rPr lang="en-US" altLang="zh-CN" sz="1400" dirty="0" err="1"/>
              <a:t>argc</a:t>
            </a:r>
            <a:r>
              <a:rPr lang="en-US" altLang="zh-CN" sz="1400" dirty="0"/>
              <a:t>&gt;=2)</a:t>
            </a:r>
          </a:p>
          <a:p>
            <a:pPr marL="457200" lvl="1" indent="0">
              <a:spcBef>
                <a:spcPts val="0"/>
              </a:spcBef>
              <a:buNone/>
            </a:pPr>
            <a:r>
              <a:rPr lang="en-US" altLang="zh-CN" sz="1400" dirty="0"/>
              <a:t>          </a:t>
            </a:r>
            <a:r>
              <a:rPr lang="en-US" altLang="zh-CN" sz="1400" dirty="0" err="1">
                <a:solidFill>
                  <a:srgbClr val="FF0000"/>
                </a:solidFill>
              </a:rPr>
              <a:t>loopCount</a:t>
            </a:r>
            <a:r>
              <a:rPr lang="en-US" altLang="zh-CN" sz="1400" dirty="0">
                <a:solidFill>
                  <a:srgbClr val="FF0000"/>
                </a:solidFill>
              </a:rPr>
              <a:t>=</a:t>
            </a:r>
            <a:r>
              <a:rPr lang="en-US" altLang="zh-CN" sz="1400" dirty="0" err="1">
                <a:solidFill>
                  <a:srgbClr val="FF0000"/>
                </a:solidFill>
              </a:rPr>
              <a:t>atoi</a:t>
            </a:r>
            <a:r>
              <a:rPr lang="en-US" altLang="zh-CN" sz="1400" dirty="0">
                <a:solidFill>
                  <a:srgbClr val="FF0000"/>
                </a:solidFill>
              </a:rPr>
              <a:t>(</a:t>
            </a:r>
            <a:r>
              <a:rPr lang="en-US" altLang="zh-CN" sz="1400" dirty="0" err="1">
                <a:solidFill>
                  <a:srgbClr val="FF0000"/>
                </a:solidFill>
              </a:rPr>
              <a:t>argv</a:t>
            </a:r>
            <a:r>
              <a:rPr lang="en-US" altLang="zh-CN" sz="1400" dirty="0">
                <a:solidFill>
                  <a:srgbClr val="FF0000"/>
                </a:solidFill>
              </a:rPr>
              <a:t>[1]);</a:t>
            </a:r>
          </a:p>
          <a:p>
            <a:pPr marL="457200" lvl="1" indent="0">
              <a:spcBef>
                <a:spcPts val="0"/>
              </a:spcBef>
              <a:buNone/>
            </a:pPr>
            <a:r>
              <a:rPr lang="en-US" altLang="zh-CN" sz="1400" dirty="0"/>
              <a:t>     for (int </a:t>
            </a:r>
            <a:r>
              <a:rPr lang="en-US" altLang="zh-CN" sz="1400" dirty="0" err="1"/>
              <a:t>i</a:t>
            </a:r>
            <a:r>
              <a:rPr lang="en-US" altLang="zh-CN" sz="1400" dirty="0"/>
              <a:t>=1; </a:t>
            </a:r>
            <a:r>
              <a:rPr lang="en-US" altLang="zh-CN" sz="1400" dirty="0" err="1"/>
              <a:t>i</a:t>
            </a:r>
            <a:r>
              <a:rPr lang="en-US" altLang="zh-CN" sz="1400" dirty="0">
                <a:solidFill>
                  <a:srgbClr val="C00000"/>
                </a:solidFill>
              </a:rPr>
              <a:t>&lt;=</a:t>
            </a:r>
            <a:r>
              <a:rPr lang="en-US" altLang="zh-CN" sz="1400" dirty="0" err="1">
                <a:solidFill>
                  <a:srgbClr val="C00000"/>
                </a:solidFill>
              </a:rPr>
              <a:t>l</a:t>
            </a:r>
            <a:r>
              <a:rPr lang="en-US" altLang="zh-CN" sz="1400" dirty="0" err="1">
                <a:solidFill>
                  <a:srgbClr val="FF0000"/>
                </a:solidFill>
              </a:rPr>
              <a:t>oopCount</a:t>
            </a:r>
            <a:r>
              <a:rPr lang="en-US" altLang="zh-CN" sz="1400" dirty="0" err="1"/>
              <a:t>;i</a:t>
            </a:r>
            <a:r>
              <a:rPr lang="en-US" altLang="zh-CN" sz="1400" dirty="0"/>
              <a:t>++)</a:t>
            </a:r>
          </a:p>
          <a:p>
            <a:pPr marL="457200" lvl="1" indent="0">
              <a:spcBef>
                <a:spcPts val="0"/>
              </a:spcBef>
              <a:buNone/>
            </a:pPr>
            <a:r>
              <a:rPr lang="en-US" altLang="zh-CN" sz="1400" dirty="0">
                <a:solidFill>
                  <a:srgbClr val="7030A0"/>
                </a:solidFill>
              </a:rPr>
              <a:t>          </a:t>
            </a:r>
            <a:r>
              <a:rPr lang="en-US" altLang="zh-CN" sz="1400" dirty="0" err="1">
                <a:solidFill>
                  <a:srgbClr val="7030A0"/>
                </a:solidFill>
              </a:rPr>
              <a:t>printf</a:t>
            </a:r>
            <a:r>
              <a:rPr lang="en-US" altLang="zh-CN" sz="1400" dirty="0">
                <a:solidFill>
                  <a:srgbClr val="7030A0"/>
                </a:solidFill>
              </a:rPr>
              <a:t>(“%</a:t>
            </a:r>
            <a:r>
              <a:rPr lang="en-US" altLang="zh-CN" sz="1400" dirty="0" err="1">
                <a:solidFill>
                  <a:srgbClr val="7030A0"/>
                </a:solidFill>
              </a:rPr>
              <a:t>d%c</a:t>
            </a:r>
            <a:r>
              <a:rPr lang="en-US" altLang="zh-CN" sz="1400" dirty="0">
                <a:solidFill>
                  <a:srgbClr val="7030A0"/>
                </a:solidFill>
              </a:rPr>
              <a:t>”,</a:t>
            </a:r>
            <a:r>
              <a:rPr lang="en-US" altLang="zh-CN" sz="1400" dirty="0" err="1">
                <a:solidFill>
                  <a:srgbClr val="7030A0"/>
                </a:solidFill>
              </a:rPr>
              <a:t>i,c</a:t>
            </a:r>
            <a:r>
              <a:rPr lang="en-US" altLang="zh-CN" sz="1400" dirty="0">
                <a:solidFill>
                  <a:srgbClr val="7030A0"/>
                </a:solidFill>
              </a:rPr>
              <a:t>);</a:t>
            </a:r>
          </a:p>
          <a:p>
            <a:pPr marL="457200" lvl="1" indent="0">
              <a:spcBef>
                <a:spcPts val="0"/>
              </a:spcBef>
              <a:buNone/>
            </a:pPr>
            <a:r>
              <a:rPr lang="en-US" altLang="zh-CN" sz="1400" dirty="0"/>
              <a:t>      </a:t>
            </a:r>
            <a:r>
              <a:rPr lang="en-US" altLang="zh-CN" sz="1400" dirty="0">
                <a:solidFill>
                  <a:srgbClr val="0409E2"/>
                </a:solidFill>
              </a:rPr>
              <a:t>//pause();   //</a:t>
            </a:r>
            <a:r>
              <a:rPr lang="zh-CN" altLang="en-US" sz="1400" dirty="0">
                <a:solidFill>
                  <a:srgbClr val="0409E2"/>
                </a:solidFill>
              </a:rPr>
              <a:t>暂停程序执行</a:t>
            </a:r>
            <a:endParaRPr lang="en-US" altLang="zh-CN" sz="1400" dirty="0">
              <a:solidFill>
                <a:srgbClr val="0409E2"/>
              </a:solidFill>
            </a:endParaRPr>
          </a:p>
          <a:p>
            <a:pPr marL="457200" lvl="1" indent="0">
              <a:spcBef>
                <a:spcPts val="0"/>
              </a:spcBef>
              <a:buNone/>
            </a:pPr>
            <a:r>
              <a:rPr lang="en-US" altLang="zh-CN" sz="1400" dirty="0">
                <a:solidFill>
                  <a:srgbClr val="0409E2"/>
                </a:solidFill>
              </a:rPr>
              <a:t>      for (;;);       //</a:t>
            </a:r>
            <a:r>
              <a:rPr lang="zh-CN" altLang="en-US" sz="1400" dirty="0">
                <a:solidFill>
                  <a:srgbClr val="0409E2"/>
                </a:solidFill>
              </a:rPr>
              <a:t>防止程序退出</a:t>
            </a:r>
            <a:endParaRPr lang="en-US" altLang="zh-CN" sz="1400" dirty="0">
              <a:solidFill>
                <a:srgbClr val="0409E2"/>
              </a:solidFill>
            </a:endParaRPr>
          </a:p>
          <a:p>
            <a:pPr marL="457200" lvl="1" indent="0">
              <a:spcBef>
                <a:spcPts val="0"/>
              </a:spcBef>
              <a:buNone/>
            </a:pPr>
            <a:r>
              <a:rPr lang="en-US" altLang="zh-CN" sz="1400" dirty="0"/>
              <a:t>      return 0;</a:t>
            </a:r>
          </a:p>
          <a:p>
            <a:pPr marL="457200" lvl="1" indent="0">
              <a:spcBef>
                <a:spcPts val="0"/>
              </a:spcBef>
              <a:buNone/>
            </a:pPr>
            <a:r>
              <a:rPr lang="en-US" altLang="zh-CN" sz="1400" dirty="0"/>
              <a:t>}</a:t>
            </a:r>
            <a:endParaRPr lang="zh-CN" altLang="en-US" sz="1400" dirty="0"/>
          </a:p>
        </p:txBody>
      </p:sp>
      <p:sp>
        <p:nvSpPr>
          <p:cNvPr id="4" name="Rectangle 3">
            <a:extLst>
              <a:ext uri="{FF2B5EF4-FFF2-40B4-BE49-F238E27FC236}">
                <a16:creationId xmlns:a16="http://schemas.microsoft.com/office/drawing/2014/main" id="{68CB3AE2-E158-45AB-B86C-1E5EE7E24980}"/>
              </a:ext>
            </a:extLst>
          </p:cNvPr>
          <p:cNvSpPr txBox="1">
            <a:spLocks noChangeArrowheads="1"/>
          </p:cNvSpPr>
          <p:nvPr/>
        </p:nvSpPr>
        <p:spPr bwMode="auto">
          <a:xfrm>
            <a:off x="4572001" y="1237448"/>
            <a:ext cx="3948110" cy="483487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lvl="1"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lvl="2"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lvl="3"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lvl="4"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lvl="5" indent="-228600" algn="l" defTabSz="914400" eaLnBrk="0" fontAlgn="base" latinLnBrk="0" hangingPunct="0">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35000"/>
              </a:spcBef>
              <a:spcAft>
                <a:spcPct val="0"/>
              </a:spcAft>
              <a:buClr>
                <a:srgbClr val="FF0066"/>
              </a:buClr>
              <a:buSzPct val="75000"/>
              <a:buFont typeface="Monotype Sorts" pitchFamily="2" charset="2"/>
              <a:buChar char="»"/>
              <a:defRPr sz="2000" b="0" i="0" u="none" kern="1200" baseline="0">
                <a:solidFill>
                  <a:schemeClr val="tx1"/>
                </a:solidFill>
                <a:latin typeface="+mn-lt"/>
                <a:ea typeface="+mn-ea"/>
                <a:cs typeface="+mn-cs"/>
              </a:defRPr>
            </a:lvl9pPr>
          </a:lstStyle>
          <a:p>
            <a:r>
              <a:rPr lang="zh-CN" altLang="en-US" sz="1600" dirty="0"/>
              <a:t>编译后默认可执行程序文件名为</a:t>
            </a:r>
            <a:r>
              <a:rPr lang="en-US" altLang="zh-CN" sz="1600" dirty="0" err="1"/>
              <a:t>a.out</a:t>
            </a:r>
            <a:endParaRPr lang="en-US" altLang="zh-CN" sz="1600" dirty="0"/>
          </a:p>
          <a:p>
            <a:r>
              <a:rPr lang="zh-CN" altLang="en-US" sz="1600" dirty="0"/>
              <a:t>问下述程序执行，为什么屏幕的输出如下结果？</a:t>
            </a:r>
            <a:endParaRPr lang="en-US" altLang="zh-CN" sz="1600" dirty="0"/>
          </a:p>
          <a:p>
            <a:pPr lvl="1"/>
            <a:r>
              <a:rPr lang="en-US" altLang="zh-CN" sz="1200" dirty="0"/>
              <a:t>./</a:t>
            </a:r>
            <a:r>
              <a:rPr lang="en-US" altLang="zh-CN" sz="1200" dirty="0" err="1"/>
              <a:t>a.out</a:t>
            </a:r>
            <a:r>
              <a:rPr lang="en-US" altLang="zh-CN" sz="1200" dirty="0"/>
              <a:t> 400</a:t>
            </a:r>
          </a:p>
          <a:p>
            <a:pPr lvl="1"/>
            <a:endParaRPr lang="en-US" altLang="zh-CN" sz="1200" dirty="0"/>
          </a:p>
          <a:p>
            <a:pPr marL="457200" lvl="1" indent="0">
              <a:buNone/>
            </a:pPr>
            <a:endParaRPr lang="en-US" altLang="zh-CN" sz="1200" dirty="0"/>
          </a:p>
          <a:p>
            <a:pPr lvl="1"/>
            <a:endParaRPr lang="en-US" altLang="zh-CN" sz="1200" dirty="0"/>
          </a:p>
          <a:p>
            <a:pPr lvl="1"/>
            <a:endParaRPr lang="zh-CN" altLang="en-US" sz="1200" dirty="0"/>
          </a:p>
          <a:p>
            <a:pPr lvl="1"/>
            <a:endParaRPr lang="zh-CN" altLang="en-US" sz="1200" dirty="0"/>
          </a:p>
          <a:p>
            <a:pPr lvl="1"/>
            <a:endParaRPr lang="zh-CN" altLang="en-US" sz="1200" dirty="0"/>
          </a:p>
        </p:txBody>
      </p:sp>
      <p:sp>
        <p:nvSpPr>
          <p:cNvPr id="13" name="对话气泡: 圆角矩形 12">
            <a:extLst>
              <a:ext uri="{FF2B5EF4-FFF2-40B4-BE49-F238E27FC236}">
                <a16:creationId xmlns:a16="http://schemas.microsoft.com/office/drawing/2014/main" id="{92CC985C-0CB6-4AB4-AE11-C749165B2E0F}"/>
              </a:ext>
            </a:extLst>
          </p:cNvPr>
          <p:cNvSpPr/>
          <p:nvPr/>
        </p:nvSpPr>
        <p:spPr>
          <a:xfrm>
            <a:off x="579501" y="3108364"/>
            <a:ext cx="3788313" cy="1982040"/>
          </a:xfrm>
          <a:prstGeom prst="wedgeRoundRectCallout">
            <a:avLst>
              <a:gd name="adj1" fmla="val 28682"/>
              <a:gd name="adj2" fmla="val -48488"/>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marL="285750" indent="-285750">
              <a:buFont typeface="Arial" panose="020B0604020202020204" pitchFamily="34" charset="0"/>
              <a:buChar char="•"/>
              <a:defRPr/>
            </a:pPr>
            <a:r>
              <a:rPr lang="zh-CN" altLang="en-US" sz="1400" dirty="0" smtClean="0">
                <a:solidFill>
                  <a:schemeClr val="tx1"/>
                </a:solidFill>
                <a:latin typeface="Times New Roman" panose="02020603050405020304" pitchFamily="18" charset="0"/>
                <a:cs typeface="Times New Roman" panose="02020603050405020304" pitchFamily="18" charset="0"/>
              </a:rPr>
              <a:t>系统将字符、数字等输出到屏幕上，是</a:t>
            </a:r>
            <a:r>
              <a:rPr lang="zh-CN" altLang="en-US" sz="1400" dirty="0">
                <a:solidFill>
                  <a:schemeClr val="tx1"/>
                </a:solidFill>
                <a:latin typeface="Times New Roman" panose="02020603050405020304" pitchFamily="18" charset="0"/>
                <a:cs typeface="Times New Roman" panose="02020603050405020304" pitchFamily="18" charset="0"/>
              </a:rPr>
              <a:t>将数字的</a:t>
            </a:r>
            <a:r>
              <a:rPr lang="zh-CN" altLang="en-US" sz="1400" dirty="0" smtClean="0">
                <a:solidFill>
                  <a:schemeClr val="tx1"/>
                </a:solidFill>
                <a:latin typeface="Times New Roman" panose="02020603050405020304" pitchFamily="18" charset="0"/>
                <a:cs typeface="Times New Roman" panose="02020603050405020304" pitchFamily="18" charset="0"/>
              </a:rPr>
              <a:t>每一位</a:t>
            </a:r>
            <a:r>
              <a:rPr lang="zh-CN" altLang="en-US" sz="1400" dirty="0">
                <a:solidFill>
                  <a:schemeClr val="tx1"/>
                </a:solidFill>
                <a:latin typeface="Times New Roman" panose="02020603050405020304" pitchFamily="18" charset="0"/>
                <a:cs typeface="Times New Roman" panose="02020603050405020304" pitchFamily="18" charset="0"/>
              </a:rPr>
              <a:t>视为</a:t>
            </a:r>
            <a:r>
              <a:rPr lang="zh-CN" altLang="en-US" sz="1400" dirty="0" smtClean="0">
                <a:solidFill>
                  <a:schemeClr val="tx1"/>
                </a:solidFill>
                <a:latin typeface="Times New Roman" panose="02020603050405020304" pitchFamily="18" charset="0"/>
                <a:cs typeface="Times New Roman" panose="02020603050405020304" pitchFamily="18" charset="0"/>
              </a:rPr>
              <a:t>一个字符，即输出的</a:t>
            </a:r>
            <a:r>
              <a:rPr lang="zh-CN" altLang="en-US" sz="1400" dirty="0">
                <a:solidFill>
                  <a:schemeClr val="tx1"/>
                </a:solidFill>
                <a:latin typeface="Times New Roman" panose="02020603050405020304" pitchFamily="18" charset="0"/>
                <a:cs typeface="Times New Roman" panose="02020603050405020304" pitchFamily="18" charset="0"/>
              </a:rPr>
              <a:t>是数字的每一位的</a:t>
            </a:r>
            <a:r>
              <a:rPr lang="en-US" altLang="zh-CN" sz="1400" dirty="0" smtClean="0">
                <a:solidFill>
                  <a:schemeClr val="tx1"/>
                </a:solidFill>
                <a:latin typeface="Times New Roman" panose="02020603050405020304" pitchFamily="18" charset="0"/>
                <a:cs typeface="Times New Roman" panose="02020603050405020304" pitchFamily="18" charset="0"/>
              </a:rPr>
              <a:t>ASCII</a:t>
            </a:r>
            <a:r>
              <a:rPr lang="zh-CN" altLang="en-US" sz="1400" dirty="0" smtClean="0">
                <a:solidFill>
                  <a:schemeClr val="tx1"/>
                </a:solidFill>
                <a:latin typeface="Times New Roman" panose="02020603050405020304" pitchFamily="18" charset="0"/>
                <a:cs typeface="Times New Roman" panose="02020603050405020304" pitchFamily="18" charset="0"/>
              </a:rPr>
              <a:t>；</a:t>
            </a:r>
            <a:endParaRPr lang="en-US" altLang="zh-CN" sz="1400" dirty="0" smtClean="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defRPr/>
            </a:pPr>
            <a:r>
              <a:rPr lang="zh-CN" altLang="en-US" sz="1400" dirty="0" smtClean="0">
                <a:solidFill>
                  <a:schemeClr val="tx1"/>
                </a:solidFill>
                <a:latin typeface="Times New Roman" panose="02020603050405020304" pitchFamily="18" charset="0"/>
                <a:cs typeface="Times New Roman" panose="02020603050405020304" pitchFamily="18" charset="0"/>
              </a:rPr>
              <a:t>因此，</a:t>
            </a:r>
            <a:r>
              <a:rPr lang="en-US" altLang="zh-CN" sz="1400" dirty="0" smtClean="0">
                <a:solidFill>
                  <a:schemeClr val="tx1"/>
                </a:solidFill>
                <a:latin typeface="Times New Roman" panose="02020603050405020304" pitchFamily="18" charset="0"/>
                <a:cs typeface="Times New Roman" panose="02020603050405020304" pitchFamily="18" charset="0"/>
              </a:rPr>
              <a:t>1~283</a:t>
            </a:r>
            <a:r>
              <a:rPr lang="zh-CN" altLang="en-US" sz="1400" dirty="0" smtClean="0">
                <a:solidFill>
                  <a:schemeClr val="tx1"/>
                </a:solidFill>
                <a:latin typeface="Times New Roman" panose="02020603050405020304" pitchFamily="18" charset="0"/>
                <a:cs typeface="Times New Roman" panose="02020603050405020304" pitchFamily="18" charset="0"/>
              </a:rPr>
              <a:t>，连同其后的空格，所占有的缓存空间是：</a:t>
            </a:r>
            <a:endParaRPr lang="en-US" altLang="zh-CN" sz="1400" dirty="0" smtClean="0">
              <a:solidFill>
                <a:schemeClr val="tx1"/>
              </a:solidFill>
              <a:latin typeface="Times New Roman" panose="02020603050405020304" pitchFamily="18" charset="0"/>
              <a:cs typeface="Times New Roman" panose="02020603050405020304" pitchFamily="18" charset="0"/>
            </a:endParaRPr>
          </a:p>
          <a:p>
            <a:pPr>
              <a:defRPr/>
            </a:pPr>
            <a:r>
              <a:rPr lang="en-US" altLang="zh-CN" sz="1400" dirty="0">
                <a:solidFill>
                  <a:schemeClr val="tx1"/>
                </a:solidFill>
                <a:latin typeface="Times New Roman" panose="02020603050405020304" pitchFamily="18" charset="0"/>
                <a:cs typeface="Times New Roman" panose="02020603050405020304" pitchFamily="18" charset="0"/>
              </a:rPr>
              <a:t> </a:t>
            </a:r>
            <a:r>
              <a:rPr lang="en-US" altLang="zh-CN" sz="1400" dirty="0" smtClean="0">
                <a:solidFill>
                  <a:schemeClr val="tx1"/>
                </a:solidFill>
                <a:latin typeface="Times New Roman" panose="02020603050405020304" pitchFamily="18" charset="0"/>
                <a:cs typeface="Times New Roman" panose="02020603050405020304" pitchFamily="18" charset="0"/>
              </a:rPr>
              <a:t>      9*2+(100-10</a:t>
            </a:r>
            <a:r>
              <a:rPr lang="en-US" altLang="zh-CN" sz="1400" dirty="0">
                <a:solidFill>
                  <a:schemeClr val="tx1"/>
                </a:solidFill>
                <a:latin typeface="Times New Roman" panose="02020603050405020304" pitchFamily="18" charset="0"/>
                <a:cs typeface="Times New Roman" panose="02020603050405020304" pitchFamily="18" charset="0"/>
              </a:rPr>
              <a:t>)*3+(</a:t>
            </a:r>
            <a:r>
              <a:rPr lang="en-US" altLang="zh-CN" sz="1400" dirty="0" smtClean="0">
                <a:solidFill>
                  <a:schemeClr val="tx1"/>
                </a:solidFill>
                <a:latin typeface="Times New Roman" panose="02020603050405020304" pitchFamily="18" charset="0"/>
                <a:cs typeface="Times New Roman" panose="02020603050405020304" pitchFamily="18" charset="0"/>
              </a:rPr>
              <a:t>283-99)*4=1024B</a:t>
            </a:r>
            <a:endParaRPr lang="en-US" altLang="zh-CN" sz="14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defRPr/>
            </a:pPr>
            <a:r>
              <a:rPr lang="zh-CN" altLang="en-US" sz="1400" dirty="0">
                <a:solidFill>
                  <a:schemeClr val="tx1"/>
                </a:solidFill>
                <a:latin typeface="Times New Roman" panose="02020603050405020304" pitchFamily="18" charset="0"/>
                <a:cs typeface="Times New Roman" panose="02020603050405020304" pitchFamily="18" charset="0"/>
              </a:rPr>
              <a:t>其后的内容在</a:t>
            </a:r>
            <a:r>
              <a:rPr lang="en-US" altLang="zh-CN" sz="1400" dirty="0">
                <a:solidFill>
                  <a:schemeClr val="tx1"/>
                </a:solidFill>
                <a:latin typeface="Times New Roman" panose="02020603050405020304" pitchFamily="18" charset="0"/>
                <a:cs typeface="Times New Roman" panose="02020603050405020304" pitchFamily="18" charset="0"/>
              </a:rPr>
              <a:t>Buffer</a:t>
            </a:r>
            <a:r>
              <a:rPr lang="zh-CN" altLang="en-US" sz="1400" dirty="0">
                <a:solidFill>
                  <a:schemeClr val="tx1"/>
                </a:solidFill>
                <a:latin typeface="Times New Roman" panose="02020603050405020304" pitchFamily="18" charset="0"/>
                <a:cs typeface="Times New Roman" panose="02020603050405020304" pitchFamily="18" charset="0"/>
              </a:rPr>
              <a:t>中尚未</a:t>
            </a:r>
            <a:r>
              <a:rPr lang="zh-CN" altLang="en-US" sz="1400" dirty="0" smtClean="0">
                <a:solidFill>
                  <a:schemeClr val="tx1"/>
                </a:solidFill>
                <a:latin typeface="Times New Roman" panose="02020603050405020304" pitchFamily="18" charset="0"/>
                <a:cs typeface="Times New Roman" panose="02020603050405020304" pitchFamily="18" charset="0"/>
              </a:rPr>
              <a:t>输出；</a:t>
            </a:r>
            <a:endParaRPr lang="en-US" altLang="zh-CN" sz="1400" dirty="0" smtClean="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defRPr/>
            </a:pPr>
            <a:r>
              <a:rPr lang="zh-CN" altLang="en-US" sz="1400" dirty="0">
                <a:solidFill>
                  <a:schemeClr val="tx1"/>
                </a:solidFill>
                <a:latin typeface="Times New Roman" panose="02020603050405020304" pitchFamily="18" charset="0"/>
                <a:cs typeface="Times New Roman" panose="02020603050405020304" pitchFamily="18" charset="0"/>
              </a:rPr>
              <a:t>系统为文件</a:t>
            </a:r>
            <a:r>
              <a:rPr lang="en-US" altLang="zh-CN" sz="1400" dirty="0">
                <a:solidFill>
                  <a:schemeClr val="tx1"/>
                </a:solidFill>
                <a:latin typeface="Times New Roman" panose="02020603050405020304" pitchFamily="18" charset="0"/>
                <a:cs typeface="Times New Roman" panose="02020603050405020304" pitchFamily="18" charset="0"/>
              </a:rPr>
              <a:t>I/O</a:t>
            </a:r>
            <a:r>
              <a:rPr lang="zh-CN" altLang="en-US" sz="1400" dirty="0">
                <a:solidFill>
                  <a:schemeClr val="tx1"/>
                </a:solidFill>
                <a:latin typeface="Times New Roman" panose="02020603050405020304" pitchFamily="18" charset="0"/>
                <a:cs typeface="Times New Roman" panose="02020603050405020304" pitchFamily="18" charset="0"/>
              </a:rPr>
              <a:t>默认开辟了</a:t>
            </a:r>
            <a:r>
              <a:rPr lang="en-US" altLang="zh-CN" sz="1400" dirty="0">
                <a:solidFill>
                  <a:schemeClr val="tx1"/>
                </a:solidFill>
                <a:latin typeface="Times New Roman" panose="02020603050405020304" pitchFamily="18" charset="0"/>
                <a:cs typeface="Times New Roman" panose="02020603050405020304" pitchFamily="18" charset="0"/>
              </a:rPr>
              <a:t>1KB</a:t>
            </a:r>
            <a:r>
              <a:rPr lang="zh-CN" altLang="en-US" sz="1400" dirty="0">
                <a:solidFill>
                  <a:schemeClr val="tx1"/>
                </a:solidFill>
                <a:latin typeface="Times New Roman" panose="02020603050405020304" pitchFamily="18" charset="0"/>
                <a:cs typeface="Times New Roman" panose="02020603050405020304" pitchFamily="18" charset="0"/>
              </a:rPr>
              <a:t>的</a:t>
            </a:r>
            <a:r>
              <a:rPr lang="en-US" altLang="zh-CN" sz="1400" dirty="0" smtClean="0">
                <a:solidFill>
                  <a:schemeClr val="tx1"/>
                </a:solidFill>
                <a:latin typeface="Times New Roman" panose="02020603050405020304" pitchFamily="18" charset="0"/>
                <a:cs typeface="Times New Roman" panose="02020603050405020304" pitchFamily="18" charset="0"/>
              </a:rPr>
              <a:t>Buffer;</a:t>
            </a:r>
            <a:endParaRPr lang="zh-CN" altLang="en-US" sz="14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defRPr/>
            </a:pPr>
            <a:endParaRPr lang="zh-CN" altLang="en-US" sz="1400" dirty="0">
              <a:solidFill>
                <a:schemeClr val="tx1"/>
              </a:solidFill>
              <a:latin typeface="Times New Roman" panose="02020603050405020304" pitchFamily="18" charset="0"/>
              <a:cs typeface="Times New Roman" panose="02020603050405020304" pitchFamily="18" charset="0"/>
            </a:endParaRPr>
          </a:p>
        </p:txBody>
      </p:sp>
      <p:pic>
        <p:nvPicPr>
          <p:cNvPr id="12" name="图片 11">
            <a:extLst>
              <a:ext uri="{FF2B5EF4-FFF2-40B4-BE49-F238E27FC236}">
                <a16:creationId xmlns:a16="http://schemas.microsoft.com/office/drawing/2014/main" id="{131EEED6-D160-47FC-9D08-5EA519FB401B}"/>
              </a:ext>
            </a:extLst>
          </p:cNvPr>
          <p:cNvPicPr>
            <a:picLocks noChangeAspect="1"/>
          </p:cNvPicPr>
          <p:nvPr/>
        </p:nvPicPr>
        <p:blipFill>
          <a:blip r:embed="rId2"/>
          <a:stretch>
            <a:fillRect/>
          </a:stretch>
        </p:blipFill>
        <p:spPr>
          <a:xfrm>
            <a:off x="4572000" y="2459115"/>
            <a:ext cx="4012707" cy="3695622"/>
          </a:xfrm>
          <a:prstGeom prst="rect">
            <a:avLst/>
          </a:prstGeom>
        </p:spPr>
      </p:pic>
    </p:spTree>
    <p:extLst>
      <p:ext uri="{BB962C8B-B14F-4D97-AF65-F5344CB8AC3E}">
        <p14:creationId xmlns:p14="http://schemas.microsoft.com/office/powerpoint/2010/main" val="56879411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7500"/>
          </a:bodyPr>
          <a:lstStyle/>
          <a:p>
            <a:r>
              <a:rPr lang="zh-CN" altLang="en-US" sz="2000" b="1" dirty="0">
                <a:ea typeface="宋体" panose="02010600030101010101" pitchFamily="2" charset="-122"/>
              </a:rPr>
              <a:t>单缓冲</a:t>
            </a:r>
            <a:r>
              <a:rPr lang="zh-CN" altLang="en-US" sz="2000" b="1" dirty="0">
                <a:ea typeface="宋体" panose="02010600030101010101" pitchFamily="2" charset="-122"/>
                <a:sym typeface="+mn-ea"/>
              </a:rPr>
              <a:t>(single buffer)</a:t>
            </a:r>
            <a:endParaRPr lang="zh-CN" altLang="en-US" sz="2000" b="1" dirty="0">
              <a:ea typeface="宋体" panose="02010600030101010101" pitchFamily="2" charset="-122"/>
            </a:endParaRPr>
          </a:p>
          <a:p>
            <a:r>
              <a:rPr lang="zh-CN" altLang="en-US" sz="2000" b="1" dirty="0">
                <a:ea typeface="宋体" panose="02010600030101010101" pitchFamily="2" charset="-122"/>
              </a:rPr>
              <a:t>双缓冲</a:t>
            </a:r>
            <a:r>
              <a:rPr lang="zh-CN" altLang="en-US" sz="2000" b="1" dirty="0">
                <a:ea typeface="宋体" panose="02010600030101010101" pitchFamily="2" charset="-122"/>
                <a:sym typeface="+mn-ea"/>
              </a:rPr>
              <a:t>(double buffer)</a:t>
            </a:r>
            <a:endParaRPr lang="zh-CN" altLang="en-US" sz="2000" b="1" dirty="0">
              <a:ea typeface="宋体" panose="02010600030101010101" pitchFamily="2" charset="-122"/>
            </a:endParaRPr>
          </a:p>
          <a:p>
            <a:r>
              <a:rPr lang="zh-CN" altLang="en-US" sz="2000" b="1" dirty="0">
                <a:ea typeface="宋体" panose="02010600030101010101" pitchFamily="2" charset="-122"/>
              </a:rPr>
              <a:t>环形缓冲区</a:t>
            </a:r>
            <a:r>
              <a:rPr lang="en-US" altLang="zh-CN" sz="2000" b="1" dirty="0">
                <a:ea typeface="宋体" panose="02010600030101010101" pitchFamily="2" charset="-122"/>
              </a:rPr>
              <a:t>(ring buffer </a:t>
            </a:r>
            <a:r>
              <a:rPr lang="zh-CN" altLang="en-US" sz="2000" b="1" dirty="0">
                <a:ea typeface="宋体" panose="02010600030101010101" pitchFamily="2" charset="-122"/>
              </a:rPr>
              <a:t>或 </a:t>
            </a:r>
            <a:r>
              <a:rPr lang="en-US" altLang="zh-CN" sz="2000" b="1" dirty="0">
                <a:ea typeface="宋体" panose="02010600030101010101" pitchFamily="2" charset="-122"/>
              </a:rPr>
              <a:t>circle buffer)</a:t>
            </a:r>
          </a:p>
          <a:p>
            <a:r>
              <a:rPr lang="zh-CN" altLang="en-US" sz="2000" b="1" dirty="0">
                <a:ea typeface="宋体" panose="02010600030101010101" pitchFamily="2" charset="-122"/>
              </a:rPr>
              <a:t>公共</a:t>
            </a:r>
            <a:r>
              <a:rPr lang="zh-CN" altLang="en-US" sz="2000" b="1" dirty="0" smtClean="0">
                <a:ea typeface="宋体" panose="02010600030101010101" pitchFamily="2" charset="-122"/>
              </a:rPr>
              <a:t>缓冲池</a:t>
            </a:r>
            <a:r>
              <a:rPr lang="en-US" altLang="zh-CN" sz="2100" b="1" dirty="0">
                <a:ea typeface="宋体" panose="02010600030101010101" pitchFamily="2" charset="-122"/>
              </a:rPr>
              <a:t>(Buffer Pool)</a:t>
            </a:r>
          </a:p>
          <a:p>
            <a:endParaRPr lang="en-US" altLang="zh-CN" sz="2000" b="1" dirty="0">
              <a:ea typeface="宋体" panose="02010600030101010101" pitchFamily="2" charset="-122"/>
            </a:endParaRPr>
          </a:p>
          <a:p>
            <a:r>
              <a:rPr lang="zh-CN" altLang="en-US" sz="2000" b="1" dirty="0" smtClean="0">
                <a:ea typeface="宋体" panose="02010600030101010101" pitchFamily="2" charset="-122"/>
              </a:rPr>
              <a:t>请参见汤子赢版教材：设备管理</a:t>
            </a:r>
            <a:endParaRPr lang="zh-CN" altLang="en-US" sz="2000" b="1" dirty="0">
              <a:ea typeface="宋体" panose="02010600030101010101" pitchFamily="2" charset="-122"/>
            </a:endParaRPr>
          </a:p>
        </p:txBody>
      </p:sp>
      <p:sp>
        <p:nvSpPr>
          <p:cNvPr id="4" name="Rectangle 2">
            <a:extLst>
              <a:ext uri="{FF2B5EF4-FFF2-40B4-BE49-F238E27FC236}">
                <a16:creationId xmlns:a16="http://schemas.microsoft.com/office/drawing/2014/main" id="{6C4EE7DA-EF21-4AC5-BBF2-85B61EC3713D}"/>
              </a:ext>
            </a:extLst>
          </p:cNvPr>
          <p:cNvSpPr txBox="1">
            <a:spLocks noChangeArrowheads="1"/>
          </p:cNvSpPr>
          <p:nvPr/>
        </p:nvSpPr>
        <p:spPr bwMode="auto">
          <a:xfrm>
            <a:off x="0" y="296633"/>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pPr>
              <a:defRPr/>
            </a:pPr>
            <a:r>
              <a:rPr lang="zh-CN" altLang="en-US" dirty="0">
                <a:effectLst>
                  <a:outerShdw blurRad="38100" dist="38100" dir="2700000" algn="tl">
                    <a:srgbClr val="C0C0C0"/>
                  </a:outerShdw>
                </a:effectLst>
                <a:ea typeface="宋体" panose="02010600030101010101" pitchFamily="2" charset="-122"/>
              </a:rPr>
              <a:t>缓冲区的类型</a:t>
            </a:r>
            <a:endParaRPr lang="en-US" altLang="zh-CN" dirty="0">
              <a:effectLst>
                <a:outerShdw blurRad="38100" dist="38100" dir="2700000" algn="tl">
                  <a:srgbClr val="C0C0C0"/>
                </a:outerShdw>
              </a:effectLst>
              <a:ea typeface="宋体" panose="02010600030101010101" pitchFamily="2" charset="-122"/>
            </a:endParaRPr>
          </a:p>
        </p:txBody>
      </p:sp>
    </p:spTree>
    <p:extLst>
      <p:ext uri="{BB962C8B-B14F-4D97-AF65-F5344CB8AC3E}">
        <p14:creationId xmlns:p14="http://schemas.microsoft.com/office/powerpoint/2010/main" val="895225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9150" y="1300162"/>
            <a:ext cx="7351713" cy="2304172"/>
          </a:xfrm>
        </p:spPr>
        <p:txBody>
          <a:bodyPr>
            <a:noAutofit/>
          </a:bodyPr>
          <a:lstStyle/>
          <a:p>
            <a:pPr>
              <a:spcBef>
                <a:spcPts val="600"/>
              </a:spcBef>
            </a:pPr>
            <a:r>
              <a:rPr lang="zh-CN" altLang="en-US" sz="1800" dirty="0">
                <a:ea typeface="宋体" panose="02010600030101010101" pitchFamily="2" charset="-122"/>
              </a:rPr>
              <a:t>在单缓冲情况下，每当用户进程发出一</a:t>
            </a:r>
            <a:r>
              <a:rPr lang="en-US" altLang="zh-CN" sz="1800" dirty="0">
                <a:ea typeface="宋体" panose="02010600030101010101" pitchFamily="2" charset="-122"/>
              </a:rPr>
              <a:t>I/O</a:t>
            </a:r>
            <a:r>
              <a:rPr lang="zh-CN" altLang="en-US" sz="1800" dirty="0">
                <a:ea typeface="宋体" panose="02010600030101010101" pitchFamily="2" charset="-122"/>
              </a:rPr>
              <a:t>请求时，</a:t>
            </a:r>
            <a:r>
              <a:rPr lang="en-US" altLang="zh-CN" sz="1800" dirty="0">
                <a:ea typeface="宋体" panose="02010600030101010101" pitchFamily="2" charset="-122"/>
              </a:rPr>
              <a:t>OS</a:t>
            </a:r>
            <a:r>
              <a:rPr lang="zh-CN" altLang="en-US" sz="1800" dirty="0">
                <a:ea typeface="宋体" panose="02010600030101010101" pitchFamily="2" charset="-122"/>
              </a:rPr>
              <a:t>便在主存中为之分配</a:t>
            </a:r>
            <a:r>
              <a:rPr lang="zh-CN" altLang="en-US" sz="1800" dirty="0" smtClean="0">
                <a:ea typeface="宋体" panose="02010600030101010101" pitchFamily="2" charset="-122"/>
              </a:rPr>
              <a:t>一个</a:t>
            </a:r>
            <a:r>
              <a:rPr lang="zh-CN" altLang="en-US" sz="1800" dirty="0" smtClean="0">
                <a:solidFill>
                  <a:srgbClr val="006600"/>
                </a:solidFill>
                <a:ea typeface="宋体" panose="02010600030101010101" pitchFamily="2" charset="-122"/>
              </a:rPr>
              <a:t>系统缓冲区</a:t>
            </a:r>
            <a:r>
              <a:rPr lang="zh-CN" altLang="en-US" sz="1800" dirty="0" smtClean="0">
                <a:ea typeface="宋体" panose="02010600030101010101" pitchFamily="2" charset="-122"/>
              </a:rPr>
              <a:t>和</a:t>
            </a:r>
            <a:r>
              <a:rPr lang="zh-CN" altLang="en-US" sz="1800" dirty="0" smtClean="0">
                <a:solidFill>
                  <a:srgbClr val="000099"/>
                </a:solidFill>
                <a:ea typeface="宋体" panose="02010600030101010101" pitchFamily="2" charset="-122"/>
              </a:rPr>
              <a:t>应用缓冲区</a:t>
            </a:r>
            <a:r>
              <a:rPr lang="zh-CN" altLang="en-US" sz="1800" dirty="0" smtClean="0">
                <a:ea typeface="宋体" panose="02010600030101010101" pitchFamily="2" charset="-122"/>
              </a:rPr>
              <a:t>。</a:t>
            </a:r>
            <a:endParaRPr lang="en-US" altLang="zh-CN" sz="1800" dirty="0" smtClean="0">
              <a:ea typeface="宋体" panose="02010600030101010101" pitchFamily="2" charset="-122"/>
            </a:endParaRPr>
          </a:p>
          <a:p>
            <a:pPr>
              <a:spcBef>
                <a:spcPts val="600"/>
              </a:spcBef>
            </a:pPr>
            <a:r>
              <a:rPr lang="zh-CN" altLang="en-US" sz="1800" dirty="0" smtClean="0">
                <a:ea typeface="宋体" panose="02010600030101010101" pitchFamily="2" charset="-122"/>
              </a:rPr>
              <a:t>在</a:t>
            </a:r>
            <a:r>
              <a:rPr lang="zh-CN" altLang="en-US" sz="1800" dirty="0">
                <a:ea typeface="宋体" panose="02010600030101010101" pitchFamily="2" charset="-122"/>
              </a:rPr>
              <a:t>块设备输入时，假定从磁盘把一块数据输入到缓冲区的时间为</a:t>
            </a:r>
            <a:r>
              <a:rPr lang="en-US" altLang="zh-CN" sz="1800" dirty="0" smtClean="0">
                <a:ea typeface="宋体" panose="02010600030101010101" pitchFamily="2" charset="-122"/>
              </a:rPr>
              <a:t>T</a:t>
            </a:r>
            <a:r>
              <a:rPr lang="zh-CN" altLang="en-US" sz="1800" dirty="0" smtClean="0">
                <a:ea typeface="宋体" panose="02010600030101010101" pitchFamily="2" charset="-122"/>
              </a:rPr>
              <a:t>，</a:t>
            </a:r>
            <a:r>
              <a:rPr lang="en-US" altLang="zh-CN" sz="1800" dirty="0" smtClean="0">
                <a:ea typeface="宋体" panose="02010600030101010101" pitchFamily="2" charset="-122"/>
              </a:rPr>
              <a:t>OS</a:t>
            </a:r>
            <a:r>
              <a:rPr lang="zh-CN" altLang="en-US" sz="1800" dirty="0">
                <a:ea typeface="宋体" panose="02010600030101010101" pitchFamily="2" charset="-122"/>
              </a:rPr>
              <a:t>将该缓冲区中的数据传送到用户区的时间为</a:t>
            </a:r>
            <a:r>
              <a:rPr lang="en-US" altLang="zh-CN" sz="1800" dirty="0">
                <a:ea typeface="宋体" panose="02010600030101010101" pitchFamily="2" charset="-122"/>
              </a:rPr>
              <a:t>M</a:t>
            </a:r>
            <a:r>
              <a:rPr lang="zh-CN" altLang="en-US" sz="1800" dirty="0">
                <a:ea typeface="宋体" panose="02010600030101010101" pitchFamily="2" charset="-122"/>
              </a:rPr>
              <a:t>，而</a:t>
            </a:r>
            <a:r>
              <a:rPr lang="en-US" altLang="zh-CN" sz="1800" dirty="0">
                <a:ea typeface="宋体" panose="02010600030101010101" pitchFamily="2" charset="-122"/>
              </a:rPr>
              <a:t>CPU</a:t>
            </a:r>
            <a:r>
              <a:rPr lang="zh-CN" altLang="en-US" sz="1800" dirty="0">
                <a:ea typeface="宋体" panose="02010600030101010101" pitchFamily="2" charset="-122"/>
              </a:rPr>
              <a:t>对这一块数据的处理时间为</a:t>
            </a:r>
            <a:r>
              <a:rPr lang="en-US" altLang="zh-CN" sz="1800" dirty="0" smtClean="0">
                <a:ea typeface="宋体" panose="02010600030101010101" pitchFamily="2" charset="-122"/>
              </a:rPr>
              <a:t>C</a:t>
            </a:r>
          </a:p>
          <a:p>
            <a:pPr>
              <a:spcBef>
                <a:spcPts val="600"/>
              </a:spcBef>
            </a:pPr>
            <a:r>
              <a:rPr lang="en-US" altLang="zh-CN" sz="1800" dirty="0" smtClean="0">
                <a:solidFill>
                  <a:srgbClr val="006600"/>
                </a:solidFill>
                <a:ea typeface="宋体" panose="02010600030101010101" pitchFamily="2" charset="-122"/>
              </a:rPr>
              <a:t>T</a:t>
            </a:r>
            <a:r>
              <a:rPr lang="zh-CN" altLang="en-US" sz="1800" dirty="0">
                <a:solidFill>
                  <a:srgbClr val="006600"/>
                </a:solidFill>
                <a:ea typeface="宋体" panose="02010600030101010101" pitchFamily="2" charset="-122"/>
              </a:rPr>
              <a:t>和</a:t>
            </a:r>
            <a:r>
              <a:rPr lang="en-US" altLang="zh-CN" sz="1800" dirty="0">
                <a:solidFill>
                  <a:srgbClr val="006600"/>
                </a:solidFill>
                <a:ea typeface="宋体" panose="02010600030101010101" pitchFamily="2" charset="-122"/>
              </a:rPr>
              <a:t>C</a:t>
            </a:r>
            <a:r>
              <a:rPr lang="zh-CN" altLang="en-US" sz="1800" dirty="0">
                <a:solidFill>
                  <a:srgbClr val="006600"/>
                </a:solidFill>
                <a:ea typeface="宋体" panose="02010600030101010101" pitchFamily="2" charset="-122"/>
              </a:rPr>
              <a:t>是可以</a:t>
            </a:r>
            <a:r>
              <a:rPr lang="zh-CN" altLang="en-US" sz="1800" dirty="0" smtClean="0">
                <a:solidFill>
                  <a:srgbClr val="006600"/>
                </a:solidFill>
                <a:ea typeface="宋体" panose="02010600030101010101" pitchFamily="2" charset="-122"/>
              </a:rPr>
              <a:t>并行，</a:t>
            </a:r>
            <a:r>
              <a:rPr lang="zh-CN" altLang="en-US" sz="1800" dirty="0" smtClean="0">
                <a:solidFill>
                  <a:srgbClr val="000099"/>
                </a:solidFill>
                <a:ea typeface="宋体" panose="02010600030101010101" pitchFamily="2" charset="-122"/>
              </a:rPr>
              <a:t>但系统缓冲区</a:t>
            </a:r>
            <a:r>
              <a:rPr lang="en-US" altLang="zh-CN" sz="1800" dirty="0" smtClean="0">
                <a:solidFill>
                  <a:srgbClr val="000099"/>
                </a:solidFill>
                <a:ea typeface="宋体" panose="02010600030101010101" pitchFamily="2" charset="-122"/>
              </a:rPr>
              <a:t>(</a:t>
            </a:r>
            <a:r>
              <a:rPr lang="zh-CN" altLang="en-US" sz="1800" dirty="0" smtClean="0">
                <a:solidFill>
                  <a:srgbClr val="000099"/>
                </a:solidFill>
                <a:ea typeface="宋体" panose="02010600030101010101" pitchFamily="2" charset="-122"/>
              </a:rPr>
              <a:t>只有一个</a:t>
            </a:r>
            <a:r>
              <a:rPr lang="en-US" altLang="zh-CN" sz="1800" dirty="0" smtClean="0">
                <a:solidFill>
                  <a:srgbClr val="000099"/>
                </a:solidFill>
                <a:ea typeface="宋体" panose="02010600030101010101" pitchFamily="2" charset="-122"/>
              </a:rPr>
              <a:t>)</a:t>
            </a:r>
            <a:r>
              <a:rPr lang="zh-CN" altLang="en-US" sz="1800" dirty="0" smtClean="0">
                <a:solidFill>
                  <a:srgbClr val="000099"/>
                </a:solidFill>
                <a:ea typeface="宋体" panose="02010600030101010101" pitchFamily="2" charset="-122"/>
              </a:rPr>
              <a:t>与设备不能并行</a:t>
            </a:r>
            <a:endParaRPr lang="en-US" altLang="zh-CN" sz="1800" dirty="0" smtClean="0">
              <a:solidFill>
                <a:srgbClr val="000099"/>
              </a:solidFill>
              <a:ea typeface="宋体" panose="02010600030101010101" pitchFamily="2" charset="-122"/>
            </a:endParaRPr>
          </a:p>
          <a:p>
            <a:pPr>
              <a:spcBef>
                <a:spcPts val="600"/>
              </a:spcBef>
            </a:pPr>
            <a:r>
              <a:rPr lang="zh-CN" altLang="en-US" sz="1800" dirty="0" smtClean="0">
                <a:ea typeface="宋体" panose="02010600030101010101" pitchFamily="2" charset="-122"/>
              </a:rPr>
              <a:t>所以</a:t>
            </a:r>
            <a:r>
              <a:rPr lang="zh-CN" altLang="en-US" sz="1800" dirty="0">
                <a:ea typeface="宋体" panose="02010600030101010101" pitchFamily="2" charset="-122"/>
              </a:rPr>
              <a:t>系统对</a:t>
            </a:r>
            <a:r>
              <a:rPr lang="zh-CN" altLang="en-US" sz="1800" dirty="0">
                <a:solidFill>
                  <a:srgbClr val="7030A0"/>
                </a:solidFill>
                <a:ea typeface="宋体" panose="02010600030101010101" pitchFamily="2" charset="-122"/>
              </a:rPr>
              <a:t>每一块数据的处理时间</a:t>
            </a:r>
            <a:r>
              <a:rPr lang="zh-CN" altLang="en-US" sz="1800" dirty="0" smtClean="0">
                <a:ea typeface="宋体" panose="02010600030101010101" pitchFamily="2" charset="-122"/>
              </a:rPr>
              <a:t>为：</a:t>
            </a:r>
            <a:r>
              <a:rPr lang="en-US" altLang="zh-CN" sz="1800" dirty="0" smtClean="0">
                <a:solidFill>
                  <a:srgbClr val="C00000"/>
                </a:solidFill>
                <a:ea typeface="宋体" panose="02010600030101010101" pitchFamily="2" charset="-122"/>
              </a:rPr>
              <a:t>MAX(T,C)+M</a:t>
            </a:r>
            <a:endParaRPr lang="en-US" altLang="zh-CN" sz="1800" dirty="0">
              <a:solidFill>
                <a:srgbClr val="C00000"/>
              </a:solidFill>
              <a:ea typeface="宋体" panose="02010600030101010101" pitchFamily="2" charset="-122"/>
            </a:endParaRPr>
          </a:p>
        </p:txBody>
      </p:sp>
      <p:sp>
        <p:nvSpPr>
          <p:cNvPr id="4" name="Rectangle 2">
            <a:extLst>
              <a:ext uri="{FF2B5EF4-FFF2-40B4-BE49-F238E27FC236}">
                <a16:creationId xmlns:a16="http://schemas.microsoft.com/office/drawing/2014/main" id="{6C4EE7DA-EF21-4AC5-BBF2-85B61EC3713D}"/>
              </a:ext>
            </a:extLst>
          </p:cNvPr>
          <p:cNvSpPr txBox="1">
            <a:spLocks noChangeArrowheads="1"/>
          </p:cNvSpPr>
          <p:nvPr/>
        </p:nvSpPr>
        <p:spPr bwMode="auto">
          <a:xfrm>
            <a:off x="0" y="296633"/>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r>
              <a:rPr lang="zh-CN" altLang="en-US" dirty="0">
                <a:ea typeface="宋体" panose="02010600030101010101" pitchFamily="2" charset="-122"/>
              </a:rPr>
              <a:t>单缓冲</a:t>
            </a:r>
            <a:r>
              <a:rPr lang="zh-CN" altLang="en-US" dirty="0">
                <a:ea typeface="宋体" panose="02010600030101010101" pitchFamily="2" charset="-122"/>
                <a:sym typeface="+mn-ea"/>
              </a:rPr>
              <a:t>(single buffer)</a:t>
            </a:r>
            <a:endParaRPr lang="zh-CN" altLang="en-US" dirty="0">
              <a:ea typeface="宋体" panose="02010600030101010101" pitchFamily="2" charset="-122"/>
            </a:endParaRPr>
          </a:p>
        </p:txBody>
      </p:sp>
      <p:sp>
        <p:nvSpPr>
          <p:cNvPr id="2" name="AutoShape 2" descr="https://gimg2.baidu.com/image_search/src=http%3A%2F%2Fddrvcn.oss-cn-hangzhou.aliyuncs.com%2F2019%2F4%2FUBbUz2.jpg&amp;refer=http%3A%2F%2Fddrvcn.oss-cn-hangzhou.aliyuncs.com&amp;app=2002&amp;size=f9999,10000&amp;q=a80&amp;n=0&amp;g=0n&amp;fmt=jpeg?sec=1639648260&amp;t=906fd6a3fe2f58041e267afd9f223f36"/>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p:cNvPicPr>
            <a:picLocks noChangeAspect="1"/>
          </p:cNvPicPr>
          <p:nvPr/>
        </p:nvPicPr>
        <p:blipFill>
          <a:blip r:embed="rId2"/>
          <a:stretch>
            <a:fillRect/>
          </a:stretch>
        </p:blipFill>
        <p:spPr>
          <a:xfrm>
            <a:off x="1491447" y="3675355"/>
            <a:ext cx="5481437" cy="2567866"/>
          </a:xfrm>
          <a:prstGeom prst="rect">
            <a:avLst/>
          </a:prstGeom>
        </p:spPr>
      </p:pic>
    </p:spTree>
    <p:extLst>
      <p:ext uri="{BB962C8B-B14F-4D97-AF65-F5344CB8AC3E}">
        <p14:creationId xmlns:p14="http://schemas.microsoft.com/office/powerpoint/2010/main" val="2817072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9150" y="1300162"/>
            <a:ext cx="7896225" cy="2576513"/>
          </a:xfrm>
        </p:spPr>
        <p:txBody>
          <a:bodyPr>
            <a:noAutofit/>
          </a:bodyPr>
          <a:lstStyle/>
          <a:p>
            <a:pPr>
              <a:spcBef>
                <a:spcPts val="600"/>
              </a:spcBef>
            </a:pPr>
            <a:r>
              <a:rPr lang="zh-CN" altLang="en-US" sz="1800" dirty="0">
                <a:ea typeface="宋体" panose="02010600030101010101" pitchFamily="2" charset="-122"/>
              </a:rPr>
              <a:t>由于缓冲区是共享资源，生产者与消费者在使用缓冲区时必须互斥</a:t>
            </a:r>
            <a:r>
              <a:rPr lang="zh-CN" altLang="en-US" sz="1800" dirty="0" smtClean="0">
                <a:ea typeface="宋体" panose="02010600030101010101" pitchFamily="2" charset="-122"/>
              </a:rPr>
              <a:t>。</a:t>
            </a:r>
            <a:endParaRPr lang="en-US" altLang="zh-CN" sz="1800" dirty="0" smtClean="0">
              <a:ea typeface="宋体" panose="02010600030101010101" pitchFamily="2" charset="-122"/>
            </a:endParaRPr>
          </a:p>
          <a:p>
            <a:pPr>
              <a:spcBef>
                <a:spcPts val="600"/>
              </a:spcBef>
            </a:pPr>
            <a:r>
              <a:rPr lang="zh-CN" altLang="en-US" sz="1800" dirty="0" smtClean="0">
                <a:ea typeface="宋体" panose="02010600030101010101" pitchFamily="2" charset="-122"/>
              </a:rPr>
              <a:t>如果</a:t>
            </a:r>
            <a:r>
              <a:rPr lang="zh-CN" altLang="en-US" sz="1800" dirty="0">
                <a:ea typeface="宋体" panose="02010600030101010101" pitchFamily="2" charset="-122"/>
              </a:rPr>
              <a:t>消费者尚未取走缓冲区的数据，生产者又生产新的数据，也无法将它送入缓冲区，所以设置两个缓冲区</a:t>
            </a:r>
            <a:r>
              <a:rPr lang="zh-CN" altLang="en-US" sz="1800" dirty="0" smtClean="0">
                <a:ea typeface="宋体" panose="02010600030101010101" pitchFamily="2" charset="-122"/>
              </a:rPr>
              <a:t>。</a:t>
            </a:r>
            <a:endParaRPr lang="en-US" altLang="zh-CN" sz="1800" dirty="0" smtClean="0">
              <a:ea typeface="宋体" panose="02010600030101010101" pitchFamily="2" charset="-122"/>
            </a:endParaRPr>
          </a:p>
          <a:p>
            <a:pPr>
              <a:spcBef>
                <a:spcPts val="600"/>
              </a:spcBef>
            </a:pPr>
            <a:r>
              <a:rPr lang="zh-CN" altLang="en-US" sz="1800" dirty="0" smtClean="0">
                <a:ea typeface="宋体" panose="02010600030101010101" pitchFamily="2" charset="-122"/>
              </a:rPr>
              <a:t>双</a:t>
            </a:r>
            <a:r>
              <a:rPr lang="zh-CN" altLang="en-US" sz="1800" dirty="0">
                <a:ea typeface="宋体" panose="02010600030101010101" pitchFamily="2" charset="-122"/>
              </a:rPr>
              <a:t>缓冲机制（缓冲对换）</a:t>
            </a:r>
            <a:r>
              <a:rPr lang="zh-CN" altLang="en-US" sz="1800" dirty="0" smtClean="0">
                <a:ea typeface="宋体" panose="02010600030101010101" pitchFamily="2" charset="-122"/>
              </a:rPr>
              <a:t>：</a:t>
            </a:r>
            <a:endParaRPr lang="en-US" altLang="zh-CN" sz="1800" dirty="0" smtClean="0">
              <a:ea typeface="宋体" panose="02010600030101010101" pitchFamily="2" charset="-122"/>
            </a:endParaRPr>
          </a:p>
          <a:p>
            <a:pPr lvl="1">
              <a:spcBef>
                <a:spcPts val="600"/>
              </a:spcBef>
            </a:pPr>
            <a:r>
              <a:rPr lang="zh-CN" altLang="en-US" sz="1600" dirty="0" smtClean="0">
                <a:ea typeface="宋体" panose="02010600030101010101" pitchFamily="2" charset="-122"/>
              </a:rPr>
              <a:t>在</a:t>
            </a:r>
            <a:r>
              <a:rPr lang="zh-CN" altLang="en-US" sz="1600" dirty="0">
                <a:ea typeface="宋体" panose="02010600030101010101" pitchFamily="2" charset="-122"/>
              </a:rPr>
              <a:t>设备输入时，先将数据送入第一缓冲区，装满后转向第二缓冲区</a:t>
            </a:r>
            <a:r>
              <a:rPr lang="zh-CN" altLang="en-US" sz="1600" dirty="0" smtClean="0">
                <a:ea typeface="宋体" panose="02010600030101010101" pitchFamily="2" charset="-122"/>
              </a:rPr>
              <a:t>。</a:t>
            </a:r>
            <a:endParaRPr lang="en-US" altLang="zh-CN" sz="1600" dirty="0" smtClean="0">
              <a:ea typeface="宋体" panose="02010600030101010101" pitchFamily="2" charset="-122"/>
            </a:endParaRPr>
          </a:p>
          <a:p>
            <a:pPr lvl="1">
              <a:spcBef>
                <a:spcPts val="600"/>
              </a:spcBef>
            </a:pPr>
            <a:r>
              <a:rPr lang="zh-CN" altLang="en-US" sz="1600" dirty="0" smtClean="0">
                <a:ea typeface="宋体" panose="02010600030101010101" pitchFamily="2" charset="-122"/>
              </a:rPr>
              <a:t>在</a:t>
            </a:r>
            <a:r>
              <a:rPr lang="zh-CN" altLang="en-US" sz="1600" dirty="0">
                <a:ea typeface="宋体" panose="02010600030101010101" pitchFamily="2" charset="-122"/>
              </a:rPr>
              <a:t>双缓冲时，</a:t>
            </a:r>
            <a:r>
              <a:rPr lang="zh-CN" altLang="en-US" sz="1600" dirty="0">
                <a:solidFill>
                  <a:srgbClr val="7030A0"/>
                </a:solidFill>
                <a:ea typeface="宋体" panose="02010600030101010101" pitchFamily="2" charset="-122"/>
              </a:rPr>
              <a:t>系统处理一块数据的时间</a:t>
            </a:r>
            <a:r>
              <a:rPr lang="zh-CN" altLang="en-US" sz="1600" dirty="0">
                <a:ea typeface="宋体" panose="02010600030101010101" pitchFamily="2" charset="-122"/>
              </a:rPr>
              <a:t>可以粗略地认为是</a:t>
            </a:r>
            <a:r>
              <a:rPr lang="en-US" altLang="zh-CN" sz="1600" dirty="0" smtClean="0">
                <a:solidFill>
                  <a:srgbClr val="C00000"/>
                </a:solidFill>
                <a:ea typeface="宋体" panose="02010600030101010101" pitchFamily="2" charset="-122"/>
              </a:rPr>
              <a:t>MAX(C,T)</a:t>
            </a:r>
          </a:p>
          <a:p>
            <a:pPr lvl="2">
              <a:spcBef>
                <a:spcPts val="600"/>
              </a:spcBef>
            </a:pPr>
            <a:r>
              <a:rPr lang="zh-CN" altLang="en-US" sz="1400" dirty="0">
                <a:ea typeface="宋体" panose="02010600030101010101" pitchFamily="2" charset="-122"/>
              </a:rPr>
              <a:t>若</a:t>
            </a:r>
            <a:r>
              <a:rPr lang="en-US" altLang="zh-CN" sz="1400" dirty="0">
                <a:ea typeface="宋体" panose="02010600030101010101" pitchFamily="2" charset="-122"/>
              </a:rPr>
              <a:t>C&lt;T</a:t>
            </a:r>
            <a:r>
              <a:rPr lang="zh-CN" altLang="en-US" sz="1400" dirty="0" smtClean="0">
                <a:ea typeface="宋体" panose="02010600030101010101" pitchFamily="2" charset="-122"/>
              </a:rPr>
              <a:t>，可使块设备连续输入</a:t>
            </a:r>
            <a:endParaRPr lang="en-US" altLang="zh-CN" sz="1400" dirty="0" smtClean="0">
              <a:ea typeface="宋体" panose="02010600030101010101" pitchFamily="2" charset="-122"/>
            </a:endParaRPr>
          </a:p>
          <a:p>
            <a:pPr lvl="2">
              <a:spcBef>
                <a:spcPts val="600"/>
              </a:spcBef>
            </a:pPr>
            <a:r>
              <a:rPr lang="zh-CN" altLang="en-US" sz="1400" dirty="0" smtClean="0">
                <a:ea typeface="宋体" panose="02010600030101010101" pitchFamily="2" charset="-122"/>
              </a:rPr>
              <a:t>若</a:t>
            </a:r>
            <a:r>
              <a:rPr lang="en-US" altLang="zh-CN" sz="1400" dirty="0" smtClean="0">
                <a:ea typeface="宋体" panose="02010600030101010101" pitchFamily="2" charset="-122"/>
              </a:rPr>
              <a:t>C&gt;T</a:t>
            </a:r>
            <a:r>
              <a:rPr lang="zh-CN" altLang="en-US" sz="1400" dirty="0" smtClean="0">
                <a:ea typeface="宋体" panose="02010600030101010101" pitchFamily="2" charset="-122"/>
              </a:rPr>
              <a:t>，可使</a:t>
            </a:r>
            <a:r>
              <a:rPr lang="en-US" altLang="zh-CN" sz="1400" dirty="0" smtClean="0">
                <a:ea typeface="宋体" panose="02010600030101010101" pitchFamily="2" charset="-122"/>
              </a:rPr>
              <a:t>CPU</a:t>
            </a:r>
            <a:r>
              <a:rPr lang="zh-CN" altLang="en-US" sz="1400" dirty="0" smtClean="0">
                <a:ea typeface="宋体" panose="02010600030101010101" pitchFamily="2" charset="-122"/>
              </a:rPr>
              <a:t>不必等待设备输入</a:t>
            </a:r>
            <a:endParaRPr lang="en-US" altLang="zh-CN" sz="1400" dirty="0">
              <a:ea typeface="宋体" panose="02010600030101010101" pitchFamily="2" charset="-122"/>
            </a:endParaRPr>
          </a:p>
        </p:txBody>
      </p:sp>
      <p:sp>
        <p:nvSpPr>
          <p:cNvPr id="4" name="Rectangle 2">
            <a:extLst>
              <a:ext uri="{FF2B5EF4-FFF2-40B4-BE49-F238E27FC236}">
                <a16:creationId xmlns:a16="http://schemas.microsoft.com/office/drawing/2014/main" id="{6C4EE7DA-EF21-4AC5-BBF2-85B61EC3713D}"/>
              </a:ext>
            </a:extLst>
          </p:cNvPr>
          <p:cNvSpPr txBox="1">
            <a:spLocks noChangeArrowheads="1"/>
          </p:cNvSpPr>
          <p:nvPr/>
        </p:nvSpPr>
        <p:spPr bwMode="auto">
          <a:xfrm>
            <a:off x="0" y="296633"/>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r>
              <a:rPr lang="zh-CN" altLang="en-US" dirty="0">
                <a:ea typeface="宋体" panose="02010600030101010101" pitchFamily="2" charset="-122"/>
              </a:rPr>
              <a:t>双缓冲</a:t>
            </a:r>
            <a:r>
              <a:rPr lang="zh-CN" altLang="en-US" dirty="0">
                <a:ea typeface="宋体" panose="02010600030101010101" pitchFamily="2" charset="-122"/>
                <a:sym typeface="+mn-ea"/>
              </a:rPr>
              <a:t>(double buffer)</a:t>
            </a:r>
            <a:endParaRPr lang="zh-CN" altLang="en-US" dirty="0">
              <a:ea typeface="宋体" panose="02010600030101010101" pitchFamily="2" charset="-122"/>
            </a:endParaRPr>
          </a:p>
        </p:txBody>
      </p:sp>
      <p:sp>
        <p:nvSpPr>
          <p:cNvPr id="2" name="AutoShape 2" descr="https://gimg2.baidu.com/image_search/src=http%3A%2F%2Fddrvcn.oss-cn-hangzhou.aliyuncs.com%2F2019%2F4%2FUBbUz2.jpg&amp;refer=http%3A%2F%2Fddrvcn.oss-cn-hangzhou.aliyuncs.com&amp;app=2002&amp;size=f9999,10000&amp;q=a80&amp;n=0&amp;g=0n&amp;fmt=jpeg?sec=1639648260&amp;t=906fd6a3fe2f58041e267afd9f223f36"/>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1" name="组合 10"/>
          <p:cNvGrpSpPr/>
          <p:nvPr/>
        </p:nvGrpSpPr>
        <p:grpSpPr>
          <a:xfrm>
            <a:off x="1609725" y="3990975"/>
            <a:ext cx="5467349" cy="2473718"/>
            <a:chOff x="1495425" y="3452139"/>
            <a:chExt cx="5467349" cy="2923425"/>
          </a:xfrm>
        </p:grpSpPr>
        <p:pic>
          <p:nvPicPr>
            <p:cNvPr id="7" name="图片 6"/>
            <p:cNvPicPr>
              <a:picLocks noChangeAspect="1"/>
            </p:cNvPicPr>
            <p:nvPr/>
          </p:nvPicPr>
          <p:blipFill>
            <a:blip r:embed="rId2"/>
            <a:stretch>
              <a:fillRect/>
            </a:stretch>
          </p:blipFill>
          <p:spPr>
            <a:xfrm>
              <a:off x="1507353" y="3567927"/>
              <a:ext cx="5455421" cy="2807637"/>
            </a:xfrm>
            <a:prstGeom prst="rect">
              <a:avLst/>
            </a:prstGeom>
          </p:spPr>
        </p:pic>
        <p:sp>
          <p:nvSpPr>
            <p:cNvPr id="8" name="文本框 7"/>
            <p:cNvSpPr txBox="1"/>
            <p:nvPr/>
          </p:nvSpPr>
          <p:spPr>
            <a:xfrm>
              <a:off x="5581650" y="3723731"/>
              <a:ext cx="876300" cy="307777"/>
            </a:xfrm>
            <a:prstGeom prst="rect">
              <a:avLst/>
            </a:prstGeom>
            <a:noFill/>
          </p:spPr>
          <p:txBody>
            <a:bodyPr wrap="square" rtlCol="0">
              <a:spAutoFit/>
            </a:bodyPr>
            <a:lstStyle/>
            <a:p>
              <a:r>
                <a:rPr lang="zh-CN" altLang="en-US" sz="1400" dirty="0" smtClean="0">
                  <a:solidFill>
                    <a:srgbClr val="000099"/>
                  </a:solidFill>
                </a:rPr>
                <a:t>输入</a:t>
              </a:r>
              <a:r>
                <a:rPr lang="en-US" altLang="zh-CN" sz="1400" dirty="0" smtClean="0">
                  <a:solidFill>
                    <a:srgbClr val="000099"/>
                  </a:solidFill>
                </a:rPr>
                <a:t>(T)</a:t>
              </a:r>
            </a:p>
          </p:txBody>
        </p:sp>
        <p:sp>
          <p:nvSpPr>
            <p:cNvPr id="9" name="文本框 8"/>
            <p:cNvSpPr txBox="1"/>
            <p:nvPr/>
          </p:nvSpPr>
          <p:spPr>
            <a:xfrm>
              <a:off x="2478903" y="3799931"/>
              <a:ext cx="971550" cy="307777"/>
            </a:xfrm>
            <a:prstGeom prst="rect">
              <a:avLst/>
            </a:prstGeom>
            <a:noFill/>
          </p:spPr>
          <p:txBody>
            <a:bodyPr wrap="square" rtlCol="0">
              <a:spAutoFit/>
            </a:bodyPr>
            <a:lstStyle/>
            <a:p>
              <a:r>
                <a:rPr lang="zh-CN" altLang="en-US" sz="1400" dirty="0" smtClean="0">
                  <a:solidFill>
                    <a:srgbClr val="000099"/>
                  </a:solidFill>
                </a:rPr>
                <a:t>传输</a:t>
              </a:r>
              <a:r>
                <a:rPr lang="en-US" altLang="zh-CN" sz="1400" dirty="0" smtClean="0">
                  <a:solidFill>
                    <a:srgbClr val="000099"/>
                  </a:solidFill>
                </a:rPr>
                <a:t>(M)</a:t>
              </a:r>
            </a:p>
          </p:txBody>
        </p:sp>
        <p:sp>
          <p:nvSpPr>
            <p:cNvPr id="10" name="文本框 9"/>
            <p:cNvSpPr txBox="1"/>
            <p:nvPr/>
          </p:nvSpPr>
          <p:spPr>
            <a:xfrm>
              <a:off x="1495425" y="3452139"/>
              <a:ext cx="971550" cy="307777"/>
            </a:xfrm>
            <a:prstGeom prst="rect">
              <a:avLst/>
            </a:prstGeom>
            <a:noFill/>
          </p:spPr>
          <p:txBody>
            <a:bodyPr wrap="square" rtlCol="0">
              <a:spAutoFit/>
            </a:bodyPr>
            <a:lstStyle/>
            <a:p>
              <a:r>
                <a:rPr lang="zh-CN" altLang="en-US" sz="1400" dirty="0" smtClean="0">
                  <a:solidFill>
                    <a:srgbClr val="000099"/>
                  </a:solidFill>
                </a:rPr>
                <a:t>处理</a:t>
              </a:r>
              <a:r>
                <a:rPr lang="en-US" altLang="zh-CN" sz="1400" dirty="0" smtClean="0">
                  <a:solidFill>
                    <a:srgbClr val="000099"/>
                  </a:solidFill>
                </a:rPr>
                <a:t>(C)</a:t>
              </a:r>
            </a:p>
          </p:txBody>
        </p:sp>
      </p:grpSp>
    </p:spTree>
    <p:extLst>
      <p:ext uri="{BB962C8B-B14F-4D97-AF65-F5344CB8AC3E}">
        <p14:creationId xmlns:p14="http://schemas.microsoft.com/office/powerpoint/2010/main" val="2183481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9150" y="1300162"/>
            <a:ext cx="7896225" cy="1300163"/>
          </a:xfrm>
        </p:spPr>
        <p:txBody>
          <a:bodyPr>
            <a:noAutofit/>
          </a:bodyPr>
          <a:lstStyle/>
          <a:p>
            <a:pPr>
              <a:spcBef>
                <a:spcPts val="600"/>
              </a:spcBef>
            </a:pPr>
            <a:r>
              <a:rPr lang="zh-CN" altLang="en-US" sz="2000" dirty="0" smtClean="0">
                <a:ea typeface="宋体" panose="02010600030101010101" pitchFamily="2" charset="-122"/>
              </a:rPr>
              <a:t>双机通信中，一般都设置两个缓冲区</a:t>
            </a:r>
            <a:endParaRPr lang="en-US" altLang="zh-CN" sz="2000" dirty="0" smtClean="0">
              <a:ea typeface="宋体" panose="02010600030101010101" pitchFamily="2" charset="-122"/>
            </a:endParaRPr>
          </a:p>
          <a:p>
            <a:pPr lvl="1">
              <a:spcBef>
                <a:spcPts val="600"/>
              </a:spcBef>
            </a:pPr>
            <a:r>
              <a:rPr lang="zh-CN" altLang="en-US" sz="1800" dirty="0" smtClean="0">
                <a:ea typeface="宋体" panose="02010600030101010101" pitchFamily="2" charset="-122"/>
              </a:rPr>
              <a:t>发送缓冲区：用于发送</a:t>
            </a:r>
            <a:endParaRPr lang="en-US" altLang="zh-CN" sz="1800" dirty="0" smtClean="0">
              <a:ea typeface="宋体" panose="02010600030101010101" pitchFamily="2" charset="-122"/>
            </a:endParaRPr>
          </a:p>
          <a:p>
            <a:pPr lvl="1">
              <a:spcBef>
                <a:spcPts val="600"/>
              </a:spcBef>
            </a:pPr>
            <a:r>
              <a:rPr lang="zh-CN" altLang="en-US" sz="1800" dirty="0" smtClean="0">
                <a:ea typeface="宋体" panose="02010600030101010101" pitchFamily="2" charset="-122"/>
              </a:rPr>
              <a:t>接收缓冲区：用于接收</a:t>
            </a:r>
            <a:endParaRPr lang="zh-CN" altLang="en-US" sz="1800" dirty="0">
              <a:ea typeface="宋体" panose="02010600030101010101" pitchFamily="2" charset="-122"/>
            </a:endParaRPr>
          </a:p>
        </p:txBody>
      </p:sp>
      <p:sp>
        <p:nvSpPr>
          <p:cNvPr id="4" name="Rectangle 2">
            <a:extLst>
              <a:ext uri="{FF2B5EF4-FFF2-40B4-BE49-F238E27FC236}">
                <a16:creationId xmlns:a16="http://schemas.microsoft.com/office/drawing/2014/main" id="{6C4EE7DA-EF21-4AC5-BBF2-85B61EC3713D}"/>
              </a:ext>
            </a:extLst>
          </p:cNvPr>
          <p:cNvSpPr txBox="1">
            <a:spLocks noChangeArrowheads="1"/>
          </p:cNvSpPr>
          <p:nvPr/>
        </p:nvSpPr>
        <p:spPr bwMode="auto">
          <a:xfrm>
            <a:off x="0" y="296633"/>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r>
              <a:rPr lang="zh-CN" altLang="en-US" dirty="0">
                <a:ea typeface="宋体" panose="02010600030101010101" pitchFamily="2" charset="-122"/>
              </a:rPr>
              <a:t>双缓冲</a:t>
            </a:r>
            <a:r>
              <a:rPr lang="zh-CN" altLang="en-US" dirty="0">
                <a:ea typeface="宋体" panose="02010600030101010101" pitchFamily="2" charset="-122"/>
                <a:sym typeface="+mn-ea"/>
              </a:rPr>
              <a:t>(double buffer)</a:t>
            </a:r>
            <a:endParaRPr lang="zh-CN" altLang="en-US" dirty="0">
              <a:ea typeface="宋体" panose="02010600030101010101" pitchFamily="2" charset="-122"/>
            </a:endParaRPr>
          </a:p>
        </p:txBody>
      </p:sp>
      <p:sp>
        <p:nvSpPr>
          <p:cNvPr id="2" name="AutoShape 2" descr="https://gimg2.baidu.com/image_search/src=http%3A%2F%2Fddrvcn.oss-cn-hangzhou.aliyuncs.com%2F2019%2F4%2FUBbUz2.jpg&amp;refer=http%3A%2F%2Fddrvcn.oss-cn-hangzhou.aliyuncs.com&amp;app=2002&amp;size=f9999,10000&amp;q=a80&amp;n=0&amp;g=0n&amp;fmt=jpeg?sec=1639648260&amp;t=906fd6a3fe2f58041e267afd9f223f36"/>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6" name="Object 5"/>
          <p:cNvGraphicFramePr>
            <a:graphicFrameLocks noChangeAspect="1"/>
          </p:cNvGraphicFramePr>
          <p:nvPr>
            <p:extLst>
              <p:ext uri="{D42A27DB-BD31-4B8C-83A1-F6EECF244321}">
                <p14:modId xmlns:p14="http://schemas.microsoft.com/office/powerpoint/2010/main" val="1524759329"/>
              </p:ext>
            </p:extLst>
          </p:nvPr>
        </p:nvGraphicFramePr>
        <p:xfrm>
          <a:off x="1447799" y="2840535"/>
          <a:ext cx="5832475" cy="2453778"/>
        </p:xfrm>
        <a:graphic>
          <a:graphicData uri="http://schemas.openxmlformats.org/presentationml/2006/ole">
            <mc:AlternateContent xmlns:mc="http://schemas.openxmlformats.org/markup-compatibility/2006">
              <mc:Choice xmlns:v="urn:schemas-microsoft-com:vml" Requires="v">
                <p:oleObj spid="_x0000_s3393" r:id="rId3" imgW="3231197" imgH="1364297" progId="Visio.Drawing.4">
                  <p:embed/>
                </p:oleObj>
              </mc:Choice>
              <mc:Fallback>
                <p:oleObj r:id="rId3" imgW="3231197" imgH="1364297" progId="Visio.Drawing.4">
                  <p:embed/>
                  <p:pic>
                    <p:nvPicPr>
                      <p:cNvPr id="3584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799" y="2840535"/>
                        <a:ext cx="5832475" cy="245377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734611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57226" y="1300162"/>
            <a:ext cx="7727822" cy="1881188"/>
          </a:xfrm>
        </p:spPr>
        <p:txBody>
          <a:bodyPr>
            <a:noAutofit/>
          </a:bodyPr>
          <a:lstStyle/>
          <a:p>
            <a:pPr>
              <a:spcBef>
                <a:spcPts val="600"/>
              </a:spcBef>
            </a:pPr>
            <a:r>
              <a:rPr lang="zh-CN" altLang="en-US" sz="1800" dirty="0" smtClean="0">
                <a:ea typeface="宋体" panose="02010600030101010101" pitchFamily="2" charset="-122"/>
              </a:rPr>
              <a:t>若</a:t>
            </a:r>
            <a:r>
              <a:rPr lang="en-US" altLang="zh-CN" sz="1800" dirty="0" smtClean="0">
                <a:solidFill>
                  <a:srgbClr val="000099"/>
                </a:solidFill>
                <a:ea typeface="宋体" panose="02010600030101010101" pitchFamily="2" charset="-122"/>
              </a:rPr>
              <a:t>I/O</a:t>
            </a:r>
            <a:r>
              <a:rPr lang="zh-CN" altLang="en-US" sz="1800" dirty="0" smtClean="0">
                <a:solidFill>
                  <a:srgbClr val="000099"/>
                </a:solidFill>
                <a:ea typeface="宋体" panose="02010600030101010101" pitchFamily="2" charset="-122"/>
              </a:rPr>
              <a:t>进程与数据处理进程</a:t>
            </a:r>
            <a:r>
              <a:rPr lang="zh-CN" altLang="en-US" sz="1800" dirty="0" smtClean="0">
                <a:solidFill>
                  <a:srgbClr val="7030A0"/>
                </a:solidFill>
                <a:ea typeface="宋体" panose="02010600030101010101" pitchFamily="2" charset="-122"/>
              </a:rPr>
              <a:t>速度基本匹配</a:t>
            </a:r>
            <a:r>
              <a:rPr lang="zh-CN" altLang="en-US" sz="1800" dirty="0" smtClean="0">
                <a:ea typeface="宋体" panose="02010600030101010101" pitchFamily="2" charset="-122"/>
              </a:rPr>
              <a:t>，双缓冲区获得较好的效果；</a:t>
            </a:r>
            <a:endParaRPr lang="en-US" altLang="zh-CN" sz="1800" dirty="0" smtClean="0">
              <a:ea typeface="宋体" panose="02010600030101010101" pitchFamily="2" charset="-122"/>
            </a:endParaRPr>
          </a:p>
          <a:p>
            <a:pPr>
              <a:spcBef>
                <a:spcPts val="600"/>
              </a:spcBef>
            </a:pPr>
            <a:r>
              <a:rPr lang="zh-CN" altLang="en-US" sz="1800" dirty="0" smtClean="0">
                <a:ea typeface="宋体" panose="02010600030101010101" pitchFamily="2" charset="-122"/>
              </a:rPr>
              <a:t>若速度差异较大，可采用多缓冲区机制</a:t>
            </a:r>
            <a:endParaRPr lang="en-US" altLang="zh-CN" sz="1800" dirty="0" smtClean="0">
              <a:ea typeface="宋体" panose="02010600030101010101" pitchFamily="2" charset="-122"/>
            </a:endParaRPr>
          </a:p>
          <a:p>
            <a:pPr>
              <a:spcBef>
                <a:spcPts val="600"/>
              </a:spcBef>
            </a:pPr>
            <a:r>
              <a:rPr lang="zh-CN" altLang="en-US" sz="1800" dirty="0" smtClean="0">
                <a:ea typeface="宋体" panose="02010600030101010101" pitchFamily="2" charset="-122"/>
              </a:rPr>
              <a:t>环形缓冲区或循环缓冲区是</a:t>
            </a:r>
            <a:r>
              <a:rPr lang="zh-CN" altLang="en-US" sz="1800" dirty="0" smtClean="0">
                <a:solidFill>
                  <a:srgbClr val="7030A0"/>
                </a:solidFill>
                <a:ea typeface="宋体" panose="02010600030101010101" pitchFamily="2" charset="-122"/>
              </a:rPr>
              <a:t>多缓冲区</a:t>
            </a:r>
            <a:r>
              <a:rPr lang="zh-CN" altLang="en-US" sz="1800" dirty="0" smtClean="0">
                <a:ea typeface="宋体" panose="02010600030101010101" pitchFamily="2" charset="-122"/>
              </a:rPr>
              <a:t>的一种实现。</a:t>
            </a:r>
            <a:endParaRPr lang="zh-CN" altLang="en-US" sz="1800" dirty="0">
              <a:ea typeface="宋体" panose="02010600030101010101" pitchFamily="2" charset="-122"/>
            </a:endParaRPr>
          </a:p>
        </p:txBody>
      </p:sp>
      <p:sp>
        <p:nvSpPr>
          <p:cNvPr id="4" name="Rectangle 2">
            <a:extLst>
              <a:ext uri="{FF2B5EF4-FFF2-40B4-BE49-F238E27FC236}">
                <a16:creationId xmlns:a16="http://schemas.microsoft.com/office/drawing/2014/main" id="{6C4EE7DA-EF21-4AC5-BBF2-85B61EC3713D}"/>
              </a:ext>
            </a:extLst>
          </p:cNvPr>
          <p:cNvSpPr txBox="1">
            <a:spLocks noChangeArrowheads="1"/>
          </p:cNvSpPr>
          <p:nvPr/>
        </p:nvSpPr>
        <p:spPr bwMode="auto">
          <a:xfrm>
            <a:off x="460375" y="296633"/>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r>
              <a:rPr lang="zh-CN" altLang="en-US" dirty="0">
                <a:ea typeface="宋体" panose="02010600030101010101" pitchFamily="2" charset="-122"/>
              </a:rPr>
              <a:t>环形缓冲区</a:t>
            </a:r>
            <a:r>
              <a:rPr lang="en-US" altLang="zh-CN" dirty="0">
                <a:ea typeface="宋体" panose="02010600030101010101" pitchFamily="2" charset="-122"/>
              </a:rPr>
              <a:t>(ring buffer </a:t>
            </a:r>
            <a:r>
              <a:rPr lang="zh-CN" altLang="en-US" dirty="0">
                <a:ea typeface="宋体" panose="02010600030101010101" pitchFamily="2" charset="-122"/>
              </a:rPr>
              <a:t>或 </a:t>
            </a:r>
            <a:r>
              <a:rPr lang="en-US" altLang="zh-CN" dirty="0">
                <a:ea typeface="宋体" panose="02010600030101010101" pitchFamily="2" charset="-122"/>
              </a:rPr>
              <a:t>circle buffer)</a:t>
            </a:r>
          </a:p>
        </p:txBody>
      </p:sp>
      <p:sp>
        <p:nvSpPr>
          <p:cNvPr id="2" name="AutoShape 2" descr="https://gimg2.baidu.com/image_search/src=http%3A%2F%2Fddrvcn.oss-cn-hangzhou.aliyuncs.com%2F2019%2F4%2FUBbUz2.jpg&amp;refer=http%3A%2F%2Fddrvcn.oss-cn-hangzhou.aliyuncs.com&amp;app=2002&amp;size=f9999,10000&amp;q=a80&amp;n=0&amp;g=0n&amp;fmt=jpeg?sec=1639648260&amp;t=906fd6a3fe2f58041e267afd9f223f36"/>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7" name="Object 1031"/>
          <p:cNvGraphicFramePr>
            <a:graphicFrameLocks noChangeAspect="1"/>
          </p:cNvGraphicFramePr>
          <p:nvPr>
            <p:extLst>
              <p:ext uri="{D42A27DB-BD31-4B8C-83A1-F6EECF244321}">
                <p14:modId xmlns:p14="http://schemas.microsoft.com/office/powerpoint/2010/main" val="1071991360"/>
              </p:ext>
            </p:extLst>
          </p:nvPr>
        </p:nvGraphicFramePr>
        <p:xfrm>
          <a:off x="895349" y="3314700"/>
          <a:ext cx="6638925" cy="3023452"/>
        </p:xfrm>
        <a:graphic>
          <a:graphicData uri="http://schemas.openxmlformats.org/presentationml/2006/ole">
            <mc:AlternateContent xmlns:mc="http://schemas.openxmlformats.org/markup-compatibility/2006">
              <mc:Choice xmlns:v="urn:schemas-microsoft-com:vml" Requires="v">
                <p:oleObj spid="_x0000_s4416" r:id="rId3" imgW="3307397" imgH="1509077" progId="Visio.Drawing.4">
                  <p:embed/>
                </p:oleObj>
              </mc:Choice>
              <mc:Fallback>
                <p:oleObj r:id="rId3" imgW="3307397" imgH="1509077" progId="Visio.Drawing.4">
                  <p:embed/>
                  <p:pic>
                    <p:nvPicPr>
                      <p:cNvPr id="36868" name="Object 10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349" y="3314700"/>
                        <a:ext cx="6638925" cy="302345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610887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57226" y="1300162"/>
            <a:ext cx="8058150" cy="4624388"/>
          </a:xfrm>
        </p:spPr>
        <p:txBody>
          <a:bodyPr>
            <a:noAutofit/>
          </a:bodyPr>
          <a:lstStyle/>
          <a:p>
            <a:pPr>
              <a:spcBef>
                <a:spcPts val="600"/>
              </a:spcBef>
            </a:pPr>
            <a:r>
              <a:rPr lang="zh-CN" altLang="en-US" sz="2000" b="1" dirty="0">
                <a:ea typeface="宋体" panose="02010600030101010101" pitchFamily="2" charset="-122"/>
              </a:rPr>
              <a:t>单</a:t>
            </a:r>
            <a:r>
              <a:rPr lang="zh-CN" altLang="en-US" sz="2000" b="1" dirty="0" smtClean="0">
                <a:ea typeface="宋体" panose="02010600030101010101" pitchFamily="2" charset="-122"/>
              </a:rPr>
              <a:t>缓冲、</a:t>
            </a:r>
            <a:r>
              <a:rPr lang="zh-CN" altLang="en-US" sz="2000" b="1" dirty="0">
                <a:ea typeface="宋体" panose="02010600030101010101" pitchFamily="2" charset="-122"/>
              </a:rPr>
              <a:t>双</a:t>
            </a:r>
            <a:r>
              <a:rPr lang="zh-CN" altLang="en-US" sz="2000" b="1" dirty="0" smtClean="0">
                <a:ea typeface="宋体" panose="02010600030101010101" pitchFamily="2" charset="-122"/>
              </a:rPr>
              <a:t>缓冲、</a:t>
            </a:r>
            <a:r>
              <a:rPr lang="zh-CN" altLang="en-US" sz="2000" b="1" dirty="0">
                <a:ea typeface="宋体" panose="02010600030101010101" pitchFamily="2" charset="-122"/>
              </a:rPr>
              <a:t>环形</a:t>
            </a:r>
            <a:r>
              <a:rPr lang="zh-CN" altLang="en-US" sz="2000" b="1" dirty="0" smtClean="0">
                <a:ea typeface="宋体" panose="02010600030101010101" pitchFamily="2" charset="-122"/>
              </a:rPr>
              <a:t>缓冲区技术</a:t>
            </a:r>
            <a:endParaRPr lang="en-US" altLang="zh-CN" sz="2000" b="1" dirty="0" smtClean="0">
              <a:ea typeface="宋体" panose="02010600030101010101" pitchFamily="2" charset="-122"/>
            </a:endParaRPr>
          </a:p>
          <a:p>
            <a:pPr lvl="1">
              <a:spcBef>
                <a:spcPts val="600"/>
              </a:spcBef>
            </a:pPr>
            <a:r>
              <a:rPr lang="zh-CN" altLang="en-US" sz="1800" b="1" dirty="0" smtClean="0">
                <a:ea typeface="宋体" panose="02010600030101010101" pitchFamily="2" charset="-122"/>
              </a:rPr>
              <a:t>适用于一些特定的</a:t>
            </a:r>
            <a:r>
              <a:rPr lang="en-US" altLang="zh-CN" sz="1800" b="1" dirty="0" smtClean="0">
                <a:ea typeface="宋体" panose="02010600030101010101" pitchFamily="2" charset="-122"/>
              </a:rPr>
              <a:t>I/O</a:t>
            </a:r>
            <a:r>
              <a:rPr lang="zh-CN" altLang="en-US" sz="1800" b="1" dirty="0" smtClean="0">
                <a:ea typeface="宋体" panose="02010600030101010101" pitchFamily="2" charset="-122"/>
              </a:rPr>
              <a:t>进程与数据处理进程；</a:t>
            </a:r>
            <a:endParaRPr lang="en-US" altLang="zh-CN" sz="1800" b="1" dirty="0" smtClean="0">
              <a:ea typeface="宋体" panose="02010600030101010101" pitchFamily="2" charset="-122"/>
            </a:endParaRPr>
          </a:p>
          <a:p>
            <a:pPr lvl="1">
              <a:spcBef>
                <a:spcPts val="600"/>
              </a:spcBef>
            </a:pPr>
            <a:r>
              <a:rPr lang="zh-CN" altLang="en-US" sz="1800" b="1" dirty="0" smtClean="0">
                <a:ea typeface="宋体" panose="02010600030101010101" pitchFamily="2" charset="-122"/>
              </a:rPr>
              <a:t>属于专用缓冲区</a:t>
            </a:r>
            <a:endParaRPr lang="en-US" altLang="zh-CN" sz="2000" b="1" dirty="0">
              <a:ea typeface="宋体" panose="02010600030101010101" pitchFamily="2" charset="-122"/>
            </a:endParaRPr>
          </a:p>
          <a:p>
            <a:pPr>
              <a:spcBef>
                <a:spcPts val="600"/>
              </a:spcBef>
            </a:pPr>
            <a:r>
              <a:rPr lang="zh-CN" altLang="en-US" sz="2000" b="1" dirty="0" smtClean="0">
                <a:ea typeface="宋体" panose="02010600030101010101" pitchFamily="2" charset="-122"/>
              </a:rPr>
              <a:t>若系统规模较大，会有很多环形缓冲区</a:t>
            </a:r>
            <a:endParaRPr lang="en-US" altLang="zh-CN" sz="2000" b="1" dirty="0" smtClean="0">
              <a:ea typeface="宋体" panose="02010600030101010101" pitchFamily="2" charset="-122"/>
            </a:endParaRPr>
          </a:p>
          <a:p>
            <a:pPr lvl="1">
              <a:spcBef>
                <a:spcPts val="600"/>
              </a:spcBef>
            </a:pPr>
            <a:r>
              <a:rPr lang="zh-CN" altLang="en-US" sz="1800" b="1" dirty="0" smtClean="0">
                <a:ea typeface="宋体" panose="02010600030101010101" pitchFamily="2" charset="-122"/>
              </a:rPr>
              <a:t>消耗内存</a:t>
            </a:r>
            <a:endParaRPr lang="en-US" altLang="zh-CN" sz="1800" b="1" dirty="0" smtClean="0">
              <a:ea typeface="宋体" panose="02010600030101010101" pitchFamily="2" charset="-122"/>
            </a:endParaRPr>
          </a:p>
          <a:p>
            <a:pPr lvl="1">
              <a:spcBef>
                <a:spcPts val="600"/>
              </a:spcBef>
            </a:pPr>
            <a:r>
              <a:rPr lang="zh-CN" altLang="en-US" sz="1800" b="1" dirty="0" smtClean="0">
                <a:ea typeface="宋体" panose="02010600030101010101" pitchFamily="2" charset="-122"/>
              </a:rPr>
              <a:t>利用率不高</a:t>
            </a:r>
            <a:endParaRPr lang="en-US" altLang="zh-CN" sz="1800" b="1" dirty="0">
              <a:ea typeface="宋体" panose="02010600030101010101" pitchFamily="2" charset="-122"/>
            </a:endParaRPr>
          </a:p>
          <a:p>
            <a:pPr>
              <a:spcBef>
                <a:spcPts val="600"/>
              </a:spcBef>
            </a:pPr>
            <a:r>
              <a:rPr lang="zh-CN" altLang="en-US" sz="2000" b="1" dirty="0" smtClean="0">
                <a:ea typeface="宋体" panose="02010600030101010101" pitchFamily="2" charset="-122"/>
              </a:rPr>
              <a:t>可采用缓冲池</a:t>
            </a:r>
            <a:endParaRPr lang="en-US" altLang="zh-CN" sz="2000" b="1" dirty="0" smtClean="0">
              <a:ea typeface="宋体" panose="02010600030101010101" pitchFamily="2" charset="-122"/>
            </a:endParaRPr>
          </a:p>
          <a:p>
            <a:pPr lvl="1">
              <a:spcBef>
                <a:spcPts val="600"/>
              </a:spcBef>
            </a:pPr>
            <a:r>
              <a:rPr lang="zh-CN" altLang="en-US" sz="1800" b="1" dirty="0" smtClean="0">
                <a:ea typeface="宋体" panose="02010600030101010101" pitchFamily="2" charset="-122"/>
              </a:rPr>
              <a:t>缓冲池中设置多个可供若干进程共享的缓冲区</a:t>
            </a:r>
            <a:endParaRPr lang="zh-CN" altLang="en-US" sz="1800" b="1" dirty="0">
              <a:ea typeface="宋体" panose="02010600030101010101" pitchFamily="2" charset="-122"/>
            </a:endParaRPr>
          </a:p>
        </p:txBody>
      </p:sp>
      <p:sp>
        <p:nvSpPr>
          <p:cNvPr id="4" name="Rectangle 2">
            <a:extLst>
              <a:ext uri="{FF2B5EF4-FFF2-40B4-BE49-F238E27FC236}">
                <a16:creationId xmlns:a16="http://schemas.microsoft.com/office/drawing/2014/main" id="{6C4EE7DA-EF21-4AC5-BBF2-85B61EC3713D}"/>
              </a:ext>
            </a:extLst>
          </p:cNvPr>
          <p:cNvSpPr txBox="1">
            <a:spLocks noChangeArrowheads="1"/>
          </p:cNvSpPr>
          <p:nvPr/>
        </p:nvSpPr>
        <p:spPr bwMode="auto">
          <a:xfrm>
            <a:off x="460375" y="296633"/>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r>
              <a:rPr lang="zh-CN" altLang="en-US" dirty="0">
                <a:ea typeface="宋体" panose="02010600030101010101" pitchFamily="2" charset="-122"/>
              </a:rPr>
              <a:t>公共</a:t>
            </a:r>
            <a:r>
              <a:rPr lang="zh-CN" altLang="en-US" dirty="0" smtClean="0">
                <a:ea typeface="宋体" panose="02010600030101010101" pitchFamily="2" charset="-122"/>
              </a:rPr>
              <a:t>缓冲池（</a:t>
            </a:r>
            <a:r>
              <a:rPr lang="en-US" altLang="zh-CN" dirty="0" smtClean="0">
                <a:ea typeface="宋体" panose="02010600030101010101" pitchFamily="2" charset="-122"/>
              </a:rPr>
              <a:t>Buffer Pool</a:t>
            </a:r>
            <a:r>
              <a:rPr lang="zh-CN" altLang="en-US" dirty="0" smtClean="0">
                <a:ea typeface="宋体" panose="02010600030101010101" pitchFamily="2" charset="-122"/>
              </a:rPr>
              <a:t>）</a:t>
            </a:r>
            <a:endParaRPr lang="en-US" altLang="zh-CN" dirty="0">
              <a:ea typeface="宋体" panose="02010600030101010101" pitchFamily="2" charset="-122"/>
            </a:endParaRPr>
          </a:p>
        </p:txBody>
      </p:sp>
      <p:sp>
        <p:nvSpPr>
          <p:cNvPr id="2" name="AutoShape 2" descr="https://gimg2.baidu.com/image_search/src=http%3A%2F%2Fddrvcn.oss-cn-hangzhou.aliyuncs.com%2F2019%2F4%2FUBbUz2.jpg&amp;refer=http%3A%2F%2Fddrvcn.oss-cn-hangzhou.aliyuncs.com&amp;app=2002&amp;size=f9999,10000&amp;q=a80&amp;n=0&amp;g=0n&amp;fmt=jpeg?sec=1639648260&amp;t=906fd6a3fe2f58041e267afd9f223f36"/>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368310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6EAEB232-0426-4C32-A91F-25936C9F03A3}"/>
              </a:ext>
            </a:extLst>
          </p:cNvPr>
          <p:cNvSpPr>
            <a:spLocks noGrp="1" noChangeArrowheads="1"/>
          </p:cNvSpPr>
          <p:nvPr>
            <p:ph type="title" idx="4294967295"/>
          </p:nvPr>
        </p:nvSpPr>
        <p:spPr>
          <a:xfrm>
            <a:off x="1171575" y="0"/>
            <a:ext cx="7972425" cy="844550"/>
          </a:xfrm>
        </p:spPr>
        <p:txBody>
          <a:bodyPr/>
          <a:lstStyle/>
          <a:p>
            <a:pPr>
              <a:defRPr/>
            </a:pPr>
            <a:r>
              <a:rPr lang="en-US" altLang="zh-CN" sz="2800">
                <a:effectLst>
                  <a:outerShdw blurRad="38100" dist="38100" dir="2700000" algn="tl">
                    <a:srgbClr val="C0C0C0"/>
                  </a:outerShdw>
                </a:effectLst>
                <a:ea typeface="宋体" panose="02010600030101010101" pitchFamily="2" charset="-122"/>
              </a:rPr>
              <a:t>Sun Enterprise 6000 Device-Transfer Rates</a:t>
            </a:r>
            <a:endParaRPr lang="en-US" altLang="zh-CN" sz="2400">
              <a:effectLst>
                <a:outerShdw blurRad="38100" dist="38100" dir="2700000" algn="tl">
                  <a:srgbClr val="C0C0C0"/>
                </a:outerShdw>
              </a:effectLst>
              <a:ea typeface="宋体" panose="02010600030101010101" pitchFamily="2" charset="-122"/>
            </a:endParaRPr>
          </a:p>
        </p:txBody>
      </p:sp>
      <p:pic>
        <p:nvPicPr>
          <p:cNvPr id="52227" name="Picture 4">
            <a:extLst>
              <a:ext uri="{FF2B5EF4-FFF2-40B4-BE49-F238E27FC236}">
                <a16:creationId xmlns:a16="http://schemas.microsoft.com/office/drawing/2014/main" id="{357409AB-85A0-4535-BBBF-A906849F3E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227" t="577" r="7658" b="882"/>
          <a:stretch>
            <a:fillRect/>
          </a:stretch>
        </p:blipFill>
        <p:spPr bwMode="auto">
          <a:xfrm>
            <a:off x="1417638" y="1300163"/>
            <a:ext cx="5927725" cy="51466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文本框 2">
            <a:extLst>
              <a:ext uri="{FF2B5EF4-FFF2-40B4-BE49-F238E27FC236}">
                <a16:creationId xmlns:a16="http://schemas.microsoft.com/office/drawing/2014/main" id="{1EA269EF-DD74-4504-B9EF-DE7E53B1575A}"/>
              </a:ext>
            </a:extLst>
          </p:cNvPr>
          <p:cNvSpPr txBox="1">
            <a:spLocks noChangeArrowheads="1"/>
          </p:cNvSpPr>
          <p:nvPr>
            <p:custDataLst>
              <p:tags r:id="rId2"/>
            </p:custDataLst>
          </p:nvPr>
        </p:nvSpPr>
        <p:spPr bwMode="auto">
          <a:xfrm>
            <a:off x="914400" y="635000"/>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Tx/>
              <a:buNone/>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在系统内存中设置</a:t>
            </a:r>
            <a:r>
              <a:rPr lang="zh-CN" altLang="en-US" sz="26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磁盘缓冲区</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的主要目的是（）。</a:t>
            </a:r>
          </a:p>
        </p:txBody>
      </p:sp>
      <p:sp>
        <p:nvSpPr>
          <p:cNvPr id="51203" name="文本框 3">
            <a:extLst>
              <a:ext uri="{FF2B5EF4-FFF2-40B4-BE49-F238E27FC236}">
                <a16:creationId xmlns:a16="http://schemas.microsoft.com/office/drawing/2014/main" id="{DEB3A943-1243-4A44-8214-3277C1577277}"/>
              </a:ext>
            </a:extLst>
          </p:cNvPr>
          <p:cNvSpPr txBox="1">
            <a:spLocks noChangeArrowheads="1"/>
          </p:cNvSpPr>
          <p:nvPr>
            <p:custDataLst>
              <p:tags r:id="rId3"/>
            </p:custDataLst>
          </p:nvPr>
        </p:nvSpPr>
        <p:spPr bwMode="auto">
          <a:xfrm>
            <a:off x="1828800" y="238656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减少磁盘</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的次数</a:t>
            </a:r>
          </a:p>
        </p:txBody>
      </p:sp>
      <p:sp>
        <p:nvSpPr>
          <p:cNvPr id="51204" name="文本框 4">
            <a:extLst>
              <a:ext uri="{FF2B5EF4-FFF2-40B4-BE49-F238E27FC236}">
                <a16:creationId xmlns:a16="http://schemas.microsoft.com/office/drawing/2014/main" id="{638D8978-27FB-4C46-928A-6C053C5531D7}"/>
              </a:ext>
            </a:extLst>
          </p:cNvPr>
          <p:cNvSpPr txBox="1">
            <a:spLocks noChangeArrowheads="1"/>
          </p:cNvSpPr>
          <p:nvPr>
            <p:custDataLst>
              <p:tags r:id="rId4"/>
            </p:custDataLst>
          </p:nvPr>
        </p:nvSpPr>
        <p:spPr bwMode="auto">
          <a:xfrm>
            <a:off x="1828800" y="324381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减少平均寻道时间</a:t>
            </a:r>
          </a:p>
        </p:txBody>
      </p:sp>
      <p:sp>
        <p:nvSpPr>
          <p:cNvPr id="51205" name="文本框 5">
            <a:extLst>
              <a:ext uri="{FF2B5EF4-FFF2-40B4-BE49-F238E27FC236}">
                <a16:creationId xmlns:a16="http://schemas.microsoft.com/office/drawing/2014/main" id="{A0FFD7F1-6CF1-44F1-B850-54A4B23C52EE}"/>
              </a:ext>
            </a:extLst>
          </p:cNvPr>
          <p:cNvSpPr txBox="1">
            <a:spLocks noChangeArrowheads="1"/>
          </p:cNvSpPr>
          <p:nvPr>
            <p:custDataLst>
              <p:tags r:id="rId5"/>
            </p:custDataLst>
          </p:nvPr>
        </p:nvSpPr>
        <p:spPr bwMode="auto">
          <a:xfrm>
            <a:off x="1828800" y="410106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提高磁盘数据可靠性</a:t>
            </a:r>
          </a:p>
        </p:txBody>
      </p:sp>
      <p:sp>
        <p:nvSpPr>
          <p:cNvPr id="51206" name="文本框 6">
            <a:extLst>
              <a:ext uri="{FF2B5EF4-FFF2-40B4-BE49-F238E27FC236}">
                <a16:creationId xmlns:a16="http://schemas.microsoft.com/office/drawing/2014/main" id="{8AAF892B-FA87-446A-9EEC-FFBEFFDD47D5}"/>
              </a:ext>
            </a:extLst>
          </p:cNvPr>
          <p:cNvSpPr txBox="1">
            <a:spLocks noChangeArrowheads="1"/>
          </p:cNvSpPr>
          <p:nvPr>
            <p:custDataLst>
              <p:tags r:id="rId6"/>
            </p:custDataLst>
          </p:nvPr>
        </p:nvSpPr>
        <p:spPr bwMode="auto">
          <a:xfrm>
            <a:off x="1828800" y="495831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实现设备无关性</a:t>
            </a:r>
          </a:p>
        </p:txBody>
      </p:sp>
      <p:sp>
        <p:nvSpPr>
          <p:cNvPr id="51208" name="椭圆 8">
            <a:extLst>
              <a:ext uri="{FF2B5EF4-FFF2-40B4-BE49-F238E27FC236}">
                <a16:creationId xmlns:a16="http://schemas.microsoft.com/office/drawing/2014/main" id="{3EE275C6-71FD-42C5-A37B-CB87B48AD171}"/>
              </a:ext>
            </a:extLst>
          </p:cNvPr>
          <p:cNvSpPr>
            <a:spLocks noChangeAspect="1"/>
          </p:cNvSpPr>
          <p:nvPr>
            <p:custDataLst>
              <p:tags r:id="rId7"/>
            </p:custDataLst>
          </p:nvPr>
        </p:nvSpPr>
        <p:spPr bwMode="auto">
          <a:xfrm>
            <a:off x="1114425" y="3307318"/>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1209" name="椭圆 9">
            <a:extLst>
              <a:ext uri="{FF2B5EF4-FFF2-40B4-BE49-F238E27FC236}">
                <a16:creationId xmlns:a16="http://schemas.microsoft.com/office/drawing/2014/main" id="{5C2724AD-5256-4B7B-8B3E-26170C20659E}"/>
              </a:ext>
            </a:extLst>
          </p:cNvPr>
          <p:cNvSpPr>
            <a:spLocks noChangeAspect="1"/>
          </p:cNvSpPr>
          <p:nvPr>
            <p:custDataLst>
              <p:tags r:id="rId8"/>
            </p:custDataLst>
          </p:nvPr>
        </p:nvSpPr>
        <p:spPr bwMode="auto">
          <a:xfrm>
            <a:off x="1114425" y="4164568"/>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1210" name="椭圆 10">
            <a:extLst>
              <a:ext uri="{FF2B5EF4-FFF2-40B4-BE49-F238E27FC236}">
                <a16:creationId xmlns:a16="http://schemas.microsoft.com/office/drawing/2014/main" id="{C9D6DC5D-4D5E-4FF4-8D62-42596DE0D08B}"/>
              </a:ext>
            </a:extLst>
          </p:cNvPr>
          <p:cNvSpPr>
            <a:spLocks noChangeAspect="1"/>
          </p:cNvSpPr>
          <p:nvPr>
            <p:custDataLst>
              <p:tags r:id="rId9"/>
            </p:custDataLst>
          </p:nvPr>
        </p:nvSpPr>
        <p:spPr bwMode="auto">
          <a:xfrm>
            <a:off x="1114425" y="5021818"/>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1211" name="圆角矩形 11">
            <a:extLst>
              <a:ext uri="{FF2B5EF4-FFF2-40B4-BE49-F238E27FC236}">
                <a16:creationId xmlns:a16="http://schemas.microsoft.com/office/drawing/2014/main" id="{869C13A4-BC8F-4F2D-8B09-9051BECB9639}"/>
              </a:ext>
            </a:extLst>
          </p:cNvPr>
          <p:cNvSpPr>
            <a:spLocks noChangeArrowheads="1"/>
          </p:cNvSpPr>
          <p:nvPr>
            <p:custDataLst>
              <p:tags r:id="rId10"/>
            </p:custDataLst>
          </p:nvPr>
        </p:nvSpPr>
        <p:spPr bwMode="auto">
          <a:xfrm>
            <a:off x="6172200" y="6215063"/>
            <a:ext cx="1543050" cy="411162"/>
          </a:xfrm>
          <a:prstGeom prst="roundRect">
            <a:avLst>
              <a:gd name="adj" fmla="val 16667"/>
            </a:avLst>
          </a:prstGeom>
          <a:solidFill>
            <a:srgbClr val="808080"/>
          </a:solidFill>
          <a:ln w="381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 name="矩形 1">
            <a:extLst>
              <a:ext uri="{FF2B5EF4-FFF2-40B4-BE49-F238E27FC236}">
                <a16:creationId xmlns:a16="http://schemas.microsoft.com/office/drawing/2014/main" id="{AD8B69DD-437E-4629-AFC2-B019663F1E56}"/>
              </a:ext>
            </a:extLst>
          </p:cNvPr>
          <p:cNvSpPr/>
          <p:nvPr>
            <p:custDataLst>
              <p:tags r:id="rId11"/>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7" name="文本框 6">
            <a:extLst>
              <a:ext uri="{FF2B5EF4-FFF2-40B4-BE49-F238E27FC236}">
                <a16:creationId xmlns:a16="http://schemas.microsoft.com/office/drawing/2014/main" id="{41157081-DDA6-44F5-BECC-414C5315CCF4}"/>
              </a:ext>
            </a:extLst>
          </p:cNvPr>
          <p:cNvSpPr txBox="1"/>
          <p:nvPr>
            <p:custDataLst>
              <p:tags r:id="rId12"/>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8" name="文本框 7">
            <a:extLst>
              <a:ext uri="{FF2B5EF4-FFF2-40B4-BE49-F238E27FC236}">
                <a16:creationId xmlns:a16="http://schemas.microsoft.com/office/drawing/2014/main" id="{B91FCA37-B3D6-4713-8A37-C4B85E03F624}"/>
              </a:ext>
            </a:extLst>
          </p:cNvPr>
          <p:cNvSpPr txBox="1"/>
          <p:nvPr>
            <p:custDataLst>
              <p:tags r:id="rId13"/>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6" name="椭圆 8">
            <a:extLst>
              <a:ext uri="{FF2B5EF4-FFF2-40B4-BE49-F238E27FC236}">
                <a16:creationId xmlns:a16="http://schemas.microsoft.com/office/drawing/2014/main" id="{D937C360-2707-4642-8E41-E11CB379A62F}"/>
              </a:ext>
            </a:extLst>
          </p:cNvPr>
          <p:cNvSpPr>
            <a:spLocks noChangeAspect="1"/>
          </p:cNvSpPr>
          <p:nvPr>
            <p:custDataLst>
              <p:tags r:id="rId14"/>
            </p:custDataLst>
          </p:nvPr>
        </p:nvSpPr>
        <p:spPr bwMode="auto">
          <a:xfrm>
            <a:off x="1011555" y="2435225"/>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6" name="组合 5">
            <a:extLst>
              <a:ext uri="{FF2B5EF4-FFF2-40B4-BE49-F238E27FC236}">
                <a16:creationId xmlns:a16="http://schemas.microsoft.com/office/drawing/2014/main" id="{A25A7E90-2955-4216-945F-B71460DF3D17}"/>
              </a:ext>
            </a:extLst>
          </p:cNvPr>
          <p:cNvGrpSpPr/>
          <p:nvPr>
            <p:custDataLst>
              <p:tags r:id="rId15"/>
            </p:custDataLst>
          </p:nvPr>
        </p:nvGrpSpPr>
        <p:grpSpPr>
          <a:xfrm>
            <a:off x="9537700" y="0"/>
            <a:ext cx="3815080" cy="647700"/>
            <a:chOff x="9537700" y="0"/>
            <a:chExt cx="3815080" cy="647700"/>
          </a:xfrm>
        </p:grpSpPr>
        <p:sp>
          <p:nvSpPr>
            <p:cNvPr id="3" name="RemarkBack">
              <a:extLst>
                <a:ext uri="{FF2B5EF4-FFF2-40B4-BE49-F238E27FC236}">
                  <a16:creationId xmlns:a16="http://schemas.microsoft.com/office/drawing/2014/main" id="{4F5F5586-34C0-4E30-A3CF-7A3C24860FF1}"/>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4" name="RemarkBlock">
              <a:extLst>
                <a:ext uri="{FF2B5EF4-FFF2-40B4-BE49-F238E27FC236}">
                  <a16:creationId xmlns:a16="http://schemas.microsoft.com/office/drawing/2014/main" id="{861CA87C-EFCB-4BA9-A13F-334E8B8E6EEE}"/>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5" name="RemarkTitleText">
              <a:extLst>
                <a:ext uri="{FF2B5EF4-FFF2-40B4-BE49-F238E27FC236}">
                  <a16:creationId xmlns:a16="http://schemas.microsoft.com/office/drawing/2014/main" id="{F566195C-A68D-48E8-9550-34F5FA1A8F24}"/>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10" name="RemarkBack">
            <a:extLst>
              <a:ext uri="{FF2B5EF4-FFF2-40B4-BE49-F238E27FC236}">
                <a16:creationId xmlns:a16="http://schemas.microsoft.com/office/drawing/2014/main" id="{6C561D2A-054A-447F-A00E-1EADC5343B28}"/>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1" name="RemarkBlock">
            <a:extLst>
              <a:ext uri="{FF2B5EF4-FFF2-40B4-BE49-F238E27FC236}">
                <a16:creationId xmlns:a16="http://schemas.microsoft.com/office/drawing/2014/main" id="{CCC15E3D-469C-4EF0-ADCC-05E3560E3567}"/>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2" name="RemarkTitleText">
            <a:extLst>
              <a:ext uri="{FF2B5EF4-FFF2-40B4-BE49-F238E27FC236}">
                <a16:creationId xmlns:a16="http://schemas.microsoft.com/office/drawing/2014/main" id="{A29C2303-52FD-42B3-85B9-8189E21BBBB5}"/>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51212" name="组合 16">
            <a:extLst>
              <a:ext uri="{FF2B5EF4-FFF2-40B4-BE49-F238E27FC236}">
                <a16:creationId xmlns:a16="http://schemas.microsoft.com/office/drawing/2014/main" id="{C62E6037-E061-4EF0-B443-2DA88B2AE7E6}"/>
              </a:ext>
            </a:extLst>
          </p:cNvPr>
          <p:cNvGrpSpPr>
            <a:grpSpLocks/>
          </p:cNvGrpSpPr>
          <p:nvPr>
            <p:custDataLst>
              <p:tags r:id="rId19"/>
            </p:custDataLst>
          </p:nvPr>
        </p:nvGrpSpPr>
        <p:grpSpPr bwMode="auto">
          <a:xfrm>
            <a:off x="0" y="0"/>
            <a:ext cx="9144000" cy="635000"/>
            <a:chOff x="0" y="0"/>
            <a:chExt cx="9144000" cy="635000"/>
          </a:xfrm>
        </p:grpSpPr>
        <p:sp>
          <p:nvSpPr>
            <p:cNvPr id="51214" name="TitleBackground">
              <a:extLst>
                <a:ext uri="{FF2B5EF4-FFF2-40B4-BE49-F238E27FC236}">
                  <a16:creationId xmlns:a16="http://schemas.microsoft.com/office/drawing/2014/main" id="{DAE46135-376B-4DA8-B1EB-AFCA213BE59C}"/>
                </a:ext>
              </a:extLst>
            </p:cNvPr>
            <p:cNvSpPr>
              <a:spLocks noChangeArrowheads="1"/>
            </p:cNvSpPr>
            <p:nvPr>
              <p:custDataLst>
                <p:tags r:id="rId22"/>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51215" name="ColorBlock">
              <a:extLst>
                <a:ext uri="{FF2B5EF4-FFF2-40B4-BE49-F238E27FC236}">
                  <a16:creationId xmlns:a16="http://schemas.microsoft.com/office/drawing/2014/main" id="{279B0A53-3854-4D03-954F-C0293E5E5E12}"/>
                </a:ext>
              </a:extLst>
            </p:cNvPr>
            <p:cNvSpPr>
              <a:spLocks noChangeArrowheads="1"/>
            </p:cNvSpPr>
            <p:nvPr>
              <p:custDataLst>
                <p:tags r:id="rId23"/>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51216" name="TypeText">
              <a:extLst>
                <a:ext uri="{FF2B5EF4-FFF2-40B4-BE49-F238E27FC236}">
                  <a16:creationId xmlns:a16="http://schemas.microsoft.com/office/drawing/2014/main" id="{1FC73521-899C-46C3-BAB4-EF0F0B35B9BE}"/>
                </a:ext>
              </a:extLst>
            </p:cNvPr>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51217" name="TipText">
              <a:extLst>
                <a:ext uri="{FF2B5EF4-FFF2-40B4-BE49-F238E27FC236}">
                  <a16:creationId xmlns:a16="http://schemas.microsoft.com/office/drawing/2014/main" id="{18C36CEC-1079-40CD-9095-B96E8D3102E6}"/>
                </a:ext>
              </a:extLst>
            </p:cNvPr>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1213" name="图片 1">
            <a:extLst>
              <a:ext uri="{FF2B5EF4-FFF2-40B4-BE49-F238E27FC236}">
                <a16:creationId xmlns:a16="http://schemas.microsoft.com/office/drawing/2014/main" id="{F84604E4-C914-4AB1-96E9-177418CDDB95}"/>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id="{D92FE2DD-6E89-4E7F-91EE-860505B38E47}"/>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425985147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98E056D-0319-44B5-829C-85A4BC775E30}"/>
              </a:ext>
            </a:extLst>
          </p:cNvPr>
          <p:cNvSpPr txBox="1"/>
          <p:nvPr>
            <p:custDataLst>
              <p:tags r:id="rId2"/>
            </p:custDataLst>
          </p:nvPr>
        </p:nvSpPr>
        <p:spPr>
          <a:xfrm>
            <a:off x="914400" y="1042828"/>
            <a:ext cx="7315200" cy="2143125"/>
          </a:xfrm>
          <a:prstGeom prst="rect">
            <a:avLst/>
          </a:prstGeom>
          <a:noFill/>
        </p:spPr>
        <p:txBody>
          <a:bodyPr vert="horz" wrap="square"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设系统缓冲区和用户缓冲区均采用单缓冲区。从外设读入一个数据块到系统缓冲区的时间是</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100</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，从系统缓冲区读入</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个数据块大用户工作区的时间为</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，对用户工作区中的</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个数据块进行分析的时间为</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90</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。进程从外设读入并分析两个数据块的最短时间是（）。</a:t>
            </a:r>
          </a:p>
        </p:txBody>
      </p:sp>
      <p:sp>
        <p:nvSpPr>
          <p:cNvPr id="5" name="文本框 4">
            <a:extLst>
              <a:ext uri="{FF2B5EF4-FFF2-40B4-BE49-F238E27FC236}">
                <a16:creationId xmlns:a16="http://schemas.microsoft.com/office/drawing/2014/main" id="{5739BD02-4EF1-44CF-A7AC-CED7DC2C45A5}"/>
              </a:ext>
            </a:extLst>
          </p:cNvPr>
          <p:cNvSpPr txBox="1"/>
          <p:nvPr>
            <p:custDataLst>
              <p:tags r:id="rId3"/>
            </p:custDataLst>
          </p:nvPr>
        </p:nvSpPr>
        <p:spPr>
          <a:xfrm>
            <a:off x="1828800" y="3421063"/>
            <a:ext cx="6400800"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200</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9DF2D16C-2B06-4140-A58C-4C1464288261}"/>
              </a:ext>
            </a:extLst>
          </p:cNvPr>
          <p:cNvSpPr txBox="1"/>
          <p:nvPr>
            <p:custDataLst>
              <p:tags r:id="rId4"/>
            </p:custDataLst>
          </p:nvPr>
        </p:nvSpPr>
        <p:spPr>
          <a:xfrm>
            <a:off x="1828800" y="4086542"/>
            <a:ext cx="6400800"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295</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78CA6F43-F0E7-402D-B756-21DB627EE658}"/>
              </a:ext>
            </a:extLst>
          </p:cNvPr>
          <p:cNvSpPr txBox="1"/>
          <p:nvPr>
            <p:custDataLst>
              <p:tags r:id="rId5"/>
            </p:custDataLst>
          </p:nvPr>
        </p:nvSpPr>
        <p:spPr>
          <a:xfrm>
            <a:off x="1828800" y="4729480"/>
            <a:ext cx="6400800"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300</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AAB728E4-FF24-47E5-BF7C-2DECA229502F}"/>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390</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5B5B7710-0947-4250-8541-50E74D6CCCD4}"/>
              </a:ext>
            </a:extLst>
          </p:cNvPr>
          <p:cNvSpPr>
            <a:spLocks noChangeAspect="1"/>
          </p:cNvSpPr>
          <p:nvPr>
            <p:custDataLst>
              <p:tags r:id="rId7"/>
            </p:custDataLst>
          </p:nvPr>
        </p:nvSpPr>
        <p:spPr bwMode="auto">
          <a:xfrm>
            <a:off x="1114425" y="3485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9FEDAA1A-784A-48D6-B5C8-54EE678BDAF4}"/>
              </a:ext>
            </a:extLst>
          </p:cNvPr>
          <p:cNvSpPr>
            <a:spLocks noChangeAspect="1"/>
          </p:cNvSpPr>
          <p:nvPr>
            <p:custDataLst>
              <p:tags r:id="rId8"/>
            </p:custDataLst>
          </p:nvPr>
        </p:nvSpPr>
        <p:spPr bwMode="auto">
          <a:xfrm>
            <a:off x="1114425" y="4150835"/>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9AF5E14D-9F04-4A13-BE04-AED5E084BA47}"/>
              </a:ext>
            </a:extLst>
          </p:cNvPr>
          <p:cNvSpPr>
            <a:spLocks noChangeAspect="1"/>
          </p:cNvSpPr>
          <p:nvPr>
            <p:custDataLst>
              <p:tags r:id="rId9"/>
            </p:custDataLst>
          </p:nvPr>
        </p:nvSpPr>
        <p:spPr bwMode="auto">
          <a:xfrm>
            <a:off x="1037306" y="4793773"/>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AF03599C-70E4-42EF-A587-ECF11A907829}"/>
              </a:ext>
            </a:extLst>
          </p:cNvPr>
          <p:cNvSpPr>
            <a:spLocks noChangeAspect="1"/>
          </p:cNvSpPr>
          <p:nvPr>
            <p:custDataLst>
              <p:tags r:id="rId10"/>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259D8E1F-BE5A-4D3A-A3A6-3462C46017CD}"/>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F611527E-3553-4DB1-A0B7-27CE955EED65}"/>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25" name="文本框 24">
            <a:extLst>
              <a:ext uri="{FF2B5EF4-FFF2-40B4-BE49-F238E27FC236}">
                <a16:creationId xmlns:a16="http://schemas.microsoft.com/office/drawing/2014/main" id="{8D5A247C-D9A7-419F-AEC0-C3CCC9C8B6BF}"/>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6" name="文本框 25">
            <a:extLst>
              <a:ext uri="{FF2B5EF4-FFF2-40B4-BE49-F238E27FC236}">
                <a16:creationId xmlns:a16="http://schemas.microsoft.com/office/drawing/2014/main" id="{9A9EFC12-E23D-4EDA-A79E-D9F14BC0F179}"/>
              </a:ext>
            </a:extLst>
          </p:cNvPr>
          <p:cNvSpPr txBox="1"/>
          <p:nvPr>
            <p:custDataLst>
              <p:tags r:id="rId14"/>
            </p:custDataLst>
          </p:nvPr>
        </p:nvSpPr>
        <p:spPr>
          <a:xfrm>
            <a:off x="9779000" y="1270000"/>
            <a:ext cx="3332480" cy="1905000"/>
          </a:xfrm>
          <a:prstGeom prst="rect">
            <a:avLst/>
          </a:prstGeom>
          <a:noFill/>
        </p:spPr>
        <p:txBody>
          <a:bodyPr vert="horz" rtlCol="0" anchor="t" anchorCtr="0">
            <a:noAutofit/>
          </a:bodyPr>
          <a:lstStyle/>
          <a:p>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0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100+5+100+5+90=300</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4" name="组合 23">
            <a:extLst>
              <a:ext uri="{FF2B5EF4-FFF2-40B4-BE49-F238E27FC236}">
                <a16:creationId xmlns:a16="http://schemas.microsoft.com/office/drawing/2014/main" id="{E2B48D97-9B04-4DC2-BE4C-92551A50D8C8}"/>
              </a:ext>
            </a:extLst>
          </p:cNvPr>
          <p:cNvGrpSpPr/>
          <p:nvPr>
            <p:custDataLst>
              <p:tags r:id="rId15"/>
            </p:custDataLst>
          </p:nvPr>
        </p:nvGrpSpPr>
        <p:grpSpPr>
          <a:xfrm>
            <a:off x="9537700" y="0"/>
            <a:ext cx="3815080" cy="647700"/>
            <a:chOff x="9537700" y="0"/>
            <a:chExt cx="3815080" cy="647700"/>
          </a:xfrm>
        </p:grpSpPr>
        <p:sp>
          <p:nvSpPr>
            <p:cNvPr id="21" name="RemarkBack">
              <a:extLst>
                <a:ext uri="{FF2B5EF4-FFF2-40B4-BE49-F238E27FC236}">
                  <a16:creationId xmlns:a16="http://schemas.microsoft.com/office/drawing/2014/main" id="{F158C29C-56C8-4095-A00F-74F95B6EC7CB}"/>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2" name="RemarkBlock">
              <a:extLst>
                <a:ext uri="{FF2B5EF4-FFF2-40B4-BE49-F238E27FC236}">
                  <a16:creationId xmlns:a16="http://schemas.microsoft.com/office/drawing/2014/main" id="{0EEF0947-1210-4E4D-8010-D5781E974C9D}"/>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3" name="RemarkTitleText">
              <a:extLst>
                <a:ext uri="{FF2B5EF4-FFF2-40B4-BE49-F238E27FC236}">
                  <a16:creationId xmlns:a16="http://schemas.microsoft.com/office/drawing/2014/main" id="{EAA98FB7-BD02-47B8-9906-83123AAE09AA}"/>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52F79734-C8C9-42BB-96D0-198C301D81C4}"/>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7" name="RemarkBlock">
            <a:extLst>
              <a:ext uri="{FF2B5EF4-FFF2-40B4-BE49-F238E27FC236}">
                <a16:creationId xmlns:a16="http://schemas.microsoft.com/office/drawing/2014/main" id="{0A2E2BFF-EAA7-48F8-900E-D7DCAE5407CF}"/>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8" name="RemarkTitleText">
            <a:extLst>
              <a:ext uri="{FF2B5EF4-FFF2-40B4-BE49-F238E27FC236}">
                <a16:creationId xmlns:a16="http://schemas.microsoft.com/office/drawing/2014/main" id="{53EF41AE-6CAE-40CA-8D9E-2A60CB5A5A0A}"/>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A7686B9F-47BA-412B-BE50-7354B145FDDA}"/>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393976A4-CC0C-4707-8024-A3607A904FB1}"/>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5" name="ColorBlock">
              <a:extLst>
                <a:ext uri="{FF2B5EF4-FFF2-40B4-BE49-F238E27FC236}">
                  <a16:creationId xmlns:a16="http://schemas.microsoft.com/office/drawing/2014/main" id="{6E55D360-1B6B-4180-8639-59622C4ACC0B}"/>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6" name="TypeText">
              <a:extLst>
                <a:ext uri="{FF2B5EF4-FFF2-40B4-BE49-F238E27FC236}">
                  <a16:creationId xmlns:a16="http://schemas.microsoft.com/office/drawing/2014/main" id="{4345C961-BAF3-44BD-9736-C13F67EDAB19}"/>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42353A60-5561-4DAD-BDDB-E0EC29DAB24A}"/>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31D5C821-ED4E-4DDE-B48A-49FA6947A9DD}"/>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9E121FCD-78B4-49A7-B550-A21E1C22EBC0}"/>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20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21670234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C4207F88-73F2-4618-A52A-A0680B7186BA}"/>
              </a:ext>
            </a:extLst>
          </p:cNvPr>
          <p:cNvSpPr>
            <a:spLocks noGrp="1"/>
          </p:cNvSpPr>
          <p:nvPr>
            <p:ph type="title"/>
          </p:nvPr>
        </p:nvSpPr>
        <p:spPr>
          <a:xfrm>
            <a:off x="457200" y="127000"/>
            <a:ext cx="8229600" cy="576263"/>
          </a:xfrm>
        </p:spPr>
        <p:txBody>
          <a:bodyPr/>
          <a:lstStyle/>
          <a:p>
            <a:pPr>
              <a:defRPr/>
            </a:pPr>
            <a:r>
              <a:rPr lang="en-US" altLang="en-US" dirty="0" smtClean="0"/>
              <a:t>13</a:t>
            </a:r>
            <a:r>
              <a:rPr lang="en-US" altLang="zh-CN" dirty="0" smtClean="0"/>
              <a:t>.1 </a:t>
            </a:r>
            <a:r>
              <a:rPr lang="en-US" altLang="en-US" dirty="0" smtClean="0"/>
              <a:t>Overview</a:t>
            </a:r>
            <a:endParaRPr lang="en-US" altLang="en-US" dirty="0"/>
          </a:p>
        </p:txBody>
      </p:sp>
      <p:sp>
        <p:nvSpPr>
          <p:cNvPr id="7171" name="Content Placeholder 2">
            <a:extLst>
              <a:ext uri="{FF2B5EF4-FFF2-40B4-BE49-F238E27FC236}">
                <a16:creationId xmlns:a16="http://schemas.microsoft.com/office/drawing/2014/main" id="{3F8C926A-458A-427A-BBB0-6AD0C55318A8}"/>
              </a:ext>
            </a:extLst>
          </p:cNvPr>
          <p:cNvSpPr>
            <a:spLocks noGrp="1" noChangeArrowheads="1"/>
          </p:cNvSpPr>
          <p:nvPr>
            <p:ph idx="1"/>
          </p:nvPr>
        </p:nvSpPr>
        <p:spPr>
          <a:xfrm>
            <a:off x="674688" y="1165225"/>
            <a:ext cx="7794625" cy="4854575"/>
          </a:xfrm>
        </p:spPr>
        <p:txBody>
          <a:bodyPr/>
          <a:lstStyle/>
          <a:p>
            <a:r>
              <a:rPr lang="en-US" altLang="en-US" sz="2400" dirty="0"/>
              <a:t>I/O management is a major component of operating system design and operation</a:t>
            </a:r>
          </a:p>
          <a:p>
            <a:pPr lvl="1"/>
            <a:r>
              <a:rPr lang="en-US" altLang="en-US" sz="2000" dirty="0"/>
              <a:t>Important aspect of computer operation</a:t>
            </a:r>
          </a:p>
          <a:p>
            <a:pPr lvl="1"/>
            <a:r>
              <a:rPr lang="en-US" altLang="en-US" sz="2000" dirty="0"/>
              <a:t>I/O devices vary greatly</a:t>
            </a:r>
          </a:p>
          <a:p>
            <a:pPr lvl="1"/>
            <a:r>
              <a:rPr lang="en-US" altLang="en-US" sz="2000" dirty="0"/>
              <a:t>Various methods to control them</a:t>
            </a:r>
          </a:p>
          <a:p>
            <a:pPr lvl="1"/>
            <a:r>
              <a:rPr lang="en-US" altLang="en-US" sz="2000" dirty="0"/>
              <a:t>Performance management </a:t>
            </a:r>
          </a:p>
          <a:p>
            <a:pPr lvl="1"/>
            <a:r>
              <a:rPr lang="en-US" altLang="en-US" sz="2000" dirty="0"/>
              <a:t>New types of devices frequent</a:t>
            </a:r>
          </a:p>
          <a:p>
            <a:r>
              <a:rPr lang="en-US" altLang="en-US" sz="2400" dirty="0"/>
              <a:t>Ports, busses, device controllers connect to various devices</a:t>
            </a:r>
          </a:p>
          <a:p>
            <a:r>
              <a:rPr lang="en-US" altLang="en-US" sz="2400" b="1" dirty="0">
                <a:solidFill>
                  <a:srgbClr val="3366FF"/>
                </a:solidFill>
              </a:rPr>
              <a:t>Device drivers </a:t>
            </a:r>
            <a:r>
              <a:rPr lang="en-US" altLang="en-US" sz="2400" dirty="0">
                <a:solidFill>
                  <a:srgbClr val="337D45"/>
                </a:solidFill>
              </a:rPr>
              <a:t>encapsulate device details</a:t>
            </a:r>
          </a:p>
          <a:p>
            <a:pPr lvl="1"/>
            <a:r>
              <a:rPr lang="en-US" altLang="en-US" sz="2000" dirty="0">
                <a:solidFill>
                  <a:srgbClr val="7030A0"/>
                </a:solidFill>
              </a:rPr>
              <a:t>Present </a:t>
            </a:r>
            <a:r>
              <a:rPr lang="en-US" altLang="en-US" sz="2000" u="sng" dirty="0">
                <a:solidFill>
                  <a:srgbClr val="0033CC"/>
                </a:solidFill>
              </a:rPr>
              <a:t>uniform device-access interface</a:t>
            </a:r>
            <a:r>
              <a:rPr lang="en-US" altLang="en-US" sz="2000" u="sng" dirty="0">
                <a:solidFill>
                  <a:srgbClr val="7030A0"/>
                </a:solidFill>
              </a:rPr>
              <a:t> </a:t>
            </a:r>
            <a:r>
              <a:rPr lang="en-US" altLang="en-US" sz="2000" dirty="0">
                <a:solidFill>
                  <a:srgbClr val="7030A0"/>
                </a:solidFill>
              </a:rPr>
              <a:t>to </a:t>
            </a:r>
            <a:r>
              <a:rPr lang="en-US" altLang="en-US" sz="2000" dirty="0">
                <a:solidFill>
                  <a:srgbClr val="0070C0"/>
                </a:solidFill>
              </a:rPr>
              <a:t>I/O subsystem</a:t>
            </a:r>
          </a:p>
          <a:p>
            <a:pPr lvl="1"/>
            <a:endParaRPr lang="en-US" altLang="en-US" sz="2000" dirty="0"/>
          </a:p>
          <a:p>
            <a:pPr lvl="1"/>
            <a:endParaRPr lang="en-US" altLang="en-US" dirty="0"/>
          </a:p>
          <a:p>
            <a:pPr lvl="1">
              <a:buFont typeface="Monotype Sorts" pitchFamily="2" charset="2"/>
              <a:buNone/>
            </a:pPr>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5B8631D8-A6A6-4235-8104-8817F2B1EF76}"/>
                  </a:ext>
                </a:extLst>
              </p:cNvPr>
              <p:cNvSpPr txBox="1"/>
              <p:nvPr>
                <p:custDataLst>
                  <p:tags r:id="rId2"/>
                </p:custDataLst>
              </p:nvPr>
            </p:nvSpPr>
            <p:spPr>
              <a:xfrm>
                <a:off x="914400" y="1144984"/>
                <a:ext cx="7315200" cy="2143125"/>
              </a:xfrm>
              <a:prstGeom prst="rect">
                <a:avLst/>
              </a:prstGeom>
              <a:noFill/>
            </p:spPr>
            <p:txBody>
              <a:bodyPr vert="horz" wrap="square"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某文件占</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个磁盘块，现要把该文件磁盘块逐个读入主存缓冲区，并送用户区进行分析。假设一个缓冲区与一个磁盘块大小相同，把一个磁盘块读入缓冲区的时间为</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100</a:t>
                </a:r>
                <a14:m>
                  <m:oMath xmlns:m="http://schemas.openxmlformats.org/officeDocument/2006/math">
                    <m:r>
                      <a:rPr lang="zh-CN" altLang="en-US" sz="200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r>
                      <a:rPr lang="zh-CN" altLang="en-US" sz="200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m:t>
                    </m:r>
                  </m:oMath>
                </a14:m>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将缓冲区的数据传送到用户区的时间是</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50</a:t>
                </a:r>
                <a14:m>
                  <m:oMath xmlns:m="http://schemas.openxmlformats.org/officeDocument/2006/math">
                    <m:r>
                      <a:rPr lang="zh-CN" altLang="en-US"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oMath>
                </a14:m>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CPU</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对一块数据进行分析的时间是</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50</a:t>
                </a:r>
                <a14:m>
                  <m:oMath xmlns:m="http://schemas.openxmlformats.org/officeDocument/2006/math">
                    <m:r>
                      <a:rPr lang="zh-CN" altLang="en-US"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r>
                      <a:rPr lang="zh-CN" altLang="en-US"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m:t>
                    </m:r>
                  </m:oMath>
                </a14:m>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a:t>
                </a:r>
                <a:r>
                  <a:rPr lang="zh-CN" altLang="en-US" sz="20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单缓冲区</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a:t>
                </a:r>
                <a:r>
                  <a:rPr lang="zh-CN" altLang="en-US" sz="20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双缓冲区</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结构下，读入并分析该文件的时间分别是（）。</a:t>
                </a:r>
              </a:p>
            </p:txBody>
          </p:sp>
        </mc:Choice>
        <mc:Fallback xmlns="">
          <p:sp>
            <p:nvSpPr>
              <p:cNvPr id="4" name="文本框 3">
                <a:extLst>
                  <a:ext uri="{FF2B5EF4-FFF2-40B4-BE49-F238E27FC236}">
                    <a16:creationId xmlns:a16="http://schemas.microsoft.com/office/drawing/2014/main" id="{5B8631D8-A6A6-4235-8104-8817F2B1EF76}"/>
                  </a:ext>
                </a:extLst>
              </p:cNvPr>
              <p:cNvSpPr txBox="1">
                <a:spLocks noRot="1" noChangeAspect="1" noMove="1" noResize="1" noEditPoints="1" noAdjustHandles="1" noChangeArrowheads="1" noChangeShapeType="1" noTextEdit="1"/>
              </p:cNvSpPr>
              <p:nvPr>
                <p:custDataLst>
                  <p:tags r:id="rId30"/>
                </p:custDataLst>
              </p:nvPr>
            </p:nvSpPr>
            <p:spPr>
              <a:xfrm>
                <a:off x="914400" y="1144984"/>
                <a:ext cx="7315200" cy="2143125"/>
              </a:xfrm>
              <a:prstGeom prst="rect">
                <a:avLst/>
              </a:prstGeom>
              <a:blipFill>
                <a:blip r:embed="rId31"/>
                <a:stretch>
                  <a:fillRect l="-833" r="-8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E799D0CD-3DE4-4EEC-9F04-403A6823D7E9}"/>
                  </a:ext>
                </a:extLst>
              </p:cNvPr>
              <p:cNvSpPr txBox="1"/>
              <p:nvPr>
                <p:custDataLst>
                  <p:tags r:id="rId3"/>
                </p:custDataLst>
              </p:nvPr>
            </p:nvSpPr>
            <p:spPr>
              <a:xfrm>
                <a:off x="1828800" y="3583781"/>
                <a:ext cx="2409825"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1500</a:t>
                </a:r>
                <a14:m>
                  <m:oMath xmlns:m="http://schemas.openxmlformats.org/officeDocument/2006/math">
                    <m:r>
                      <a:rPr lang="zh-CN" altLang="en-US"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oMath>
                </a14:m>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1000</a:t>
                </a:r>
                <a14:m>
                  <m:oMath xmlns:m="http://schemas.openxmlformats.org/officeDocument/2006/math">
                    <m:r>
                      <a:rPr lang="zh-CN" altLang="en-US"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oMath>
                </a14:m>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5" name="文本框 4">
                <a:extLst>
                  <a:ext uri="{FF2B5EF4-FFF2-40B4-BE49-F238E27FC236}">
                    <a16:creationId xmlns:a16="http://schemas.microsoft.com/office/drawing/2014/main" id="{E799D0CD-3DE4-4EEC-9F04-403A6823D7E9}"/>
                  </a:ext>
                </a:extLst>
              </p:cNvPr>
              <p:cNvSpPr txBox="1">
                <a:spLocks noRot="1" noChangeAspect="1" noMove="1" noResize="1" noEditPoints="1" noAdjustHandles="1" noChangeArrowheads="1" noChangeShapeType="1" noTextEdit="1"/>
              </p:cNvSpPr>
              <p:nvPr>
                <p:custDataLst>
                  <p:tags r:id="rId32"/>
                </p:custDataLst>
              </p:nvPr>
            </p:nvSpPr>
            <p:spPr>
              <a:xfrm>
                <a:off x="1828800" y="3583781"/>
                <a:ext cx="2409825" cy="642938"/>
              </a:xfrm>
              <a:prstGeom prst="rect">
                <a:avLst/>
              </a:prstGeom>
              <a:blipFill>
                <a:blip r:embed="rId33"/>
                <a:stretch>
                  <a:fillRect l="-25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DB51208-1AF6-44AA-9F43-8B2DF6EF76DE}"/>
                  </a:ext>
                </a:extLst>
              </p:cNvPr>
              <p:cNvSpPr txBox="1"/>
              <p:nvPr>
                <p:custDataLst>
                  <p:tags r:id="rId4"/>
                </p:custDataLst>
              </p:nvPr>
            </p:nvSpPr>
            <p:spPr>
              <a:xfrm>
                <a:off x="1828800" y="4175125"/>
                <a:ext cx="2695575"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1550</a:t>
                </a:r>
                <a14:m>
                  <m:oMath xmlns:m="http://schemas.openxmlformats.org/officeDocument/2006/math">
                    <m:r>
                      <a:rPr lang="zh-CN" altLang="en-US"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oMath>
                </a14:m>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1100</a:t>
                </a:r>
                <a14:m>
                  <m:oMath xmlns:m="http://schemas.openxmlformats.org/officeDocument/2006/math">
                    <m:r>
                      <a:rPr lang="zh-CN" altLang="en-US"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oMath>
                </a14:m>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6" name="文本框 5">
                <a:extLst>
                  <a:ext uri="{FF2B5EF4-FFF2-40B4-BE49-F238E27FC236}">
                    <a16:creationId xmlns:a16="http://schemas.microsoft.com/office/drawing/2014/main" id="{EDB51208-1AF6-44AA-9F43-8B2DF6EF76DE}"/>
                  </a:ext>
                </a:extLst>
              </p:cNvPr>
              <p:cNvSpPr txBox="1">
                <a:spLocks noRot="1" noChangeAspect="1" noMove="1" noResize="1" noEditPoints="1" noAdjustHandles="1" noChangeArrowheads="1" noChangeShapeType="1" noTextEdit="1"/>
              </p:cNvSpPr>
              <p:nvPr>
                <p:custDataLst>
                  <p:tags r:id="rId34"/>
                </p:custDataLst>
              </p:nvPr>
            </p:nvSpPr>
            <p:spPr>
              <a:xfrm>
                <a:off x="1828800" y="4175125"/>
                <a:ext cx="2695575" cy="642938"/>
              </a:xfrm>
              <a:prstGeom prst="rect">
                <a:avLst/>
              </a:prstGeom>
              <a:blipFill>
                <a:blip r:embed="rId35"/>
                <a:stretch>
                  <a:fillRect l="-22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FD8A3BDB-58F4-4AAE-834C-FB68577E061C}"/>
                  </a:ext>
                </a:extLst>
              </p:cNvPr>
              <p:cNvSpPr txBox="1"/>
              <p:nvPr>
                <p:custDataLst>
                  <p:tags r:id="rId5"/>
                </p:custDataLst>
              </p:nvPr>
            </p:nvSpPr>
            <p:spPr>
              <a:xfrm>
                <a:off x="1828800" y="4775772"/>
                <a:ext cx="2695575"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1550</a:t>
                </a:r>
                <a14:m>
                  <m:oMath xmlns:m="http://schemas.openxmlformats.org/officeDocument/2006/math">
                    <m:r>
                      <a:rPr lang="zh-CN" altLang="en-US"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oMath>
                </a14:m>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1550</a:t>
                </a:r>
                <a14:m>
                  <m:oMath xmlns:m="http://schemas.openxmlformats.org/officeDocument/2006/math">
                    <m:r>
                      <a:rPr lang="zh-CN" altLang="en-US"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oMath>
                </a14:m>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7" name="文本框 6">
                <a:extLst>
                  <a:ext uri="{FF2B5EF4-FFF2-40B4-BE49-F238E27FC236}">
                    <a16:creationId xmlns:a16="http://schemas.microsoft.com/office/drawing/2014/main" id="{FD8A3BDB-58F4-4AAE-834C-FB68577E061C}"/>
                  </a:ext>
                </a:extLst>
              </p:cNvPr>
              <p:cNvSpPr txBox="1">
                <a:spLocks noRot="1" noChangeAspect="1" noMove="1" noResize="1" noEditPoints="1" noAdjustHandles="1" noChangeArrowheads="1" noChangeShapeType="1" noTextEdit="1"/>
              </p:cNvSpPr>
              <p:nvPr>
                <p:custDataLst>
                  <p:tags r:id="rId36"/>
                </p:custDataLst>
              </p:nvPr>
            </p:nvSpPr>
            <p:spPr>
              <a:xfrm>
                <a:off x="1828800" y="4775772"/>
                <a:ext cx="2695575" cy="642938"/>
              </a:xfrm>
              <a:prstGeom prst="rect">
                <a:avLst/>
              </a:prstGeom>
              <a:blipFill>
                <a:blip r:embed="rId37"/>
                <a:stretch>
                  <a:fillRect l="-22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1992A585-B9C2-4F45-BECF-38251B54D1CD}"/>
                  </a:ext>
                </a:extLst>
              </p:cNvPr>
              <p:cNvSpPr txBox="1"/>
              <p:nvPr>
                <p:custDataLst>
                  <p:tags r:id="rId6"/>
                </p:custDataLst>
              </p:nvPr>
            </p:nvSpPr>
            <p:spPr>
              <a:xfrm>
                <a:off x="1828800" y="5357813"/>
                <a:ext cx="2476500"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2000</a:t>
                </a:r>
                <a14:m>
                  <m:oMath xmlns:m="http://schemas.openxmlformats.org/officeDocument/2006/math">
                    <m:r>
                      <a:rPr lang="zh-CN" altLang="en-US"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oMath>
                </a14:m>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2000</a:t>
                </a:r>
                <a14:m>
                  <m:oMath xmlns:m="http://schemas.openxmlformats.org/officeDocument/2006/math">
                    <m:r>
                      <a:rPr lang="zh-CN" altLang="en-US"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20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oMath>
                </a14:m>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8" name="文本框 7">
                <a:extLst>
                  <a:ext uri="{FF2B5EF4-FFF2-40B4-BE49-F238E27FC236}">
                    <a16:creationId xmlns:a16="http://schemas.microsoft.com/office/drawing/2014/main" id="{1992A585-B9C2-4F45-BECF-38251B54D1CD}"/>
                  </a:ext>
                </a:extLst>
              </p:cNvPr>
              <p:cNvSpPr txBox="1">
                <a:spLocks noRot="1" noChangeAspect="1" noMove="1" noResize="1" noEditPoints="1" noAdjustHandles="1" noChangeArrowheads="1" noChangeShapeType="1" noTextEdit="1"/>
              </p:cNvSpPr>
              <p:nvPr>
                <p:custDataLst>
                  <p:tags r:id="rId38"/>
                </p:custDataLst>
              </p:nvPr>
            </p:nvSpPr>
            <p:spPr>
              <a:xfrm>
                <a:off x="1828800" y="5357813"/>
                <a:ext cx="2476500" cy="642938"/>
              </a:xfrm>
              <a:prstGeom prst="rect">
                <a:avLst/>
              </a:prstGeom>
              <a:blipFill>
                <a:blip r:embed="rId39"/>
                <a:stretch>
                  <a:fillRect l="-2463"/>
                </a:stretch>
              </a:blipFill>
            </p:spPr>
            <p:txBody>
              <a:bodyPr/>
              <a:lstStyle/>
              <a:p>
                <a:r>
                  <a:rPr lang="zh-CN" altLang="en-US">
                    <a:noFill/>
                  </a:rPr>
                  <a:t> </a:t>
                </a:r>
              </a:p>
            </p:txBody>
          </p:sp>
        </mc:Fallback>
      </mc:AlternateContent>
      <p:sp>
        <p:nvSpPr>
          <p:cNvPr id="9" name="椭圆 8">
            <a:extLst>
              <a:ext uri="{FF2B5EF4-FFF2-40B4-BE49-F238E27FC236}">
                <a16:creationId xmlns:a16="http://schemas.microsoft.com/office/drawing/2014/main" id="{F1119B59-75BA-4260-8869-2327E9C72E35}"/>
              </a:ext>
            </a:extLst>
          </p:cNvPr>
          <p:cNvSpPr>
            <a:spLocks noChangeAspect="1"/>
          </p:cNvSpPr>
          <p:nvPr>
            <p:custDataLst>
              <p:tags r:id="rId7"/>
            </p:custDataLst>
          </p:nvPr>
        </p:nvSpPr>
        <p:spPr bwMode="auto">
          <a:xfrm>
            <a:off x="1114425" y="3648074"/>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273D93DB-A68D-4E9A-99F3-709B094AD6DE}"/>
              </a:ext>
            </a:extLst>
          </p:cNvPr>
          <p:cNvSpPr>
            <a:spLocks noChangeAspect="1"/>
          </p:cNvSpPr>
          <p:nvPr>
            <p:custDataLst>
              <p:tags r:id="rId8"/>
            </p:custDataLst>
          </p:nvPr>
        </p:nvSpPr>
        <p:spPr bwMode="auto">
          <a:xfrm>
            <a:off x="1038225" y="4239418"/>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20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F6B59816-0B19-461D-A8F1-63232260F5DA}"/>
              </a:ext>
            </a:extLst>
          </p:cNvPr>
          <p:cNvSpPr>
            <a:spLocks noChangeAspect="1"/>
          </p:cNvSpPr>
          <p:nvPr>
            <p:custDataLst>
              <p:tags r:id="rId9"/>
            </p:custDataLst>
          </p:nvPr>
        </p:nvSpPr>
        <p:spPr bwMode="auto">
          <a:xfrm>
            <a:off x="1114425" y="4840065"/>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396F654F-BE36-4FB4-B814-8DA2DE72210D}"/>
              </a:ext>
            </a:extLst>
          </p:cNvPr>
          <p:cNvSpPr>
            <a:spLocks noChangeAspect="1"/>
          </p:cNvSpPr>
          <p:nvPr>
            <p:custDataLst>
              <p:tags r:id="rId10"/>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709E1143-0F82-4E1F-B590-DFAFFE2BD949}"/>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23315590-5E86-4658-BB33-A2E851CC5C21}"/>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25" name="文本框 24">
            <a:extLst>
              <a:ext uri="{FF2B5EF4-FFF2-40B4-BE49-F238E27FC236}">
                <a16:creationId xmlns:a16="http://schemas.microsoft.com/office/drawing/2014/main" id="{CABEEBA1-422D-4A3D-A56C-3C1DDBDD7F38}"/>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B177EF58-3788-47D8-B8FC-B59DAEB88989}"/>
                  </a:ext>
                </a:extLst>
              </p:cNvPr>
              <p:cNvSpPr txBox="1"/>
              <p:nvPr>
                <p:custDataLst>
                  <p:tags r:id="rId14"/>
                </p:custDataLst>
              </p:nvPr>
            </p:nvSpPr>
            <p:spPr>
              <a:xfrm>
                <a:off x="9779000" y="635000"/>
                <a:ext cx="3332480" cy="5580063"/>
              </a:xfrm>
              <a:prstGeom prst="rect">
                <a:avLst/>
              </a:prstGeom>
              <a:noFill/>
            </p:spPr>
            <p:txBody>
              <a:bodyPr vert="horz" rtlCol="0" anchor="t" anchorCtr="0">
                <a:noAutofit/>
              </a:bodyPr>
              <a:lstStyle/>
              <a:p>
                <a:pPr eaLnBrk="1"/>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p>
              <a:p>
                <a:pPr eaLnBrk="1"/>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单缓冲：将</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个磁盘块数据从磁盘读入缓冲区</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(100</a:t>
                </a:r>
                <a14:m>
                  <m:oMath xmlns:m="http://schemas.openxmlformats.org/officeDocument/2006/math">
                    <m:r>
                      <a:rPr lang="zh-CN" altLang="en-US"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oMath>
                </a14:m>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，然后从磁盘缓冲区装入到用户缓冲区</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(50</a:t>
                </a:r>
                <a14:m>
                  <m:oMath xmlns:m="http://schemas.openxmlformats.org/officeDocument/2006/math">
                    <m:r>
                      <a:rPr lang="zh-CN" altLang="en-US"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oMath>
                </a14:m>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，磁盘缓冲区之间以及用户缓冲区之间需要互斥访问，需要花费的时间为</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(100+50)</a:t>
                </a:r>
                <a14:m>
                  <m:oMath xmlns:m="http://schemas.openxmlformats.org/officeDocument/2006/math">
                    <m:r>
                      <a:rPr lang="zh-CN" altLang="en-US"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 </m:t>
                    </m:r>
                  </m:oMath>
                </a14:m>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*10=1500</a:t>
                </a:r>
                <a14:m>
                  <m:oMath xmlns:m="http://schemas.openxmlformats.org/officeDocument/2006/math">
                    <m:r>
                      <a:rPr lang="zh-CN" altLang="en-US"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 </m:t>
                    </m:r>
                  </m:oMath>
                </a14:m>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分析用户缓冲区的数据</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(50</a:t>
                </a:r>
                <a14:m>
                  <m:oMath xmlns:m="http://schemas.openxmlformats.org/officeDocument/2006/math">
                    <m:r>
                      <a:rPr lang="zh-CN" altLang="en-US"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oMath>
                </a14:m>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可以与上述传送操作并行执行（分析最后一块除外）。</a:t>
                </a:r>
                <a:endPar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从磁盘缓冲区传送到用户缓冲区需要等待</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(100-50)</a:t>
                </a:r>
                <a14:m>
                  <m:oMath xmlns:m="http://schemas.openxmlformats.org/officeDocument/2006/math">
                    <m:r>
                      <a:rPr lang="zh-CN" altLang="en-US"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 </m:t>
                    </m:r>
                  </m:oMath>
                </a14:m>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=50</a:t>
                </a:r>
                <a14:m>
                  <m:oMath xmlns:m="http://schemas.openxmlformats.org/officeDocument/2006/math">
                    <m:r>
                      <a:rPr lang="zh-CN" altLang="en-US"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oMath>
                </a14:m>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因此需要的时间为：</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读入磁盘缓冲区时间</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传送到用户缓冲区时间</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分析最后一块的时间</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=(100+50)</a:t>
                </a:r>
                <a14:m>
                  <m:oMath xmlns:m="http://schemas.openxmlformats.org/officeDocument/2006/math">
                    <m:r>
                      <a:rPr lang="zh-CN" altLang="en-US"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 </m:t>
                    </m:r>
                  </m:oMath>
                </a14:m>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*10+50</a:t>
                </a:r>
                <a14:m>
                  <m:oMath xmlns:m="http://schemas.openxmlformats.org/officeDocument/2006/math">
                    <m:r>
                      <a:rPr lang="zh-CN" altLang="en-US"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 </m:t>
                    </m:r>
                  </m:oMath>
                </a14:m>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=1550</a:t>
                </a:r>
                <a14:m>
                  <m:oMath xmlns:m="http://schemas.openxmlformats.org/officeDocument/2006/math">
                    <m:r>
                      <a:rPr lang="zh-CN" altLang="en-US"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oMath>
                </a14:m>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endPar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双缓冲：数据从磁盘读入时采用两块缓冲区，用户缓冲区采用一块，从磁盘缓冲区转到用户缓冲区的过程可以从两块磁盘缓冲区中轮流传送，不需要等待；但用户缓冲区的数据需要等待分析结束后才能传送下一块。</a:t>
                </a:r>
                <a:endPar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从磁盘读入数据与传送并分析数据的过程可以并行执行（除去最后一块的读入与分析时间）。</a:t>
                </a:r>
                <a:endPar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因此需要的时间为：读入磁盘缓冲区时间</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传送到用户缓冲区并分析最后一块的时间</a:t>
                </a:r>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=100</a:t>
                </a:r>
                <a14:m>
                  <m:oMath xmlns:m="http://schemas.openxmlformats.org/officeDocument/2006/math">
                    <m:r>
                      <a:rPr lang="zh-CN" altLang="en-US"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 </m:t>
                    </m:r>
                  </m:oMath>
                </a14:m>
                <a:r>
                  <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*10+(50+50)</a:t>
                </a:r>
                <a14:m>
                  <m:oMath xmlns:m="http://schemas.openxmlformats.org/officeDocument/2006/math">
                    <m:r>
                      <a:rPr lang="zh-CN" altLang="en-US"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 </m:t>
                    </m:r>
                  </m:oMath>
                </a14:m>
                <a:r>
                  <a:rPr lang="en-US" altLang="zh-CN" sz="12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=1100</a:t>
                </a:r>
                <a14:m>
                  <m:oMath xmlns:m="http://schemas.openxmlformats.org/officeDocument/2006/math">
                    <m:r>
                      <a:rPr lang="zh-CN" altLang="en-US"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𝜇</m:t>
                    </m:r>
                    <m:r>
                      <m:rPr>
                        <m:sty m:val="p"/>
                      </m:rPr>
                      <a:rPr lang="en-US" altLang="zh-CN" sz="1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s</m:t>
                    </m:r>
                  </m:oMath>
                </a14:m>
                <a:r>
                  <a:rPr lang="zh-CN" altLang="en-US"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endParaRPr lang="en-US" altLang="zh-CN" sz="12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endParaRPr lang="zh-CN" altLang="en-US" sz="1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26" name="文本框 25">
                <a:extLst>
                  <a:ext uri="{FF2B5EF4-FFF2-40B4-BE49-F238E27FC236}">
                    <a16:creationId xmlns:a16="http://schemas.microsoft.com/office/drawing/2014/main" id="{B177EF58-3788-47D8-B8FC-B59DAEB88989}"/>
                  </a:ext>
                </a:extLst>
              </p:cNvPr>
              <p:cNvSpPr txBox="1">
                <a:spLocks noRot="1" noChangeAspect="1" noMove="1" noResize="1" noEditPoints="1" noAdjustHandles="1" noChangeArrowheads="1" noChangeShapeType="1" noTextEdit="1"/>
              </p:cNvSpPr>
              <p:nvPr>
                <p:custDataLst>
                  <p:tags r:id="rId40"/>
                </p:custDataLst>
              </p:nvPr>
            </p:nvSpPr>
            <p:spPr>
              <a:xfrm>
                <a:off x="9779000" y="635000"/>
                <a:ext cx="3332480" cy="5580063"/>
              </a:xfrm>
              <a:prstGeom prst="rect">
                <a:avLst/>
              </a:prstGeom>
              <a:blipFill>
                <a:blip r:embed="rId41"/>
                <a:stretch>
                  <a:fillRect l="-1828" t="-546"/>
                </a:stretch>
              </a:blipFill>
            </p:spPr>
            <p:txBody>
              <a:bodyPr/>
              <a:lstStyle/>
              <a:p>
                <a:r>
                  <a:rPr lang="zh-CN" altLang="en-US">
                    <a:noFill/>
                  </a:rPr>
                  <a:t> </a:t>
                </a:r>
              </a:p>
            </p:txBody>
          </p:sp>
        </mc:Fallback>
      </mc:AlternateContent>
      <p:grpSp>
        <p:nvGrpSpPr>
          <p:cNvPr id="24" name="组合 23">
            <a:extLst>
              <a:ext uri="{FF2B5EF4-FFF2-40B4-BE49-F238E27FC236}">
                <a16:creationId xmlns:a16="http://schemas.microsoft.com/office/drawing/2014/main" id="{9D0B1D55-B588-4477-8284-B8B1D6B81C48}"/>
              </a:ext>
            </a:extLst>
          </p:cNvPr>
          <p:cNvGrpSpPr/>
          <p:nvPr>
            <p:custDataLst>
              <p:tags r:id="rId15"/>
            </p:custDataLst>
          </p:nvPr>
        </p:nvGrpSpPr>
        <p:grpSpPr>
          <a:xfrm>
            <a:off x="9537700" y="0"/>
            <a:ext cx="3815080" cy="647700"/>
            <a:chOff x="9537700" y="0"/>
            <a:chExt cx="3815080" cy="647700"/>
          </a:xfrm>
        </p:grpSpPr>
        <p:sp>
          <p:nvSpPr>
            <p:cNvPr id="21" name="RemarkBack">
              <a:extLst>
                <a:ext uri="{FF2B5EF4-FFF2-40B4-BE49-F238E27FC236}">
                  <a16:creationId xmlns:a16="http://schemas.microsoft.com/office/drawing/2014/main" id="{FF6748D6-A582-4489-B76A-76336BDD6DE8}"/>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2" name="RemarkBlock">
              <a:extLst>
                <a:ext uri="{FF2B5EF4-FFF2-40B4-BE49-F238E27FC236}">
                  <a16:creationId xmlns:a16="http://schemas.microsoft.com/office/drawing/2014/main" id="{3615B4D2-83B9-4522-9668-A9528CB32BCE}"/>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3" name="RemarkTitleText">
              <a:extLst>
                <a:ext uri="{FF2B5EF4-FFF2-40B4-BE49-F238E27FC236}">
                  <a16:creationId xmlns:a16="http://schemas.microsoft.com/office/drawing/2014/main" id="{C9A7A090-3D7D-46CF-B140-4C6A4A4042DD}"/>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833750C7-30BF-4651-B197-A81339EE8C82}"/>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7" name="RemarkBlock">
            <a:extLst>
              <a:ext uri="{FF2B5EF4-FFF2-40B4-BE49-F238E27FC236}">
                <a16:creationId xmlns:a16="http://schemas.microsoft.com/office/drawing/2014/main" id="{BE3AB006-154C-49D8-BA0A-E3A2979E8848}"/>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8" name="RemarkTitleText">
            <a:extLst>
              <a:ext uri="{FF2B5EF4-FFF2-40B4-BE49-F238E27FC236}">
                <a16:creationId xmlns:a16="http://schemas.microsoft.com/office/drawing/2014/main" id="{B72D7923-23CC-430A-8048-60EFD6976E6C}"/>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CA34AB08-AA4A-4B35-866E-F95B2822D6F3}"/>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EE517E5C-AF49-402E-91CD-3C1D3A7CF1FA}"/>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5" name="ColorBlock">
              <a:extLst>
                <a:ext uri="{FF2B5EF4-FFF2-40B4-BE49-F238E27FC236}">
                  <a16:creationId xmlns:a16="http://schemas.microsoft.com/office/drawing/2014/main" id="{FE6853C4-A0A4-4B42-92DF-6942D9C6D05C}"/>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6" name="TypeText">
              <a:extLst>
                <a:ext uri="{FF2B5EF4-FFF2-40B4-BE49-F238E27FC236}">
                  <a16:creationId xmlns:a16="http://schemas.microsoft.com/office/drawing/2014/main" id="{8D6D3544-8B5C-45CB-968B-D83DCBC156C6}"/>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F753C600-DA62-4E60-995A-E2A3A03B5753}"/>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F6F406B7-804A-4E9E-9228-4CD4D02A4928}"/>
              </a:ext>
            </a:extLst>
          </p:cNvPr>
          <p:cNvPicPr>
            <a:picLocks/>
          </p:cNvPicPr>
          <p:nvPr>
            <p:custDataLst>
              <p:tags r:id="rId20"/>
            </p:custDataLst>
          </p:nvPr>
        </p:nvPicPr>
        <p:blipFill>
          <a:blip r:embed="rId4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BDF7C37D-6996-435D-8C7F-91578C5C70CD}"/>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137408445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9DB95143-1E36-4D6A-93BC-5C445A0A15C8}"/>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13.4.3 Caching </a:t>
            </a:r>
          </a:p>
        </p:txBody>
      </p:sp>
      <p:sp>
        <p:nvSpPr>
          <p:cNvPr id="53251" name="Rectangle 3">
            <a:extLst>
              <a:ext uri="{FF2B5EF4-FFF2-40B4-BE49-F238E27FC236}">
                <a16:creationId xmlns:a16="http://schemas.microsoft.com/office/drawing/2014/main" id="{7DCE5B5E-0017-46BE-BCA5-DCD5E8423D3E}"/>
              </a:ext>
            </a:extLst>
          </p:cNvPr>
          <p:cNvSpPr>
            <a:spLocks noGrp="1" noChangeArrowheads="1"/>
          </p:cNvSpPr>
          <p:nvPr>
            <p:ph type="body" idx="4294967295"/>
          </p:nvPr>
        </p:nvSpPr>
        <p:spPr>
          <a:xfrm>
            <a:off x="819150" y="1044575"/>
            <a:ext cx="7351713" cy="5345113"/>
          </a:xfrm>
        </p:spPr>
        <p:txBody>
          <a:bodyPr/>
          <a:lstStyle/>
          <a:p>
            <a:pPr>
              <a:spcBef>
                <a:spcPts val="600"/>
              </a:spcBef>
            </a:pPr>
            <a:r>
              <a:rPr lang="en-US" altLang="zh-CN" sz="2000" b="1" dirty="0">
                <a:solidFill>
                  <a:srgbClr val="FF0000"/>
                </a:solidFill>
                <a:ea typeface="宋体" panose="02010600030101010101" pitchFamily="2" charset="-122"/>
              </a:rPr>
              <a:t>Caching</a:t>
            </a:r>
            <a:r>
              <a:rPr lang="en-US" altLang="zh-CN" sz="2000" dirty="0">
                <a:solidFill>
                  <a:srgbClr val="FF0000"/>
                </a:solidFill>
                <a:ea typeface="宋体" panose="02010600030101010101" pitchFamily="2" charset="-122"/>
              </a:rPr>
              <a:t> </a:t>
            </a:r>
            <a:r>
              <a:rPr lang="en-US" altLang="zh-CN" sz="2000" dirty="0">
                <a:ea typeface="宋体" panose="02010600030101010101" pitchFamily="2" charset="-122"/>
              </a:rPr>
              <a:t>- </a:t>
            </a:r>
            <a:r>
              <a:rPr lang="en-US" altLang="zh-CN" sz="2000" dirty="0">
                <a:solidFill>
                  <a:srgbClr val="0033CC"/>
                </a:solidFill>
                <a:ea typeface="宋体" panose="02010600030101010101" pitchFamily="2" charset="-122"/>
              </a:rPr>
              <a:t>fast memory </a:t>
            </a:r>
            <a:r>
              <a:rPr lang="en-US" altLang="zh-CN" sz="2000" dirty="0">
                <a:ea typeface="宋体" panose="02010600030101010101" pitchFamily="2" charset="-122"/>
              </a:rPr>
              <a:t>holding copy of data, access to the </a:t>
            </a:r>
            <a:r>
              <a:rPr lang="en-US" altLang="zh-CN" sz="2000" dirty="0">
                <a:solidFill>
                  <a:srgbClr val="0070C0"/>
                </a:solidFill>
                <a:ea typeface="宋体" panose="02010600030101010101" pitchFamily="2" charset="-122"/>
              </a:rPr>
              <a:t>cached copy </a:t>
            </a:r>
            <a:r>
              <a:rPr lang="en-US" altLang="zh-CN" sz="2000" dirty="0">
                <a:ea typeface="宋体" panose="02010600030101010101" pitchFamily="2" charset="-122"/>
              </a:rPr>
              <a:t>is more efficient than access to the original one.</a:t>
            </a:r>
          </a:p>
          <a:p>
            <a:pPr lvl="1">
              <a:spcBef>
                <a:spcPts val="600"/>
              </a:spcBef>
            </a:pPr>
            <a:r>
              <a:rPr lang="en-US" altLang="zh-CN" sz="1800" dirty="0">
                <a:solidFill>
                  <a:srgbClr val="7030A0"/>
                </a:solidFill>
                <a:ea typeface="宋体" panose="02010600030101010101" pitchFamily="2" charset="-122"/>
              </a:rPr>
              <a:t>Always just a copy</a:t>
            </a:r>
          </a:p>
          <a:p>
            <a:pPr lvl="1">
              <a:spcBef>
                <a:spcPts val="600"/>
              </a:spcBef>
            </a:pPr>
            <a:r>
              <a:rPr lang="en-US" altLang="zh-CN" sz="1800" dirty="0">
                <a:ea typeface="宋体" panose="02010600030101010101" pitchFamily="2" charset="-122"/>
              </a:rPr>
              <a:t>Key to performance</a:t>
            </a:r>
          </a:p>
          <a:p>
            <a:pPr>
              <a:spcBef>
                <a:spcPts val="600"/>
              </a:spcBef>
            </a:pPr>
            <a:r>
              <a:rPr lang="en-US" altLang="zh-CN" sz="2000" dirty="0">
                <a:ea typeface="宋体" panose="02010600030101010101" pitchFamily="2" charset="-122"/>
              </a:rPr>
              <a:t>The difference between a </a:t>
            </a:r>
            <a:r>
              <a:rPr lang="en-US" altLang="zh-CN" sz="2000" b="1" dirty="0">
                <a:solidFill>
                  <a:srgbClr val="0033CC"/>
                </a:solidFill>
                <a:ea typeface="宋体" panose="02010600030101010101" pitchFamily="2" charset="-122"/>
              </a:rPr>
              <a:t>buffer</a:t>
            </a:r>
            <a:r>
              <a:rPr lang="en-US" altLang="zh-CN" sz="2000" dirty="0">
                <a:solidFill>
                  <a:srgbClr val="0033CC"/>
                </a:solidFill>
                <a:ea typeface="宋体" panose="02010600030101010101" pitchFamily="2" charset="-122"/>
              </a:rPr>
              <a:t> </a:t>
            </a:r>
            <a:r>
              <a:rPr lang="en-US" altLang="zh-CN" sz="2000" dirty="0">
                <a:ea typeface="宋体" panose="02010600030101010101" pitchFamily="2" charset="-122"/>
              </a:rPr>
              <a:t>and a </a:t>
            </a:r>
            <a:r>
              <a:rPr lang="en-US" altLang="zh-CN" sz="2000" b="1" dirty="0">
                <a:solidFill>
                  <a:srgbClr val="0033CC"/>
                </a:solidFill>
                <a:ea typeface="宋体" panose="02010600030101010101" pitchFamily="2" charset="-122"/>
              </a:rPr>
              <a:t>cache</a:t>
            </a:r>
          </a:p>
          <a:p>
            <a:pPr lvl="1">
              <a:spcBef>
                <a:spcPts val="600"/>
              </a:spcBef>
            </a:pPr>
            <a:r>
              <a:rPr lang="en-US" altLang="zh-CN" sz="1800" b="1" dirty="0">
                <a:ea typeface="宋体" panose="02010600030101010101" pitchFamily="2" charset="-122"/>
              </a:rPr>
              <a:t>A </a:t>
            </a:r>
            <a:r>
              <a:rPr lang="en-US" altLang="zh-CN" sz="1800" b="1" dirty="0">
                <a:solidFill>
                  <a:srgbClr val="0070C0"/>
                </a:solidFill>
                <a:ea typeface="宋体" panose="02010600030101010101" pitchFamily="2" charset="-122"/>
              </a:rPr>
              <a:t>buffer</a:t>
            </a:r>
            <a:r>
              <a:rPr lang="en-US" altLang="zh-CN" sz="1800" b="1" dirty="0">
                <a:ea typeface="宋体" panose="02010600030101010101" pitchFamily="2" charset="-122"/>
              </a:rPr>
              <a:t> may hold the only existing copy of a data item,</a:t>
            </a:r>
          </a:p>
          <a:p>
            <a:pPr lvl="1">
              <a:spcBef>
                <a:spcPts val="600"/>
              </a:spcBef>
            </a:pPr>
            <a:r>
              <a:rPr lang="en-US" altLang="zh-CN" sz="1800" b="1" dirty="0">
                <a:ea typeface="宋体" panose="02010600030101010101" pitchFamily="2" charset="-122"/>
              </a:rPr>
              <a:t>Whereas a </a:t>
            </a:r>
            <a:r>
              <a:rPr lang="en-US" altLang="zh-CN" sz="1800" b="1" dirty="0">
                <a:solidFill>
                  <a:srgbClr val="0070C0"/>
                </a:solidFill>
                <a:ea typeface="宋体" panose="02010600030101010101" pitchFamily="2" charset="-122"/>
              </a:rPr>
              <a:t>cache</a:t>
            </a:r>
            <a:r>
              <a:rPr lang="en-US" altLang="zh-CN" sz="1800" b="1" dirty="0">
                <a:ea typeface="宋体" panose="02010600030101010101" pitchFamily="2" charset="-122"/>
              </a:rPr>
              <a:t>, by definition, just holds a copy on faster storage of an item that resides elsewhere.</a:t>
            </a:r>
          </a:p>
          <a:p>
            <a:pPr>
              <a:spcBef>
                <a:spcPts val="600"/>
              </a:spcBef>
            </a:pPr>
            <a:r>
              <a:rPr lang="en-US" altLang="zh-CN" sz="2000" dirty="0">
                <a:ea typeface="宋体" panose="02010600030101010101" pitchFamily="2" charset="-122"/>
              </a:rPr>
              <a:t>Caching and buffering are distinct functions, but some times a region of memory can be used </a:t>
            </a:r>
            <a:r>
              <a:rPr lang="en-US" altLang="zh-CN" sz="2000" dirty="0">
                <a:solidFill>
                  <a:srgbClr val="0033CC"/>
                </a:solidFill>
                <a:ea typeface="宋体" panose="02010600030101010101" pitchFamily="2" charset="-122"/>
              </a:rPr>
              <a:t>for both purposes</a:t>
            </a:r>
            <a:r>
              <a:rPr lang="en-US" altLang="zh-CN" sz="2000" dirty="0">
                <a:ea typeface="宋体" panose="02010600030101010101" pitchFamily="2" charset="-122"/>
              </a:rPr>
              <a:t>.</a:t>
            </a:r>
          </a:p>
          <a:p>
            <a:pPr lvl="1">
              <a:spcBef>
                <a:spcPts val="600"/>
              </a:spcBef>
            </a:pPr>
            <a:r>
              <a:rPr lang="en-US" altLang="zh-CN" sz="1800" dirty="0">
                <a:ea typeface="宋体" panose="02010600030101010101" pitchFamily="2" charset="-122"/>
              </a:rPr>
              <a:t>(</a:t>
            </a:r>
            <a:r>
              <a:rPr lang="en-US" altLang="zh-CN" sz="1800" b="1" i="1" u="sng" dirty="0">
                <a:solidFill>
                  <a:srgbClr val="C00000"/>
                </a:solidFill>
                <a:effectLst>
                  <a:outerShdw blurRad="38100" dist="38100" dir="2700000" algn="tl">
                    <a:srgbClr val="000000">
                      <a:alpha val="43137"/>
                    </a:srgbClr>
                  </a:outerShdw>
                </a:effectLst>
                <a:ea typeface="宋体" panose="02010600030101010101" pitchFamily="2" charset="-122"/>
              </a:rPr>
              <a:t>Disk Cache </a:t>
            </a:r>
            <a:r>
              <a:rPr lang="en-US" altLang="zh-CN" sz="1800" dirty="0">
                <a:solidFill>
                  <a:srgbClr val="0033CC"/>
                </a:solidFill>
                <a:ea typeface="宋体" panose="02010600030101010101" pitchFamily="2" charset="-122"/>
              </a:rPr>
              <a:t>in Unix</a:t>
            </a:r>
            <a:r>
              <a:rPr lang="en-US" altLang="zh-CN" sz="1800" dirty="0">
                <a:ea typeface="宋体" panose="02010600030101010101" pitchFamily="2" charset="-122"/>
              </a:rPr>
              <a:t>) The operating system uses buffers in main memory to hold disk data. </a:t>
            </a:r>
          </a:p>
          <a:p>
            <a:pPr lvl="1">
              <a:spcBef>
                <a:spcPts val="600"/>
              </a:spcBef>
            </a:pPr>
            <a:r>
              <a:rPr lang="en-US" altLang="zh-CN" sz="1800" dirty="0">
                <a:ea typeface="宋体" panose="02010600030101010101" pitchFamily="2" charset="-122"/>
              </a:rPr>
              <a:t>These </a:t>
            </a:r>
            <a:r>
              <a:rPr lang="en-US" altLang="zh-CN" sz="1800" dirty="0">
                <a:solidFill>
                  <a:srgbClr val="0033CC"/>
                </a:solidFill>
                <a:ea typeface="宋体" panose="02010600030101010101" pitchFamily="2" charset="-122"/>
              </a:rPr>
              <a:t>buffers</a:t>
            </a:r>
            <a:r>
              <a:rPr lang="en-US" altLang="zh-CN" sz="1800" dirty="0">
                <a:ea typeface="宋体" panose="02010600030101010101" pitchFamily="2" charset="-122"/>
              </a:rPr>
              <a:t> are also used as a </a:t>
            </a:r>
            <a:r>
              <a:rPr lang="en-US" altLang="zh-CN" sz="1800" dirty="0">
                <a:solidFill>
                  <a:srgbClr val="0033CC"/>
                </a:solidFill>
                <a:ea typeface="宋体" panose="02010600030101010101" pitchFamily="2" charset="-122"/>
              </a:rPr>
              <a:t>cache</a:t>
            </a:r>
            <a:r>
              <a:rPr lang="en-US" altLang="zh-CN" sz="1800" dirty="0">
                <a:ea typeface="宋体" panose="02010600030101010101" pitchFamily="2" charset="-122"/>
              </a:rPr>
              <a:t>, to improve file I/O efficiency for files that are shared by applications or that are being written and reread rapidly.</a:t>
            </a:r>
            <a:endParaRPr lang="en-US" altLang="zh-CN" sz="18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B22B1962-55DF-4281-8B7A-60A654970CF0}"/>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13.4.4 Spooling </a:t>
            </a:r>
            <a:r>
              <a:rPr lang="en-US" altLang="zh-CN" b="0" dirty="0">
                <a:effectLst>
                  <a:outerShdw blurRad="38100" dist="38100" dir="2700000" algn="tl">
                    <a:srgbClr val="C0C0C0"/>
                  </a:outerShdw>
                </a:effectLst>
                <a:ea typeface="宋体" panose="02010600030101010101" pitchFamily="2" charset="-122"/>
              </a:rPr>
              <a:t>and </a:t>
            </a:r>
            <a:r>
              <a:rPr lang="en-US" altLang="zh-CN" dirty="0">
                <a:effectLst>
                  <a:outerShdw blurRad="38100" dist="38100" dir="2700000" algn="tl">
                    <a:srgbClr val="C0C0C0"/>
                  </a:outerShdw>
                </a:effectLst>
                <a:ea typeface="宋体" panose="02010600030101010101" pitchFamily="2" charset="-122"/>
              </a:rPr>
              <a:t>Device Reservation</a:t>
            </a:r>
          </a:p>
        </p:txBody>
      </p:sp>
      <p:sp>
        <p:nvSpPr>
          <p:cNvPr id="56323" name="Rectangle 3">
            <a:extLst>
              <a:ext uri="{FF2B5EF4-FFF2-40B4-BE49-F238E27FC236}">
                <a16:creationId xmlns:a16="http://schemas.microsoft.com/office/drawing/2014/main" id="{C62A540F-1D4F-4EC9-9045-0F12BB86FFED}"/>
              </a:ext>
            </a:extLst>
          </p:cNvPr>
          <p:cNvSpPr>
            <a:spLocks noGrp="1" noChangeArrowheads="1"/>
          </p:cNvSpPr>
          <p:nvPr>
            <p:ph type="body" idx="4294967295"/>
          </p:nvPr>
        </p:nvSpPr>
        <p:spPr>
          <a:xfrm>
            <a:off x="819150" y="1300162"/>
            <a:ext cx="7351713" cy="4825429"/>
          </a:xfrm>
        </p:spPr>
        <p:txBody>
          <a:bodyPr/>
          <a:lstStyle/>
          <a:p>
            <a:pPr>
              <a:spcBef>
                <a:spcPts val="600"/>
              </a:spcBef>
            </a:pPr>
            <a:r>
              <a:rPr lang="en-US" altLang="zh-CN" sz="2000" b="1" dirty="0">
                <a:solidFill>
                  <a:srgbClr val="C00000"/>
                </a:solidFill>
                <a:ea typeface="宋体" panose="02010600030101010101" pitchFamily="2" charset="-122"/>
              </a:rPr>
              <a:t>Spooling</a:t>
            </a:r>
            <a:r>
              <a:rPr lang="en-US" altLang="zh-CN" sz="2000" dirty="0">
                <a:ea typeface="宋体" panose="02010600030101010101" pitchFamily="2" charset="-122"/>
              </a:rPr>
              <a:t> is </a:t>
            </a:r>
            <a:r>
              <a:rPr lang="en-US" altLang="zh-CN" sz="2000" b="1" dirty="0">
                <a:solidFill>
                  <a:srgbClr val="7030A0"/>
                </a:solidFill>
                <a:ea typeface="宋体" panose="02010600030101010101" pitchFamily="2" charset="-122"/>
              </a:rPr>
              <a:t>one </a:t>
            </a:r>
            <a:r>
              <a:rPr lang="zh-CN" altLang="en-US" sz="2000" b="1" dirty="0">
                <a:solidFill>
                  <a:srgbClr val="7030A0"/>
                </a:solidFill>
                <a:ea typeface="宋体" panose="02010600030101010101" pitchFamily="2" charset="-122"/>
              </a:rPr>
              <a:t>way </a:t>
            </a:r>
            <a:r>
              <a:rPr lang="zh-CN" altLang="en-US" sz="2000" dirty="0">
                <a:ea typeface="宋体" panose="02010600030101010101" pitchFamily="2" charset="-122"/>
              </a:rPr>
              <a:t>operating systems can coordinate </a:t>
            </a:r>
            <a:r>
              <a:rPr lang="zh-CN" altLang="en-US" sz="2000" dirty="0">
                <a:solidFill>
                  <a:srgbClr val="0070C0"/>
                </a:solidFill>
                <a:ea typeface="宋体" panose="02010600030101010101" pitchFamily="2" charset="-122"/>
              </a:rPr>
              <a:t>concurrent output. </a:t>
            </a:r>
            <a:r>
              <a:rPr lang="zh-CN" altLang="en-US" sz="2000" dirty="0" smtClean="0">
                <a:solidFill>
                  <a:srgbClr val="CC6600"/>
                </a:solidFill>
                <a:ea typeface="宋体" panose="02010600030101010101" pitchFamily="2" charset="-122"/>
              </a:rPr>
              <a:t>（后面将详细介绍）</a:t>
            </a:r>
            <a:endParaRPr lang="en-US" altLang="zh-CN" sz="2000" dirty="0">
              <a:solidFill>
                <a:srgbClr val="CC6600"/>
              </a:solidFill>
              <a:ea typeface="宋体" panose="02010600030101010101" pitchFamily="2" charset="-122"/>
            </a:endParaRPr>
          </a:p>
          <a:p>
            <a:pPr>
              <a:spcBef>
                <a:spcPts val="600"/>
              </a:spcBef>
            </a:pPr>
            <a:r>
              <a:rPr lang="zh-CN" altLang="en-US" sz="2000" b="1" dirty="0">
                <a:solidFill>
                  <a:srgbClr val="C00000"/>
                </a:solidFill>
                <a:ea typeface="宋体" panose="02010600030101010101" pitchFamily="2" charset="-122"/>
              </a:rPr>
              <a:t>Device </a:t>
            </a:r>
            <a:r>
              <a:rPr lang="en-US" altLang="zh-CN" sz="2000" b="1" dirty="0">
                <a:solidFill>
                  <a:srgbClr val="C00000"/>
                </a:solidFill>
                <a:ea typeface="宋体" panose="02010600030101010101" pitchFamily="2" charset="-122"/>
              </a:rPr>
              <a:t>reservation </a:t>
            </a:r>
            <a:r>
              <a:rPr lang="en-US" altLang="zh-CN" sz="2000" dirty="0">
                <a:ea typeface="宋体" panose="02010600030101010101" pitchFamily="2" charset="-122"/>
              </a:rPr>
              <a:t>is </a:t>
            </a:r>
            <a:r>
              <a:rPr lang="en-US" altLang="zh-CN" sz="2000" b="1" dirty="0">
                <a:solidFill>
                  <a:srgbClr val="7030A0"/>
                </a:solidFill>
                <a:ea typeface="宋体" panose="02010600030101010101" pitchFamily="2" charset="-122"/>
              </a:rPr>
              <a:t>a</a:t>
            </a:r>
            <a:r>
              <a:rPr lang="zh-CN" altLang="en-US" sz="2000" b="1" dirty="0">
                <a:solidFill>
                  <a:srgbClr val="7030A0"/>
                </a:solidFill>
                <a:ea typeface="宋体" panose="02010600030101010101" pitchFamily="2" charset="-122"/>
              </a:rPr>
              <a:t>nother way </a:t>
            </a:r>
            <a:r>
              <a:rPr lang="zh-CN" altLang="en-US" sz="2000" dirty="0">
                <a:ea typeface="宋体" panose="02010600030101010101" pitchFamily="2" charset="-122"/>
              </a:rPr>
              <a:t>to deal with </a:t>
            </a:r>
            <a:r>
              <a:rPr lang="zh-CN" altLang="en-US" sz="2000" dirty="0">
                <a:solidFill>
                  <a:srgbClr val="0070C0"/>
                </a:solidFill>
                <a:ea typeface="宋体" panose="02010600030101010101" pitchFamily="2" charset="-122"/>
              </a:rPr>
              <a:t>concurrent device access</a:t>
            </a:r>
            <a:r>
              <a:rPr lang="zh-CN" altLang="en-US" sz="2000" b="1" dirty="0">
                <a:solidFill>
                  <a:srgbClr val="0070C0"/>
                </a:solidFill>
                <a:ea typeface="宋体" panose="02010600030101010101" pitchFamily="2" charset="-122"/>
              </a:rPr>
              <a:t>；</a:t>
            </a:r>
            <a:endParaRPr lang="en-US" altLang="zh-CN" sz="2000" b="1" dirty="0">
              <a:solidFill>
                <a:srgbClr val="0070C0"/>
              </a:solidFill>
              <a:ea typeface="宋体" panose="02010600030101010101" pitchFamily="2" charset="-122"/>
            </a:endParaRPr>
          </a:p>
          <a:p>
            <a:pPr>
              <a:spcBef>
                <a:spcPts val="600"/>
              </a:spcBef>
            </a:pPr>
            <a:r>
              <a:rPr lang="zh-CN" altLang="en-US" sz="2000" b="1" dirty="0">
                <a:solidFill>
                  <a:srgbClr val="FF0000"/>
                </a:solidFill>
                <a:ea typeface="宋体" panose="02010600030101010101" pitchFamily="2" charset="-122"/>
              </a:rPr>
              <a:t>Device </a:t>
            </a:r>
            <a:r>
              <a:rPr lang="en-US" altLang="zh-CN" sz="2000" b="1" dirty="0">
                <a:solidFill>
                  <a:srgbClr val="FF0000"/>
                </a:solidFill>
                <a:ea typeface="宋体" panose="02010600030101010101" pitchFamily="2" charset="-122"/>
              </a:rPr>
              <a:t>reservation </a:t>
            </a:r>
            <a:r>
              <a:rPr lang="en-US" altLang="zh-CN" sz="2000" dirty="0">
                <a:ea typeface="宋体" panose="02010600030101010101" pitchFamily="2" charset="-122"/>
              </a:rPr>
              <a:t>- provides </a:t>
            </a:r>
            <a:r>
              <a:rPr lang="en-US" altLang="zh-CN" sz="2000" dirty="0">
                <a:solidFill>
                  <a:srgbClr val="0033CC"/>
                </a:solidFill>
                <a:ea typeface="宋体" panose="02010600030101010101" pitchFamily="2" charset="-122"/>
              </a:rPr>
              <a:t>exclusive access </a:t>
            </a:r>
            <a:r>
              <a:rPr lang="en-US" altLang="zh-CN" sz="2000" dirty="0">
                <a:ea typeface="宋体" panose="02010600030101010101" pitchFamily="2" charset="-122"/>
              </a:rPr>
              <a:t>to a device </a:t>
            </a:r>
            <a:r>
              <a:rPr lang="zh-CN" altLang="en-US" sz="2000" dirty="0">
                <a:ea typeface="宋体" panose="02010600030101010101" pitchFamily="2" charset="-122"/>
              </a:rPr>
              <a:t>by enabling a process </a:t>
            </a:r>
            <a:r>
              <a:rPr lang="zh-CN" altLang="en-US" sz="2000" b="1" dirty="0">
                <a:solidFill>
                  <a:srgbClr val="3E7248"/>
                </a:solidFill>
                <a:ea typeface="宋体" panose="02010600030101010101" pitchFamily="2" charset="-122"/>
              </a:rPr>
              <a:t>to allocate an idle device </a:t>
            </a:r>
            <a:r>
              <a:rPr lang="zh-CN" altLang="en-US" sz="2000" dirty="0">
                <a:ea typeface="宋体" panose="02010600030101010101" pitchFamily="2" charset="-122"/>
              </a:rPr>
              <a:t>and to </a:t>
            </a:r>
            <a:r>
              <a:rPr lang="zh-CN" altLang="en-US" sz="2000" b="1" dirty="0">
                <a:solidFill>
                  <a:srgbClr val="3E7248"/>
                </a:solidFill>
                <a:ea typeface="宋体" panose="02010600030101010101" pitchFamily="2" charset="-122"/>
              </a:rPr>
              <a:t>deallocate that device when it is no longer needed.</a:t>
            </a:r>
          </a:p>
          <a:p>
            <a:pPr lvl="1">
              <a:spcBef>
                <a:spcPts val="600"/>
              </a:spcBef>
            </a:pPr>
            <a:r>
              <a:rPr lang="zh-CN" altLang="en-US" sz="1800" dirty="0">
                <a:ea typeface="宋体" panose="02010600030101010101" pitchFamily="2" charset="-122"/>
              </a:rPr>
              <a:t>System calls for allocation and deallocation devices</a:t>
            </a:r>
          </a:p>
          <a:p>
            <a:pPr lvl="1">
              <a:spcBef>
                <a:spcPts val="600"/>
              </a:spcBef>
            </a:pPr>
            <a:r>
              <a:rPr lang="zh-CN" altLang="en-US" sz="1800" dirty="0">
                <a:solidFill>
                  <a:srgbClr val="0033CC"/>
                </a:solidFill>
                <a:ea typeface="宋体" panose="02010600030101010101" pitchFamily="2" charset="-122"/>
              </a:rPr>
              <a:t>Watch out for deadlock</a:t>
            </a:r>
          </a:p>
          <a:p>
            <a:pPr lvl="1">
              <a:spcBef>
                <a:spcPts val="600"/>
              </a:spcBef>
            </a:pPr>
            <a:r>
              <a:rPr lang="en-US" altLang="zh-CN" sz="1800" dirty="0">
                <a:ea typeface="宋体" panose="02010600030101010101" pitchFamily="2" charset="-122"/>
              </a:rPr>
              <a:t>e</a:t>
            </a:r>
            <a:r>
              <a:rPr lang="zh-CN" altLang="en-US" sz="1800" dirty="0">
                <a:ea typeface="宋体" panose="02010600030101010101" pitchFamily="2" charset="-122"/>
              </a:rPr>
              <a:t>.g. tapes, printers. </a:t>
            </a:r>
            <a:endParaRPr lang="en-US" altLang="zh-CN" sz="1800" dirty="0" smtClean="0">
              <a:ea typeface="宋体" panose="02010600030101010101" pitchFamily="2" charset="-122"/>
            </a:endParaRPr>
          </a:p>
          <a:p>
            <a:pPr lvl="1">
              <a:spcBef>
                <a:spcPts val="600"/>
              </a:spcBef>
            </a:pPr>
            <a:r>
              <a:rPr lang="zh-CN" altLang="en-US" sz="1800" b="1" dirty="0" smtClean="0">
                <a:solidFill>
                  <a:srgbClr val="C00000"/>
                </a:solidFill>
                <a:ea typeface="宋体" panose="02010600030101010101" pitchFamily="2" charset="-122"/>
              </a:rPr>
              <a:t>设备预留方案，仅仅解决了设备的互斥访问问题，并未有效地提高设备的利用率</a:t>
            </a:r>
            <a:endParaRPr lang="en-US" altLang="zh-CN" sz="1800" b="1" dirty="0">
              <a:solidFill>
                <a:srgbClr val="C00000"/>
              </a:solidFill>
              <a:ea typeface="宋体" panose="02010600030101010101" pitchFamily="2" charset="-122"/>
            </a:endParaRPr>
          </a:p>
          <a:p>
            <a:pPr lvl="1"/>
            <a:endParaRPr lang="zh-CN" altLang="en-US" sz="2000" dirty="0">
              <a:ea typeface="宋体" panose="02010600030101010101" pitchFamily="2" charset="-122"/>
            </a:endParaRPr>
          </a:p>
        </p:txBody>
      </p:sp>
    </p:spTree>
    <p:extLst>
      <p:ext uri="{BB962C8B-B14F-4D97-AF65-F5344CB8AC3E}">
        <p14:creationId xmlns:p14="http://schemas.microsoft.com/office/powerpoint/2010/main" val="1420581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1BDC881-AE96-403E-902A-257251B2FB82}"/>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Spooling </a:t>
            </a:r>
            <a:r>
              <a:rPr lang="en-US" altLang="zh-CN" b="0" dirty="0">
                <a:effectLst>
                  <a:outerShdw blurRad="38100" dist="38100" dir="2700000" algn="tl">
                    <a:srgbClr val="C0C0C0"/>
                  </a:outerShdw>
                </a:effectLst>
                <a:ea typeface="宋体" panose="02010600030101010101" pitchFamily="2" charset="-122"/>
              </a:rPr>
              <a:t>and </a:t>
            </a:r>
            <a:r>
              <a:rPr lang="en-US" altLang="zh-CN" dirty="0">
                <a:effectLst>
                  <a:outerShdw blurRad="38100" dist="38100" dir="2700000" algn="tl">
                    <a:srgbClr val="C0C0C0"/>
                  </a:outerShdw>
                </a:effectLst>
                <a:ea typeface="宋体" panose="02010600030101010101" pitchFamily="2" charset="-122"/>
              </a:rPr>
              <a:t>Device Reservation</a:t>
            </a:r>
          </a:p>
        </p:txBody>
      </p:sp>
      <p:sp>
        <p:nvSpPr>
          <p:cNvPr id="51203" name="Rectangle 3">
            <a:extLst>
              <a:ext uri="{FF2B5EF4-FFF2-40B4-BE49-F238E27FC236}">
                <a16:creationId xmlns:a16="http://schemas.microsoft.com/office/drawing/2014/main" id="{91889FBF-597B-4851-8C8F-9958ABCC0A7D}"/>
              </a:ext>
            </a:extLst>
          </p:cNvPr>
          <p:cNvSpPr>
            <a:spLocks noGrp="1" noChangeArrowheads="1"/>
          </p:cNvSpPr>
          <p:nvPr>
            <p:ph type="body" idx="4294967295"/>
          </p:nvPr>
        </p:nvSpPr>
        <p:spPr>
          <a:xfrm>
            <a:off x="666750" y="1085850"/>
            <a:ext cx="7653338" cy="5021263"/>
          </a:xfrm>
        </p:spPr>
        <p:txBody>
          <a:bodyPr/>
          <a:lstStyle/>
          <a:p>
            <a:pPr>
              <a:defRPr/>
            </a:pPr>
            <a:r>
              <a:rPr lang="en-US" altLang="zh-CN" sz="2000" b="1" dirty="0" err="1">
                <a:solidFill>
                  <a:srgbClr val="FF0000"/>
                </a:solidFill>
                <a:ea typeface="宋体" panose="02010600030101010101" pitchFamily="2" charset="-122"/>
              </a:rPr>
              <a:t>SPOOLing</a:t>
            </a:r>
            <a:r>
              <a:rPr lang="en-US" altLang="zh-CN" sz="2000" dirty="0">
                <a:solidFill>
                  <a:srgbClr val="FF0000"/>
                </a:solidFill>
                <a:ea typeface="宋体" panose="02010600030101010101" pitchFamily="2" charset="-122"/>
              </a:rPr>
              <a:t> </a:t>
            </a:r>
            <a:r>
              <a:rPr lang="en-US" altLang="zh-CN" sz="2000" dirty="0">
                <a:ea typeface="宋体" panose="02010600030101010101" pitchFamily="2" charset="-122"/>
              </a:rPr>
              <a:t>- hold output for a device</a:t>
            </a:r>
          </a:p>
          <a:p>
            <a:pPr lvl="1">
              <a:defRPr/>
            </a:pPr>
            <a:r>
              <a:rPr lang="en-US" altLang="zh-CN" sz="2000" dirty="0">
                <a:ea typeface="宋体" panose="02010600030101010101" pitchFamily="2" charset="-122"/>
              </a:rPr>
              <a:t>A </a:t>
            </a:r>
            <a:r>
              <a:rPr lang="en-US" altLang="zh-CN" sz="2000" dirty="0">
                <a:solidFill>
                  <a:srgbClr val="0033CC"/>
                </a:solidFill>
                <a:ea typeface="宋体" panose="02010600030101010101" pitchFamily="2" charset="-122"/>
              </a:rPr>
              <a:t>spool</a:t>
            </a:r>
            <a:r>
              <a:rPr lang="en-US" altLang="zh-CN" sz="2000" dirty="0">
                <a:ea typeface="宋体" panose="02010600030101010101" pitchFamily="2" charset="-122"/>
              </a:rPr>
              <a:t> is a </a:t>
            </a:r>
            <a:r>
              <a:rPr lang="en-US" altLang="zh-CN" sz="2000" dirty="0">
                <a:solidFill>
                  <a:srgbClr val="0070C0"/>
                </a:solidFill>
                <a:ea typeface="宋体" panose="02010600030101010101" pitchFamily="2" charset="-122"/>
              </a:rPr>
              <a:t>buffer </a:t>
            </a:r>
            <a:r>
              <a:rPr lang="en-US" altLang="zh-CN" sz="2000" dirty="0">
                <a:ea typeface="宋体" panose="02010600030101010101" pitchFamily="2" charset="-122"/>
              </a:rPr>
              <a:t>that </a:t>
            </a:r>
            <a:r>
              <a:rPr lang="en-US" altLang="zh-CN" sz="2000" dirty="0">
                <a:solidFill>
                  <a:srgbClr val="337D45"/>
                </a:solidFill>
                <a:ea typeface="宋体" panose="02010600030101010101" pitchFamily="2" charset="-122"/>
              </a:rPr>
              <a:t>holds output for a device</a:t>
            </a:r>
            <a:r>
              <a:rPr lang="en-US" altLang="zh-CN" sz="2000" dirty="0">
                <a:ea typeface="宋体" panose="02010600030101010101" pitchFamily="2" charset="-122"/>
              </a:rPr>
              <a:t>, such as a printer, that cannot accept interleaved data streams</a:t>
            </a:r>
            <a:r>
              <a:rPr lang="zh-CN" altLang="en-US" sz="2000" dirty="0">
                <a:ea typeface="宋体" panose="02010600030101010101" pitchFamily="2" charset="-122"/>
              </a:rPr>
              <a:t>；</a:t>
            </a:r>
            <a:endParaRPr lang="en-US" altLang="zh-CN" sz="2000" dirty="0">
              <a:ea typeface="宋体" panose="02010600030101010101" pitchFamily="2" charset="-122"/>
            </a:endParaRPr>
          </a:p>
          <a:p>
            <a:pPr lvl="1">
              <a:defRPr/>
            </a:pPr>
            <a:r>
              <a:rPr lang="zh-CN" altLang="en-US" sz="2000" dirty="0">
                <a:ea typeface="宋体" panose="02010600030101010101" pitchFamily="2" charset="-122"/>
              </a:rPr>
              <a:t>Although a printer can serve only one job at a time, several applications may wish to print their </a:t>
            </a:r>
            <a:r>
              <a:rPr lang="zh-CN" altLang="en-US" sz="2000" dirty="0">
                <a:solidFill>
                  <a:srgbClr val="0033CC"/>
                </a:solidFill>
                <a:ea typeface="宋体" panose="02010600030101010101" pitchFamily="2" charset="-122"/>
              </a:rPr>
              <a:t>output concurrently, without having their output mixed together.</a:t>
            </a:r>
          </a:p>
          <a:p>
            <a:pPr lvl="1">
              <a:defRPr/>
            </a:pPr>
            <a:r>
              <a:rPr lang="zh-CN" altLang="en-US" sz="2000" b="1" u="sng" dirty="0">
                <a:ea typeface="宋体" panose="02010600030101010101" pitchFamily="2" charset="-122"/>
              </a:rPr>
              <a:t>The operating system solves this problem by </a:t>
            </a:r>
            <a:r>
              <a:rPr lang="zh-CN" altLang="en-US" sz="2400" b="1" i="1" u="sng" dirty="0">
                <a:solidFill>
                  <a:srgbClr val="C00000"/>
                </a:solidFill>
                <a:effectLst>
                  <a:outerShdw blurRad="38100" dist="38100" dir="2700000" algn="tl">
                    <a:srgbClr val="000000">
                      <a:alpha val="43137"/>
                    </a:srgbClr>
                  </a:outerShdw>
                </a:effectLst>
                <a:ea typeface="宋体" panose="02010600030101010101" pitchFamily="2" charset="-122"/>
              </a:rPr>
              <a:t>intercepting</a:t>
            </a:r>
            <a:r>
              <a:rPr lang="zh-CN" altLang="en-US" sz="2000" b="1" u="sng" dirty="0">
                <a:solidFill>
                  <a:srgbClr val="C00000"/>
                </a:solidFill>
                <a:ea typeface="宋体" panose="02010600030101010101" pitchFamily="2" charset="-122"/>
              </a:rPr>
              <a:t> all output to the printer. </a:t>
            </a:r>
          </a:p>
          <a:p>
            <a:pPr lvl="1">
              <a:defRPr/>
            </a:pPr>
            <a:r>
              <a:rPr lang="zh-CN" altLang="en-US" sz="2000" dirty="0">
                <a:solidFill>
                  <a:srgbClr val="3E7248"/>
                </a:solidFill>
                <a:ea typeface="宋体" panose="02010600030101010101" pitchFamily="2" charset="-122"/>
              </a:rPr>
              <a:t>Each application's output </a:t>
            </a:r>
            <a:r>
              <a:rPr lang="zh-CN" altLang="en-US" sz="2000" dirty="0">
                <a:ea typeface="宋体" panose="02010600030101010101" pitchFamily="2" charset="-122"/>
              </a:rPr>
              <a:t>is spooled to </a:t>
            </a:r>
            <a:r>
              <a:rPr lang="zh-CN" altLang="en-US" sz="2000" dirty="0">
                <a:solidFill>
                  <a:srgbClr val="3E7248"/>
                </a:solidFill>
                <a:ea typeface="宋体" panose="02010600030101010101" pitchFamily="2" charset="-122"/>
              </a:rPr>
              <a:t>a separate </a:t>
            </a:r>
            <a:r>
              <a:rPr lang="zh-CN" altLang="en-US" sz="2000" b="1" i="1" u="sng" dirty="0">
                <a:solidFill>
                  <a:srgbClr val="C00000"/>
                </a:solidFill>
                <a:effectLst>
                  <a:outerShdw blurRad="38100" dist="38100" dir="2700000" algn="tl">
                    <a:srgbClr val="000000">
                      <a:alpha val="43137"/>
                    </a:srgbClr>
                  </a:outerShdw>
                </a:effectLst>
                <a:ea typeface="宋体" panose="02010600030101010101" pitchFamily="2" charset="-122"/>
              </a:rPr>
              <a:t>disk file</a:t>
            </a:r>
            <a:r>
              <a:rPr lang="zh-CN" altLang="en-US" sz="2000" dirty="0">
                <a:solidFill>
                  <a:srgbClr val="3E7248"/>
                </a:solidFill>
                <a:ea typeface="宋体" panose="02010600030101010101" pitchFamily="2" charset="-122"/>
              </a:rPr>
              <a:t>. </a:t>
            </a:r>
          </a:p>
          <a:p>
            <a:pPr lvl="1">
              <a:defRPr/>
            </a:pPr>
            <a:r>
              <a:rPr lang="zh-CN" altLang="en-US" sz="2000" dirty="0">
                <a:ea typeface="宋体" panose="02010600030101010101" pitchFamily="2" charset="-122"/>
              </a:rPr>
              <a:t>When an application finishes printing, the </a:t>
            </a:r>
            <a:r>
              <a:rPr lang="zh-CN" altLang="en-US" sz="2000" dirty="0">
                <a:solidFill>
                  <a:srgbClr val="0033CC"/>
                </a:solidFill>
                <a:ea typeface="宋体" panose="02010600030101010101" pitchFamily="2" charset="-122"/>
              </a:rPr>
              <a:t>spooling system queues the corresponding spool file for output to the printer</a:t>
            </a:r>
            <a:r>
              <a:rPr lang="zh-CN" altLang="en-US" sz="2000" dirty="0">
                <a:ea typeface="宋体" panose="02010600030101010101" pitchFamily="2" charset="-122"/>
              </a:rPr>
              <a:t>.</a:t>
            </a:r>
          </a:p>
          <a:p>
            <a:pPr lvl="1">
              <a:defRPr/>
            </a:pPr>
            <a:r>
              <a:rPr lang="zh-CN" altLang="en-US" sz="2000" dirty="0">
                <a:ea typeface="宋体" panose="02010600030101010101" pitchFamily="2" charset="-122"/>
              </a:rPr>
              <a:t>The </a:t>
            </a:r>
            <a:r>
              <a:rPr lang="zh-CN" altLang="en-US" sz="2000" dirty="0">
                <a:solidFill>
                  <a:srgbClr val="0033CC"/>
                </a:solidFill>
                <a:ea typeface="宋体" panose="02010600030101010101" pitchFamily="2" charset="-122"/>
              </a:rPr>
              <a:t>spooling system </a:t>
            </a:r>
            <a:r>
              <a:rPr lang="zh-CN" altLang="en-US" sz="2000" dirty="0">
                <a:solidFill>
                  <a:srgbClr val="C00000"/>
                </a:solidFill>
                <a:ea typeface="宋体" panose="02010600030101010101" pitchFamily="2" charset="-122"/>
              </a:rPr>
              <a:t>copies</a:t>
            </a:r>
            <a:r>
              <a:rPr lang="zh-CN" altLang="en-US" sz="2000" dirty="0">
                <a:ea typeface="宋体" panose="02010600030101010101" pitchFamily="2" charset="-122"/>
              </a:rPr>
              <a:t> the queued spool files to the printer one at a time.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78993185-950E-4A31-A8B1-98DCD9D7A378}"/>
              </a:ext>
            </a:extLst>
          </p:cNvPr>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SPOOLing技术</a:t>
            </a:r>
          </a:p>
        </p:txBody>
      </p:sp>
      <p:sp>
        <p:nvSpPr>
          <p:cNvPr id="72707" name="Rectangle 3">
            <a:extLst>
              <a:ext uri="{FF2B5EF4-FFF2-40B4-BE49-F238E27FC236}">
                <a16:creationId xmlns:a16="http://schemas.microsoft.com/office/drawing/2014/main" id="{70E35E5D-5777-402C-9D25-467CD52A7FCF}"/>
              </a:ext>
            </a:extLst>
          </p:cNvPr>
          <p:cNvSpPr>
            <a:spLocks noGrp="1" noChangeArrowheads="1"/>
          </p:cNvSpPr>
          <p:nvPr>
            <p:ph type="body" idx="4294967295"/>
          </p:nvPr>
        </p:nvSpPr>
        <p:spPr>
          <a:xfrm>
            <a:off x="663575" y="1023938"/>
            <a:ext cx="8120063" cy="5424487"/>
          </a:xfrm>
        </p:spPr>
        <p:txBody>
          <a:bodyPr/>
          <a:lstStyle/>
          <a:p>
            <a:pPr>
              <a:lnSpc>
                <a:spcPct val="90000"/>
              </a:lnSpc>
            </a:pPr>
            <a:r>
              <a:rPr lang="en-US" altLang="zh-CN" sz="1800" b="1" dirty="0" err="1">
                <a:ea typeface="宋体" panose="02010600030101010101" pitchFamily="2" charset="-122"/>
              </a:rPr>
              <a:t>SPOOling</a:t>
            </a:r>
            <a:endParaRPr lang="en-US" altLang="zh-CN" sz="1800" b="1" dirty="0">
              <a:ea typeface="宋体" panose="02010600030101010101" pitchFamily="2" charset="-122"/>
            </a:endParaRPr>
          </a:p>
          <a:p>
            <a:pPr lvl="1">
              <a:lnSpc>
                <a:spcPct val="90000"/>
              </a:lnSpc>
            </a:pPr>
            <a:r>
              <a:rPr lang="en-US" altLang="zh-CN" sz="1800" b="1" u="sng" dirty="0">
                <a:ea typeface="宋体" panose="02010600030101010101" pitchFamily="2" charset="-122"/>
              </a:rPr>
              <a:t>S</a:t>
            </a:r>
            <a:r>
              <a:rPr lang="en-US" altLang="zh-CN" sz="1800" b="1" dirty="0">
                <a:ea typeface="宋体" panose="02010600030101010101" pitchFamily="2" charset="-122"/>
              </a:rPr>
              <a:t>imultaneous </a:t>
            </a:r>
            <a:r>
              <a:rPr lang="en-US" altLang="zh-CN" sz="1800" b="1" u="sng" dirty="0">
                <a:ea typeface="宋体" panose="02010600030101010101" pitchFamily="2" charset="-122"/>
              </a:rPr>
              <a:t>P</a:t>
            </a:r>
            <a:r>
              <a:rPr lang="en-US" altLang="zh-CN" sz="1800" b="1" dirty="0">
                <a:ea typeface="宋体" panose="02010600030101010101" pitchFamily="2" charset="-122"/>
              </a:rPr>
              <a:t>eripheral </a:t>
            </a:r>
            <a:r>
              <a:rPr lang="en-US" altLang="zh-CN" sz="1800" b="1" u="sng" dirty="0">
                <a:ea typeface="宋体" panose="02010600030101010101" pitchFamily="2" charset="-122"/>
              </a:rPr>
              <a:t>O</a:t>
            </a:r>
            <a:r>
              <a:rPr lang="en-US" altLang="zh-CN" sz="1800" b="1" dirty="0">
                <a:ea typeface="宋体" panose="02010600030101010101" pitchFamily="2" charset="-122"/>
              </a:rPr>
              <a:t>perations </a:t>
            </a:r>
            <a:r>
              <a:rPr lang="en-US" altLang="zh-CN" sz="1800" b="1" u="sng" dirty="0">
                <a:ea typeface="宋体" panose="02010600030101010101" pitchFamily="2" charset="-122"/>
              </a:rPr>
              <a:t>O</a:t>
            </a:r>
            <a:r>
              <a:rPr lang="en-US" altLang="zh-CN" sz="1800" b="1" dirty="0">
                <a:ea typeface="宋体" panose="02010600030101010101" pitchFamily="2" charset="-122"/>
              </a:rPr>
              <a:t>n L</a:t>
            </a:r>
            <a:r>
              <a:rPr lang="en-US" altLang="zh-CN" sz="1800" b="1" u="sng" dirty="0">
                <a:ea typeface="宋体" panose="02010600030101010101" pitchFamily="2" charset="-122"/>
              </a:rPr>
              <a:t>ine</a:t>
            </a:r>
          </a:p>
          <a:p>
            <a:pPr lvl="1">
              <a:lnSpc>
                <a:spcPct val="90000"/>
              </a:lnSpc>
            </a:pPr>
            <a:r>
              <a:rPr lang="zh-CN" altLang="en-US" sz="1800" b="1" dirty="0">
                <a:ea typeface="宋体" panose="02010600030101010101" pitchFamily="2" charset="-122"/>
              </a:rPr>
              <a:t>外部设备联机并行操作</a:t>
            </a:r>
          </a:p>
          <a:p>
            <a:pPr lvl="1">
              <a:lnSpc>
                <a:spcPct val="90000"/>
              </a:lnSpc>
            </a:pPr>
            <a:r>
              <a:rPr lang="zh-CN" altLang="en-US" sz="1800" b="1" dirty="0">
                <a:ea typeface="宋体" panose="02010600030101010101" pitchFamily="2" charset="-122"/>
              </a:rPr>
              <a:t>又称为</a:t>
            </a:r>
            <a:r>
              <a:rPr lang="zh-CN" altLang="en-US" sz="1800" b="1" dirty="0" smtClean="0">
                <a:ea typeface="宋体" panose="02010600030101010101" pitchFamily="2" charset="-122"/>
              </a:rPr>
              <a:t>假脱机</a:t>
            </a:r>
            <a:r>
              <a:rPr lang="en-US" altLang="zh-CN" sz="1800" b="1" dirty="0" smtClean="0">
                <a:ea typeface="宋体" panose="02010600030101010101" pitchFamily="2" charset="-122"/>
              </a:rPr>
              <a:t>I/O</a:t>
            </a:r>
            <a:r>
              <a:rPr lang="zh-CN" altLang="en-US" sz="1800" b="1" dirty="0" smtClean="0">
                <a:ea typeface="宋体" panose="02010600030101010101" pitchFamily="2" charset="-122"/>
              </a:rPr>
              <a:t>  </a:t>
            </a:r>
            <a:endParaRPr lang="en-US" altLang="zh-CN" sz="1800" b="1" dirty="0" smtClean="0">
              <a:ea typeface="宋体" panose="02010600030101010101" pitchFamily="2" charset="-122"/>
            </a:endParaRPr>
          </a:p>
          <a:p>
            <a:pPr lvl="1">
              <a:lnSpc>
                <a:spcPct val="90000"/>
              </a:lnSpc>
            </a:pPr>
            <a:r>
              <a:rPr lang="zh-CN" altLang="en-US" sz="1800" b="1" u="sng" dirty="0">
                <a:solidFill>
                  <a:srgbClr val="0070C0"/>
                </a:solidFill>
                <a:ea typeface="宋体" panose="02010600030101010101" pitchFamily="2" charset="-122"/>
              </a:rPr>
              <a:t>解决</a:t>
            </a:r>
            <a:r>
              <a:rPr lang="zh-CN" altLang="en-US" sz="1800" b="1" u="sng" dirty="0">
                <a:solidFill>
                  <a:srgbClr val="7030A0"/>
                </a:solidFill>
                <a:ea typeface="宋体" panose="02010600030101010101" pitchFamily="2" charset="-122"/>
              </a:rPr>
              <a:t>独占设备</a:t>
            </a:r>
            <a:r>
              <a:rPr lang="zh-CN" altLang="en-US" sz="1800" b="1" u="sng" dirty="0">
                <a:solidFill>
                  <a:srgbClr val="0070C0"/>
                </a:solidFill>
                <a:ea typeface="宋体" panose="02010600030101010101" pitchFamily="2" charset="-122"/>
              </a:rPr>
              <a:t>的</a:t>
            </a:r>
            <a:r>
              <a:rPr lang="zh-CN" altLang="en-US" sz="1800" b="1" u="sng" dirty="0">
                <a:solidFill>
                  <a:srgbClr val="7030A0"/>
                </a:solidFill>
                <a:ea typeface="宋体" panose="02010600030101010101" pitchFamily="2" charset="-122"/>
              </a:rPr>
              <a:t>并发访问</a:t>
            </a:r>
            <a:r>
              <a:rPr lang="zh-CN" altLang="en-US" sz="1800" b="1" u="sng" dirty="0">
                <a:solidFill>
                  <a:srgbClr val="0070C0"/>
                </a:solidFill>
                <a:ea typeface="宋体" panose="02010600030101010101" pitchFamily="2" charset="-122"/>
              </a:rPr>
              <a:t>问题</a:t>
            </a:r>
            <a:r>
              <a:rPr lang="zh-CN" altLang="en-US" sz="1800" b="1" u="sng" dirty="0" smtClean="0">
                <a:solidFill>
                  <a:srgbClr val="0070C0"/>
                </a:solidFill>
                <a:ea typeface="宋体" panose="02010600030101010101" pitchFamily="2" charset="-122"/>
              </a:rPr>
              <a:t>，并提高了设备和</a:t>
            </a:r>
            <a:r>
              <a:rPr lang="en-US" altLang="zh-CN" sz="1800" b="1" u="sng" dirty="0" smtClean="0">
                <a:solidFill>
                  <a:srgbClr val="0070C0"/>
                </a:solidFill>
                <a:ea typeface="宋体" panose="02010600030101010101" pitchFamily="2" charset="-122"/>
              </a:rPr>
              <a:t>CPU</a:t>
            </a:r>
            <a:r>
              <a:rPr lang="zh-CN" altLang="en-US" sz="1800" b="1" u="sng" dirty="0" smtClean="0">
                <a:solidFill>
                  <a:srgbClr val="0070C0"/>
                </a:solidFill>
                <a:ea typeface="宋体" panose="02010600030101010101" pitchFamily="2" charset="-122"/>
              </a:rPr>
              <a:t>的</a:t>
            </a:r>
            <a:r>
              <a:rPr lang="zh-CN" altLang="en-US" sz="1800" b="1" u="sng" dirty="0">
                <a:solidFill>
                  <a:srgbClr val="0070C0"/>
                </a:solidFill>
                <a:ea typeface="宋体" panose="02010600030101010101" pitchFamily="2" charset="-122"/>
              </a:rPr>
              <a:t>利用率</a:t>
            </a:r>
            <a:endParaRPr lang="en-US" altLang="zh-CN" sz="1800" b="1" u="sng" dirty="0">
              <a:solidFill>
                <a:srgbClr val="0070C0"/>
              </a:solidFill>
              <a:ea typeface="宋体" panose="02010600030101010101" pitchFamily="2" charset="-122"/>
            </a:endParaRPr>
          </a:p>
          <a:p>
            <a:pPr>
              <a:lnSpc>
                <a:spcPct val="90000"/>
              </a:lnSpc>
            </a:pPr>
            <a:r>
              <a:rPr lang="zh-CN" altLang="en-US" sz="1800" b="1" i="1" u="sng" dirty="0" smtClean="0">
                <a:ea typeface="宋体" panose="02010600030101010101" pitchFamily="2" charset="-122"/>
              </a:rPr>
              <a:t>脱机</a:t>
            </a:r>
            <a:r>
              <a:rPr lang="zh-CN" altLang="en-US" sz="1800" b="1" i="1" u="sng" dirty="0" smtClean="0">
                <a:solidFill>
                  <a:srgbClr val="0070C0"/>
                </a:solidFill>
                <a:ea typeface="宋体" panose="02010600030101010101" pitchFamily="2" charset="-122"/>
              </a:rPr>
              <a:t>输入</a:t>
            </a:r>
            <a:r>
              <a:rPr lang="zh-CN" altLang="en-US" sz="1800" b="1" dirty="0">
                <a:ea typeface="宋体" panose="02010600030101010101" pitchFamily="2" charset="-122"/>
              </a:rPr>
              <a:t>是利用专门的外围控制机将低速I/O设备上的数据预先输入到磁盘上，然后主机从磁盘上直接读取输入数据；</a:t>
            </a:r>
          </a:p>
          <a:p>
            <a:pPr>
              <a:lnSpc>
                <a:spcPct val="90000"/>
              </a:lnSpc>
            </a:pPr>
            <a:r>
              <a:rPr lang="zh-CN" altLang="en-US" sz="1800" b="1" i="1" u="sng" dirty="0">
                <a:ea typeface="宋体" panose="02010600030101010101" pitchFamily="2" charset="-122"/>
              </a:rPr>
              <a:t>脱机</a:t>
            </a:r>
            <a:r>
              <a:rPr lang="zh-CN" altLang="en-US" sz="1800" b="1" i="1" u="sng" dirty="0">
                <a:solidFill>
                  <a:srgbClr val="0070C0"/>
                </a:solidFill>
                <a:ea typeface="宋体" panose="02010600030101010101" pitchFamily="2" charset="-122"/>
              </a:rPr>
              <a:t>输出</a:t>
            </a:r>
            <a:r>
              <a:rPr lang="zh-CN" altLang="en-US" sz="1800" b="1" dirty="0">
                <a:ea typeface="宋体" panose="02010600030101010101" pitchFamily="2" charset="-122"/>
              </a:rPr>
              <a:t>是主机先将输出数据写入到磁盘上，然后利用专门的外围控制机将磁盘上的数据在低速I/O设备上输出；</a:t>
            </a:r>
          </a:p>
          <a:p>
            <a:pPr>
              <a:lnSpc>
                <a:spcPct val="90000"/>
              </a:lnSpc>
            </a:pPr>
            <a:r>
              <a:rPr lang="zh-CN" altLang="en-US" sz="1800" b="1" dirty="0">
                <a:ea typeface="宋体" panose="02010600030101010101" pitchFamily="2" charset="-122"/>
              </a:rPr>
              <a:t>脱机I/O的采用提高了主机的输入输出速度；</a:t>
            </a:r>
          </a:p>
          <a:p>
            <a:pPr>
              <a:lnSpc>
                <a:spcPct val="90000"/>
              </a:lnSpc>
            </a:pPr>
            <a:endParaRPr lang="en-US" altLang="zh-CN" sz="1800" b="1" i="1" u="sng" dirty="0" smtClean="0">
              <a:solidFill>
                <a:srgbClr val="C00000"/>
              </a:solidFill>
              <a:ea typeface="宋体" panose="02010600030101010101" pitchFamily="2" charset="-122"/>
            </a:endParaRPr>
          </a:p>
          <a:p>
            <a:pPr>
              <a:lnSpc>
                <a:spcPct val="90000"/>
              </a:lnSpc>
            </a:pPr>
            <a:r>
              <a:rPr lang="zh-CN" altLang="en-US" sz="1800" b="1" i="1" u="sng" dirty="0" smtClean="0">
                <a:solidFill>
                  <a:srgbClr val="C00000"/>
                </a:solidFill>
                <a:ea typeface="宋体" panose="02010600030101010101" pitchFamily="2" charset="-122"/>
              </a:rPr>
              <a:t>SPOOLing</a:t>
            </a:r>
            <a:r>
              <a:rPr lang="zh-CN" altLang="en-US" sz="1800" b="1" i="1" u="sng" dirty="0">
                <a:solidFill>
                  <a:srgbClr val="C00000"/>
                </a:solidFill>
                <a:ea typeface="宋体" panose="02010600030101010101" pitchFamily="2" charset="-122"/>
              </a:rPr>
              <a:t>技术</a:t>
            </a:r>
            <a:r>
              <a:rPr lang="zh-CN" altLang="en-US" sz="1800" b="1" dirty="0">
                <a:ea typeface="宋体" panose="02010600030101010101" pitchFamily="2" charset="-122"/>
              </a:rPr>
              <a:t>利用一台可共享的、高速大容量的块设备（通常是硬盘）来模拟独享设备的操作，使一台独享设备变为多台可并行使用的虚拟设备，即把独享设备变为逻辑上的共享设备；</a:t>
            </a:r>
          </a:p>
          <a:p>
            <a:pPr lvl="1">
              <a:lnSpc>
                <a:spcPct val="90000"/>
              </a:lnSpc>
            </a:pPr>
            <a:r>
              <a:rPr lang="zh-CN" altLang="en-US" sz="1600" b="1" dirty="0">
                <a:ea typeface="宋体" panose="02010600030101010101" pitchFamily="2" charset="-122"/>
              </a:rPr>
              <a:t>类似于分时技术将一个CPU映射为多个CPU</a:t>
            </a:r>
          </a:p>
          <a:p>
            <a:pPr>
              <a:lnSpc>
                <a:spcPct val="90000"/>
              </a:lnSpc>
            </a:pPr>
            <a:r>
              <a:rPr lang="zh-CN" altLang="en-US" sz="1800" b="1" dirty="0">
                <a:ea typeface="宋体" panose="02010600030101010101" pitchFamily="2" charset="-122"/>
              </a:rPr>
              <a:t>给人的感觉就像是系统具有速度非常高的I/O设备；（如Printer）</a:t>
            </a:r>
          </a:p>
        </p:txBody>
      </p:sp>
    </p:spTree>
    <p:extLst>
      <p:ext uri="{BB962C8B-B14F-4D97-AF65-F5344CB8AC3E}">
        <p14:creationId xmlns:p14="http://schemas.microsoft.com/office/powerpoint/2010/main" val="75632374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日期占位符 3">
            <a:extLst>
              <a:ext uri="{FF2B5EF4-FFF2-40B4-BE49-F238E27FC236}">
                <a16:creationId xmlns:a16="http://schemas.microsoft.com/office/drawing/2014/main" id="{8917AF50-239E-4352-8F2C-44A1E62D5B7D}"/>
              </a:ext>
            </a:extLst>
          </p:cNvPr>
          <p:cNvSpPr txBox="1">
            <a:spLocks noGrp="1" noChangeArrowheads="1"/>
          </p:cNvSpPr>
          <p:nvPr/>
        </p:nvSpPr>
        <p:spPr bwMode="auto">
          <a:xfrm>
            <a:off x="914400"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99B73910-4284-4DA2-9D38-B5B9D91F083D}" type="datetime1">
              <a:rPr lang="zh-CN" altLang="en-US" sz="1800">
                <a:latin typeface="Helvetica" panose="020B0604020202020204" pitchFamily="34" charset="0"/>
              </a:rPr>
              <a:pPr>
                <a:spcBef>
                  <a:spcPct val="0"/>
                </a:spcBef>
                <a:buClrTx/>
                <a:buSzTx/>
                <a:buFont typeface="Arial" panose="020B0604020202020204" pitchFamily="34" charset="0"/>
                <a:buNone/>
              </a:pPr>
              <a:t>2023/12/5</a:t>
            </a:fld>
            <a:endParaRPr lang="en-US" altLang="zh-CN" sz="1800">
              <a:latin typeface="Helvetica" panose="020B0604020202020204" pitchFamily="34" charset="0"/>
            </a:endParaRPr>
          </a:p>
        </p:txBody>
      </p:sp>
      <p:sp>
        <p:nvSpPr>
          <p:cNvPr id="105475" name="Rectangle 2">
            <a:extLst>
              <a:ext uri="{FF2B5EF4-FFF2-40B4-BE49-F238E27FC236}">
                <a16:creationId xmlns:a16="http://schemas.microsoft.com/office/drawing/2014/main" id="{25996824-290E-4335-8CC1-094DFCBA522E}"/>
              </a:ext>
            </a:extLst>
          </p:cNvPr>
          <p:cNvSpPr>
            <a:spLocks noGrp="1"/>
          </p:cNvSpPr>
          <p:nvPr>
            <p:ph type="title" idx="4294967295"/>
          </p:nvPr>
        </p:nvSpPr>
        <p:spPr>
          <a:ln>
            <a:miter/>
          </a:ln>
        </p:spPr>
        <p:txBody>
          <a:bodyPr/>
          <a:lstStyle/>
          <a:p>
            <a:pPr>
              <a:defRPr/>
            </a:pPr>
            <a:r>
              <a:rPr lang="zh-CN" altLang="en-US" dirty="0">
                <a:effectLst>
                  <a:outerShdw blurRad="38100" dist="38100" dir="2700000" algn="tl">
                    <a:srgbClr val="C0C0C0"/>
                  </a:outerShdw>
                </a:effectLst>
                <a:ea typeface="宋体" panose="02010600030101010101" pitchFamily="2" charset="-122"/>
              </a:rPr>
              <a:t>回顾：脱机</a:t>
            </a:r>
            <a:r>
              <a:rPr lang="en-US" altLang="zh-CN" dirty="0">
                <a:effectLst>
                  <a:outerShdw blurRad="38100" dist="38100" dir="2700000" algn="tl">
                    <a:srgbClr val="C0C0C0"/>
                  </a:outerShdw>
                </a:effectLst>
                <a:ea typeface="宋体" panose="02010600030101010101" pitchFamily="2" charset="-122"/>
              </a:rPr>
              <a:t>I/O</a:t>
            </a:r>
            <a:endParaRPr lang="zh-CN" altLang="en-US" dirty="0">
              <a:effectLst>
                <a:outerShdw blurRad="38100" dist="38100" dir="2700000" algn="tl">
                  <a:srgbClr val="C0C0C0"/>
                </a:outerShdw>
              </a:effectLst>
              <a:ea typeface="宋体" panose="02010600030101010101" pitchFamily="2" charset="-122"/>
            </a:endParaRPr>
          </a:p>
        </p:txBody>
      </p:sp>
      <p:grpSp>
        <p:nvGrpSpPr>
          <p:cNvPr id="104452" name="Group 52">
            <a:extLst>
              <a:ext uri="{FF2B5EF4-FFF2-40B4-BE49-F238E27FC236}">
                <a16:creationId xmlns:a16="http://schemas.microsoft.com/office/drawing/2014/main" id="{90C0FC00-DD5E-4FA5-9627-B95DD1C5D391}"/>
              </a:ext>
            </a:extLst>
          </p:cNvPr>
          <p:cNvGrpSpPr>
            <a:grpSpLocks/>
          </p:cNvGrpSpPr>
          <p:nvPr/>
        </p:nvGrpSpPr>
        <p:grpSpPr bwMode="auto">
          <a:xfrm>
            <a:off x="306388" y="1044412"/>
            <a:ext cx="8456612" cy="3345463"/>
            <a:chOff x="0" y="0"/>
            <a:chExt cx="5444" cy="3589"/>
          </a:xfrm>
        </p:grpSpPr>
        <p:pic>
          <p:nvPicPr>
            <p:cNvPr id="104454" name="Picture 5">
              <a:extLst>
                <a:ext uri="{FF2B5EF4-FFF2-40B4-BE49-F238E27FC236}">
                  <a16:creationId xmlns:a16="http://schemas.microsoft.com/office/drawing/2014/main" id="{6FE043FB-BADD-4897-9C3A-F3A4146CAF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00"/>
              <a:ext cx="960"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5" name="Picture 6">
              <a:extLst>
                <a:ext uri="{FF2B5EF4-FFF2-40B4-BE49-F238E27FC236}">
                  <a16:creationId xmlns:a16="http://schemas.microsoft.com/office/drawing/2014/main" id="{CA42E73A-3B37-406F-A769-8EA3C4BCA9B8}"/>
                </a:ext>
              </a:extLst>
            </p:cNvPr>
            <p:cNvPicPr>
              <a:picLocks noChangeAspect="1" noChangeArrowheads="1"/>
            </p:cNvPicPr>
            <p:nvPr/>
          </p:nvPicPr>
          <p:blipFill>
            <a:blip r:embed="rId3">
              <a:lum bright="70000" contrast="-70000"/>
              <a:grayscl/>
              <a:extLst>
                <a:ext uri="{28A0092B-C50C-407E-A947-70E740481C1C}">
                  <a14:useLocalDpi xmlns:a14="http://schemas.microsoft.com/office/drawing/2010/main" val="0"/>
                </a:ext>
              </a:extLst>
            </a:blip>
            <a:srcRect/>
            <a:stretch>
              <a:fillRect/>
            </a:stretch>
          </p:blipFill>
          <p:spPr bwMode="auto">
            <a:xfrm>
              <a:off x="816" y="0"/>
              <a:ext cx="3936" cy="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6" name="AutoShape 7">
              <a:extLst>
                <a:ext uri="{FF2B5EF4-FFF2-40B4-BE49-F238E27FC236}">
                  <a16:creationId xmlns:a16="http://schemas.microsoft.com/office/drawing/2014/main" id="{13EBC7B5-D660-4B01-BD03-65A852C66663}"/>
                </a:ext>
              </a:extLst>
            </p:cNvPr>
            <p:cNvSpPr>
              <a:spLocks noChangeArrowheads="1"/>
            </p:cNvSpPr>
            <p:nvPr/>
          </p:nvSpPr>
          <p:spPr bwMode="auto">
            <a:xfrm>
              <a:off x="4224" y="1680"/>
              <a:ext cx="1200" cy="912"/>
            </a:xfrm>
            <a:prstGeom prst="roundRect">
              <a:avLst>
                <a:gd name="adj" fmla="val 16667"/>
              </a:avLst>
            </a:prstGeom>
            <a:gradFill rotWithShape="0">
              <a:gsLst>
                <a:gs pos="0">
                  <a:srgbClr val="93A9A0"/>
                </a:gs>
                <a:gs pos="100000">
                  <a:srgbClr val="73857D"/>
                </a:gs>
              </a:gsLst>
              <a:lin ang="5400000" scaled="1"/>
            </a:gradFill>
            <a:ln w="9525">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pic>
          <p:nvPicPr>
            <p:cNvPr id="104457" name="Picture 8">
              <a:extLst>
                <a:ext uri="{FF2B5EF4-FFF2-40B4-BE49-F238E27FC236}">
                  <a16:creationId xmlns:a16="http://schemas.microsoft.com/office/drawing/2014/main" id="{8489E188-A38B-4A1E-B9D7-2D16B30BD1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2223" t="44444" r="27779" b="2924"/>
            <a:stretch>
              <a:fillRect/>
            </a:stretch>
          </p:blipFill>
          <p:spPr bwMode="auto">
            <a:xfrm>
              <a:off x="1008" y="768"/>
              <a:ext cx="384"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8" name="Picture 9">
              <a:extLst>
                <a:ext uri="{FF2B5EF4-FFF2-40B4-BE49-F238E27FC236}">
                  <a16:creationId xmlns:a16="http://schemas.microsoft.com/office/drawing/2014/main" id="{4453141A-D384-4621-A3F5-E9274F406C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2223" t="44444" r="27779" b="2924"/>
            <a:stretch>
              <a:fillRect/>
            </a:stretch>
          </p:blipFill>
          <p:spPr bwMode="auto">
            <a:xfrm>
              <a:off x="3312" y="768"/>
              <a:ext cx="384"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9" name="Picture 10">
              <a:extLst>
                <a:ext uri="{FF2B5EF4-FFF2-40B4-BE49-F238E27FC236}">
                  <a16:creationId xmlns:a16="http://schemas.microsoft.com/office/drawing/2014/main" id="{001C0688-D9A2-4460-B88C-CD285ED3DB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2223" t="44444" r="27779" b="2924"/>
            <a:stretch>
              <a:fillRect/>
            </a:stretch>
          </p:blipFill>
          <p:spPr bwMode="auto">
            <a:xfrm>
              <a:off x="2784" y="768"/>
              <a:ext cx="384"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60" name="Picture 11">
              <a:extLst>
                <a:ext uri="{FF2B5EF4-FFF2-40B4-BE49-F238E27FC236}">
                  <a16:creationId xmlns:a16="http://schemas.microsoft.com/office/drawing/2014/main" id="{AB5CF61C-C4FB-4896-87F6-DC9EBF8FE3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2223" t="44444" r="27779" b="2924"/>
            <a:stretch>
              <a:fillRect/>
            </a:stretch>
          </p:blipFill>
          <p:spPr bwMode="auto">
            <a:xfrm>
              <a:off x="2256" y="768"/>
              <a:ext cx="384"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61" name="Picture 12">
              <a:extLst>
                <a:ext uri="{FF2B5EF4-FFF2-40B4-BE49-F238E27FC236}">
                  <a16:creationId xmlns:a16="http://schemas.microsoft.com/office/drawing/2014/main" id="{AD85F5C0-82A0-4B91-A959-E8E9549B75A0}"/>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960" y="768"/>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62" name="Picture 13">
              <a:extLst>
                <a:ext uri="{FF2B5EF4-FFF2-40B4-BE49-F238E27FC236}">
                  <a16:creationId xmlns:a16="http://schemas.microsoft.com/office/drawing/2014/main" id="{438D57B5-9C74-441E-9C8C-E8FE418BDC82}"/>
                </a:ext>
              </a:extLst>
            </p:cNvPr>
            <p:cNvPicPr>
              <a:picLocks noChangeAspect="1" noChangeArrowheads="1"/>
            </p:cNvPicPr>
            <p:nvPr/>
          </p:nvPicPr>
          <p:blipFill>
            <a:blip r:embed="rId6">
              <a:lum bright="6000"/>
              <a:extLst>
                <a:ext uri="{28A0092B-C50C-407E-A947-70E740481C1C}">
                  <a14:useLocalDpi xmlns:a14="http://schemas.microsoft.com/office/drawing/2010/main" val="0"/>
                </a:ext>
              </a:extLst>
            </a:blip>
            <a:srcRect l="4762" t="61905" r="9525" b="9525"/>
            <a:stretch>
              <a:fillRect/>
            </a:stretch>
          </p:blipFill>
          <p:spPr bwMode="auto">
            <a:xfrm>
              <a:off x="480" y="1392"/>
              <a:ext cx="4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63" name="AutoShape 14">
              <a:extLst>
                <a:ext uri="{FF2B5EF4-FFF2-40B4-BE49-F238E27FC236}">
                  <a16:creationId xmlns:a16="http://schemas.microsoft.com/office/drawing/2014/main" id="{09FF7843-A4D4-45D2-A1BA-98566AF54C1E}"/>
                </a:ext>
              </a:extLst>
            </p:cNvPr>
            <p:cNvSpPr>
              <a:spLocks noChangeArrowheads="1"/>
            </p:cNvSpPr>
            <p:nvPr/>
          </p:nvSpPr>
          <p:spPr bwMode="auto">
            <a:xfrm>
              <a:off x="576" y="864"/>
              <a:ext cx="240" cy="432"/>
            </a:xfrm>
            <a:prstGeom prst="downArrow">
              <a:avLst>
                <a:gd name="adj1" fmla="val 50000"/>
                <a:gd name="adj2" fmla="val 45000"/>
              </a:avLst>
            </a:prstGeom>
            <a:solidFill>
              <a:schemeClr val="accent1"/>
            </a:solidFill>
            <a:ln w="9525">
              <a:solidFill>
                <a:schemeClr val="tx1"/>
              </a:solidFill>
              <a:miter lim="800000"/>
              <a:headEnd/>
              <a:tailEnd/>
            </a:ln>
          </p:spPr>
          <p:txBody>
            <a:bodyPr vert="eaVert"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04464" name="AutoShape 15">
              <a:extLst>
                <a:ext uri="{FF2B5EF4-FFF2-40B4-BE49-F238E27FC236}">
                  <a16:creationId xmlns:a16="http://schemas.microsoft.com/office/drawing/2014/main" id="{235D2266-3695-46AB-9D59-1D78922E20B7}"/>
                </a:ext>
              </a:extLst>
            </p:cNvPr>
            <p:cNvSpPr>
              <a:spLocks noChangeArrowheads="1"/>
            </p:cNvSpPr>
            <p:nvPr/>
          </p:nvSpPr>
          <p:spPr bwMode="auto">
            <a:xfrm>
              <a:off x="384" y="1632"/>
              <a:ext cx="1200" cy="912"/>
            </a:xfrm>
            <a:prstGeom prst="roundRect">
              <a:avLst>
                <a:gd name="adj" fmla="val 16667"/>
              </a:avLst>
            </a:prstGeom>
            <a:gradFill rotWithShape="0">
              <a:gsLst>
                <a:gs pos="0">
                  <a:srgbClr val="93A9A0"/>
                </a:gs>
                <a:gs pos="100000">
                  <a:srgbClr val="73857D"/>
                </a:gs>
              </a:gsLst>
              <a:lin ang="5400000" scaled="1"/>
            </a:gradFill>
            <a:ln w="9525">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04465" name="AutoShape 16">
              <a:extLst>
                <a:ext uri="{FF2B5EF4-FFF2-40B4-BE49-F238E27FC236}">
                  <a16:creationId xmlns:a16="http://schemas.microsoft.com/office/drawing/2014/main" id="{6C406376-11CD-4175-94CA-E066CDC09FC1}"/>
                </a:ext>
              </a:extLst>
            </p:cNvPr>
            <p:cNvSpPr>
              <a:spLocks noChangeArrowheads="1"/>
            </p:cNvSpPr>
            <p:nvPr/>
          </p:nvSpPr>
          <p:spPr bwMode="auto">
            <a:xfrm>
              <a:off x="2112" y="1632"/>
              <a:ext cx="1728" cy="912"/>
            </a:xfrm>
            <a:prstGeom prst="roundRect">
              <a:avLst>
                <a:gd name="adj" fmla="val 16667"/>
              </a:avLst>
            </a:prstGeom>
            <a:gradFill rotWithShape="0">
              <a:gsLst>
                <a:gs pos="0">
                  <a:srgbClr val="93A9A0"/>
                </a:gs>
                <a:gs pos="100000">
                  <a:srgbClr val="73857D"/>
                </a:gs>
              </a:gsLst>
              <a:lin ang="5400000" scaled="1"/>
            </a:gradFill>
            <a:ln w="9525">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04466" name="AutoShape 17">
              <a:extLst>
                <a:ext uri="{FF2B5EF4-FFF2-40B4-BE49-F238E27FC236}">
                  <a16:creationId xmlns:a16="http://schemas.microsoft.com/office/drawing/2014/main" id="{C8D84B54-1244-43DD-A25B-59B3FEF6B05C}"/>
                </a:ext>
              </a:extLst>
            </p:cNvPr>
            <p:cNvSpPr>
              <a:spLocks noChangeArrowheads="1"/>
            </p:cNvSpPr>
            <p:nvPr/>
          </p:nvSpPr>
          <p:spPr bwMode="auto">
            <a:xfrm>
              <a:off x="720" y="2640"/>
              <a:ext cx="480"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3A9A0"/>
            </a:solidFill>
            <a:ln w="9525">
              <a:solidFill>
                <a:schemeClr val="tx1"/>
              </a:solidFill>
              <a:miter lim="800000"/>
              <a:headEnd/>
              <a:tailEnd/>
            </a:ln>
          </p:spPr>
          <p:txBody>
            <a:bodyPr/>
            <a:lstStyle/>
            <a:p>
              <a:endParaRPr lang="zh-CN" altLang="en-US"/>
            </a:p>
          </p:txBody>
        </p:sp>
        <p:sp>
          <p:nvSpPr>
            <p:cNvPr id="104467" name="AutoShape 18">
              <a:extLst>
                <a:ext uri="{FF2B5EF4-FFF2-40B4-BE49-F238E27FC236}">
                  <a16:creationId xmlns:a16="http://schemas.microsoft.com/office/drawing/2014/main" id="{AEB98A26-618D-4299-80D5-D58D675E2BFE}"/>
                </a:ext>
              </a:extLst>
            </p:cNvPr>
            <p:cNvSpPr>
              <a:spLocks noChangeArrowheads="1"/>
            </p:cNvSpPr>
            <p:nvPr/>
          </p:nvSpPr>
          <p:spPr bwMode="auto">
            <a:xfrm>
              <a:off x="1056" y="2784"/>
              <a:ext cx="480" cy="4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3A9A0"/>
            </a:solidFill>
            <a:ln w="9525">
              <a:solidFill>
                <a:schemeClr val="tx1"/>
              </a:solidFill>
              <a:miter lim="800000"/>
              <a:headEnd/>
              <a:tailEnd/>
            </a:ln>
          </p:spPr>
          <p:txBody>
            <a:bodyPr/>
            <a:lstStyle/>
            <a:p>
              <a:endParaRPr lang="zh-CN" altLang="en-US"/>
            </a:p>
          </p:txBody>
        </p:sp>
        <p:sp>
          <p:nvSpPr>
            <p:cNvPr id="104468" name="AutoShape 19">
              <a:extLst>
                <a:ext uri="{FF2B5EF4-FFF2-40B4-BE49-F238E27FC236}">
                  <a16:creationId xmlns:a16="http://schemas.microsoft.com/office/drawing/2014/main" id="{94D3DF85-0388-4B27-A8B7-302C0DDA21B3}"/>
                </a:ext>
              </a:extLst>
            </p:cNvPr>
            <p:cNvSpPr>
              <a:spLocks noChangeArrowheads="1"/>
            </p:cNvSpPr>
            <p:nvPr/>
          </p:nvSpPr>
          <p:spPr bwMode="auto">
            <a:xfrm>
              <a:off x="3600" y="2832"/>
              <a:ext cx="480"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3A9A0"/>
            </a:solidFill>
            <a:ln w="9525">
              <a:solidFill>
                <a:schemeClr val="tx1"/>
              </a:solidFill>
              <a:miter lim="800000"/>
              <a:headEnd/>
              <a:tailEnd/>
            </a:ln>
          </p:spPr>
          <p:txBody>
            <a:bodyPr/>
            <a:lstStyle/>
            <a:p>
              <a:endParaRPr lang="zh-CN" altLang="en-US"/>
            </a:p>
          </p:txBody>
        </p:sp>
        <p:sp>
          <p:nvSpPr>
            <p:cNvPr id="104469" name="AutoShape 20">
              <a:extLst>
                <a:ext uri="{FF2B5EF4-FFF2-40B4-BE49-F238E27FC236}">
                  <a16:creationId xmlns:a16="http://schemas.microsoft.com/office/drawing/2014/main" id="{7216CE26-3420-4B11-970B-CF6BFF772741}"/>
                </a:ext>
              </a:extLst>
            </p:cNvPr>
            <p:cNvSpPr>
              <a:spLocks noChangeArrowheads="1"/>
            </p:cNvSpPr>
            <p:nvPr/>
          </p:nvSpPr>
          <p:spPr bwMode="auto">
            <a:xfrm>
              <a:off x="3936" y="2784"/>
              <a:ext cx="480"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3A9A0"/>
            </a:solidFill>
            <a:ln w="9525">
              <a:solidFill>
                <a:schemeClr val="tx1"/>
              </a:solidFill>
              <a:miter lim="800000"/>
              <a:headEnd/>
              <a:tailEnd/>
            </a:ln>
          </p:spPr>
          <p:txBody>
            <a:bodyPr/>
            <a:lstStyle/>
            <a:p>
              <a:endParaRPr lang="zh-CN" altLang="en-US"/>
            </a:p>
          </p:txBody>
        </p:sp>
        <p:sp>
          <p:nvSpPr>
            <p:cNvPr id="104470" name="AutoShape 21">
              <a:extLst>
                <a:ext uri="{FF2B5EF4-FFF2-40B4-BE49-F238E27FC236}">
                  <a16:creationId xmlns:a16="http://schemas.microsoft.com/office/drawing/2014/main" id="{2C5223FA-AF9C-489A-BC36-5E1693D30E29}"/>
                </a:ext>
              </a:extLst>
            </p:cNvPr>
            <p:cNvSpPr>
              <a:spLocks noChangeArrowheads="1"/>
            </p:cNvSpPr>
            <p:nvPr/>
          </p:nvSpPr>
          <p:spPr bwMode="auto">
            <a:xfrm>
              <a:off x="1440" y="2832"/>
              <a:ext cx="480"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3A9A0"/>
            </a:solidFill>
            <a:ln w="9525">
              <a:solidFill>
                <a:schemeClr val="tx1"/>
              </a:solidFill>
              <a:miter lim="800000"/>
              <a:headEnd/>
              <a:tailEnd/>
            </a:ln>
          </p:spPr>
          <p:txBody>
            <a:bodyPr/>
            <a:lstStyle/>
            <a:p>
              <a:endParaRPr lang="zh-CN" altLang="en-US"/>
            </a:p>
          </p:txBody>
        </p:sp>
        <p:pic>
          <p:nvPicPr>
            <p:cNvPr id="104471" name="Picture 22">
              <a:extLst>
                <a:ext uri="{FF2B5EF4-FFF2-40B4-BE49-F238E27FC236}">
                  <a16:creationId xmlns:a16="http://schemas.microsoft.com/office/drawing/2014/main" id="{A5D40116-55E0-453C-B28D-46E49DD02C01}"/>
                </a:ext>
              </a:extLst>
            </p:cNvPr>
            <p:cNvPicPr>
              <a:picLocks noChangeAspect="1" noChangeArrowheads="1"/>
            </p:cNvPicPr>
            <p:nvPr/>
          </p:nvPicPr>
          <p:blipFill>
            <a:blip r:embed="rId7">
              <a:lum contrast="6000"/>
              <a:extLst>
                <a:ext uri="{28A0092B-C50C-407E-A947-70E740481C1C}">
                  <a14:useLocalDpi xmlns:a14="http://schemas.microsoft.com/office/drawing/2010/main" val="0"/>
                </a:ext>
              </a:extLst>
            </a:blip>
            <a:srcRect l="5556" t="2036" r="5556" b="6784"/>
            <a:stretch>
              <a:fillRect/>
            </a:stretch>
          </p:blipFill>
          <p:spPr bwMode="auto">
            <a:xfrm>
              <a:off x="1104" y="96"/>
              <a:ext cx="38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72" name="Picture 23">
              <a:extLst>
                <a:ext uri="{FF2B5EF4-FFF2-40B4-BE49-F238E27FC236}">
                  <a16:creationId xmlns:a16="http://schemas.microsoft.com/office/drawing/2014/main" id="{4A6D5D05-F131-4485-8856-DBA5E4C1BAEC}"/>
                </a:ext>
              </a:extLst>
            </p:cNvPr>
            <p:cNvPicPr>
              <a:picLocks noChangeAspect="1" noChangeArrowheads="1"/>
            </p:cNvPicPr>
            <p:nvPr/>
          </p:nvPicPr>
          <p:blipFill>
            <a:blip r:embed="rId7">
              <a:lum contrast="6000"/>
              <a:extLst>
                <a:ext uri="{28A0092B-C50C-407E-A947-70E740481C1C}">
                  <a14:useLocalDpi xmlns:a14="http://schemas.microsoft.com/office/drawing/2010/main" val="0"/>
                </a:ext>
              </a:extLst>
            </a:blip>
            <a:srcRect l="5556" t="2036" r="5556" b="6784"/>
            <a:stretch>
              <a:fillRect/>
            </a:stretch>
          </p:blipFill>
          <p:spPr bwMode="auto">
            <a:xfrm>
              <a:off x="864" y="192"/>
              <a:ext cx="38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73" name="Picture 24">
              <a:extLst>
                <a:ext uri="{FF2B5EF4-FFF2-40B4-BE49-F238E27FC236}">
                  <a16:creationId xmlns:a16="http://schemas.microsoft.com/office/drawing/2014/main" id="{25B7A0AF-AF47-4947-A0E5-94E9C8399697}"/>
                </a:ext>
              </a:extLst>
            </p:cNvPr>
            <p:cNvPicPr>
              <a:picLocks noChangeAspect="1" noChangeArrowheads="1"/>
            </p:cNvPicPr>
            <p:nvPr/>
          </p:nvPicPr>
          <p:blipFill>
            <a:blip r:embed="rId7">
              <a:lum contrast="6000"/>
              <a:extLst>
                <a:ext uri="{28A0092B-C50C-407E-A947-70E740481C1C}">
                  <a14:useLocalDpi xmlns:a14="http://schemas.microsoft.com/office/drawing/2010/main" val="0"/>
                </a:ext>
              </a:extLst>
            </a:blip>
            <a:srcRect l="5556" t="2036" r="5556" b="6784"/>
            <a:stretch>
              <a:fillRect/>
            </a:stretch>
          </p:blipFill>
          <p:spPr bwMode="auto">
            <a:xfrm>
              <a:off x="624" y="288"/>
              <a:ext cx="38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74" name="Text Box 25">
              <a:extLst>
                <a:ext uri="{FF2B5EF4-FFF2-40B4-BE49-F238E27FC236}">
                  <a16:creationId xmlns:a16="http://schemas.microsoft.com/office/drawing/2014/main" id="{F8D5A7E0-D450-4B40-B4DD-1DE3EFD1BCC8}"/>
                </a:ext>
              </a:extLst>
            </p:cNvPr>
            <p:cNvSpPr txBox="1">
              <a:spLocks noChangeArrowheads="1"/>
            </p:cNvSpPr>
            <p:nvPr/>
          </p:nvSpPr>
          <p:spPr bwMode="auto">
            <a:xfrm>
              <a:off x="1104" y="480"/>
              <a:ext cx="52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2400" b="1">
                  <a:latin typeface="Times New Roman" panose="02020603050405020304" pitchFamily="18" charset="0"/>
                </a:rPr>
                <a:t>卡片</a:t>
              </a:r>
            </a:p>
          </p:txBody>
        </p:sp>
        <p:sp>
          <p:nvSpPr>
            <p:cNvPr id="104476" name="Text Box 27">
              <a:extLst>
                <a:ext uri="{FF2B5EF4-FFF2-40B4-BE49-F238E27FC236}">
                  <a16:creationId xmlns:a16="http://schemas.microsoft.com/office/drawing/2014/main" id="{8DB390D7-262D-4222-8A77-2638043300BD}"/>
                </a:ext>
              </a:extLst>
            </p:cNvPr>
            <p:cNvSpPr txBox="1">
              <a:spLocks noChangeArrowheads="1"/>
            </p:cNvSpPr>
            <p:nvPr/>
          </p:nvSpPr>
          <p:spPr bwMode="auto">
            <a:xfrm>
              <a:off x="720" y="1690"/>
              <a:ext cx="528" cy="779"/>
            </a:xfrm>
            <a:prstGeom prst="rect">
              <a:avLst/>
            </a:prstGeom>
            <a:solidFill>
              <a:srgbClr val="1BFFC3"/>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en-US" altLang="zh-CN" sz="2400" b="1" dirty="0">
                  <a:solidFill>
                    <a:srgbClr val="000099"/>
                  </a:solidFill>
                  <a:latin typeface="Times New Roman" panose="02020603050405020304" pitchFamily="18" charset="0"/>
                </a:rPr>
                <a:t>IBM1401</a:t>
              </a:r>
            </a:p>
          </p:txBody>
        </p:sp>
        <p:sp>
          <p:nvSpPr>
            <p:cNvPr id="104477" name="Text Box 28">
              <a:extLst>
                <a:ext uri="{FF2B5EF4-FFF2-40B4-BE49-F238E27FC236}">
                  <a16:creationId xmlns:a16="http://schemas.microsoft.com/office/drawing/2014/main" id="{D4C2A0D3-547C-464E-97D4-E1C38393446F}"/>
                </a:ext>
              </a:extLst>
            </p:cNvPr>
            <p:cNvSpPr txBox="1">
              <a:spLocks noChangeArrowheads="1"/>
            </p:cNvSpPr>
            <p:nvPr/>
          </p:nvSpPr>
          <p:spPr bwMode="auto">
            <a:xfrm>
              <a:off x="2592" y="1824"/>
              <a:ext cx="528" cy="585"/>
            </a:xfrm>
            <a:prstGeom prst="rect">
              <a:avLst/>
            </a:prstGeom>
            <a:solidFill>
              <a:srgbClr val="1BFFC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en-US" altLang="zh-CN" sz="2400" b="1" dirty="0">
                  <a:solidFill>
                    <a:srgbClr val="000099"/>
                  </a:solidFill>
                  <a:latin typeface="Times New Roman" panose="02020603050405020304" pitchFamily="18" charset="0"/>
                </a:rPr>
                <a:t>IBM7094</a:t>
              </a:r>
            </a:p>
          </p:txBody>
        </p:sp>
        <p:sp>
          <p:nvSpPr>
            <p:cNvPr id="104478" name="Text Box 29">
              <a:extLst>
                <a:ext uri="{FF2B5EF4-FFF2-40B4-BE49-F238E27FC236}">
                  <a16:creationId xmlns:a16="http://schemas.microsoft.com/office/drawing/2014/main" id="{A51766D6-FF8A-47BC-B837-53D4988EF960}"/>
                </a:ext>
              </a:extLst>
            </p:cNvPr>
            <p:cNvSpPr txBox="1">
              <a:spLocks noChangeArrowheads="1"/>
            </p:cNvSpPr>
            <p:nvPr/>
          </p:nvSpPr>
          <p:spPr bwMode="auto">
            <a:xfrm>
              <a:off x="4560" y="1872"/>
              <a:ext cx="528" cy="585"/>
            </a:xfrm>
            <a:prstGeom prst="rect">
              <a:avLst/>
            </a:prstGeom>
            <a:solidFill>
              <a:srgbClr val="1BFFC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en-US" altLang="zh-CN" sz="2400" b="1">
                  <a:solidFill>
                    <a:srgbClr val="000099"/>
                  </a:solidFill>
                  <a:latin typeface="Times New Roman" panose="02020603050405020304" pitchFamily="18" charset="0"/>
                </a:rPr>
                <a:t>IBM1401</a:t>
              </a:r>
            </a:p>
          </p:txBody>
        </p:sp>
        <p:sp>
          <p:nvSpPr>
            <p:cNvPr id="104479" name="Text Box 30">
              <a:extLst>
                <a:ext uri="{FF2B5EF4-FFF2-40B4-BE49-F238E27FC236}">
                  <a16:creationId xmlns:a16="http://schemas.microsoft.com/office/drawing/2014/main" id="{6172C201-4D1F-43C0-99EC-D2CE0E9DED7A}"/>
                </a:ext>
              </a:extLst>
            </p:cNvPr>
            <p:cNvSpPr txBox="1">
              <a:spLocks noChangeArrowheads="1"/>
            </p:cNvSpPr>
            <p:nvPr/>
          </p:nvSpPr>
          <p:spPr bwMode="auto">
            <a:xfrm>
              <a:off x="912" y="3264"/>
              <a:ext cx="105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2400" b="1">
                  <a:latin typeface="Times New Roman" panose="02020603050405020304" pitchFamily="18" charset="0"/>
                </a:rPr>
                <a:t>输入磁带</a:t>
              </a:r>
            </a:p>
          </p:txBody>
        </p:sp>
        <p:sp>
          <p:nvSpPr>
            <p:cNvPr id="104480" name="AutoShape 31">
              <a:extLst>
                <a:ext uri="{FF2B5EF4-FFF2-40B4-BE49-F238E27FC236}">
                  <a16:creationId xmlns:a16="http://schemas.microsoft.com/office/drawing/2014/main" id="{5D8DDAE7-92EB-4A51-A4CE-A2798E332A08}"/>
                </a:ext>
              </a:extLst>
            </p:cNvPr>
            <p:cNvSpPr>
              <a:spLocks noChangeArrowheads="1"/>
            </p:cNvSpPr>
            <p:nvPr/>
          </p:nvSpPr>
          <p:spPr bwMode="auto">
            <a:xfrm>
              <a:off x="4272" y="2640"/>
              <a:ext cx="480"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93A9A0"/>
            </a:solidFill>
            <a:ln w="9525">
              <a:solidFill>
                <a:schemeClr val="tx1"/>
              </a:solidFill>
              <a:miter lim="800000"/>
              <a:headEnd/>
              <a:tailEnd/>
            </a:ln>
          </p:spPr>
          <p:txBody>
            <a:bodyPr/>
            <a:lstStyle/>
            <a:p>
              <a:endParaRPr lang="zh-CN" altLang="en-US"/>
            </a:p>
          </p:txBody>
        </p:sp>
        <p:sp>
          <p:nvSpPr>
            <p:cNvPr id="104481" name="AutoShape 32">
              <a:extLst>
                <a:ext uri="{FF2B5EF4-FFF2-40B4-BE49-F238E27FC236}">
                  <a16:creationId xmlns:a16="http://schemas.microsoft.com/office/drawing/2014/main" id="{5AF0F123-6117-4BC7-BBB0-0272FC453F96}"/>
                </a:ext>
              </a:extLst>
            </p:cNvPr>
            <p:cNvSpPr>
              <a:spLocks noChangeArrowheads="1"/>
            </p:cNvSpPr>
            <p:nvPr/>
          </p:nvSpPr>
          <p:spPr bwMode="auto">
            <a:xfrm flipV="1">
              <a:off x="2784" y="2880"/>
              <a:ext cx="768" cy="288"/>
            </a:xfrm>
            <a:prstGeom prst="curvedDownArrow">
              <a:avLst>
                <a:gd name="adj1" fmla="val 29741"/>
                <a:gd name="adj2" fmla="val 99025"/>
                <a:gd name="adj3" fmla="val 33301"/>
              </a:avLst>
            </a:prstGeom>
            <a:solidFill>
              <a:srgbClr val="1BFFC3"/>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04482" name="AutoShape 33">
              <a:extLst>
                <a:ext uri="{FF2B5EF4-FFF2-40B4-BE49-F238E27FC236}">
                  <a16:creationId xmlns:a16="http://schemas.microsoft.com/office/drawing/2014/main" id="{A7FF2D60-45E4-4D7C-BE4F-CBD64F6015DC}"/>
                </a:ext>
              </a:extLst>
            </p:cNvPr>
            <p:cNvSpPr>
              <a:spLocks noChangeArrowheads="1"/>
            </p:cNvSpPr>
            <p:nvPr/>
          </p:nvSpPr>
          <p:spPr bwMode="auto">
            <a:xfrm flipV="1">
              <a:off x="1968" y="2880"/>
              <a:ext cx="768" cy="336"/>
            </a:xfrm>
            <a:prstGeom prst="curvedDownArrow">
              <a:avLst>
                <a:gd name="adj1" fmla="val 25492"/>
                <a:gd name="adj2" fmla="val 84878"/>
                <a:gd name="adj3" fmla="val 33301"/>
              </a:avLst>
            </a:prstGeom>
            <a:solidFill>
              <a:srgbClr val="1BFFC3"/>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sp>
          <p:nvSpPr>
            <p:cNvPr id="104483" name="Text Box 34">
              <a:extLst>
                <a:ext uri="{FF2B5EF4-FFF2-40B4-BE49-F238E27FC236}">
                  <a16:creationId xmlns:a16="http://schemas.microsoft.com/office/drawing/2014/main" id="{F8994E7B-2D0D-453C-9BC0-51248C803606}"/>
                </a:ext>
              </a:extLst>
            </p:cNvPr>
            <p:cNvSpPr txBox="1">
              <a:spLocks noChangeArrowheads="1"/>
            </p:cNvSpPr>
            <p:nvPr/>
          </p:nvSpPr>
          <p:spPr bwMode="auto">
            <a:xfrm>
              <a:off x="2544" y="433"/>
              <a:ext cx="72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2000" b="1">
                  <a:latin typeface="Times New Roman" panose="02020603050405020304" pitchFamily="18" charset="0"/>
                </a:rPr>
                <a:t>磁带机</a:t>
              </a:r>
              <a:endParaRPr lang="zh-CN" altLang="en-US" sz="2400" b="1">
                <a:latin typeface="Times New Roman" panose="02020603050405020304" pitchFamily="18" charset="0"/>
              </a:endParaRPr>
            </a:p>
          </p:txBody>
        </p:sp>
        <p:pic>
          <p:nvPicPr>
            <p:cNvPr id="104484" name="Picture 35">
              <a:extLst>
                <a:ext uri="{FF2B5EF4-FFF2-40B4-BE49-F238E27FC236}">
                  <a16:creationId xmlns:a16="http://schemas.microsoft.com/office/drawing/2014/main" id="{6DC9F6D1-E0AA-48BC-A5E5-673C629B14C1}"/>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960" y="1152"/>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85" name="Picture 36">
              <a:extLst>
                <a:ext uri="{FF2B5EF4-FFF2-40B4-BE49-F238E27FC236}">
                  <a16:creationId xmlns:a16="http://schemas.microsoft.com/office/drawing/2014/main" id="{12A41377-494D-4D10-9A21-2B8A3C2F7C87}"/>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2256" y="1152"/>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86" name="Picture 37">
              <a:extLst>
                <a:ext uri="{FF2B5EF4-FFF2-40B4-BE49-F238E27FC236}">
                  <a16:creationId xmlns:a16="http://schemas.microsoft.com/office/drawing/2014/main" id="{A3D88264-BE2A-4D25-AE34-AB33434C9F0B}"/>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2256" y="768"/>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87" name="Picture 38">
              <a:extLst>
                <a:ext uri="{FF2B5EF4-FFF2-40B4-BE49-F238E27FC236}">
                  <a16:creationId xmlns:a16="http://schemas.microsoft.com/office/drawing/2014/main" id="{61E8A64A-6BCD-4B02-845A-51D1072B7E24}"/>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2784" y="1152"/>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88" name="Picture 39">
              <a:extLst>
                <a:ext uri="{FF2B5EF4-FFF2-40B4-BE49-F238E27FC236}">
                  <a16:creationId xmlns:a16="http://schemas.microsoft.com/office/drawing/2014/main" id="{D6C671DC-E20A-4E25-9D32-100FFB40D87F}"/>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2784" y="768"/>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89" name="Picture 40">
              <a:extLst>
                <a:ext uri="{FF2B5EF4-FFF2-40B4-BE49-F238E27FC236}">
                  <a16:creationId xmlns:a16="http://schemas.microsoft.com/office/drawing/2014/main" id="{EB30EE53-6F2B-466B-9B15-EA48FE9EDE26}"/>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3312" y="1200"/>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90" name="Picture 41">
              <a:extLst>
                <a:ext uri="{FF2B5EF4-FFF2-40B4-BE49-F238E27FC236}">
                  <a16:creationId xmlns:a16="http://schemas.microsoft.com/office/drawing/2014/main" id="{88BFA856-FB1A-4DFA-BA21-978D3B51FA7D}"/>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3312" y="768"/>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91" name="Text Box 42">
              <a:extLst>
                <a:ext uri="{FF2B5EF4-FFF2-40B4-BE49-F238E27FC236}">
                  <a16:creationId xmlns:a16="http://schemas.microsoft.com/office/drawing/2014/main" id="{E8148B74-6E6A-4401-A6F3-A36B6EFA3981}"/>
                </a:ext>
              </a:extLst>
            </p:cNvPr>
            <p:cNvSpPr txBox="1">
              <a:spLocks noChangeArrowheads="1"/>
            </p:cNvSpPr>
            <p:nvPr/>
          </p:nvSpPr>
          <p:spPr bwMode="auto">
            <a:xfrm>
              <a:off x="214" y="625"/>
              <a:ext cx="314" cy="1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2000" b="1">
                  <a:latin typeface="Times New Roman" panose="02020603050405020304" pitchFamily="18" charset="0"/>
                </a:rPr>
                <a:t>卡片阅读机</a:t>
              </a:r>
              <a:endParaRPr lang="zh-CN" altLang="en-US" sz="2400" b="1">
                <a:latin typeface="Times New Roman" panose="02020603050405020304" pitchFamily="18" charset="0"/>
              </a:endParaRPr>
            </a:p>
          </p:txBody>
        </p:sp>
        <p:sp>
          <p:nvSpPr>
            <p:cNvPr id="104492" name="Text Box 43">
              <a:extLst>
                <a:ext uri="{FF2B5EF4-FFF2-40B4-BE49-F238E27FC236}">
                  <a16:creationId xmlns:a16="http://schemas.microsoft.com/office/drawing/2014/main" id="{95D4D511-0E8F-4C2F-85AA-CBC68A75656C}"/>
                </a:ext>
              </a:extLst>
            </p:cNvPr>
            <p:cNvSpPr txBox="1">
              <a:spLocks noChangeArrowheads="1"/>
            </p:cNvSpPr>
            <p:nvPr/>
          </p:nvSpPr>
          <p:spPr bwMode="auto">
            <a:xfrm>
              <a:off x="3216" y="3264"/>
              <a:ext cx="105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2400" b="1">
                  <a:latin typeface="Times New Roman" panose="02020603050405020304" pitchFamily="18" charset="0"/>
                </a:rPr>
                <a:t>输出磁带</a:t>
              </a:r>
            </a:p>
          </p:txBody>
        </p:sp>
        <p:pic>
          <p:nvPicPr>
            <p:cNvPr id="104493" name="Picture 44">
              <a:extLst>
                <a:ext uri="{FF2B5EF4-FFF2-40B4-BE49-F238E27FC236}">
                  <a16:creationId xmlns:a16="http://schemas.microsoft.com/office/drawing/2014/main" id="{B28FDF99-957A-46BB-81E9-FD8E5F7520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2223" t="44444" r="27779" b="2924"/>
            <a:stretch>
              <a:fillRect/>
            </a:stretch>
          </p:blipFill>
          <p:spPr bwMode="auto">
            <a:xfrm>
              <a:off x="4396" y="816"/>
              <a:ext cx="384"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94" name="Picture 45">
              <a:extLst>
                <a:ext uri="{FF2B5EF4-FFF2-40B4-BE49-F238E27FC236}">
                  <a16:creationId xmlns:a16="http://schemas.microsoft.com/office/drawing/2014/main" id="{37FB1235-8B7F-455C-ACAD-DF649DC1C78E}"/>
                </a:ext>
              </a:extLst>
            </p:cNvPr>
            <p:cNvPicPr>
              <a:picLocks noChangeAspect="1" noChangeArrowheads="1"/>
            </p:cNvPicPr>
            <p:nvPr/>
          </p:nvPicPr>
          <p:blipFill>
            <a:blip r:embed="rId8">
              <a:lum bright="6000"/>
              <a:extLst>
                <a:ext uri="{28A0092B-C50C-407E-A947-70E740481C1C}">
                  <a14:useLocalDpi xmlns:a14="http://schemas.microsoft.com/office/drawing/2010/main" val="0"/>
                </a:ext>
              </a:extLst>
            </a:blip>
            <a:srcRect l="18182" t="13637" r="27272" b="18182"/>
            <a:stretch>
              <a:fillRect/>
            </a:stretch>
          </p:blipFill>
          <p:spPr bwMode="auto">
            <a:xfrm>
              <a:off x="4848" y="1056"/>
              <a:ext cx="336"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95" name="Picture 46">
              <a:extLst>
                <a:ext uri="{FF2B5EF4-FFF2-40B4-BE49-F238E27FC236}">
                  <a16:creationId xmlns:a16="http://schemas.microsoft.com/office/drawing/2014/main" id="{5FEF63B0-03CC-46D6-9940-99D01B8C9F74}"/>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4396" y="816"/>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96" name="Picture 47">
              <a:extLst>
                <a:ext uri="{FF2B5EF4-FFF2-40B4-BE49-F238E27FC236}">
                  <a16:creationId xmlns:a16="http://schemas.microsoft.com/office/drawing/2014/main" id="{E06AEFE1-7247-40F1-9D14-3F716A50E12A}"/>
                </a:ext>
              </a:extLst>
            </p:cNvPr>
            <p:cNvPicPr>
              <a:picLocks noChangeAspect="1" noChangeArrowheads="1"/>
            </p:cNvPicPr>
            <p:nvPr/>
          </p:nvPicPr>
          <p:blipFill>
            <a:blip r:embed="rId5">
              <a:lum bright="12000"/>
              <a:extLst>
                <a:ext uri="{28A0092B-C50C-407E-A947-70E740481C1C}">
                  <a14:useLocalDpi xmlns:a14="http://schemas.microsoft.com/office/drawing/2010/main" val="0"/>
                </a:ext>
              </a:extLst>
            </a:blip>
            <a:srcRect l="10390" t="11484" r="16884" b="8133"/>
            <a:stretch>
              <a:fillRect/>
            </a:stretch>
          </p:blipFill>
          <p:spPr bwMode="auto">
            <a:xfrm>
              <a:off x="4396" y="1248"/>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97" name="Text Box 48">
              <a:extLst>
                <a:ext uri="{FF2B5EF4-FFF2-40B4-BE49-F238E27FC236}">
                  <a16:creationId xmlns:a16="http://schemas.microsoft.com/office/drawing/2014/main" id="{D9690D67-A965-4E6F-8290-874E5AA30FF4}"/>
                </a:ext>
              </a:extLst>
            </p:cNvPr>
            <p:cNvSpPr txBox="1">
              <a:spLocks noChangeArrowheads="1"/>
            </p:cNvSpPr>
            <p:nvPr/>
          </p:nvSpPr>
          <p:spPr bwMode="auto">
            <a:xfrm>
              <a:off x="5149" y="480"/>
              <a:ext cx="295"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1800" b="1">
                  <a:latin typeface="Times New Roman" panose="02020603050405020304" pitchFamily="18" charset="0"/>
                </a:rPr>
                <a:t>打印机</a:t>
              </a:r>
            </a:p>
          </p:txBody>
        </p:sp>
        <p:sp>
          <p:nvSpPr>
            <p:cNvPr id="104498" name="AutoShape 49">
              <a:extLst>
                <a:ext uri="{FF2B5EF4-FFF2-40B4-BE49-F238E27FC236}">
                  <a16:creationId xmlns:a16="http://schemas.microsoft.com/office/drawing/2014/main" id="{24E1D604-6DFB-448F-AF32-25DA48FB4158}"/>
                </a:ext>
              </a:extLst>
            </p:cNvPr>
            <p:cNvSpPr>
              <a:spLocks noChangeArrowheads="1"/>
            </p:cNvSpPr>
            <p:nvPr/>
          </p:nvSpPr>
          <p:spPr bwMode="auto">
            <a:xfrm>
              <a:off x="4848" y="528"/>
              <a:ext cx="240" cy="384"/>
            </a:xfrm>
            <a:prstGeom prst="upArrow">
              <a:avLst>
                <a:gd name="adj1" fmla="val 50000"/>
                <a:gd name="adj2" fmla="val 40000"/>
              </a:avLst>
            </a:prstGeom>
            <a:solidFill>
              <a:schemeClr val="accent1"/>
            </a:solidFill>
            <a:ln w="9525">
              <a:solidFill>
                <a:schemeClr val="tx1"/>
              </a:solidFill>
              <a:miter lim="800000"/>
              <a:headEnd/>
              <a:tailEnd/>
            </a:ln>
          </p:spPr>
          <p:txBody>
            <a:bodyPr vert="eaVert" wrap="none" anchor="ct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endParaRPr lang="zh-CN" altLang="en-US" sz="1800">
                <a:latin typeface="Helvetica" panose="020B0604020202020204" pitchFamily="34" charset="0"/>
              </a:endParaRPr>
            </a:p>
          </p:txBody>
        </p:sp>
        <p:pic>
          <p:nvPicPr>
            <p:cNvPr id="104499" name="Picture 50">
              <a:extLst>
                <a:ext uri="{FF2B5EF4-FFF2-40B4-BE49-F238E27FC236}">
                  <a16:creationId xmlns:a16="http://schemas.microsoft.com/office/drawing/2014/main" id="{042523BB-1DBD-4520-AB52-CC3FCBEEB2F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80" y="1200"/>
              <a:ext cx="330"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500" name="Picture 51">
              <a:extLst>
                <a:ext uri="{FF2B5EF4-FFF2-40B4-BE49-F238E27FC236}">
                  <a16:creationId xmlns:a16="http://schemas.microsoft.com/office/drawing/2014/main" id="{A1BF1AAC-E171-4597-B5DF-BBFA4F594D6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98" y="1200"/>
              <a:ext cx="316"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4453" name="Picture 53" descr="图_IBM360">
            <a:extLst>
              <a:ext uri="{FF2B5EF4-FFF2-40B4-BE49-F238E27FC236}">
                <a16:creationId xmlns:a16="http://schemas.microsoft.com/office/drawing/2014/main" id="{E07DEF06-3969-4E39-A958-92A2F8BF6AC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7436" y="4596088"/>
            <a:ext cx="3261151" cy="158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日期占位符 4">
            <a:extLst>
              <a:ext uri="{FF2B5EF4-FFF2-40B4-BE49-F238E27FC236}">
                <a16:creationId xmlns:a16="http://schemas.microsoft.com/office/drawing/2014/main" id="{DB82585A-ADC0-40D9-A832-7C103B862601}"/>
              </a:ext>
            </a:extLst>
          </p:cNvPr>
          <p:cNvSpPr txBox="1">
            <a:spLocks noGrp="1" noChangeArrowheads="1"/>
          </p:cNvSpPr>
          <p:nvPr/>
        </p:nvSpPr>
        <p:spPr bwMode="auto">
          <a:xfrm>
            <a:off x="6980015" y="62515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sz="2800">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sz="2400">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C0E0C3B7-CDE7-43C9-B797-351266827CBE}" type="datetime1">
              <a:rPr lang="zh-CN" altLang="en-US" sz="1800">
                <a:latin typeface="Helvetica" panose="020B0604020202020204" pitchFamily="34" charset="0"/>
              </a:rPr>
              <a:pPr>
                <a:spcBef>
                  <a:spcPct val="0"/>
                </a:spcBef>
                <a:buClrTx/>
                <a:buSzTx/>
                <a:buFont typeface="Arial" panose="020B0604020202020204" pitchFamily="34" charset="0"/>
                <a:buNone/>
              </a:pPr>
              <a:t>2023/12/5</a:t>
            </a:fld>
            <a:endParaRPr lang="en-US" altLang="zh-CN" sz="1800" dirty="0">
              <a:latin typeface="Helvetica" panose="020B0604020202020204" pitchFamily="34" charset="0"/>
            </a:endParaRPr>
          </a:p>
        </p:txBody>
      </p:sp>
    </p:spTree>
    <p:extLst>
      <p:ext uri="{BB962C8B-B14F-4D97-AF65-F5344CB8AC3E}">
        <p14:creationId xmlns:p14="http://schemas.microsoft.com/office/powerpoint/2010/main" val="3455993296"/>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2660" y="220088"/>
            <a:ext cx="7574582" cy="681038"/>
          </a:xfrm>
        </p:spPr>
        <p:txBody>
          <a:bodyPr/>
          <a:lstStyle/>
          <a:p>
            <a:r>
              <a:rPr lang="zh-CN" altLang="en-US" b="0" dirty="0">
                <a:effectLst>
                  <a:outerShdw blurRad="38100" dist="38100" dir="2700000" algn="tl">
                    <a:srgbClr val="C0C0C0"/>
                  </a:outerShdw>
                </a:effectLst>
                <a:ea typeface="宋体" panose="02010600030101010101" pitchFamily="2" charset="-122"/>
              </a:rPr>
              <a:t>脱机</a:t>
            </a:r>
            <a:r>
              <a:rPr lang="en-US" altLang="zh-CN" b="0" dirty="0">
                <a:effectLst>
                  <a:outerShdw blurRad="38100" dist="38100" dir="2700000" algn="tl">
                    <a:srgbClr val="C0C0C0"/>
                  </a:outerShdw>
                </a:effectLst>
                <a:ea typeface="宋体" panose="02010600030101010101" pitchFamily="2" charset="-122"/>
              </a:rPr>
              <a:t>I/O</a:t>
            </a:r>
            <a:r>
              <a:rPr lang="zh-CN" altLang="en-US" b="0" dirty="0">
                <a:effectLst>
                  <a:outerShdw blurRad="38100" dist="38100" dir="2700000" algn="tl">
                    <a:srgbClr val="C0C0C0"/>
                  </a:outerShdw>
                </a:effectLst>
                <a:ea typeface="宋体" panose="02010600030101010101" pitchFamily="2" charset="-122"/>
              </a:rPr>
              <a:t>与</a:t>
            </a:r>
            <a:r>
              <a:rPr lang="en-US" altLang="zh-CN" b="0" dirty="0">
                <a:effectLst>
                  <a:outerShdw blurRad="38100" dist="38100" dir="2700000" algn="tl">
                    <a:srgbClr val="C0C0C0"/>
                  </a:outerShdw>
                </a:effectLst>
                <a:ea typeface="宋体" panose="02010600030101010101" pitchFamily="2" charset="-122"/>
              </a:rPr>
              <a:t>Spooling</a:t>
            </a:r>
            <a:r>
              <a:rPr lang="zh-CN" altLang="en-US" b="0" dirty="0">
                <a:effectLst>
                  <a:outerShdw blurRad="38100" dist="38100" dir="2700000" algn="tl">
                    <a:srgbClr val="C0C0C0"/>
                  </a:outerShdw>
                </a:effectLst>
                <a:ea typeface="宋体" panose="02010600030101010101" pitchFamily="2" charset="-122"/>
              </a:rPr>
              <a:t>技术</a:t>
            </a:r>
          </a:p>
        </p:txBody>
      </p:sp>
      <p:sp>
        <p:nvSpPr>
          <p:cNvPr id="4" name="文本框 1"/>
          <p:cNvSpPr txBox="1"/>
          <p:nvPr/>
        </p:nvSpPr>
        <p:spPr>
          <a:xfrm>
            <a:off x="1145381" y="2303621"/>
            <a:ext cx="521018" cy="494348"/>
          </a:xfrm>
          <a:prstGeom prst="rect">
            <a:avLst/>
          </a:prstGeom>
          <a:no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810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CPU</a:t>
            </a:r>
          </a:p>
        </p:txBody>
      </p:sp>
      <p:sp>
        <p:nvSpPr>
          <p:cNvPr id="5" name="文本框 2"/>
          <p:cNvSpPr txBox="1"/>
          <p:nvPr/>
        </p:nvSpPr>
        <p:spPr>
          <a:xfrm>
            <a:off x="1733074" y="3323749"/>
            <a:ext cx="499110" cy="40719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打印机</a:t>
            </a:r>
          </a:p>
        </p:txBody>
      </p:sp>
      <p:sp>
        <p:nvSpPr>
          <p:cNvPr id="6" name="任意多边形 3"/>
          <p:cNvSpPr/>
          <p:nvPr/>
        </p:nvSpPr>
        <p:spPr>
          <a:xfrm>
            <a:off x="1723549" y="3291364"/>
            <a:ext cx="561975" cy="498158"/>
          </a:xfrm>
          <a:custGeom>
            <a:avLst/>
            <a:gdLst>
              <a:gd name="connisteX0" fmla="*/ 0 w 518160"/>
              <a:gd name="connsiteY0" fmla="*/ 256540 h 256540"/>
              <a:gd name="connisteX1" fmla="*/ 0 w 518160"/>
              <a:gd name="connsiteY1" fmla="*/ 0 h 256540"/>
              <a:gd name="connisteX2" fmla="*/ 518160 w 518160"/>
              <a:gd name="connsiteY2" fmla="*/ 0 h 256540"/>
              <a:gd name="connisteX3" fmla="*/ 518160 w 518160"/>
              <a:gd name="connsiteY3" fmla="*/ 230505 h 256540"/>
            </a:gdLst>
            <a:ahLst/>
            <a:cxnLst>
              <a:cxn ang="0">
                <a:pos x="connisteX0" y="connsiteY0"/>
              </a:cxn>
              <a:cxn ang="0">
                <a:pos x="connisteX1" y="connsiteY1"/>
              </a:cxn>
              <a:cxn ang="0">
                <a:pos x="connisteX2" y="connsiteY2"/>
              </a:cxn>
              <a:cxn ang="0">
                <a:pos x="connisteX3" y="connsiteY3"/>
              </a:cxn>
            </a:cxnLst>
            <a:rect l="l" t="t" r="r" b="b"/>
            <a:pathLst>
              <a:path w="518160" h="256540">
                <a:moveTo>
                  <a:pt x="0" y="256540"/>
                </a:moveTo>
                <a:lnTo>
                  <a:pt x="0" y="0"/>
                </a:lnTo>
                <a:lnTo>
                  <a:pt x="518160" y="0"/>
                </a:lnTo>
                <a:lnTo>
                  <a:pt x="518160" y="230505"/>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7" name="任意多边形 4"/>
          <p:cNvSpPr/>
          <p:nvPr/>
        </p:nvSpPr>
        <p:spPr>
          <a:xfrm>
            <a:off x="1723549" y="3725704"/>
            <a:ext cx="561975" cy="148114"/>
          </a:xfrm>
          <a:custGeom>
            <a:avLst/>
            <a:gdLst>
              <a:gd name="connisteX0" fmla="*/ 518160 w 518160"/>
              <a:gd name="connsiteY0" fmla="*/ 2011 h 64207"/>
              <a:gd name="connisteX1" fmla="*/ 359410 w 518160"/>
              <a:gd name="connsiteY1" fmla="*/ 7091 h 64207"/>
              <a:gd name="connisteX2" fmla="*/ 184785 w 518160"/>
              <a:gd name="connsiteY2" fmla="*/ 63606 h 64207"/>
              <a:gd name="connisteX3" fmla="*/ 0 w 518160"/>
              <a:gd name="connsiteY3" fmla="*/ 33126 h 64207"/>
            </a:gdLst>
            <a:ahLst/>
            <a:cxnLst>
              <a:cxn ang="0">
                <a:pos x="connisteX0" y="connsiteY0"/>
              </a:cxn>
              <a:cxn ang="0">
                <a:pos x="connisteX1" y="connsiteY1"/>
              </a:cxn>
              <a:cxn ang="0">
                <a:pos x="connisteX2" y="connsiteY2"/>
              </a:cxn>
              <a:cxn ang="0">
                <a:pos x="connisteX3" y="connsiteY3"/>
              </a:cxn>
            </a:cxnLst>
            <a:rect l="l" t="t" r="r" b="b"/>
            <a:pathLst>
              <a:path w="518160" h="64208">
                <a:moveTo>
                  <a:pt x="518160" y="2011"/>
                </a:moveTo>
                <a:cubicBezTo>
                  <a:pt x="489585" y="2011"/>
                  <a:pt x="426085" y="-4974"/>
                  <a:pt x="359410" y="7091"/>
                </a:cubicBezTo>
                <a:cubicBezTo>
                  <a:pt x="292735" y="19156"/>
                  <a:pt x="256540" y="58526"/>
                  <a:pt x="184785" y="63606"/>
                </a:cubicBezTo>
                <a:cubicBezTo>
                  <a:pt x="113030" y="68686"/>
                  <a:pt x="33655" y="40111"/>
                  <a:pt x="0" y="33126"/>
                </a:cubicBez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8" name="任意多边形 5"/>
          <p:cNvSpPr/>
          <p:nvPr/>
        </p:nvSpPr>
        <p:spPr>
          <a:xfrm>
            <a:off x="457200" y="3251835"/>
            <a:ext cx="531495" cy="548640"/>
          </a:xfrm>
          <a:custGeom>
            <a:avLst/>
            <a:gdLst>
              <a:gd name="connsiteX0" fmla="*/ 0 w 719"/>
              <a:gd name="connsiteY0" fmla="*/ 444 h 445"/>
              <a:gd name="connsiteX1" fmla="*/ 0 w 719"/>
              <a:gd name="connsiteY1" fmla="*/ 80 h 445"/>
              <a:gd name="connsiteX2" fmla="*/ 97 w 719"/>
              <a:gd name="connsiteY2" fmla="*/ 0 h 445"/>
              <a:gd name="connsiteX3" fmla="*/ 719 w 719"/>
              <a:gd name="connsiteY3" fmla="*/ 0 h 445"/>
              <a:gd name="connsiteX4" fmla="*/ 719 w 719"/>
              <a:gd name="connsiteY4" fmla="*/ 437 h 445"/>
              <a:gd name="connsiteX5" fmla="*/ 0 w 719"/>
              <a:gd name="connsiteY5" fmla="*/ 445 h 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9" h="445">
                <a:moveTo>
                  <a:pt x="0" y="444"/>
                </a:moveTo>
                <a:lnTo>
                  <a:pt x="0" y="80"/>
                </a:lnTo>
                <a:lnTo>
                  <a:pt x="97" y="0"/>
                </a:lnTo>
                <a:lnTo>
                  <a:pt x="719" y="0"/>
                </a:lnTo>
                <a:lnTo>
                  <a:pt x="719" y="437"/>
                </a:lnTo>
                <a:lnTo>
                  <a:pt x="0" y="445"/>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9" name="文本框 6"/>
          <p:cNvSpPr txBox="1"/>
          <p:nvPr/>
        </p:nvSpPr>
        <p:spPr>
          <a:xfrm>
            <a:off x="470535" y="3319939"/>
            <a:ext cx="499110" cy="40719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卡片机</a:t>
            </a:r>
          </a:p>
        </p:txBody>
      </p:sp>
      <p:sp>
        <p:nvSpPr>
          <p:cNvPr id="10" name="文本框 7"/>
          <p:cNvSpPr txBox="1"/>
          <p:nvPr/>
        </p:nvSpPr>
        <p:spPr>
          <a:xfrm>
            <a:off x="2800350" y="2255520"/>
            <a:ext cx="521018" cy="494348"/>
          </a:xfrm>
          <a:prstGeom prst="rect">
            <a:avLst/>
          </a:prstGeom>
          <a:no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810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CPU</a:t>
            </a:r>
          </a:p>
        </p:txBody>
      </p:sp>
      <p:sp>
        <p:nvSpPr>
          <p:cNvPr id="11" name="文本框 8"/>
          <p:cNvSpPr txBox="1"/>
          <p:nvPr/>
        </p:nvSpPr>
        <p:spPr>
          <a:xfrm>
            <a:off x="4357211" y="2351723"/>
            <a:ext cx="461963" cy="404336"/>
          </a:xfrm>
          <a:prstGeom prst="rect">
            <a:avLst/>
          </a:prstGeom>
          <a:no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810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satellite</a:t>
            </a:r>
          </a:p>
        </p:txBody>
      </p:sp>
      <p:cxnSp>
        <p:nvCxnSpPr>
          <p:cNvPr id="12" name="直接连接符 9"/>
          <p:cNvCxnSpPr/>
          <p:nvPr/>
        </p:nvCxnSpPr>
        <p:spPr>
          <a:xfrm>
            <a:off x="2895600" y="3291364"/>
            <a:ext cx="280988" cy="0"/>
          </a:xfrm>
          <a:prstGeom prst="line">
            <a:avLst/>
          </a:prstGeom>
          <a:no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椭圆 10"/>
          <p:cNvSpPr/>
          <p:nvPr/>
        </p:nvSpPr>
        <p:spPr>
          <a:xfrm>
            <a:off x="2841784" y="3292792"/>
            <a:ext cx="137636" cy="229553"/>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14" name="椭圆 11"/>
          <p:cNvSpPr/>
          <p:nvPr/>
        </p:nvSpPr>
        <p:spPr>
          <a:xfrm>
            <a:off x="3101817" y="3302794"/>
            <a:ext cx="137636" cy="229553"/>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15" name="文本框 12"/>
          <p:cNvSpPr txBox="1"/>
          <p:nvPr/>
        </p:nvSpPr>
        <p:spPr>
          <a:xfrm>
            <a:off x="2813685" y="3489008"/>
            <a:ext cx="461963" cy="404336"/>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810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磁带机</a:t>
            </a:r>
            <a:endParaRPr lang="en-US" altLang="zh-CN" sz="1200" kern="100">
              <a:noFill/>
              <a:latin typeface="Calibri" panose="020F0502020204030204"/>
              <a:ea typeface="宋体" panose="02010600030101010101" pitchFamily="2" charset="-122"/>
              <a:cs typeface="Times New Roman" panose="02020603050405020304"/>
              <a:sym typeface="Times New Roman" panose="02020603050405020304"/>
            </a:endParaRPr>
          </a:p>
        </p:txBody>
      </p:sp>
      <p:cxnSp>
        <p:nvCxnSpPr>
          <p:cNvPr id="16" name="直接连接符 14"/>
          <p:cNvCxnSpPr/>
          <p:nvPr/>
        </p:nvCxnSpPr>
        <p:spPr>
          <a:xfrm>
            <a:off x="4045267" y="3287554"/>
            <a:ext cx="280988" cy="0"/>
          </a:xfrm>
          <a:prstGeom prst="line">
            <a:avLst/>
          </a:prstGeom>
          <a:no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3990976" y="3288982"/>
            <a:ext cx="137636" cy="229553"/>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18" name="椭圆 13"/>
          <p:cNvSpPr/>
          <p:nvPr/>
        </p:nvSpPr>
        <p:spPr>
          <a:xfrm>
            <a:off x="4251484" y="3298984"/>
            <a:ext cx="137636" cy="229553"/>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19" name="文本框 15"/>
          <p:cNvSpPr txBox="1"/>
          <p:nvPr/>
        </p:nvSpPr>
        <p:spPr>
          <a:xfrm>
            <a:off x="3962876" y="3485198"/>
            <a:ext cx="461963" cy="404336"/>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810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磁带机</a:t>
            </a:r>
            <a:endParaRPr lang="en-US" altLang="zh-CN" sz="1200" kern="100">
              <a:noFill/>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20" name="任意多边形 17"/>
          <p:cNvSpPr/>
          <p:nvPr/>
        </p:nvSpPr>
        <p:spPr>
          <a:xfrm>
            <a:off x="4650581" y="3154680"/>
            <a:ext cx="531495" cy="548640"/>
          </a:xfrm>
          <a:custGeom>
            <a:avLst/>
            <a:gdLst>
              <a:gd name="connsiteX0" fmla="*/ 0 w 719"/>
              <a:gd name="connsiteY0" fmla="*/ 444 h 445"/>
              <a:gd name="connsiteX1" fmla="*/ 0 w 719"/>
              <a:gd name="connsiteY1" fmla="*/ 80 h 445"/>
              <a:gd name="connsiteX2" fmla="*/ 97 w 719"/>
              <a:gd name="connsiteY2" fmla="*/ 0 h 445"/>
              <a:gd name="connsiteX3" fmla="*/ 719 w 719"/>
              <a:gd name="connsiteY3" fmla="*/ 0 h 445"/>
              <a:gd name="connsiteX4" fmla="*/ 719 w 719"/>
              <a:gd name="connsiteY4" fmla="*/ 437 h 445"/>
              <a:gd name="connsiteX5" fmla="*/ 0 w 719"/>
              <a:gd name="connsiteY5" fmla="*/ 445 h 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9" h="445">
                <a:moveTo>
                  <a:pt x="0" y="444"/>
                </a:moveTo>
                <a:lnTo>
                  <a:pt x="0" y="80"/>
                </a:lnTo>
                <a:lnTo>
                  <a:pt x="97" y="0"/>
                </a:lnTo>
                <a:lnTo>
                  <a:pt x="719" y="0"/>
                </a:lnTo>
                <a:lnTo>
                  <a:pt x="719" y="437"/>
                </a:lnTo>
                <a:lnTo>
                  <a:pt x="0" y="445"/>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1" name="文本框 18"/>
          <p:cNvSpPr txBox="1"/>
          <p:nvPr/>
        </p:nvSpPr>
        <p:spPr>
          <a:xfrm>
            <a:off x="4663916" y="3222308"/>
            <a:ext cx="499110" cy="40719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卡片机</a:t>
            </a:r>
          </a:p>
        </p:txBody>
      </p:sp>
      <p:sp>
        <p:nvSpPr>
          <p:cNvPr id="22" name="文本框 19"/>
          <p:cNvSpPr txBox="1"/>
          <p:nvPr/>
        </p:nvSpPr>
        <p:spPr>
          <a:xfrm>
            <a:off x="5413534" y="3176588"/>
            <a:ext cx="499110" cy="40719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打印机</a:t>
            </a:r>
          </a:p>
        </p:txBody>
      </p:sp>
      <p:sp>
        <p:nvSpPr>
          <p:cNvPr id="23" name="任意多边形 20"/>
          <p:cNvSpPr/>
          <p:nvPr/>
        </p:nvSpPr>
        <p:spPr>
          <a:xfrm>
            <a:off x="5403533" y="3144679"/>
            <a:ext cx="561975" cy="498158"/>
          </a:xfrm>
          <a:custGeom>
            <a:avLst/>
            <a:gdLst>
              <a:gd name="connisteX0" fmla="*/ 0 w 518160"/>
              <a:gd name="connsiteY0" fmla="*/ 256540 h 256540"/>
              <a:gd name="connisteX1" fmla="*/ 0 w 518160"/>
              <a:gd name="connsiteY1" fmla="*/ 0 h 256540"/>
              <a:gd name="connisteX2" fmla="*/ 518160 w 518160"/>
              <a:gd name="connsiteY2" fmla="*/ 0 h 256540"/>
              <a:gd name="connisteX3" fmla="*/ 518160 w 518160"/>
              <a:gd name="connsiteY3" fmla="*/ 230505 h 256540"/>
            </a:gdLst>
            <a:ahLst/>
            <a:cxnLst>
              <a:cxn ang="0">
                <a:pos x="connisteX0" y="connsiteY0"/>
              </a:cxn>
              <a:cxn ang="0">
                <a:pos x="connisteX1" y="connsiteY1"/>
              </a:cxn>
              <a:cxn ang="0">
                <a:pos x="connisteX2" y="connsiteY2"/>
              </a:cxn>
              <a:cxn ang="0">
                <a:pos x="connisteX3" y="connsiteY3"/>
              </a:cxn>
            </a:cxnLst>
            <a:rect l="l" t="t" r="r" b="b"/>
            <a:pathLst>
              <a:path w="518160" h="256540">
                <a:moveTo>
                  <a:pt x="0" y="256540"/>
                </a:moveTo>
                <a:lnTo>
                  <a:pt x="0" y="0"/>
                </a:lnTo>
                <a:lnTo>
                  <a:pt x="518160" y="0"/>
                </a:lnTo>
                <a:lnTo>
                  <a:pt x="518160" y="230505"/>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4" name="任意多边形 21"/>
          <p:cNvSpPr/>
          <p:nvPr/>
        </p:nvSpPr>
        <p:spPr>
          <a:xfrm>
            <a:off x="5403533" y="3579019"/>
            <a:ext cx="561975" cy="148114"/>
          </a:xfrm>
          <a:custGeom>
            <a:avLst/>
            <a:gdLst>
              <a:gd name="connisteX0" fmla="*/ 518160 w 518160"/>
              <a:gd name="connsiteY0" fmla="*/ 2011 h 64207"/>
              <a:gd name="connisteX1" fmla="*/ 359410 w 518160"/>
              <a:gd name="connsiteY1" fmla="*/ 7091 h 64207"/>
              <a:gd name="connisteX2" fmla="*/ 184785 w 518160"/>
              <a:gd name="connsiteY2" fmla="*/ 63606 h 64207"/>
              <a:gd name="connisteX3" fmla="*/ 0 w 518160"/>
              <a:gd name="connsiteY3" fmla="*/ 33126 h 64207"/>
            </a:gdLst>
            <a:ahLst/>
            <a:cxnLst>
              <a:cxn ang="0">
                <a:pos x="connisteX0" y="connsiteY0"/>
              </a:cxn>
              <a:cxn ang="0">
                <a:pos x="connisteX1" y="connsiteY1"/>
              </a:cxn>
              <a:cxn ang="0">
                <a:pos x="connisteX2" y="connsiteY2"/>
              </a:cxn>
              <a:cxn ang="0">
                <a:pos x="connisteX3" y="connsiteY3"/>
              </a:cxn>
            </a:cxnLst>
            <a:rect l="l" t="t" r="r" b="b"/>
            <a:pathLst>
              <a:path w="518160" h="64208">
                <a:moveTo>
                  <a:pt x="518160" y="2011"/>
                </a:moveTo>
                <a:cubicBezTo>
                  <a:pt x="489585" y="2011"/>
                  <a:pt x="426085" y="-4974"/>
                  <a:pt x="359410" y="7091"/>
                </a:cubicBezTo>
                <a:cubicBezTo>
                  <a:pt x="292735" y="19156"/>
                  <a:pt x="256540" y="58526"/>
                  <a:pt x="184785" y="63606"/>
                </a:cubicBezTo>
                <a:cubicBezTo>
                  <a:pt x="113030" y="68686"/>
                  <a:pt x="33655" y="40111"/>
                  <a:pt x="0" y="33126"/>
                </a:cubicBez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cxnSp>
        <p:nvCxnSpPr>
          <p:cNvPr id="25" name="直接连接符 22"/>
          <p:cNvCxnSpPr>
            <a:endCxn id="4" idx="2"/>
          </p:cNvCxnSpPr>
          <p:nvPr/>
        </p:nvCxnSpPr>
        <p:spPr>
          <a:xfrm flipV="1">
            <a:off x="743902" y="2797969"/>
            <a:ext cx="656273" cy="446246"/>
          </a:xfrm>
          <a:prstGeom prst="line">
            <a:avLst/>
          </a:prstGeom>
          <a:no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3"/>
          <p:cNvCxnSpPr>
            <a:endCxn id="4" idx="2"/>
          </p:cNvCxnSpPr>
          <p:nvPr/>
        </p:nvCxnSpPr>
        <p:spPr>
          <a:xfrm flipH="1" flipV="1">
            <a:off x="1400175" y="2797969"/>
            <a:ext cx="595789" cy="503396"/>
          </a:xfrm>
          <a:prstGeom prst="line">
            <a:avLst/>
          </a:prstGeom>
          <a:no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4"/>
          <p:cNvCxnSpPr>
            <a:endCxn id="10" idx="2"/>
          </p:cNvCxnSpPr>
          <p:nvPr/>
        </p:nvCxnSpPr>
        <p:spPr>
          <a:xfrm flipV="1">
            <a:off x="3052287" y="2749867"/>
            <a:ext cx="9049" cy="460058"/>
          </a:xfrm>
          <a:prstGeom prst="line">
            <a:avLst/>
          </a:prstGeom>
          <a:no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5"/>
          <p:cNvCxnSpPr>
            <a:endCxn id="11" idx="2"/>
          </p:cNvCxnSpPr>
          <p:nvPr/>
        </p:nvCxnSpPr>
        <p:spPr>
          <a:xfrm flipV="1">
            <a:off x="4205764" y="2756059"/>
            <a:ext cx="382905" cy="494348"/>
          </a:xfrm>
          <a:prstGeom prst="line">
            <a:avLst/>
          </a:prstGeom>
          <a:no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6"/>
          <p:cNvCxnSpPr>
            <a:endCxn id="11" idx="2"/>
          </p:cNvCxnSpPr>
          <p:nvPr/>
        </p:nvCxnSpPr>
        <p:spPr>
          <a:xfrm flipH="1" flipV="1">
            <a:off x="4588669" y="2756059"/>
            <a:ext cx="338614" cy="391954"/>
          </a:xfrm>
          <a:prstGeom prst="line">
            <a:avLst/>
          </a:prstGeom>
          <a:no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7"/>
          <p:cNvCxnSpPr>
            <a:endCxn id="11" idx="2"/>
          </p:cNvCxnSpPr>
          <p:nvPr/>
        </p:nvCxnSpPr>
        <p:spPr>
          <a:xfrm flipH="1" flipV="1">
            <a:off x="4588669" y="2756059"/>
            <a:ext cx="1076801" cy="378619"/>
          </a:xfrm>
          <a:prstGeom prst="line">
            <a:avLst/>
          </a:prstGeom>
          <a:no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左右箭头 28"/>
          <p:cNvSpPr/>
          <p:nvPr/>
        </p:nvSpPr>
        <p:spPr>
          <a:xfrm>
            <a:off x="3374707" y="3350895"/>
            <a:ext cx="507683" cy="146685"/>
          </a:xfrm>
          <a:prstGeom prst="leftRightArrow">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32" name="文本框 29"/>
          <p:cNvSpPr txBox="1"/>
          <p:nvPr/>
        </p:nvSpPr>
        <p:spPr>
          <a:xfrm>
            <a:off x="578644" y="4039077"/>
            <a:ext cx="1443038" cy="40719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联机输入输出</a:t>
            </a:r>
          </a:p>
        </p:txBody>
      </p:sp>
      <p:sp>
        <p:nvSpPr>
          <p:cNvPr id="33" name="文本框 30"/>
          <p:cNvSpPr txBox="1"/>
          <p:nvPr/>
        </p:nvSpPr>
        <p:spPr>
          <a:xfrm>
            <a:off x="3491389" y="4071938"/>
            <a:ext cx="1443038" cy="40719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脱机输入输出</a:t>
            </a:r>
          </a:p>
        </p:txBody>
      </p:sp>
      <p:grpSp>
        <p:nvGrpSpPr>
          <p:cNvPr id="51" name="组合 51"/>
          <p:cNvGrpSpPr/>
          <p:nvPr/>
        </p:nvGrpSpPr>
        <p:grpSpPr>
          <a:xfrm>
            <a:off x="3470910" y="2848928"/>
            <a:ext cx="308134" cy="391954"/>
            <a:chOff x="1428" y="5163"/>
            <a:chExt cx="417" cy="318"/>
          </a:xfrm>
          <a:noFill/>
        </p:grpSpPr>
        <p:sp>
          <p:nvSpPr>
            <p:cNvPr id="34" name="椭圆 31"/>
            <p:cNvSpPr/>
            <p:nvPr/>
          </p:nvSpPr>
          <p:spPr>
            <a:xfrm>
              <a:off x="1448" y="5163"/>
              <a:ext cx="119" cy="119"/>
            </a:xfrm>
            <a:prstGeom prst="ellipse">
              <a:avLst/>
            </a:prstGeom>
            <a:grpFill/>
            <a:ln w="6350"/>
          </p:spPr>
          <p:style>
            <a:lnRef idx="2">
              <a:schemeClr val="dk1">
                <a:shade val="50000"/>
              </a:schemeClr>
            </a:lnRef>
            <a:fillRef idx="1">
              <a:schemeClr val="dk1"/>
            </a:fillRef>
            <a:effectRef idx="0">
              <a:schemeClr val="dk1"/>
            </a:effectRef>
            <a:fontRef idx="minor">
              <a:schemeClr val="lt1"/>
            </a:fontRef>
          </p:style>
        </p:sp>
        <p:cxnSp>
          <p:nvCxnSpPr>
            <p:cNvPr id="35" name="直接连接符 33"/>
            <p:cNvCxnSpPr>
              <a:stCxn id="34" idx="4"/>
            </p:cNvCxnSpPr>
            <p:nvPr/>
          </p:nvCxnSpPr>
          <p:spPr>
            <a:xfrm>
              <a:off x="1508" y="5282"/>
              <a:ext cx="0" cy="116"/>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4"/>
            <p:cNvCxnSpPr/>
            <p:nvPr/>
          </p:nvCxnSpPr>
          <p:spPr>
            <a:xfrm flipH="1">
              <a:off x="1428" y="5277"/>
              <a:ext cx="74" cy="83"/>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5"/>
            <p:cNvCxnSpPr>
              <a:stCxn id="34" idx="4"/>
            </p:cNvCxnSpPr>
            <p:nvPr/>
          </p:nvCxnSpPr>
          <p:spPr>
            <a:xfrm>
              <a:off x="1508" y="5282"/>
              <a:ext cx="81" cy="63"/>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6"/>
            <p:cNvCxnSpPr/>
            <p:nvPr/>
          </p:nvCxnSpPr>
          <p:spPr>
            <a:xfrm flipH="1">
              <a:off x="1439" y="5399"/>
              <a:ext cx="74" cy="83"/>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7"/>
            <p:cNvCxnSpPr/>
            <p:nvPr/>
          </p:nvCxnSpPr>
          <p:spPr>
            <a:xfrm flipH="1" flipV="1">
              <a:off x="1517" y="5402"/>
              <a:ext cx="59" cy="7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0" name="组合 50"/>
            <p:cNvGrpSpPr/>
            <p:nvPr/>
          </p:nvGrpSpPr>
          <p:grpSpPr>
            <a:xfrm>
              <a:off x="1577" y="5343"/>
              <a:ext cx="269" cy="120"/>
              <a:chOff x="6376" y="6634"/>
              <a:chExt cx="538" cy="195"/>
            </a:xfrm>
            <a:grpFill/>
          </p:grpSpPr>
          <p:cxnSp>
            <p:nvCxnSpPr>
              <p:cNvPr id="49" name="直接连接符 49"/>
              <p:cNvCxnSpPr/>
              <p:nvPr/>
            </p:nvCxnSpPr>
            <p:spPr>
              <a:xfrm>
                <a:off x="6449" y="6634"/>
                <a:ext cx="38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椭圆 48"/>
              <p:cNvSpPr/>
              <p:nvPr/>
            </p:nvSpPr>
            <p:spPr>
              <a:xfrm>
                <a:off x="6376" y="6635"/>
                <a:ext cx="186" cy="186"/>
              </a:xfrm>
              <a:prstGeom prst="ellipse">
                <a:avLst/>
              </a:prstGeom>
              <a:grp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47" name="椭圆 47"/>
              <p:cNvSpPr/>
              <p:nvPr/>
            </p:nvSpPr>
            <p:spPr>
              <a:xfrm>
                <a:off x="6728" y="6643"/>
                <a:ext cx="186" cy="186"/>
              </a:xfrm>
              <a:prstGeom prst="ellipse">
                <a:avLst/>
              </a:prstGeom>
              <a:grp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grpSp>
      </p:grpSp>
      <p:sp>
        <p:nvSpPr>
          <p:cNvPr id="40" name="文本框 1"/>
          <p:cNvSpPr txBox="1"/>
          <p:nvPr/>
        </p:nvSpPr>
        <p:spPr>
          <a:xfrm>
            <a:off x="7273766" y="2149792"/>
            <a:ext cx="521018" cy="494348"/>
          </a:xfrm>
          <a:prstGeom prst="rect">
            <a:avLst/>
          </a:prstGeom>
          <a:no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810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CPU</a:t>
            </a:r>
          </a:p>
        </p:txBody>
      </p:sp>
      <p:sp>
        <p:nvSpPr>
          <p:cNvPr id="41" name="文本框 2"/>
          <p:cNvSpPr txBox="1"/>
          <p:nvPr/>
        </p:nvSpPr>
        <p:spPr>
          <a:xfrm>
            <a:off x="8118634" y="3319939"/>
            <a:ext cx="499110" cy="40719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打印机</a:t>
            </a:r>
          </a:p>
        </p:txBody>
      </p:sp>
      <p:sp>
        <p:nvSpPr>
          <p:cNvPr id="42" name="任意多边形 3"/>
          <p:cNvSpPr/>
          <p:nvPr/>
        </p:nvSpPr>
        <p:spPr>
          <a:xfrm>
            <a:off x="8109109" y="3287554"/>
            <a:ext cx="561975" cy="498158"/>
          </a:xfrm>
          <a:custGeom>
            <a:avLst/>
            <a:gdLst>
              <a:gd name="connisteX0" fmla="*/ 0 w 518160"/>
              <a:gd name="connsiteY0" fmla="*/ 256540 h 256540"/>
              <a:gd name="connisteX1" fmla="*/ 0 w 518160"/>
              <a:gd name="connsiteY1" fmla="*/ 0 h 256540"/>
              <a:gd name="connisteX2" fmla="*/ 518160 w 518160"/>
              <a:gd name="connsiteY2" fmla="*/ 0 h 256540"/>
              <a:gd name="connisteX3" fmla="*/ 518160 w 518160"/>
              <a:gd name="connsiteY3" fmla="*/ 230505 h 256540"/>
            </a:gdLst>
            <a:ahLst/>
            <a:cxnLst>
              <a:cxn ang="0">
                <a:pos x="connisteX0" y="connsiteY0"/>
              </a:cxn>
              <a:cxn ang="0">
                <a:pos x="connisteX1" y="connsiteY1"/>
              </a:cxn>
              <a:cxn ang="0">
                <a:pos x="connisteX2" y="connsiteY2"/>
              </a:cxn>
              <a:cxn ang="0">
                <a:pos x="connisteX3" y="connsiteY3"/>
              </a:cxn>
            </a:cxnLst>
            <a:rect l="l" t="t" r="r" b="b"/>
            <a:pathLst>
              <a:path w="518160" h="256540">
                <a:moveTo>
                  <a:pt x="0" y="256540"/>
                </a:moveTo>
                <a:lnTo>
                  <a:pt x="0" y="0"/>
                </a:lnTo>
                <a:lnTo>
                  <a:pt x="518160" y="0"/>
                </a:lnTo>
                <a:lnTo>
                  <a:pt x="518160" y="230505"/>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43" name="任意多边形 4"/>
          <p:cNvSpPr/>
          <p:nvPr/>
        </p:nvSpPr>
        <p:spPr>
          <a:xfrm>
            <a:off x="8109109" y="3721894"/>
            <a:ext cx="561975" cy="148114"/>
          </a:xfrm>
          <a:custGeom>
            <a:avLst/>
            <a:gdLst>
              <a:gd name="connisteX0" fmla="*/ 518160 w 518160"/>
              <a:gd name="connsiteY0" fmla="*/ 2011 h 64207"/>
              <a:gd name="connisteX1" fmla="*/ 359410 w 518160"/>
              <a:gd name="connsiteY1" fmla="*/ 7091 h 64207"/>
              <a:gd name="connisteX2" fmla="*/ 184785 w 518160"/>
              <a:gd name="connsiteY2" fmla="*/ 63606 h 64207"/>
              <a:gd name="connisteX3" fmla="*/ 0 w 518160"/>
              <a:gd name="connsiteY3" fmla="*/ 33126 h 64207"/>
            </a:gdLst>
            <a:ahLst/>
            <a:cxnLst>
              <a:cxn ang="0">
                <a:pos x="connisteX0" y="connsiteY0"/>
              </a:cxn>
              <a:cxn ang="0">
                <a:pos x="connisteX1" y="connsiteY1"/>
              </a:cxn>
              <a:cxn ang="0">
                <a:pos x="connisteX2" y="connsiteY2"/>
              </a:cxn>
              <a:cxn ang="0">
                <a:pos x="connisteX3" y="connsiteY3"/>
              </a:cxn>
            </a:cxnLst>
            <a:rect l="l" t="t" r="r" b="b"/>
            <a:pathLst>
              <a:path w="518160" h="64208">
                <a:moveTo>
                  <a:pt x="518160" y="2011"/>
                </a:moveTo>
                <a:cubicBezTo>
                  <a:pt x="489585" y="2011"/>
                  <a:pt x="426085" y="-4974"/>
                  <a:pt x="359410" y="7091"/>
                </a:cubicBezTo>
                <a:cubicBezTo>
                  <a:pt x="292735" y="19156"/>
                  <a:pt x="256540" y="58526"/>
                  <a:pt x="184785" y="63606"/>
                </a:cubicBezTo>
                <a:cubicBezTo>
                  <a:pt x="113030" y="68686"/>
                  <a:pt x="33655" y="40111"/>
                  <a:pt x="0" y="33126"/>
                </a:cubicBez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44" name="任意多边形 5"/>
          <p:cNvSpPr/>
          <p:nvPr/>
        </p:nvSpPr>
        <p:spPr>
          <a:xfrm>
            <a:off x="6508433" y="3248025"/>
            <a:ext cx="531495" cy="548640"/>
          </a:xfrm>
          <a:custGeom>
            <a:avLst/>
            <a:gdLst>
              <a:gd name="connsiteX0" fmla="*/ 0 w 719"/>
              <a:gd name="connsiteY0" fmla="*/ 444 h 445"/>
              <a:gd name="connsiteX1" fmla="*/ 0 w 719"/>
              <a:gd name="connsiteY1" fmla="*/ 80 h 445"/>
              <a:gd name="connsiteX2" fmla="*/ 97 w 719"/>
              <a:gd name="connsiteY2" fmla="*/ 0 h 445"/>
              <a:gd name="connsiteX3" fmla="*/ 719 w 719"/>
              <a:gd name="connsiteY3" fmla="*/ 0 h 445"/>
              <a:gd name="connsiteX4" fmla="*/ 719 w 719"/>
              <a:gd name="connsiteY4" fmla="*/ 437 h 445"/>
              <a:gd name="connsiteX5" fmla="*/ 0 w 719"/>
              <a:gd name="connsiteY5" fmla="*/ 445 h 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9" h="445">
                <a:moveTo>
                  <a:pt x="0" y="444"/>
                </a:moveTo>
                <a:lnTo>
                  <a:pt x="0" y="80"/>
                </a:lnTo>
                <a:lnTo>
                  <a:pt x="97" y="0"/>
                </a:lnTo>
                <a:lnTo>
                  <a:pt x="719" y="0"/>
                </a:lnTo>
                <a:lnTo>
                  <a:pt x="719" y="437"/>
                </a:lnTo>
                <a:lnTo>
                  <a:pt x="0" y="445"/>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45" name="文本框 6"/>
          <p:cNvSpPr txBox="1"/>
          <p:nvPr/>
        </p:nvSpPr>
        <p:spPr>
          <a:xfrm>
            <a:off x="6540341" y="3316129"/>
            <a:ext cx="499110" cy="40719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卡片机</a:t>
            </a:r>
          </a:p>
        </p:txBody>
      </p:sp>
      <p:cxnSp>
        <p:nvCxnSpPr>
          <p:cNvPr id="46" name="直接连接符 22"/>
          <p:cNvCxnSpPr>
            <a:endCxn id="40" idx="2"/>
          </p:cNvCxnSpPr>
          <p:nvPr/>
        </p:nvCxnSpPr>
        <p:spPr>
          <a:xfrm flipV="1">
            <a:off x="6792754" y="2644140"/>
            <a:ext cx="741521" cy="605790"/>
          </a:xfrm>
          <a:prstGeom prst="line">
            <a:avLst/>
          </a:prstGeom>
          <a:no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23"/>
          <p:cNvCxnSpPr>
            <a:endCxn id="40" idx="2"/>
          </p:cNvCxnSpPr>
          <p:nvPr/>
        </p:nvCxnSpPr>
        <p:spPr>
          <a:xfrm flipH="1" flipV="1">
            <a:off x="7534275" y="2644140"/>
            <a:ext cx="856298" cy="651034"/>
          </a:xfrm>
          <a:prstGeom prst="line">
            <a:avLst/>
          </a:prstGeom>
          <a:noFill/>
          <a:ln w="28575" cmpd="dbl">
            <a:solidFill>
              <a:schemeClr val="accent1">
                <a:shade val="50000"/>
              </a:schemeClr>
            </a:solidFill>
            <a:prstDash val="sysDash"/>
            <a:headEnd type="arrow"/>
          </a:ln>
        </p:spPr>
        <p:style>
          <a:lnRef idx="1">
            <a:schemeClr val="accent1"/>
          </a:lnRef>
          <a:fillRef idx="0">
            <a:schemeClr val="accent1"/>
          </a:fillRef>
          <a:effectRef idx="0">
            <a:schemeClr val="accent1"/>
          </a:effectRef>
          <a:fontRef idx="minor">
            <a:schemeClr val="tx1"/>
          </a:fontRef>
        </p:style>
      </p:cxnSp>
      <p:sp>
        <p:nvSpPr>
          <p:cNvPr id="54" name="文本框 29"/>
          <p:cNvSpPr txBox="1"/>
          <p:nvPr/>
        </p:nvSpPr>
        <p:spPr>
          <a:xfrm>
            <a:off x="6964204" y="4035267"/>
            <a:ext cx="1443038" cy="40719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spooling</a:t>
            </a:r>
          </a:p>
        </p:txBody>
      </p:sp>
      <p:sp>
        <p:nvSpPr>
          <p:cNvPr id="55" name="圆柱形 54"/>
          <p:cNvSpPr/>
          <p:nvPr/>
        </p:nvSpPr>
        <p:spPr>
          <a:xfrm>
            <a:off x="7289959" y="3239453"/>
            <a:ext cx="581025" cy="558165"/>
          </a:xfrm>
          <a:prstGeom prst="can">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6"/>
          <p:cNvSpPr txBox="1"/>
          <p:nvPr/>
        </p:nvSpPr>
        <p:spPr>
          <a:xfrm>
            <a:off x="7330916" y="3395187"/>
            <a:ext cx="499110" cy="407194"/>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zh-CN" altLang="en-US" sz="1200" kern="100">
                <a:latin typeface="Calibri" panose="020F0502020204030204"/>
                <a:ea typeface="宋体" panose="02010600030101010101" pitchFamily="2" charset="-122"/>
                <a:cs typeface="Times New Roman" panose="02020603050405020304"/>
                <a:sym typeface="Times New Roman" panose="02020603050405020304"/>
              </a:rPr>
              <a:t>磁盘</a:t>
            </a:r>
          </a:p>
        </p:txBody>
      </p:sp>
      <p:sp>
        <p:nvSpPr>
          <p:cNvPr id="57" name="矩形 56"/>
          <p:cNvSpPr/>
          <p:nvPr/>
        </p:nvSpPr>
        <p:spPr>
          <a:xfrm>
            <a:off x="7560945" y="3401854"/>
            <a:ext cx="9906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箭头连接符 57"/>
          <p:cNvCxnSpPr>
            <a:endCxn id="57" idx="0"/>
          </p:cNvCxnSpPr>
          <p:nvPr/>
        </p:nvCxnSpPr>
        <p:spPr>
          <a:xfrm>
            <a:off x="7515702" y="2626043"/>
            <a:ext cx="94774" cy="775811"/>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57" idx="3"/>
          </p:cNvCxnSpPr>
          <p:nvPr/>
        </p:nvCxnSpPr>
        <p:spPr>
          <a:xfrm flipV="1">
            <a:off x="7660005" y="3424714"/>
            <a:ext cx="449104" cy="1524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5489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65B14226-4B29-41EC-97E5-3A1E1E3EBD42}"/>
              </a:ext>
            </a:extLst>
          </p:cNvPr>
          <p:cNvSpPr>
            <a:spLocks noGrp="1" noChangeArrowheads="1"/>
          </p:cNvSpPr>
          <p:nvPr>
            <p:ph type="title" idx="4294967295"/>
          </p:nvPr>
        </p:nvSpPr>
        <p:spPr>
          <a:xfrm>
            <a:off x="663575" y="406153"/>
            <a:ext cx="8077200" cy="609600"/>
          </a:xfrm>
        </p:spPr>
        <p:txBody>
          <a:bodyPr/>
          <a:lstStyle/>
          <a:p>
            <a:pPr>
              <a:defRPr/>
            </a:pPr>
            <a:r>
              <a:rPr lang="zh-CN" altLang="en-US" b="0" dirty="0">
                <a:effectLst>
                  <a:outerShdw blurRad="38100" dist="38100" dir="2700000" algn="tl">
                    <a:srgbClr val="C0C0C0"/>
                  </a:outerShdw>
                </a:effectLst>
                <a:ea typeface="宋体" panose="02010600030101010101" pitchFamily="2" charset="-122"/>
              </a:rPr>
              <a:t>SPOOLing技术</a:t>
            </a:r>
          </a:p>
        </p:txBody>
      </p:sp>
      <p:sp>
        <p:nvSpPr>
          <p:cNvPr id="73731" name="Rectangle 3">
            <a:extLst>
              <a:ext uri="{FF2B5EF4-FFF2-40B4-BE49-F238E27FC236}">
                <a16:creationId xmlns:a16="http://schemas.microsoft.com/office/drawing/2014/main" id="{82C3E8E7-490E-4349-A12D-76CAC75A18C3}"/>
              </a:ext>
            </a:extLst>
          </p:cNvPr>
          <p:cNvSpPr>
            <a:spLocks noGrp="1" noChangeArrowheads="1"/>
          </p:cNvSpPr>
          <p:nvPr>
            <p:ph type="body" idx="4294967295"/>
          </p:nvPr>
        </p:nvSpPr>
        <p:spPr>
          <a:xfrm>
            <a:off x="663575" y="1433513"/>
            <a:ext cx="7493000" cy="4662487"/>
          </a:xfrm>
        </p:spPr>
        <p:txBody>
          <a:bodyPr/>
          <a:lstStyle/>
          <a:p>
            <a:r>
              <a:rPr lang="zh-CN" altLang="en-US" sz="2000" b="1" dirty="0" smtClean="0">
                <a:ea typeface="宋体" panose="02010600030101010101" pitchFamily="2" charset="-122"/>
              </a:rPr>
              <a:t>SPOOLing</a:t>
            </a:r>
            <a:r>
              <a:rPr lang="zh-CN" altLang="en-US" sz="2000" b="1" dirty="0">
                <a:ea typeface="宋体" panose="02010600030101010101" pitchFamily="2" charset="-122"/>
              </a:rPr>
              <a:t>技术利用</a:t>
            </a:r>
            <a:r>
              <a:rPr lang="zh-CN" altLang="en-US" sz="2000" b="1" u="sng" dirty="0">
                <a:solidFill>
                  <a:srgbClr val="0000FF"/>
                </a:solidFill>
                <a:ea typeface="宋体" panose="02010600030101010101" pitchFamily="2" charset="-122"/>
              </a:rPr>
              <a:t>输入进程</a:t>
            </a:r>
            <a:r>
              <a:rPr lang="zh-CN" altLang="en-US" sz="2000" b="1" dirty="0">
                <a:ea typeface="宋体" panose="02010600030101010101" pitchFamily="2" charset="-122"/>
              </a:rPr>
              <a:t>与</a:t>
            </a:r>
            <a:r>
              <a:rPr lang="zh-CN" altLang="en-US" sz="2000" b="1" u="sng" dirty="0">
                <a:solidFill>
                  <a:srgbClr val="0000FF"/>
                </a:solidFill>
                <a:ea typeface="宋体" panose="02010600030101010101" pitchFamily="2" charset="-122"/>
              </a:rPr>
              <a:t>输出进程</a:t>
            </a:r>
            <a:r>
              <a:rPr lang="zh-CN" altLang="en-US" sz="2000" b="1" dirty="0">
                <a:solidFill>
                  <a:srgbClr val="C00000"/>
                </a:solidFill>
                <a:ea typeface="宋体" panose="02010600030101010101" pitchFamily="2" charset="-122"/>
              </a:rPr>
              <a:t>模拟</a:t>
            </a:r>
            <a:r>
              <a:rPr lang="zh-CN" altLang="en-US" sz="2000" b="1" dirty="0">
                <a:solidFill>
                  <a:srgbClr val="7030A0"/>
                </a:solidFill>
                <a:ea typeface="宋体" panose="02010600030101010101" pitchFamily="2" charset="-122"/>
              </a:rPr>
              <a:t>脱机I/O中的专用的I/O控制机</a:t>
            </a:r>
            <a:r>
              <a:rPr lang="zh-CN" altLang="en-US" sz="2000" b="1" dirty="0" smtClean="0">
                <a:ea typeface="宋体" panose="02010600030101010101" pitchFamily="2" charset="-122"/>
              </a:rPr>
              <a:t>；</a:t>
            </a:r>
            <a:endParaRPr lang="en-US" altLang="zh-CN" sz="2000" b="1" dirty="0" smtClean="0">
              <a:ea typeface="宋体" panose="02010600030101010101" pitchFamily="2" charset="-122"/>
            </a:endParaRPr>
          </a:p>
          <a:p>
            <a:pPr lvl="1"/>
            <a:r>
              <a:rPr lang="zh-CN" altLang="en-US" sz="1800" b="1" dirty="0" smtClean="0">
                <a:solidFill>
                  <a:srgbClr val="FF6600"/>
                </a:solidFill>
                <a:ea typeface="宋体" panose="02010600030101010101" pitchFamily="2" charset="-122"/>
              </a:rPr>
              <a:t>有的</a:t>
            </a:r>
            <a:r>
              <a:rPr lang="en-US" altLang="zh-CN" sz="1800" b="1" dirty="0" smtClean="0">
                <a:solidFill>
                  <a:srgbClr val="FF6600"/>
                </a:solidFill>
                <a:ea typeface="宋体" panose="02010600030101010101" pitchFamily="2" charset="-122"/>
              </a:rPr>
              <a:t>OS</a:t>
            </a:r>
            <a:r>
              <a:rPr lang="zh-CN" altLang="en-US" sz="1800" b="1" dirty="0" smtClean="0">
                <a:solidFill>
                  <a:srgbClr val="FF6600"/>
                </a:solidFill>
                <a:ea typeface="宋体" panose="02010600030101010101" pitchFamily="2" charset="-122"/>
              </a:rPr>
              <a:t>采用线程实现</a:t>
            </a:r>
            <a:endParaRPr lang="zh-CN" altLang="en-US" sz="1800" b="1" dirty="0">
              <a:solidFill>
                <a:srgbClr val="FF6600"/>
              </a:solidFill>
              <a:ea typeface="宋体" panose="02010600030101010101" pitchFamily="2" charset="-122"/>
            </a:endParaRPr>
          </a:p>
          <a:p>
            <a:r>
              <a:rPr lang="zh-CN" altLang="en-US" sz="2000" b="1" dirty="0">
                <a:ea typeface="宋体" panose="02010600030101010101" pitchFamily="2" charset="-122"/>
              </a:rPr>
              <a:t>因此将SPOOLing称为</a:t>
            </a:r>
            <a:r>
              <a:rPr lang="zh-CN" altLang="en-US" sz="2000" b="1" dirty="0">
                <a:solidFill>
                  <a:srgbClr val="C00000"/>
                </a:solidFill>
                <a:ea typeface="宋体" panose="02010600030101010101" pitchFamily="2" charset="-122"/>
              </a:rPr>
              <a:t>联机</a:t>
            </a:r>
            <a:r>
              <a:rPr lang="zh-CN" altLang="en-US" sz="2000" b="1" dirty="0">
                <a:solidFill>
                  <a:srgbClr val="000099"/>
                </a:solidFill>
                <a:ea typeface="宋体" panose="02010600030101010101" pitchFamily="2" charset="-122"/>
              </a:rPr>
              <a:t>情况下实现的外围操作</a:t>
            </a:r>
            <a:r>
              <a:rPr lang="zh-CN" altLang="en-US" sz="2000" b="1" dirty="0">
                <a:ea typeface="宋体" panose="02010600030101010101" pitchFamily="2" charset="-122"/>
              </a:rPr>
              <a:t>；也称为假脱机操作；</a:t>
            </a:r>
          </a:p>
          <a:p>
            <a:r>
              <a:rPr lang="zh-CN" altLang="en-US" sz="2000" b="1" dirty="0">
                <a:solidFill>
                  <a:srgbClr val="3E7248"/>
                </a:solidFill>
                <a:ea typeface="宋体" panose="02010600030101010101" pitchFamily="2" charset="-122"/>
              </a:rPr>
              <a:t>采用SPOOLing技术，</a:t>
            </a:r>
          </a:p>
          <a:p>
            <a:pPr lvl="1"/>
            <a:r>
              <a:rPr lang="zh-CN" altLang="en-US" sz="1800" b="1" dirty="0">
                <a:solidFill>
                  <a:srgbClr val="0070C0"/>
                </a:solidFill>
                <a:ea typeface="宋体" panose="02010600030101010101" pitchFamily="2" charset="-122"/>
              </a:rPr>
              <a:t>当用户提交一个文档给打印机时，系统为该打印请求在磁盘上创建了一个文件，然后将欲打印的文档内容写入该文件中；</a:t>
            </a:r>
          </a:p>
          <a:p>
            <a:pPr lvl="1"/>
            <a:r>
              <a:rPr lang="zh-CN" altLang="en-US" sz="1800" b="1" dirty="0">
                <a:solidFill>
                  <a:srgbClr val="0070C0"/>
                </a:solidFill>
                <a:ea typeface="宋体" panose="02010600030101010101" pitchFamily="2" charset="-122"/>
              </a:rPr>
              <a:t>同时在系统的打印队列中建立一张打印表；</a:t>
            </a:r>
          </a:p>
          <a:p>
            <a:pPr lvl="1"/>
            <a:r>
              <a:rPr lang="zh-CN" altLang="en-US" sz="1800" b="1" dirty="0">
                <a:solidFill>
                  <a:srgbClr val="0070C0"/>
                </a:solidFill>
                <a:ea typeface="宋体" panose="02010600030101010101" pitchFamily="2" charset="-122"/>
              </a:rPr>
              <a:t>系统依次将打印对列中的打印请求提交打印机打印；</a:t>
            </a:r>
          </a:p>
          <a:p>
            <a:pPr lvl="1"/>
            <a:r>
              <a:rPr lang="zh-CN" altLang="en-US" sz="1800" b="1" dirty="0">
                <a:solidFill>
                  <a:srgbClr val="FF0000"/>
                </a:solidFill>
                <a:ea typeface="宋体" panose="02010600030101010101" pitchFamily="2" charset="-122"/>
              </a:rPr>
              <a:t>可以理解为：基于SPOOLing技术，OS将物理打印机虚拟为磁盘上的一个文件；</a:t>
            </a:r>
          </a:p>
        </p:txBody>
      </p:sp>
    </p:spTree>
    <p:extLst>
      <p:ext uri="{BB962C8B-B14F-4D97-AF65-F5344CB8AC3E}">
        <p14:creationId xmlns:p14="http://schemas.microsoft.com/office/powerpoint/2010/main" val="400372749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15978" y="539683"/>
            <a:ext cx="4380548" cy="681038"/>
          </a:xfrm>
        </p:spPr>
        <p:txBody>
          <a:bodyPr/>
          <a:lstStyle/>
          <a:p>
            <a:r>
              <a:rPr lang="en-US" altLang="zh-CN" b="0" dirty="0">
                <a:effectLst>
                  <a:outerShdw blurRad="38100" dist="38100" dir="2700000" algn="tl">
                    <a:srgbClr val="C0C0C0"/>
                  </a:outerShdw>
                </a:effectLst>
                <a:ea typeface="宋体" panose="02010600030101010101" pitchFamily="2" charset="-122"/>
              </a:rPr>
              <a:t>Spooling</a:t>
            </a:r>
            <a:r>
              <a:rPr lang="zh-CN" altLang="en-US" b="0" dirty="0">
                <a:effectLst>
                  <a:outerShdw blurRad="38100" dist="38100" dir="2700000" algn="tl">
                    <a:srgbClr val="C0C0C0"/>
                  </a:outerShdw>
                </a:effectLst>
                <a:ea typeface="宋体" panose="02010600030101010101" pitchFamily="2" charset="-122"/>
              </a:rPr>
              <a:t>系统的构成</a:t>
            </a:r>
          </a:p>
        </p:txBody>
      </p:sp>
      <p:sp>
        <p:nvSpPr>
          <p:cNvPr id="3" name="AutoShape 2" descr="https://img-blog.csdnimg.cn/20181125090220226.png?x-oss-process=image/watermark,type_ZmFuZ3poZW5naGVpdGk,shadow_10,text_aHR0cHM6Ly9ibG9nLmNzZG4ubmV0L3dlaXhpbl80MzIxNDAwNQ==,size_16,color_FFFFFF,t_7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p:cNvPicPr>
            <a:picLocks noChangeAspect="1"/>
          </p:cNvPicPr>
          <p:nvPr/>
        </p:nvPicPr>
        <p:blipFill>
          <a:blip r:embed="rId2"/>
          <a:stretch>
            <a:fillRect/>
          </a:stretch>
        </p:blipFill>
        <p:spPr>
          <a:xfrm>
            <a:off x="1143952" y="1498523"/>
            <a:ext cx="6324600" cy="4429125"/>
          </a:xfrm>
          <a:prstGeom prst="rect">
            <a:avLst/>
          </a:prstGeom>
        </p:spPr>
      </p:pic>
    </p:spTree>
    <p:extLst>
      <p:ext uri="{BB962C8B-B14F-4D97-AF65-F5344CB8AC3E}">
        <p14:creationId xmlns:p14="http://schemas.microsoft.com/office/powerpoint/2010/main" val="437351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B2C222BA-52EB-4A46-92D6-28C1B7EAAA7A}"/>
              </a:ext>
            </a:extLst>
          </p:cNvPr>
          <p:cNvSpPr>
            <a:spLocks noGrp="1" noChangeArrowheads="1"/>
          </p:cNvSpPr>
          <p:nvPr>
            <p:ph type="title" idx="4294967295"/>
          </p:nvPr>
        </p:nvSpPr>
        <p:spPr>
          <a:xfrm>
            <a:off x="685800" y="276225"/>
            <a:ext cx="7772400" cy="533400"/>
          </a:xfrm>
        </p:spPr>
        <p:txBody>
          <a:bodyPr/>
          <a:lstStyle/>
          <a:p>
            <a:pPr>
              <a:defRPr/>
            </a:pPr>
            <a:r>
              <a:rPr lang="zh-CN" altLang="en-US" sz="2400" b="0" dirty="0">
                <a:effectLst>
                  <a:outerShdw blurRad="38100" dist="38100" dir="2700000" algn="tl">
                    <a:srgbClr val="C0C0C0"/>
                  </a:outerShdw>
                </a:effectLst>
                <a:ea typeface="宋体" panose="02010600030101010101" pitchFamily="2" charset="-122"/>
              </a:rPr>
              <a:t>SPOOLing系统</a:t>
            </a:r>
            <a:r>
              <a:rPr lang="zh-CN" altLang="en-US" sz="2400" b="0" dirty="0" smtClean="0">
                <a:effectLst>
                  <a:outerShdw blurRad="38100" dist="38100" dir="2700000" algn="tl">
                    <a:srgbClr val="C0C0C0"/>
                  </a:outerShdw>
                </a:effectLst>
                <a:ea typeface="宋体" panose="02010600030101010101" pitchFamily="2" charset="-122"/>
              </a:rPr>
              <a:t>的构成</a:t>
            </a:r>
            <a:endParaRPr lang="zh-CN" altLang="en-US" sz="1800" dirty="0">
              <a:solidFill>
                <a:schemeClr val="tx1"/>
              </a:solidFill>
              <a:effectLst>
                <a:outerShdw blurRad="38100" dist="38100" dir="2700000" algn="tl">
                  <a:srgbClr val="C0C0C0"/>
                </a:outerShdw>
              </a:effectLst>
              <a:ea typeface="宋体" panose="02010600030101010101" pitchFamily="2" charset="-122"/>
            </a:endParaRPr>
          </a:p>
        </p:txBody>
      </p:sp>
      <p:sp>
        <p:nvSpPr>
          <p:cNvPr id="74755" name="Rectangle 3">
            <a:extLst>
              <a:ext uri="{FF2B5EF4-FFF2-40B4-BE49-F238E27FC236}">
                <a16:creationId xmlns:a16="http://schemas.microsoft.com/office/drawing/2014/main" id="{9A57A88F-CBBC-43AD-AE2C-A184C8B7BD98}"/>
              </a:ext>
            </a:extLst>
          </p:cNvPr>
          <p:cNvSpPr>
            <a:spLocks noGrp="1" noChangeArrowheads="1"/>
          </p:cNvSpPr>
          <p:nvPr>
            <p:ph type="body" idx="4294967295"/>
          </p:nvPr>
        </p:nvSpPr>
        <p:spPr>
          <a:xfrm>
            <a:off x="685800" y="958849"/>
            <a:ext cx="8000999" cy="5470525"/>
          </a:xfrm>
        </p:spPr>
        <p:txBody>
          <a:bodyPr/>
          <a:lstStyle/>
          <a:p>
            <a:pPr eaLnBrk="1" hangingPunct="1"/>
            <a:r>
              <a:rPr lang="zh-CN" altLang="en-US" sz="1800" b="1" dirty="0">
                <a:solidFill>
                  <a:srgbClr val="0000FF"/>
                </a:solidFill>
                <a:ea typeface="宋体" panose="02010600030101010101" pitchFamily="2" charset="-122"/>
              </a:rPr>
              <a:t>输入井与输出</a:t>
            </a:r>
            <a:r>
              <a:rPr lang="zh-CN" altLang="en-US" sz="1800" b="1" dirty="0" smtClean="0">
                <a:solidFill>
                  <a:srgbClr val="0000FF"/>
                </a:solidFill>
                <a:ea typeface="宋体" panose="02010600030101010101" pitchFamily="2" charset="-122"/>
              </a:rPr>
              <a:t>井</a:t>
            </a:r>
            <a:r>
              <a:rPr lang="zh-CN" altLang="en-US" sz="1800" b="1" dirty="0">
                <a:solidFill>
                  <a:srgbClr val="7030A0"/>
                </a:solidFill>
                <a:ea typeface="宋体" panose="02010600030101010101" pitchFamily="2" charset="-122"/>
              </a:rPr>
              <a:t>（</a:t>
            </a:r>
            <a:r>
              <a:rPr lang="zh-CN" altLang="en-US" sz="1800" b="1" dirty="0" smtClean="0">
                <a:solidFill>
                  <a:srgbClr val="7030A0"/>
                </a:solidFill>
                <a:ea typeface="宋体" panose="02010600030101010101" pitchFamily="2" charset="-122"/>
              </a:rPr>
              <a:t>模拟脱机</a:t>
            </a:r>
            <a:r>
              <a:rPr lang="en-US" altLang="zh-CN" sz="1800" b="1" dirty="0" smtClean="0">
                <a:solidFill>
                  <a:srgbClr val="7030A0"/>
                </a:solidFill>
                <a:ea typeface="宋体" panose="02010600030101010101" pitchFamily="2" charset="-122"/>
              </a:rPr>
              <a:t>I/O</a:t>
            </a:r>
            <a:r>
              <a:rPr lang="zh-CN" altLang="en-US" sz="1800" b="1" dirty="0" smtClean="0">
                <a:solidFill>
                  <a:srgbClr val="7030A0"/>
                </a:solidFill>
                <a:ea typeface="宋体" panose="02010600030101010101" pitchFamily="2" charset="-122"/>
              </a:rPr>
              <a:t>中的磁带或磁盘）</a:t>
            </a:r>
            <a:endParaRPr lang="en-US" altLang="zh-CN" sz="1800" b="1" dirty="0" smtClean="0">
              <a:solidFill>
                <a:srgbClr val="7030A0"/>
              </a:solidFill>
              <a:ea typeface="宋体" panose="02010600030101010101" pitchFamily="2" charset="-122"/>
            </a:endParaRPr>
          </a:p>
          <a:p>
            <a:pPr lvl="1" eaLnBrk="1" hangingPunct="1"/>
            <a:r>
              <a:rPr lang="zh-CN" altLang="en-US" sz="1600" b="1" dirty="0">
                <a:ea typeface="宋体" panose="02010600030101010101" pitchFamily="2" charset="-122"/>
              </a:rPr>
              <a:t>在磁盘上开辟的两块存储空间；</a:t>
            </a:r>
          </a:p>
          <a:p>
            <a:pPr lvl="1" eaLnBrk="1" hangingPunct="1"/>
            <a:r>
              <a:rPr lang="zh-CN" altLang="en-US" sz="1600" b="1" dirty="0" smtClean="0">
                <a:ea typeface="宋体" panose="02010600030101010101" pitchFamily="2" charset="-122"/>
              </a:rPr>
              <a:t>输入</a:t>
            </a:r>
            <a:r>
              <a:rPr lang="zh-CN" altLang="en-US" sz="1600" b="1" dirty="0">
                <a:ea typeface="宋体" panose="02010600030101010101" pitchFamily="2" charset="-122"/>
              </a:rPr>
              <a:t>井模拟脱机输入时的磁盘，收容</a:t>
            </a:r>
            <a:r>
              <a:rPr lang="zh-CN" altLang="en-US" sz="1600" b="1" dirty="0" smtClean="0">
                <a:ea typeface="宋体" panose="02010600030101010101" pitchFamily="2" charset="-122"/>
              </a:rPr>
              <a:t>输入数据</a:t>
            </a:r>
            <a:endParaRPr lang="en-US" altLang="zh-CN" sz="1600" b="1" dirty="0" smtClean="0">
              <a:ea typeface="宋体" panose="02010600030101010101" pitchFamily="2" charset="-122"/>
            </a:endParaRPr>
          </a:p>
          <a:p>
            <a:pPr lvl="1" eaLnBrk="1" hangingPunct="1"/>
            <a:r>
              <a:rPr lang="zh-CN" altLang="en-US" sz="1600" b="1" dirty="0">
                <a:ea typeface="宋体" panose="02010600030101010101" pitchFamily="2" charset="-122"/>
              </a:rPr>
              <a:t>输出井模拟脱机输出时的磁盘，收容</a:t>
            </a:r>
            <a:r>
              <a:rPr lang="zh-CN" altLang="en-US" sz="1600" b="1" dirty="0" smtClean="0">
                <a:ea typeface="宋体" panose="02010600030101010101" pitchFamily="2" charset="-122"/>
              </a:rPr>
              <a:t>输出数据</a:t>
            </a:r>
            <a:endParaRPr lang="en-US" altLang="zh-CN" sz="1600" b="1" dirty="0" smtClean="0">
              <a:ea typeface="宋体" panose="02010600030101010101" pitchFamily="2" charset="-122"/>
            </a:endParaRPr>
          </a:p>
          <a:p>
            <a:pPr lvl="1" eaLnBrk="1" hangingPunct="1"/>
            <a:r>
              <a:rPr lang="zh-CN" altLang="en-US" sz="1600" b="1" dirty="0" smtClean="0">
                <a:ea typeface="宋体" panose="02010600030101010101" pitchFamily="2" charset="-122"/>
              </a:rPr>
              <a:t>设置井管理进程对输入井与输出井进行管理</a:t>
            </a:r>
            <a:endParaRPr lang="zh-CN" altLang="en-US" sz="1600" b="1" dirty="0">
              <a:ea typeface="宋体" panose="02010600030101010101" pitchFamily="2" charset="-122"/>
            </a:endParaRPr>
          </a:p>
          <a:p>
            <a:pPr eaLnBrk="1" hangingPunct="1"/>
            <a:r>
              <a:rPr lang="zh-CN" altLang="en-US" sz="1800" b="1" dirty="0" smtClean="0">
                <a:solidFill>
                  <a:srgbClr val="0000FF"/>
                </a:solidFill>
                <a:ea typeface="宋体" panose="02010600030101010101" pitchFamily="2" charset="-122"/>
              </a:rPr>
              <a:t>输入</a:t>
            </a:r>
            <a:r>
              <a:rPr lang="zh-CN" altLang="en-US" sz="1800" b="1" dirty="0">
                <a:solidFill>
                  <a:srgbClr val="0000FF"/>
                </a:solidFill>
                <a:ea typeface="宋体" panose="02010600030101010101" pitchFamily="2" charset="-122"/>
              </a:rPr>
              <a:t>缓冲区与输出缓冲区（buffer</a:t>
            </a:r>
            <a:r>
              <a:rPr lang="zh-CN" altLang="en-US" sz="1800" b="1" dirty="0" smtClean="0">
                <a:solidFill>
                  <a:srgbClr val="0000FF"/>
                </a:solidFill>
                <a:ea typeface="宋体" panose="02010600030101010101" pitchFamily="2" charset="-122"/>
              </a:rPr>
              <a:t>）</a:t>
            </a:r>
            <a:endParaRPr lang="en-US" altLang="zh-CN" sz="1800" b="1" dirty="0" smtClean="0">
              <a:solidFill>
                <a:srgbClr val="0000FF"/>
              </a:solidFill>
              <a:ea typeface="宋体" panose="02010600030101010101" pitchFamily="2" charset="-122"/>
            </a:endParaRPr>
          </a:p>
          <a:p>
            <a:pPr lvl="1" eaLnBrk="1" hangingPunct="1"/>
            <a:r>
              <a:rPr lang="zh-CN" altLang="en-US" sz="1600" b="1" dirty="0">
                <a:ea typeface="宋体" panose="02010600030101010101" pitchFamily="2" charset="-122"/>
              </a:rPr>
              <a:t>在内存中开辟的两个缓冲区</a:t>
            </a:r>
          </a:p>
          <a:p>
            <a:pPr lvl="1" eaLnBrk="1" hangingPunct="1"/>
            <a:r>
              <a:rPr lang="zh-CN" altLang="en-US" sz="1600" b="1" dirty="0">
                <a:ea typeface="宋体" panose="02010600030101010101" pitchFamily="2" charset="-122"/>
              </a:rPr>
              <a:t>输入缓冲区用于暂存输入设备输入的数据，然后传送到输入井；</a:t>
            </a:r>
          </a:p>
          <a:p>
            <a:pPr lvl="1" eaLnBrk="1" hangingPunct="1"/>
            <a:r>
              <a:rPr lang="zh-CN" altLang="en-US" sz="1600" b="1" dirty="0">
                <a:ea typeface="宋体" panose="02010600030101010101" pitchFamily="2" charset="-122"/>
              </a:rPr>
              <a:t>输出缓冲区用于暂存从输出井来的数据，然后传送给输出设备；</a:t>
            </a:r>
          </a:p>
          <a:p>
            <a:pPr eaLnBrk="1" hangingPunct="1">
              <a:buFont typeface="Wingdings" panose="05000000000000000000" pitchFamily="2" charset="2"/>
              <a:buChar char="n"/>
            </a:pPr>
            <a:r>
              <a:rPr lang="zh-CN" altLang="en-US" sz="1800" b="1" dirty="0" smtClean="0">
                <a:solidFill>
                  <a:srgbClr val="C00000"/>
                </a:solidFill>
                <a:ea typeface="宋体" panose="02010600030101010101" pitchFamily="2" charset="-122"/>
              </a:rPr>
              <a:t>输入</a:t>
            </a:r>
            <a:r>
              <a:rPr lang="zh-CN" altLang="en-US" sz="1800" b="1" dirty="0">
                <a:solidFill>
                  <a:srgbClr val="C00000"/>
                </a:solidFill>
                <a:ea typeface="宋体" panose="02010600030101010101" pitchFamily="2" charset="-122"/>
              </a:rPr>
              <a:t>进程与输出</a:t>
            </a:r>
            <a:r>
              <a:rPr lang="zh-CN" altLang="en-US" sz="1800" b="1" dirty="0" smtClean="0">
                <a:solidFill>
                  <a:srgbClr val="C00000"/>
                </a:solidFill>
                <a:ea typeface="宋体" panose="02010600030101010101" pitchFamily="2" charset="-122"/>
              </a:rPr>
              <a:t>进程（</a:t>
            </a:r>
            <a:r>
              <a:rPr lang="zh-CN" altLang="en-US" sz="1800" b="1" dirty="0">
                <a:solidFill>
                  <a:srgbClr val="7030A0"/>
                </a:solidFill>
                <a:ea typeface="宋体" panose="02010600030101010101" pitchFamily="2" charset="-122"/>
              </a:rPr>
              <a:t>模拟脱机</a:t>
            </a:r>
            <a:r>
              <a:rPr lang="en-US" altLang="zh-CN" sz="1800" b="1" dirty="0">
                <a:solidFill>
                  <a:srgbClr val="7030A0"/>
                </a:solidFill>
                <a:ea typeface="宋体" panose="02010600030101010101" pitchFamily="2" charset="-122"/>
              </a:rPr>
              <a:t>I/O</a:t>
            </a:r>
            <a:r>
              <a:rPr lang="zh-CN" altLang="en-US" sz="1800" b="1" dirty="0">
                <a:solidFill>
                  <a:srgbClr val="7030A0"/>
                </a:solidFill>
                <a:ea typeface="宋体" panose="02010600030101010101" pitchFamily="2" charset="-122"/>
              </a:rPr>
              <a:t>中的输入</a:t>
            </a:r>
            <a:r>
              <a:rPr lang="en-US" altLang="zh-CN" sz="1800" b="1" dirty="0" smtClean="0">
                <a:solidFill>
                  <a:srgbClr val="7030A0"/>
                </a:solidFill>
                <a:ea typeface="宋体" panose="02010600030101010101" pitchFamily="2" charset="-122"/>
              </a:rPr>
              <a:t>/</a:t>
            </a:r>
            <a:r>
              <a:rPr lang="zh-CN" altLang="en-US" sz="1800" b="1" dirty="0" smtClean="0">
                <a:solidFill>
                  <a:srgbClr val="7030A0"/>
                </a:solidFill>
                <a:ea typeface="宋体" panose="02010600030101010101" pitchFamily="2" charset="-122"/>
              </a:rPr>
              <a:t>输出机</a:t>
            </a:r>
            <a:r>
              <a:rPr lang="zh-CN" altLang="en-US" sz="1800" b="1" dirty="0" smtClean="0">
                <a:solidFill>
                  <a:srgbClr val="C00000"/>
                </a:solidFill>
                <a:ea typeface="宋体" panose="02010600030101010101" pitchFamily="2" charset="-122"/>
              </a:rPr>
              <a:t>）</a:t>
            </a:r>
            <a:endParaRPr lang="en-US" altLang="zh-CN" sz="1800" b="1" dirty="0" smtClean="0">
              <a:solidFill>
                <a:srgbClr val="C00000"/>
              </a:solidFill>
              <a:ea typeface="宋体" panose="02010600030101010101" pitchFamily="2" charset="-122"/>
            </a:endParaRPr>
          </a:p>
          <a:p>
            <a:pPr lvl="1" eaLnBrk="1" hangingPunct="1">
              <a:buFont typeface="Wingdings" panose="05000000000000000000" pitchFamily="2" charset="2"/>
              <a:buChar char="l"/>
            </a:pPr>
            <a:r>
              <a:rPr lang="zh-CN" altLang="en-US" sz="1600" b="1" dirty="0">
                <a:ea typeface="宋体" panose="02010600030101010101" pitchFamily="2" charset="-122"/>
              </a:rPr>
              <a:t>输入进程将用户要求的数据从输入设备通过输入缓冲区送到输入井；当CPU需要输入数据时，直接从输入井中读入；</a:t>
            </a:r>
          </a:p>
          <a:p>
            <a:pPr lvl="1" eaLnBrk="1" hangingPunct="1">
              <a:buFont typeface="Wingdings" panose="05000000000000000000" pitchFamily="2" charset="2"/>
              <a:buChar char="l"/>
            </a:pPr>
            <a:r>
              <a:rPr lang="zh-CN" altLang="en-US" sz="1600" b="1" dirty="0">
                <a:ea typeface="宋体" panose="02010600030101010101" pitchFamily="2" charset="-122"/>
              </a:rPr>
              <a:t>输出进程将用户需要输出的数据送入输出井；当输出设备空闲时，从输出井读出数据，通过输出缓冲区送入输出设备</a:t>
            </a:r>
            <a:r>
              <a:rPr lang="zh-CN" altLang="en-US" sz="1600" b="1" dirty="0" smtClean="0">
                <a:ea typeface="宋体" panose="02010600030101010101" pitchFamily="2" charset="-122"/>
              </a:rPr>
              <a:t>上；</a:t>
            </a:r>
            <a:endParaRPr lang="zh-CN" altLang="en-US" sz="1600" b="1" dirty="0">
              <a:ea typeface="宋体" panose="02010600030101010101" pitchFamily="2" charset="-122"/>
            </a:endParaRPr>
          </a:p>
          <a:p>
            <a:pPr eaLnBrk="1" hangingPunct="1"/>
            <a:r>
              <a:rPr lang="zh-CN" altLang="en-US" sz="1800" b="1" dirty="0">
                <a:solidFill>
                  <a:srgbClr val="0000FF"/>
                </a:solidFill>
                <a:ea typeface="宋体" panose="02010600030101010101" pitchFamily="2" charset="-122"/>
              </a:rPr>
              <a:t>请求输出</a:t>
            </a:r>
            <a:r>
              <a:rPr lang="zh-CN" altLang="en-US" sz="1800" b="1" dirty="0" smtClean="0">
                <a:solidFill>
                  <a:srgbClr val="0000FF"/>
                </a:solidFill>
                <a:ea typeface="宋体" panose="02010600030101010101" pitchFamily="2" charset="-122"/>
              </a:rPr>
              <a:t>队列</a:t>
            </a:r>
            <a:endParaRPr lang="en-US" altLang="zh-CN" sz="1800" b="1" dirty="0" smtClean="0">
              <a:solidFill>
                <a:srgbClr val="0000FF"/>
              </a:solidFill>
              <a:ea typeface="宋体" panose="02010600030101010101" pitchFamily="2" charset="-122"/>
            </a:endParaRPr>
          </a:p>
          <a:p>
            <a:pPr lvl="1" eaLnBrk="1" hangingPunct="1"/>
            <a:r>
              <a:rPr lang="zh-CN" altLang="en-US" sz="1600" b="1" dirty="0">
                <a:ea typeface="宋体" panose="02010600030101010101" pitchFamily="2" charset="-122"/>
              </a:rPr>
              <a:t>系统为每个请求输出的进程建立一张请求输出表；若干张请求输出表形成一个请求输出队列；当输出设备空闲时，按该队列的顺序依次输出； </a:t>
            </a:r>
            <a:r>
              <a:rPr lang="zh-CN" altLang="en-US" sz="1800" b="1" dirty="0" smtClean="0">
                <a:ea typeface="宋体" panose="02010600030101010101" pitchFamily="2" charset="-122"/>
              </a:rPr>
              <a:t>      </a:t>
            </a:r>
            <a:endParaRPr lang="zh-CN" altLang="en-US" sz="1600" b="1" dirty="0">
              <a:ea typeface="宋体" panose="02010600030101010101" pitchFamily="2" charset="-122"/>
            </a:endParaRPr>
          </a:p>
        </p:txBody>
      </p:sp>
    </p:spTree>
    <p:extLst>
      <p:ext uri="{BB962C8B-B14F-4D97-AF65-F5344CB8AC3E}">
        <p14:creationId xmlns:p14="http://schemas.microsoft.com/office/powerpoint/2010/main" val="1839385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DBE6F52C-D4A6-4C78-A24F-459DE4F0CD54}"/>
              </a:ext>
            </a:extLst>
          </p:cNvPr>
          <p:cNvSpPr>
            <a:spLocks noGrp="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Overview</a:t>
            </a:r>
          </a:p>
        </p:txBody>
      </p:sp>
      <p:sp>
        <p:nvSpPr>
          <p:cNvPr id="8195" name="内容占位符 2">
            <a:extLst>
              <a:ext uri="{FF2B5EF4-FFF2-40B4-BE49-F238E27FC236}">
                <a16:creationId xmlns:a16="http://schemas.microsoft.com/office/drawing/2014/main" id="{C8D0E376-B04C-4FCF-88D6-EBA7F485F1B3}"/>
              </a:ext>
            </a:extLst>
          </p:cNvPr>
          <p:cNvSpPr>
            <a:spLocks noGrp="1" noChangeArrowheads="1"/>
          </p:cNvSpPr>
          <p:nvPr>
            <p:ph idx="4294967295"/>
          </p:nvPr>
        </p:nvSpPr>
        <p:spPr>
          <a:xfrm>
            <a:off x="685800" y="1300163"/>
            <a:ext cx="7739109" cy="4230687"/>
          </a:xfrm>
        </p:spPr>
        <p:txBody>
          <a:bodyPr/>
          <a:lstStyle/>
          <a:p>
            <a:r>
              <a:rPr lang="zh-CN" altLang="en-US" sz="2400" dirty="0">
                <a:solidFill>
                  <a:srgbClr val="FF0000"/>
                </a:solidFill>
                <a:ea typeface="宋体" panose="02010600030101010101" pitchFamily="2" charset="-122"/>
              </a:rPr>
              <a:t>Varied methods </a:t>
            </a:r>
            <a:r>
              <a:rPr lang="zh-CN" altLang="en-US" sz="2400" dirty="0">
                <a:ea typeface="宋体" panose="02010600030101010101" pitchFamily="2" charset="-122"/>
              </a:rPr>
              <a:t>needed</a:t>
            </a:r>
            <a:r>
              <a:rPr lang="zh-CN" altLang="en-US" sz="2400" dirty="0">
                <a:solidFill>
                  <a:srgbClr val="FF0000"/>
                </a:solidFill>
                <a:ea typeface="宋体" panose="02010600030101010101" pitchFamily="2" charset="-122"/>
              </a:rPr>
              <a:t> </a:t>
            </a:r>
            <a:r>
              <a:rPr lang="zh-CN" altLang="en-US" sz="2400" dirty="0">
                <a:solidFill>
                  <a:srgbClr val="0033CC"/>
                </a:solidFill>
                <a:ea typeface="宋体" panose="02010600030101010101" pitchFamily="2" charset="-122"/>
              </a:rPr>
              <a:t>to control I/O devices</a:t>
            </a:r>
            <a:r>
              <a:rPr lang="zh-CN" altLang="en-US" sz="2400" dirty="0">
                <a:ea typeface="宋体" panose="02010600030101010101" pitchFamily="2" charset="-122"/>
              </a:rPr>
              <a:t>， </a:t>
            </a:r>
            <a:r>
              <a:rPr lang="en-US" altLang="zh-CN" sz="2400" dirty="0">
                <a:ea typeface="宋体" panose="02010600030101010101" pitchFamily="2" charset="-122"/>
              </a:rPr>
              <a:t>because they vary so widely in their </a:t>
            </a:r>
            <a:r>
              <a:rPr lang="en-US" altLang="zh-CN" sz="2400" dirty="0">
                <a:solidFill>
                  <a:srgbClr val="0033CC"/>
                </a:solidFill>
                <a:ea typeface="宋体" panose="02010600030101010101" pitchFamily="2" charset="-122"/>
              </a:rPr>
              <a:t>function and speed</a:t>
            </a:r>
            <a:r>
              <a:rPr lang="en-US" altLang="zh-CN" sz="2400" dirty="0">
                <a:ea typeface="宋体" panose="02010600030101010101" pitchFamily="2" charset="-122"/>
              </a:rPr>
              <a:t>. </a:t>
            </a:r>
          </a:p>
          <a:p>
            <a:r>
              <a:rPr lang="en-US" altLang="zh-CN" sz="2400" dirty="0">
                <a:ea typeface="宋体" panose="02010600030101010101" pitchFamily="2" charset="-122"/>
              </a:rPr>
              <a:t>These </a:t>
            </a:r>
            <a:r>
              <a:rPr lang="en-US" altLang="zh-CN" sz="2400" dirty="0">
                <a:solidFill>
                  <a:srgbClr val="FF0000"/>
                </a:solidFill>
                <a:ea typeface="宋体" panose="02010600030101010101" pitchFamily="2" charset="-122"/>
              </a:rPr>
              <a:t>methods</a:t>
            </a:r>
            <a:r>
              <a:rPr lang="en-US" altLang="zh-CN" sz="2400" dirty="0">
                <a:ea typeface="宋体" panose="02010600030101010101" pitchFamily="2" charset="-122"/>
              </a:rPr>
              <a:t> form the</a:t>
            </a:r>
            <a:r>
              <a:rPr lang="en-US" altLang="zh-CN" sz="2400" dirty="0">
                <a:solidFill>
                  <a:srgbClr val="0033CC"/>
                </a:solidFill>
                <a:ea typeface="宋体" panose="02010600030101010101" pitchFamily="2" charset="-122"/>
              </a:rPr>
              <a:t> I/O subsystem of the kernel</a:t>
            </a:r>
            <a:r>
              <a:rPr lang="en-US" altLang="zh-CN" sz="2400" dirty="0">
                <a:ea typeface="宋体" panose="02010600030101010101" pitchFamily="2" charset="-122"/>
              </a:rPr>
              <a:t>, </a:t>
            </a:r>
            <a:r>
              <a:rPr lang="en-US" altLang="zh-CN" sz="2400" dirty="0">
                <a:solidFill>
                  <a:srgbClr val="7030A0"/>
                </a:solidFill>
                <a:ea typeface="宋体" panose="02010600030101010101" pitchFamily="2" charset="-122"/>
              </a:rPr>
              <a:t>which </a:t>
            </a:r>
            <a:r>
              <a:rPr lang="en-US" altLang="zh-CN" sz="2400" b="1" dirty="0">
                <a:solidFill>
                  <a:srgbClr val="337D45"/>
                </a:solidFill>
                <a:ea typeface="宋体" panose="02010600030101010101" pitchFamily="2" charset="-122"/>
              </a:rPr>
              <a:t>separates the rest of the kernel from </a:t>
            </a:r>
            <a:r>
              <a:rPr lang="en-US" altLang="zh-CN" sz="2400" dirty="0">
                <a:solidFill>
                  <a:srgbClr val="7030A0"/>
                </a:solidFill>
                <a:ea typeface="宋体" panose="02010600030101010101" pitchFamily="2" charset="-122"/>
              </a:rPr>
              <a:t>the </a:t>
            </a:r>
            <a:r>
              <a:rPr lang="en-US" altLang="zh-CN" sz="2400" b="1" dirty="0">
                <a:solidFill>
                  <a:srgbClr val="7030A0"/>
                </a:solidFill>
                <a:ea typeface="宋体" panose="02010600030101010101" pitchFamily="2" charset="-122"/>
              </a:rPr>
              <a:t>complexities of I/O devices</a:t>
            </a:r>
            <a:r>
              <a:rPr lang="en-US" altLang="zh-CN" sz="2400" dirty="0">
                <a:solidFill>
                  <a:srgbClr val="7030A0"/>
                </a:solidFill>
                <a:ea typeface="宋体" panose="02010600030101010101" pitchFamily="2" charset="-122"/>
              </a:rPr>
              <a:t>.</a:t>
            </a:r>
          </a:p>
          <a:p>
            <a:r>
              <a:rPr lang="en-US" altLang="zh-CN" sz="2400" dirty="0">
                <a:solidFill>
                  <a:srgbClr val="0033CC"/>
                </a:solidFill>
                <a:ea typeface="宋体" panose="02010600030101010101" pitchFamily="2" charset="-122"/>
              </a:rPr>
              <a:t>I/O-device technology exhibits two </a:t>
            </a:r>
            <a:r>
              <a:rPr lang="en-US" altLang="zh-CN" sz="2400" dirty="0">
                <a:solidFill>
                  <a:srgbClr val="C00000"/>
                </a:solidFill>
                <a:ea typeface="宋体" panose="02010600030101010101" pitchFamily="2" charset="-122"/>
              </a:rPr>
              <a:t>conflicting</a:t>
            </a:r>
            <a:r>
              <a:rPr lang="en-US" altLang="zh-CN" sz="2400" dirty="0">
                <a:solidFill>
                  <a:srgbClr val="0033CC"/>
                </a:solidFill>
                <a:ea typeface="宋体" panose="02010600030101010101" pitchFamily="2" charset="-122"/>
              </a:rPr>
              <a:t> trends</a:t>
            </a:r>
          </a:p>
          <a:p>
            <a:pPr lvl="1"/>
            <a:r>
              <a:rPr lang="en-US" altLang="zh-CN" sz="2000" dirty="0">
                <a:solidFill>
                  <a:srgbClr val="C00000"/>
                </a:solidFill>
                <a:ea typeface="宋体" panose="02010600030101010101" pitchFamily="2" charset="-122"/>
              </a:rPr>
              <a:t>Standardization</a:t>
            </a:r>
            <a:r>
              <a:rPr lang="en-US" altLang="zh-CN" sz="2000" dirty="0">
                <a:solidFill>
                  <a:srgbClr val="0033CC"/>
                </a:solidFill>
                <a:ea typeface="宋体" panose="02010600030101010101" pitchFamily="2" charset="-122"/>
              </a:rPr>
              <a:t> </a:t>
            </a:r>
            <a:r>
              <a:rPr lang="en-US" altLang="zh-CN" sz="2000" dirty="0">
                <a:ea typeface="宋体" panose="02010600030101010101" pitchFamily="2" charset="-122"/>
              </a:rPr>
              <a:t>of software and hardware </a:t>
            </a:r>
            <a:r>
              <a:rPr lang="en-US" altLang="zh-CN" sz="2000" dirty="0">
                <a:solidFill>
                  <a:srgbClr val="0033CC"/>
                </a:solidFill>
                <a:ea typeface="宋体" panose="02010600030101010101" pitchFamily="2" charset="-122"/>
              </a:rPr>
              <a:t>interfaces</a:t>
            </a:r>
            <a:r>
              <a:rPr lang="zh-CN" altLang="en-US" sz="2000" dirty="0">
                <a:solidFill>
                  <a:srgbClr val="0033CC"/>
                </a:solidFill>
                <a:ea typeface="宋体" panose="02010600030101010101" pitchFamily="2" charset="-122"/>
              </a:rPr>
              <a:t>；</a:t>
            </a:r>
            <a:endParaRPr lang="en-US" altLang="zh-CN" sz="2000" dirty="0">
              <a:solidFill>
                <a:srgbClr val="0033CC"/>
              </a:solidFill>
              <a:ea typeface="宋体" panose="02010600030101010101" pitchFamily="2" charset="-122"/>
            </a:endParaRPr>
          </a:p>
          <a:p>
            <a:pPr lvl="1"/>
            <a:r>
              <a:rPr lang="en-US" altLang="zh-CN" sz="2000" dirty="0">
                <a:solidFill>
                  <a:srgbClr val="C00000"/>
                </a:solidFill>
                <a:ea typeface="宋体" panose="02010600030101010101" pitchFamily="2" charset="-122"/>
              </a:rPr>
              <a:t>Broad variety of  I/O devices</a:t>
            </a:r>
            <a:r>
              <a:rPr lang="zh-CN" altLang="en-US" sz="2000" dirty="0">
                <a:solidFill>
                  <a:srgbClr val="C00000"/>
                </a:solidFill>
                <a:ea typeface="宋体" panose="02010600030101010101" pitchFamily="2" charset="-122"/>
              </a:rPr>
              <a:t>；</a:t>
            </a:r>
            <a:endParaRPr lang="en-US" altLang="zh-CN" sz="2000" dirty="0">
              <a:solidFill>
                <a:srgbClr val="C00000"/>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DF8C7E43-D02B-4C9F-9607-0E1DC5C1514B}"/>
              </a:ext>
            </a:extLst>
          </p:cNvPr>
          <p:cNvSpPr>
            <a:spLocks noGrp="1" noChangeArrowheads="1"/>
          </p:cNvSpPr>
          <p:nvPr>
            <p:ph type="title" idx="4294967295"/>
          </p:nvPr>
        </p:nvSpPr>
        <p:spPr>
          <a:xfrm>
            <a:off x="990600" y="533400"/>
            <a:ext cx="7467600" cy="990600"/>
          </a:xfrm>
        </p:spPr>
        <p:txBody>
          <a:bodyPr/>
          <a:lstStyle/>
          <a:p>
            <a:r>
              <a:rPr lang="zh-CN" altLang="en-US" sz="2400">
                <a:ea typeface="宋体" panose="02010600030101010101" pitchFamily="2" charset="-122"/>
              </a:rPr>
              <a:t>SPOOLing工作过程举例</a:t>
            </a:r>
            <a:br>
              <a:rPr lang="zh-CN" altLang="en-US" sz="2400">
                <a:ea typeface="宋体" panose="02010600030101010101" pitchFamily="2" charset="-122"/>
              </a:rPr>
            </a:br>
            <a:r>
              <a:rPr lang="zh-CN" altLang="en-US" sz="2400" u="sng">
                <a:solidFill>
                  <a:srgbClr val="0000FF"/>
                </a:solidFill>
                <a:ea typeface="宋体" panose="02010600030101010101" pitchFamily="2" charset="-122"/>
              </a:rPr>
              <a:t>以共享打印机为例</a:t>
            </a:r>
          </a:p>
        </p:txBody>
      </p:sp>
      <p:sp>
        <p:nvSpPr>
          <p:cNvPr id="75779" name="Rectangle 3">
            <a:extLst>
              <a:ext uri="{FF2B5EF4-FFF2-40B4-BE49-F238E27FC236}">
                <a16:creationId xmlns:a16="http://schemas.microsoft.com/office/drawing/2014/main" id="{984EE884-5FC9-47E3-811B-91850533A505}"/>
              </a:ext>
            </a:extLst>
          </p:cNvPr>
          <p:cNvSpPr>
            <a:spLocks noGrp="1" noChangeArrowheads="1"/>
          </p:cNvSpPr>
          <p:nvPr>
            <p:ph type="body" idx="4294967295"/>
          </p:nvPr>
        </p:nvSpPr>
        <p:spPr>
          <a:xfrm>
            <a:off x="685800" y="1752600"/>
            <a:ext cx="7772400" cy="4343400"/>
          </a:xfrm>
        </p:spPr>
        <p:txBody>
          <a:bodyPr/>
          <a:lstStyle/>
          <a:p>
            <a:pPr eaLnBrk="1" hangingPunct="1">
              <a:lnSpc>
                <a:spcPct val="90000"/>
              </a:lnSpc>
            </a:pPr>
            <a:r>
              <a:rPr lang="zh-CN" altLang="en-US" sz="1800" b="1" dirty="0">
                <a:ea typeface="宋体" panose="02010600030101010101" pitchFamily="2" charset="-122"/>
              </a:rPr>
              <a:t>当用户请求输出时，SPOOLing系统截获该请求，然后并不将真正的打印机分配给该用户进程，而只是为它做了两件事：</a:t>
            </a:r>
          </a:p>
          <a:p>
            <a:pPr eaLnBrk="1" hangingPunct="1">
              <a:lnSpc>
                <a:spcPct val="90000"/>
              </a:lnSpc>
              <a:buFont typeface="Monotype Sorts" pitchFamily="2" charset="2"/>
              <a:buNone/>
            </a:pPr>
            <a:r>
              <a:rPr lang="zh-CN" altLang="en-US" sz="1800" b="1" dirty="0">
                <a:ea typeface="宋体" panose="02010600030101010101" pitchFamily="2" charset="-122"/>
              </a:rPr>
              <a:t>    (1) 由输出进程在输出井中为之申请一空闲存储空间，并将打印的数据写入其中；</a:t>
            </a:r>
          </a:p>
          <a:p>
            <a:pPr eaLnBrk="1" hangingPunct="1">
              <a:lnSpc>
                <a:spcPct val="90000"/>
              </a:lnSpc>
              <a:buFont typeface="Monotype Sorts" pitchFamily="2" charset="2"/>
              <a:buNone/>
            </a:pPr>
            <a:r>
              <a:rPr lang="zh-CN" altLang="en-US" sz="1800" b="1" dirty="0">
                <a:ea typeface="宋体" panose="02010600030101010101" pitchFamily="2" charset="-122"/>
              </a:rPr>
              <a:t>    (2) 输出进程再为用户申请一张空白的用户请求打印表，并将用户的打印要求填入其中，再将该表挂接到请求打印队列中；</a:t>
            </a:r>
          </a:p>
          <a:p>
            <a:pPr eaLnBrk="1" hangingPunct="1">
              <a:lnSpc>
                <a:spcPct val="90000"/>
              </a:lnSpc>
            </a:pPr>
            <a:r>
              <a:rPr lang="zh-CN" altLang="en-US" sz="1800" b="1" dirty="0">
                <a:ea typeface="宋体" panose="02010600030101010101" pitchFamily="2" charset="-122"/>
              </a:rPr>
              <a:t>如果还有打印请求，SPOOLing系统仍然截获该请求，同样为它做上述两件事；</a:t>
            </a:r>
          </a:p>
          <a:p>
            <a:pPr eaLnBrk="1" hangingPunct="1">
              <a:lnSpc>
                <a:spcPct val="90000"/>
              </a:lnSpc>
            </a:pPr>
            <a:endParaRPr lang="zh-CN" altLang="en-US" sz="1800" b="1" dirty="0">
              <a:ea typeface="宋体" panose="02010600030101010101" pitchFamily="2" charset="-122"/>
            </a:endParaRPr>
          </a:p>
          <a:p>
            <a:pPr eaLnBrk="1" hangingPunct="1">
              <a:lnSpc>
                <a:spcPct val="90000"/>
              </a:lnSpc>
            </a:pPr>
            <a:r>
              <a:rPr lang="zh-CN" altLang="en-US" sz="1800" b="1" dirty="0">
                <a:ea typeface="宋体" panose="02010600030101010101" pitchFamily="2" charset="-122"/>
              </a:rPr>
              <a:t>当打印机空闲时，输出进程将从打印队列中取出队首的一张请求打印表，根据表中的要求，将要打印的数据从输出井中传送到输出缓冲区，再由打印机打印；</a:t>
            </a:r>
          </a:p>
          <a:p>
            <a:pPr eaLnBrk="1" hangingPunct="1">
              <a:lnSpc>
                <a:spcPct val="90000"/>
              </a:lnSpc>
              <a:buFont typeface="Monotype Sorts" pitchFamily="2" charset="2"/>
              <a:buNone/>
            </a:pPr>
            <a:r>
              <a:rPr lang="zh-CN" altLang="en-US" sz="1800" b="1" dirty="0">
                <a:ea typeface="宋体" panose="02010600030101010101" pitchFamily="2" charset="-122"/>
              </a:rPr>
              <a:t>     重复该过程，直至打印队列为空；输出进程将自己阻塞，直至新的打印请求将其唤醒；</a:t>
            </a:r>
          </a:p>
        </p:txBody>
      </p:sp>
    </p:spTree>
    <p:extLst>
      <p:ext uri="{BB962C8B-B14F-4D97-AF65-F5344CB8AC3E}">
        <p14:creationId xmlns:p14="http://schemas.microsoft.com/office/powerpoint/2010/main" val="2742790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D12D4337-47D3-49D6-BD7F-B91DB9E92B1A}"/>
              </a:ext>
            </a:extLst>
          </p:cNvPr>
          <p:cNvSpPr>
            <a:spLocks noGrp="1" noChangeArrowheads="1"/>
          </p:cNvSpPr>
          <p:nvPr>
            <p:ph type="title" idx="4294967295"/>
          </p:nvPr>
        </p:nvSpPr>
        <p:spPr/>
        <p:txBody>
          <a:bodyPr/>
          <a:lstStyle/>
          <a:p>
            <a:pPr>
              <a:defRPr/>
            </a:pPr>
            <a:r>
              <a:rPr lang="zh-CN" altLang="en-US" b="0">
                <a:effectLst>
                  <a:outerShdw blurRad="38100" dist="38100" dir="2700000" algn="tl">
                    <a:srgbClr val="C0C0C0"/>
                  </a:outerShdw>
                </a:effectLst>
                <a:ea typeface="宋体" panose="02010600030101010101" pitchFamily="2" charset="-122"/>
              </a:rPr>
              <a:t>SPOOLing系统的特点</a:t>
            </a:r>
          </a:p>
        </p:txBody>
      </p:sp>
      <p:sp>
        <p:nvSpPr>
          <p:cNvPr id="76803" name="Rectangle 3">
            <a:extLst>
              <a:ext uri="{FF2B5EF4-FFF2-40B4-BE49-F238E27FC236}">
                <a16:creationId xmlns:a16="http://schemas.microsoft.com/office/drawing/2014/main" id="{5D30E5A5-DF0B-44A1-A12D-36DE8F806F93}"/>
              </a:ext>
            </a:extLst>
          </p:cNvPr>
          <p:cNvSpPr>
            <a:spLocks noGrp="1" noChangeArrowheads="1"/>
          </p:cNvSpPr>
          <p:nvPr>
            <p:ph type="body" idx="4294967295"/>
          </p:nvPr>
        </p:nvSpPr>
        <p:spPr>
          <a:xfrm>
            <a:off x="819150" y="1300163"/>
            <a:ext cx="7505700" cy="4483100"/>
          </a:xfrm>
        </p:spPr>
        <p:txBody>
          <a:bodyPr/>
          <a:lstStyle/>
          <a:p>
            <a:pPr>
              <a:lnSpc>
                <a:spcPct val="90000"/>
              </a:lnSpc>
            </a:pPr>
            <a:r>
              <a:rPr lang="zh-CN" altLang="en-US" sz="2000" b="1" dirty="0">
                <a:ea typeface="宋体" panose="02010600030101010101" pitchFamily="2" charset="-122"/>
              </a:rPr>
              <a:t>采用SPOOLing技术管理打印机，给用户的感觉就像是每个用户独占了一台速度很高的打印机－虚拟打印机；否则用户进程将依次等待低速的打印机打印数据，降低了进程的推进速度；</a:t>
            </a:r>
          </a:p>
          <a:p>
            <a:pPr>
              <a:lnSpc>
                <a:spcPct val="90000"/>
              </a:lnSpc>
            </a:pPr>
            <a:r>
              <a:rPr lang="zh-CN" altLang="en-US" sz="2000" b="1" dirty="0">
                <a:ea typeface="宋体" panose="02010600030101010101" pitchFamily="2" charset="-122"/>
              </a:rPr>
              <a:t>因此我们说利用SPOOLing技术将一台物理设备改造成多台虚拟</a:t>
            </a:r>
            <a:r>
              <a:rPr lang="zh-CN" altLang="en-US" sz="2000" b="1" dirty="0" smtClean="0">
                <a:ea typeface="宋体" panose="02010600030101010101" pitchFamily="2" charset="-122"/>
              </a:rPr>
              <a:t>设备（或共享设备）</a:t>
            </a:r>
            <a:endParaRPr lang="zh-CN" altLang="en-US" sz="2000" b="1" dirty="0">
              <a:ea typeface="宋体" panose="02010600030101010101" pitchFamily="2" charset="-122"/>
            </a:endParaRPr>
          </a:p>
          <a:p>
            <a:pPr>
              <a:lnSpc>
                <a:spcPct val="90000"/>
              </a:lnSpc>
            </a:pPr>
            <a:endParaRPr lang="zh-CN" altLang="en-US" sz="2000" b="1" dirty="0">
              <a:ea typeface="宋体" panose="02010600030101010101" pitchFamily="2" charset="-122"/>
            </a:endParaRPr>
          </a:p>
          <a:p>
            <a:pPr>
              <a:lnSpc>
                <a:spcPct val="90000"/>
              </a:lnSpc>
            </a:pPr>
            <a:r>
              <a:rPr lang="zh-CN" altLang="en-US" sz="2000" b="1" dirty="0" smtClean="0">
                <a:ea typeface="宋体" panose="02010600030101010101" pitchFamily="2" charset="-122"/>
              </a:rPr>
              <a:t>特点</a:t>
            </a:r>
            <a:endParaRPr lang="en-US" altLang="zh-CN" sz="2000" b="1" dirty="0" smtClean="0">
              <a:ea typeface="宋体" panose="02010600030101010101" pitchFamily="2" charset="-122"/>
            </a:endParaRPr>
          </a:p>
          <a:p>
            <a:pPr lvl="1">
              <a:lnSpc>
                <a:spcPct val="90000"/>
              </a:lnSpc>
            </a:pPr>
            <a:r>
              <a:rPr lang="zh-CN" altLang="en-US" sz="1800" b="1" dirty="0">
                <a:ea typeface="宋体" panose="02010600030101010101" pitchFamily="2" charset="-122"/>
              </a:rPr>
              <a:t>提高了I/O的速度；</a:t>
            </a:r>
          </a:p>
          <a:p>
            <a:pPr lvl="1">
              <a:lnSpc>
                <a:spcPct val="90000"/>
              </a:lnSpc>
            </a:pPr>
            <a:r>
              <a:rPr lang="zh-CN" altLang="en-US" sz="1800" b="1" dirty="0">
                <a:ea typeface="宋体" panose="02010600030101010101" pitchFamily="2" charset="-122"/>
              </a:rPr>
              <a:t>将独占设备改造成共享设备；</a:t>
            </a:r>
          </a:p>
          <a:p>
            <a:pPr lvl="1">
              <a:lnSpc>
                <a:spcPct val="90000"/>
              </a:lnSpc>
            </a:pPr>
            <a:r>
              <a:rPr lang="zh-CN" altLang="en-US" sz="1800" b="1" dirty="0">
                <a:ea typeface="宋体" panose="02010600030101010101" pitchFamily="2" charset="-122"/>
              </a:rPr>
              <a:t>实现了虚拟设备；</a:t>
            </a:r>
          </a:p>
          <a:p>
            <a:pPr lvl="1">
              <a:lnSpc>
                <a:spcPct val="90000"/>
              </a:lnSpc>
            </a:pPr>
            <a:endParaRPr lang="zh-CN" altLang="en-US" sz="1600" b="1" dirty="0">
              <a:ea typeface="宋体" panose="02010600030101010101" pitchFamily="2" charset="-122"/>
            </a:endParaRPr>
          </a:p>
          <a:p>
            <a:pPr>
              <a:lnSpc>
                <a:spcPct val="90000"/>
              </a:lnSpc>
              <a:buFont typeface="Monotype Sorts" pitchFamily="2" charset="2"/>
              <a:buNone/>
            </a:pPr>
            <a:r>
              <a:rPr lang="zh-CN" altLang="en-US" sz="2000" b="1" dirty="0">
                <a:ea typeface="宋体" panose="02010600030101010101" pitchFamily="2" charset="-122"/>
              </a:rPr>
              <a:t>   </a:t>
            </a:r>
            <a:endParaRPr lang="zh-CN" altLang="en-US" sz="1800" b="1" dirty="0">
              <a:ea typeface="宋体" panose="02010600030101010101" pitchFamily="2" charset="-122"/>
            </a:endParaRPr>
          </a:p>
        </p:txBody>
      </p:sp>
    </p:spTree>
    <p:extLst>
      <p:ext uri="{BB962C8B-B14F-4D97-AF65-F5344CB8AC3E}">
        <p14:creationId xmlns:p14="http://schemas.microsoft.com/office/powerpoint/2010/main" val="260877236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038A3699-F9CD-428A-9F41-A327222E719E}"/>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13.4.5 Error Handling</a:t>
            </a:r>
          </a:p>
        </p:txBody>
      </p:sp>
      <p:sp>
        <p:nvSpPr>
          <p:cNvPr id="57347" name="Rectangle 3">
            <a:extLst>
              <a:ext uri="{FF2B5EF4-FFF2-40B4-BE49-F238E27FC236}">
                <a16:creationId xmlns:a16="http://schemas.microsoft.com/office/drawing/2014/main" id="{A177B505-C081-4C83-A6DD-7112ABD34FD5}"/>
              </a:ext>
            </a:extLst>
          </p:cNvPr>
          <p:cNvSpPr>
            <a:spLocks noGrp="1" noChangeArrowheads="1"/>
          </p:cNvSpPr>
          <p:nvPr>
            <p:ph type="body" idx="4294967295"/>
          </p:nvPr>
        </p:nvSpPr>
        <p:spPr>
          <a:xfrm>
            <a:off x="819150" y="1300163"/>
            <a:ext cx="7650147" cy="4483100"/>
          </a:xfrm>
        </p:spPr>
        <p:txBody>
          <a:bodyPr/>
          <a:lstStyle/>
          <a:p>
            <a:r>
              <a:rPr lang="en-US" altLang="zh-CN" sz="2400" dirty="0">
                <a:ea typeface="宋体" panose="02010600030101010101" pitchFamily="2" charset="-122"/>
              </a:rPr>
              <a:t>OS can </a:t>
            </a:r>
            <a:r>
              <a:rPr lang="en-US" altLang="zh-CN" sz="2400" dirty="0">
                <a:solidFill>
                  <a:srgbClr val="0033CC"/>
                </a:solidFill>
                <a:ea typeface="宋体" panose="02010600030101010101" pitchFamily="2" charset="-122"/>
              </a:rPr>
              <a:t>recover</a:t>
            </a:r>
            <a:r>
              <a:rPr lang="en-US" altLang="zh-CN" sz="2400" dirty="0">
                <a:solidFill>
                  <a:srgbClr val="FF0000"/>
                </a:solidFill>
                <a:ea typeface="宋体" panose="02010600030101010101" pitchFamily="2" charset="-122"/>
              </a:rPr>
              <a:t> </a:t>
            </a:r>
            <a:r>
              <a:rPr lang="en-US" altLang="zh-CN" sz="2400" dirty="0">
                <a:ea typeface="宋体" panose="02010600030101010101" pitchFamily="2" charset="-122"/>
              </a:rPr>
              <a:t>from </a:t>
            </a:r>
            <a:r>
              <a:rPr lang="en-US" altLang="zh-CN" sz="2400" dirty="0">
                <a:solidFill>
                  <a:srgbClr val="7030A0"/>
                </a:solidFill>
                <a:ea typeface="宋体" panose="02010600030101010101" pitchFamily="2" charset="-122"/>
              </a:rPr>
              <a:t>disk read</a:t>
            </a:r>
            <a:r>
              <a:rPr lang="en-US" altLang="zh-CN" sz="2400" dirty="0">
                <a:ea typeface="宋体" panose="02010600030101010101" pitchFamily="2" charset="-122"/>
              </a:rPr>
              <a:t>, </a:t>
            </a:r>
            <a:r>
              <a:rPr lang="en-US" altLang="zh-CN" sz="2400" dirty="0">
                <a:solidFill>
                  <a:srgbClr val="7030A0"/>
                </a:solidFill>
                <a:ea typeface="宋体" panose="02010600030101010101" pitchFamily="2" charset="-122"/>
              </a:rPr>
              <a:t>device unavailable</a:t>
            </a:r>
            <a:r>
              <a:rPr lang="en-US" altLang="zh-CN" sz="2400" dirty="0">
                <a:ea typeface="宋体" panose="02010600030101010101" pitchFamily="2" charset="-122"/>
              </a:rPr>
              <a:t>, transient write failures;</a:t>
            </a:r>
            <a:br>
              <a:rPr lang="en-US" altLang="zh-CN" sz="2400" dirty="0">
                <a:ea typeface="宋体" panose="02010600030101010101" pitchFamily="2" charset="-122"/>
              </a:rPr>
            </a:br>
            <a:endParaRPr lang="en-US" altLang="zh-CN" sz="2400" dirty="0">
              <a:ea typeface="宋体" panose="02010600030101010101" pitchFamily="2" charset="-122"/>
            </a:endParaRPr>
          </a:p>
          <a:p>
            <a:r>
              <a:rPr lang="en-US" altLang="zh-CN" sz="2400" dirty="0">
                <a:ea typeface="宋体" panose="02010600030101010101" pitchFamily="2" charset="-122"/>
              </a:rPr>
              <a:t>Most </a:t>
            </a:r>
            <a:r>
              <a:rPr lang="en-US" altLang="zh-CN" sz="2400" dirty="0">
                <a:solidFill>
                  <a:srgbClr val="0033CC"/>
                </a:solidFill>
                <a:ea typeface="宋体" panose="02010600030101010101" pitchFamily="2" charset="-122"/>
              </a:rPr>
              <a:t>return an error number or code </a:t>
            </a:r>
            <a:r>
              <a:rPr lang="en-US" altLang="zh-CN" sz="2400" dirty="0">
                <a:ea typeface="宋体" panose="02010600030101010101" pitchFamily="2" charset="-122"/>
              </a:rPr>
              <a:t>when I/O request fails ;</a:t>
            </a:r>
            <a:br>
              <a:rPr lang="en-US" altLang="zh-CN" sz="2400" dirty="0">
                <a:ea typeface="宋体" panose="02010600030101010101" pitchFamily="2" charset="-122"/>
              </a:rPr>
            </a:br>
            <a:endParaRPr lang="en-US" altLang="zh-CN" sz="2400" dirty="0">
              <a:ea typeface="宋体" panose="02010600030101010101" pitchFamily="2" charset="-122"/>
            </a:endParaRPr>
          </a:p>
          <a:p>
            <a:r>
              <a:rPr lang="en-US" altLang="zh-CN" sz="2400" dirty="0">
                <a:ea typeface="宋体" panose="02010600030101010101" pitchFamily="2" charset="-122"/>
              </a:rPr>
              <a:t>System </a:t>
            </a:r>
            <a:r>
              <a:rPr lang="en-US" altLang="zh-CN" sz="2400" dirty="0">
                <a:solidFill>
                  <a:srgbClr val="0033CC"/>
                </a:solidFill>
                <a:ea typeface="宋体" panose="02010600030101010101" pitchFamily="2" charset="-122"/>
              </a:rPr>
              <a:t>error logs </a:t>
            </a:r>
            <a:r>
              <a:rPr lang="en-US" altLang="zh-CN" sz="2400" dirty="0">
                <a:ea typeface="宋体" panose="02010600030101010101" pitchFamily="2" charset="-122"/>
              </a:rPr>
              <a:t>hold problem reports;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53C1B47D-CF61-422E-9D4B-B643C831D52A}"/>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13.4.6 I/O Protection</a:t>
            </a:r>
          </a:p>
        </p:txBody>
      </p:sp>
      <p:sp>
        <p:nvSpPr>
          <p:cNvPr id="58371" name="Rectangle 3">
            <a:extLst>
              <a:ext uri="{FF2B5EF4-FFF2-40B4-BE49-F238E27FC236}">
                <a16:creationId xmlns:a16="http://schemas.microsoft.com/office/drawing/2014/main" id="{7881A3D5-CCCC-4C99-B9AA-F0773DEF4374}"/>
              </a:ext>
            </a:extLst>
          </p:cNvPr>
          <p:cNvSpPr>
            <a:spLocks noGrp="1" noChangeArrowheads="1"/>
          </p:cNvSpPr>
          <p:nvPr>
            <p:ph type="body" idx="4294967295"/>
          </p:nvPr>
        </p:nvSpPr>
        <p:spPr>
          <a:xfrm>
            <a:off x="658813" y="1300163"/>
            <a:ext cx="7974012" cy="4483100"/>
          </a:xfrm>
        </p:spPr>
        <p:txBody>
          <a:bodyPr/>
          <a:lstStyle/>
          <a:p>
            <a:r>
              <a:rPr lang="en-US" altLang="zh-CN" sz="2800" dirty="0">
                <a:ea typeface="宋体" panose="02010600030101010101" pitchFamily="2" charset="-122"/>
              </a:rPr>
              <a:t>User process may accidentally or purposefully attempt to </a:t>
            </a:r>
            <a:r>
              <a:rPr lang="en-US" altLang="zh-CN" sz="2800" dirty="0">
                <a:solidFill>
                  <a:srgbClr val="0033CC"/>
                </a:solidFill>
                <a:ea typeface="宋体" panose="02010600030101010101" pitchFamily="2" charset="-122"/>
              </a:rPr>
              <a:t>disrupt normal operation </a:t>
            </a:r>
            <a:r>
              <a:rPr lang="en-US" altLang="zh-CN" sz="2800" dirty="0">
                <a:solidFill>
                  <a:srgbClr val="0E015F"/>
                </a:solidFill>
                <a:ea typeface="宋体" panose="02010600030101010101" pitchFamily="2" charset="-122"/>
              </a:rPr>
              <a:t>via illegal I/O instructions</a:t>
            </a:r>
          </a:p>
          <a:p>
            <a:pPr lvl="1"/>
            <a:r>
              <a:rPr lang="en-US" altLang="zh-CN" sz="2400" b="1" dirty="0">
                <a:solidFill>
                  <a:srgbClr val="FF0000"/>
                </a:solidFill>
                <a:ea typeface="宋体" panose="02010600030101010101" pitchFamily="2" charset="-122"/>
              </a:rPr>
              <a:t>All I/O instructions defined to be privileged</a:t>
            </a:r>
          </a:p>
          <a:p>
            <a:pPr lvl="1"/>
            <a:r>
              <a:rPr lang="en-US" altLang="zh-CN" sz="2400" b="1" i="1" u="sng" dirty="0">
                <a:solidFill>
                  <a:srgbClr val="7030A0"/>
                </a:solidFill>
                <a:ea typeface="宋体" panose="02010600030101010101" pitchFamily="2" charset="-122"/>
              </a:rPr>
              <a:t>I/O must be performed via system calls</a:t>
            </a:r>
          </a:p>
          <a:p>
            <a:pPr lvl="2"/>
            <a:r>
              <a:rPr lang="en-US" altLang="zh-CN" sz="2000" dirty="0">
                <a:ea typeface="宋体" panose="02010600030101010101" pitchFamily="2" charset="-122"/>
              </a:rPr>
              <a:t>Memory-mapped and I/O port memory locations must be protected too</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3AF4B812-390F-44ED-97BE-2F966597D54E}"/>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Use of a System Call to Perform I/O</a:t>
            </a:r>
          </a:p>
        </p:txBody>
      </p:sp>
      <p:pic>
        <p:nvPicPr>
          <p:cNvPr id="59395" name="Picture 3">
            <a:extLst>
              <a:ext uri="{FF2B5EF4-FFF2-40B4-BE49-F238E27FC236}">
                <a16:creationId xmlns:a16="http://schemas.microsoft.com/office/drawing/2014/main" id="{4F5AD639-5950-4740-876A-558FC7AF5D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8848" t="826" r="18848" b="826"/>
          <a:stretch>
            <a:fillRect/>
          </a:stretch>
        </p:blipFill>
        <p:spPr bwMode="auto">
          <a:xfrm>
            <a:off x="1985963" y="1543049"/>
            <a:ext cx="4633912" cy="4210051"/>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060BCAB6-1723-4D3C-96F4-5E062DB0A2E0}"/>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13.4.7 Kernel Data Structures</a:t>
            </a:r>
          </a:p>
        </p:txBody>
      </p:sp>
      <p:sp>
        <p:nvSpPr>
          <p:cNvPr id="60419" name="Rectangle 3">
            <a:extLst>
              <a:ext uri="{FF2B5EF4-FFF2-40B4-BE49-F238E27FC236}">
                <a16:creationId xmlns:a16="http://schemas.microsoft.com/office/drawing/2014/main" id="{D59AE6F6-5880-432C-AEFE-AEC5B3D642C5}"/>
              </a:ext>
            </a:extLst>
          </p:cNvPr>
          <p:cNvSpPr>
            <a:spLocks noGrp="1" noChangeArrowheads="1"/>
          </p:cNvSpPr>
          <p:nvPr>
            <p:ph type="body" idx="4294967295"/>
          </p:nvPr>
        </p:nvSpPr>
        <p:spPr/>
        <p:txBody>
          <a:bodyPr/>
          <a:lstStyle/>
          <a:p>
            <a:r>
              <a:rPr lang="en-US" altLang="zh-CN" sz="2400" dirty="0">
                <a:ea typeface="宋体" panose="02010600030101010101" pitchFamily="2" charset="-122"/>
              </a:rPr>
              <a:t>Kernel keeps </a:t>
            </a:r>
            <a:r>
              <a:rPr lang="en-US" altLang="zh-CN" sz="2400" i="1" dirty="0">
                <a:solidFill>
                  <a:srgbClr val="7030A0"/>
                </a:solidFill>
                <a:ea typeface="宋体" panose="02010600030101010101" pitchFamily="2" charset="-122"/>
              </a:rPr>
              <a:t>state information </a:t>
            </a:r>
            <a:r>
              <a:rPr lang="en-US" altLang="zh-CN" sz="2400" dirty="0">
                <a:ea typeface="宋体" panose="02010600030101010101" pitchFamily="2" charset="-122"/>
              </a:rPr>
              <a:t>for I/O components, including </a:t>
            </a:r>
            <a:r>
              <a:rPr lang="en-US" altLang="zh-CN" sz="2400" b="1" i="1" dirty="0">
                <a:solidFill>
                  <a:srgbClr val="0033CC"/>
                </a:solidFill>
                <a:ea typeface="宋体" panose="02010600030101010101" pitchFamily="2" charset="-122"/>
              </a:rPr>
              <a:t>open file tables</a:t>
            </a:r>
            <a:r>
              <a:rPr lang="en-US" altLang="zh-CN" sz="2400" dirty="0">
                <a:solidFill>
                  <a:srgbClr val="0033CC"/>
                </a:solidFill>
                <a:ea typeface="宋体" panose="02010600030101010101" pitchFamily="2" charset="-122"/>
              </a:rPr>
              <a:t>, </a:t>
            </a:r>
            <a:r>
              <a:rPr lang="en-US" altLang="zh-CN" sz="2400" i="1" dirty="0">
                <a:solidFill>
                  <a:srgbClr val="3E7248"/>
                </a:solidFill>
                <a:ea typeface="宋体" panose="02010600030101010101" pitchFamily="2" charset="-122"/>
              </a:rPr>
              <a:t>network connections</a:t>
            </a:r>
            <a:r>
              <a:rPr lang="en-US" altLang="zh-CN" sz="2400" dirty="0">
                <a:solidFill>
                  <a:srgbClr val="0033CC"/>
                </a:solidFill>
                <a:ea typeface="宋体" panose="02010600030101010101" pitchFamily="2" charset="-122"/>
              </a:rPr>
              <a:t>, </a:t>
            </a:r>
            <a:r>
              <a:rPr lang="en-US" altLang="zh-CN" sz="2400" i="1" dirty="0">
                <a:solidFill>
                  <a:srgbClr val="0033CC"/>
                </a:solidFill>
                <a:ea typeface="宋体" panose="02010600030101010101" pitchFamily="2" charset="-122"/>
              </a:rPr>
              <a:t>character device state</a:t>
            </a:r>
            <a:r>
              <a:rPr lang="en-US" altLang="zh-CN" sz="2400" dirty="0">
                <a:solidFill>
                  <a:srgbClr val="0033CC"/>
                </a:solidFill>
                <a:ea typeface="宋体" panose="02010600030101010101" pitchFamily="2" charset="-122"/>
              </a:rPr>
              <a:t/>
            </a:r>
            <a:br>
              <a:rPr lang="en-US" altLang="zh-CN" sz="2400" dirty="0">
                <a:solidFill>
                  <a:srgbClr val="0033CC"/>
                </a:solidFill>
                <a:ea typeface="宋体" panose="02010600030101010101" pitchFamily="2" charset="-122"/>
              </a:rPr>
            </a:br>
            <a:endParaRPr lang="en-US" altLang="zh-CN" sz="2400" dirty="0">
              <a:solidFill>
                <a:srgbClr val="0033CC"/>
              </a:solidFill>
              <a:ea typeface="宋体" panose="02010600030101010101" pitchFamily="2" charset="-122"/>
            </a:endParaRPr>
          </a:p>
          <a:p>
            <a:r>
              <a:rPr lang="en-US" altLang="zh-CN" sz="2400" dirty="0">
                <a:ea typeface="宋体" panose="02010600030101010101" pitchFamily="2" charset="-122"/>
              </a:rPr>
              <a:t>Many, many </a:t>
            </a:r>
            <a:r>
              <a:rPr lang="en-US" altLang="zh-CN" sz="2400" dirty="0">
                <a:solidFill>
                  <a:srgbClr val="3E7248"/>
                </a:solidFill>
                <a:ea typeface="宋体" panose="02010600030101010101" pitchFamily="2" charset="-122"/>
              </a:rPr>
              <a:t>complex data structures </a:t>
            </a:r>
            <a:r>
              <a:rPr lang="en-US" altLang="zh-CN" sz="2400" dirty="0">
                <a:ea typeface="宋体" panose="02010600030101010101" pitchFamily="2" charset="-122"/>
              </a:rPr>
              <a:t>to </a:t>
            </a:r>
            <a:r>
              <a:rPr lang="en-US" altLang="zh-CN" sz="2400" dirty="0">
                <a:solidFill>
                  <a:srgbClr val="7030A0"/>
                </a:solidFill>
                <a:ea typeface="宋体" panose="02010600030101010101" pitchFamily="2" charset="-122"/>
              </a:rPr>
              <a:t>track </a:t>
            </a:r>
            <a:r>
              <a:rPr lang="en-US" altLang="zh-CN" sz="2400" i="1" dirty="0">
                <a:solidFill>
                  <a:srgbClr val="0033CC"/>
                </a:solidFill>
                <a:ea typeface="宋体" panose="02010600030101010101" pitchFamily="2" charset="-122"/>
              </a:rPr>
              <a:t>buffers, memory allocation, “dirty” blocks</a:t>
            </a:r>
            <a:br>
              <a:rPr lang="en-US" altLang="zh-CN" sz="2400" i="1" dirty="0">
                <a:solidFill>
                  <a:srgbClr val="0033CC"/>
                </a:solidFill>
                <a:ea typeface="宋体" panose="02010600030101010101" pitchFamily="2" charset="-122"/>
              </a:rPr>
            </a:br>
            <a:endParaRPr lang="en-US" altLang="zh-CN" sz="2400" i="1" dirty="0">
              <a:solidFill>
                <a:srgbClr val="0033CC"/>
              </a:solidFill>
              <a:ea typeface="宋体" panose="02010600030101010101" pitchFamily="2" charset="-122"/>
            </a:endParaRPr>
          </a:p>
          <a:p>
            <a:r>
              <a:rPr lang="en-US" altLang="zh-CN" sz="2400" dirty="0">
                <a:ea typeface="宋体" panose="02010600030101010101" pitchFamily="2" charset="-122"/>
              </a:rPr>
              <a:t>Some use </a:t>
            </a:r>
            <a:r>
              <a:rPr lang="en-US" altLang="zh-CN" sz="2400" dirty="0">
                <a:solidFill>
                  <a:srgbClr val="7030A0"/>
                </a:solidFill>
                <a:ea typeface="宋体" panose="02010600030101010101" pitchFamily="2" charset="-122"/>
              </a:rPr>
              <a:t>object-oriented methods </a:t>
            </a:r>
            <a:r>
              <a:rPr lang="en-US" altLang="zh-CN" sz="2400" dirty="0">
                <a:ea typeface="宋体" panose="02010600030101010101" pitchFamily="2" charset="-122"/>
              </a:rPr>
              <a:t>and </a:t>
            </a:r>
            <a:r>
              <a:rPr lang="en-US" altLang="zh-CN" sz="2400" dirty="0">
                <a:solidFill>
                  <a:srgbClr val="7030A0"/>
                </a:solidFill>
                <a:ea typeface="宋体" panose="02010600030101010101" pitchFamily="2" charset="-122"/>
              </a:rPr>
              <a:t>message passing </a:t>
            </a:r>
            <a:r>
              <a:rPr lang="en-US" altLang="zh-CN" sz="2400" dirty="0">
                <a:ea typeface="宋体" panose="02010600030101010101" pitchFamily="2" charset="-122"/>
              </a:rPr>
              <a:t>to implement I/O</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3E6D936A-90EE-41A6-B2BE-43437D7BEBC5}"/>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UNIX I/O Kernel Structure</a:t>
            </a:r>
            <a:endParaRPr lang="en-US" altLang="zh-CN" sz="2400">
              <a:effectLst>
                <a:outerShdw blurRad="38100" dist="38100" dir="2700000" algn="tl">
                  <a:srgbClr val="C0C0C0"/>
                </a:outerShdw>
              </a:effectLst>
              <a:ea typeface="宋体" panose="02010600030101010101" pitchFamily="2" charset="-122"/>
            </a:endParaRPr>
          </a:p>
        </p:txBody>
      </p:sp>
      <p:pic>
        <p:nvPicPr>
          <p:cNvPr id="61443" name="Picture 4">
            <a:extLst>
              <a:ext uri="{FF2B5EF4-FFF2-40B4-BE49-F238E27FC236}">
                <a16:creationId xmlns:a16="http://schemas.microsoft.com/office/drawing/2014/main" id="{04C71DCC-640E-4190-A451-5B54961AE0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79" t="558" r="1700" b="1118"/>
          <a:stretch>
            <a:fillRect/>
          </a:stretch>
        </p:blipFill>
        <p:spPr bwMode="auto">
          <a:xfrm>
            <a:off x="838200" y="2314575"/>
            <a:ext cx="6762750" cy="39941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8CB747D-E2D0-4BE0-A66B-D718CDD5E9EC}"/>
              </a:ext>
            </a:extLst>
          </p:cNvPr>
          <p:cNvSpPr txBox="1">
            <a:spLocks noChangeArrowheads="1"/>
          </p:cNvSpPr>
          <p:nvPr/>
        </p:nvSpPr>
        <p:spPr bwMode="auto">
          <a:xfrm>
            <a:off x="685800" y="1225558"/>
            <a:ext cx="7351713" cy="850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solidFill>
                  <a:srgbClr val="000099"/>
                </a:solidFill>
                <a:ea typeface="宋体" panose="02010600030101010101" pitchFamily="2" charset="-122"/>
              </a:rPr>
              <a:t>OS</a:t>
            </a:r>
            <a:r>
              <a:rPr lang="zh-CN" altLang="en-US" sz="2000" dirty="0">
                <a:solidFill>
                  <a:srgbClr val="000099"/>
                </a:solidFill>
                <a:ea typeface="宋体" panose="02010600030101010101" pitchFamily="2" charset="-122"/>
              </a:rPr>
              <a:t>将设备当做文件来看待</a:t>
            </a:r>
            <a:r>
              <a:rPr lang="zh-CN" altLang="en-US" sz="2000" dirty="0" smtClean="0">
                <a:ea typeface="宋体" panose="02010600030101010101" pitchFamily="2" charset="-122"/>
              </a:rPr>
              <a:t>；（</a:t>
            </a:r>
            <a:r>
              <a:rPr lang="zh-CN" altLang="en-US" sz="2000" b="1" dirty="0" smtClean="0">
                <a:solidFill>
                  <a:srgbClr val="C00000"/>
                </a:solidFill>
                <a:ea typeface="宋体" panose="02010600030101010101" pitchFamily="2" charset="-122"/>
              </a:rPr>
              <a:t>一切皆文件</a:t>
            </a:r>
            <a:r>
              <a:rPr lang="zh-CN" altLang="en-US" sz="2000" dirty="0" smtClean="0">
                <a:ea typeface="宋体" panose="02010600030101010101" pitchFamily="2" charset="-122"/>
              </a:rPr>
              <a:t>）</a:t>
            </a:r>
            <a:endParaRPr lang="en-US" altLang="zh-CN" sz="2000" dirty="0">
              <a:ea typeface="宋体" panose="02010600030101010101" pitchFamily="2" charset="-122"/>
            </a:endParaRPr>
          </a:p>
          <a:p>
            <a:r>
              <a:rPr lang="zh-CN" altLang="en-US" sz="2000" dirty="0">
                <a:ea typeface="宋体" panose="02010600030101010101" pitchFamily="2" charset="-122"/>
              </a:rPr>
              <a:t>因此系统对</a:t>
            </a:r>
            <a:r>
              <a:rPr lang="en-US" altLang="zh-CN" sz="2000" dirty="0">
                <a:ea typeface="宋体" panose="02010600030101010101" pitchFamily="2" charset="-122"/>
              </a:rPr>
              <a:t>I/O</a:t>
            </a:r>
            <a:r>
              <a:rPr lang="zh-CN" altLang="en-US" sz="2000" dirty="0">
                <a:ea typeface="宋体" panose="02010600030101010101" pitchFamily="2" charset="-122"/>
              </a:rPr>
              <a:t>设备的处理方式同文件的处理方式；</a:t>
            </a:r>
            <a:endParaRPr lang="en-US" altLang="zh-CN" sz="2000" dirty="0">
              <a:ea typeface="宋体" panose="02010600030101010101" pitchFamily="2" charset="-122"/>
            </a:endParaRPr>
          </a:p>
        </p:txBody>
      </p:sp>
      <p:sp>
        <p:nvSpPr>
          <p:cNvPr id="2" name="圆角矩形标注 1"/>
          <p:cNvSpPr/>
          <p:nvPr/>
        </p:nvSpPr>
        <p:spPr bwMode="auto">
          <a:xfrm>
            <a:off x="987552" y="2403872"/>
            <a:ext cx="1572768" cy="910447"/>
          </a:xfrm>
          <a:prstGeom prst="wedgeRoundRectCallout">
            <a:avLst>
              <a:gd name="adj1" fmla="val -20435"/>
              <a:gd name="adj2" fmla="val 48986"/>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r>
              <a:rPr lang="en-US" altLang="zh-CN" sz="1600" dirty="0" smtClean="0"/>
              <a:t>0</a:t>
            </a:r>
            <a:r>
              <a:rPr lang="zh-CN" altLang="en-US" sz="1600" dirty="0" smtClean="0"/>
              <a:t>：</a:t>
            </a:r>
            <a:r>
              <a:rPr lang="en-US" altLang="zh-CN" sz="1600" dirty="0" smtClean="0"/>
              <a:t>/dev/</a:t>
            </a:r>
            <a:r>
              <a:rPr lang="en-US" altLang="zh-CN" sz="1600" dirty="0" err="1" smtClean="0"/>
              <a:t>stdin</a:t>
            </a:r>
            <a:endParaRPr lang="en-US" altLang="zh-CN" sz="1600" dirty="0" smtClean="0"/>
          </a:p>
          <a:p>
            <a:r>
              <a:rPr lang="en-US" altLang="zh-CN" sz="1600" dirty="0" smtClean="0"/>
              <a:t>1</a:t>
            </a:r>
            <a:r>
              <a:rPr lang="zh-CN" altLang="en-US" sz="1600" dirty="0" smtClean="0"/>
              <a:t>：</a:t>
            </a:r>
            <a:r>
              <a:rPr lang="en-US" altLang="zh-CN" sz="1600" dirty="0"/>
              <a:t>/</a:t>
            </a:r>
            <a:r>
              <a:rPr lang="en-US" altLang="zh-CN" sz="1600" dirty="0" smtClean="0"/>
              <a:t>dev/</a:t>
            </a:r>
            <a:r>
              <a:rPr lang="en-US" altLang="zh-CN" sz="1600" dirty="0" err="1" smtClean="0"/>
              <a:t>stdout</a:t>
            </a:r>
            <a:endParaRPr lang="en-US" altLang="zh-CN" sz="1600" dirty="0" smtClean="0"/>
          </a:p>
          <a:p>
            <a:r>
              <a:rPr lang="en-US" altLang="zh-CN" sz="1600" dirty="0" smtClean="0"/>
              <a:t>2</a:t>
            </a:r>
            <a:r>
              <a:rPr lang="zh-CN" altLang="en-US" sz="1600" dirty="0" smtClean="0"/>
              <a:t>：</a:t>
            </a:r>
            <a:r>
              <a:rPr lang="en-US" altLang="zh-CN" sz="1600" dirty="0"/>
              <a:t>/</a:t>
            </a:r>
            <a:r>
              <a:rPr lang="en-US" altLang="zh-CN" sz="1600" dirty="0" smtClean="0"/>
              <a:t>dev/</a:t>
            </a:r>
            <a:r>
              <a:rPr lang="en-US" altLang="zh-CN" sz="1600" dirty="0" err="1" smtClean="0"/>
              <a:t>stderr</a:t>
            </a:r>
            <a:endParaRPr kumimoji="0" lang="zh-CN" altLang="en-US" sz="1600" b="0" i="0" u="none" strike="noStrike" cap="none" normalizeH="0" baseline="0" dirty="0" smtClean="0">
              <a:ln>
                <a:noFill/>
              </a:ln>
              <a:solidFill>
                <a:schemeClr val="tx1"/>
              </a:solidFill>
              <a:effectLst/>
              <a:latin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3E6D936A-90EE-41A6-B2BE-43437D7BEBC5}"/>
              </a:ext>
            </a:extLst>
          </p:cNvPr>
          <p:cNvSpPr>
            <a:spLocks noGrp="1" noChangeArrowheads="1"/>
          </p:cNvSpPr>
          <p:nvPr>
            <p:ph type="title" idx="4294967295"/>
          </p:nvPr>
        </p:nvSpPr>
        <p:spPr/>
        <p:txBody>
          <a:bodyPr/>
          <a:lstStyle/>
          <a:p>
            <a:pPr>
              <a:defRPr/>
            </a:pPr>
            <a:r>
              <a:rPr lang="en-US" altLang="zh-CN" dirty="0" smtClean="0">
                <a:effectLst>
                  <a:outerShdw blurRad="38100" dist="38100" dir="2700000" algn="tl">
                    <a:srgbClr val="C0C0C0"/>
                  </a:outerShdw>
                </a:effectLst>
                <a:ea typeface="宋体" panose="02010600030101010101" pitchFamily="2" charset="-122"/>
              </a:rPr>
              <a:t>Tips</a:t>
            </a:r>
            <a:r>
              <a:rPr lang="zh-CN" altLang="en-US" dirty="0" smtClean="0">
                <a:effectLst>
                  <a:outerShdw blurRad="38100" dist="38100" dir="2700000" algn="tl">
                    <a:srgbClr val="C0C0C0"/>
                  </a:outerShdw>
                </a:effectLst>
                <a:ea typeface="宋体" panose="02010600030101010101" pitchFamily="2" charset="-122"/>
              </a:rPr>
              <a:t>：</a:t>
            </a:r>
            <a:r>
              <a:rPr lang="en-US" altLang="zh-CN" dirty="0" smtClean="0">
                <a:effectLst>
                  <a:outerShdw blurRad="38100" dist="38100" dir="2700000" algn="tl">
                    <a:srgbClr val="C0C0C0"/>
                  </a:outerShdw>
                </a:effectLst>
                <a:ea typeface="宋体" panose="02010600030101010101" pitchFamily="2" charset="-122"/>
              </a:rPr>
              <a:t>Everything </a:t>
            </a:r>
            <a:r>
              <a:rPr lang="en-US" altLang="zh-CN" dirty="0">
                <a:effectLst>
                  <a:outerShdw blurRad="38100" dist="38100" dir="2700000" algn="tl">
                    <a:srgbClr val="C0C0C0"/>
                  </a:outerShdw>
                </a:effectLst>
                <a:ea typeface="宋体" panose="02010600030101010101" pitchFamily="2" charset="-122"/>
              </a:rPr>
              <a:t>is a file</a:t>
            </a:r>
          </a:p>
        </p:txBody>
      </p:sp>
      <p:sp>
        <p:nvSpPr>
          <p:cNvPr id="4" name="Rectangle 3">
            <a:extLst>
              <a:ext uri="{FF2B5EF4-FFF2-40B4-BE49-F238E27FC236}">
                <a16:creationId xmlns:a16="http://schemas.microsoft.com/office/drawing/2014/main" id="{F8CB747D-E2D0-4BE0-A66B-D718CDD5E9EC}"/>
              </a:ext>
            </a:extLst>
          </p:cNvPr>
          <p:cNvSpPr txBox="1">
            <a:spLocks noChangeArrowheads="1"/>
          </p:cNvSpPr>
          <p:nvPr/>
        </p:nvSpPr>
        <p:spPr bwMode="auto">
          <a:xfrm>
            <a:off x="685800" y="1225558"/>
            <a:ext cx="7351713" cy="5065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smtClean="0">
                <a:ea typeface="宋体" panose="02010600030101010101" pitchFamily="2" charset="-122"/>
              </a:rPr>
              <a:t>早期</a:t>
            </a:r>
            <a:r>
              <a:rPr lang="zh-CN" altLang="en-US" sz="1800" dirty="0">
                <a:ea typeface="宋体" panose="02010600030101010101" pitchFamily="2" charset="-122"/>
              </a:rPr>
              <a:t>的</a:t>
            </a:r>
            <a:r>
              <a:rPr lang="en-US" altLang="zh-CN" sz="1800" dirty="0">
                <a:ea typeface="宋体" panose="02010600030101010101" pitchFamily="2" charset="-122"/>
              </a:rPr>
              <a:t>UNIX</a:t>
            </a:r>
            <a:r>
              <a:rPr lang="zh-CN" altLang="en-US" sz="1800" dirty="0">
                <a:ea typeface="宋体" panose="02010600030101010101" pitchFamily="2" charset="-122"/>
              </a:rPr>
              <a:t>系统中，文件系统起初只是为了管理磁盘上的数据而设计的，但随着系统的不断发展，工程师们逐渐发现</a:t>
            </a:r>
            <a:r>
              <a:rPr lang="zh-CN" altLang="en-US" sz="1800" b="1" i="1" dirty="0">
                <a:solidFill>
                  <a:srgbClr val="000099"/>
                </a:solidFill>
                <a:ea typeface="宋体" panose="02010600030101010101" pitchFamily="2" charset="-122"/>
              </a:rPr>
              <a:t>文件系统可以作为一种通用接口，将各种资源和设备都抽象为文件，从而实现统一的访问</a:t>
            </a:r>
            <a:r>
              <a:rPr lang="zh-CN" altLang="en-US" sz="1800" b="1" i="1" dirty="0" smtClean="0">
                <a:solidFill>
                  <a:srgbClr val="000099"/>
                </a:solidFill>
                <a:ea typeface="宋体" panose="02010600030101010101" pitchFamily="2" charset="-122"/>
              </a:rPr>
              <a:t>方式</a:t>
            </a:r>
            <a:endParaRPr lang="en-US" altLang="zh-CN" sz="1800" dirty="0" smtClean="0">
              <a:ea typeface="宋体" panose="02010600030101010101" pitchFamily="2" charset="-122"/>
            </a:endParaRPr>
          </a:p>
          <a:p>
            <a:r>
              <a:rPr lang="en-US" altLang="zh-CN" sz="1800" dirty="0">
                <a:ea typeface="宋体" panose="02010600030101010101" pitchFamily="2" charset="-122"/>
              </a:rPr>
              <a:t>Linux</a:t>
            </a:r>
            <a:r>
              <a:rPr lang="zh-CN" altLang="en-US" sz="1800" dirty="0">
                <a:ea typeface="宋体" panose="02010600030101010101" pitchFamily="2" charset="-122"/>
              </a:rPr>
              <a:t>将所有的</a:t>
            </a:r>
            <a:r>
              <a:rPr lang="zh-CN" altLang="en-US" sz="1800" b="1" i="1" dirty="0">
                <a:solidFill>
                  <a:srgbClr val="006600"/>
                </a:solidFill>
                <a:ea typeface="宋体" panose="02010600030101010101" pitchFamily="2" charset="-122"/>
              </a:rPr>
              <a:t>硬件</a:t>
            </a:r>
            <a:r>
              <a:rPr lang="zh-CN" altLang="en-US" sz="1800" b="1" i="1" dirty="0" smtClean="0">
                <a:solidFill>
                  <a:srgbClr val="006600"/>
                </a:solidFill>
                <a:ea typeface="宋体" panose="02010600030101010101" pitchFamily="2" charset="-122"/>
              </a:rPr>
              <a:t>设备、目录</a:t>
            </a:r>
            <a:r>
              <a:rPr lang="zh-CN" altLang="en-US" sz="1800" b="1" i="1" dirty="0">
                <a:solidFill>
                  <a:srgbClr val="006600"/>
                </a:solidFill>
                <a:ea typeface="宋体" panose="02010600030101010101" pitchFamily="2" charset="-122"/>
              </a:rPr>
              <a:t>、进程和网络连接</a:t>
            </a:r>
            <a:r>
              <a:rPr lang="zh-CN" altLang="en-US" sz="1800" dirty="0">
                <a:ea typeface="宋体" panose="02010600030101010101" pitchFamily="2" charset="-122"/>
              </a:rPr>
              <a:t>等都当做文件来处理，统一了对它们的操作方法，使得</a:t>
            </a:r>
            <a:r>
              <a:rPr lang="en-US" altLang="zh-CN" sz="1800" dirty="0">
                <a:ea typeface="宋体" panose="02010600030101010101" pitchFamily="2" charset="-122"/>
              </a:rPr>
              <a:t>Linux</a:t>
            </a:r>
            <a:r>
              <a:rPr lang="zh-CN" altLang="en-US" sz="1800" dirty="0">
                <a:ea typeface="宋体" panose="02010600030101010101" pitchFamily="2" charset="-122"/>
              </a:rPr>
              <a:t>具有了很高的灵活性和可扩展性</a:t>
            </a:r>
            <a:endParaRPr lang="en-US" altLang="zh-CN" sz="1800" dirty="0">
              <a:ea typeface="宋体" panose="02010600030101010101" pitchFamily="2" charset="-122"/>
            </a:endParaRPr>
          </a:p>
          <a:p>
            <a:r>
              <a:rPr lang="zh-CN" altLang="en-US" sz="1800" dirty="0" smtClean="0">
                <a:ea typeface="宋体" panose="02010600030101010101" pitchFamily="2" charset="-122"/>
              </a:rPr>
              <a:t>优点</a:t>
            </a:r>
            <a:endParaRPr lang="en-US" altLang="zh-CN" sz="1800" dirty="0" smtClean="0">
              <a:ea typeface="宋体" panose="02010600030101010101" pitchFamily="2" charset="-122"/>
            </a:endParaRPr>
          </a:p>
          <a:p>
            <a:pPr lvl="1"/>
            <a:r>
              <a:rPr lang="zh-CN" altLang="en-US" sz="1600" dirty="0">
                <a:ea typeface="宋体" panose="02010600030101010101" pitchFamily="2" charset="-122"/>
              </a:rPr>
              <a:t>统一</a:t>
            </a:r>
            <a:r>
              <a:rPr lang="zh-CN" altLang="en-US" sz="1600" dirty="0" smtClean="0">
                <a:ea typeface="宋体" panose="02010600030101010101" pitchFamily="2" charset="-122"/>
              </a:rPr>
              <a:t>的文件操作接口</a:t>
            </a:r>
            <a:r>
              <a:rPr lang="zh-CN" altLang="en-US" sz="1600" dirty="0">
                <a:ea typeface="宋体" panose="02010600030101010101" pitchFamily="2" charset="-122"/>
              </a:rPr>
              <a:t>和编程</a:t>
            </a:r>
            <a:r>
              <a:rPr lang="zh-CN" altLang="en-US" sz="1600" dirty="0" smtClean="0">
                <a:ea typeface="宋体" panose="02010600030101010101" pitchFamily="2" charset="-122"/>
              </a:rPr>
              <a:t>风格</a:t>
            </a:r>
            <a:endParaRPr lang="en-US" altLang="zh-CN" sz="1600" dirty="0" smtClean="0">
              <a:ea typeface="宋体" panose="02010600030101010101" pitchFamily="2" charset="-122"/>
            </a:endParaRPr>
          </a:p>
          <a:p>
            <a:pPr lvl="1">
              <a:spcBef>
                <a:spcPts val="0"/>
              </a:spcBef>
            </a:pPr>
            <a:r>
              <a:rPr lang="zh-CN" altLang="en-US" sz="1600" dirty="0">
                <a:ea typeface="宋体" panose="02010600030101010101" pitchFamily="2" charset="-122"/>
              </a:rPr>
              <a:t>方便的</a:t>
            </a:r>
            <a:r>
              <a:rPr lang="zh-CN" altLang="en-US" sz="1600" dirty="0" smtClean="0">
                <a:ea typeface="宋体" panose="02010600030101010101" pitchFamily="2" charset="-122"/>
              </a:rPr>
              <a:t>设备管理，易于</a:t>
            </a:r>
            <a:r>
              <a:rPr lang="zh-CN" altLang="en-US" sz="1600" dirty="0">
                <a:ea typeface="宋体" panose="02010600030101010101" pitchFamily="2" charset="-122"/>
              </a:rPr>
              <a:t>扩展和</a:t>
            </a:r>
            <a:r>
              <a:rPr lang="zh-CN" altLang="en-US" sz="1600" dirty="0" smtClean="0">
                <a:ea typeface="宋体" panose="02010600030101010101" pitchFamily="2" charset="-122"/>
              </a:rPr>
              <a:t>定制</a:t>
            </a:r>
            <a:endParaRPr lang="en-US" altLang="zh-CN" sz="1600" dirty="0" smtClean="0">
              <a:ea typeface="宋体" panose="02010600030101010101" pitchFamily="2" charset="-122"/>
            </a:endParaRPr>
          </a:p>
          <a:p>
            <a:pPr lvl="2">
              <a:spcBef>
                <a:spcPts val="0"/>
              </a:spcBef>
            </a:pPr>
            <a:r>
              <a:rPr lang="zh-CN" altLang="en-US" sz="1400" dirty="0" smtClean="0">
                <a:ea typeface="宋体" panose="02010600030101010101" pitchFamily="2" charset="-122"/>
              </a:rPr>
              <a:t>为新设备，或按自己的需求定义相关的设备文件</a:t>
            </a:r>
            <a:r>
              <a:rPr lang="zh-CN" altLang="en-US" sz="1400" dirty="0">
                <a:ea typeface="宋体" panose="02010600030101010101" pitchFamily="2" charset="-122"/>
              </a:rPr>
              <a:t>，即可通过标准的文件</a:t>
            </a:r>
            <a:r>
              <a:rPr lang="en-US" altLang="zh-CN" sz="1400" dirty="0">
                <a:ea typeface="宋体" panose="02010600030101010101" pitchFamily="2" charset="-122"/>
              </a:rPr>
              <a:t>I/O</a:t>
            </a:r>
            <a:r>
              <a:rPr lang="zh-CN" altLang="en-US" sz="1400" dirty="0">
                <a:ea typeface="宋体" panose="02010600030101010101" pitchFamily="2" charset="-122"/>
              </a:rPr>
              <a:t>接口来访问和</a:t>
            </a:r>
            <a:r>
              <a:rPr lang="zh-CN" altLang="en-US" sz="1400" dirty="0" smtClean="0">
                <a:ea typeface="宋体" panose="02010600030101010101" pitchFamily="2" charset="-122"/>
              </a:rPr>
              <a:t>操作它们。</a:t>
            </a:r>
            <a:endParaRPr lang="en-US" altLang="zh-CN" sz="1400" dirty="0">
              <a:ea typeface="宋体" panose="02010600030101010101" pitchFamily="2" charset="-122"/>
            </a:endParaRPr>
          </a:p>
          <a:p>
            <a:pPr lvl="1">
              <a:spcBef>
                <a:spcPts val="0"/>
              </a:spcBef>
            </a:pPr>
            <a:r>
              <a:rPr lang="zh-CN" altLang="en-US" sz="1600" dirty="0" smtClean="0">
                <a:ea typeface="宋体" panose="02010600030101010101" pitchFamily="2" charset="-122"/>
              </a:rPr>
              <a:t>简化</a:t>
            </a:r>
            <a:r>
              <a:rPr lang="zh-CN" altLang="en-US" sz="1600" dirty="0">
                <a:ea typeface="宋体" panose="02010600030101010101" pitchFamily="2" charset="-122"/>
              </a:rPr>
              <a:t>权限</a:t>
            </a:r>
            <a:r>
              <a:rPr lang="zh-CN" altLang="en-US" sz="1600" dirty="0" smtClean="0">
                <a:ea typeface="宋体" panose="02010600030101010101" pitchFamily="2" charset="-122"/>
              </a:rPr>
              <a:t>管理，提高安全性</a:t>
            </a:r>
            <a:endParaRPr lang="en-US" altLang="zh-CN" sz="1600" dirty="0" smtClean="0">
              <a:ea typeface="宋体" panose="02010600030101010101" pitchFamily="2" charset="-122"/>
            </a:endParaRPr>
          </a:p>
          <a:p>
            <a:pPr lvl="2">
              <a:spcBef>
                <a:spcPts val="0"/>
              </a:spcBef>
            </a:pPr>
            <a:r>
              <a:rPr lang="zh-CN" altLang="en-US" sz="1400" dirty="0">
                <a:ea typeface="宋体" panose="02010600030101010101" pitchFamily="2" charset="-122"/>
              </a:rPr>
              <a:t>使用文件系统的权限机制，</a:t>
            </a:r>
            <a:r>
              <a:rPr lang="zh-CN" altLang="en-US" sz="1400" dirty="0" smtClean="0">
                <a:ea typeface="宋体" panose="02010600030101010101" pitchFamily="2" charset="-122"/>
              </a:rPr>
              <a:t>可以方便</a:t>
            </a:r>
            <a:r>
              <a:rPr lang="zh-CN" altLang="en-US" sz="1400" dirty="0">
                <a:ea typeface="宋体" panose="02010600030101010101" pitchFamily="2" charset="-122"/>
              </a:rPr>
              <a:t>地管理用户对设备、进程和其他资源的访问</a:t>
            </a:r>
            <a:r>
              <a:rPr lang="zh-CN" altLang="en-US" sz="1400" dirty="0" smtClean="0">
                <a:ea typeface="宋体" panose="02010600030101010101" pitchFamily="2" charset="-122"/>
              </a:rPr>
              <a:t>权限，提高了系统的安全性</a:t>
            </a:r>
            <a:endParaRPr lang="zh-CN" altLang="en-US" sz="1600" dirty="0">
              <a:ea typeface="宋体" panose="02010600030101010101" pitchFamily="2" charset="-122"/>
            </a:endParaRPr>
          </a:p>
          <a:p>
            <a:r>
              <a:rPr lang="zh-CN" altLang="en-US" sz="1800" dirty="0" smtClean="0">
                <a:ea typeface="宋体" panose="02010600030101010101" pitchFamily="2" charset="-122"/>
              </a:rPr>
              <a:t>缺点</a:t>
            </a:r>
            <a:endParaRPr lang="en-US" altLang="zh-CN" sz="1800" dirty="0" smtClean="0">
              <a:ea typeface="宋体" panose="02010600030101010101" pitchFamily="2" charset="-122"/>
            </a:endParaRPr>
          </a:p>
          <a:p>
            <a:pPr lvl="1"/>
            <a:r>
              <a:rPr lang="zh-CN" altLang="en-US" sz="1600" dirty="0" smtClean="0">
                <a:ea typeface="宋体" panose="02010600030101010101" pitchFamily="2" charset="-122"/>
              </a:rPr>
              <a:t>统一的访问方式无法使用有些设备的特性，这些特性可能会提高设备的性能。（思考：</a:t>
            </a:r>
            <a:r>
              <a:rPr lang="en-US" altLang="zh-CN" sz="1600" dirty="0" smtClean="0">
                <a:ea typeface="宋体" panose="02010600030101010101" pitchFamily="2" charset="-122"/>
              </a:rPr>
              <a:t>UNIX</a:t>
            </a:r>
            <a:r>
              <a:rPr lang="zh-CN" altLang="en-US" sz="1600" dirty="0" smtClean="0">
                <a:ea typeface="宋体" panose="02010600030101010101" pitchFamily="2" charset="-122"/>
              </a:rPr>
              <a:t>中系统调用</a:t>
            </a:r>
            <a:r>
              <a:rPr lang="en-US" altLang="zh-CN" sz="1600" dirty="0" err="1" smtClean="0">
                <a:ea typeface="宋体" panose="02010600030101010101" pitchFamily="2" charset="-122"/>
              </a:rPr>
              <a:t>ioctl</a:t>
            </a:r>
            <a:r>
              <a:rPr lang="en-US" altLang="zh-CN" sz="1600" dirty="0" smtClean="0">
                <a:ea typeface="宋体" panose="02010600030101010101" pitchFamily="2" charset="-122"/>
              </a:rPr>
              <a:t>()</a:t>
            </a:r>
            <a:r>
              <a:rPr lang="zh-CN" altLang="en-US" sz="1600" dirty="0" smtClean="0">
                <a:ea typeface="宋体" panose="02010600030101010101" pitchFamily="2" charset="-122"/>
              </a:rPr>
              <a:t>的作用）</a:t>
            </a:r>
            <a:endParaRPr lang="en-US" altLang="zh-CN" sz="1600" dirty="0">
              <a:ea typeface="宋体" panose="02010600030101010101" pitchFamily="2" charset="-122"/>
            </a:endParaRPr>
          </a:p>
          <a:p>
            <a:endParaRPr lang="en-US" altLang="zh-CN" sz="1800" dirty="0">
              <a:ea typeface="宋体" panose="02010600030101010101" pitchFamily="2" charset="-122"/>
            </a:endParaRPr>
          </a:p>
          <a:p>
            <a:endParaRPr lang="en-US" altLang="zh-CN" sz="1800" dirty="0" smtClean="0">
              <a:ea typeface="宋体" panose="02010600030101010101" pitchFamily="2" charset="-122"/>
            </a:endParaRPr>
          </a:p>
          <a:p>
            <a:endParaRPr lang="en-US" altLang="zh-CN" sz="1800" dirty="0">
              <a:ea typeface="宋体" panose="02010600030101010101" pitchFamily="2" charset="-122"/>
            </a:endParaRPr>
          </a:p>
        </p:txBody>
      </p:sp>
    </p:spTree>
    <p:extLst>
      <p:ext uri="{BB962C8B-B14F-4D97-AF65-F5344CB8AC3E}">
        <p14:creationId xmlns:p14="http://schemas.microsoft.com/office/powerpoint/2010/main" val="167978632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3E6D936A-90EE-41A6-B2BE-43437D7BEBC5}"/>
              </a:ext>
            </a:extLst>
          </p:cNvPr>
          <p:cNvSpPr>
            <a:spLocks noGrp="1" noChangeArrowheads="1"/>
          </p:cNvSpPr>
          <p:nvPr>
            <p:ph type="title" idx="4294967295"/>
          </p:nvPr>
        </p:nvSpPr>
        <p:spPr/>
        <p:txBody>
          <a:bodyPr/>
          <a:lstStyle/>
          <a:p>
            <a:pPr>
              <a:defRPr/>
            </a:pPr>
            <a:r>
              <a:rPr lang="en-US" altLang="zh-CN" dirty="0" smtClean="0">
                <a:effectLst>
                  <a:outerShdw blurRad="38100" dist="38100" dir="2700000" algn="tl">
                    <a:srgbClr val="C0C0C0"/>
                  </a:outerShdw>
                </a:effectLst>
                <a:ea typeface="宋体" panose="02010600030101010101" pitchFamily="2" charset="-122"/>
              </a:rPr>
              <a:t>12.4.8 Kernel I/O </a:t>
            </a:r>
            <a:r>
              <a:rPr lang="en-US" altLang="zh-CN" dirty="0">
                <a:effectLst>
                  <a:outerShdw blurRad="38100" dist="38100" dir="2700000" algn="tl">
                    <a:srgbClr val="C0C0C0"/>
                  </a:outerShdw>
                </a:effectLst>
                <a:ea typeface="宋体" panose="02010600030101010101" pitchFamily="2" charset="-122"/>
              </a:rPr>
              <a:t>Subsystem Summary</a:t>
            </a:r>
          </a:p>
        </p:txBody>
      </p:sp>
      <p:sp>
        <p:nvSpPr>
          <p:cNvPr id="4" name="Rectangle 3">
            <a:extLst>
              <a:ext uri="{FF2B5EF4-FFF2-40B4-BE49-F238E27FC236}">
                <a16:creationId xmlns:a16="http://schemas.microsoft.com/office/drawing/2014/main" id="{F8CB747D-E2D0-4BE0-A66B-D718CDD5E9EC}"/>
              </a:ext>
            </a:extLst>
          </p:cNvPr>
          <p:cNvSpPr txBox="1">
            <a:spLocks noChangeArrowheads="1"/>
          </p:cNvSpPr>
          <p:nvPr/>
        </p:nvSpPr>
        <p:spPr bwMode="auto">
          <a:xfrm>
            <a:off x="685800" y="1225558"/>
            <a:ext cx="7351713" cy="4546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smtClean="0"/>
              <a:t>Management </a:t>
            </a:r>
            <a:r>
              <a:rPr lang="en-US" altLang="zh-CN" sz="2000" dirty="0"/>
              <a:t>of the name </a:t>
            </a:r>
            <a:r>
              <a:rPr lang="en-US" altLang="zh-CN" sz="2000" dirty="0" smtClean="0"/>
              <a:t>space </a:t>
            </a:r>
            <a:r>
              <a:rPr lang="en-US" altLang="zh-CN" sz="2000" dirty="0"/>
              <a:t>for files and devices</a:t>
            </a:r>
          </a:p>
          <a:p>
            <a:r>
              <a:rPr lang="en-US" altLang="zh-CN" sz="2000" dirty="0" smtClean="0"/>
              <a:t>Access </a:t>
            </a:r>
            <a:r>
              <a:rPr lang="en-US" altLang="zh-CN" sz="2000" dirty="0"/>
              <a:t>control to files and devices</a:t>
            </a:r>
          </a:p>
          <a:p>
            <a:r>
              <a:rPr lang="en-US" altLang="zh-CN" sz="2000" dirty="0" smtClean="0"/>
              <a:t>Operation </a:t>
            </a:r>
            <a:r>
              <a:rPr lang="en-US" altLang="zh-CN" sz="2000" dirty="0"/>
              <a:t>control (for example, a modem cannot seek</a:t>
            </a:r>
            <a:r>
              <a:rPr lang="en-US" altLang="zh-CN" sz="2000" dirty="0" smtClean="0"/>
              <a:t>() </a:t>
            </a:r>
            <a:r>
              <a:rPr lang="en-US" altLang="zh-CN" sz="2000" dirty="0"/>
              <a:t>)</a:t>
            </a:r>
          </a:p>
          <a:p>
            <a:r>
              <a:rPr lang="en-US" altLang="zh-CN" sz="2000" dirty="0" smtClean="0"/>
              <a:t>File-system </a:t>
            </a:r>
            <a:r>
              <a:rPr lang="en-US" altLang="zh-CN" sz="2000" dirty="0"/>
              <a:t>space allocation</a:t>
            </a:r>
          </a:p>
          <a:p>
            <a:r>
              <a:rPr lang="en-US" altLang="zh-CN" sz="2000" dirty="0" smtClean="0"/>
              <a:t>Device </a:t>
            </a:r>
            <a:r>
              <a:rPr lang="en-US" altLang="zh-CN" sz="2000" dirty="0"/>
              <a:t>allocation</a:t>
            </a:r>
          </a:p>
          <a:p>
            <a:r>
              <a:rPr lang="en-US" altLang="zh-CN" sz="2000" b="1" i="1" dirty="0" smtClean="0"/>
              <a:t> </a:t>
            </a:r>
            <a:r>
              <a:rPr lang="en-US" altLang="zh-CN" sz="2000" dirty="0"/>
              <a:t>Buffering, caching, and spooling</a:t>
            </a:r>
          </a:p>
          <a:p>
            <a:r>
              <a:rPr lang="en-US" altLang="zh-CN" sz="2000" dirty="0"/>
              <a:t>I/O scheduling</a:t>
            </a:r>
          </a:p>
          <a:p>
            <a:r>
              <a:rPr lang="en-US" altLang="zh-CN" sz="2000" dirty="0" smtClean="0"/>
              <a:t>Device-status </a:t>
            </a:r>
            <a:r>
              <a:rPr lang="en-US" altLang="zh-CN" sz="2000" dirty="0"/>
              <a:t>monitoring, error handling, and failure </a:t>
            </a:r>
            <a:r>
              <a:rPr lang="en-US" altLang="zh-CN" sz="2000" dirty="0" smtClean="0"/>
              <a:t>recovery</a:t>
            </a:r>
          </a:p>
          <a:p>
            <a:r>
              <a:rPr lang="en-US" altLang="zh-CN" sz="2000" dirty="0"/>
              <a:t>Device-driver </a:t>
            </a:r>
            <a:r>
              <a:rPr lang="en-US" altLang="zh-CN" sz="2000" dirty="0" smtClean="0"/>
              <a:t>configuration </a:t>
            </a:r>
            <a:r>
              <a:rPr lang="en-US" altLang="zh-CN" sz="2000" dirty="0"/>
              <a:t>and initialization</a:t>
            </a:r>
          </a:p>
        </p:txBody>
      </p:sp>
    </p:spTree>
    <p:extLst>
      <p:ext uri="{BB962C8B-B14F-4D97-AF65-F5344CB8AC3E}">
        <p14:creationId xmlns:p14="http://schemas.microsoft.com/office/powerpoint/2010/main" val="128863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170A91A1-C391-4866-8522-31359536DBE8}"/>
              </a:ext>
            </a:extLst>
          </p:cNvPr>
          <p:cNvSpPr>
            <a:spLocks noGrp="1" noChangeArrowheads="1"/>
          </p:cNvSpPr>
          <p:nvPr>
            <p:ph type="title" idx="4294967295"/>
          </p:nvPr>
        </p:nvSpPr>
        <p:spPr>
          <a:xfrm>
            <a:off x="652463" y="206375"/>
            <a:ext cx="8077200" cy="979488"/>
          </a:xfrm>
        </p:spPr>
        <p:txBody>
          <a:bodyPr/>
          <a:lstStyle/>
          <a:p>
            <a:r>
              <a:rPr lang="en-US" altLang="zh-CN" sz="2400">
                <a:ea typeface="宋体" panose="02010600030101010101" pitchFamily="2" charset="-122"/>
              </a:rPr>
              <a:t>13.5 Transforming I/O Requests</a:t>
            </a:r>
            <a:br>
              <a:rPr lang="en-US" altLang="zh-CN" sz="2400">
                <a:ea typeface="宋体" panose="02010600030101010101" pitchFamily="2" charset="-122"/>
              </a:rPr>
            </a:br>
            <a:r>
              <a:rPr lang="en-US" altLang="zh-CN" sz="2400">
                <a:ea typeface="宋体" panose="02010600030101010101" pitchFamily="2" charset="-122"/>
              </a:rPr>
              <a:t> to Hardware Operations</a:t>
            </a:r>
          </a:p>
        </p:txBody>
      </p:sp>
      <p:sp>
        <p:nvSpPr>
          <p:cNvPr id="62467" name="Rectangle 3">
            <a:extLst>
              <a:ext uri="{FF2B5EF4-FFF2-40B4-BE49-F238E27FC236}">
                <a16:creationId xmlns:a16="http://schemas.microsoft.com/office/drawing/2014/main" id="{D388FD19-50AF-43ED-9E2D-07BDE84E266D}"/>
              </a:ext>
            </a:extLst>
          </p:cNvPr>
          <p:cNvSpPr>
            <a:spLocks noGrp="1" noChangeArrowheads="1"/>
          </p:cNvSpPr>
          <p:nvPr>
            <p:ph type="body" idx="4294967295"/>
          </p:nvPr>
        </p:nvSpPr>
        <p:spPr>
          <a:xfrm>
            <a:off x="819150" y="1479550"/>
            <a:ext cx="7351713" cy="4303713"/>
          </a:xfrm>
        </p:spPr>
        <p:txBody>
          <a:bodyPr/>
          <a:lstStyle/>
          <a:p>
            <a:r>
              <a:rPr lang="en-US" altLang="zh-CN" sz="2800">
                <a:solidFill>
                  <a:srgbClr val="FF0000"/>
                </a:solidFill>
                <a:ea typeface="宋体" panose="02010600030101010101" pitchFamily="2" charset="-122"/>
              </a:rPr>
              <a:t>Consider reading a file from disk for a process: </a:t>
            </a:r>
          </a:p>
          <a:p>
            <a:pPr lvl="1"/>
            <a:r>
              <a:rPr lang="en-US" altLang="zh-CN" sz="2400">
                <a:ea typeface="宋体" panose="02010600030101010101" pitchFamily="2" charset="-122"/>
              </a:rPr>
              <a:t>Determine </a:t>
            </a:r>
            <a:r>
              <a:rPr lang="en-US" altLang="zh-CN" sz="2400">
                <a:solidFill>
                  <a:srgbClr val="0033CC"/>
                </a:solidFill>
                <a:ea typeface="宋体" panose="02010600030101010101" pitchFamily="2" charset="-122"/>
              </a:rPr>
              <a:t>device </a:t>
            </a:r>
            <a:r>
              <a:rPr lang="en-US" altLang="zh-CN" sz="2400">
                <a:ea typeface="宋体" panose="02010600030101010101" pitchFamily="2" charset="-122"/>
              </a:rPr>
              <a:t>holding file </a:t>
            </a:r>
          </a:p>
          <a:p>
            <a:pPr lvl="1"/>
            <a:r>
              <a:rPr lang="en-US" altLang="zh-CN" sz="2400">
                <a:ea typeface="宋体" panose="02010600030101010101" pitchFamily="2" charset="-122"/>
              </a:rPr>
              <a:t>Translate </a:t>
            </a:r>
            <a:r>
              <a:rPr lang="en-US" altLang="zh-CN" sz="2400">
                <a:solidFill>
                  <a:srgbClr val="0033CC"/>
                </a:solidFill>
                <a:ea typeface="宋体" panose="02010600030101010101" pitchFamily="2" charset="-122"/>
              </a:rPr>
              <a:t>name </a:t>
            </a:r>
            <a:r>
              <a:rPr lang="en-US" altLang="zh-CN" sz="2400">
                <a:ea typeface="宋体" panose="02010600030101010101" pitchFamily="2" charset="-122"/>
              </a:rPr>
              <a:t>to device representation</a:t>
            </a:r>
          </a:p>
          <a:p>
            <a:pPr lvl="1"/>
            <a:r>
              <a:rPr lang="en-US" altLang="zh-CN" sz="2400">
                <a:solidFill>
                  <a:srgbClr val="0033CC"/>
                </a:solidFill>
                <a:ea typeface="宋体" panose="02010600030101010101" pitchFamily="2" charset="-122"/>
              </a:rPr>
              <a:t>Physically read </a:t>
            </a:r>
            <a:r>
              <a:rPr lang="en-US" altLang="zh-CN" sz="2400">
                <a:ea typeface="宋体" panose="02010600030101010101" pitchFamily="2" charset="-122"/>
              </a:rPr>
              <a:t>data </a:t>
            </a:r>
            <a:r>
              <a:rPr lang="en-US" altLang="zh-CN" sz="2400">
                <a:solidFill>
                  <a:srgbClr val="3E7248"/>
                </a:solidFill>
                <a:ea typeface="宋体" panose="02010600030101010101" pitchFamily="2" charset="-122"/>
              </a:rPr>
              <a:t>from disk </a:t>
            </a:r>
            <a:r>
              <a:rPr lang="en-US" altLang="zh-CN" sz="2400">
                <a:ea typeface="宋体" panose="02010600030101010101" pitchFamily="2" charset="-122"/>
              </a:rPr>
              <a:t>into </a:t>
            </a:r>
            <a:r>
              <a:rPr lang="en-US" altLang="zh-CN" sz="2400">
                <a:solidFill>
                  <a:srgbClr val="0033CC"/>
                </a:solidFill>
                <a:ea typeface="宋体" panose="02010600030101010101" pitchFamily="2" charset="-122"/>
              </a:rPr>
              <a:t>buffer</a:t>
            </a:r>
          </a:p>
          <a:p>
            <a:pPr lvl="1"/>
            <a:r>
              <a:rPr lang="en-US" altLang="zh-CN" sz="2400">
                <a:ea typeface="宋体" panose="02010600030101010101" pitchFamily="2" charset="-122"/>
              </a:rPr>
              <a:t>Make data available to </a:t>
            </a:r>
            <a:r>
              <a:rPr lang="en-US" altLang="zh-CN" sz="2400">
                <a:solidFill>
                  <a:srgbClr val="0033CC"/>
                </a:solidFill>
                <a:ea typeface="宋体" panose="02010600030101010101" pitchFamily="2" charset="-122"/>
              </a:rPr>
              <a:t>requesting process</a:t>
            </a:r>
          </a:p>
          <a:p>
            <a:pPr lvl="1"/>
            <a:r>
              <a:rPr lang="en-US" altLang="zh-CN" sz="2400">
                <a:ea typeface="宋体" panose="02010600030101010101" pitchFamily="2" charset="-122"/>
              </a:rPr>
              <a:t>Return control to process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C"/>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C"/>
</p:tagLst>
</file>

<file path=ppt/tags/tag11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2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25.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26.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3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3.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4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A"/>
</p:tagLst>
</file>

<file path=ppt/tags/tag14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51.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52.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53.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5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61.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C&#10;&#10;100+5+100+5+90=300"/>
</p:tagLst>
</file>

<file path=ppt/tags/tag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0.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81.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82.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8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89.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10;&#10;单缓冲：将10个磁盘块数据从磁盘读入缓冲区(100𝜇s)，然后从磁盘缓冲区装入到用户缓冲区(50𝜇s)，磁盘缓冲区之间以及用户缓冲区之间需要互斥访问，需要花费的时间为(100+50)𝜇s *10=1500𝜇s ；&#10;分析用户缓冲区的数据(50𝜇s)可以与上述传送操作并行执行（分析最后一块除外）。&#10;从磁盘缓冲区传送到用户缓冲区需要等待(100-50)𝜇s =50𝜇s。&#10;因此需要的时间为：(读入磁盘缓冲区时间+传送到用户缓冲区时间)*10+分析最后一块的时间=(100+50)𝜇s *10+50𝜇s =1550𝜇s；&#10;&#10;双缓冲：数据从磁盘读入时采用两块缓冲区，用户缓冲区采用一块，从磁盘缓冲区转到用户缓冲区的过程可以从两块磁盘缓冲区中轮流传送，不需要等待；但用户缓冲区的数据需要等待分析结束后才能传送下一块。&#10;从磁盘读入数据与传送并分析数据的过程可以并行执行（除去最后一块的读入与分析时间）。&#10;因此需要的时间为：读入磁盘缓冲区时间*10+传送到用户缓冲区并分析最后一块的时间=100𝜇s *10+(50+50)𝜇s =1100𝜇s；&#10;&#10;"/>
</p:tagLst>
</file>

<file path=ppt/tags/tag19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0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08.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209.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21.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210.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21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1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1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1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17.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2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2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2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2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A"/>
</p:tagLst>
</file>

<file path=ppt/tags/tag22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2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3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3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3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3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36.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237.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238.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23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4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4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45.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2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5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5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A"/>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41.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42.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4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9.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C"/>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5.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66.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67.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6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4.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7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C"/>
</p:tagLst>
</file>

<file path=ppt/tags/tag8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6.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97.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98.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9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tx1"/>
            </a:solidFill>
            <a:effectLst/>
            <a:latin typeface="Helvetica"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tx1"/>
            </a:solidFill>
            <a:effectLst/>
            <a:latin typeface="Helvetica" panose="020B0604020202020204" pitchFamily="34" charset="0"/>
          </a:defRPr>
        </a:defPPr>
      </a:lstStyle>
    </a:lnDef>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1_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tx1"/>
            </a:solidFill>
            <a:effectLst/>
            <a:latin typeface="Helvetica"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tx1"/>
            </a:solidFill>
            <a:effectLst/>
            <a:latin typeface="Helvetica" panose="020B0604020202020204" pitchFamily="34" charset="0"/>
          </a:defRPr>
        </a:defPPr>
      </a:lstStyle>
    </a:lnDef>
  </a:objectDefaults>
  <a:extraClrSchemeLst>
    <a:extraClrScheme>
      <a:clrScheme name="1_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Settings\mt\Application Data\Microsoft\Templates\os-w-java.pot</Template>
  <TotalTime>2952</TotalTime>
  <Pages>0</Pages>
  <Words>9417</Words>
  <Characters>0</Characters>
  <Application>Microsoft Office PowerPoint</Application>
  <DocSecurity>0</DocSecurity>
  <PresentationFormat>全屏显示(4:3)</PresentationFormat>
  <Lines>0</Lines>
  <Paragraphs>1008</Paragraphs>
  <Slides>115</Slides>
  <Notes>2</Notes>
  <HiddenSlides>43</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115</vt:i4>
      </vt:variant>
    </vt:vector>
  </HeadingPairs>
  <TitlesOfParts>
    <vt:vector size="129" baseType="lpstr">
      <vt:lpstr>Microsoft Yahei</vt:lpstr>
      <vt:lpstr>Monotype Sorts</vt:lpstr>
      <vt:lpstr>MS PGothic</vt:lpstr>
      <vt:lpstr>宋体</vt:lpstr>
      <vt:lpstr>Arial</vt:lpstr>
      <vt:lpstr>Calibri</vt:lpstr>
      <vt:lpstr>Cambria Math</vt:lpstr>
      <vt:lpstr>Courier New</vt:lpstr>
      <vt:lpstr>Helvetica</vt:lpstr>
      <vt:lpstr>Times New Roman</vt:lpstr>
      <vt:lpstr>Wingdings</vt:lpstr>
      <vt:lpstr>os-w-java</vt:lpstr>
      <vt:lpstr>1_os-w-java</vt:lpstr>
      <vt:lpstr>VISIO 4 Drawing</vt:lpstr>
      <vt:lpstr>Chapter 13:  I/O Systems</vt:lpstr>
      <vt:lpstr>Chapter 13:  I/O Systems</vt:lpstr>
      <vt:lpstr>Objectives</vt:lpstr>
      <vt:lpstr>13.1 A Kernel I/O Structure</vt:lpstr>
      <vt:lpstr>Kernel I/O Subsystem</vt:lpstr>
      <vt:lpstr>Device Driver</vt:lpstr>
      <vt:lpstr>I/O子系统</vt:lpstr>
      <vt:lpstr>13.1 Overview</vt:lpstr>
      <vt:lpstr>Overview</vt:lpstr>
      <vt:lpstr>Device Driver</vt:lpstr>
      <vt:lpstr>Device Driver</vt:lpstr>
      <vt:lpstr>PowerPoint 演示文稿</vt:lpstr>
      <vt:lpstr>PowerPoint 演示文稿</vt:lpstr>
      <vt:lpstr>Device Driver</vt:lpstr>
      <vt:lpstr>设备开关表</vt:lpstr>
      <vt:lpstr>Overview—ioctl()</vt:lpstr>
      <vt:lpstr>Tips：Windows 与 .inf文件</vt:lpstr>
      <vt:lpstr>PowerPoint 演示文稿</vt:lpstr>
      <vt:lpstr>13.2  I/O Hardware</vt:lpstr>
      <vt:lpstr>I/O Hardware (Cont.)</vt:lpstr>
      <vt:lpstr>E.g. Disk drive</vt:lpstr>
      <vt:lpstr>I/O Hardware (Cont.)</vt:lpstr>
      <vt:lpstr>A Typical PC Bus Structure</vt:lpstr>
      <vt:lpstr>Device I/O Port Locations on PCs (partial)</vt:lpstr>
      <vt:lpstr>I/O控制方式</vt:lpstr>
      <vt:lpstr>13.2.1 Polling</vt:lpstr>
      <vt:lpstr>Polling (Cont.)</vt:lpstr>
      <vt:lpstr>13.2.2 Interrupts</vt:lpstr>
      <vt:lpstr>Interrupt-Driven I/O Cycle</vt:lpstr>
      <vt:lpstr>Intel Pentium Processor Event-Vector Table</vt:lpstr>
      <vt:lpstr>12.2.3 Direct Memory Access(DMA)</vt:lpstr>
      <vt:lpstr>Six Step Process to Perform DMA Transfer</vt:lpstr>
      <vt:lpstr>12.3 Application I/O Interface</vt:lpstr>
      <vt:lpstr>A Kernel I/O Structure</vt:lpstr>
      <vt:lpstr>12.3  Application I/O Interface</vt:lpstr>
      <vt:lpstr>Application I/O Interface (Cont.)</vt:lpstr>
      <vt:lpstr>PowerPoint 演示文稿</vt:lpstr>
      <vt:lpstr>I/O系统的层次及功能</vt:lpstr>
      <vt:lpstr>PowerPoint 演示文稿</vt:lpstr>
      <vt:lpstr>PowerPoint 演示文稿</vt:lpstr>
      <vt:lpstr>Devices vary in many dimensions(page 507)</vt:lpstr>
      <vt:lpstr>Devices vary in many dimensions（page 507）</vt:lpstr>
      <vt:lpstr>Characteristics of I/O Devices</vt:lpstr>
      <vt:lpstr>13.3.1 Block and Character Devices</vt:lpstr>
      <vt:lpstr>13.3.2 Network Devices</vt:lpstr>
      <vt:lpstr>13.3.3 Clocks and Timers</vt:lpstr>
      <vt:lpstr>13.3.4 Blocking and Nonblocking I/O</vt:lpstr>
      <vt:lpstr> Blocking I/O</vt:lpstr>
      <vt:lpstr>Nonblocking I/O</vt:lpstr>
      <vt:lpstr>getchar()：blocking Nonblocking</vt:lpstr>
      <vt:lpstr>Blocking vs. non-blocking </vt:lpstr>
      <vt:lpstr> Asynchronous  I/O</vt:lpstr>
      <vt:lpstr>Two I/O Methods—Synchronous  vs. Asynchronous</vt:lpstr>
      <vt:lpstr>13.4 Kernel I/O Subsystem</vt:lpstr>
      <vt:lpstr>13.4.1 I/O Scheduling</vt:lpstr>
      <vt:lpstr>Device-status Table</vt:lpstr>
      <vt:lpstr>PowerPoint 演示文稿</vt:lpstr>
      <vt:lpstr>13.4.2  Buffering</vt:lpstr>
      <vt:lpstr>Why buffering</vt:lpstr>
      <vt:lpstr>Why buffering (Cont.)</vt:lpstr>
      <vt:lpstr>Why buffering (Cont.)</vt:lpstr>
      <vt:lpstr>Why buffering (Cont.)</vt:lpstr>
      <vt:lpstr>Why buffering (Cont.)</vt:lpstr>
      <vt:lpstr>Why buffering (Cont.)</vt:lpstr>
      <vt:lpstr>Why buffering (Cont.)</vt:lpstr>
      <vt:lpstr>PowerPoint 演示文稿</vt:lpstr>
      <vt:lpstr>缓冲区的实现</vt:lpstr>
      <vt:lpstr>PowerPoint 演示文稿</vt:lpstr>
      <vt:lpstr>讨论—I/O Buffer测试</vt:lpstr>
      <vt:lpstr>讨论—I/O Buffer</vt:lpstr>
      <vt:lpstr>PowerPoint 演示文稿</vt:lpstr>
      <vt:lpstr>PowerPoint 演示文稿</vt:lpstr>
      <vt:lpstr>PowerPoint 演示文稿</vt:lpstr>
      <vt:lpstr>PowerPoint 演示文稿</vt:lpstr>
      <vt:lpstr>PowerPoint 演示文稿</vt:lpstr>
      <vt:lpstr>PowerPoint 演示文稿</vt:lpstr>
      <vt:lpstr>Sun Enterprise 6000 Device-Transfer Rates</vt:lpstr>
      <vt:lpstr>PowerPoint 演示文稿</vt:lpstr>
      <vt:lpstr>PowerPoint 演示文稿</vt:lpstr>
      <vt:lpstr>PowerPoint 演示文稿</vt:lpstr>
      <vt:lpstr>13.4.3 Caching </vt:lpstr>
      <vt:lpstr>13.4.4 Spooling and Device Reservation</vt:lpstr>
      <vt:lpstr>Spooling and Device Reservation</vt:lpstr>
      <vt:lpstr>SPOOLing技术</vt:lpstr>
      <vt:lpstr>回顾：脱机I/O</vt:lpstr>
      <vt:lpstr>脱机I/O与Spooling技术</vt:lpstr>
      <vt:lpstr>SPOOLing技术</vt:lpstr>
      <vt:lpstr>Spooling系统的构成</vt:lpstr>
      <vt:lpstr>SPOOLing系统的构成</vt:lpstr>
      <vt:lpstr>SPOOLing工作过程举例 以共享打印机为例</vt:lpstr>
      <vt:lpstr>SPOOLing系统的特点</vt:lpstr>
      <vt:lpstr>13.4.5 Error Handling</vt:lpstr>
      <vt:lpstr>13.4.6 I/O Protection</vt:lpstr>
      <vt:lpstr>Use of a System Call to Perform I/O</vt:lpstr>
      <vt:lpstr>13.4.7 Kernel Data Structures</vt:lpstr>
      <vt:lpstr>UNIX I/O Kernel Structure</vt:lpstr>
      <vt:lpstr>Tips：Everything is a file</vt:lpstr>
      <vt:lpstr>12.4.8 Kernel I/O Subsystem Summary</vt:lpstr>
      <vt:lpstr>13.5 Transforming I/O Requests  to Hardware Operations</vt:lpstr>
      <vt:lpstr>Life Cycle of An I/O Request</vt:lpstr>
      <vt:lpstr>13.6 STREAMS</vt:lpstr>
      <vt:lpstr> STREAMS</vt:lpstr>
      <vt:lpstr>STREAMS</vt:lpstr>
      <vt:lpstr>The STREAMS Structure</vt:lpstr>
      <vt:lpstr> STREAMS</vt:lpstr>
      <vt:lpstr>13.7 Performance</vt:lpstr>
      <vt:lpstr>Intercomputer Communications</vt:lpstr>
      <vt:lpstr>Improving Performance</vt:lpstr>
      <vt:lpstr>Improving Performance</vt:lpstr>
      <vt:lpstr>Device-Functionality Progression</vt:lpstr>
      <vt:lpstr>设备独立性</vt:lpstr>
      <vt:lpstr>设备独立性</vt:lpstr>
      <vt:lpstr>PowerPoint 演示文稿</vt:lpstr>
      <vt:lpstr>课后复习题</vt:lpstr>
      <vt:lpstr>End of Chapter 13</vt:lpstr>
    </vt:vector>
  </TitlesOfParts>
  <Manager/>
  <Company>Lucent Technologies</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subject/>
  <dc:creator>Marilyn Turnamian</dc:creator>
  <cp:keywords/>
  <dc:description/>
  <cp:lastModifiedBy>han</cp:lastModifiedBy>
  <cp:revision>890</cp:revision>
  <cp:lastPrinted>1999-06-28T19:27:31Z</cp:lastPrinted>
  <dcterms:created xsi:type="dcterms:W3CDTF">1999-08-24T14:03:58Z</dcterms:created>
  <dcterms:modified xsi:type="dcterms:W3CDTF">2023-12-05T14:06:19Z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2052-9.1.0.5060</vt:lpwstr>
  </property>
</Properties>
</file>