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c099760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dc099760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dc099760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dc099760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c099760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c099760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dc099760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dc099760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c0997607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c099760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c0997607_2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c0997607_2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c0997607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dc099760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c0997607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dc0997607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dc0997607_2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dc0997607_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dc0997607_2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dc0997607_2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2e3135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2e3135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dc0997607_2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dc0997607_2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dc0997607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dc0997607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dc099760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dc099760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dc099760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dc09976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dc099760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dc099760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c099760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c099760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c099760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c099760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c099760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c099760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c099760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dc099760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atalog.data.gov/dataset/crime-data-from-2020-to-present" TargetMode="External"/><Relationship Id="rId4" Type="http://schemas.openxmlformats.org/officeDocument/2006/relationships/hyperlink" Target="http://weka.sourceforge.net/doc.dev/weka/classifiers/rules/DecisionTable.html" TargetMode="External"/><Relationship Id="rId5" Type="http://schemas.openxmlformats.org/officeDocument/2006/relationships/hyperlink" Target="http://weka.sourceforge.net/doc.dev/weka/classifiers/rules/DecisionTab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Crime Code Predictive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Tanush Kallem and Luke Flecker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CorrelationAttributeEval: cutoff value of 0.06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3679" l="0" r="0" t="0"/>
          <a:stretch/>
        </p:blipFill>
        <p:spPr>
          <a:xfrm>
            <a:off x="1725200" y="1792175"/>
            <a:ext cx="5693600" cy="28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>
            <a:off x="508488" y="3356650"/>
            <a:ext cx="8127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ReliefFAttributeEval: cutoff value of 0.001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20115"/>
          <a:stretch/>
        </p:blipFill>
        <p:spPr>
          <a:xfrm>
            <a:off x="1966738" y="1560650"/>
            <a:ext cx="5210525" cy="334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3"/>
          <p:cNvCxnSpPr/>
          <p:nvPr/>
        </p:nvCxnSpPr>
        <p:spPr>
          <a:xfrm>
            <a:off x="508488" y="3768542"/>
            <a:ext cx="8127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SymmetricalUncertAttributeEval: cutoff value of 0.15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0" y="1630100"/>
            <a:ext cx="5590675" cy="31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 rot="10800000">
            <a:off x="505638" y="3241000"/>
            <a:ext cx="8150400" cy="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Selection: The following attributes were removed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Status</a:t>
            </a:r>
            <a:r>
              <a:rPr lang="en"/>
              <a:t>: other external factors that could affect the status of the case such as the efficiency of the officers assigned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Weapon Used Cd</a:t>
            </a:r>
            <a:r>
              <a:rPr lang="en"/>
              <a:t>: Many of the weapons used were STRONG-ARM (HANDS, FIST, FEET OR BODILY FORCE,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Date Rptd</a:t>
            </a:r>
            <a:r>
              <a:rPr lang="en"/>
              <a:t>: </a:t>
            </a:r>
            <a:r>
              <a:rPr b="1" lang="en"/>
              <a:t>DATE OCC</a:t>
            </a:r>
            <a:r>
              <a:rPr lang="en"/>
              <a:t> would give us a more accurate timeline of when the crime happened compared to the date that it was reported.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Train-Test-Validation Split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70-15-15 split was performed on all the attribute selections seperately.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687975"/>
            <a:ext cx="5313875" cy="3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NaiveBayes Classifier:</a:t>
            </a:r>
            <a:r>
              <a:rPr lang="en"/>
              <a:t> Assumes independence between attributes and uses Bayes </a:t>
            </a:r>
            <a:r>
              <a:rPr lang="en"/>
              <a:t>theorem</a:t>
            </a:r>
            <a:r>
              <a:rPr lang="en"/>
              <a:t> to classify.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DecisionTable Classifier:</a:t>
            </a:r>
            <a:r>
              <a:rPr lang="en"/>
              <a:t> Uses a tabular representation of rules, where each rule is a unique combination of attribute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J48 Classifier:</a:t>
            </a:r>
            <a:r>
              <a:rPr lang="en"/>
              <a:t> Decision tree related to C4.5 that splits data based on the attribute that gives the biggest information 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Random Forest Classifier:</a:t>
            </a:r>
            <a:r>
              <a:rPr lang="en"/>
              <a:t> Creates multiple decision trees and combines them to improve classification.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75350" y="800575"/>
            <a:ext cx="1745700" cy="3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Cleaned 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10477" y="2179900"/>
            <a:ext cx="7974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CfsSubsetEval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475076" y="2766674"/>
            <a:ext cx="868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Train-Test-Val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5" name="Google Shape;165;p28"/>
          <p:cNvCxnSpPr>
            <a:stCxn id="163" idx="2"/>
            <a:endCxn id="164" idx="0"/>
          </p:cNvCxnSpPr>
          <p:nvPr/>
        </p:nvCxnSpPr>
        <p:spPr>
          <a:xfrm>
            <a:off x="909177" y="253840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8"/>
          <p:cNvSpPr/>
          <p:nvPr/>
        </p:nvSpPr>
        <p:spPr>
          <a:xfrm>
            <a:off x="2248951" y="2179900"/>
            <a:ext cx="7974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CorrelationAttributeEval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213551" y="2766674"/>
            <a:ext cx="868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Train-Test-Val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8" name="Google Shape;168;p28"/>
          <p:cNvCxnSpPr>
            <a:stCxn id="166" idx="2"/>
            <a:endCxn id="167" idx="0"/>
          </p:cNvCxnSpPr>
          <p:nvPr/>
        </p:nvCxnSpPr>
        <p:spPr>
          <a:xfrm>
            <a:off x="2647651" y="253840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8"/>
          <p:cNvSpPr/>
          <p:nvPr/>
        </p:nvSpPr>
        <p:spPr>
          <a:xfrm>
            <a:off x="3987425" y="2179900"/>
            <a:ext cx="7974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ReliefFAttributeEval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683874" y="4052989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4613362" y="4053000"/>
            <a:ext cx="3264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J48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4129948" y="4053000"/>
            <a:ext cx="4203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DecisonTable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4992675" y="4053000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3952025" y="2766674"/>
            <a:ext cx="868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Train-Test-Val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5" name="Google Shape;175;p28"/>
          <p:cNvCxnSpPr>
            <a:stCxn id="169" idx="2"/>
            <a:endCxn id="174" idx="0"/>
          </p:cNvCxnSpPr>
          <p:nvPr/>
        </p:nvCxnSpPr>
        <p:spPr>
          <a:xfrm>
            <a:off x="4386125" y="253840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8"/>
          <p:cNvCxnSpPr>
            <a:stCxn id="174" idx="2"/>
            <a:endCxn id="170" idx="0"/>
          </p:cNvCxnSpPr>
          <p:nvPr/>
        </p:nvCxnSpPr>
        <p:spPr>
          <a:xfrm flipH="1">
            <a:off x="3891725" y="3125174"/>
            <a:ext cx="4944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8"/>
          <p:cNvCxnSpPr>
            <a:stCxn id="174" idx="2"/>
            <a:endCxn id="172" idx="0"/>
          </p:cNvCxnSpPr>
          <p:nvPr/>
        </p:nvCxnSpPr>
        <p:spPr>
          <a:xfrm flipH="1">
            <a:off x="4340225" y="3125174"/>
            <a:ext cx="459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8"/>
          <p:cNvCxnSpPr>
            <a:stCxn id="174" idx="2"/>
            <a:endCxn id="171" idx="0"/>
          </p:cNvCxnSpPr>
          <p:nvPr/>
        </p:nvCxnSpPr>
        <p:spPr>
          <a:xfrm>
            <a:off x="4386125" y="3125174"/>
            <a:ext cx="3903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>
            <a:stCxn id="174" idx="2"/>
            <a:endCxn id="173" idx="0"/>
          </p:cNvCxnSpPr>
          <p:nvPr/>
        </p:nvCxnSpPr>
        <p:spPr>
          <a:xfrm>
            <a:off x="4386125" y="3125174"/>
            <a:ext cx="8142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8"/>
          <p:cNvSpPr/>
          <p:nvPr/>
        </p:nvSpPr>
        <p:spPr>
          <a:xfrm>
            <a:off x="5785847" y="2179900"/>
            <a:ext cx="7974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SymmetricalUncertAttributeEval</a:t>
            </a:r>
            <a:endParaRPr sz="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750447" y="2766674"/>
            <a:ext cx="868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Train-Test-Val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2" name="Google Shape;182;p28"/>
          <p:cNvCxnSpPr>
            <a:stCxn id="180" idx="2"/>
            <a:endCxn id="181" idx="0"/>
          </p:cNvCxnSpPr>
          <p:nvPr/>
        </p:nvCxnSpPr>
        <p:spPr>
          <a:xfrm>
            <a:off x="6184547" y="253840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327750" y="4632350"/>
            <a:ext cx="2488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 models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614647" y="2179900"/>
            <a:ext cx="7974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Personal Selection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579247" y="2766674"/>
            <a:ext cx="868200" cy="3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Train-Test-Val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6" name="Google Shape;186;p28"/>
          <p:cNvCxnSpPr>
            <a:stCxn id="184" idx="2"/>
            <a:endCxn id="185" idx="0"/>
          </p:cNvCxnSpPr>
          <p:nvPr/>
        </p:nvCxnSpPr>
        <p:spPr>
          <a:xfrm>
            <a:off x="8013347" y="253840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>
            <a:stCxn id="162" idx="2"/>
            <a:endCxn id="163" idx="0"/>
          </p:cNvCxnSpPr>
          <p:nvPr/>
        </p:nvCxnSpPr>
        <p:spPr>
          <a:xfrm flipH="1">
            <a:off x="909300" y="1195975"/>
            <a:ext cx="3738900" cy="9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/>
          <p:nvPr/>
        </p:nvSpPr>
        <p:spPr>
          <a:xfrm>
            <a:off x="5470249" y="4053114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399737" y="4053125"/>
            <a:ext cx="3264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J48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5916323" y="4053125"/>
            <a:ext cx="4203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DecisonTable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6779050" y="4053125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2" name="Google Shape;192;p28"/>
          <p:cNvCxnSpPr>
            <a:endCxn id="188" idx="0"/>
          </p:cNvCxnSpPr>
          <p:nvPr/>
        </p:nvCxnSpPr>
        <p:spPr>
          <a:xfrm flipH="1">
            <a:off x="5677999" y="3125214"/>
            <a:ext cx="5193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8"/>
          <p:cNvCxnSpPr>
            <a:endCxn id="190" idx="0"/>
          </p:cNvCxnSpPr>
          <p:nvPr/>
        </p:nvCxnSpPr>
        <p:spPr>
          <a:xfrm flipH="1">
            <a:off x="6126473" y="3125225"/>
            <a:ext cx="708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>
            <a:endCxn id="189" idx="0"/>
          </p:cNvCxnSpPr>
          <p:nvPr/>
        </p:nvCxnSpPr>
        <p:spPr>
          <a:xfrm>
            <a:off x="6197237" y="3125225"/>
            <a:ext cx="3657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8"/>
          <p:cNvCxnSpPr>
            <a:endCxn id="191" idx="0"/>
          </p:cNvCxnSpPr>
          <p:nvPr/>
        </p:nvCxnSpPr>
        <p:spPr>
          <a:xfrm>
            <a:off x="6197200" y="3125225"/>
            <a:ext cx="7896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>
            <a:stCxn id="162" idx="2"/>
            <a:endCxn id="166" idx="0"/>
          </p:cNvCxnSpPr>
          <p:nvPr/>
        </p:nvCxnSpPr>
        <p:spPr>
          <a:xfrm flipH="1">
            <a:off x="2647800" y="1195975"/>
            <a:ext cx="2000400" cy="9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62" idx="2"/>
            <a:endCxn id="169" idx="0"/>
          </p:cNvCxnSpPr>
          <p:nvPr/>
        </p:nvCxnSpPr>
        <p:spPr>
          <a:xfrm flipH="1">
            <a:off x="4386000" y="1195975"/>
            <a:ext cx="262200" cy="9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8"/>
          <p:cNvSpPr/>
          <p:nvPr/>
        </p:nvSpPr>
        <p:spPr>
          <a:xfrm>
            <a:off x="7303599" y="4053064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8233087" y="4053075"/>
            <a:ext cx="3264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J48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7749673" y="4053075"/>
            <a:ext cx="4203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DecisonTable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8612400" y="4053075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2" name="Google Shape;202;p28"/>
          <p:cNvCxnSpPr>
            <a:endCxn id="198" idx="0"/>
          </p:cNvCxnSpPr>
          <p:nvPr/>
        </p:nvCxnSpPr>
        <p:spPr>
          <a:xfrm flipH="1">
            <a:off x="7511349" y="3125164"/>
            <a:ext cx="5193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>
            <a:endCxn id="200" idx="0"/>
          </p:cNvCxnSpPr>
          <p:nvPr/>
        </p:nvCxnSpPr>
        <p:spPr>
          <a:xfrm flipH="1">
            <a:off x="7959823" y="3125175"/>
            <a:ext cx="708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>
            <a:endCxn id="199" idx="0"/>
          </p:cNvCxnSpPr>
          <p:nvPr/>
        </p:nvCxnSpPr>
        <p:spPr>
          <a:xfrm>
            <a:off x="8030587" y="3125175"/>
            <a:ext cx="3657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>
            <a:endCxn id="201" idx="0"/>
          </p:cNvCxnSpPr>
          <p:nvPr/>
        </p:nvCxnSpPr>
        <p:spPr>
          <a:xfrm>
            <a:off x="8030550" y="3125175"/>
            <a:ext cx="7896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162" idx="2"/>
            <a:endCxn id="180" idx="0"/>
          </p:cNvCxnSpPr>
          <p:nvPr/>
        </p:nvCxnSpPr>
        <p:spPr>
          <a:xfrm>
            <a:off x="4648200" y="1195975"/>
            <a:ext cx="1536300" cy="9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162" idx="2"/>
            <a:endCxn id="184" idx="0"/>
          </p:cNvCxnSpPr>
          <p:nvPr/>
        </p:nvCxnSpPr>
        <p:spPr>
          <a:xfrm>
            <a:off x="4648200" y="1195975"/>
            <a:ext cx="3365100" cy="9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8"/>
          <p:cNvSpPr/>
          <p:nvPr/>
        </p:nvSpPr>
        <p:spPr>
          <a:xfrm>
            <a:off x="1902740" y="4053114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2832228" y="4053125"/>
            <a:ext cx="3264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J48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2348815" y="4053125"/>
            <a:ext cx="4203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DecisonTable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3211541" y="4053125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2" name="Google Shape;212;p28"/>
          <p:cNvCxnSpPr>
            <a:endCxn id="208" idx="0"/>
          </p:cNvCxnSpPr>
          <p:nvPr/>
        </p:nvCxnSpPr>
        <p:spPr>
          <a:xfrm flipH="1">
            <a:off x="2110490" y="3125214"/>
            <a:ext cx="5193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>
            <a:endCxn id="210" idx="0"/>
          </p:cNvCxnSpPr>
          <p:nvPr/>
        </p:nvCxnSpPr>
        <p:spPr>
          <a:xfrm flipH="1">
            <a:off x="2558965" y="3125225"/>
            <a:ext cx="708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endCxn id="209" idx="0"/>
          </p:cNvCxnSpPr>
          <p:nvPr/>
        </p:nvCxnSpPr>
        <p:spPr>
          <a:xfrm>
            <a:off x="2629728" y="3125225"/>
            <a:ext cx="3657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endCxn id="211" idx="0"/>
          </p:cNvCxnSpPr>
          <p:nvPr/>
        </p:nvCxnSpPr>
        <p:spPr>
          <a:xfrm>
            <a:off x="2629691" y="3125225"/>
            <a:ext cx="7896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8"/>
          <p:cNvSpPr/>
          <p:nvPr/>
        </p:nvSpPr>
        <p:spPr>
          <a:xfrm>
            <a:off x="135649" y="4053064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065137" y="4053075"/>
            <a:ext cx="3264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J48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81723" y="4053075"/>
            <a:ext cx="4203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DecisonTable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1444450" y="4053075"/>
            <a:ext cx="415500" cy="2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0" name="Google Shape;220;p28"/>
          <p:cNvCxnSpPr>
            <a:endCxn id="216" idx="0"/>
          </p:cNvCxnSpPr>
          <p:nvPr/>
        </p:nvCxnSpPr>
        <p:spPr>
          <a:xfrm flipH="1">
            <a:off x="343399" y="3125164"/>
            <a:ext cx="5193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8" idx="0"/>
          </p:cNvCxnSpPr>
          <p:nvPr/>
        </p:nvCxnSpPr>
        <p:spPr>
          <a:xfrm flipH="1">
            <a:off x="791873" y="3125175"/>
            <a:ext cx="708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endCxn id="217" idx="0"/>
          </p:cNvCxnSpPr>
          <p:nvPr/>
        </p:nvCxnSpPr>
        <p:spPr>
          <a:xfrm>
            <a:off x="862637" y="3125175"/>
            <a:ext cx="3657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>
            <a:endCxn id="219" idx="0"/>
          </p:cNvCxnSpPr>
          <p:nvPr/>
        </p:nvCxnSpPr>
        <p:spPr>
          <a:xfrm>
            <a:off x="862600" y="3125175"/>
            <a:ext cx="789600" cy="9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Classifiers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152475"/>
            <a:ext cx="37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ReliefFAttributeEval with J48</a:t>
            </a:r>
            <a:r>
              <a:rPr lang="en"/>
              <a:t> --- </a:t>
            </a:r>
            <a:r>
              <a:rPr b="1" lang="en"/>
              <a:t>56.27%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CfsSubsetEval with J48 --- </a:t>
            </a:r>
            <a:r>
              <a:rPr b="1" lang="en"/>
              <a:t>56.13%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ReliefFAttributeEval with Random Forest --- </a:t>
            </a:r>
            <a:r>
              <a:rPr b="1" lang="en"/>
              <a:t>55.20%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CorrelationAttributeEval with J48 --- </a:t>
            </a:r>
            <a:r>
              <a:rPr b="1" lang="en"/>
              <a:t>54.80%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CorrelationAttributeEval with Random Forest --- </a:t>
            </a:r>
            <a:r>
              <a:rPr b="1" lang="en"/>
              <a:t>51.87%</a:t>
            </a:r>
            <a:endParaRPr b="1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400" y="1017725"/>
            <a:ext cx="4587950" cy="37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4408025" y="453350"/>
            <a:ext cx="4424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ReliefFAttributeEval with J48:</a:t>
            </a:r>
            <a:endParaRPr sz="18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confusion matrix displayed a strong tendency for “3”, as seen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explained by the abundance of “3” instances compared to the 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" y="1516175"/>
            <a:ext cx="2870400" cy="13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75" y="3438100"/>
            <a:ext cx="2947550" cy="162872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3491700" y="3453125"/>
            <a:ext cx="534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Taking “3” out, increased the accuracy to 97.7%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 flipH="1">
            <a:off x="1003025" y="1748350"/>
            <a:ext cx="6600" cy="107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confusion matrix also shows that the inaccurate results the model predicted were close to the actual value (ignoring ‘3’):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also seen by the classification having a Mean Absolute Error of 0.1185.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883063"/>
            <a:ext cx="2870400" cy="13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1"/>
          <p:cNvCxnSpPr/>
          <p:nvPr/>
        </p:nvCxnSpPr>
        <p:spPr>
          <a:xfrm>
            <a:off x="549950" y="2281900"/>
            <a:ext cx="1625400" cy="88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and Dataset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reflects incidents of crimes in Los Angeles from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</a:t>
            </a:r>
            <a:r>
              <a:rPr lang="en"/>
              <a:t>978,628 </a:t>
            </a:r>
            <a:r>
              <a:rPr lang="en"/>
              <a:t>instances and 28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include: data, time, location, demographics, weapon used,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is crime codes; the lower they are the worse the crime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machine learning model to predict crime codes from LA crime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Overcome data inconsistencies like location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law enforcement with accurate crime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Discretization: Further discretizing the data to simplify the classification problem could result in a significant improvement in accuracy.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 Techniques: Addressing the imbalanced nature of the dataset through techniques like </a:t>
            </a:r>
            <a:r>
              <a:rPr lang="en"/>
              <a:t>Synthetic</a:t>
            </a:r>
            <a:r>
              <a:rPr lang="en"/>
              <a:t> Minority </a:t>
            </a:r>
            <a:r>
              <a:rPr lang="en"/>
              <a:t>Oversampling</a:t>
            </a:r>
            <a:r>
              <a:rPr lang="en"/>
              <a:t> Technique (SMOTE)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PCA: Create new attributes that are more closely correlated to the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Regression: Try using regression to predict actual crime codes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11700" y="1152475"/>
            <a:ext cx="80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https://catalog.data.gov/dataset/crime-data-from-2020-to-present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Weka Rules: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ttp://weka.sourceforge.net/doc.dev/weka/classifiers/rules/DecisionTable.html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Cleaning: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Attribute Removal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Missing Value Correction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Hidden Value Correction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Reduction: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Remove Redundant 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Modification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Removal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started cleaning our data, we removed attributes that had a missing percentage greater than 70%.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Crm Cd 2, Crm Cd 3, Crm Cd, 4</a:t>
            </a:r>
            <a:r>
              <a:rPr lang="en"/>
              <a:t> were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93%, 100%, 100% missing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additional crimes to </a:t>
            </a:r>
            <a:r>
              <a:rPr b="1" lang="en"/>
              <a:t>Crm Cd 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Cross Street</a:t>
            </a:r>
            <a:r>
              <a:rPr lang="en"/>
              <a:t> was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84% missing.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Represents the cross street of the rounded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 1-2</a:t>
            </a:r>
            <a:r>
              <a:rPr lang="en"/>
              <a:t> was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Classified crimes in either 1 or 2, with 2 being worse crimes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version of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Handling: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69200"/>
            <a:ext cx="8520600" cy="104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Weapon Used Cd: </a:t>
            </a:r>
            <a:r>
              <a:rPr lang="en"/>
              <a:t>Due to this attribute having arbitrary codes, they were replaced with the median instead of the mean. This was done by first calculating the median </a:t>
            </a:r>
            <a:r>
              <a:rPr lang="en"/>
              <a:t>through</a:t>
            </a:r>
            <a:r>
              <a:rPr lang="en"/>
              <a:t> a python script.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388" y="1722602"/>
            <a:ext cx="4548663" cy="11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71400" y="2947700"/>
            <a:ext cx="84012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Then, using Weka’s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feature: ReplaceMissingWithUserConstant, we set the replacement value to the median we calculated.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Mocodes, Vict Sex, Vict Descent, Premis Desc, Weapons Used Cd, Weapon Desc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all had missing values that were replaced with ReplaceMissingValues. This used the mean for numerical data and the mode for nominal data.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Value Handling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Vict Age:</a:t>
            </a:r>
            <a:r>
              <a:rPr lang="en"/>
              <a:t> Had hidden values that were 0,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Vict Sex: </a:t>
            </a:r>
            <a:r>
              <a:rPr lang="en"/>
              <a:t>Had hidden values that were ‘X’, ‘H’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Vict Desc: </a:t>
            </a:r>
            <a:r>
              <a:rPr lang="en"/>
              <a:t>Had hidden values that were ‘X’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of these attributes, a python script was created that would </a:t>
            </a:r>
            <a:r>
              <a:rPr lang="en"/>
              <a:t>calculate</a:t>
            </a:r>
            <a:r>
              <a:rPr lang="en"/>
              <a:t> the median then replace the hidden values with the median. Below is the python script for </a:t>
            </a:r>
            <a:r>
              <a:rPr b="1" lang="en"/>
              <a:t>Vict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75" y="2985250"/>
            <a:ext cx="3511000" cy="20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Redundant Attributes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Crm Cd 1: </a:t>
            </a:r>
            <a:r>
              <a:rPr lang="en"/>
              <a:t>Removed due to the description stating it was the same as </a:t>
            </a:r>
            <a:r>
              <a:rPr b="1" lang="en"/>
              <a:t>Crm Cd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AREA NAME, Crm Cd Desc, Premis Desc, Weapon Desc,Status Desc: </a:t>
            </a:r>
            <a:r>
              <a:rPr lang="en"/>
              <a:t>Removed as these are all descriptions of other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Location: </a:t>
            </a:r>
            <a:r>
              <a:rPr lang="en"/>
              <a:t>Could be derived from </a:t>
            </a:r>
            <a:r>
              <a:rPr b="1" lang="en"/>
              <a:t>LAT </a:t>
            </a:r>
            <a:r>
              <a:rPr lang="en"/>
              <a:t>and </a:t>
            </a:r>
            <a:r>
              <a:rPr b="1" lang="en"/>
              <a:t>LONG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Modification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Mocodes: </a:t>
            </a:r>
            <a:r>
              <a:rPr lang="en"/>
              <a:t>Was given as a string, however, it represents a series of codes describing the crime. For compatibility StringToNominal was used to convert it to a nominal </a:t>
            </a:r>
            <a:r>
              <a:rPr lang="en"/>
              <a:t>data type</a:t>
            </a:r>
            <a:r>
              <a:rPr lang="en"/>
              <a:t> to perform </a:t>
            </a:r>
            <a:r>
              <a:rPr lang="en"/>
              <a:t>further</a:t>
            </a:r>
            <a:r>
              <a:rPr lang="en"/>
              <a:t>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Crm Cd:</a:t>
            </a:r>
            <a:r>
              <a:rPr lang="en"/>
              <a:t> This attribute had 91 unique codes which all varied in frequency, and was numerical. To have an accurate model, we used </a:t>
            </a:r>
            <a:r>
              <a:rPr lang="en"/>
              <a:t>equal</a:t>
            </a:r>
            <a:r>
              <a:rPr lang="en"/>
              <a:t> width binning to split the data into 10 bins, causing our class to be a rating of the crime from 1-10, with 1 being the worst. Then, NumerictoNominal was used on the bins.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363" y="3401325"/>
            <a:ext cx="3993274" cy="16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CfsSubsetEval: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760275" y="1984825"/>
            <a:ext cx="7623450" cy="1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