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91" r:id="rId6"/>
    <p:sldId id="270" r:id="rId7"/>
    <p:sldId id="269" r:id="rId8"/>
    <p:sldId id="274" r:id="rId9"/>
    <p:sldId id="283" r:id="rId10"/>
  </p:sldIdLst>
  <p:sldSz cx="9144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004EC0"/>
    <a:srgbClr val="2B83E5"/>
    <a:srgbClr val="05A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33"/>
        <p:guide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2388"/>
            <a:ext cx="2057400" cy="6073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2388"/>
            <a:ext cx="6052930" cy="6073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2388"/>
            <a:ext cx="2057400" cy="6073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2388"/>
            <a:ext cx="6052930" cy="6073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500063" y="52388"/>
            <a:ext cx="3786187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请单击键入章节名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1"/>
          <p:cNvSpPr/>
          <p:nvPr/>
        </p:nvSpPr>
        <p:spPr>
          <a:xfrm rot="10800000">
            <a:off x="0" y="642938"/>
            <a:ext cx="9144000" cy="5500687"/>
          </a:xfrm>
          <a:prstGeom prst="rect">
            <a:avLst/>
          </a:prstGeom>
          <a:gradFill rotWithShape="1">
            <a:gsLst>
              <a:gs pos="0">
                <a:srgbClr val="05AFFB">
                  <a:alpha val="100000"/>
                </a:srgbClr>
              </a:gs>
              <a:gs pos="17999">
                <a:srgbClr val="05AFFB">
                  <a:alpha val="100000"/>
                </a:srgbClr>
              </a:gs>
              <a:gs pos="100000">
                <a:srgbClr val="004EC0"/>
              </a:gs>
            </a:gsLst>
            <a:lin ang="0"/>
            <a:tileRect/>
          </a:gradFill>
          <a:ln w="9525">
            <a:noFill/>
            <a:miter/>
          </a:ln>
        </p:spPr>
        <p:txBody>
          <a:bodyPr anchor="ctr"/>
          <a:p>
            <a:pPr lvl="0" eaLnBrk="1" hangingPunct="1"/>
            <a:endParaRPr lang="zh-CN" altLang="en-US" sz="44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051" name="Picture 2" descr="C:\Documents and Settings\Administrator\桌面\未标题-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5" y="5065713"/>
            <a:ext cx="9178925" cy="2219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2" name="圆角矩形 7"/>
          <p:cNvSpPr/>
          <p:nvPr/>
        </p:nvSpPr>
        <p:spPr>
          <a:xfrm>
            <a:off x="-282575" y="319088"/>
            <a:ext cx="4068763" cy="571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anchor="ctr"/>
          <a:p>
            <a:pPr lvl="0" algn="r" eaLnBrk="1" hangingPunct="1"/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3" name="圆角矩形 9"/>
          <p:cNvSpPr/>
          <p:nvPr/>
        </p:nvSpPr>
        <p:spPr>
          <a:xfrm>
            <a:off x="6143625" y="6180138"/>
            <a:ext cx="3071813" cy="357187"/>
          </a:xfrm>
          <a:prstGeom prst="roundRect">
            <a:avLst>
              <a:gd name="adj" fmla="val 16667"/>
            </a:avLst>
          </a:prstGeom>
          <a:solidFill>
            <a:srgbClr val="FABE00"/>
          </a:solidFill>
          <a:ln w="9525">
            <a:noFill/>
          </a:ln>
          <a:effectLst>
            <a:outerShdw dist="38100" dir="13499999" algn="ctr" rotWithShape="0">
              <a:srgbClr val="000000">
                <a:alpha val="37999"/>
              </a:srgbClr>
            </a:outerShdw>
          </a:effectLst>
        </p:spPr>
        <p:txBody>
          <a:bodyPr anchor="ctr"/>
          <a:p>
            <a:pPr lvl="0" algn="r" eaLnBrk="1" hangingPunct="1"/>
            <a:endParaRPr lang="en-US" altLang="x-none" sz="1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4" name="TextBox 11"/>
          <p:cNvSpPr txBox="1"/>
          <p:nvPr/>
        </p:nvSpPr>
        <p:spPr>
          <a:xfrm>
            <a:off x="7343775" y="6218238"/>
            <a:ext cx="1571625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x-none" sz="1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Slogan  here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6" name="标题占位符 1"/>
          <p:cNvSpPr>
            <a:spLocks noGrp="1"/>
          </p:cNvSpPr>
          <p:nvPr>
            <p:ph type="title"/>
          </p:nvPr>
        </p:nvSpPr>
        <p:spPr>
          <a:xfrm>
            <a:off x="500063" y="52388"/>
            <a:ext cx="3786187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请单击键入章节名</a:t>
            </a:r>
            <a:endParaRPr lang="zh-CN" altLang="en-US"/>
          </a:p>
        </p:txBody>
      </p:sp>
      <p:sp>
        <p:nvSpPr>
          <p:cNvPr id="205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205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03963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3" name="副标题 2"/>
          <p:cNvSpPr txBox="1"/>
          <p:nvPr/>
        </p:nvSpPr>
        <p:spPr>
          <a:xfrm>
            <a:off x="1449705" y="5590540"/>
            <a:ext cx="7138670" cy="9099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 eaLnBrk="0" hangingPunct="0">
              <a:spcBef>
                <a:spcPct val="20000"/>
              </a:spcBef>
            </a:pPr>
            <a:r>
              <a:rPr lang="x-none" altLang="zh-CN" sz="4000" b="1" dirty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光明网络公司VLAN技术项目</a:t>
            </a:r>
            <a:endParaRPr lang="x-none" altLang="zh-CN" sz="4000" b="1" dirty="0">
              <a:solidFill>
                <a:srgbClr val="40404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1501775" y="2066925"/>
            <a:ext cx="6226175" cy="719138"/>
            <a:chOff x="0" y="0"/>
            <a:chExt cx="6226175" cy="719137"/>
          </a:xfrm>
        </p:grpSpPr>
        <p:sp>
          <p:nvSpPr>
            <p:cNvPr id="6147" name="AutoShape 3"/>
            <p:cNvSpPr/>
            <p:nvPr/>
          </p:nvSpPr>
          <p:spPr>
            <a:xfrm>
              <a:off x="0" y="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8" name="AutoShape 3"/>
            <p:cNvSpPr/>
            <p:nvPr/>
          </p:nvSpPr>
          <p:spPr>
            <a:xfrm>
              <a:off x="152400" y="65088"/>
              <a:ext cx="5918200" cy="5857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07400">
                    <a:alpha val="100000"/>
                  </a:srgbClr>
                </a:gs>
                <a:gs pos="50000">
                  <a:srgbClr val="E6A900">
                    <a:alpha val="100000"/>
                  </a:srgbClr>
                </a:gs>
                <a:gs pos="100000">
                  <a:srgbClr val="FFCA0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sx="102000" sy="102000" algn="ctr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9" name="TextBox 7"/>
          <p:cNvSpPr txBox="1"/>
          <p:nvPr/>
        </p:nvSpPr>
        <p:spPr>
          <a:xfrm>
            <a:off x="1500188" y="2205038"/>
            <a:ext cx="6215062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x-none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为什么引入VLAN</a:t>
            </a:r>
            <a:endParaRPr lang="x-none" altLang="zh-CN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50" name="标题 9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x-none"/>
              <a:t>目录</a:t>
            </a:r>
            <a:endParaRPr lang="x-none"/>
          </a:p>
        </p:txBody>
      </p:sp>
      <p:grpSp>
        <p:nvGrpSpPr>
          <p:cNvPr id="6151" name="组合 6150"/>
          <p:cNvGrpSpPr/>
          <p:nvPr/>
        </p:nvGrpSpPr>
        <p:grpSpPr>
          <a:xfrm>
            <a:off x="1501775" y="2990850"/>
            <a:ext cx="6226175" cy="719138"/>
            <a:chOff x="0" y="0"/>
            <a:chExt cx="6226175" cy="719137"/>
          </a:xfrm>
        </p:grpSpPr>
        <p:sp>
          <p:nvSpPr>
            <p:cNvPr id="6152" name="AutoShape 3"/>
            <p:cNvSpPr/>
            <p:nvPr/>
          </p:nvSpPr>
          <p:spPr>
            <a:xfrm>
              <a:off x="0" y="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AutoShape 3"/>
            <p:cNvSpPr/>
            <p:nvPr/>
          </p:nvSpPr>
          <p:spPr>
            <a:xfrm>
              <a:off x="152400" y="65088"/>
              <a:ext cx="5918200" cy="5857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07400">
                    <a:alpha val="100000"/>
                  </a:srgbClr>
                </a:gs>
                <a:gs pos="50000">
                  <a:srgbClr val="E6A900">
                    <a:alpha val="100000"/>
                  </a:srgbClr>
                </a:gs>
                <a:gs pos="100000">
                  <a:srgbClr val="FFCA0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sx="102000" sy="102000" algn="ctr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4" name="TextBox 14"/>
          <p:cNvSpPr txBox="1"/>
          <p:nvPr/>
        </p:nvSpPr>
        <p:spPr>
          <a:xfrm>
            <a:off x="1500188" y="3128963"/>
            <a:ext cx="6215062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x-none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VLAN技术的优势</a:t>
            </a:r>
            <a:endParaRPr lang="x-none" altLang="zh-CN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6155" name="组合 6154"/>
          <p:cNvGrpSpPr/>
          <p:nvPr/>
        </p:nvGrpSpPr>
        <p:grpSpPr>
          <a:xfrm>
            <a:off x="1501775" y="3852863"/>
            <a:ext cx="6226175" cy="719137"/>
            <a:chOff x="0" y="0"/>
            <a:chExt cx="6226175" cy="719137"/>
          </a:xfrm>
        </p:grpSpPr>
        <p:sp>
          <p:nvSpPr>
            <p:cNvPr id="6156" name="AutoShape 3"/>
            <p:cNvSpPr/>
            <p:nvPr/>
          </p:nvSpPr>
          <p:spPr>
            <a:xfrm>
              <a:off x="0" y="0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7" name="AutoShape 3"/>
            <p:cNvSpPr/>
            <p:nvPr/>
          </p:nvSpPr>
          <p:spPr>
            <a:xfrm>
              <a:off x="152400" y="65087"/>
              <a:ext cx="5918200" cy="5857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07400">
                    <a:alpha val="100000"/>
                  </a:srgbClr>
                </a:gs>
                <a:gs pos="50000">
                  <a:srgbClr val="E6A900">
                    <a:alpha val="100000"/>
                  </a:srgbClr>
                </a:gs>
                <a:gs pos="100000">
                  <a:srgbClr val="FFCA0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  <a:effectLst>
              <a:outerShdw sx="102000" sy="102000" algn="ctr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8" name="TextBox 18"/>
          <p:cNvSpPr txBox="1"/>
          <p:nvPr/>
        </p:nvSpPr>
        <p:spPr>
          <a:xfrm>
            <a:off x="1500188" y="3990975"/>
            <a:ext cx="6215062" cy="4832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x-none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VLAN技术的应用</a:t>
            </a:r>
            <a:endParaRPr lang="x-none" altLang="zh-CN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4" grpId="0"/>
      <p:bldP spid="6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AutoShape 3"/>
          <p:cNvSpPr/>
          <p:nvPr/>
        </p:nvSpPr>
        <p:spPr>
          <a:xfrm>
            <a:off x="1501775" y="2066925"/>
            <a:ext cx="6226175" cy="719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 eaLnBrk="1" hangingPunct="1"/>
            <a:r>
              <a:rPr lang="x-none" altLang="zh-CN" sz="2800" dirty="0">
                <a:latin typeface="Calibri" panose="020F0502020204030204" pitchFamily="2" charset="0"/>
                <a:ea typeface="宋体" panose="02010600030101010101" pitchFamily="2" charset="-122"/>
              </a:rPr>
              <a:t>     </a:t>
            </a:r>
            <a:r>
              <a:rPr lang="x-none" altLang="zh-CN" dirty="0">
                <a:latin typeface="Calibri" panose="020F0502020204030204" pitchFamily="2" charset="0"/>
                <a:ea typeface="宋体" panose="02010600030101010101" pitchFamily="2" charset="-122"/>
              </a:rPr>
              <a:t>           为了分割广播域，引入VLAN</a:t>
            </a:r>
            <a:endParaRPr lang="x-none" altLang="zh-CN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150" name="标题 9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x-none"/>
              <a:t>为什么引入VLAN</a:t>
            </a:r>
            <a:endParaRPr lang="x-none"/>
          </a:p>
        </p:txBody>
      </p:sp>
      <p:sp>
        <p:nvSpPr>
          <p:cNvPr id="6152" name="AutoShape 3"/>
          <p:cNvSpPr/>
          <p:nvPr/>
        </p:nvSpPr>
        <p:spPr>
          <a:xfrm>
            <a:off x="1501775" y="2990850"/>
            <a:ext cx="6226175" cy="719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 eaLnBrk="1" hangingPunct="1"/>
            <a:r>
              <a:rPr lang="x-none" altLang="zh-CN" dirty="0">
                <a:latin typeface="Calibri" panose="020F0502020204030204" pitchFamily="2" charset="0"/>
                <a:ea typeface="宋体" panose="02010600030101010101" pitchFamily="2" charset="-122"/>
              </a:rPr>
              <a:t>            交换机的所有接口默认属于同一个广播域</a:t>
            </a:r>
            <a:endParaRPr lang="x-none" altLang="zh-CN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156" name="AutoShape 3"/>
          <p:cNvSpPr/>
          <p:nvPr/>
        </p:nvSpPr>
        <p:spPr>
          <a:xfrm>
            <a:off x="1548130" y="3789045"/>
            <a:ext cx="6226175" cy="7188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 eaLnBrk="1" hangingPunct="1"/>
            <a:r>
              <a:rPr lang="x-none" altLang="zh-CN" dirty="0">
                <a:latin typeface="Calibri" panose="020F0502020204030204" pitchFamily="2" charset="0"/>
                <a:ea typeface="宋体" panose="02010600030101010101" pitchFamily="2" charset="-122"/>
              </a:rPr>
              <a:t>随着接入设备的增多，网络中广播增多，降低了网络的效率</a:t>
            </a:r>
            <a:endParaRPr lang="x-none" altLang="zh-CN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x-none"/>
              <a:t>虚拟局域网</a:t>
            </a:r>
            <a:endParaRPr lang="x-none"/>
          </a:p>
        </p:txBody>
      </p:sp>
      <p:pic>
        <p:nvPicPr>
          <p:cNvPr id="9219" name="Picture 3" descr="circuler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2103438"/>
            <a:ext cx="2322513" cy="23034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0" name="椭圆 89"/>
          <p:cNvSpPr/>
          <p:nvPr/>
        </p:nvSpPr>
        <p:spPr>
          <a:xfrm>
            <a:off x="3586163" y="2254250"/>
            <a:ext cx="2000250" cy="2000250"/>
          </a:xfrm>
          <a:prstGeom prst="ellipse">
            <a:avLst/>
          </a:prstGeom>
          <a:gradFill rotWithShape="1">
            <a:gsLst>
              <a:gs pos="0">
                <a:srgbClr val="A07400">
                  <a:alpha val="100000"/>
                </a:srgbClr>
              </a:gs>
              <a:gs pos="41000">
                <a:srgbClr val="E6A900">
                  <a:alpha val="100000"/>
                </a:srgbClr>
              </a:gs>
              <a:gs pos="100000">
                <a:srgbClr val="FFCA00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  <a:effectLst>
            <a:outerShdw sx="102000" sy="102000" algn="ctr" rotWithShape="0">
              <a:srgbClr val="000000">
                <a:alpha val="37999"/>
              </a:srgbClr>
            </a:outerShdw>
          </a:effectLst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TextBox 100"/>
          <p:cNvSpPr txBox="1"/>
          <p:nvPr/>
        </p:nvSpPr>
        <p:spPr>
          <a:xfrm>
            <a:off x="3814763" y="3028950"/>
            <a:ext cx="1500187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x-none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9222" name="组合 9221"/>
          <p:cNvGrpSpPr/>
          <p:nvPr/>
        </p:nvGrpSpPr>
        <p:grpSpPr>
          <a:xfrm>
            <a:off x="1781429" y="2890012"/>
            <a:ext cx="5806821" cy="743712"/>
            <a:chOff x="-46746" y="-38939"/>
            <a:chExt cx="5808031" cy="743960"/>
          </a:xfrm>
        </p:grpSpPr>
        <p:grpSp>
          <p:nvGrpSpPr>
            <p:cNvPr id="9223" name="组合 9222"/>
            <p:cNvGrpSpPr/>
            <p:nvPr/>
          </p:nvGrpSpPr>
          <p:grpSpPr>
            <a:xfrm>
              <a:off x="-46746" y="-38939"/>
              <a:ext cx="1495737" cy="743960"/>
              <a:chOff x="-46746" y="-38939"/>
              <a:chExt cx="1495737" cy="743960"/>
            </a:xfrm>
          </p:grpSpPr>
          <p:sp>
            <p:nvSpPr>
              <p:cNvPr id="9224" name="AutoShape 44"/>
              <p:cNvSpPr/>
              <p:nvPr/>
            </p:nvSpPr>
            <p:spPr>
              <a:xfrm flipH="1">
                <a:off x="0" y="0"/>
                <a:ext cx="1383001" cy="678088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9525">
                <a:noFill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25" name="组合 9224"/>
              <p:cNvGrpSpPr/>
              <p:nvPr/>
            </p:nvGrpSpPr>
            <p:grpSpPr>
              <a:xfrm>
                <a:off x="-46746" y="-38939"/>
                <a:ext cx="1469442" cy="743960"/>
                <a:chOff x="0" y="0"/>
                <a:chExt cx="1469136" cy="743712"/>
              </a:xfrm>
            </p:grpSpPr>
            <p:pic>
              <p:nvPicPr>
                <p:cNvPr id="9226" name="AutoShape 4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1469136" cy="74371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</p:pic>
            <p:sp>
              <p:nvSpPr>
                <p:cNvPr id="9227" name="文本框 9226"/>
                <p:cNvSpPr txBox="1"/>
                <p:nvPr/>
              </p:nvSpPr>
              <p:spPr>
                <a:xfrm>
                  <a:off x="169230" y="163002"/>
                  <a:ext cx="1127913" cy="41520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28" name="TextBox 101"/>
              <p:cNvSpPr txBox="1"/>
              <p:nvPr/>
            </p:nvSpPr>
            <p:spPr>
              <a:xfrm>
                <a:off x="38362" y="141461"/>
                <a:ext cx="1410629" cy="35254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p>
                <a:pPr lvl="0" eaLnBrk="1" hangingPunct="1"/>
                <a:r>
                  <a:rPr lang="x-none" altLang="zh-CN" sz="16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增加安全性</a:t>
                </a:r>
                <a:endParaRPr lang="x-none" altLang="zh-CN" sz="16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  <p:grpSp>
          <p:nvGrpSpPr>
            <p:cNvPr id="9229" name="组合 9228"/>
            <p:cNvGrpSpPr/>
            <p:nvPr/>
          </p:nvGrpSpPr>
          <p:grpSpPr>
            <a:xfrm>
              <a:off x="3979739" y="-38939"/>
              <a:ext cx="1781546" cy="743960"/>
              <a:chOff x="-206071" y="-40753"/>
              <a:chExt cx="1781546" cy="743960"/>
            </a:xfrm>
          </p:grpSpPr>
          <p:sp>
            <p:nvSpPr>
              <p:cNvPr id="9230" name="AutoShape 44"/>
              <p:cNvSpPr/>
              <p:nvPr/>
            </p:nvSpPr>
            <p:spPr>
              <a:xfrm flipH="1">
                <a:off x="-288" y="-226"/>
                <a:ext cx="1383001" cy="678089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9525">
                <a:noFill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31" name="组合 9230"/>
              <p:cNvGrpSpPr/>
              <p:nvPr/>
            </p:nvGrpSpPr>
            <p:grpSpPr>
              <a:xfrm>
                <a:off x="-49828" y="-40753"/>
                <a:ext cx="1469442" cy="743960"/>
                <a:chOff x="0" y="0"/>
                <a:chExt cx="1469136" cy="743712"/>
              </a:xfrm>
            </p:grpSpPr>
            <p:pic>
              <p:nvPicPr>
                <p:cNvPr id="9232" name="AutoShape 4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1469136" cy="74371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</p:pic>
            <p:sp>
              <p:nvSpPr>
                <p:cNvPr id="9233" name="文本框 9232"/>
                <p:cNvSpPr txBox="1"/>
                <p:nvPr/>
              </p:nvSpPr>
              <p:spPr>
                <a:xfrm>
                  <a:off x="172312" y="164815"/>
                  <a:ext cx="1127913" cy="41520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34" name="TextBox 103"/>
              <p:cNvSpPr txBox="1"/>
              <p:nvPr/>
            </p:nvSpPr>
            <p:spPr>
              <a:xfrm>
                <a:off x="-206071" y="168232"/>
                <a:ext cx="1781546" cy="35254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p>
                <a:pPr lvl="0" algn="ctr" eaLnBrk="1" hangingPunct="1"/>
                <a:r>
                  <a:rPr lang="x-none" altLang="zh-CN" sz="16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提高带宽利用</a:t>
                </a:r>
                <a:endParaRPr lang="x-none" altLang="zh-CN" sz="16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9235" name="组合 9234"/>
          <p:cNvGrpSpPr/>
          <p:nvPr/>
        </p:nvGrpSpPr>
        <p:grpSpPr>
          <a:xfrm>
            <a:off x="3830447" y="1002284"/>
            <a:ext cx="1493520" cy="4352544"/>
            <a:chOff x="-50062" y="-42924"/>
            <a:chExt cx="1494242" cy="4352327"/>
          </a:xfrm>
        </p:grpSpPr>
        <p:grpSp>
          <p:nvGrpSpPr>
            <p:cNvPr id="9236" name="组合 9235"/>
            <p:cNvGrpSpPr/>
            <p:nvPr/>
          </p:nvGrpSpPr>
          <p:grpSpPr>
            <a:xfrm>
              <a:off x="-50062" y="-42924"/>
              <a:ext cx="1469846" cy="749770"/>
              <a:chOff x="-50062" y="-42924"/>
              <a:chExt cx="1469846" cy="749770"/>
            </a:xfrm>
          </p:grpSpPr>
          <p:sp>
            <p:nvSpPr>
              <p:cNvPr id="9237" name="AutoShape 44"/>
              <p:cNvSpPr/>
              <p:nvPr/>
            </p:nvSpPr>
            <p:spPr>
              <a:xfrm flipH="1">
                <a:off x="0" y="0"/>
                <a:ext cx="1383381" cy="677829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9525">
                <a:noFill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38" name="组合 9237"/>
              <p:cNvGrpSpPr/>
              <p:nvPr/>
            </p:nvGrpSpPr>
            <p:grpSpPr>
              <a:xfrm>
                <a:off x="-50062" y="-42924"/>
                <a:ext cx="1469846" cy="749770"/>
                <a:chOff x="0" y="0"/>
                <a:chExt cx="1469136" cy="749808"/>
              </a:xfrm>
            </p:grpSpPr>
            <p:pic>
              <p:nvPicPr>
                <p:cNvPr id="9239" name="AutoShape 4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1469136" cy="749808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</p:pic>
            <p:sp>
              <p:nvSpPr>
                <p:cNvPr id="9240" name="文本框 9239"/>
                <p:cNvSpPr txBox="1"/>
                <p:nvPr/>
              </p:nvSpPr>
              <p:spPr>
                <a:xfrm>
                  <a:off x="172555" y="167050"/>
                  <a:ext cx="1127490" cy="41536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41" name="TextBox 102"/>
              <p:cNvSpPr txBox="1"/>
              <p:nvPr/>
            </p:nvSpPr>
            <p:spPr>
              <a:xfrm>
                <a:off x="187779" y="151948"/>
                <a:ext cx="1071570" cy="3524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x-none" altLang="zh-CN" sz="16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广播控制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  <p:grpSp>
          <p:nvGrpSpPr>
            <p:cNvPr id="9242" name="组合 9241"/>
            <p:cNvGrpSpPr/>
            <p:nvPr/>
          </p:nvGrpSpPr>
          <p:grpSpPr>
            <a:xfrm>
              <a:off x="-25666" y="3565728"/>
              <a:ext cx="1469846" cy="743675"/>
              <a:chOff x="-48570" y="-40858"/>
              <a:chExt cx="1469846" cy="743675"/>
            </a:xfrm>
          </p:grpSpPr>
          <p:sp>
            <p:nvSpPr>
              <p:cNvPr id="9243" name="AutoShape 44"/>
              <p:cNvSpPr/>
              <p:nvPr/>
            </p:nvSpPr>
            <p:spPr>
              <a:xfrm flipH="1">
                <a:off x="-668" y="34"/>
                <a:ext cx="1383381" cy="677829"/>
              </a:xfrm>
              <a:prstGeom prst="roundRect">
                <a:avLst>
                  <a:gd name="adj" fmla="val 50000"/>
                </a:avLst>
              </a:prstGeom>
              <a:solidFill>
                <a:srgbClr val="B2B2B2"/>
              </a:solidFill>
              <a:ln w="9525">
                <a:noFill/>
              </a:ln>
              <a:effectLst>
                <a:outerShdw dist="63500" dir="3187806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44" name="组合 9243"/>
              <p:cNvGrpSpPr/>
              <p:nvPr/>
            </p:nvGrpSpPr>
            <p:grpSpPr>
              <a:xfrm>
                <a:off x="-48570" y="-40858"/>
                <a:ext cx="1469846" cy="743675"/>
                <a:chOff x="0" y="0"/>
                <a:chExt cx="1469136" cy="743712"/>
              </a:xfrm>
            </p:grpSpPr>
            <p:pic>
              <p:nvPicPr>
                <p:cNvPr id="9245" name="AutoShape 4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1469136" cy="74371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</p:pic>
            <p:sp>
              <p:nvSpPr>
                <p:cNvPr id="9246" name="文本框 9245"/>
                <p:cNvSpPr txBox="1"/>
                <p:nvPr/>
              </p:nvSpPr>
              <p:spPr>
                <a:xfrm>
                  <a:off x="171064" y="164984"/>
                  <a:ext cx="1127490" cy="41536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47" name="TextBox 104"/>
              <p:cNvSpPr txBox="1"/>
              <p:nvPr/>
            </p:nvSpPr>
            <p:spPr>
              <a:xfrm>
                <a:off x="164875" y="176450"/>
                <a:ext cx="1071570" cy="3524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x-none" altLang="zh-CN" sz="16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降低延迟</a:t>
                </a:r>
                <a:endParaRPr lang="x-none" altLang="zh-CN" sz="16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0" grpId="1" animBg="1"/>
      <p:bldP spid="9221" grpId="0"/>
      <p:bldP spid="9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868035" y="3068955"/>
            <a:ext cx="2447925" cy="157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40200" y="3068955"/>
            <a:ext cx="1728470" cy="1584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84120" y="3068955"/>
            <a:ext cx="1696720" cy="15868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750" y="3068955"/>
            <a:ext cx="1951990" cy="1593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197" name="对象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68730"/>
            <a:ext cx="7433945" cy="31832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x-none"/>
              <a:t>VLAN技术应用</a:t>
            </a:r>
            <a:endParaRPr lang="x-none"/>
          </a:p>
        </p:txBody>
      </p:sp>
      <p:sp>
        <p:nvSpPr>
          <p:cNvPr id="7" name="文本框 6"/>
          <p:cNvSpPr txBox="1"/>
          <p:nvPr/>
        </p:nvSpPr>
        <p:spPr>
          <a:xfrm>
            <a:off x="1043940" y="4653280"/>
            <a:ext cx="1102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VLAN1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771775" y="4653280"/>
            <a:ext cx="944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VLAN2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00245" y="4653280"/>
            <a:ext cx="10166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VLAN3 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88125" y="4653280"/>
            <a:ext cx="9442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VLAN4</a:t>
            </a:r>
            <a:endParaRPr lang="x-none" altLang="zh-C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/>
              <a:t>结束</a:t>
            </a:r>
            <a:endParaRPr lang="zh-CN" altLang="en-US"/>
          </a:p>
        </p:txBody>
      </p:sp>
      <p:pic>
        <p:nvPicPr>
          <p:cNvPr id="14339" name="TextBox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20060" y="1884363"/>
            <a:ext cx="3371850" cy="10239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在屏幕上显示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方正书宋_GBK</vt:lpstr>
      <vt:lpstr>1_Office 主题</vt:lpstr>
      <vt:lpstr>2_Office 主题</vt:lpstr>
      <vt:lpstr>默认设计模板_2</vt:lpstr>
      <vt:lpstr>PowerPoint 演示文稿</vt:lpstr>
      <vt:lpstr>目录</vt:lpstr>
      <vt:lpstr>为什么引入VLAN</vt:lpstr>
      <vt:lpstr>虚拟局域网</vt:lpstr>
      <vt:lpstr>VLAN技术应用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creator/>
  <cp:lastModifiedBy>Administrator</cp:lastModifiedBy>
  <cp:revision>75</cp:revision>
  <dcterms:created xsi:type="dcterms:W3CDTF">2019-02-12T07:04:00Z</dcterms:created>
  <dcterms:modified xsi:type="dcterms:W3CDTF">2019-02-12T07:31:05Z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000800e436000000000001024140</vt:lpwstr>
  </property>
  <property fmtid="{D5CDD505-2E9C-101B-9397-08002B2CF9AE}" pid="3" name="KSOProductBuildVer">
    <vt:lpwstr>2052-11.1.0.8415</vt:lpwstr>
  </property>
  <property fmtid="{D5CDD505-2E9C-101B-9397-08002B2CF9AE}" pid="4" name="KSORubyTemplateID">
    <vt:lpwstr>8</vt:lpwstr>
  </property>
</Properties>
</file>