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7" r:id="rId4"/>
    <p:sldId id="258" r:id="rId5"/>
    <p:sldId id="261" r:id="rId6"/>
    <p:sldId id="262" r:id="rId7"/>
    <p:sldId id="267" r:id="rId8"/>
    <p:sldId id="263" r:id="rId9"/>
    <p:sldId id="26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p:kiosk/>
    <p:sldAll/>
    <p:penClr>
      <a:srgbClr val="FF0000"/>
    </p:penClr>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000">
              <a:schemeClr val="accent1">
                <a:lumMod val="5000"/>
                <a:lumOff val="95000"/>
              </a:schemeClr>
            </a:gs>
            <a:gs pos="27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pic>
        <p:nvPicPr>
          <p:cNvPr id="5" name="图片 4"/>
          <p:cNvPicPr>
            <a:picLocks noChangeAspect="1"/>
          </p:cNvPicPr>
          <p:nvPr/>
        </p:nvPicPr>
        <p:blipFill>
          <a:blip r:embed="rId1"/>
          <a:stretch>
            <a:fillRect/>
          </a:stretch>
        </p:blipFill>
        <p:spPr>
          <a:xfrm>
            <a:off x="-6350" y="-21590"/>
            <a:ext cx="12319635" cy="6911975"/>
          </a:xfrm>
          <a:prstGeom prst="rect">
            <a:avLst/>
          </a:prstGeom>
        </p:spPr>
      </p:pic>
      <p:sp>
        <p:nvSpPr>
          <p:cNvPr id="2" name="标题 1"/>
          <p:cNvSpPr>
            <a:spLocks noGrp="1"/>
          </p:cNvSpPr>
          <p:nvPr>
            <p:ph type="ctrTitle"/>
          </p:nvPr>
        </p:nvSpPr>
        <p:spPr>
          <a:xfrm>
            <a:off x="1609725" y="274003"/>
            <a:ext cx="9144000" cy="2387600"/>
          </a:xfrm>
        </p:spPr>
        <p:txBody>
          <a:bodyPr>
            <a:scene3d>
              <a:camera prst="orthographicFront"/>
              <a:lightRig rig="threePt" dir="t"/>
            </a:scene3d>
          </a:bodyPr>
          <a:p>
            <a:r>
              <a:rPr lang="x-none" altLang="zh-CN" sz="8000">
                <a:ln w="22225">
                  <a:solidFill>
                    <a:schemeClr val="accent2"/>
                  </a:solidFill>
                  <a:prstDash val="solid"/>
                </a:ln>
                <a:solidFill>
                  <a:schemeClr val="accent2">
                    <a:lumMod val="40000"/>
                    <a:lumOff val="60000"/>
                  </a:schemeClr>
                </a:solidFill>
                <a:effectLst/>
              </a:rPr>
              <a:t>网络技术专题</a:t>
            </a:r>
            <a:endParaRPr lang="x-none" altLang="zh-CN" sz="8000">
              <a:ln w="22225">
                <a:solidFill>
                  <a:schemeClr val="accent2"/>
                </a:solidFill>
                <a:prstDash val="solid"/>
              </a:ln>
              <a:solidFill>
                <a:schemeClr val="accent2">
                  <a:lumMod val="40000"/>
                  <a:lumOff val="60000"/>
                </a:schemeClr>
              </a:solidFill>
              <a:effectLst/>
            </a:endParaRPr>
          </a:p>
        </p:txBody>
      </p:sp>
      <p:sp>
        <p:nvSpPr>
          <p:cNvPr id="3" name="副标题 2"/>
          <p:cNvSpPr>
            <a:spLocks noGrp="1"/>
          </p:cNvSpPr>
          <p:nvPr>
            <p:ph type="subTitle" idx="1"/>
          </p:nvPr>
        </p:nvSpPr>
        <p:spPr/>
        <p:txBody>
          <a:bodyPr/>
          <a:p>
            <a:r>
              <a:rPr lang="zh-CN" altLang="en-US">
                <a:effectLst>
                  <a:glow rad="228600">
                    <a:schemeClr val="accent4">
                      <a:satMod val="175000"/>
                      <a:alpha val="40000"/>
                    </a:schemeClr>
                  </a:glow>
                  <a:outerShdw blurRad="38100" dist="19050" dir="2700000" algn="tl" rotWithShape="0">
                    <a:schemeClr val="dk1">
                      <a:alpha val="40000"/>
                    </a:schemeClr>
                  </a:outerShdw>
                </a:effectLst>
                <a:sym typeface="+mn-ea"/>
              </a:rPr>
              <a:t> 网络地址转换</a:t>
            </a:r>
            <a:r>
              <a:rPr lang="x-none" altLang="zh-CN">
                <a:effectLst>
                  <a:glow rad="228600">
                    <a:schemeClr val="accent4">
                      <a:satMod val="175000"/>
                      <a:alpha val="40000"/>
                    </a:schemeClr>
                  </a:glow>
                  <a:outerShdw blurRad="38100" dist="19050" dir="2700000" algn="tl" rotWithShape="0">
                    <a:schemeClr val="dk1">
                      <a:alpha val="40000"/>
                    </a:schemeClr>
                  </a:outerShdw>
                </a:effectLst>
                <a:sym typeface="+mn-ea"/>
              </a:rPr>
              <a:t>（</a:t>
            </a:r>
            <a:r>
              <a:rPr lang="zh-CN" altLang="en-US">
                <a:effectLst>
                  <a:glow rad="228600">
                    <a:schemeClr val="accent4">
                      <a:satMod val="175000"/>
                      <a:alpha val="40000"/>
                    </a:schemeClr>
                  </a:glow>
                  <a:outerShdw blurRad="38100" dist="19050" dir="2700000" algn="tl" rotWithShape="0">
                    <a:schemeClr val="dk1">
                      <a:alpha val="40000"/>
                    </a:schemeClr>
                  </a:outerShdw>
                </a:effectLst>
                <a:sym typeface="+mn-ea"/>
              </a:rPr>
              <a:t>NAT</a:t>
            </a:r>
            <a:r>
              <a:rPr lang="x-none" altLang="zh-CN">
                <a:effectLst>
                  <a:glow rad="228600">
                    <a:schemeClr val="accent4">
                      <a:satMod val="175000"/>
                      <a:alpha val="40000"/>
                    </a:schemeClr>
                  </a:glow>
                  <a:outerShdw blurRad="38100" dist="19050" dir="2700000" algn="tl" rotWithShape="0">
                    <a:schemeClr val="dk1">
                      <a:alpha val="40000"/>
                    </a:schemeClr>
                  </a:outerShdw>
                </a:effectLst>
                <a:sym typeface="+mn-ea"/>
              </a:rPr>
              <a:t>）</a:t>
            </a:r>
            <a:endParaRPr lang="x-none" altLang="zh-CN">
              <a:solidFill>
                <a:schemeClr val="tx1"/>
              </a:solidFill>
              <a:effectLst>
                <a:glow rad="228600">
                  <a:schemeClr val="accent4">
                    <a:satMod val="175000"/>
                    <a:alpha val="40000"/>
                  </a:schemeClr>
                </a:glow>
                <a:outerShdw blurRad="38100" dist="19050" dir="2700000" algn="tl" rotWithShape="0">
                  <a:schemeClr val="dk1">
                    <a:alpha val="40000"/>
                  </a:schemeClr>
                </a:outerShdw>
              </a:effectLst>
              <a:sym typeface="+mn-ea"/>
            </a:endParaRPr>
          </a:p>
          <a:p>
            <a:endParaRPr lang="zh-CN" altLang="en-US">
              <a:solidFill>
                <a:schemeClr val="tx1"/>
              </a:solidFill>
              <a:effectLst>
                <a:glow rad="228600">
                  <a:schemeClr val="accent4">
                    <a:satMod val="175000"/>
                    <a:alpha val="40000"/>
                  </a:schemeClr>
                </a:glow>
                <a:outerShdw blurRad="38100" dist="19050" dir="2700000" algn="tl" rotWithShape="0">
                  <a:schemeClr val="dk1">
                    <a:alpha val="40000"/>
                  </a:schemeClr>
                </a:outerShdw>
              </a:effectLst>
            </a:endParaRPr>
          </a:p>
          <a:p>
            <a:r>
              <a:rPr lang="zh-CN" altLang="en-US">
                <a:solidFill>
                  <a:schemeClr val="tx1"/>
                </a:solidFill>
                <a:effectLst>
                  <a:glow rad="228600">
                    <a:schemeClr val="accent4">
                      <a:satMod val="175000"/>
                      <a:alpha val="40000"/>
                    </a:schemeClr>
                  </a:glow>
                  <a:outerShdw blurRad="38100" dist="19050" dir="2700000" algn="tl" rotWithShape="0">
                    <a:schemeClr val="dk1">
                      <a:alpha val="40000"/>
                    </a:schemeClr>
                  </a:outerShdw>
                </a:effectLst>
              </a:rPr>
              <a:t>端口多路复用（PAT）</a:t>
            </a:r>
            <a:endParaRPr lang="zh-CN" altLang="en-US">
              <a:solidFill>
                <a:schemeClr val="tx1"/>
              </a:solidFill>
              <a:effectLst>
                <a:glow rad="228600">
                  <a:schemeClr val="accent4">
                    <a:satMod val="175000"/>
                    <a:alpha val="40000"/>
                  </a:schemeClr>
                </a:glow>
                <a:outerShdw blurRad="38100" dist="19050" dir="2700000" algn="tl" rotWithShape="0">
                  <a:schemeClr val="dk1">
                    <a:alpha val="40000"/>
                  </a:schemeClr>
                </a:outerShdw>
              </a:effectLst>
            </a:endParaRPr>
          </a:p>
          <a:p>
            <a:endParaRPr lang="zh-CN" altLang="en-US">
              <a:solidFill>
                <a:schemeClr val="tx1"/>
              </a:solidFill>
              <a:effectLst>
                <a:glow rad="228600">
                  <a:schemeClr val="accent4">
                    <a:satMod val="175000"/>
                    <a:alpha val="40000"/>
                  </a:schemeClr>
                </a:glow>
                <a:outerShdw blurRad="38100" dist="19050" dir="2700000" algn="tl" rotWithShape="0">
                  <a:schemeClr val="dk1">
                    <a:alpha val="40000"/>
                  </a:schemeClr>
                </a:outerShdw>
              </a:effectLst>
            </a:endParaRPr>
          </a:p>
          <a:p>
            <a:endParaRPr lang="x-none" altLang="zh-CN">
              <a:solidFill>
                <a:schemeClr val="tx1"/>
              </a:solidFill>
              <a:effectLst>
                <a:glow rad="228600">
                  <a:schemeClr val="accent4">
                    <a:satMod val="175000"/>
                    <a:alpha val="40000"/>
                  </a:schemeClr>
                </a:glow>
                <a:outerShdw blurRad="38100" dist="19050" dir="2700000" algn="tl" rotWithShape="0">
                  <a:schemeClr val="dk1">
                    <a:alpha val="40000"/>
                  </a:schemeClr>
                </a:outerShdw>
              </a:effectLst>
              <a:sym typeface="+mn-ea"/>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792163" y="1114425"/>
            <a:ext cx="3932237" cy="1600200"/>
          </a:xfrm>
        </p:spPr>
        <p:txBody>
          <a:bodyPr/>
          <a:p>
            <a:r>
              <a:rPr lang="x-none" altLang="zh-CN">
                <a:ln w="22225">
                  <a:solidFill>
                    <a:schemeClr val="accent2"/>
                  </a:solidFill>
                  <a:prstDash val="solid"/>
                </a:ln>
                <a:solidFill>
                  <a:schemeClr val="accent2">
                    <a:lumMod val="40000"/>
                    <a:lumOff val="60000"/>
                  </a:schemeClr>
                </a:solidFill>
                <a:effectLst/>
              </a:rPr>
              <a:t>什么是网络地址转换？</a:t>
            </a:r>
            <a:endParaRPr lang="x-none" altLang="zh-CN">
              <a:ln w="22225">
                <a:solidFill>
                  <a:schemeClr val="accent2"/>
                </a:solidFill>
                <a:prstDash val="solid"/>
              </a:ln>
              <a:solidFill>
                <a:schemeClr val="accent2">
                  <a:lumMod val="40000"/>
                  <a:lumOff val="60000"/>
                </a:schemeClr>
              </a:solidFill>
              <a:effectLst/>
            </a:endParaRPr>
          </a:p>
        </p:txBody>
      </p:sp>
      <p:pic>
        <p:nvPicPr>
          <p:cNvPr id="4" name="图片占位符 3" descr="timg"/>
          <p:cNvPicPr>
            <a:picLocks noChangeAspect="1"/>
          </p:cNvPicPr>
          <p:nvPr>
            <p:ph type="pic" idx="1"/>
          </p:nvPr>
        </p:nvPicPr>
        <p:blipFill>
          <a:blip r:embed="rId1"/>
          <a:stretch>
            <a:fillRect/>
          </a:stretch>
        </p:blipFill>
        <p:spPr>
          <a:xfrm>
            <a:off x="5183505" y="1109345"/>
            <a:ext cx="6172200" cy="4629150"/>
          </a:xfrm>
          <a:prstGeom prst="rect">
            <a:avLst/>
          </a:prstGeom>
        </p:spPr>
      </p:pic>
      <p:sp>
        <p:nvSpPr>
          <p:cNvPr id="5" name="文本占位符 4"/>
          <p:cNvSpPr>
            <a:spLocks noGrp="1"/>
          </p:cNvSpPr>
          <p:nvPr>
            <p:ph type="body" sz="half" idx="2"/>
          </p:nvPr>
        </p:nvSpPr>
        <p:spPr>
          <a:xfrm>
            <a:off x="840105" y="3029585"/>
            <a:ext cx="3931920" cy="2839720"/>
          </a:xfrm>
        </p:spPr>
        <p:txBody>
          <a:bodyPr/>
          <a:p>
            <a:r>
              <a:rPr lang="zh-CN" altLang="en-US" sz="2400"/>
              <a:t>通过将内部网络的私有IP地址翻译成全球唯一的公网IP地址，使内部网络可以连接到互联网等外部网络上。</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box(in)">
                                      <p:cBhvr>
                                        <p:cTn id="13"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782638" y="151765"/>
            <a:ext cx="3932237" cy="1600200"/>
          </a:xfrm>
        </p:spPr>
        <p:txBody>
          <a:bodyPr>
            <a:scene3d>
              <a:camera prst="orthographicFront"/>
              <a:lightRig rig="threePt" dir="t"/>
            </a:scene3d>
          </a:bodyPr>
          <a:p>
            <a:r>
              <a:rPr lang="x-none" altLang="zh-CN">
                <a:ln w="22225">
                  <a:solidFill>
                    <a:schemeClr val="accent2"/>
                  </a:solidFill>
                  <a:prstDash val="solid"/>
                </a:ln>
                <a:solidFill>
                  <a:schemeClr val="accent2">
                    <a:lumMod val="40000"/>
                    <a:lumOff val="60000"/>
                  </a:schemeClr>
                </a:solidFill>
                <a:effectLst/>
              </a:rPr>
              <a:t>身份转换的艺术</a:t>
            </a:r>
            <a:endParaRPr lang="x-none" altLang="zh-CN">
              <a:ln w="22225">
                <a:solidFill>
                  <a:schemeClr val="accent2"/>
                </a:solidFill>
                <a:prstDash val="solid"/>
              </a:ln>
              <a:solidFill>
                <a:schemeClr val="accent2">
                  <a:lumMod val="40000"/>
                  <a:lumOff val="60000"/>
                </a:schemeClr>
              </a:solidFill>
              <a:effectLst/>
            </a:endParaRPr>
          </a:p>
        </p:txBody>
      </p:sp>
      <p:sp>
        <p:nvSpPr>
          <p:cNvPr id="4" name="文本占位符 3"/>
          <p:cNvSpPr>
            <a:spLocks noGrp="1"/>
          </p:cNvSpPr>
          <p:nvPr>
            <p:ph type="body" sz="half" idx="2"/>
          </p:nvPr>
        </p:nvSpPr>
        <p:spPr>
          <a:xfrm>
            <a:off x="326390" y="2291080"/>
            <a:ext cx="4217670" cy="3602355"/>
          </a:xfrm>
        </p:spPr>
        <p:txBody>
          <a:bodyPr/>
          <a:p>
            <a:r>
              <a:rPr lang="x-none" altLang="zh-CN" sz="2400"/>
              <a:t>在家里你可能是铁蛋儿，也可能是铁孩儿，还可能是大锤她家的，也可能是同事嘴里的tony老师</a:t>
            </a:r>
            <a:endParaRPr lang="x-none" altLang="zh-CN" sz="2400"/>
          </a:p>
          <a:p>
            <a:r>
              <a:rPr lang="x-none" altLang="zh-CN" sz="2400"/>
              <a:t>但是，经过国家认证，你出去就是张无忌，银行存款，车站买票，医院看病都认你是张无忌</a:t>
            </a:r>
            <a:endParaRPr lang="x-none" altLang="zh-CN" sz="2400"/>
          </a:p>
        </p:txBody>
      </p:sp>
      <p:sp>
        <p:nvSpPr>
          <p:cNvPr id="7" name="圆角矩形 6"/>
          <p:cNvSpPr/>
          <p:nvPr/>
        </p:nvSpPr>
        <p:spPr>
          <a:xfrm>
            <a:off x="7253605" y="3738245"/>
            <a:ext cx="1944370" cy="17729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小名：铁蛋儿</a:t>
            </a:r>
            <a:endParaRPr lang="x-none" altLang="zh-CN"/>
          </a:p>
        </p:txBody>
      </p:sp>
      <p:sp>
        <p:nvSpPr>
          <p:cNvPr id="10" name="右箭头 9"/>
          <p:cNvSpPr/>
          <p:nvPr/>
        </p:nvSpPr>
        <p:spPr>
          <a:xfrm>
            <a:off x="9359900" y="4043045"/>
            <a:ext cx="1420495" cy="276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9369425" y="3604895"/>
            <a:ext cx="1306195" cy="365760"/>
          </a:xfrm>
          <a:prstGeom prst="rect">
            <a:avLst/>
          </a:prstGeom>
          <a:noFill/>
        </p:spPr>
        <p:txBody>
          <a:bodyPr wrap="square" rtlCol="0">
            <a:spAutoFit/>
          </a:bodyPr>
          <a:p>
            <a:r>
              <a:rPr lang="x-none" altLang="zh-CN"/>
              <a:t>父母</a:t>
            </a:r>
            <a:endParaRPr lang="x-none" altLang="zh-CN"/>
          </a:p>
        </p:txBody>
      </p:sp>
      <p:sp>
        <p:nvSpPr>
          <p:cNvPr id="13" name="圆角矩形 12"/>
          <p:cNvSpPr/>
          <p:nvPr/>
        </p:nvSpPr>
        <p:spPr>
          <a:xfrm>
            <a:off x="10885170" y="3843020"/>
            <a:ext cx="1163320" cy="9055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蛋儿</a:t>
            </a:r>
            <a:endParaRPr lang="x-none" altLang="zh-CN"/>
          </a:p>
        </p:txBody>
      </p:sp>
      <p:sp>
        <p:nvSpPr>
          <p:cNvPr id="14" name="右箭头 13"/>
          <p:cNvSpPr/>
          <p:nvPr/>
        </p:nvSpPr>
        <p:spPr>
          <a:xfrm>
            <a:off x="9464675" y="5148580"/>
            <a:ext cx="1315720" cy="2959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9550400" y="4834255"/>
            <a:ext cx="868045" cy="365760"/>
          </a:xfrm>
          <a:prstGeom prst="rect">
            <a:avLst/>
          </a:prstGeom>
          <a:noFill/>
        </p:spPr>
        <p:txBody>
          <a:bodyPr wrap="square" rtlCol="0">
            <a:spAutoFit/>
          </a:bodyPr>
          <a:p>
            <a:r>
              <a:rPr lang="x-none" altLang="zh-CN"/>
              <a:t>邻居</a:t>
            </a:r>
            <a:endParaRPr lang="x-none" altLang="zh-CN"/>
          </a:p>
        </p:txBody>
      </p:sp>
      <p:sp>
        <p:nvSpPr>
          <p:cNvPr id="16" name="圆角矩形 15"/>
          <p:cNvSpPr/>
          <p:nvPr/>
        </p:nvSpPr>
        <p:spPr>
          <a:xfrm>
            <a:off x="10951845" y="4996180"/>
            <a:ext cx="1125220" cy="86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铁孩儿</a:t>
            </a:r>
            <a:endParaRPr lang="x-none" altLang="zh-CN"/>
          </a:p>
        </p:txBody>
      </p:sp>
      <p:sp>
        <p:nvSpPr>
          <p:cNvPr id="17" name="左箭头 16"/>
          <p:cNvSpPr/>
          <p:nvPr/>
        </p:nvSpPr>
        <p:spPr>
          <a:xfrm>
            <a:off x="5853430" y="4072255"/>
            <a:ext cx="1285875" cy="2863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左箭头 17"/>
          <p:cNvSpPr/>
          <p:nvPr/>
        </p:nvSpPr>
        <p:spPr>
          <a:xfrm>
            <a:off x="5814060" y="5215890"/>
            <a:ext cx="1400810" cy="2571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6156960" y="3728720"/>
            <a:ext cx="991235" cy="640080"/>
          </a:xfrm>
          <a:prstGeom prst="rect">
            <a:avLst/>
          </a:prstGeom>
          <a:noFill/>
        </p:spPr>
        <p:txBody>
          <a:bodyPr wrap="square" rtlCol="0">
            <a:spAutoFit/>
          </a:bodyPr>
          <a:p>
            <a:r>
              <a:rPr lang="x-none" altLang="zh-CN"/>
              <a:t>媳妇家人</a:t>
            </a:r>
            <a:endParaRPr lang="x-none" altLang="zh-CN"/>
          </a:p>
        </p:txBody>
      </p:sp>
      <p:sp>
        <p:nvSpPr>
          <p:cNvPr id="20" name="圆角矩形 19"/>
          <p:cNvSpPr/>
          <p:nvPr/>
        </p:nvSpPr>
        <p:spPr>
          <a:xfrm>
            <a:off x="4622800" y="3871595"/>
            <a:ext cx="1153795" cy="934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大锤家的</a:t>
            </a:r>
            <a:endParaRPr lang="x-none" altLang="zh-CN"/>
          </a:p>
        </p:txBody>
      </p:sp>
      <p:sp>
        <p:nvSpPr>
          <p:cNvPr id="21" name="圆角矩形 20"/>
          <p:cNvSpPr/>
          <p:nvPr/>
        </p:nvSpPr>
        <p:spPr>
          <a:xfrm>
            <a:off x="4584065" y="5120640"/>
            <a:ext cx="1153795" cy="86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tony</a:t>
            </a:r>
            <a:endParaRPr lang="x-none" altLang="zh-CN"/>
          </a:p>
        </p:txBody>
      </p:sp>
      <p:sp>
        <p:nvSpPr>
          <p:cNvPr id="22" name="文本框 21"/>
          <p:cNvSpPr txBox="1"/>
          <p:nvPr/>
        </p:nvSpPr>
        <p:spPr>
          <a:xfrm>
            <a:off x="6128385" y="4824730"/>
            <a:ext cx="772160" cy="365760"/>
          </a:xfrm>
          <a:prstGeom prst="rect">
            <a:avLst/>
          </a:prstGeom>
          <a:noFill/>
        </p:spPr>
        <p:txBody>
          <a:bodyPr wrap="square" rtlCol="0">
            <a:spAutoFit/>
          </a:bodyPr>
          <a:p>
            <a:r>
              <a:rPr lang="x-none" altLang="zh-CN"/>
              <a:t>同事</a:t>
            </a:r>
            <a:endParaRPr lang="x-none" altLang="zh-CN"/>
          </a:p>
        </p:txBody>
      </p:sp>
      <p:sp>
        <p:nvSpPr>
          <p:cNvPr id="23" name="上箭头 22"/>
          <p:cNvSpPr/>
          <p:nvPr/>
        </p:nvSpPr>
        <p:spPr>
          <a:xfrm>
            <a:off x="7520305" y="1736090"/>
            <a:ext cx="1372870" cy="17348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solidFill>
                  <a:srgbClr val="FF0000"/>
                </a:solidFill>
                <a:uFillTx/>
              </a:rPr>
              <a:t>转变</a:t>
            </a:r>
            <a:endParaRPr lang="x-none" altLang="zh-CN">
              <a:solidFill>
                <a:srgbClr val="FF0000"/>
              </a:solidFill>
              <a:uFillTx/>
            </a:endParaRPr>
          </a:p>
        </p:txBody>
      </p:sp>
      <p:sp>
        <p:nvSpPr>
          <p:cNvPr id="25" name="右箭头标注 24"/>
          <p:cNvSpPr/>
          <p:nvPr/>
        </p:nvSpPr>
        <p:spPr>
          <a:xfrm>
            <a:off x="5356225" y="2432050"/>
            <a:ext cx="1945005" cy="82931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国家认证</a:t>
            </a:r>
            <a:endParaRPr lang="x-none" altLang="zh-CN"/>
          </a:p>
        </p:txBody>
      </p:sp>
      <p:sp>
        <p:nvSpPr>
          <p:cNvPr id="26" name="丁字箭头 25"/>
          <p:cNvSpPr/>
          <p:nvPr/>
        </p:nvSpPr>
        <p:spPr>
          <a:xfrm>
            <a:off x="7005320" y="679450"/>
            <a:ext cx="2382520" cy="1152525"/>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张无忌</a:t>
            </a:r>
            <a:endParaRPr lang="x-none" altLang="zh-CN"/>
          </a:p>
        </p:txBody>
      </p:sp>
      <p:sp>
        <p:nvSpPr>
          <p:cNvPr id="27" name="圆角矩形 26"/>
          <p:cNvSpPr/>
          <p:nvPr/>
        </p:nvSpPr>
        <p:spPr>
          <a:xfrm>
            <a:off x="9436100" y="1278890"/>
            <a:ext cx="1763395" cy="7340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银行</a:t>
            </a:r>
            <a:endParaRPr lang="x-none" altLang="zh-CN"/>
          </a:p>
        </p:txBody>
      </p:sp>
      <p:sp>
        <p:nvSpPr>
          <p:cNvPr id="28" name="圆角矩形 27"/>
          <p:cNvSpPr/>
          <p:nvPr/>
        </p:nvSpPr>
        <p:spPr>
          <a:xfrm>
            <a:off x="7243445" y="57785"/>
            <a:ext cx="1744980" cy="572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医院</a:t>
            </a:r>
            <a:endParaRPr lang="x-none" altLang="zh-CN"/>
          </a:p>
        </p:txBody>
      </p:sp>
      <p:sp>
        <p:nvSpPr>
          <p:cNvPr id="29" name="圆角矩形 28"/>
          <p:cNvSpPr/>
          <p:nvPr/>
        </p:nvSpPr>
        <p:spPr>
          <a:xfrm>
            <a:off x="5309235" y="1240790"/>
            <a:ext cx="1649095" cy="6584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车站</a:t>
            </a:r>
            <a:endParaRPr lang="x-none"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标题 3"/>
          <p:cNvSpPr>
            <a:spLocks noGrp="1"/>
          </p:cNvSpPr>
          <p:nvPr>
            <p:ph type="title"/>
          </p:nvPr>
        </p:nvSpPr>
        <p:spPr>
          <a:xfrm>
            <a:off x="6940868" y="609600"/>
            <a:ext cx="3932237" cy="1600200"/>
          </a:xfrm>
        </p:spPr>
        <p:txBody>
          <a:bodyPr>
            <a:normAutofit fontScale="90000"/>
          </a:bodyPr>
          <a:p>
            <a:r>
              <a:rPr lang="x-none" altLang="zh-CN">
                <a:ln w="22225">
                  <a:solidFill>
                    <a:schemeClr val="accent2"/>
                  </a:solidFill>
                  <a:prstDash val="solid"/>
                </a:ln>
                <a:solidFill>
                  <a:schemeClr val="accent2">
                    <a:lumMod val="40000"/>
                    <a:lumOff val="60000"/>
                  </a:schemeClr>
                </a:solidFill>
                <a:effectLst/>
                <a:sym typeface="+mn-ea"/>
              </a:rPr>
              <a:t>这个由私身份到公身份转变的过程，就是我们网络中的网络地址转换</a:t>
            </a:r>
            <a:endParaRPr lang="x-none" altLang="zh-CN">
              <a:ln w="22225">
                <a:solidFill>
                  <a:schemeClr val="accent2"/>
                </a:solidFill>
                <a:prstDash val="solid"/>
              </a:ln>
              <a:solidFill>
                <a:schemeClr val="accent2">
                  <a:lumMod val="40000"/>
                  <a:lumOff val="60000"/>
                </a:schemeClr>
              </a:solidFill>
              <a:effectLst/>
              <a:sym typeface="+mn-ea"/>
            </a:endParaRPr>
          </a:p>
        </p:txBody>
      </p:sp>
      <p:sp>
        <p:nvSpPr>
          <p:cNvPr id="6" name="文本占位符 5"/>
          <p:cNvSpPr>
            <a:spLocks noGrp="1"/>
          </p:cNvSpPr>
          <p:nvPr>
            <p:ph type="body" sz="half" idx="2"/>
          </p:nvPr>
        </p:nvSpPr>
        <p:spPr>
          <a:xfrm>
            <a:off x="6893243" y="2533650"/>
            <a:ext cx="3932237" cy="3811588"/>
          </a:xfrm>
        </p:spPr>
        <p:txBody>
          <a:bodyPr/>
          <a:p>
            <a:r>
              <a:rPr lang="x-none" altLang="zh-CN" sz="2400">
                <a:sym typeface="+mn-ea"/>
              </a:rPr>
              <a:t>主要是通过路由器给传出去的数据包的网络地址上转换成公有地址而实现</a:t>
            </a:r>
            <a:endParaRPr lang="x-none" altLang="zh-CN" sz="2400">
              <a:sym typeface="+mn-ea"/>
            </a:endParaRPr>
          </a:p>
          <a:p>
            <a:endParaRPr lang="zh-CN" altLang="en-US"/>
          </a:p>
        </p:txBody>
      </p:sp>
      <p:pic>
        <p:nvPicPr>
          <p:cNvPr id="23557" name="对象 1"/>
          <p:cNvPicPr>
            <a:picLocks noChangeAspect="1"/>
          </p:cNvPicPr>
          <p:nvPr>
            <p:ph type="pic" idx="1"/>
          </p:nvPr>
        </p:nvPicPr>
        <p:blipFill>
          <a:blip r:embed="rId1"/>
          <a:stretch>
            <a:fillRect/>
          </a:stretch>
        </p:blipFill>
        <p:spPr>
          <a:xfrm>
            <a:off x="388620" y="959485"/>
            <a:ext cx="6172200" cy="4623435"/>
          </a:xfrm>
          <a:prstGeom prst="rect">
            <a:avLst/>
          </a:prstGeom>
          <a:noFill/>
          <a:ln w="9525">
            <a:noFill/>
            <a:miter/>
          </a:ln>
        </p:spPr>
      </p:pic>
      <p:sp>
        <p:nvSpPr>
          <p:cNvPr id="7" name="圆角右箭头 6"/>
          <p:cNvSpPr/>
          <p:nvPr/>
        </p:nvSpPr>
        <p:spPr>
          <a:xfrm>
            <a:off x="933450" y="935990"/>
            <a:ext cx="1058545" cy="134429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solidFill>
                  <a:schemeClr val="tx1"/>
                </a:solidFill>
              </a:rPr>
              <a:t>nat技术</a:t>
            </a:r>
            <a:endParaRPr lang="x-none" altLang="zh-CN">
              <a:solidFill>
                <a:schemeClr val="tx1"/>
              </a:solidFill>
            </a:endParaRPr>
          </a:p>
        </p:txBody>
      </p:sp>
      <p:sp>
        <p:nvSpPr>
          <p:cNvPr id="8" name="图文框 7"/>
          <p:cNvSpPr/>
          <p:nvPr/>
        </p:nvSpPr>
        <p:spPr>
          <a:xfrm>
            <a:off x="513715" y="706755"/>
            <a:ext cx="5643245" cy="1906270"/>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40105" y="680085"/>
            <a:ext cx="3931920" cy="1589405"/>
          </a:xfrm>
        </p:spPr>
        <p:txBody>
          <a:bodyPr/>
          <a:p>
            <a:r>
              <a:rPr lang="x-none" altLang="zh-CN">
                <a:ln w="22225">
                  <a:solidFill>
                    <a:schemeClr val="accent2"/>
                  </a:solidFill>
                  <a:prstDash val="solid"/>
                </a:ln>
                <a:solidFill>
                  <a:schemeClr val="accent2">
                    <a:lumMod val="40000"/>
                    <a:lumOff val="60000"/>
                  </a:schemeClr>
                </a:solidFill>
                <a:effectLst/>
              </a:rPr>
              <a:t>什么是端口多路复用？</a:t>
            </a:r>
            <a:endParaRPr lang="x-none" altLang="zh-CN">
              <a:ln w="22225">
                <a:solidFill>
                  <a:schemeClr val="accent2"/>
                </a:solidFill>
                <a:prstDash val="solid"/>
              </a:ln>
              <a:solidFill>
                <a:schemeClr val="accent2">
                  <a:lumMod val="40000"/>
                  <a:lumOff val="60000"/>
                </a:schemeClr>
              </a:solidFill>
              <a:effectLst/>
            </a:endParaRPr>
          </a:p>
        </p:txBody>
      </p:sp>
      <p:sp>
        <p:nvSpPr>
          <p:cNvPr id="4" name="文本占位符 3"/>
          <p:cNvSpPr>
            <a:spLocks noGrp="1"/>
          </p:cNvSpPr>
          <p:nvPr>
            <p:ph type="body" sz="half" idx="2"/>
          </p:nvPr>
        </p:nvSpPr>
        <p:spPr>
          <a:xfrm>
            <a:off x="840105" y="2618105"/>
            <a:ext cx="3931920" cy="3251200"/>
          </a:xfrm>
        </p:spPr>
        <p:txBody>
          <a:bodyPr/>
          <a:p>
            <a:r>
              <a:rPr lang="zh-CN" altLang="en-US" sz="2400"/>
              <a:t>通过改变外出数据包的源IP地址和源端口并进行端口转换，内部网络的所有主机均可共享一个合法IP地址实现互联网的访问，节约IP。</a:t>
            </a:r>
            <a:endParaRPr lang="zh-CN" altLang="en-US" sz="2400"/>
          </a:p>
        </p:txBody>
      </p:sp>
      <p:pic>
        <p:nvPicPr>
          <p:cNvPr id="7" name="图片占位符 6" descr="0123mhdvs00124"/>
          <p:cNvPicPr>
            <a:picLocks noChangeAspect="1"/>
          </p:cNvPicPr>
          <p:nvPr>
            <p:ph type="pic" idx="1"/>
          </p:nvPr>
        </p:nvPicPr>
        <p:blipFill>
          <a:blip r:embed="rId1"/>
          <a:stretch>
            <a:fillRect/>
          </a:stretch>
        </p:blipFill>
        <p:spPr>
          <a:xfrm>
            <a:off x="5330825" y="949960"/>
            <a:ext cx="5811520" cy="43357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850265" y="680720"/>
            <a:ext cx="3931920" cy="1048385"/>
          </a:xfrm>
        </p:spPr>
        <p:txBody>
          <a:bodyPr/>
          <a:p>
            <a:r>
              <a:rPr lang="x-none" altLang="zh-CN">
                <a:ln w="22225">
                  <a:solidFill>
                    <a:schemeClr val="accent2"/>
                  </a:solidFill>
                  <a:prstDash val="solid"/>
                </a:ln>
                <a:solidFill>
                  <a:schemeClr val="accent2">
                    <a:lumMod val="40000"/>
                    <a:lumOff val="60000"/>
                  </a:schemeClr>
                </a:solidFill>
                <a:effectLst/>
              </a:rPr>
              <a:t>   省钱的艺术</a:t>
            </a:r>
            <a:endParaRPr lang="x-none" altLang="zh-CN">
              <a:ln w="22225">
                <a:solidFill>
                  <a:schemeClr val="accent2"/>
                </a:solidFill>
                <a:prstDash val="solid"/>
              </a:ln>
              <a:solidFill>
                <a:schemeClr val="accent2">
                  <a:lumMod val="40000"/>
                  <a:lumOff val="60000"/>
                </a:schemeClr>
              </a:solidFill>
              <a:effectLst/>
            </a:endParaRPr>
          </a:p>
        </p:txBody>
      </p:sp>
      <p:sp>
        <p:nvSpPr>
          <p:cNvPr id="6" name="文本占位符 5"/>
          <p:cNvSpPr>
            <a:spLocks noGrp="1"/>
          </p:cNvSpPr>
          <p:nvPr>
            <p:ph type="body" sz="half" idx="2"/>
          </p:nvPr>
        </p:nvSpPr>
        <p:spPr/>
        <p:txBody>
          <a:bodyPr/>
          <a:p>
            <a:r>
              <a:rPr lang="x-none" altLang="zh-CN" sz="2400"/>
              <a:t>端口复用技术相当于达外小区内的所有人公用一个大门，在小区内我们是几单元几楼几零几的，但出了小区，我们的身份就是达外小区的</a:t>
            </a:r>
            <a:endParaRPr lang="x-none" altLang="zh-CN" sz="2400"/>
          </a:p>
          <a:p>
            <a:r>
              <a:rPr lang="x-none" altLang="zh-CN" sz="2400"/>
              <a:t>不仅安全，关键是省钱！</a:t>
            </a:r>
            <a:r>
              <a:rPr lang="x-none" altLang="zh-CN" sz="3200"/>
              <a:t>省钱！</a:t>
            </a:r>
            <a:r>
              <a:rPr lang="x-none" altLang="zh-CN" sz="5400"/>
              <a:t>省钱！</a:t>
            </a:r>
            <a:endParaRPr lang="x-none" altLang="zh-CN" sz="5400"/>
          </a:p>
        </p:txBody>
      </p:sp>
      <p:pic>
        <p:nvPicPr>
          <p:cNvPr id="5" name="图片占位符 4"/>
          <p:cNvPicPr>
            <a:picLocks noChangeAspect="1"/>
          </p:cNvPicPr>
          <p:nvPr>
            <p:ph type="pic" idx="1"/>
          </p:nvPr>
        </p:nvPicPr>
        <p:blipFill>
          <a:blip r:embed="rId1"/>
          <a:stretch>
            <a:fillRect/>
          </a:stretch>
        </p:blipFill>
        <p:spPr>
          <a:xfrm>
            <a:off x="4971415" y="718185"/>
            <a:ext cx="6811645" cy="50063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563880" y="365125"/>
            <a:ext cx="11245850" cy="1325880"/>
          </a:xfrm>
        </p:spPr>
        <p:txBody>
          <a:bodyPr/>
          <a:p>
            <a:r>
              <a:rPr lang="x-none" altLang="zh-CN">
                <a:ln w="22225">
                  <a:solidFill>
                    <a:schemeClr val="accent2"/>
                  </a:solidFill>
                  <a:prstDash val="solid"/>
                </a:ln>
                <a:solidFill>
                  <a:schemeClr val="accent2">
                    <a:lumMod val="40000"/>
                    <a:lumOff val="60000"/>
                  </a:schemeClr>
                </a:solidFill>
                <a:effectLst/>
              </a:rPr>
              <a:t>   公用ip办公用租金的费用是每年每个</a:t>
            </a:r>
            <a:br>
              <a:rPr lang="x-none" altLang="zh-CN">
                <a:ln w="22225">
                  <a:solidFill>
                    <a:schemeClr val="accent2"/>
                  </a:solidFill>
                  <a:prstDash val="solid"/>
                </a:ln>
                <a:solidFill>
                  <a:schemeClr val="accent2">
                    <a:lumMod val="40000"/>
                    <a:lumOff val="60000"/>
                  </a:schemeClr>
                </a:solidFill>
                <a:effectLst/>
              </a:rPr>
            </a:br>
            <a:r>
              <a:rPr lang="x-none" altLang="zh-CN">
                <a:ln w="22225">
                  <a:solidFill>
                    <a:schemeClr val="accent2"/>
                  </a:solidFill>
                  <a:prstDash val="solid"/>
                </a:ln>
                <a:solidFill>
                  <a:schemeClr val="accent2">
                    <a:lumMod val="40000"/>
                    <a:lumOff val="60000"/>
                  </a:schemeClr>
                </a:solidFill>
                <a:effectLst/>
              </a:rPr>
              <a:t>           </a:t>
            </a:r>
            <a:r>
              <a:rPr lang="x-none" altLang="zh-CN">
                <a:ln w="22225">
                  <a:solidFill>
                    <a:schemeClr val="accent2"/>
                  </a:solidFill>
                  <a:prstDash val="solid"/>
                </a:ln>
                <a:solidFill>
                  <a:srgbClr val="FF0000"/>
                </a:solidFill>
                <a:effectLst>
                  <a:glow rad="228600">
                    <a:schemeClr val="accent6">
                      <a:satMod val="175000"/>
                      <a:alpha val="40000"/>
                    </a:schemeClr>
                  </a:glow>
                </a:effectLst>
              </a:rPr>
              <a:t>4万元</a:t>
            </a:r>
            <a:r>
              <a:rPr lang="x-none" altLang="zh-CN">
                <a:ln w="22225">
                  <a:solidFill>
                    <a:schemeClr val="accent2"/>
                  </a:solidFill>
                  <a:prstDash val="solid"/>
                </a:ln>
                <a:solidFill>
                  <a:schemeClr val="accent2">
                    <a:lumMod val="40000"/>
                    <a:lumOff val="60000"/>
                  </a:schemeClr>
                </a:solidFill>
                <a:effectLst/>
              </a:rPr>
              <a:t>人民币</a:t>
            </a:r>
            <a:endParaRPr lang="x-none" altLang="zh-CN">
              <a:ln w="22225">
                <a:solidFill>
                  <a:schemeClr val="accent2"/>
                </a:solidFill>
                <a:prstDash val="solid"/>
              </a:ln>
              <a:solidFill>
                <a:schemeClr val="accent2">
                  <a:lumMod val="40000"/>
                  <a:lumOff val="60000"/>
                </a:schemeClr>
              </a:solidFill>
              <a:effectLst/>
            </a:endParaRPr>
          </a:p>
        </p:txBody>
      </p:sp>
      <p:pic>
        <p:nvPicPr>
          <p:cNvPr id="7" name="内容占位符 6" descr="电脑"/>
          <p:cNvPicPr>
            <a:picLocks noChangeAspect="1"/>
          </p:cNvPicPr>
          <p:nvPr>
            <p:ph idx="1"/>
          </p:nvPr>
        </p:nvPicPr>
        <p:blipFill>
          <a:blip r:embed="rId1"/>
          <a:stretch>
            <a:fillRect/>
          </a:stretch>
        </p:blipFill>
        <p:spPr>
          <a:xfrm>
            <a:off x="624840" y="1826260"/>
            <a:ext cx="7281545" cy="4351655"/>
          </a:xfrm>
          <a:prstGeom prst="rect">
            <a:avLst/>
          </a:prstGeom>
        </p:spPr>
      </p:pic>
      <p:sp>
        <p:nvSpPr>
          <p:cNvPr id="10" name="文本框 9"/>
          <p:cNvSpPr txBox="1"/>
          <p:nvPr/>
        </p:nvSpPr>
        <p:spPr>
          <a:xfrm>
            <a:off x="8213090" y="1772285"/>
            <a:ext cx="3386455" cy="3749040"/>
          </a:xfrm>
          <a:prstGeom prst="rect">
            <a:avLst/>
          </a:prstGeom>
          <a:noFill/>
        </p:spPr>
        <p:txBody>
          <a:bodyPr wrap="square" rtlCol="0">
            <a:spAutoFit/>
          </a:bodyPr>
          <a:p>
            <a:r>
              <a:rPr lang="x-none" altLang="zh-CN" sz="2400"/>
              <a:t>一家单位的平均的电脑用量是在20台以上，如果每台都用公用ip地址，那么只是单单在租用的费用上每年都需要80万以上</a:t>
            </a:r>
            <a:endParaRPr lang="x-none" altLang="zh-CN" sz="2400"/>
          </a:p>
          <a:p>
            <a:r>
              <a:rPr lang="x-none" altLang="zh-CN" sz="2400"/>
              <a:t>这样的成本太昂贵</a:t>
            </a:r>
            <a:endParaRPr lang="x-none" altLang="zh-CN" sz="2400"/>
          </a:p>
          <a:p>
            <a:r>
              <a:rPr lang="x-none" altLang="zh-CN" sz="2400"/>
              <a:t>pat技术就是将多台电脑公用一个公用ip地址的技术，节省大量的资金。</a:t>
            </a:r>
            <a:endParaRPr lang="x-none"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 calcmode="lin" valueType="num">
                                      <p:cBhvr additive="base">
                                        <p:cTn id="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pic>
        <p:nvPicPr>
          <p:cNvPr id="8" name="图片 7" descr="timg4"/>
          <p:cNvPicPr>
            <a:picLocks noChangeAspect="1"/>
          </p:cNvPicPr>
          <p:nvPr/>
        </p:nvPicPr>
        <p:blipFill>
          <a:blip r:embed="rId1"/>
          <a:stretch>
            <a:fillRect/>
          </a:stretch>
        </p:blipFill>
        <p:spPr>
          <a:xfrm>
            <a:off x="-42545" y="3810"/>
            <a:ext cx="12261850" cy="6826250"/>
          </a:xfrm>
          <a:prstGeom prst="rect">
            <a:avLst/>
          </a:prstGeom>
        </p:spPr>
      </p:pic>
      <p:sp>
        <p:nvSpPr>
          <p:cNvPr id="5" name="标题 4"/>
          <p:cNvSpPr>
            <a:spLocks noGrp="1"/>
          </p:cNvSpPr>
          <p:nvPr>
            <p:ph type="title"/>
          </p:nvPr>
        </p:nvSpPr>
        <p:spPr>
          <a:xfrm>
            <a:off x="831850" y="1710055"/>
            <a:ext cx="10515600" cy="1498600"/>
          </a:xfrm>
        </p:spPr>
        <p:txBody>
          <a:bodyPr/>
          <a:p>
            <a:r>
              <a:rPr lang="x-none" altLang="zh-CN"/>
              <a:t>        谢谢聆听</a:t>
            </a:r>
            <a:endParaRPr lang="x-none" altLang="zh-CN"/>
          </a:p>
        </p:txBody>
      </p:sp>
      <p:sp>
        <p:nvSpPr>
          <p:cNvPr id="6" name="文本占位符 5"/>
          <p:cNvSpPr>
            <a:spLocks noGrp="1"/>
          </p:cNvSpPr>
          <p:nvPr>
            <p:ph type="body" idx="1"/>
          </p:nvPr>
        </p:nvSpPr>
        <p:spPr/>
        <p:txBody>
          <a:bodyPr>
            <a:scene3d>
              <a:camera prst="orthographicFront"/>
              <a:lightRig rig="soft" dir="t">
                <a:rot lat="0" lon="0" rev="15600000"/>
              </a:lightRig>
            </a:scene3d>
            <a:sp3d extrusionH="57150" prstMaterial="softEdge">
              <a:bevelT w="25400" h="38100"/>
            </a:sp3d>
          </a:bodyPr>
          <a:p>
            <a:r>
              <a:rPr lang="x-none" altLang="zh-CN" sz="8000">
                <a:solidFill>
                  <a:schemeClr val="accent4"/>
                </a:solidFill>
                <a:effectLst>
                  <a:glow rad="139700">
                    <a:schemeClr val="accent5">
                      <a:satMod val="175000"/>
                      <a:alpha val="40000"/>
                    </a:schemeClr>
                  </a:glow>
                </a:effectLst>
              </a:rPr>
              <a:t>谢谢聆听</a:t>
            </a:r>
            <a:endParaRPr lang="x-none" altLang="zh-CN" sz="8000">
              <a:solidFill>
                <a:schemeClr val="accent4"/>
              </a:solidFill>
              <a:effectLst>
                <a:glow rad="139700">
                  <a:schemeClr val="accent5">
                    <a:satMod val="175000"/>
                    <a:alpha val="40000"/>
                  </a:schemeClr>
                </a:glow>
              </a:effectLst>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599</Words>
  <Application>Kingsoft Office WPP</Application>
  <PresentationFormat>宽屏</PresentationFormat>
  <Paragraphs>73</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网络技术专题</vt:lpstr>
      <vt:lpstr>什么是网络地址转换？</vt:lpstr>
      <vt:lpstr>身份转换的艺术</vt:lpstr>
      <vt:lpstr>这个由私身份到公身份转变的过程，就是我们网络中的网络地址转换</vt:lpstr>
      <vt:lpstr>什么是端口多路复用？</vt:lpstr>
      <vt:lpstr>   省钱的艺术</vt:lpstr>
      <vt:lpstr>   公用ip办公用租金的费用是每年每个            4万元人民币</vt:lpstr>
      <vt:lpstr>        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root</dc:creator>
  <cp:lastModifiedBy>root</cp:lastModifiedBy>
  <cp:revision>5</cp:revision>
  <dcterms:created xsi:type="dcterms:W3CDTF">2019-02-12T06:02:36Z</dcterms:created>
  <dcterms:modified xsi:type="dcterms:W3CDTF">2019-02-12T06:02:36Z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