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handoutMasterIdLst>
    <p:handoutMasterId r:id="rId41"/>
  </p:handoutMasterIdLst>
  <p:sldIdLst>
    <p:sldId id="256" r:id="rId2"/>
    <p:sldId id="258" r:id="rId3"/>
    <p:sldId id="287" r:id="rId4"/>
    <p:sldId id="291" r:id="rId5"/>
    <p:sldId id="289" r:id="rId6"/>
    <p:sldId id="339" r:id="rId7"/>
    <p:sldId id="290" r:id="rId8"/>
    <p:sldId id="300" r:id="rId9"/>
    <p:sldId id="301" r:id="rId10"/>
    <p:sldId id="302" r:id="rId11"/>
    <p:sldId id="303" r:id="rId12"/>
    <p:sldId id="304" r:id="rId13"/>
    <p:sldId id="305" r:id="rId14"/>
    <p:sldId id="306" r:id="rId15"/>
    <p:sldId id="307" r:id="rId16"/>
    <p:sldId id="338" r:id="rId17"/>
    <p:sldId id="308" r:id="rId18"/>
    <p:sldId id="310" r:id="rId19"/>
    <p:sldId id="312" r:id="rId20"/>
    <p:sldId id="313" r:id="rId21"/>
    <p:sldId id="340" r:id="rId22"/>
    <p:sldId id="341" r:id="rId23"/>
    <p:sldId id="342" r:id="rId24"/>
    <p:sldId id="343" r:id="rId25"/>
    <p:sldId id="344" r:id="rId26"/>
    <p:sldId id="345" r:id="rId27"/>
    <p:sldId id="346" r:id="rId28"/>
    <p:sldId id="316" r:id="rId29"/>
    <p:sldId id="347" r:id="rId30"/>
    <p:sldId id="320" r:id="rId31"/>
    <p:sldId id="324" r:id="rId32"/>
    <p:sldId id="325" r:id="rId33"/>
    <p:sldId id="336" r:id="rId34"/>
    <p:sldId id="337" r:id="rId35"/>
    <p:sldId id="332" r:id="rId36"/>
    <p:sldId id="334" r:id="rId37"/>
    <p:sldId id="335" r:id="rId38"/>
    <p:sldId id="286" r:id="rId39"/>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C5C5C5"/>
    <a:srgbClr val="C0C0C0"/>
    <a:srgbClr val="DDDDDD"/>
    <a:srgbClr val="FFFFFF"/>
    <a:srgbClr val="70A8DA"/>
    <a:srgbClr val="357DA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34" autoAdjust="0"/>
    <p:restoredTop sz="93743" autoAdjust="0"/>
  </p:normalViewPr>
  <p:slideViewPr>
    <p:cSldViewPr>
      <p:cViewPr varScale="1">
        <p:scale>
          <a:sx n="109" d="100"/>
          <a:sy n="109" d="100"/>
        </p:scale>
        <p:origin x="1332" y="108"/>
      </p:cViewPr>
      <p:guideLst>
        <p:guide orient="horz" pos="2160"/>
        <p:guide pos="28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2022/9/16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200">
                <a:ea typeface="宋体" panose="02010600030101010101" pitchFamily="2" charset="-122"/>
              </a:defRPr>
            </a:lvl1pPr>
          </a:lstStyle>
          <a:p>
            <a:endParaRPr lang="en-US" altLang="zh-CN"/>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ea typeface="宋体" panose="02010600030101010101" pitchFamily="2" charset="-122"/>
              </a:defRPr>
            </a:lvl1pPr>
          </a:lstStyle>
          <a:p>
            <a:endParaRPr lang="en-US" altLang="zh-CN"/>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sz="1200">
                <a:ea typeface="宋体" panose="02010600030101010101" pitchFamily="2" charset="-122"/>
              </a:defRPr>
            </a:lvl1pPr>
          </a:lstStyle>
          <a:p>
            <a:endParaRPr lang="en-US" altLang="zh-C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ea typeface="宋体" panose="02010600030101010101" pitchFamily="2" charset="-122"/>
              </a:defRPr>
            </a:lvl1pPr>
          </a:lstStyle>
          <a:p>
            <a:fld id="{74293DA6-8C28-4D35-A93F-C13E6F3CAC81}"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6.jpeg"/><Relationship Id="rId7"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2.jpeg"/><Relationship Id="rId4" Type="http://schemas.openxmlformats.org/officeDocument/2006/relationships/image" Target="../media/image7.jpeg"/><Relationship Id="rId9"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145" name="Rectangle 73"/>
          <p:cNvSpPr>
            <a:spLocks noChangeArrowheads="1"/>
          </p:cNvSpPr>
          <p:nvPr userDrawn="1"/>
        </p:nvSpPr>
        <p:spPr bwMode="gray">
          <a:xfrm>
            <a:off x="1698625" y="3705225"/>
            <a:ext cx="742950" cy="74295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6" name="Rectangle 44"/>
          <p:cNvSpPr>
            <a:spLocks noChangeArrowheads="1"/>
          </p:cNvSpPr>
          <p:nvPr userDrawn="1"/>
        </p:nvSpPr>
        <p:spPr bwMode="gray">
          <a:xfrm>
            <a:off x="2492375" y="4510088"/>
            <a:ext cx="742950" cy="744537"/>
          </a:xfrm>
          <a:prstGeom prst="rect">
            <a:avLst/>
          </a:prstGeom>
          <a:blipFill dpi="0" rotWithShape="1">
            <a:blip r:embed="rId2"/>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6" name="Rectangle 34"/>
          <p:cNvSpPr>
            <a:spLocks noChangeArrowheads="1"/>
          </p:cNvSpPr>
          <p:nvPr userDrawn="1"/>
        </p:nvSpPr>
        <p:spPr bwMode="gray">
          <a:xfrm>
            <a:off x="915988" y="4510088"/>
            <a:ext cx="742950" cy="744537"/>
          </a:xfrm>
          <a:prstGeom prst="rect">
            <a:avLst/>
          </a:prstGeom>
          <a:blipFill dpi="0" rotWithShape="1">
            <a:blip r:embed="rId3"/>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1" name="Rectangle 59"/>
          <p:cNvSpPr>
            <a:spLocks noChangeArrowheads="1"/>
          </p:cNvSpPr>
          <p:nvPr userDrawn="1"/>
        </p:nvSpPr>
        <p:spPr bwMode="gray">
          <a:xfrm>
            <a:off x="1703388" y="5314950"/>
            <a:ext cx="742950" cy="74295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6" name="Rectangle 54"/>
          <p:cNvSpPr>
            <a:spLocks noChangeArrowheads="1"/>
          </p:cNvSpPr>
          <p:nvPr userDrawn="1"/>
        </p:nvSpPr>
        <p:spPr bwMode="gray">
          <a:xfrm>
            <a:off x="128588" y="3705225"/>
            <a:ext cx="742950" cy="74295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8" name="Rectangle 56"/>
          <p:cNvSpPr>
            <a:spLocks noChangeArrowheads="1"/>
          </p:cNvSpPr>
          <p:nvPr userDrawn="1"/>
        </p:nvSpPr>
        <p:spPr bwMode="gray">
          <a:xfrm>
            <a:off x="2492375" y="3705225"/>
            <a:ext cx="742950" cy="74295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47" name="Group 75"/>
          <p:cNvGrpSpPr/>
          <p:nvPr userDrawn="1"/>
        </p:nvGrpSpPr>
        <p:grpSpPr bwMode="auto">
          <a:xfrm>
            <a:off x="112713" y="5954713"/>
            <a:ext cx="8936037" cy="631825"/>
            <a:chOff x="71" y="3751"/>
            <a:chExt cx="5629" cy="398"/>
          </a:xfrm>
        </p:grpSpPr>
        <p:sp>
          <p:nvSpPr>
            <p:cNvPr id="3096" name="Freeform 24"/>
            <p:cNvSpPr/>
            <p:nvPr userDrawn="1"/>
          </p:nvSpPr>
          <p:spPr bwMode="gray">
            <a:xfrm>
              <a:off x="71" y="3751"/>
              <a:ext cx="5626" cy="349"/>
            </a:xfrm>
            <a:custGeom>
              <a:avLst/>
              <a:gdLst>
                <a:gd name="T0" fmla="*/ 5626 w 5626"/>
                <a:gd name="T1" fmla="*/ 349 h 349"/>
                <a:gd name="T2" fmla="*/ 0 w 5626"/>
                <a:gd name="T3" fmla="*/ 349 h 349"/>
                <a:gd name="T4" fmla="*/ 0 w 5626"/>
                <a:gd name="T5" fmla="*/ 187 h 349"/>
                <a:gd name="T6" fmla="*/ 0 w 5626"/>
                <a:gd name="T7" fmla="*/ 114 h 349"/>
                <a:gd name="T8" fmla="*/ 4064 w 5626"/>
                <a:gd name="T9" fmla="*/ 118 h 349"/>
                <a:gd name="T10" fmla="*/ 4329 w 5626"/>
                <a:gd name="T11" fmla="*/ 0 h 349"/>
                <a:gd name="T12" fmla="*/ 5623 w 5626"/>
                <a:gd name="T13" fmla="*/ 0 h 349"/>
                <a:gd name="T14" fmla="*/ 5626 w 5626"/>
                <a:gd name="T15" fmla="*/ 349 h 3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26" h="349">
                  <a:moveTo>
                    <a:pt x="5626" y="349"/>
                  </a:moveTo>
                  <a:lnTo>
                    <a:pt x="0" y="349"/>
                  </a:lnTo>
                  <a:lnTo>
                    <a:pt x="0" y="187"/>
                  </a:lnTo>
                  <a:lnTo>
                    <a:pt x="0" y="114"/>
                  </a:lnTo>
                  <a:cubicBezTo>
                    <a:pt x="678" y="103"/>
                    <a:pt x="3343" y="137"/>
                    <a:pt x="4064" y="118"/>
                  </a:cubicBezTo>
                  <a:lnTo>
                    <a:pt x="4329" y="0"/>
                  </a:lnTo>
                  <a:lnTo>
                    <a:pt x="5623" y="0"/>
                  </a:lnTo>
                  <a:lnTo>
                    <a:pt x="5626" y="349"/>
                  </a:lnTo>
                  <a:close/>
                </a:path>
              </a:pathLst>
            </a:cu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7" name="Freeform 25"/>
            <p:cNvSpPr/>
            <p:nvPr userDrawn="1"/>
          </p:nvSpPr>
          <p:spPr bwMode="gray">
            <a:xfrm>
              <a:off x="71" y="3800"/>
              <a:ext cx="5626" cy="349"/>
            </a:xfrm>
            <a:custGeom>
              <a:avLst/>
              <a:gdLst>
                <a:gd name="T0" fmla="*/ 5626 w 5626"/>
                <a:gd name="T1" fmla="*/ 349 h 349"/>
                <a:gd name="T2" fmla="*/ 0 w 5626"/>
                <a:gd name="T3" fmla="*/ 349 h 349"/>
                <a:gd name="T4" fmla="*/ 0 w 5626"/>
                <a:gd name="T5" fmla="*/ 187 h 349"/>
                <a:gd name="T6" fmla="*/ 0 w 5626"/>
                <a:gd name="T7" fmla="*/ 114 h 349"/>
                <a:gd name="T8" fmla="*/ 4082 w 5626"/>
                <a:gd name="T9" fmla="*/ 118 h 349"/>
                <a:gd name="T10" fmla="*/ 4345 w 5626"/>
                <a:gd name="T11" fmla="*/ 0 h 349"/>
                <a:gd name="T12" fmla="*/ 5623 w 5626"/>
                <a:gd name="T13" fmla="*/ 6 h 349"/>
                <a:gd name="T14" fmla="*/ 5626 w 5626"/>
                <a:gd name="T15" fmla="*/ 349 h 3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26" h="349">
                  <a:moveTo>
                    <a:pt x="5626" y="349"/>
                  </a:moveTo>
                  <a:lnTo>
                    <a:pt x="0" y="349"/>
                  </a:lnTo>
                  <a:lnTo>
                    <a:pt x="0" y="187"/>
                  </a:lnTo>
                  <a:lnTo>
                    <a:pt x="0" y="114"/>
                  </a:lnTo>
                  <a:cubicBezTo>
                    <a:pt x="680" y="103"/>
                    <a:pt x="3358" y="137"/>
                    <a:pt x="4082" y="118"/>
                  </a:cubicBezTo>
                  <a:lnTo>
                    <a:pt x="4345" y="0"/>
                  </a:lnTo>
                  <a:lnTo>
                    <a:pt x="5623" y="6"/>
                  </a:lnTo>
                  <a:lnTo>
                    <a:pt x="5626" y="349"/>
                  </a:lnTo>
                  <a:close/>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8" name="Freeform 26"/>
            <p:cNvSpPr/>
            <p:nvPr userDrawn="1"/>
          </p:nvSpPr>
          <p:spPr bwMode="gray">
            <a:xfrm>
              <a:off x="4209" y="3833"/>
              <a:ext cx="1491" cy="88"/>
            </a:xfrm>
            <a:custGeom>
              <a:avLst/>
              <a:gdLst>
                <a:gd name="T0" fmla="*/ 0 w 1491"/>
                <a:gd name="T1" fmla="*/ 84 h 88"/>
                <a:gd name="T2" fmla="*/ 223 w 1491"/>
                <a:gd name="T3" fmla="*/ 0 h 88"/>
                <a:gd name="T4" fmla="*/ 1491 w 1491"/>
                <a:gd name="T5" fmla="*/ 0 h 88"/>
                <a:gd name="T6" fmla="*/ 1488 w 1491"/>
                <a:gd name="T7" fmla="*/ 60 h 88"/>
                <a:gd name="T8" fmla="*/ 383 w 1491"/>
                <a:gd name="T9" fmla="*/ 59 h 88"/>
                <a:gd name="T10" fmla="*/ 273 w 1491"/>
                <a:gd name="T11" fmla="*/ 88 h 88"/>
                <a:gd name="T12" fmla="*/ 0 w 1491"/>
                <a:gd name="T13" fmla="*/ 84 h 88"/>
              </a:gdLst>
              <a:ahLst/>
              <a:cxnLst>
                <a:cxn ang="0">
                  <a:pos x="T0" y="T1"/>
                </a:cxn>
                <a:cxn ang="0">
                  <a:pos x="T2" y="T3"/>
                </a:cxn>
                <a:cxn ang="0">
                  <a:pos x="T4" y="T5"/>
                </a:cxn>
                <a:cxn ang="0">
                  <a:pos x="T6" y="T7"/>
                </a:cxn>
                <a:cxn ang="0">
                  <a:pos x="T8" y="T9"/>
                </a:cxn>
                <a:cxn ang="0">
                  <a:pos x="T10" y="T11"/>
                </a:cxn>
                <a:cxn ang="0">
                  <a:pos x="T12" y="T13"/>
                </a:cxn>
              </a:cxnLst>
              <a:rect l="0" t="0" r="r" b="b"/>
              <a:pathLst>
                <a:path w="1491" h="88">
                  <a:moveTo>
                    <a:pt x="0" y="84"/>
                  </a:moveTo>
                  <a:lnTo>
                    <a:pt x="223" y="0"/>
                  </a:lnTo>
                  <a:lnTo>
                    <a:pt x="1491" y="0"/>
                  </a:lnTo>
                  <a:lnTo>
                    <a:pt x="1488" y="60"/>
                  </a:lnTo>
                  <a:lnTo>
                    <a:pt x="383" y="59"/>
                  </a:lnTo>
                  <a:lnTo>
                    <a:pt x="273" y="88"/>
                  </a:lnTo>
                  <a:lnTo>
                    <a:pt x="0" y="84"/>
                  </a:ln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79" name="Group 7"/>
          <p:cNvGrpSpPr/>
          <p:nvPr userDrawn="1"/>
        </p:nvGrpSpPr>
        <p:grpSpPr bwMode="auto">
          <a:xfrm rot="10800000">
            <a:off x="6003925" y="1778000"/>
            <a:ext cx="2768600" cy="779463"/>
            <a:chOff x="1566" y="164"/>
            <a:chExt cx="1455" cy="425"/>
          </a:xfrm>
        </p:grpSpPr>
        <p:sp>
          <p:nvSpPr>
            <p:cNvPr id="3080" name="Freeform 8"/>
            <p:cNvSpPr/>
            <p:nvPr/>
          </p:nvSpPr>
          <p:spPr bwMode="gray">
            <a:xfrm>
              <a:off x="1892" y="468"/>
              <a:ext cx="39" cy="121"/>
            </a:xfrm>
            <a:custGeom>
              <a:avLst/>
              <a:gdLst>
                <a:gd name="T0" fmla="*/ 37 w 39"/>
                <a:gd name="T1" fmla="*/ 36 h 121"/>
                <a:gd name="T2" fmla="*/ 35 w 39"/>
                <a:gd name="T3" fmla="*/ 36 h 121"/>
                <a:gd name="T4" fmla="*/ 30 w 39"/>
                <a:gd name="T5" fmla="*/ 36 h 121"/>
                <a:gd name="T6" fmla="*/ 22 w 39"/>
                <a:gd name="T7" fmla="*/ 34 h 121"/>
                <a:gd name="T8" fmla="*/ 15 w 39"/>
                <a:gd name="T9" fmla="*/ 30 h 121"/>
                <a:gd name="T10" fmla="*/ 7 w 39"/>
                <a:gd name="T11" fmla="*/ 23 h 121"/>
                <a:gd name="T12" fmla="*/ 3 w 39"/>
                <a:gd name="T13" fmla="*/ 13 h 121"/>
                <a:gd name="T14" fmla="*/ 0 w 39"/>
                <a:gd name="T15" fmla="*/ 0 h 121"/>
                <a:gd name="T16" fmla="*/ 3 w 39"/>
                <a:gd name="T17" fmla="*/ 0 h 121"/>
                <a:gd name="T18" fmla="*/ 7 w 39"/>
                <a:gd name="T19" fmla="*/ 1 h 121"/>
                <a:gd name="T20" fmla="*/ 15 w 39"/>
                <a:gd name="T21" fmla="*/ 3 h 121"/>
                <a:gd name="T22" fmla="*/ 23 w 39"/>
                <a:gd name="T23" fmla="*/ 5 h 121"/>
                <a:gd name="T24" fmla="*/ 30 w 39"/>
                <a:gd name="T25" fmla="*/ 11 h 121"/>
                <a:gd name="T26" fmla="*/ 37 w 39"/>
                <a:gd name="T27" fmla="*/ 20 h 121"/>
                <a:gd name="T28" fmla="*/ 39 w 39"/>
                <a:gd name="T29" fmla="*/ 34 h 121"/>
                <a:gd name="T30" fmla="*/ 39 w 39"/>
                <a:gd name="T31" fmla="*/ 121 h 121"/>
                <a:gd name="T32" fmla="*/ 37 w 39"/>
                <a:gd name="T33" fmla="*/ 121 h 121"/>
                <a:gd name="T34" fmla="*/ 37 w 39"/>
                <a:gd name="T35" fmla="*/ 3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121">
                  <a:moveTo>
                    <a:pt x="37" y="36"/>
                  </a:moveTo>
                  <a:lnTo>
                    <a:pt x="35" y="36"/>
                  </a:lnTo>
                  <a:lnTo>
                    <a:pt x="30" y="36"/>
                  </a:lnTo>
                  <a:lnTo>
                    <a:pt x="22" y="34"/>
                  </a:lnTo>
                  <a:lnTo>
                    <a:pt x="15" y="30"/>
                  </a:lnTo>
                  <a:lnTo>
                    <a:pt x="7" y="23"/>
                  </a:lnTo>
                  <a:lnTo>
                    <a:pt x="3" y="13"/>
                  </a:lnTo>
                  <a:lnTo>
                    <a:pt x="0" y="0"/>
                  </a:lnTo>
                  <a:lnTo>
                    <a:pt x="3" y="0"/>
                  </a:lnTo>
                  <a:lnTo>
                    <a:pt x="7" y="1"/>
                  </a:lnTo>
                  <a:lnTo>
                    <a:pt x="15" y="3"/>
                  </a:lnTo>
                  <a:lnTo>
                    <a:pt x="23" y="5"/>
                  </a:lnTo>
                  <a:lnTo>
                    <a:pt x="30" y="11"/>
                  </a:lnTo>
                  <a:lnTo>
                    <a:pt x="37" y="20"/>
                  </a:lnTo>
                  <a:lnTo>
                    <a:pt x="39" y="34"/>
                  </a:lnTo>
                  <a:lnTo>
                    <a:pt x="39" y="121"/>
                  </a:lnTo>
                  <a:lnTo>
                    <a:pt x="37" y="121"/>
                  </a:lnTo>
                  <a:lnTo>
                    <a:pt x="37" y="36"/>
                  </a:lnTo>
                  <a:close/>
                </a:path>
              </a:pathLst>
            </a:custGeom>
            <a:solidFill>
              <a:srgbClr val="D7D7D7"/>
            </a:solidFill>
            <a:ln w="0">
              <a:solidFill>
                <a:srgbClr val="D7D7D7"/>
              </a:solidFill>
              <a:prstDash val="solid"/>
              <a:round/>
            </a:ln>
          </p:spPr>
          <p:txBody>
            <a:bodyPr/>
            <a:lstStyle/>
            <a:p>
              <a:endParaRPr lang="zh-CN" altLang="en-US"/>
            </a:p>
          </p:txBody>
        </p:sp>
        <p:sp>
          <p:nvSpPr>
            <p:cNvPr id="3081" name="Freeform 9"/>
            <p:cNvSpPr/>
            <p:nvPr/>
          </p:nvSpPr>
          <p:spPr bwMode="gray">
            <a:xfrm>
              <a:off x="2271" y="450"/>
              <a:ext cx="45" cy="139"/>
            </a:xfrm>
            <a:custGeom>
              <a:avLst/>
              <a:gdLst>
                <a:gd name="T0" fmla="*/ 3 w 45"/>
                <a:gd name="T1" fmla="*/ 42 h 139"/>
                <a:gd name="T2" fmla="*/ 6 w 45"/>
                <a:gd name="T3" fmla="*/ 42 h 139"/>
                <a:gd name="T4" fmla="*/ 12 w 45"/>
                <a:gd name="T5" fmla="*/ 42 h 139"/>
                <a:gd name="T6" fmla="*/ 20 w 45"/>
                <a:gd name="T7" fmla="*/ 39 h 139"/>
                <a:gd name="T8" fmla="*/ 29 w 45"/>
                <a:gd name="T9" fmla="*/ 35 h 139"/>
                <a:gd name="T10" fmla="*/ 37 w 45"/>
                <a:gd name="T11" fmla="*/ 27 h 139"/>
                <a:gd name="T12" fmla="*/ 43 w 45"/>
                <a:gd name="T13" fmla="*/ 17 h 139"/>
                <a:gd name="T14" fmla="*/ 45 w 45"/>
                <a:gd name="T15" fmla="*/ 2 h 139"/>
                <a:gd name="T16" fmla="*/ 43 w 45"/>
                <a:gd name="T17" fmla="*/ 0 h 139"/>
                <a:gd name="T18" fmla="*/ 37 w 45"/>
                <a:gd name="T19" fmla="*/ 2 h 139"/>
                <a:gd name="T20" fmla="*/ 29 w 45"/>
                <a:gd name="T21" fmla="*/ 3 h 139"/>
                <a:gd name="T22" fmla="*/ 19 w 45"/>
                <a:gd name="T23" fmla="*/ 7 h 139"/>
                <a:gd name="T24" fmla="*/ 11 w 45"/>
                <a:gd name="T25" fmla="*/ 14 h 139"/>
                <a:gd name="T26" fmla="*/ 4 w 45"/>
                <a:gd name="T27" fmla="*/ 23 h 139"/>
                <a:gd name="T28" fmla="*/ 0 w 45"/>
                <a:gd name="T29" fmla="*/ 39 h 139"/>
                <a:gd name="T30" fmla="*/ 0 w 45"/>
                <a:gd name="T31" fmla="*/ 139 h 139"/>
                <a:gd name="T32" fmla="*/ 3 w 45"/>
                <a:gd name="T33" fmla="*/ 139 h 139"/>
                <a:gd name="T34" fmla="*/ 3 w 45"/>
                <a:gd name="T35"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139">
                  <a:moveTo>
                    <a:pt x="3" y="42"/>
                  </a:moveTo>
                  <a:lnTo>
                    <a:pt x="6" y="42"/>
                  </a:lnTo>
                  <a:lnTo>
                    <a:pt x="12" y="42"/>
                  </a:lnTo>
                  <a:lnTo>
                    <a:pt x="20" y="39"/>
                  </a:lnTo>
                  <a:lnTo>
                    <a:pt x="29" y="35"/>
                  </a:lnTo>
                  <a:lnTo>
                    <a:pt x="37" y="27"/>
                  </a:lnTo>
                  <a:lnTo>
                    <a:pt x="43" y="17"/>
                  </a:lnTo>
                  <a:lnTo>
                    <a:pt x="45" y="2"/>
                  </a:lnTo>
                  <a:lnTo>
                    <a:pt x="43" y="0"/>
                  </a:lnTo>
                  <a:lnTo>
                    <a:pt x="37" y="2"/>
                  </a:lnTo>
                  <a:lnTo>
                    <a:pt x="29" y="3"/>
                  </a:lnTo>
                  <a:lnTo>
                    <a:pt x="19" y="7"/>
                  </a:lnTo>
                  <a:lnTo>
                    <a:pt x="11" y="14"/>
                  </a:lnTo>
                  <a:lnTo>
                    <a:pt x="4" y="23"/>
                  </a:lnTo>
                  <a:lnTo>
                    <a:pt x="0" y="39"/>
                  </a:lnTo>
                  <a:lnTo>
                    <a:pt x="0" y="139"/>
                  </a:lnTo>
                  <a:lnTo>
                    <a:pt x="3" y="139"/>
                  </a:lnTo>
                  <a:lnTo>
                    <a:pt x="3" y="42"/>
                  </a:lnTo>
                  <a:close/>
                </a:path>
              </a:pathLst>
            </a:custGeom>
            <a:solidFill>
              <a:srgbClr val="D7D7D7"/>
            </a:solidFill>
            <a:ln w="0">
              <a:solidFill>
                <a:srgbClr val="D7D7D7"/>
              </a:solidFill>
              <a:prstDash val="solid"/>
              <a:round/>
            </a:ln>
          </p:spPr>
          <p:txBody>
            <a:bodyPr/>
            <a:lstStyle/>
            <a:p>
              <a:endParaRPr lang="zh-CN" altLang="en-US"/>
            </a:p>
          </p:txBody>
        </p:sp>
        <p:sp>
          <p:nvSpPr>
            <p:cNvPr id="3082" name="Freeform 10"/>
            <p:cNvSpPr/>
            <p:nvPr/>
          </p:nvSpPr>
          <p:spPr bwMode="gray">
            <a:xfrm>
              <a:off x="1765" y="378"/>
              <a:ext cx="146" cy="211"/>
            </a:xfrm>
            <a:custGeom>
              <a:avLst/>
              <a:gdLst>
                <a:gd name="T0" fmla="*/ 68 w 146"/>
                <a:gd name="T1" fmla="*/ 67 h 211"/>
                <a:gd name="T2" fmla="*/ 67 w 146"/>
                <a:gd name="T3" fmla="*/ 67 h 211"/>
                <a:gd name="T4" fmla="*/ 60 w 146"/>
                <a:gd name="T5" fmla="*/ 66 h 211"/>
                <a:gd name="T6" fmla="*/ 50 w 146"/>
                <a:gd name="T7" fmla="*/ 64 h 211"/>
                <a:gd name="T8" fmla="*/ 41 w 146"/>
                <a:gd name="T9" fmla="*/ 62 h 211"/>
                <a:gd name="T10" fmla="*/ 29 w 146"/>
                <a:gd name="T11" fmla="*/ 55 h 211"/>
                <a:gd name="T12" fmla="*/ 18 w 146"/>
                <a:gd name="T13" fmla="*/ 47 h 211"/>
                <a:gd name="T14" fmla="*/ 10 w 146"/>
                <a:gd name="T15" fmla="*/ 35 h 211"/>
                <a:gd name="T16" fmla="*/ 3 w 146"/>
                <a:gd name="T17" fmla="*/ 20 h 211"/>
                <a:gd name="T18" fmla="*/ 0 w 146"/>
                <a:gd name="T19" fmla="*/ 0 h 211"/>
                <a:gd name="T20" fmla="*/ 3 w 146"/>
                <a:gd name="T21" fmla="*/ 0 h 211"/>
                <a:gd name="T22" fmla="*/ 10 w 146"/>
                <a:gd name="T23" fmla="*/ 0 h 211"/>
                <a:gd name="T24" fmla="*/ 19 w 146"/>
                <a:gd name="T25" fmla="*/ 0 h 211"/>
                <a:gd name="T26" fmla="*/ 30 w 146"/>
                <a:gd name="T27" fmla="*/ 2 h 211"/>
                <a:gd name="T28" fmla="*/ 41 w 146"/>
                <a:gd name="T29" fmla="*/ 6 h 211"/>
                <a:gd name="T30" fmla="*/ 53 w 146"/>
                <a:gd name="T31" fmla="*/ 14 h 211"/>
                <a:gd name="T32" fmla="*/ 62 w 146"/>
                <a:gd name="T33" fmla="*/ 25 h 211"/>
                <a:gd name="T34" fmla="*/ 69 w 146"/>
                <a:gd name="T35" fmla="*/ 41 h 211"/>
                <a:gd name="T36" fmla="*/ 73 w 146"/>
                <a:gd name="T37" fmla="*/ 62 h 211"/>
                <a:gd name="T38" fmla="*/ 73 w 146"/>
                <a:gd name="T39" fmla="*/ 60 h 211"/>
                <a:gd name="T40" fmla="*/ 73 w 146"/>
                <a:gd name="T41" fmla="*/ 55 h 211"/>
                <a:gd name="T42" fmla="*/ 75 w 146"/>
                <a:gd name="T43" fmla="*/ 45 h 211"/>
                <a:gd name="T44" fmla="*/ 79 w 146"/>
                <a:gd name="T45" fmla="*/ 36 h 211"/>
                <a:gd name="T46" fmla="*/ 84 w 146"/>
                <a:gd name="T47" fmla="*/ 25 h 211"/>
                <a:gd name="T48" fmla="*/ 92 w 146"/>
                <a:gd name="T49" fmla="*/ 16 h 211"/>
                <a:gd name="T50" fmla="*/ 106 w 146"/>
                <a:gd name="T51" fmla="*/ 8 h 211"/>
                <a:gd name="T52" fmla="*/ 123 w 146"/>
                <a:gd name="T53" fmla="*/ 2 h 211"/>
                <a:gd name="T54" fmla="*/ 146 w 146"/>
                <a:gd name="T55" fmla="*/ 0 h 211"/>
                <a:gd name="T56" fmla="*/ 145 w 146"/>
                <a:gd name="T57" fmla="*/ 2 h 211"/>
                <a:gd name="T58" fmla="*/ 145 w 146"/>
                <a:gd name="T59" fmla="*/ 8 h 211"/>
                <a:gd name="T60" fmla="*/ 143 w 146"/>
                <a:gd name="T61" fmla="*/ 17 h 211"/>
                <a:gd name="T62" fmla="*/ 139 w 146"/>
                <a:gd name="T63" fmla="*/ 28 h 211"/>
                <a:gd name="T64" fmla="*/ 134 w 146"/>
                <a:gd name="T65" fmla="*/ 39 h 211"/>
                <a:gd name="T66" fmla="*/ 126 w 146"/>
                <a:gd name="T67" fmla="*/ 49 h 211"/>
                <a:gd name="T68" fmla="*/ 114 w 146"/>
                <a:gd name="T69" fmla="*/ 59 h 211"/>
                <a:gd name="T70" fmla="*/ 98 w 146"/>
                <a:gd name="T71" fmla="*/ 64 h 211"/>
                <a:gd name="T72" fmla="*/ 79 w 146"/>
                <a:gd name="T73" fmla="*/ 67 h 211"/>
                <a:gd name="T74" fmla="*/ 79 w 146"/>
                <a:gd name="T75" fmla="*/ 211 h 211"/>
                <a:gd name="T76" fmla="*/ 68 w 146"/>
                <a:gd name="T77" fmla="*/ 211 h 211"/>
                <a:gd name="T78" fmla="*/ 68 w 146"/>
                <a:gd name="T79" fmla="*/ 6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6" h="211">
                  <a:moveTo>
                    <a:pt x="68" y="67"/>
                  </a:moveTo>
                  <a:lnTo>
                    <a:pt x="67" y="67"/>
                  </a:lnTo>
                  <a:lnTo>
                    <a:pt x="60" y="66"/>
                  </a:lnTo>
                  <a:lnTo>
                    <a:pt x="50" y="64"/>
                  </a:lnTo>
                  <a:lnTo>
                    <a:pt x="41" y="62"/>
                  </a:lnTo>
                  <a:lnTo>
                    <a:pt x="29" y="55"/>
                  </a:lnTo>
                  <a:lnTo>
                    <a:pt x="18" y="47"/>
                  </a:lnTo>
                  <a:lnTo>
                    <a:pt x="10" y="35"/>
                  </a:lnTo>
                  <a:lnTo>
                    <a:pt x="3" y="20"/>
                  </a:lnTo>
                  <a:lnTo>
                    <a:pt x="0" y="0"/>
                  </a:lnTo>
                  <a:lnTo>
                    <a:pt x="3" y="0"/>
                  </a:lnTo>
                  <a:lnTo>
                    <a:pt x="10" y="0"/>
                  </a:lnTo>
                  <a:lnTo>
                    <a:pt x="19" y="0"/>
                  </a:lnTo>
                  <a:lnTo>
                    <a:pt x="30" y="2"/>
                  </a:lnTo>
                  <a:lnTo>
                    <a:pt x="41" y="6"/>
                  </a:lnTo>
                  <a:lnTo>
                    <a:pt x="53" y="14"/>
                  </a:lnTo>
                  <a:lnTo>
                    <a:pt x="62" y="25"/>
                  </a:lnTo>
                  <a:lnTo>
                    <a:pt x="69" y="41"/>
                  </a:lnTo>
                  <a:lnTo>
                    <a:pt x="73" y="62"/>
                  </a:lnTo>
                  <a:lnTo>
                    <a:pt x="73" y="60"/>
                  </a:lnTo>
                  <a:lnTo>
                    <a:pt x="73" y="55"/>
                  </a:lnTo>
                  <a:lnTo>
                    <a:pt x="75" y="45"/>
                  </a:lnTo>
                  <a:lnTo>
                    <a:pt x="79" y="36"/>
                  </a:lnTo>
                  <a:lnTo>
                    <a:pt x="84" y="25"/>
                  </a:lnTo>
                  <a:lnTo>
                    <a:pt x="92" y="16"/>
                  </a:lnTo>
                  <a:lnTo>
                    <a:pt x="106" y="8"/>
                  </a:lnTo>
                  <a:lnTo>
                    <a:pt x="123" y="2"/>
                  </a:lnTo>
                  <a:lnTo>
                    <a:pt x="146" y="0"/>
                  </a:lnTo>
                  <a:lnTo>
                    <a:pt x="145" y="2"/>
                  </a:lnTo>
                  <a:lnTo>
                    <a:pt x="145" y="8"/>
                  </a:lnTo>
                  <a:lnTo>
                    <a:pt x="143" y="17"/>
                  </a:lnTo>
                  <a:lnTo>
                    <a:pt x="139" y="28"/>
                  </a:lnTo>
                  <a:lnTo>
                    <a:pt x="134" y="39"/>
                  </a:lnTo>
                  <a:lnTo>
                    <a:pt x="126" y="49"/>
                  </a:lnTo>
                  <a:lnTo>
                    <a:pt x="114" y="59"/>
                  </a:lnTo>
                  <a:lnTo>
                    <a:pt x="98" y="64"/>
                  </a:lnTo>
                  <a:lnTo>
                    <a:pt x="79" y="67"/>
                  </a:lnTo>
                  <a:lnTo>
                    <a:pt x="79" y="211"/>
                  </a:lnTo>
                  <a:lnTo>
                    <a:pt x="68" y="211"/>
                  </a:lnTo>
                  <a:lnTo>
                    <a:pt x="68" y="67"/>
                  </a:lnTo>
                  <a:close/>
                </a:path>
              </a:pathLst>
            </a:custGeom>
            <a:solidFill>
              <a:srgbClr val="D7D7D7"/>
            </a:solidFill>
            <a:ln w="0">
              <a:solidFill>
                <a:srgbClr val="D7D7D7"/>
              </a:solidFill>
              <a:prstDash val="solid"/>
              <a:round/>
            </a:ln>
          </p:spPr>
          <p:txBody>
            <a:bodyPr/>
            <a:lstStyle/>
            <a:p>
              <a:endParaRPr lang="zh-CN" altLang="en-US"/>
            </a:p>
          </p:txBody>
        </p:sp>
        <p:sp>
          <p:nvSpPr>
            <p:cNvPr id="3083" name="Freeform 11"/>
            <p:cNvSpPr/>
            <p:nvPr/>
          </p:nvSpPr>
          <p:spPr bwMode="gray">
            <a:xfrm>
              <a:off x="2792" y="378"/>
              <a:ext cx="144" cy="211"/>
            </a:xfrm>
            <a:custGeom>
              <a:avLst/>
              <a:gdLst>
                <a:gd name="T0" fmla="*/ 67 w 144"/>
                <a:gd name="T1" fmla="*/ 67 h 211"/>
                <a:gd name="T2" fmla="*/ 66 w 144"/>
                <a:gd name="T3" fmla="*/ 67 h 211"/>
                <a:gd name="T4" fmla="*/ 59 w 144"/>
                <a:gd name="T5" fmla="*/ 66 h 211"/>
                <a:gd name="T6" fmla="*/ 50 w 144"/>
                <a:gd name="T7" fmla="*/ 64 h 211"/>
                <a:gd name="T8" fmla="*/ 39 w 144"/>
                <a:gd name="T9" fmla="*/ 62 h 211"/>
                <a:gd name="T10" fmla="*/ 28 w 144"/>
                <a:gd name="T11" fmla="*/ 55 h 211"/>
                <a:gd name="T12" fmla="*/ 17 w 144"/>
                <a:gd name="T13" fmla="*/ 47 h 211"/>
                <a:gd name="T14" fmla="*/ 9 w 144"/>
                <a:gd name="T15" fmla="*/ 35 h 211"/>
                <a:gd name="T16" fmla="*/ 2 w 144"/>
                <a:gd name="T17" fmla="*/ 20 h 211"/>
                <a:gd name="T18" fmla="*/ 0 w 144"/>
                <a:gd name="T19" fmla="*/ 0 h 211"/>
                <a:gd name="T20" fmla="*/ 2 w 144"/>
                <a:gd name="T21" fmla="*/ 0 h 211"/>
                <a:gd name="T22" fmla="*/ 9 w 144"/>
                <a:gd name="T23" fmla="*/ 0 h 211"/>
                <a:gd name="T24" fmla="*/ 17 w 144"/>
                <a:gd name="T25" fmla="*/ 0 h 211"/>
                <a:gd name="T26" fmla="*/ 28 w 144"/>
                <a:gd name="T27" fmla="*/ 2 h 211"/>
                <a:gd name="T28" fmla="*/ 40 w 144"/>
                <a:gd name="T29" fmla="*/ 6 h 211"/>
                <a:gd name="T30" fmla="*/ 51 w 144"/>
                <a:gd name="T31" fmla="*/ 14 h 211"/>
                <a:gd name="T32" fmla="*/ 62 w 144"/>
                <a:gd name="T33" fmla="*/ 25 h 211"/>
                <a:gd name="T34" fmla="*/ 69 w 144"/>
                <a:gd name="T35" fmla="*/ 41 h 211"/>
                <a:gd name="T36" fmla="*/ 73 w 144"/>
                <a:gd name="T37" fmla="*/ 62 h 211"/>
                <a:gd name="T38" fmla="*/ 73 w 144"/>
                <a:gd name="T39" fmla="*/ 60 h 211"/>
                <a:gd name="T40" fmla="*/ 73 w 144"/>
                <a:gd name="T41" fmla="*/ 55 h 211"/>
                <a:gd name="T42" fmla="*/ 74 w 144"/>
                <a:gd name="T43" fmla="*/ 45 h 211"/>
                <a:gd name="T44" fmla="*/ 77 w 144"/>
                <a:gd name="T45" fmla="*/ 36 h 211"/>
                <a:gd name="T46" fmla="*/ 82 w 144"/>
                <a:gd name="T47" fmla="*/ 25 h 211"/>
                <a:gd name="T48" fmla="*/ 91 w 144"/>
                <a:gd name="T49" fmla="*/ 16 h 211"/>
                <a:gd name="T50" fmla="*/ 105 w 144"/>
                <a:gd name="T51" fmla="*/ 8 h 211"/>
                <a:gd name="T52" fmla="*/ 121 w 144"/>
                <a:gd name="T53" fmla="*/ 2 h 211"/>
                <a:gd name="T54" fmla="*/ 144 w 144"/>
                <a:gd name="T55" fmla="*/ 0 h 211"/>
                <a:gd name="T56" fmla="*/ 144 w 144"/>
                <a:gd name="T57" fmla="*/ 2 h 211"/>
                <a:gd name="T58" fmla="*/ 144 w 144"/>
                <a:gd name="T59" fmla="*/ 8 h 211"/>
                <a:gd name="T60" fmla="*/ 141 w 144"/>
                <a:gd name="T61" fmla="*/ 17 h 211"/>
                <a:gd name="T62" fmla="*/ 139 w 144"/>
                <a:gd name="T63" fmla="*/ 28 h 211"/>
                <a:gd name="T64" fmla="*/ 133 w 144"/>
                <a:gd name="T65" fmla="*/ 39 h 211"/>
                <a:gd name="T66" fmla="*/ 125 w 144"/>
                <a:gd name="T67" fmla="*/ 49 h 211"/>
                <a:gd name="T68" fmla="*/ 113 w 144"/>
                <a:gd name="T69" fmla="*/ 59 h 211"/>
                <a:gd name="T70" fmla="*/ 97 w 144"/>
                <a:gd name="T71" fmla="*/ 64 h 211"/>
                <a:gd name="T72" fmla="*/ 77 w 144"/>
                <a:gd name="T73" fmla="*/ 67 h 211"/>
                <a:gd name="T74" fmla="*/ 77 w 144"/>
                <a:gd name="T75" fmla="*/ 211 h 211"/>
                <a:gd name="T76" fmla="*/ 67 w 144"/>
                <a:gd name="T77" fmla="*/ 211 h 211"/>
                <a:gd name="T78" fmla="*/ 67 w 144"/>
                <a:gd name="T79" fmla="*/ 6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 h="211">
                  <a:moveTo>
                    <a:pt x="67" y="67"/>
                  </a:moveTo>
                  <a:lnTo>
                    <a:pt x="66" y="67"/>
                  </a:lnTo>
                  <a:lnTo>
                    <a:pt x="59" y="66"/>
                  </a:lnTo>
                  <a:lnTo>
                    <a:pt x="50" y="64"/>
                  </a:lnTo>
                  <a:lnTo>
                    <a:pt x="39" y="62"/>
                  </a:lnTo>
                  <a:lnTo>
                    <a:pt x="28" y="55"/>
                  </a:lnTo>
                  <a:lnTo>
                    <a:pt x="17" y="47"/>
                  </a:lnTo>
                  <a:lnTo>
                    <a:pt x="9" y="35"/>
                  </a:lnTo>
                  <a:lnTo>
                    <a:pt x="2" y="20"/>
                  </a:lnTo>
                  <a:lnTo>
                    <a:pt x="0" y="0"/>
                  </a:lnTo>
                  <a:lnTo>
                    <a:pt x="2" y="0"/>
                  </a:lnTo>
                  <a:lnTo>
                    <a:pt x="9" y="0"/>
                  </a:lnTo>
                  <a:lnTo>
                    <a:pt x="17" y="0"/>
                  </a:lnTo>
                  <a:lnTo>
                    <a:pt x="28" y="2"/>
                  </a:lnTo>
                  <a:lnTo>
                    <a:pt x="40" y="6"/>
                  </a:lnTo>
                  <a:lnTo>
                    <a:pt x="51" y="14"/>
                  </a:lnTo>
                  <a:lnTo>
                    <a:pt x="62" y="25"/>
                  </a:lnTo>
                  <a:lnTo>
                    <a:pt x="69" y="41"/>
                  </a:lnTo>
                  <a:lnTo>
                    <a:pt x="73" y="62"/>
                  </a:lnTo>
                  <a:lnTo>
                    <a:pt x="73" y="60"/>
                  </a:lnTo>
                  <a:lnTo>
                    <a:pt x="73" y="55"/>
                  </a:lnTo>
                  <a:lnTo>
                    <a:pt x="74" y="45"/>
                  </a:lnTo>
                  <a:lnTo>
                    <a:pt x="77" y="36"/>
                  </a:lnTo>
                  <a:lnTo>
                    <a:pt x="82" y="25"/>
                  </a:lnTo>
                  <a:lnTo>
                    <a:pt x="91" y="16"/>
                  </a:lnTo>
                  <a:lnTo>
                    <a:pt x="105" y="8"/>
                  </a:lnTo>
                  <a:lnTo>
                    <a:pt x="121" y="2"/>
                  </a:lnTo>
                  <a:lnTo>
                    <a:pt x="144" y="0"/>
                  </a:lnTo>
                  <a:lnTo>
                    <a:pt x="144" y="2"/>
                  </a:lnTo>
                  <a:lnTo>
                    <a:pt x="144" y="8"/>
                  </a:lnTo>
                  <a:lnTo>
                    <a:pt x="141" y="17"/>
                  </a:lnTo>
                  <a:lnTo>
                    <a:pt x="139" y="28"/>
                  </a:lnTo>
                  <a:lnTo>
                    <a:pt x="133" y="39"/>
                  </a:lnTo>
                  <a:lnTo>
                    <a:pt x="125" y="49"/>
                  </a:lnTo>
                  <a:lnTo>
                    <a:pt x="113" y="59"/>
                  </a:lnTo>
                  <a:lnTo>
                    <a:pt x="97" y="64"/>
                  </a:lnTo>
                  <a:lnTo>
                    <a:pt x="77" y="67"/>
                  </a:lnTo>
                  <a:lnTo>
                    <a:pt x="77" y="211"/>
                  </a:lnTo>
                  <a:lnTo>
                    <a:pt x="67" y="211"/>
                  </a:lnTo>
                  <a:lnTo>
                    <a:pt x="67" y="67"/>
                  </a:lnTo>
                  <a:close/>
                </a:path>
              </a:pathLst>
            </a:custGeom>
            <a:solidFill>
              <a:srgbClr val="D7D7D7"/>
            </a:solidFill>
            <a:ln w="0">
              <a:solidFill>
                <a:srgbClr val="D7D7D7"/>
              </a:solidFill>
              <a:prstDash val="solid"/>
              <a:round/>
            </a:ln>
          </p:spPr>
          <p:txBody>
            <a:bodyPr/>
            <a:lstStyle/>
            <a:p>
              <a:endParaRPr lang="zh-CN" altLang="en-US"/>
            </a:p>
          </p:txBody>
        </p:sp>
        <p:sp>
          <p:nvSpPr>
            <p:cNvPr id="3084" name="Freeform 12"/>
            <p:cNvSpPr/>
            <p:nvPr/>
          </p:nvSpPr>
          <p:spPr bwMode="gray">
            <a:xfrm>
              <a:off x="2631" y="457"/>
              <a:ext cx="89" cy="132"/>
            </a:xfrm>
            <a:custGeom>
              <a:avLst/>
              <a:gdLst>
                <a:gd name="T0" fmla="*/ 42 w 89"/>
                <a:gd name="T1" fmla="*/ 43 h 132"/>
                <a:gd name="T2" fmla="*/ 39 w 89"/>
                <a:gd name="T3" fmla="*/ 42 h 132"/>
                <a:gd name="T4" fmla="*/ 33 w 89"/>
                <a:gd name="T5" fmla="*/ 42 h 132"/>
                <a:gd name="T6" fmla="*/ 25 w 89"/>
                <a:gd name="T7" fmla="*/ 39 h 132"/>
                <a:gd name="T8" fmla="*/ 16 w 89"/>
                <a:gd name="T9" fmla="*/ 35 h 132"/>
                <a:gd name="T10" fmla="*/ 8 w 89"/>
                <a:gd name="T11" fmla="*/ 27 h 132"/>
                <a:gd name="T12" fmla="*/ 2 w 89"/>
                <a:gd name="T13" fmla="*/ 16 h 132"/>
                <a:gd name="T14" fmla="*/ 0 w 89"/>
                <a:gd name="T15" fmla="*/ 0 h 132"/>
                <a:gd name="T16" fmla="*/ 2 w 89"/>
                <a:gd name="T17" fmla="*/ 0 h 132"/>
                <a:gd name="T18" fmla="*/ 6 w 89"/>
                <a:gd name="T19" fmla="*/ 0 h 132"/>
                <a:gd name="T20" fmla="*/ 12 w 89"/>
                <a:gd name="T21" fmla="*/ 1 h 132"/>
                <a:gd name="T22" fmla="*/ 21 w 89"/>
                <a:gd name="T23" fmla="*/ 3 h 132"/>
                <a:gd name="T24" fmla="*/ 29 w 89"/>
                <a:gd name="T25" fmla="*/ 8 h 132"/>
                <a:gd name="T26" fmla="*/ 37 w 89"/>
                <a:gd name="T27" fmla="*/ 15 h 132"/>
                <a:gd name="T28" fmla="*/ 42 w 89"/>
                <a:gd name="T29" fmla="*/ 26 h 132"/>
                <a:gd name="T30" fmla="*/ 45 w 89"/>
                <a:gd name="T31" fmla="*/ 39 h 132"/>
                <a:gd name="T32" fmla="*/ 45 w 89"/>
                <a:gd name="T33" fmla="*/ 38 h 132"/>
                <a:gd name="T34" fmla="*/ 45 w 89"/>
                <a:gd name="T35" fmla="*/ 34 h 132"/>
                <a:gd name="T36" fmla="*/ 46 w 89"/>
                <a:gd name="T37" fmla="*/ 27 h 132"/>
                <a:gd name="T38" fmla="*/ 49 w 89"/>
                <a:gd name="T39" fmla="*/ 20 h 132"/>
                <a:gd name="T40" fmla="*/ 54 w 89"/>
                <a:gd name="T41" fmla="*/ 14 h 132"/>
                <a:gd name="T42" fmla="*/ 62 w 89"/>
                <a:gd name="T43" fmla="*/ 7 h 132"/>
                <a:gd name="T44" fmla="*/ 73 w 89"/>
                <a:gd name="T45" fmla="*/ 3 h 132"/>
                <a:gd name="T46" fmla="*/ 89 w 89"/>
                <a:gd name="T47" fmla="*/ 0 h 132"/>
                <a:gd name="T48" fmla="*/ 89 w 89"/>
                <a:gd name="T49" fmla="*/ 3 h 132"/>
                <a:gd name="T50" fmla="*/ 88 w 89"/>
                <a:gd name="T51" fmla="*/ 10 h 132"/>
                <a:gd name="T52" fmla="*/ 87 w 89"/>
                <a:gd name="T53" fmla="*/ 18 h 132"/>
                <a:gd name="T54" fmla="*/ 81 w 89"/>
                <a:gd name="T55" fmla="*/ 26 h 132"/>
                <a:gd name="T56" fmla="*/ 74 w 89"/>
                <a:gd name="T57" fmla="*/ 34 h 132"/>
                <a:gd name="T58" fmla="*/ 64 w 89"/>
                <a:gd name="T59" fmla="*/ 41 h 132"/>
                <a:gd name="T60" fmla="*/ 47 w 89"/>
                <a:gd name="T61" fmla="*/ 43 h 132"/>
                <a:gd name="T62" fmla="*/ 47 w 89"/>
                <a:gd name="T63" fmla="*/ 132 h 132"/>
                <a:gd name="T64" fmla="*/ 42 w 89"/>
                <a:gd name="T65" fmla="*/ 132 h 132"/>
                <a:gd name="T66" fmla="*/ 42 w 89"/>
                <a:gd name="T67" fmla="*/ 4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 h="132">
                  <a:moveTo>
                    <a:pt x="42" y="43"/>
                  </a:moveTo>
                  <a:lnTo>
                    <a:pt x="39" y="42"/>
                  </a:lnTo>
                  <a:lnTo>
                    <a:pt x="33" y="42"/>
                  </a:lnTo>
                  <a:lnTo>
                    <a:pt x="25" y="39"/>
                  </a:lnTo>
                  <a:lnTo>
                    <a:pt x="16" y="35"/>
                  </a:lnTo>
                  <a:lnTo>
                    <a:pt x="8" y="27"/>
                  </a:lnTo>
                  <a:lnTo>
                    <a:pt x="2" y="16"/>
                  </a:lnTo>
                  <a:lnTo>
                    <a:pt x="0" y="0"/>
                  </a:lnTo>
                  <a:lnTo>
                    <a:pt x="2" y="0"/>
                  </a:lnTo>
                  <a:lnTo>
                    <a:pt x="6" y="0"/>
                  </a:lnTo>
                  <a:lnTo>
                    <a:pt x="12" y="1"/>
                  </a:lnTo>
                  <a:lnTo>
                    <a:pt x="21" y="3"/>
                  </a:lnTo>
                  <a:lnTo>
                    <a:pt x="29" y="8"/>
                  </a:lnTo>
                  <a:lnTo>
                    <a:pt x="37" y="15"/>
                  </a:lnTo>
                  <a:lnTo>
                    <a:pt x="42" y="26"/>
                  </a:lnTo>
                  <a:lnTo>
                    <a:pt x="45" y="39"/>
                  </a:lnTo>
                  <a:lnTo>
                    <a:pt x="45" y="38"/>
                  </a:lnTo>
                  <a:lnTo>
                    <a:pt x="45" y="34"/>
                  </a:lnTo>
                  <a:lnTo>
                    <a:pt x="46" y="27"/>
                  </a:lnTo>
                  <a:lnTo>
                    <a:pt x="49" y="20"/>
                  </a:lnTo>
                  <a:lnTo>
                    <a:pt x="54" y="14"/>
                  </a:lnTo>
                  <a:lnTo>
                    <a:pt x="62" y="7"/>
                  </a:lnTo>
                  <a:lnTo>
                    <a:pt x="73" y="3"/>
                  </a:lnTo>
                  <a:lnTo>
                    <a:pt x="89" y="0"/>
                  </a:lnTo>
                  <a:lnTo>
                    <a:pt x="89" y="3"/>
                  </a:lnTo>
                  <a:lnTo>
                    <a:pt x="88" y="10"/>
                  </a:lnTo>
                  <a:lnTo>
                    <a:pt x="87" y="18"/>
                  </a:lnTo>
                  <a:lnTo>
                    <a:pt x="81" y="26"/>
                  </a:lnTo>
                  <a:lnTo>
                    <a:pt x="74" y="34"/>
                  </a:lnTo>
                  <a:lnTo>
                    <a:pt x="64" y="41"/>
                  </a:lnTo>
                  <a:lnTo>
                    <a:pt x="47" y="43"/>
                  </a:lnTo>
                  <a:lnTo>
                    <a:pt x="47" y="132"/>
                  </a:lnTo>
                  <a:lnTo>
                    <a:pt x="42" y="132"/>
                  </a:lnTo>
                  <a:lnTo>
                    <a:pt x="42" y="43"/>
                  </a:lnTo>
                  <a:close/>
                </a:path>
              </a:pathLst>
            </a:custGeom>
            <a:solidFill>
              <a:srgbClr val="D7D7D7"/>
            </a:solidFill>
            <a:ln w="0">
              <a:solidFill>
                <a:srgbClr val="D7D7D7"/>
              </a:solidFill>
              <a:prstDash val="solid"/>
              <a:round/>
            </a:ln>
          </p:spPr>
          <p:txBody>
            <a:bodyPr/>
            <a:lstStyle/>
            <a:p>
              <a:endParaRPr lang="zh-CN" altLang="en-US"/>
            </a:p>
          </p:txBody>
        </p:sp>
        <p:sp>
          <p:nvSpPr>
            <p:cNvPr id="3085" name="Freeform 13"/>
            <p:cNvSpPr/>
            <p:nvPr/>
          </p:nvSpPr>
          <p:spPr bwMode="gray">
            <a:xfrm>
              <a:off x="2430" y="403"/>
              <a:ext cx="88" cy="186"/>
            </a:xfrm>
            <a:custGeom>
              <a:avLst/>
              <a:gdLst>
                <a:gd name="T0" fmla="*/ 43 w 88"/>
                <a:gd name="T1" fmla="*/ 43 h 186"/>
                <a:gd name="T2" fmla="*/ 41 w 88"/>
                <a:gd name="T3" fmla="*/ 43 h 186"/>
                <a:gd name="T4" fmla="*/ 35 w 88"/>
                <a:gd name="T5" fmla="*/ 43 h 186"/>
                <a:gd name="T6" fmla="*/ 27 w 88"/>
                <a:gd name="T7" fmla="*/ 41 h 186"/>
                <a:gd name="T8" fmla="*/ 18 w 88"/>
                <a:gd name="T9" fmla="*/ 35 h 186"/>
                <a:gd name="T10" fmla="*/ 8 w 88"/>
                <a:gd name="T11" fmla="*/ 28 h 186"/>
                <a:gd name="T12" fmla="*/ 3 w 88"/>
                <a:gd name="T13" fmla="*/ 16 h 186"/>
                <a:gd name="T14" fmla="*/ 0 w 88"/>
                <a:gd name="T15" fmla="*/ 0 h 186"/>
                <a:gd name="T16" fmla="*/ 3 w 88"/>
                <a:gd name="T17" fmla="*/ 0 h 186"/>
                <a:gd name="T18" fmla="*/ 8 w 88"/>
                <a:gd name="T19" fmla="*/ 0 h 186"/>
                <a:gd name="T20" fmla="*/ 17 w 88"/>
                <a:gd name="T21" fmla="*/ 1 h 186"/>
                <a:gd name="T22" fmla="*/ 26 w 88"/>
                <a:gd name="T23" fmla="*/ 6 h 186"/>
                <a:gd name="T24" fmla="*/ 35 w 88"/>
                <a:gd name="T25" fmla="*/ 12 h 186"/>
                <a:gd name="T26" fmla="*/ 42 w 88"/>
                <a:gd name="T27" fmla="*/ 24 h 186"/>
                <a:gd name="T28" fmla="*/ 48 w 88"/>
                <a:gd name="T29" fmla="*/ 41 h 186"/>
                <a:gd name="T30" fmla="*/ 48 w 88"/>
                <a:gd name="T31" fmla="*/ 90 h 186"/>
                <a:gd name="T32" fmla="*/ 48 w 88"/>
                <a:gd name="T33" fmla="*/ 88 h 186"/>
                <a:gd name="T34" fmla="*/ 48 w 88"/>
                <a:gd name="T35" fmla="*/ 82 h 186"/>
                <a:gd name="T36" fmla="*/ 50 w 88"/>
                <a:gd name="T37" fmla="*/ 74 h 186"/>
                <a:gd name="T38" fmla="*/ 54 w 88"/>
                <a:gd name="T39" fmla="*/ 66 h 186"/>
                <a:gd name="T40" fmla="*/ 61 w 88"/>
                <a:gd name="T41" fmla="*/ 58 h 186"/>
                <a:gd name="T42" fmla="*/ 72 w 88"/>
                <a:gd name="T43" fmla="*/ 53 h 186"/>
                <a:gd name="T44" fmla="*/ 87 w 88"/>
                <a:gd name="T45" fmla="*/ 50 h 186"/>
                <a:gd name="T46" fmla="*/ 88 w 88"/>
                <a:gd name="T47" fmla="*/ 51 h 186"/>
                <a:gd name="T48" fmla="*/ 88 w 88"/>
                <a:gd name="T49" fmla="*/ 57 h 186"/>
                <a:gd name="T50" fmla="*/ 87 w 88"/>
                <a:gd name="T51" fmla="*/ 64 h 186"/>
                <a:gd name="T52" fmla="*/ 84 w 88"/>
                <a:gd name="T53" fmla="*/ 72 h 186"/>
                <a:gd name="T54" fmla="*/ 80 w 88"/>
                <a:gd name="T55" fmla="*/ 80 h 186"/>
                <a:gd name="T56" fmla="*/ 73 w 88"/>
                <a:gd name="T57" fmla="*/ 86 h 186"/>
                <a:gd name="T58" fmla="*/ 62 w 88"/>
                <a:gd name="T59" fmla="*/ 92 h 186"/>
                <a:gd name="T60" fmla="*/ 48 w 88"/>
                <a:gd name="T61" fmla="*/ 93 h 186"/>
                <a:gd name="T62" fmla="*/ 48 w 88"/>
                <a:gd name="T63" fmla="*/ 186 h 186"/>
                <a:gd name="T64" fmla="*/ 43 w 88"/>
                <a:gd name="T65" fmla="*/ 186 h 186"/>
                <a:gd name="T66" fmla="*/ 43 w 88"/>
                <a:gd name="T67" fmla="*/ 143 h 186"/>
                <a:gd name="T68" fmla="*/ 42 w 88"/>
                <a:gd name="T69" fmla="*/ 143 h 186"/>
                <a:gd name="T70" fmla="*/ 37 w 88"/>
                <a:gd name="T71" fmla="*/ 142 h 186"/>
                <a:gd name="T72" fmla="*/ 29 w 88"/>
                <a:gd name="T73" fmla="*/ 140 h 186"/>
                <a:gd name="T74" fmla="*/ 22 w 88"/>
                <a:gd name="T75" fmla="*/ 136 h 186"/>
                <a:gd name="T76" fmla="*/ 14 w 88"/>
                <a:gd name="T77" fmla="*/ 130 h 186"/>
                <a:gd name="T78" fmla="*/ 8 w 88"/>
                <a:gd name="T79" fmla="*/ 120 h 186"/>
                <a:gd name="T80" fmla="*/ 7 w 88"/>
                <a:gd name="T81" fmla="*/ 105 h 186"/>
                <a:gd name="T82" fmla="*/ 8 w 88"/>
                <a:gd name="T83" fmla="*/ 105 h 186"/>
                <a:gd name="T84" fmla="*/ 12 w 88"/>
                <a:gd name="T85" fmla="*/ 107 h 186"/>
                <a:gd name="T86" fmla="*/ 19 w 88"/>
                <a:gd name="T87" fmla="*/ 108 h 186"/>
                <a:gd name="T88" fmla="*/ 26 w 88"/>
                <a:gd name="T89" fmla="*/ 111 h 186"/>
                <a:gd name="T90" fmla="*/ 34 w 88"/>
                <a:gd name="T91" fmla="*/ 117 h 186"/>
                <a:gd name="T92" fmla="*/ 39 w 88"/>
                <a:gd name="T93" fmla="*/ 127 h 186"/>
                <a:gd name="T94" fmla="*/ 43 w 88"/>
                <a:gd name="T95" fmla="*/ 140 h 186"/>
                <a:gd name="T96" fmla="*/ 43 w 88"/>
                <a:gd name="T97" fmla="*/ 4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8" h="186">
                  <a:moveTo>
                    <a:pt x="43" y="43"/>
                  </a:moveTo>
                  <a:lnTo>
                    <a:pt x="41" y="43"/>
                  </a:lnTo>
                  <a:lnTo>
                    <a:pt x="35" y="43"/>
                  </a:lnTo>
                  <a:lnTo>
                    <a:pt x="27" y="41"/>
                  </a:lnTo>
                  <a:lnTo>
                    <a:pt x="18" y="35"/>
                  </a:lnTo>
                  <a:lnTo>
                    <a:pt x="8" y="28"/>
                  </a:lnTo>
                  <a:lnTo>
                    <a:pt x="3" y="16"/>
                  </a:lnTo>
                  <a:lnTo>
                    <a:pt x="0" y="0"/>
                  </a:lnTo>
                  <a:lnTo>
                    <a:pt x="3" y="0"/>
                  </a:lnTo>
                  <a:lnTo>
                    <a:pt x="8" y="0"/>
                  </a:lnTo>
                  <a:lnTo>
                    <a:pt x="17" y="1"/>
                  </a:lnTo>
                  <a:lnTo>
                    <a:pt x="26" y="6"/>
                  </a:lnTo>
                  <a:lnTo>
                    <a:pt x="35" y="12"/>
                  </a:lnTo>
                  <a:lnTo>
                    <a:pt x="42" y="24"/>
                  </a:lnTo>
                  <a:lnTo>
                    <a:pt x="48" y="41"/>
                  </a:lnTo>
                  <a:lnTo>
                    <a:pt x="48" y="90"/>
                  </a:lnTo>
                  <a:lnTo>
                    <a:pt x="48" y="88"/>
                  </a:lnTo>
                  <a:lnTo>
                    <a:pt x="48" y="82"/>
                  </a:lnTo>
                  <a:lnTo>
                    <a:pt x="50" y="74"/>
                  </a:lnTo>
                  <a:lnTo>
                    <a:pt x="54" y="66"/>
                  </a:lnTo>
                  <a:lnTo>
                    <a:pt x="61" y="58"/>
                  </a:lnTo>
                  <a:lnTo>
                    <a:pt x="72" y="53"/>
                  </a:lnTo>
                  <a:lnTo>
                    <a:pt x="87" y="50"/>
                  </a:lnTo>
                  <a:lnTo>
                    <a:pt x="88" y="51"/>
                  </a:lnTo>
                  <a:lnTo>
                    <a:pt x="88" y="57"/>
                  </a:lnTo>
                  <a:lnTo>
                    <a:pt x="87" y="64"/>
                  </a:lnTo>
                  <a:lnTo>
                    <a:pt x="84" y="72"/>
                  </a:lnTo>
                  <a:lnTo>
                    <a:pt x="80" y="80"/>
                  </a:lnTo>
                  <a:lnTo>
                    <a:pt x="73" y="86"/>
                  </a:lnTo>
                  <a:lnTo>
                    <a:pt x="62" y="92"/>
                  </a:lnTo>
                  <a:lnTo>
                    <a:pt x="48" y="93"/>
                  </a:lnTo>
                  <a:lnTo>
                    <a:pt x="48" y="186"/>
                  </a:lnTo>
                  <a:lnTo>
                    <a:pt x="43" y="186"/>
                  </a:lnTo>
                  <a:lnTo>
                    <a:pt x="43" y="143"/>
                  </a:lnTo>
                  <a:lnTo>
                    <a:pt x="42" y="143"/>
                  </a:lnTo>
                  <a:lnTo>
                    <a:pt x="37" y="142"/>
                  </a:lnTo>
                  <a:lnTo>
                    <a:pt x="29" y="140"/>
                  </a:lnTo>
                  <a:lnTo>
                    <a:pt x="22" y="136"/>
                  </a:lnTo>
                  <a:lnTo>
                    <a:pt x="14" y="130"/>
                  </a:lnTo>
                  <a:lnTo>
                    <a:pt x="8" y="120"/>
                  </a:lnTo>
                  <a:lnTo>
                    <a:pt x="7" y="105"/>
                  </a:lnTo>
                  <a:lnTo>
                    <a:pt x="8" y="105"/>
                  </a:lnTo>
                  <a:lnTo>
                    <a:pt x="12" y="107"/>
                  </a:lnTo>
                  <a:lnTo>
                    <a:pt x="19" y="108"/>
                  </a:lnTo>
                  <a:lnTo>
                    <a:pt x="26" y="111"/>
                  </a:lnTo>
                  <a:lnTo>
                    <a:pt x="34" y="117"/>
                  </a:lnTo>
                  <a:lnTo>
                    <a:pt x="39" y="127"/>
                  </a:lnTo>
                  <a:lnTo>
                    <a:pt x="43" y="140"/>
                  </a:lnTo>
                  <a:lnTo>
                    <a:pt x="43" y="43"/>
                  </a:lnTo>
                  <a:close/>
                </a:path>
              </a:pathLst>
            </a:custGeom>
            <a:solidFill>
              <a:srgbClr val="D7D7D7"/>
            </a:solidFill>
            <a:ln w="0">
              <a:solidFill>
                <a:srgbClr val="D7D7D7"/>
              </a:solidFill>
              <a:prstDash val="solid"/>
              <a:round/>
            </a:ln>
          </p:spPr>
          <p:txBody>
            <a:bodyPr/>
            <a:lstStyle/>
            <a:p>
              <a:endParaRPr lang="zh-CN" altLang="en-US"/>
            </a:p>
          </p:txBody>
        </p:sp>
        <p:sp>
          <p:nvSpPr>
            <p:cNvPr id="3086" name="Freeform 14"/>
            <p:cNvSpPr/>
            <p:nvPr/>
          </p:nvSpPr>
          <p:spPr bwMode="gray">
            <a:xfrm>
              <a:off x="1914" y="233"/>
              <a:ext cx="166" cy="356"/>
            </a:xfrm>
            <a:custGeom>
              <a:avLst/>
              <a:gdLst>
                <a:gd name="T0" fmla="*/ 85 w 166"/>
                <a:gd name="T1" fmla="*/ 84 h 356"/>
                <a:gd name="T2" fmla="*/ 101 w 166"/>
                <a:gd name="T3" fmla="*/ 81 h 356"/>
                <a:gd name="T4" fmla="*/ 124 w 166"/>
                <a:gd name="T5" fmla="*/ 73 h 356"/>
                <a:gd name="T6" fmla="*/ 148 w 166"/>
                <a:gd name="T7" fmla="*/ 56 h 356"/>
                <a:gd name="T8" fmla="*/ 163 w 166"/>
                <a:gd name="T9" fmla="*/ 23 h 356"/>
                <a:gd name="T10" fmla="*/ 163 w 166"/>
                <a:gd name="T11" fmla="*/ 0 h 356"/>
                <a:gd name="T12" fmla="*/ 148 w 166"/>
                <a:gd name="T13" fmla="*/ 0 h 356"/>
                <a:gd name="T14" fmla="*/ 125 w 166"/>
                <a:gd name="T15" fmla="*/ 6 h 356"/>
                <a:gd name="T16" fmla="*/ 101 w 166"/>
                <a:gd name="T17" fmla="*/ 22 h 356"/>
                <a:gd name="T18" fmla="*/ 82 w 166"/>
                <a:gd name="T19" fmla="*/ 54 h 356"/>
                <a:gd name="T20" fmla="*/ 77 w 166"/>
                <a:gd name="T21" fmla="*/ 173 h 356"/>
                <a:gd name="T22" fmla="*/ 77 w 166"/>
                <a:gd name="T23" fmla="*/ 165 h 356"/>
                <a:gd name="T24" fmla="*/ 71 w 166"/>
                <a:gd name="T25" fmla="*/ 146 h 356"/>
                <a:gd name="T26" fmla="*/ 60 w 166"/>
                <a:gd name="T27" fmla="*/ 123 h 356"/>
                <a:gd name="T28" fmla="*/ 38 w 166"/>
                <a:gd name="T29" fmla="*/ 104 h 356"/>
                <a:gd name="T30" fmla="*/ 0 w 166"/>
                <a:gd name="T31" fmla="*/ 96 h 356"/>
                <a:gd name="T32" fmla="*/ 0 w 166"/>
                <a:gd name="T33" fmla="*/ 103 h 356"/>
                <a:gd name="T34" fmla="*/ 0 w 166"/>
                <a:gd name="T35" fmla="*/ 120 h 356"/>
                <a:gd name="T36" fmla="*/ 8 w 166"/>
                <a:gd name="T37" fmla="*/ 143 h 356"/>
                <a:gd name="T38" fmla="*/ 24 w 166"/>
                <a:gd name="T39" fmla="*/ 163 h 356"/>
                <a:gd name="T40" fmla="*/ 55 w 166"/>
                <a:gd name="T41" fmla="*/ 177 h 356"/>
                <a:gd name="T42" fmla="*/ 77 w 166"/>
                <a:gd name="T43" fmla="*/ 356 h 356"/>
                <a:gd name="T44" fmla="*/ 82 w 166"/>
                <a:gd name="T45" fmla="*/ 274 h 356"/>
                <a:gd name="T46" fmla="*/ 91 w 166"/>
                <a:gd name="T47" fmla="*/ 273 h 356"/>
                <a:gd name="T48" fmla="*/ 112 w 166"/>
                <a:gd name="T49" fmla="*/ 267 h 356"/>
                <a:gd name="T50" fmla="*/ 135 w 166"/>
                <a:gd name="T51" fmla="*/ 252 h 356"/>
                <a:gd name="T52" fmla="*/ 151 w 166"/>
                <a:gd name="T53" fmla="*/ 224 h 356"/>
                <a:gd name="T54" fmla="*/ 152 w 166"/>
                <a:gd name="T55" fmla="*/ 203 h 356"/>
                <a:gd name="T56" fmla="*/ 137 w 166"/>
                <a:gd name="T57" fmla="*/ 204 h 356"/>
                <a:gd name="T58" fmla="*/ 117 w 166"/>
                <a:gd name="T59" fmla="*/ 211 h 356"/>
                <a:gd name="T60" fmla="*/ 97 w 166"/>
                <a:gd name="T61" fmla="*/ 231 h 356"/>
                <a:gd name="T62" fmla="*/ 82 w 166"/>
                <a:gd name="T63" fmla="*/ 267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6" h="356">
                  <a:moveTo>
                    <a:pt x="82" y="84"/>
                  </a:moveTo>
                  <a:lnTo>
                    <a:pt x="85" y="84"/>
                  </a:lnTo>
                  <a:lnTo>
                    <a:pt x="91" y="84"/>
                  </a:lnTo>
                  <a:lnTo>
                    <a:pt x="101" y="81"/>
                  </a:lnTo>
                  <a:lnTo>
                    <a:pt x="112" y="78"/>
                  </a:lnTo>
                  <a:lnTo>
                    <a:pt x="124" y="73"/>
                  </a:lnTo>
                  <a:lnTo>
                    <a:pt x="136" y="66"/>
                  </a:lnTo>
                  <a:lnTo>
                    <a:pt x="148" y="56"/>
                  </a:lnTo>
                  <a:lnTo>
                    <a:pt x="156" y="42"/>
                  </a:lnTo>
                  <a:lnTo>
                    <a:pt x="163" y="23"/>
                  </a:lnTo>
                  <a:lnTo>
                    <a:pt x="166" y="2"/>
                  </a:lnTo>
                  <a:lnTo>
                    <a:pt x="163" y="0"/>
                  </a:lnTo>
                  <a:lnTo>
                    <a:pt x="158" y="0"/>
                  </a:lnTo>
                  <a:lnTo>
                    <a:pt x="148" y="0"/>
                  </a:lnTo>
                  <a:lnTo>
                    <a:pt x="137" y="3"/>
                  </a:lnTo>
                  <a:lnTo>
                    <a:pt x="125" y="6"/>
                  </a:lnTo>
                  <a:lnTo>
                    <a:pt x="113" y="12"/>
                  </a:lnTo>
                  <a:lnTo>
                    <a:pt x="101" y="22"/>
                  </a:lnTo>
                  <a:lnTo>
                    <a:pt x="90" y="35"/>
                  </a:lnTo>
                  <a:lnTo>
                    <a:pt x="82" y="54"/>
                  </a:lnTo>
                  <a:lnTo>
                    <a:pt x="77" y="78"/>
                  </a:lnTo>
                  <a:lnTo>
                    <a:pt x="77" y="173"/>
                  </a:lnTo>
                  <a:lnTo>
                    <a:pt x="77" y="170"/>
                  </a:lnTo>
                  <a:lnTo>
                    <a:pt x="77" y="165"/>
                  </a:lnTo>
                  <a:lnTo>
                    <a:pt x="74" y="157"/>
                  </a:lnTo>
                  <a:lnTo>
                    <a:pt x="71" y="146"/>
                  </a:lnTo>
                  <a:lnTo>
                    <a:pt x="67" y="134"/>
                  </a:lnTo>
                  <a:lnTo>
                    <a:pt x="60" y="123"/>
                  </a:lnTo>
                  <a:lnTo>
                    <a:pt x="50" y="112"/>
                  </a:lnTo>
                  <a:lnTo>
                    <a:pt x="38" y="104"/>
                  </a:lnTo>
                  <a:lnTo>
                    <a:pt x="20" y="97"/>
                  </a:lnTo>
                  <a:lnTo>
                    <a:pt x="0" y="96"/>
                  </a:lnTo>
                  <a:lnTo>
                    <a:pt x="0" y="97"/>
                  </a:lnTo>
                  <a:lnTo>
                    <a:pt x="0" y="103"/>
                  </a:lnTo>
                  <a:lnTo>
                    <a:pt x="0" y="111"/>
                  </a:lnTo>
                  <a:lnTo>
                    <a:pt x="0" y="120"/>
                  </a:lnTo>
                  <a:lnTo>
                    <a:pt x="2" y="131"/>
                  </a:lnTo>
                  <a:lnTo>
                    <a:pt x="8" y="143"/>
                  </a:lnTo>
                  <a:lnTo>
                    <a:pt x="15" y="154"/>
                  </a:lnTo>
                  <a:lnTo>
                    <a:pt x="24" y="163"/>
                  </a:lnTo>
                  <a:lnTo>
                    <a:pt x="38" y="171"/>
                  </a:lnTo>
                  <a:lnTo>
                    <a:pt x="55" y="177"/>
                  </a:lnTo>
                  <a:lnTo>
                    <a:pt x="77" y="178"/>
                  </a:lnTo>
                  <a:lnTo>
                    <a:pt x="77" y="356"/>
                  </a:lnTo>
                  <a:lnTo>
                    <a:pt x="82" y="356"/>
                  </a:lnTo>
                  <a:lnTo>
                    <a:pt x="82" y="274"/>
                  </a:lnTo>
                  <a:lnTo>
                    <a:pt x="85" y="273"/>
                  </a:lnTo>
                  <a:lnTo>
                    <a:pt x="91" y="273"/>
                  </a:lnTo>
                  <a:lnTo>
                    <a:pt x="101" y="271"/>
                  </a:lnTo>
                  <a:lnTo>
                    <a:pt x="112" y="267"/>
                  </a:lnTo>
                  <a:lnTo>
                    <a:pt x="124" y="262"/>
                  </a:lnTo>
                  <a:lnTo>
                    <a:pt x="135" y="252"/>
                  </a:lnTo>
                  <a:lnTo>
                    <a:pt x="144" y="240"/>
                  </a:lnTo>
                  <a:lnTo>
                    <a:pt x="151" y="224"/>
                  </a:lnTo>
                  <a:lnTo>
                    <a:pt x="154" y="203"/>
                  </a:lnTo>
                  <a:lnTo>
                    <a:pt x="152" y="203"/>
                  </a:lnTo>
                  <a:lnTo>
                    <a:pt x="145" y="203"/>
                  </a:lnTo>
                  <a:lnTo>
                    <a:pt x="137" y="204"/>
                  </a:lnTo>
                  <a:lnTo>
                    <a:pt x="128" y="207"/>
                  </a:lnTo>
                  <a:lnTo>
                    <a:pt x="117" y="211"/>
                  </a:lnTo>
                  <a:lnTo>
                    <a:pt x="106" y="219"/>
                  </a:lnTo>
                  <a:lnTo>
                    <a:pt x="97" y="231"/>
                  </a:lnTo>
                  <a:lnTo>
                    <a:pt x="89" y="247"/>
                  </a:lnTo>
                  <a:lnTo>
                    <a:pt x="82" y="267"/>
                  </a:lnTo>
                  <a:lnTo>
                    <a:pt x="82" y="84"/>
                  </a:lnTo>
                  <a:close/>
                </a:path>
              </a:pathLst>
            </a:custGeom>
            <a:solidFill>
              <a:srgbClr val="D7D7D7"/>
            </a:solidFill>
            <a:ln w="0">
              <a:solidFill>
                <a:srgbClr val="D7D7D7"/>
              </a:solidFill>
              <a:prstDash val="solid"/>
              <a:round/>
            </a:ln>
          </p:spPr>
          <p:txBody>
            <a:bodyPr/>
            <a:lstStyle/>
            <a:p>
              <a:endParaRPr lang="zh-CN" altLang="en-US"/>
            </a:p>
          </p:txBody>
        </p:sp>
        <p:sp>
          <p:nvSpPr>
            <p:cNvPr id="3087" name="Freeform 15"/>
            <p:cNvSpPr/>
            <p:nvPr/>
          </p:nvSpPr>
          <p:spPr bwMode="gray">
            <a:xfrm>
              <a:off x="2514" y="379"/>
              <a:ext cx="92" cy="210"/>
            </a:xfrm>
            <a:custGeom>
              <a:avLst/>
              <a:gdLst>
                <a:gd name="T0" fmla="*/ 43 w 92"/>
                <a:gd name="T1" fmla="*/ 162 h 210"/>
                <a:gd name="T2" fmla="*/ 36 w 92"/>
                <a:gd name="T3" fmla="*/ 160 h 210"/>
                <a:gd name="T4" fmla="*/ 23 w 92"/>
                <a:gd name="T5" fmla="*/ 155 h 210"/>
                <a:gd name="T6" fmla="*/ 12 w 92"/>
                <a:gd name="T7" fmla="*/ 141 h 210"/>
                <a:gd name="T8" fmla="*/ 12 w 92"/>
                <a:gd name="T9" fmla="*/ 129 h 210"/>
                <a:gd name="T10" fmla="*/ 23 w 92"/>
                <a:gd name="T11" fmla="*/ 132 h 210"/>
                <a:gd name="T12" fmla="*/ 38 w 92"/>
                <a:gd name="T13" fmla="*/ 145 h 210"/>
                <a:gd name="T14" fmla="*/ 43 w 92"/>
                <a:gd name="T15" fmla="*/ 108 h 210"/>
                <a:gd name="T16" fmla="*/ 35 w 92"/>
                <a:gd name="T17" fmla="*/ 106 h 210"/>
                <a:gd name="T18" fmla="*/ 20 w 92"/>
                <a:gd name="T19" fmla="*/ 101 h 210"/>
                <a:gd name="T20" fmla="*/ 7 w 92"/>
                <a:gd name="T21" fmla="*/ 83 h 210"/>
                <a:gd name="T22" fmla="*/ 7 w 92"/>
                <a:gd name="T23" fmla="*/ 70 h 210"/>
                <a:gd name="T24" fmla="*/ 17 w 92"/>
                <a:gd name="T25" fmla="*/ 71 h 210"/>
                <a:gd name="T26" fmla="*/ 31 w 92"/>
                <a:gd name="T27" fmla="*/ 81 h 210"/>
                <a:gd name="T28" fmla="*/ 43 w 92"/>
                <a:gd name="T29" fmla="*/ 105 h 210"/>
                <a:gd name="T30" fmla="*/ 40 w 92"/>
                <a:gd name="T31" fmla="*/ 43 h 210"/>
                <a:gd name="T32" fmla="*/ 26 w 92"/>
                <a:gd name="T33" fmla="*/ 39 h 210"/>
                <a:gd name="T34" fmla="*/ 8 w 92"/>
                <a:gd name="T35" fmla="*/ 27 h 210"/>
                <a:gd name="T36" fmla="*/ 0 w 92"/>
                <a:gd name="T37" fmla="*/ 0 h 210"/>
                <a:gd name="T38" fmla="*/ 7 w 92"/>
                <a:gd name="T39" fmla="*/ 0 h 210"/>
                <a:gd name="T40" fmla="*/ 23 w 92"/>
                <a:gd name="T41" fmla="*/ 5 h 210"/>
                <a:gd name="T42" fmla="*/ 39 w 92"/>
                <a:gd name="T43" fmla="*/ 23 h 210"/>
                <a:gd name="T44" fmla="*/ 46 w 92"/>
                <a:gd name="T45" fmla="*/ 38 h 210"/>
                <a:gd name="T46" fmla="*/ 51 w 92"/>
                <a:gd name="T47" fmla="*/ 24 h 210"/>
                <a:gd name="T48" fmla="*/ 66 w 92"/>
                <a:gd name="T49" fmla="*/ 8 h 210"/>
                <a:gd name="T50" fmla="*/ 92 w 92"/>
                <a:gd name="T51" fmla="*/ 0 h 210"/>
                <a:gd name="T52" fmla="*/ 90 w 92"/>
                <a:gd name="T53" fmla="*/ 8 h 210"/>
                <a:gd name="T54" fmla="*/ 82 w 92"/>
                <a:gd name="T55" fmla="*/ 25 h 210"/>
                <a:gd name="T56" fmla="*/ 63 w 92"/>
                <a:gd name="T57" fmla="*/ 40 h 210"/>
                <a:gd name="T58" fmla="*/ 49 w 92"/>
                <a:gd name="T59" fmla="*/ 124 h 210"/>
                <a:gd name="T60" fmla="*/ 50 w 92"/>
                <a:gd name="T61" fmla="*/ 116 h 210"/>
                <a:gd name="T62" fmla="*/ 59 w 92"/>
                <a:gd name="T63" fmla="*/ 100 h 210"/>
                <a:gd name="T64" fmla="*/ 81 w 92"/>
                <a:gd name="T65" fmla="*/ 92 h 210"/>
                <a:gd name="T66" fmla="*/ 80 w 92"/>
                <a:gd name="T67" fmla="*/ 98 h 210"/>
                <a:gd name="T68" fmla="*/ 73 w 92"/>
                <a:gd name="T69" fmla="*/ 114 h 210"/>
                <a:gd name="T70" fmla="*/ 59 w 92"/>
                <a:gd name="T71" fmla="*/ 127 h 210"/>
                <a:gd name="T72" fmla="*/ 49 w 92"/>
                <a:gd name="T73"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210">
                  <a:moveTo>
                    <a:pt x="43" y="210"/>
                  </a:moveTo>
                  <a:lnTo>
                    <a:pt x="43" y="162"/>
                  </a:lnTo>
                  <a:lnTo>
                    <a:pt x="40" y="162"/>
                  </a:lnTo>
                  <a:lnTo>
                    <a:pt x="36" y="160"/>
                  </a:lnTo>
                  <a:lnTo>
                    <a:pt x="30" y="159"/>
                  </a:lnTo>
                  <a:lnTo>
                    <a:pt x="23" y="155"/>
                  </a:lnTo>
                  <a:lnTo>
                    <a:pt x="16" y="150"/>
                  </a:lnTo>
                  <a:lnTo>
                    <a:pt x="12" y="141"/>
                  </a:lnTo>
                  <a:lnTo>
                    <a:pt x="11" y="129"/>
                  </a:lnTo>
                  <a:lnTo>
                    <a:pt x="12" y="129"/>
                  </a:lnTo>
                  <a:lnTo>
                    <a:pt x="16" y="129"/>
                  </a:lnTo>
                  <a:lnTo>
                    <a:pt x="23" y="132"/>
                  </a:lnTo>
                  <a:lnTo>
                    <a:pt x="31" y="137"/>
                  </a:lnTo>
                  <a:lnTo>
                    <a:pt x="38" y="145"/>
                  </a:lnTo>
                  <a:lnTo>
                    <a:pt x="43" y="159"/>
                  </a:lnTo>
                  <a:lnTo>
                    <a:pt x="43" y="108"/>
                  </a:lnTo>
                  <a:lnTo>
                    <a:pt x="40" y="108"/>
                  </a:lnTo>
                  <a:lnTo>
                    <a:pt x="35" y="106"/>
                  </a:lnTo>
                  <a:lnTo>
                    <a:pt x="28" y="105"/>
                  </a:lnTo>
                  <a:lnTo>
                    <a:pt x="20" y="101"/>
                  </a:lnTo>
                  <a:lnTo>
                    <a:pt x="12" y="94"/>
                  </a:lnTo>
                  <a:lnTo>
                    <a:pt x="7" y="83"/>
                  </a:lnTo>
                  <a:lnTo>
                    <a:pt x="5" y="70"/>
                  </a:lnTo>
                  <a:lnTo>
                    <a:pt x="7" y="70"/>
                  </a:lnTo>
                  <a:lnTo>
                    <a:pt x="11" y="70"/>
                  </a:lnTo>
                  <a:lnTo>
                    <a:pt x="17" y="71"/>
                  </a:lnTo>
                  <a:lnTo>
                    <a:pt x="24" y="74"/>
                  </a:lnTo>
                  <a:lnTo>
                    <a:pt x="31" y="81"/>
                  </a:lnTo>
                  <a:lnTo>
                    <a:pt x="38" y="90"/>
                  </a:lnTo>
                  <a:lnTo>
                    <a:pt x="43" y="105"/>
                  </a:lnTo>
                  <a:lnTo>
                    <a:pt x="43" y="43"/>
                  </a:lnTo>
                  <a:lnTo>
                    <a:pt x="40" y="43"/>
                  </a:lnTo>
                  <a:lnTo>
                    <a:pt x="34" y="42"/>
                  </a:lnTo>
                  <a:lnTo>
                    <a:pt x="26" y="39"/>
                  </a:lnTo>
                  <a:lnTo>
                    <a:pt x="16" y="35"/>
                  </a:lnTo>
                  <a:lnTo>
                    <a:pt x="8" y="27"/>
                  </a:lnTo>
                  <a:lnTo>
                    <a:pt x="1" y="16"/>
                  </a:lnTo>
                  <a:lnTo>
                    <a:pt x="0" y="0"/>
                  </a:lnTo>
                  <a:lnTo>
                    <a:pt x="1" y="0"/>
                  </a:lnTo>
                  <a:lnTo>
                    <a:pt x="7" y="0"/>
                  </a:lnTo>
                  <a:lnTo>
                    <a:pt x="13" y="1"/>
                  </a:lnTo>
                  <a:lnTo>
                    <a:pt x="23" y="5"/>
                  </a:lnTo>
                  <a:lnTo>
                    <a:pt x="31" y="12"/>
                  </a:lnTo>
                  <a:lnTo>
                    <a:pt x="39" y="23"/>
                  </a:lnTo>
                  <a:lnTo>
                    <a:pt x="46" y="40"/>
                  </a:lnTo>
                  <a:lnTo>
                    <a:pt x="46" y="38"/>
                  </a:lnTo>
                  <a:lnTo>
                    <a:pt x="49" y="32"/>
                  </a:lnTo>
                  <a:lnTo>
                    <a:pt x="51" y="24"/>
                  </a:lnTo>
                  <a:lnTo>
                    <a:pt x="58" y="15"/>
                  </a:lnTo>
                  <a:lnTo>
                    <a:pt x="66" y="8"/>
                  </a:lnTo>
                  <a:lnTo>
                    <a:pt x="77" y="1"/>
                  </a:lnTo>
                  <a:lnTo>
                    <a:pt x="92" y="0"/>
                  </a:lnTo>
                  <a:lnTo>
                    <a:pt x="92" y="1"/>
                  </a:lnTo>
                  <a:lnTo>
                    <a:pt x="90" y="8"/>
                  </a:lnTo>
                  <a:lnTo>
                    <a:pt x="88" y="16"/>
                  </a:lnTo>
                  <a:lnTo>
                    <a:pt x="82" y="25"/>
                  </a:lnTo>
                  <a:lnTo>
                    <a:pt x="74" y="34"/>
                  </a:lnTo>
                  <a:lnTo>
                    <a:pt x="63" y="40"/>
                  </a:lnTo>
                  <a:lnTo>
                    <a:pt x="49" y="43"/>
                  </a:lnTo>
                  <a:lnTo>
                    <a:pt x="49" y="124"/>
                  </a:lnTo>
                  <a:lnTo>
                    <a:pt x="49" y="121"/>
                  </a:lnTo>
                  <a:lnTo>
                    <a:pt x="50" y="116"/>
                  </a:lnTo>
                  <a:lnTo>
                    <a:pt x="53" y="108"/>
                  </a:lnTo>
                  <a:lnTo>
                    <a:pt x="59" y="100"/>
                  </a:lnTo>
                  <a:lnTo>
                    <a:pt x="67" y="94"/>
                  </a:lnTo>
                  <a:lnTo>
                    <a:pt x="81" y="92"/>
                  </a:lnTo>
                  <a:lnTo>
                    <a:pt x="81" y="93"/>
                  </a:lnTo>
                  <a:lnTo>
                    <a:pt x="80" y="98"/>
                  </a:lnTo>
                  <a:lnTo>
                    <a:pt x="77" y="106"/>
                  </a:lnTo>
                  <a:lnTo>
                    <a:pt x="73" y="114"/>
                  </a:lnTo>
                  <a:lnTo>
                    <a:pt x="67" y="121"/>
                  </a:lnTo>
                  <a:lnTo>
                    <a:pt x="59" y="127"/>
                  </a:lnTo>
                  <a:lnTo>
                    <a:pt x="49" y="129"/>
                  </a:lnTo>
                  <a:lnTo>
                    <a:pt x="49" y="210"/>
                  </a:lnTo>
                  <a:lnTo>
                    <a:pt x="43" y="210"/>
                  </a:lnTo>
                  <a:close/>
                </a:path>
              </a:pathLst>
            </a:custGeom>
            <a:solidFill>
              <a:srgbClr val="D7D7D7"/>
            </a:solidFill>
            <a:ln w="0">
              <a:solidFill>
                <a:srgbClr val="D7D7D7"/>
              </a:solidFill>
              <a:prstDash val="solid"/>
              <a:round/>
            </a:ln>
          </p:spPr>
          <p:txBody>
            <a:bodyPr/>
            <a:lstStyle/>
            <a:p>
              <a:endParaRPr lang="zh-CN" altLang="en-US"/>
            </a:p>
          </p:txBody>
        </p:sp>
        <p:sp>
          <p:nvSpPr>
            <p:cNvPr id="3088" name="Freeform 16"/>
            <p:cNvSpPr/>
            <p:nvPr/>
          </p:nvSpPr>
          <p:spPr bwMode="gray">
            <a:xfrm>
              <a:off x="1566" y="297"/>
              <a:ext cx="128" cy="292"/>
            </a:xfrm>
            <a:custGeom>
              <a:avLst/>
              <a:gdLst>
                <a:gd name="T0" fmla="*/ 61 w 128"/>
                <a:gd name="T1" fmla="*/ 225 h 292"/>
                <a:gd name="T2" fmla="*/ 54 w 128"/>
                <a:gd name="T3" fmla="*/ 225 h 292"/>
                <a:gd name="T4" fmla="*/ 38 w 128"/>
                <a:gd name="T5" fmla="*/ 219 h 292"/>
                <a:gd name="T6" fmla="*/ 23 w 128"/>
                <a:gd name="T7" fmla="*/ 206 h 292"/>
                <a:gd name="T8" fmla="*/ 15 w 128"/>
                <a:gd name="T9" fmla="*/ 180 h 292"/>
                <a:gd name="T10" fmla="*/ 23 w 128"/>
                <a:gd name="T11" fmla="*/ 180 h 292"/>
                <a:gd name="T12" fmla="*/ 38 w 128"/>
                <a:gd name="T13" fmla="*/ 186 h 292"/>
                <a:gd name="T14" fmla="*/ 54 w 128"/>
                <a:gd name="T15" fmla="*/ 205 h 292"/>
                <a:gd name="T16" fmla="*/ 61 w 128"/>
                <a:gd name="T17" fmla="*/ 151 h 292"/>
                <a:gd name="T18" fmla="*/ 52 w 128"/>
                <a:gd name="T19" fmla="*/ 149 h 292"/>
                <a:gd name="T20" fmla="*/ 34 w 128"/>
                <a:gd name="T21" fmla="*/ 144 h 292"/>
                <a:gd name="T22" fmla="*/ 16 w 128"/>
                <a:gd name="T23" fmla="*/ 128 h 292"/>
                <a:gd name="T24" fmla="*/ 8 w 128"/>
                <a:gd name="T25" fmla="*/ 98 h 292"/>
                <a:gd name="T26" fmla="*/ 15 w 128"/>
                <a:gd name="T27" fmla="*/ 97 h 292"/>
                <a:gd name="T28" fmla="*/ 29 w 128"/>
                <a:gd name="T29" fmla="*/ 101 h 292"/>
                <a:gd name="T30" fmla="*/ 47 w 128"/>
                <a:gd name="T31" fmla="*/ 116 h 292"/>
                <a:gd name="T32" fmla="*/ 61 w 128"/>
                <a:gd name="T33" fmla="*/ 147 h 292"/>
                <a:gd name="T34" fmla="*/ 58 w 128"/>
                <a:gd name="T35" fmla="*/ 60 h 292"/>
                <a:gd name="T36" fmla="*/ 44 w 128"/>
                <a:gd name="T37" fmla="*/ 58 h 292"/>
                <a:gd name="T38" fmla="*/ 25 w 128"/>
                <a:gd name="T39" fmla="*/ 50 h 292"/>
                <a:gd name="T40" fmla="*/ 8 w 128"/>
                <a:gd name="T41" fmla="*/ 32 h 292"/>
                <a:gd name="T42" fmla="*/ 0 w 128"/>
                <a:gd name="T43" fmla="*/ 0 h 292"/>
                <a:gd name="T44" fmla="*/ 8 w 128"/>
                <a:gd name="T45" fmla="*/ 0 h 292"/>
                <a:gd name="T46" fmla="*/ 27 w 128"/>
                <a:gd name="T47" fmla="*/ 5 h 292"/>
                <a:gd name="T48" fmla="*/ 48 w 128"/>
                <a:gd name="T49" fmla="*/ 21 h 292"/>
                <a:gd name="T50" fmla="*/ 65 w 128"/>
                <a:gd name="T51" fmla="*/ 56 h 292"/>
                <a:gd name="T52" fmla="*/ 66 w 128"/>
                <a:gd name="T53" fmla="*/ 48 h 292"/>
                <a:gd name="T54" fmla="*/ 77 w 128"/>
                <a:gd name="T55" fmla="*/ 28 h 292"/>
                <a:gd name="T56" fmla="*/ 96 w 128"/>
                <a:gd name="T57" fmla="*/ 9 h 292"/>
                <a:gd name="T58" fmla="*/ 128 w 128"/>
                <a:gd name="T59" fmla="*/ 0 h 292"/>
                <a:gd name="T60" fmla="*/ 127 w 128"/>
                <a:gd name="T61" fmla="*/ 9 h 292"/>
                <a:gd name="T62" fmla="*/ 119 w 128"/>
                <a:gd name="T63" fmla="*/ 31 h 292"/>
                <a:gd name="T64" fmla="*/ 101 w 128"/>
                <a:gd name="T65" fmla="*/ 51 h 292"/>
                <a:gd name="T66" fmla="*/ 67 w 128"/>
                <a:gd name="T67" fmla="*/ 60 h 292"/>
                <a:gd name="T68" fmla="*/ 69 w 128"/>
                <a:gd name="T69" fmla="*/ 170 h 292"/>
                <a:gd name="T70" fmla="*/ 73 w 128"/>
                <a:gd name="T71" fmla="*/ 155 h 292"/>
                <a:gd name="T72" fmla="*/ 86 w 128"/>
                <a:gd name="T73" fmla="*/ 136 h 292"/>
                <a:gd name="T74" fmla="*/ 113 w 128"/>
                <a:gd name="T75" fmla="*/ 128 h 292"/>
                <a:gd name="T76" fmla="*/ 112 w 128"/>
                <a:gd name="T77" fmla="*/ 136 h 292"/>
                <a:gd name="T78" fmla="*/ 105 w 128"/>
                <a:gd name="T79" fmla="*/ 153 h 292"/>
                <a:gd name="T80" fmla="*/ 92 w 128"/>
                <a:gd name="T81" fmla="*/ 172 h 292"/>
                <a:gd name="T82" fmla="*/ 67 w 128"/>
                <a:gd name="T83" fmla="*/ 180 h 292"/>
                <a:gd name="T84" fmla="*/ 61 w 128"/>
                <a:gd name="T85" fmla="*/ 29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292">
                  <a:moveTo>
                    <a:pt x="61" y="292"/>
                  </a:moveTo>
                  <a:lnTo>
                    <a:pt x="61" y="225"/>
                  </a:lnTo>
                  <a:lnTo>
                    <a:pt x="58" y="225"/>
                  </a:lnTo>
                  <a:lnTo>
                    <a:pt x="54" y="225"/>
                  </a:lnTo>
                  <a:lnTo>
                    <a:pt x="46" y="222"/>
                  </a:lnTo>
                  <a:lnTo>
                    <a:pt x="38" y="219"/>
                  </a:lnTo>
                  <a:lnTo>
                    <a:pt x="29" y="214"/>
                  </a:lnTo>
                  <a:lnTo>
                    <a:pt x="23" y="206"/>
                  </a:lnTo>
                  <a:lnTo>
                    <a:pt x="17" y="195"/>
                  </a:lnTo>
                  <a:lnTo>
                    <a:pt x="15" y="180"/>
                  </a:lnTo>
                  <a:lnTo>
                    <a:pt x="17" y="180"/>
                  </a:lnTo>
                  <a:lnTo>
                    <a:pt x="23" y="180"/>
                  </a:lnTo>
                  <a:lnTo>
                    <a:pt x="29" y="182"/>
                  </a:lnTo>
                  <a:lnTo>
                    <a:pt x="38" y="186"/>
                  </a:lnTo>
                  <a:lnTo>
                    <a:pt x="47" y="194"/>
                  </a:lnTo>
                  <a:lnTo>
                    <a:pt x="54" y="205"/>
                  </a:lnTo>
                  <a:lnTo>
                    <a:pt x="61" y="221"/>
                  </a:lnTo>
                  <a:lnTo>
                    <a:pt x="61" y="151"/>
                  </a:lnTo>
                  <a:lnTo>
                    <a:pt x="58" y="149"/>
                  </a:lnTo>
                  <a:lnTo>
                    <a:pt x="52" y="149"/>
                  </a:lnTo>
                  <a:lnTo>
                    <a:pt x="44" y="147"/>
                  </a:lnTo>
                  <a:lnTo>
                    <a:pt x="34" y="144"/>
                  </a:lnTo>
                  <a:lnTo>
                    <a:pt x="24" y="137"/>
                  </a:lnTo>
                  <a:lnTo>
                    <a:pt x="16" y="128"/>
                  </a:lnTo>
                  <a:lnTo>
                    <a:pt x="11" y="114"/>
                  </a:lnTo>
                  <a:lnTo>
                    <a:pt x="8" y="98"/>
                  </a:lnTo>
                  <a:lnTo>
                    <a:pt x="9" y="97"/>
                  </a:lnTo>
                  <a:lnTo>
                    <a:pt x="15" y="97"/>
                  </a:lnTo>
                  <a:lnTo>
                    <a:pt x="21" y="98"/>
                  </a:lnTo>
                  <a:lnTo>
                    <a:pt x="29" y="101"/>
                  </a:lnTo>
                  <a:lnTo>
                    <a:pt x="39" y="106"/>
                  </a:lnTo>
                  <a:lnTo>
                    <a:pt x="47" y="116"/>
                  </a:lnTo>
                  <a:lnTo>
                    <a:pt x="55" y="128"/>
                  </a:lnTo>
                  <a:lnTo>
                    <a:pt x="61" y="147"/>
                  </a:lnTo>
                  <a:lnTo>
                    <a:pt x="61" y="60"/>
                  </a:lnTo>
                  <a:lnTo>
                    <a:pt x="58" y="60"/>
                  </a:lnTo>
                  <a:lnTo>
                    <a:pt x="52" y="59"/>
                  </a:lnTo>
                  <a:lnTo>
                    <a:pt x="44" y="58"/>
                  </a:lnTo>
                  <a:lnTo>
                    <a:pt x="35" y="55"/>
                  </a:lnTo>
                  <a:lnTo>
                    <a:pt x="25" y="50"/>
                  </a:lnTo>
                  <a:lnTo>
                    <a:pt x="16" y="43"/>
                  </a:lnTo>
                  <a:lnTo>
                    <a:pt x="8" y="32"/>
                  </a:lnTo>
                  <a:lnTo>
                    <a:pt x="3" y="19"/>
                  </a:lnTo>
                  <a:lnTo>
                    <a:pt x="0" y="0"/>
                  </a:lnTo>
                  <a:lnTo>
                    <a:pt x="3" y="0"/>
                  </a:lnTo>
                  <a:lnTo>
                    <a:pt x="8" y="0"/>
                  </a:lnTo>
                  <a:lnTo>
                    <a:pt x="16" y="1"/>
                  </a:lnTo>
                  <a:lnTo>
                    <a:pt x="27" y="5"/>
                  </a:lnTo>
                  <a:lnTo>
                    <a:pt x="38" y="10"/>
                  </a:lnTo>
                  <a:lnTo>
                    <a:pt x="48" y="21"/>
                  </a:lnTo>
                  <a:lnTo>
                    <a:pt x="56" y="36"/>
                  </a:lnTo>
                  <a:lnTo>
                    <a:pt x="65" y="56"/>
                  </a:lnTo>
                  <a:lnTo>
                    <a:pt x="65" y="54"/>
                  </a:lnTo>
                  <a:lnTo>
                    <a:pt x="66" y="48"/>
                  </a:lnTo>
                  <a:lnTo>
                    <a:pt x="70" y="39"/>
                  </a:lnTo>
                  <a:lnTo>
                    <a:pt x="77" y="28"/>
                  </a:lnTo>
                  <a:lnTo>
                    <a:pt x="85" y="19"/>
                  </a:lnTo>
                  <a:lnTo>
                    <a:pt x="96" y="9"/>
                  </a:lnTo>
                  <a:lnTo>
                    <a:pt x="110" y="2"/>
                  </a:lnTo>
                  <a:lnTo>
                    <a:pt x="128" y="0"/>
                  </a:lnTo>
                  <a:lnTo>
                    <a:pt x="128" y="2"/>
                  </a:lnTo>
                  <a:lnTo>
                    <a:pt x="127" y="9"/>
                  </a:lnTo>
                  <a:lnTo>
                    <a:pt x="124" y="19"/>
                  </a:lnTo>
                  <a:lnTo>
                    <a:pt x="119" y="31"/>
                  </a:lnTo>
                  <a:lnTo>
                    <a:pt x="112" y="41"/>
                  </a:lnTo>
                  <a:lnTo>
                    <a:pt x="101" y="51"/>
                  </a:lnTo>
                  <a:lnTo>
                    <a:pt x="86" y="58"/>
                  </a:lnTo>
                  <a:lnTo>
                    <a:pt x="67" y="60"/>
                  </a:lnTo>
                  <a:lnTo>
                    <a:pt x="67" y="172"/>
                  </a:lnTo>
                  <a:lnTo>
                    <a:pt x="69" y="170"/>
                  </a:lnTo>
                  <a:lnTo>
                    <a:pt x="70" y="164"/>
                  </a:lnTo>
                  <a:lnTo>
                    <a:pt x="73" y="155"/>
                  </a:lnTo>
                  <a:lnTo>
                    <a:pt x="78" y="145"/>
                  </a:lnTo>
                  <a:lnTo>
                    <a:pt x="86" y="136"/>
                  </a:lnTo>
                  <a:lnTo>
                    <a:pt x="97" y="130"/>
                  </a:lnTo>
                  <a:lnTo>
                    <a:pt x="113" y="128"/>
                  </a:lnTo>
                  <a:lnTo>
                    <a:pt x="113" y="130"/>
                  </a:lnTo>
                  <a:lnTo>
                    <a:pt x="112" y="136"/>
                  </a:lnTo>
                  <a:lnTo>
                    <a:pt x="109" y="144"/>
                  </a:lnTo>
                  <a:lnTo>
                    <a:pt x="105" y="153"/>
                  </a:lnTo>
                  <a:lnTo>
                    <a:pt x="100" y="163"/>
                  </a:lnTo>
                  <a:lnTo>
                    <a:pt x="92" y="172"/>
                  </a:lnTo>
                  <a:lnTo>
                    <a:pt x="82" y="178"/>
                  </a:lnTo>
                  <a:lnTo>
                    <a:pt x="67" y="180"/>
                  </a:lnTo>
                  <a:lnTo>
                    <a:pt x="67" y="292"/>
                  </a:lnTo>
                  <a:lnTo>
                    <a:pt x="61" y="292"/>
                  </a:lnTo>
                  <a:close/>
                </a:path>
              </a:pathLst>
            </a:custGeom>
            <a:solidFill>
              <a:srgbClr val="D7D7D7"/>
            </a:solidFill>
            <a:ln w="0">
              <a:solidFill>
                <a:srgbClr val="D7D7D7"/>
              </a:solidFill>
              <a:prstDash val="solid"/>
              <a:round/>
            </a:ln>
          </p:spPr>
          <p:txBody>
            <a:bodyPr/>
            <a:lstStyle/>
            <a:p>
              <a:endParaRPr lang="zh-CN" altLang="en-US"/>
            </a:p>
          </p:txBody>
        </p:sp>
        <p:sp>
          <p:nvSpPr>
            <p:cNvPr id="3089" name="Freeform 17"/>
            <p:cNvSpPr/>
            <p:nvPr/>
          </p:nvSpPr>
          <p:spPr bwMode="gray">
            <a:xfrm>
              <a:off x="2596" y="332"/>
              <a:ext cx="68" cy="257"/>
            </a:xfrm>
            <a:custGeom>
              <a:avLst/>
              <a:gdLst>
                <a:gd name="T0" fmla="*/ 31 w 68"/>
                <a:gd name="T1" fmla="*/ 164 h 257"/>
                <a:gd name="T2" fmla="*/ 23 w 68"/>
                <a:gd name="T3" fmla="*/ 163 h 257"/>
                <a:gd name="T4" fmla="*/ 8 w 68"/>
                <a:gd name="T5" fmla="*/ 155 h 257"/>
                <a:gd name="T6" fmla="*/ 0 w 68"/>
                <a:gd name="T7" fmla="*/ 132 h 257"/>
                <a:gd name="T8" fmla="*/ 7 w 68"/>
                <a:gd name="T9" fmla="*/ 132 h 257"/>
                <a:gd name="T10" fmla="*/ 22 w 68"/>
                <a:gd name="T11" fmla="*/ 139 h 257"/>
                <a:gd name="T12" fmla="*/ 31 w 68"/>
                <a:gd name="T13" fmla="*/ 160 h 257"/>
                <a:gd name="T14" fmla="*/ 29 w 68"/>
                <a:gd name="T15" fmla="*/ 101 h 257"/>
                <a:gd name="T16" fmla="*/ 16 w 68"/>
                <a:gd name="T17" fmla="*/ 97 h 257"/>
                <a:gd name="T18" fmla="*/ 3 w 68"/>
                <a:gd name="T19" fmla="*/ 83 h 257"/>
                <a:gd name="T20" fmla="*/ 3 w 68"/>
                <a:gd name="T21" fmla="*/ 70 h 257"/>
                <a:gd name="T22" fmla="*/ 15 w 68"/>
                <a:gd name="T23" fmla="*/ 74 h 257"/>
                <a:gd name="T24" fmla="*/ 27 w 68"/>
                <a:gd name="T25" fmla="*/ 86 h 257"/>
                <a:gd name="T26" fmla="*/ 31 w 68"/>
                <a:gd name="T27" fmla="*/ 31 h 257"/>
                <a:gd name="T28" fmla="*/ 33 w 68"/>
                <a:gd name="T29" fmla="*/ 23 h 257"/>
                <a:gd name="T30" fmla="*/ 41 w 68"/>
                <a:gd name="T31" fmla="*/ 8 h 257"/>
                <a:gd name="T32" fmla="*/ 62 w 68"/>
                <a:gd name="T33" fmla="*/ 0 h 257"/>
                <a:gd name="T34" fmla="*/ 61 w 68"/>
                <a:gd name="T35" fmla="*/ 8 h 257"/>
                <a:gd name="T36" fmla="*/ 53 w 68"/>
                <a:gd name="T37" fmla="*/ 23 h 257"/>
                <a:gd name="T38" fmla="*/ 35 w 68"/>
                <a:gd name="T39" fmla="*/ 31 h 257"/>
                <a:gd name="T40" fmla="*/ 35 w 68"/>
                <a:gd name="T41" fmla="*/ 75 h 257"/>
                <a:gd name="T42" fmla="*/ 39 w 68"/>
                <a:gd name="T43" fmla="*/ 62 h 257"/>
                <a:gd name="T44" fmla="*/ 54 w 68"/>
                <a:gd name="T45" fmla="*/ 48 h 257"/>
                <a:gd name="T46" fmla="*/ 68 w 68"/>
                <a:gd name="T47" fmla="*/ 48 h 257"/>
                <a:gd name="T48" fmla="*/ 66 w 68"/>
                <a:gd name="T49" fmla="*/ 59 h 257"/>
                <a:gd name="T50" fmla="*/ 58 w 68"/>
                <a:gd name="T51" fmla="*/ 72 h 257"/>
                <a:gd name="T52" fmla="*/ 35 w 68"/>
                <a:gd name="T53" fmla="*/ 82 h 257"/>
                <a:gd name="T54" fmla="*/ 35 w 68"/>
                <a:gd name="T55" fmla="*/ 143 h 257"/>
                <a:gd name="T56" fmla="*/ 38 w 68"/>
                <a:gd name="T57" fmla="*/ 132 h 257"/>
                <a:gd name="T58" fmla="*/ 49 w 68"/>
                <a:gd name="T59" fmla="*/ 122 h 257"/>
                <a:gd name="T60" fmla="*/ 60 w 68"/>
                <a:gd name="T61" fmla="*/ 122 h 257"/>
                <a:gd name="T62" fmla="*/ 58 w 68"/>
                <a:gd name="T63" fmla="*/ 133 h 257"/>
                <a:gd name="T64" fmla="*/ 47 w 68"/>
                <a:gd name="T65" fmla="*/ 144 h 257"/>
                <a:gd name="T66" fmla="*/ 35 w 68"/>
                <a:gd name="T67" fmla="*/ 25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257">
                  <a:moveTo>
                    <a:pt x="31" y="257"/>
                  </a:moveTo>
                  <a:lnTo>
                    <a:pt x="31" y="164"/>
                  </a:lnTo>
                  <a:lnTo>
                    <a:pt x="29" y="163"/>
                  </a:lnTo>
                  <a:lnTo>
                    <a:pt x="23" y="163"/>
                  </a:lnTo>
                  <a:lnTo>
                    <a:pt x="16" y="160"/>
                  </a:lnTo>
                  <a:lnTo>
                    <a:pt x="8" y="155"/>
                  </a:lnTo>
                  <a:lnTo>
                    <a:pt x="3" y="145"/>
                  </a:lnTo>
                  <a:lnTo>
                    <a:pt x="0" y="132"/>
                  </a:lnTo>
                  <a:lnTo>
                    <a:pt x="3" y="132"/>
                  </a:lnTo>
                  <a:lnTo>
                    <a:pt x="7" y="132"/>
                  </a:lnTo>
                  <a:lnTo>
                    <a:pt x="15" y="135"/>
                  </a:lnTo>
                  <a:lnTo>
                    <a:pt x="22" y="139"/>
                  </a:lnTo>
                  <a:lnTo>
                    <a:pt x="27" y="147"/>
                  </a:lnTo>
                  <a:lnTo>
                    <a:pt x="31" y="160"/>
                  </a:lnTo>
                  <a:lnTo>
                    <a:pt x="31" y="101"/>
                  </a:lnTo>
                  <a:lnTo>
                    <a:pt x="29" y="101"/>
                  </a:lnTo>
                  <a:lnTo>
                    <a:pt x="23" y="99"/>
                  </a:lnTo>
                  <a:lnTo>
                    <a:pt x="16" y="97"/>
                  </a:lnTo>
                  <a:lnTo>
                    <a:pt x="8" y="91"/>
                  </a:lnTo>
                  <a:lnTo>
                    <a:pt x="3" y="83"/>
                  </a:lnTo>
                  <a:lnTo>
                    <a:pt x="0" y="70"/>
                  </a:lnTo>
                  <a:lnTo>
                    <a:pt x="3" y="70"/>
                  </a:lnTo>
                  <a:lnTo>
                    <a:pt x="7" y="71"/>
                  </a:lnTo>
                  <a:lnTo>
                    <a:pt x="15" y="74"/>
                  </a:lnTo>
                  <a:lnTo>
                    <a:pt x="22" y="78"/>
                  </a:lnTo>
                  <a:lnTo>
                    <a:pt x="27" y="86"/>
                  </a:lnTo>
                  <a:lnTo>
                    <a:pt x="31" y="97"/>
                  </a:lnTo>
                  <a:lnTo>
                    <a:pt x="31" y="31"/>
                  </a:lnTo>
                  <a:lnTo>
                    <a:pt x="31" y="28"/>
                  </a:lnTo>
                  <a:lnTo>
                    <a:pt x="33" y="23"/>
                  </a:lnTo>
                  <a:lnTo>
                    <a:pt x="35" y="15"/>
                  </a:lnTo>
                  <a:lnTo>
                    <a:pt x="41" y="8"/>
                  </a:lnTo>
                  <a:lnTo>
                    <a:pt x="50" y="2"/>
                  </a:lnTo>
                  <a:lnTo>
                    <a:pt x="62" y="0"/>
                  </a:lnTo>
                  <a:lnTo>
                    <a:pt x="62" y="2"/>
                  </a:lnTo>
                  <a:lnTo>
                    <a:pt x="61" y="8"/>
                  </a:lnTo>
                  <a:lnTo>
                    <a:pt x="58" y="15"/>
                  </a:lnTo>
                  <a:lnTo>
                    <a:pt x="53" y="23"/>
                  </a:lnTo>
                  <a:lnTo>
                    <a:pt x="46" y="28"/>
                  </a:lnTo>
                  <a:lnTo>
                    <a:pt x="35" y="31"/>
                  </a:lnTo>
                  <a:lnTo>
                    <a:pt x="35" y="78"/>
                  </a:lnTo>
                  <a:lnTo>
                    <a:pt x="35" y="75"/>
                  </a:lnTo>
                  <a:lnTo>
                    <a:pt x="37" y="70"/>
                  </a:lnTo>
                  <a:lnTo>
                    <a:pt x="39" y="62"/>
                  </a:lnTo>
                  <a:lnTo>
                    <a:pt x="45" y="55"/>
                  </a:lnTo>
                  <a:lnTo>
                    <a:pt x="54" y="48"/>
                  </a:lnTo>
                  <a:lnTo>
                    <a:pt x="66" y="47"/>
                  </a:lnTo>
                  <a:lnTo>
                    <a:pt x="68" y="48"/>
                  </a:lnTo>
                  <a:lnTo>
                    <a:pt x="68" y="52"/>
                  </a:lnTo>
                  <a:lnTo>
                    <a:pt x="66" y="59"/>
                  </a:lnTo>
                  <a:lnTo>
                    <a:pt x="64" y="66"/>
                  </a:lnTo>
                  <a:lnTo>
                    <a:pt x="58" y="72"/>
                  </a:lnTo>
                  <a:lnTo>
                    <a:pt x="50" y="78"/>
                  </a:lnTo>
                  <a:lnTo>
                    <a:pt x="35" y="82"/>
                  </a:lnTo>
                  <a:lnTo>
                    <a:pt x="35" y="144"/>
                  </a:lnTo>
                  <a:lnTo>
                    <a:pt x="35" y="143"/>
                  </a:lnTo>
                  <a:lnTo>
                    <a:pt x="37" y="139"/>
                  </a:lnTo>
                  <a:lnTo>
                    <a:pt x="38" y="132"/>
                  </a:lnTo>
                  <a:lnTo>
                    <a:pt x="42" y="126"/>
                  </a:lnTo>
                  <a:lnTo>
                    <a:pt x="49" y="122"/>
                  </a:lnTo>
                  <a:lnTo>
                    <a:pt x="58" y="121"/>
                  </a:lnTo>
                  <a:lnTo>
                    <a:pt x="60" y="122"/>
                  </a:lnTo>
                  <a:lnTo>
                    <a:pt x="60" y="126"/>
                  </a:lnTo>
                  <a:lnTo>
                    <a:pt x="58" y="133"/>
                  </a:lnTo>
                  <a:lnTo>
                    <a:pt x="56" y="139"/>
                  </a:lnTo>
                  <a:lnTo>
                    <a:pt x="47" y="144"/>
                  </a:lnTo>
                  <a:lnTo>
                    <a:pt x="35" y="148"/>
                  </a:lnTo>
                  <a:lnTo>
                    <a:pt x="35" y="257"/>
                  </a:lnTo>
                  <a:lnTo>
                    <a:pt x="31" y="257"/>
                  </a:lnTo>
                  <a:close/>
                </a:path>
              </a:pathLst>
            </a:custGeom>
            <a:solidFill>
              <a:srgbClr val="D7D7D7"/>
            </a:solidFill>
            <a:ln w="0">
              <a:solidFill>
                <a:srgbClr val="D7D7D7"/>
              </a:solidFill>
              <a:prstDash val="solid"/>
              <a:round/>
            </a:ln>
          </p:spPr>
          <p:txBody>
            <a:bodyPr/>
            <a:lstStyle/>
            <a:p>
              <a:endParaRPr lang="zh-CN" altLang="en-US"/>
            </a:p>
          </p:txBody>
        </p:sp>
        <p:sp>
          <p:nvSpPr>
            <p:cNvPr id="3090" name="Freeform 18"/>
            <p:cNvSpPr/>
            <p:nvPr/>
          </p:nvSpPr>
          <p:spPr bwMode="gray">
            <a:xfrm>
              <a:off x="1672" y="164"/>
              <a:ext cx="111" cy="425"/>
            </a:xfrm>
            <a:custGeom>
              <a:avLst/>
              <a:gdLst>
                <a:gd name="T0" fmla="*/ 52 w 111"/>
                <a:gd name="T1" fmla="*/ 272 h 425"/>
                <a:gd name="T2" fmla="*/ 44 w 111"/>
                <a:gd name="T3" fmla="*/ 270 h 425"/>
                <a:gd name="T4" fmla="*/ 26 w 111"/>
                <a:gd name="T5" fmla="*/ 265 h 425"/>
                <a:gd name="T6" fmla="*/ 8 w 111"/>
                <a:gd name="T7" fmla="*/ 249 h 425"/>
                <a:gd name="T8" fmla="*/ 0 w 111"/>
                <a:gd name="T9" fmla="*/ 219 h 425"/>
                <a:gd name="T10" fmla="*/ 8 w 111"/>
                <a:gd name="T11" fmla="*/ 219 h 425"/>
                <a:gd name="T12" fmla="*/ 25 w 111"/>
                <a:gd name="T13" fmla="*/ 223 h 425"/>
                <a:gd name="T14" fmla="*/ 41 w 111"/>
                <a:gd name="T15" fmla="*/ 235 h 425"/>
                <a:gd name="T16" fmla="*/ 52 w 111"/>
                <a:gd name="T17" fmla="*/ 265 h 425"/>
                <a:gd name="T18" fmla="*/ 50 w 111"/>
                <a:gd name="T19" fmla="*/ 168 h 425"/>
                <a:gd name="T20" fmla="*/ 35 w 111"/>
                <a:gd name="T21" fmla="*/ 165 h 425"/>
                <a:gd name="T22" fmla="*/ 17 w 111"/>
                <a:gd name="T23" fmla="*/ 156 h 425"/>
                <a:gd name="T24" fmla="*/ 3 w 111"/>
                <a:gd name="T25" fmla="*/ 134 h 425"/>
                <a:gd name="T26" fmla="*/ 3 w 111"/>
                <a:gd name="T27" fmla="*/ 116 h 425"/>
                <a:gd name="T28" fmla="*/ 19 w 111"/>
                <a:gd name="T29" fmla="*/ 120 h 425"/>
                <a:gd name="T30" fmla="*/ 39 w 111"/>
                <a:gd name="T31" fmla="*/ 133 h 425"/>
                <a:gd name="T32" fmla="*/ 52 w 111"/>
                <a:gd name="T33" fmla="*/ 161 h 425"/>
                <a:gd name="T34" fmla="*/ 53 w 111"/>
                <a:gd name="T35" fmla="*/ 50 h 425"/>
                <a:gd name="T36" fmla="*/ 54 w 111"/>
                <a:gd name="T37" fmla="*/ 36 h 425"/>
                <a:gd name="T38" fmla="*/ 65 w 111"/>
                <a:gd name="T39" fmla="*/ 17 h 425"/>
                <a:gd name="T40" fmla="*/ 87 w 111"/>
                <a:gd name="T41" fmla="*/ 3 h 425"/>
                <a:gd name="T42" fmla="*/ 103 w 111"/>
                <a:gd name="T43" fmla="*/ 3 h 425"/>
                <a:gd name="T44" fmla="*/ 99 w 111"/>
                <a:gd name="T45" fmla="*/ 21 h 425"/>
                <a:gd name="T46" fmla="*/ 84 w 111"/>
                <a:gd name="T47" fmla="*/ 42 h 425"/>
                <a:gd name="T48" fmla="*/ 58 w 111"/>
                <a:gd name="T49" fmla="*/ 52 h 425"/>
                <a:gd name="T50" fmla="*/ 58 w 111"/>
                <a:gd name="T51" fmla="*/ 127 h 425"/>
                <a:gd name="T52" fmla="*/ 61 w 111"/>
                <a:gd name="T53" fmla="*/ 112 h 425"/>
                <a:gd name="T54" fmla="*/ 72 w 111"/>
                <a:gd name="T55" fmla="*/ 94 h 425"/>
                <a:gd name="T56" fmla="*/ 93 w 111"/>
                <a:gd name="T57" fmla="*/ 80 h 425"/>
                <a:gd name="T58" fmla="*/ 111 w 111"/>
                <a:gd name="T59" fmla="*/ 80 h 425"/>
                <a:gd name="T60" fmla="*/ 111 w 111"/>
                <a:gd name="T61" fmla="*/ 91 h 425"/>
                <a:gd name="T62" fmla="*/ 107 w 111"/>
                <a:gd name="T63" fmla="*/ 108 h 425"/>
                <a:gd name="T64" fmla="*/ 91 w 111"/>
                <a:gd name="T65" fmla="*/ 126 h 425"/>
                <a:gd name="T66" fmla="*/ 58 w 111"/>
                <a:gd name="T67" fmla="*/ 135 h 425"/>
                <a:gd name="T68" fmla="*/ 58 w 111"/>
                <a:gd name="T69" fmla="*/ 236 h 425"/>
                <a:gd name="T70" fmla="*/ 61 w 111"/>
                <a:gd name="T71" fmla="*/ 223 h 425"/>
                <a:gd name="T72" fmla="*/ 73 w 111"/>
                <a:gd name="T73" fmla="*/ 208 h 425"/>
                <a:gd name="T74" fmla="*/ 97 w 111"/>
                <a:gd name="T75" fmla="*/ 200 h 425"/>
                <a:gd name="T76" fmla="*/ 99 w 111"/>
                <a:gd name="T77" fmla="*/ 207 h 425"/>
                <a:gd name="T78" fmla="*/ 97 w 111"/>
                <a:gd name="T79" fmla="*/ 220 h 425"/>
                <a:gd name="T80" fmla="*/ 87 w 111"/>
                <a:gd name="T81" fmla="*/ 235 h 425"/>
                <a:gd name="T82" fmla="*/ 58 w 111"/>
                <a:gd name="T83" fmla="*/ 245 h 425"/>
                <a:gd name="T84" fmla="*/ 52 w 111"/>
                <a:gd name="T85"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1" h="425">
                  <a:moveTo>
                    <a:pt x="52" y="425"/>
                  </a:moveTo>
                  <a:lnTo>
                    <a:pt x="52" y="272"/>
                  </a:lnTo>
                  <a:lnTo>
                    <a:pt x="50" y="270"/>
                  </a:lnTo>
                  <a:lnTo>
                    <a:pt x="44" y="270"/>
                  </a:lnTo>
                  <a:lnTo>
                    <a:pt x="35" y="269"/>
                  </a:lnTo>
                  <a:lnTo>
                    <a:pt x="26" y="265"/>
                  </a:lnTo>
                  <a:lnTo>
                    <a:pt x="17" y="258"/>
                  </a:lnTo>
                  <a:lnTo>
                    <a:pt x="8" y="249"/>
                  </a:lnTo>
                  <a:lnTo>
                    <a:pt x="3" y="236"/>
                  </a:lnTo>
                  <a:lnTo>
                    <a:pt x="0" y="219"/>
                  </a:lnTo>
                  <a:lnTo>
                    <a:pt x="3" y="219"/>
                  </a:lnTo>
                  <a:lnTo>
                    <a:pt x="8" y="219"/>
                  </a:lnTo>
                  <a:lnTo>
                    <a:pt x="15" y="220"/>
                  </a:lnTo>
                  <a:lnTo>
                    <a:pt x="25" y="223"/>
                  </a:lnTo>
                  <a:lnTo>
                    <a:pt x="33" y="227"/>
                  </a:lnTo>
                  <a:lnTo>
                    <a:pt x="41" y="235"/>
                  </a:lnTo>
                  <a:lnTo>
                    <a:pt x="48" y="247"/>
                  </a:lnTo>
                  <a:lnTo>
                    <a:pt x="52" y="265"/>
                  </a:lnTo>
                  <a:lnTo>
                    <a:pt x="52" y="168"/>
                  </a:lnTo>
                  <a:lnTo>
                    <a:pt x="50" y="168"/>
                  </a:lnTo>
                  <a:lnTo>
                    <a:pt x="44" y="168"/>
                  </a:lnTo>
                  <a:lnTo>
                    <a:pt x="35" y="165"/>
                  </a:lnTo>
                  <a:lnTo>
                    <a:pt x="26" y="161"/>
                  </a:lnTo>
                  <a:lnTo>
                    <a:pt x="17" y="156"/>
                  </a:lnTo>
                  <a:lnTo>
                    <a:pt x="8" y="146"/>
                  </a:lnTo>
                  <a:lnTo>
                    <a:pt x="3" y="134"/>
                  </a:lnTo>
                  <a:lnTo>
                    <a:pt x="0" y="116"/>
                  </a:lnTo>
                  <a:lnTo>
                    <a:pt x="3" y="116"/>
                  </a:lnTo>
                  <a:lnTo>
                    <a:pt x="10" y="118"/>
                  </a:lnTo>
                  <a:lnTo>
                    <a:pt x="19" y="120"/>
                  </a:lnTo>
                  <a:lnTo>
                    <a:pt x="29" y="125"/>
                  </a:lnTo>
                  <a:lnTo>
                    <a:pt x="39" y="133"/>
                  </a:lnTo>
                  <a:lnTo>
                    <a:pt x="48" y="145"/>
                  </a:lnTo>
                  <a:lnTo>
                    <a:pt x="52" y="161"/>
                  </a:lnTo>
                  <a:lnTo>
                    <a:pt x="52" y="52"/>
                  </a:lnTo>
                  <a:lnTo>
                    <a:pt x="53" y="50"/>
                  </a:lnTo>
                  <a:lnTo>
                    <a:pt x="53" y="44"/>
                  </a:lnTo>
                  <a:lnTo>
                    <a:pt x="54" y="36"/>
                  </a:lnTo>
                  <a:lnTo>
                    <a:pt x="58" y="26"/>
                  </a:lnTo>
                  <a:lnTo>
                    <a:pt x="65" y="17"/>
                  </a:lnTo>
                  <a:lnTo>
                    <a:pt x="75" y="9"/>
                  </a:lnTo>
                  <a:lnTo>
                    <a:pt x="87" y="3"/>
                  </a:lnTo>
                  <a:lnTo>
                    <a:pt x="104" y="0"/>
                  </a:lnTo>
                  <a:lnTo>
                    <a:pt x="103" y="3"/>
                  </a:lnTo>
                  <a:lnTo>
                    <a:pt x="102" y="11"/>
                  </a:lnTo>
                  <a:lnTo>
                    <a:pt x="99" y="21"/>
                  </a:lnTo>
                  <a:lnTo>
                    <a:pt x="92" y="32"/>
                  </a:lnTo>
                  <a:lnTo>
                    <a:pt x="84" y="42"/>
                  </a:lnTo>
                  <a:lnTo>
                    <a:pt x="73" y="49"/>
                  </a:lnTo>
                  <a:lnTo>
                    <a:pt x="58" y="52"/>
                  </a:lnTo>
                  <a:lnTo>
                    <a:pt x="58" y="130"/>
                  </a:lnTo>
                  <a:lnTo>
                    <a:pt x="58" y="127"/>
                  </a:lnTo>
                  <a:lnTo>
                    <a:pt x="60" y="122"/>
                  </a:lnTo>
                  <a:lnTo>
                    <a:pt x="61" y="112"/>
                  </a:lnTo>
                  <a:lnTo>
                    <a:pt x="65" y="103"/>
                  </a:lnTo>
                  <a:lnTo>
                    <a:pt x="72" y="94"/>
                  </a:lnTo>
                  <a:lnTo>
                    <a:pt x="80" y="85"/>
                  </a:lnTo>
                  <a:lnTo>
                    <a:pt x="93" y="80"/>
                  </a:lnTo>
                  <a:lnTo>
                    <a:pt x="110" y="77"/>
                  </a:lnTo>
                  <a:lnTo>
                    <a:pt x="111" y="80"/>
                  </a:lnTo>
                  <a:lnTo>
                    <a:pt x="111" y="84"/>
                  </a:lnTo>
                  <a:lnTo>
                    <a:pt x="111" y="91"/>
                  </a:lnTo>
                  <a:lnTo>
                    <a:pt x="110" y="100"/>
                  </a:lnTo>
                  <a:lnTo>
                    <a:pt x="107" y="108"/>
                  </a:lnTo>
                  <a:lnTo>
                    <a:pt x="100" y="118"/>
                  </a:lnTo>
                  <a:lnTo>
                    <a:pt x="91" y="126"/>
                  </a:lnTo>
                  <a:lnTo>
                    <a:pt x="77" y="133"/>
                  </a:lnTo>
                  <a:lnTo>
                    <a:pt x="58" y="135"/>
                  </a:lnTo>
                  <a:lnTo>
                    <a:pt x="58" y="239"/>
                  </a:lnTo>
                  <a:lnTo>
                    <a:pt x="58" y="236"/>
                  </a:lnTo>
                  <a:lnTo>
                    <a:pt x="60" y="231"/>
                  </a:lnTo>
                  <a:lnTo>
                    <a:pt x="61" y="223"/>
                  </a:lnTo>
                  <a:lnTo>
                    <a:pt x="66" y="215"/>
                  </a:lnTo>
                  <a:lnTo>
                    <a:pt x="73" y="208"/>
                  </a:lnTo>
                  <a:lnTo>
                    <a:pt x="83" y="203"/>
                  </a:lnTo>
                  <a:lnTo>
                    <a:pt x="97" y="200"/>
                  </a:lnTo>
                  <a:lnTo>
                    <a:pt x="97" y="201"/>
                  </a:lnTo>
                  <a:lnTo>
                    <a:pt x="99" y="207"/>
                  </a:lnTo>
                  <a:lnTo>
                    <a:pt x="99" y="212"/>
                  </a:lnTo>
                  <a:lnTo>
                    <a:pt x="97" y="220"/>
                  </a:lnTo>
                  <a:lnTo>
                    <a:pt x="93" y="228"/>
                  </a:lnTo>
                  <a:lnTo>
                    <a:pt x="87" y="235"/>
                  </a:lnTo>
                  <a:lnTo>
                    <a:pt x="75" y="242"/>
                  </a:lnTo>
                  <a:lnTo>
                    <a:pt x="58" y="245"/>
                  </a:lnTo>
                  <a:lnTo>
                    <a:pt x="58" y="425"/>
                  </a:lnTo>
                  <a:lnTo>
                    <a:pt x="52" y="425"/>
                  </a:lnTo>
                  <a:close/>
                </a:path>
              </a:pathLst>
            </a:custGeom>
            <a:solidFill>
              <a:srgbClr val="D7D7D7"/>
            </a:solidFill>
            <a:ln w="0">
              <a:solidFill>
                <a:srgbClr val="D7D7D7"/>
              </a:solidFill>
              <a:prstDash val="solid"/>
              <a:round/>
            </a:ln>
          </p:spPr>
          <p:txBody>
            <a:bodyPr/>
            <a:lstStyle/>
            <a:p>
              <a:endParaRPr lang="zh-CN" altLang="en-US"/>
            </a:p>
          </p:txBody>
        </p:sp>
        <p:sp>
          <p:nvSpPr>
            <p:cNvPr id="3091" name="Freeform 19"/>
            <p:cNvSpPr/>
            <p:nvPr/>
          </p:nvSpPr>
          <p:spPr bwMode="gray">
            <a:xfrm>
              <a:off x="2065" y="361"/>
              <a:ext cx="100" cy="228"/>
            </a:xfrm>
            <a:custGeom>
              <a:avLst/>
              <a:gdLst>
                <a:gd name="T0" fmla="*/ 52 w 100"/>
                <a:gd name="T1" fmla="*/ 176 h 228"/>
                <a:gd name="T2" fmla="*/ 59 w 100"/>
                <a:gd name="T3" fmla="*/ 176 h 228"/>
                <a:gd name="T4" fmla="*/ 74 w 100"/>
                <a:gd name="T5" fmla="*/ 169 h 228"/>
                <a:gd name="T6" fmla="*/ 86 w 100"/>
                <a:gd name="T7" fmla="*/ 154 h 228"/>
                <a:gd name="T8" fmla="*/ 86 w 100"/>
                <a:gd name="T9" fmla="*/ 141 h 228"/>
                <a:gd name="T10" fmla="*/ 74 w 100"/>
                <a:gd name="T11" fmla="*/ 143 h 228"/>
                <a:gd name="T12" fmla="*/ 58 w 100"/>
                <a:gd name="T13" fmla="*/ 158 h 228"/>
                <a:gd name="T14" fmla="*/ 52 w 100"/>
                <a:gd name="T15" fmla="*/ 118 h 228"/>
                <a:gd name="T16" fmla="*/ 61 w 100"/>
                <a:gd name="T17" fmla="*/ 116 h 228"/>
                <a:gd name="T18" fmla="*/ 78 w 100"/>
                <a:gd name="T19" fmla="*/ 110 h 228"/>
                <a:gd name="T20" fmla="*/ 92 w 100"/>
                <a:gd name="T21" fmla="*/ 92 h 228"/>
                <a:gd name="T22" fmla="*/ 92 w 100"/>
                <a:gd name="T23" fmla="*/ 77 h 228"/>
                <a:gd name="T24" fmla="*/ 81 w 100"/>
                <a:gd name="T25" fmla="*/ 79 h 228"/>
                <a:gd name="T26" fmla="*/ 65 w 100"/>
                <a:gd name="T27" fmla="*/ 88 h 228"/>
                <a:gd name="T28" fmla="*/ 52 w 100"/>
                <a:gd name="T29" fmla="*/ 115 h 228"/>
                <a:gd name="T30" fmla="*/ 55 w 100"/>
                <a:gd name="T31" fmla="*/ 48 h 228"/>
                <a:gd name="T32" fmla="*/ 67 w 100"/>
                <a:gd name="T33" fmla="*/ 45 h 228"/>
                <a:gd name="T34" fmla="*/ 85 w 100"/>
                <a:gd name="T35" fmla="*/ 37 h 228"/>
                <a:gd name="T36" fmla="*/ 97 w 100"/>
                <a:gd name="T37" fmla="*/ 17 h 228"/>
                <a:gd name="T38" fmla="*/ 97 w 100"/>
                <a:gd name="T39" fmla="*/ 0 h 228"/>
                <a:gd name="T40" fmla="*/ 83 w 100"/>
                <a:gd name="T41" fmla="*/ 3 h 228"/>
                <a:gd name="T42" fmla="*/ 65 w 100"/>
                <a:gd name="T43" fmla="*/ 14 h 228"/>
                <a:gd name="T44" fmla="*/ 50 w 100"/>
                <a:gd name="T45" fmla="*/ 45 h 228"/>
                <a:gd name="T46" fmla="*/ 47 w 100"/>
                <a:gd name="T47" fmla="*/ 35 h 228"/>
                <a:gd name="T48" fmla="*/ 38 w 100"/>
                <a:gd name="T49" fmla="*/ 18 h 228"/>
                <a:gd name="T50" fmla="*/ 16 w 100"/>
                <a:gd name="T51" fmla="*/ 3 h 228"/>
                <a:gd name="T52" fmla="*/ 1 w 100"/>
                <a:gd name="T53" fmla="*/ 3 h 228"/>
                <a:gd name="T54" fmla="*/ 5 w 100"/>
                <a:gd name="T55" fmla="*/ 19 h 228"/>
                <a:gd name="T56" fmla="*/ 19 w 100"/>
                <a:gd name="T57" fmla="*/ 38 h 228"/>
                <a:gd name="T58" fmla="*/ 47 w 100"/>
                <a:gd name="T59" fmla="*/ 48 h 228"/>
                <a:gd name="T60" fmla="*/ 47 w 100"/>
                <a:gd name="T61" fmla="*/ 132 h 228"/>
                <a:gd name="T62" fmla="*/ 42 w 100"/>
                <a:gd name="T63" fmla="*/ 118 h 228"/>
                <a:gd name="T64" fmla="*/ 25 w 100"/>
                <a:gd name="T65" fmla="*/ 103 h 228"/>
                <a:gd name="T66" fmla="*/ 12 w 100"/>
                <a:gd name="T67" fmla="*/ 103 h 228"/>
                <a:gd name="T68" fmla="*/ 16 w 100"/>
                <a:gd name="T69" fmla="*/ 116 h 228"/>
                <a:gd name="T70" fmla="*/ 25 w 100"/>
                <a:gd name="T71" fmla="*/ 132 h 228"/>
                <a:gd name="T72" fmla="*/ 47 w 100"/>
                <a:gd name="T73" fmla="*/ 141 h 228"/>
                <a:gd name="T74" fmla="*/ 52 w 100"/>
                <a:gd name="T75"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0" h="228">
                  <a:moveTo>
                    <a:pt x="52" y="228"/>
                  </a:moveTo>
                  <a:lnTo>
                    <a:pt x="52" y="176"/>
                  </a:lnTo>
                  <a:lnTo>
                    <a:pt x="55" y="176"/>
                  </a:lnTo>
                  <a:lnTo>
                    <a:pt x="59" y="176"/>
                  </a:lnTo>
                  <a:lnTo>
                    <a:pt x="67" y="173"/>
                  </a:lnTo>
                  <a:lnTo>
                    <a:pt x="74" y="169"/>
                  </a:lnTo>
                  <a:lnTo>
                    <a:pt x="81" y="163"/>
                  </a:lnTo>
                  <a:lnTo>
                    <a:pt x="86" y="154"/>
                  </a:lnTo>
                  <a:lnTo>
                    <a:pt x="88" y="141"/>
                  </a:lnTo>
                  <a:lnTo>
                    <a:pt x="86" y="141"/>
                  </a:lnTo>
                  <a:lnTo>
                    <a:pt x="81" y="142"/>
                  </a:lnTo>
                  <a:lnTo>
                    <a:pt x="74" y="143"/>
                  </a:lnTo>
                  <a:lnTo>
                    <a:pt x="66" y="149"/>
                  </a:lnTo>
                  <a:lnTo>
                    <a:pt x="58" y="158"/>
                  </a:lnTo>
                  <a:lnTo>
                    <a:pt x="52" y="173"/>
                  </a:lnTo>
                  <a:lnTo>
                    <a:pt x="52" y="118"/>
                  </a:lnTo>
                  <a:lnTo>
                    <a:pt x="55" y="118"/>
                  </a:lnTo>
                  <a:lnTo>
                    <a:pt x="61" y="116"/>
                  </a:lnTo>
                  <a:lnTo>
                    <a:pt x="69" y="115"/>
                  </a:lnTo>
                  <a:lnTo>
                    <a:pt x="78" y="110"/>
                  </a:lnTo>
                  <a:lnTo>
                    <a:pt x="86" y="103"/>
                  </a:lnTo>
                  <a:lnTo>
                    <a:pt x="92" y="92"/>
                  </a:lnTo>
                  <a:lnTo>
                    <a:pt x="94" y="77"/>
                  </a:lnTo>
                  <a:lnTo>
                    <a:pt x="92" y="77"/>
                  </a:lnTo>
                  <a:lnTo>
                    <a:pt x="88" y="77"/>
                  </a:lnTo>
                  <a:lnTo>
                    <a:pt x="81" y="79"/>
                  </a:lnTo>
                  <a:lnTo>
                    <a:pt x="73" y="81"/>
                  </a:lnTo>
                  <a:lnTo>
                    <a:pt x="65" y="88"/>
                  </a:lnTo>
                  <a:lnTo>
                    <a:pt x="58" y="99"/>
                  </a:lnTo>
                  <a:lnTo>
                    <a:pt x="52" y="115"/>
                  </a:lnTo>
                  <a:lnTo>
                    <a:pt x="52" y="48"/>
                  </a:lnTo>
                  <a:lnTo>
                    <a:pt x="55" y="48"/>
                  </a:lnTo>
                  <a:lnTo>
                    <a:pt x="61" y="48"/>
                  </a:lnTo>
                  <a:lnTo>
                    <a:pt x="67" y="45"/>
                  </a:lnTo>
                  <a:lnTo>
                    <a:pt x="77" y="42"/>
                  </a:lnTo>
                  <a:lnTo>
                    <a:pt x="85" y="37"/>
                  </a:lnTo>
                  <a:lnTo>
                    <a:pt x="92" y="27"/>
                  </a:lnTo>
                  <a:lnTo>
                    <a:pt x="97" y="17"/>
                  </a:lnTo>
                  <a:lnTo>
                    <a:pt x="100" y="0"/>
                  </a:lnTo>
                  <a:lnTo>
                    <a:pt x="97" y="0"/>
                  </a:lnTo>
                  <a:lnTo>
                    <a:pt x="92" y="0"/>
                  </a:lnTo>
                  <a:lnTo>
                    <a:pt x="83" y="3"/>
                  </a:lnTo>
                  <a:lnTo>
                    <a:pt x="74" y="7"/>
                  </a:lnTo>
                  <a:lnTo>
                    <a:pt x="65" y="14"/>
                  </a:lnTo>
                  <a:lnTo>
                    <a:pt x="56" y="27"/>
                  </a:lnTo>
                  <a:lnTo>
                    <a:pt x="50" y="45"/>
                  </a:lnTo>
                  <a:lnTo>
                    <a:pt x="50" y="42"/>
                  </a:lnTo>
                  <a:lnTo>
                    <a:pt x="47" y="35"/>
                  </a:lnTo>
                  <a:lnTo>
                    <a:pt x="43" y="27"/>
                  </a:lnTo>
                  <a:lnTo>
                    <a:pt x="38" y="18"/>
                  </a:lnTo>
                  <a:lnTo>
                    <a:pt x="28" y="10"/>
                  </a:lnTo>
                  <a:lnTo>
                    <a:pt x="16" y="3"/>
                  </a:lnTo>
                  <a:lnTo>
                    <a:pt x="0" y="0"/>
                  </a:lnTo>
                  <a:lnTo>
                    <a:pt x="1" y="3"/>
                  </a:lnTo>
                  <a:lnTo>
                    <a:pt x="3" y="10"/>
                  </a:lnTo>
                  <a:lnTo>
                    <a:pt x="5" y="19"/>
                  </a:lnTo>
                  <a:lnTo>
                    <a:pt x="11" y="29"/>
                  </a:lnTo>
                  <a:lnTo>
                    <a:pt x="19" y="38"/>
                  </a:lnTo>
                  <a:lnTo>
                    <a:pt x="31" y="45"/>
                  </a:lnTo>
                  <a:lnTo>
                    <a:pt x="47" y="48"/>
                  </a:lnTo>
                  <a:lnTo>
                    <a:pt x="47" y="135"/>
                  </a:lnTo>
                  <a:lnTo>
                    <a:pt x="47" y="132"/>
                  </a:lnTo>
                  <a:lnTo>
                    <a:pt x="46" y="126"/>
                  </a:lnTo>
                  <a:lnTo>
                    <a:pt x="42" y="118"/>
                  </a:lnTo>
                  <a:lnTo>
                    <a:pt x="35" y="110"/>
                  </a:lnTo>
                  <a:lnTo>
                    <a:pt x="25" y="103"/>
                  </a:lnTo>
                  <a:lnTo>
                    <a:pt x="12" y="100"/>
                  </a:lnTo>
                  <a:lnTo>
                    <a:pt x="12" y="103"/>
                  </a:lnTo>
                  <a:lnTo>
                    <a:pt x="13" y="108"/>
                  </a:lnTo>
                  <a:lnTo>
                    <a:pt x="16" y="116"/>
                  </a:lnTo>
                  <a:lnTo>
                    <a:pt x="20" y="124"/>
                  </a:lnTo>
                  <a:lnTo>
                    <a:pt x="25" y="132"/>
                  </a:lnTo>
                  <a:lnTo>
                    <a:pt x="35" y="139"/>
                  </a:lnTo>
                  <a:lnTo>
                    <a:pt x="47" y="141"/>
                  </a:lnTo>
                  <a:lnTo>
                    <a:pt x="47" y="228"/>
                  </a:lnTo>
                  <a:lnTo>
                    <a:pt x="52" y="228"/>
                  </a:lnTo>
                  <a:close/>
                </a:path>
              </a:pathLst>
            </a:custGeom>
            <a:solidFill>
              <a:srgbClr val="D7D7D7"/>
            </a:solidFill>
            <a:ln w="0">
              <a:solidFill>
                <a:srgbClr val="D7D7D7"/>
              </a:solidFill>
              <a:prstDash val="solid"/>
              <a:round/>
            </a:ln>
          </p:spPr>
          <p:txBody>
            <a:bodyPr/>
            <a:lstStyle/>
            <a:p>
              <a:endParaRPr lang="zh-CN" altLang="en-US"/>
            </a:p>
          </p:txBody>
        </p:sp>
        <p:sp>
          <p:nvSpPr>
            <p:cNvPr id="3092" name="Freeform 20"/>
            <p:cNvSpPr/>
            <p:nvPr/>
          </p:nvSpPr>
          <p:spPr bwMode="gray">
            <a:xfrm>
              <a:off x="2921" y="361"/>
              <a:ext cx="100" cy="228"/>
            </a:xfrm>
            <a:custGeom>
              <a:avLst/>
              <a:gdLst>
                <a:gd name="T0" fmla="*/ 53 w 100"/>
                <a:gd name="T1" fmla="*/ 176 h 228"/>
                <a:gd name="T2" fmla="*/ 60 w 100"/>
                <a:gd name="T3" fmla="*/ 176 h 228"/>
                <a:gd name="T4" fmla="*/ 74 w 100"/>
                <a:gd name="T5" fmla="*/ 169 h 228"/>
                <a:gd name="T6" fmla="*/ 87 w 100"/>
                <a:gd name="T7" fmla="*/ 154 h 228"/>
                <a:gd name="T8" fmla="*/ 87 w 100"/>
                <a:gd name="T9" fmla="*/ 141 h 228"/>
                <a:gd name="T10" fmla="*/ 74 w 100"/>
                <a:gd name="T11" fmla="*/ 143 h 228"/>
                <a:gd name="T12" fmla="*/ 60 w 100"/>
                <a:gd name="T13" fmla="*/ 158 h 228"/>
                <a:gd name="T14" fmla="*/ 53 w 100"/>
                <a:gd name="T15" fmla="*/ 118 h 228"/>
                <a:gd name="T16" fmla="*/ 61 w 100"/>
                <a:gd name="T17" fmla="*/ 116 h 228"/>
                <a:gd name="T18" fmla="*/ 78 w 100"/>
                <a:gd name="T19" fmla="*/ 110 h 228"/>
                <a:gd name="T20" fmla="*/ 92 w 100"/>
                <a:gd name="T21" fmla="*/ 92 h 228"/>
                <a:gd name="T22" fmla="*/ 92 w 100"/>
                <a:gd name="T23" fmla="*/ 77 h 228"/>
                <a:gd name="T24" fmla="*/ 81 w 100"/>
                <a:gd name="T25" fmla="*/ 79 h 228"/>
                <a:gd name="T26" fmla="*/ 65 w 100"/>
                <a:gd name="T27" fmla="*/ 88 h 228"/>
                <a:gd name="T28" fmla="*/ 53 w 100"/>
                <a:gd name="T29" fmla="*/ 115 h 228"/>
                <a:gd name="T30" fmla="*/ 56 w 100"/>
                <a:gd name="T31" fmla="*/ 48 h 228"/>
                <a:gd name="T32" fmla="*/ 68 w 100"/>
                <a:gd name="T33" fmla="*/ 45 h 228"/>
                <a:gd name="T34" fmla="*/ 85 w 100"/>
                <a:gd name="T35" fmla="*/ 37 h 228"/>
                <a:gd name="T36" fmla="*/ 97 w 100"/>
                <a:gd name="T37" fmla="*/ 17 h 228"/>
                <a:gd name="T38" fmla="*/ 97 w 100"/>
                <a:gd name="T39" fmla="*/ 0 h 228"/>
                <a:gd name="T40" fmla="*/ 84 w 100"/>
                <a:gd name="T41" fmla="*/ 3 h 228"/>
                <a:gd name="T42" fmla="*/ 65 w 100"/>
                <a:gd name="T43" fmla="*/ 14 h 228"/>
                <a:gd name="T44" fmla="*/ 50 w 100"/>
                <a:gd name="T45" fmla="*/ 45 h 228"/>
                <a:gd name="T46" fmla="*/ 47 w 100"/>
                <a:gd name="T47" fmla="*/ 35 h 228"/>
                <a:gd name="T48" fmla="*/ 38 w 100"/>
                <a:gd name="T49" fmla="*/ 18 h 228"/>
                <a:gd name="T50" fmla="*/ 16 w 100"/>
                <a:gd name="T51" fmla="*/ 3 h 228"/>
                <a:gd name="T52" fmla="*/ 2 w 100"/>
                <a:gd name="T53" fmla="*/ 3 h 228"/>
                <a:gd name="T54" fmla="*/ 6 w 100"/>
                <a:gd name="T55" fmla="*/ 19 h 228"/>
                <a:gd name="T56" fmla="*/ 19 w 100"/>
                <a:gd name="T57" fmla="*/ 38 h 228"/>
                <a:gd name="T58" fmla="*/ 47 w 100"/>
                <a:gd name="T59" fmla="*/ 48 h 228"/>
                <a:gd name="T60" fmla="*/ 47 w 100"/>
                <a:gd name="T61" fmla="*/ 132 h 228"/>
                <a:gd name="T62" fmla="*/ 42 w 100"/>
                <a:gd name="T63" fmla="*/ 118 h 228"/>
                <a:gd name="T64" fmla="*/ 26 w 100"/>
                <a:gd name="T65" fmla="*/ 103 h 228"/>
                <a:gd name="T66" fmla="*/ 12 w 100"/>
                <a:gd name="T67" fmla="*/ 103 h 228"/>
                <a:gd name="T68" fmla="*/ 16 w 100"/>
                <a:gd name="T69" fmla="*/ 116 h 228"/>
                <a:gd name="T70" fmla="*/ 26 w 100"/>
                <a:gd name="T71" fmla="*/ 132 h 228"/>
                <a:gd name="T72" fmla="*/ 47 w 100"/>
                <a:gd name="T73" fmla="*/ 141 h 228"/>
                <a:gd name="T74" fmla="*/ 53 w 100"/>
                <a:gd name="T75"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0" h="228">
                  <a:moveTo>
                    <a:pt x="53" y="228"/>
                  </a:moveTo>
                  <a:lnTo>
                    <a:pt x="53" y="176"/>
                  </a:lnTo>
                  <a:lnTo>
                    <a:pt x="56" y="176"/>
                  </a:lnTo>
                  <a:lnTo>
                    <a:pt x="60" y="176"/>
                  </a:lnTo>
                  <a:lnTo>
                    <a:pt x="68" y="173"/>
                  </a:lnTo>
                  <a:lnTo>
                    <a:pt x="74" y="169"/>
                  </a:lnTo>
                  <a:lnTo>
                    <a:pt x="81" y="163"/>
                  </a:lnTo>
                  <a:lnTo>
                    <a:pt x="87" y="154"/>
                  </a:lnTo>
                  <a:lnTo>
                    <a:pt x="88" y="141"/>
                  </a:lnTo>
                  <a:lnTo>
                    <a:pt x="87" y="141"/>
                  </a:lnTo>
                  <a:lnTo>
                    <a:pt x="81" y="142"/>
                  </a:lnTo>
                  <a:lnTo>
                    <a:pt x="74" y="143"/>
                  </a:lnTo>
                  <a:lnTo>
                    <a:pt x="66" y="149"/>
                  </a:lnTo>
                  <a:lnTo>
                    <a:pt x="60" y="158"/>
                  </a:lnTo>
                  <a:lnTo>
                    <a:pt x="53" y="173"/>
                  </a:lnTo>
                  <a:lnTo>
                    <a:pt x="53" y="118"/>
                  </a:lnTo>
                  <a:lnTo>
                    <a:pt x="56" y="118"/>
                  </a:lnTo>
                  <a:lnTo>
                    <a:pt x="61" y="116"/>
                  </a:lnTo>
                  <a:lnTo>
                    <a:pt x="69" y="115"/>
                  </a:lnTo>
                  <a:lnTo>
                    <a:pt x="78" y="110"/>
                  </a:lnTo>
                  <a:lnTo>
                    <a:pt x="87" y="103"/>
                  </a:lnTo>
                  <a:lnTo>
                    <a:pt x="92" y="92"/>
                  </a:lnTo>
                  <a:lnTo>
                    <a:pt x="95" y="77"/>
                  </a:lnTo>
                  <a:lnTo>
                    <a:pt x="92" y="77"/>
                  </a:lnTo>
                  <a:lnTo>
                    <a:pt x="88" y="77"/>
                  </a:lnTo>
                  <a:lnTo>
                    <a:pt x="81" y="79"/>
                  </a:lnTo>
                  <a:lnTo>
                    <a:pt x="73" y="81"/>
                  </a:lnTo>
                  <a:lnTo>
                    <a:pt x="65" y="88"/>
                  </a:lnTo>
                  <a:lnTo>
                    <a:pt x="58" y="99"/>
                  </a:lnTo>
                  <a:lnTo>
                    <a:pt x="53" y="115"/>
                  </a:lnTo>
                  <a:lnTo>
                    <a:pt x="53" y="48"/>
                  </a:lnTo>
                  <a:lnTo>
                    <a:pt x="56" y="48"/>
                  </a:lnTo>
                  <a:lnTo>
                    <a:pt x="61" y="48"/>
                  </a:lnTo>
                  <a:lnTo>
                    <a:pt x="68" y="45"/>
                  </a:lnTo>
                  <a:lnTo>
                    <a:pt x="77" y="42"/>
                  </a:lnTo>
                  <a:lnTo>
                    <a:pt x="85" y="37"/>
                  </a:lnTo>
                  <a:lnTo>
                    <a:pt x="93" y="27"/>
                  </a:lnTo>
                  <a:lnTo>
                    <a:pt x="97" y="17"/>
                  </a:lnTo>
                  <a:lnTo>
                    <a:pt x="100" y="0"/>
                  </a:lnTo>
                  <a:lnTo>
                    <a:pt x="97" y="0"/>
                  </a:lnTo>
                  <a:lnTo>
                    <a:pt x="92" y="0"/>
                  </a:lnTo>
                  <a:lnTo>
                    <a:pt x="84" y="3"/>
                  </a:lnTo>
                  <a:lnTo>
                    <a:pt x="74" y="7"/>
                  </a:lnTo>
                  <a:lnTo>
                    <a:pt x="65" y="14"/>
                  </a:lnTo>
                  <a:lnTo>
                    <a:pt x="57" y="27"/>
                  </a:lnTo>
                  <a:lnTo>
                    <a:pt x="50" y="45"/>
                  </a:lnTo>
                  <a:lnTo>
                    <a:pt x="50" y="42"/>
                  </a:lnTo>
                  <a:lnTo>
                    <a:pt x="47" y="35"/>
                  </a:lnTo>
                  <a:lnTo>
                    <a:pt x="43" y="27"/>
                  </a:lnTo>
                  <a:lnTo>
                    <a:pt x="38" y="18"/>
                  </a:lnTo>
                  <a:lnTo>
                    <a:pt x="29" y="10"/>
                  </a:lnTo>
                  <a:lnTo>
                    <a:pt x="16" y="3"/>
                  </a:lnTo>
                  <a:lnTo>
                    <a:pt x="0" y="0"/>
                  </a:lnTo>
                  <a:lnTo>
                    <a:pt x="2" y="3"/>
                  </a:lnTo>
                  <a:lnTo>
                    <a:pt x="3" y="10"/>
                  </a:lnTo>
                  <a:lnTo>
                    <a:pt x="6" y="19"/>
                  </a:lnTo>
                  <a:lnTo>
                    <a:pt x="11" y="29"/>
                  </a:lnTo>
                  <a:lnTo>
                    <a:pt x="19" y="38"/>
                  </a:lnTo>
                  <a:lnTo>
                    <a:pt x="31" y="45"/>
                  </a:lnTo>
                  <a:lnTo>
                    <a:pt x="47" y="48"/>
                  </a:lnTo>
                  <a:lnTo>
                    <a:pt x="47" y="135"/>
                  </a:lnTo>
                  <a:lnTo>
                    <a:pt x="47" y="132"/>
                  </a:lnTo>
                  <a:lnTo>
                    <a:pt x="46" y="126"/>
                  </a:lnTo>
                  <a:lnTo>
                    <a:pt x="42" y="118"/>
                  </a:lnTo>
                  <a:lnTo>
                    <a:pt x="35" y="110"/>
                  </a:lnTo>
                  <a:lnTo>
                    <a:pt x="26" y="103"/>
                  </a:lnTo>
                  <a:lnTo>
                    <a:pt x="12" y="100"/>
                  </a:lnTo>
                  <a:lnTo>
                    <a:pt x="12" y="103"/>
                  </a:lnTo>
                  <a:lnTo>
                    <a:pt x="14" y="108"/>
                  </a:lnTo>
                  <a:lnTo>
                    <a:pt x="16" y="116"/>
                  </a:lnTo>
                  <a:lnTo>
                    <a:pt x="20" y="124"/>
                  </a:lnTo>
                  <a:lnTo>
                    <a:pt x="26" y="132"/>
                  </a:lnTo>
                  <a:lnTo>
                    <a:pt x="35" y="139"/>
                  </a:lnTo>
                  <a:lnTo>
                    <a:pt x="47" y="141"/>
                  </a:lnTo>
                  <a:lnTo>
                    <a:pt x="47" y="228"/>
                  </a:lnTo>
                  <a:lnTo>
                    <a:pt x="53" y="228"/>
                  </a:lnTo>
                  <a:close/>
                </a:path>
              </a:pathLst>
            </a:custGeom>
            <a:solidFill>
              <a:srgbClr val="D7D7D7"/>
            </a:solidFill>
            <a:ln w="0">
              <a:solidFill>
                <a:srgbClr val="D7D7D7"/>
              </a:solidFill>
              <a:prstDash val="solid"/>
              <a:round/>
            </a:ln>
          </p:spPr>
          <p:txBody>
            <a:bodyPr/>
            <a:lstStyle/>
            <a:p>
              <a:endParaRPr lang="zh-CN" altLang="en-US"/>
            </a:p>
          </p:txBody>
        </p:sp>
        <p:sp>
          <p:nvSpPr>
            <p:cNvPr id="3093" name="Freeform 21"/>
            <p:cNvSpPr/>
            <p:nvPr/>
          </p:nvSpPr>
          <p:spPr bwMode="gray">
            <a:xfrm>
              <a:off x="2273" y="187"/>
              <a:ext cx="175" cy="402"/>
            </a:xfrm>
            <a:custGeom>
              <a:avLst/>
              <a:gdLst>
                <a:gd name="T0" fmla="*/ 93 w 175"/>
                <a:gd name="T1" fmla="*/ 309 h 402"/>
                <a:gd name="T2" fmla="*/ 101 w 175"/>
                <a:gd name="T3" fmla="*/ 309 h 402"/>
                <a:gd name="T4" fmla="*/ 118 w 175"/>
                <a:gd name="T5" fmla="*/ 304 h 402"/>
                <a:gd name="T6" fmla="*/ 138 w 175"/>
                <a:gd name="T7" fmla="*/ 292 h 402"/>
                <a:gd name="T8" fmla="*/ 152 w 175"/>
                <a:gd name="T9" fmla="*/ 266 h 402"/>
                <a:gd name="T10" fmla="*/ 152 w 175"/>
                <a:gd name="T11" fmla="*/ 247 h 402"/>
                <a:gd name="T12" fmla="*/ 138 w 175"/>
                <a:gd name="T13" fmla="*/ 250 h 402"/>
                <a:gd name="T14" fmla="*/ 120 w 175"/>
                <a:gd name="T15" fmla="*/ 259 h 402"/>
                <a:gd name="T16" fmla="*/ 99 w 175"/>
                <a:gd name="T17" fmla="*/ 285 h 402"/>
                <a:gd name="T18" fmla="*/ 93 w 175"/>
                <a:gd name="T19" fmla="*/ 207 h 402"/>
                <a:gd name="T20" fmla="*/ 102 w 175"/>
                <a:gd name="T21" fmla="*/ 205 h 402"/>
                <a:gd name="T22" fmla="*/ 122 w 175"/>
                <a:gd name="T23" fmla="*/ 200 h 402"/>
                <a:gd name="T24" fmla="*/ 147 w 175"/>
                <a:gd name="T25" fmla="*/ 185 h 402"/>
                <a:gd name="T26" fmla="*/ 163 w 175"/>
                <a:gd name="T27" fmla="*/ 155 h 402"/>
                <a:gd name="T28" fmla="*/ 163 w 175"/>
                <a:gd name="T29" fmla="*/ 134 h 402"/>
                <a:gd name="T30" fmla="*/ 149 w 175"/>
                <a:gd name="T31" fmla="*/ 135 h 402"/>
                <a:gd name="T32" fmla="*/ 129 w 175"/>
                <a:gd name="T33" fmla="*/ 142 h 402"/>
                <a:gd name="T34" fmla="*/ 107 w 175"/>
                <a:gd name="T35" fmla="*/ 162 h 402"/>
                <a:gd name="T36" fmla="*/ 93 w 175"/>
                <a:gd name="T37" fmla="*/ 201 h 402"/>
                <a:gd name="T38" fmla="*/ 95 w 175"/>
                <a:gd name="T39" fmla="*/ 83 h 402"/>
                <a:gd name="T40" fmla="*/ 110 w 175"/>
                <a:gd name="T41" fmla="*/ 81 h 402"/>
                <a:gd name="T42" fmla="*/ 134 w 175"/>
                <a:gd name="T43" fmla="*/ 73 h 402"/>
                <a:gd name="T44" fmla="*/ 157 w 175"/>
                <a:gd name="T45" fmla="*/ 54 h 402"/>
                <a:gd name="T46" fmla="*/ 174 w 175"/>
                <a:gd name="T47" fmla="*/ 23 h 402"/>
                <a:gd name="T48" fmla="*/ 174 w 175"/>
                <a:gd name="T49" fmla="*/ 0 h 402"/>
                <a:gd name="T50" fmla="*/ 157 w 175"/>
                <a:gd name="T51" fmla="*/ 2 h 402"/>
                <a:gd name="T52" fmla="*/ 133 w 175"/>
                <a:gd name="T53" fmla="*/ 10 h 402"/>
                <a:gd name="T54" fmla="*/ 107 w 175"/>
                <a:gd name="T55" fmla="*/ 33 h 402"/>
                <a:gd name="T56" fmla="*/ 87 w 175"/>
                <a:gd name="T57" fmla="*/ 77 h 402"/>
                <a:gd name="T58" fmla="*/ 85 w 175"/>
                <a:gd name="T59" fmla="*/ 68 h 402"/>
                <a:gd name="T60" fmla="*/ 75 w 175"/>
                <a:gd name="T61" fmla="*/ 46 h 402"/>
                <a:gd name="T62" fmla="*/ 55 w 175"/>
                <a:gd name="T63" fmla="*/ 21 h 402"/>
                <a:gd name="T64" fmla="*/ 22 w 175"/>
                <a:gd name="T65" fmla="*/ 3 h 402"/>
                <a:gd name="T66" fmla="*/ 1 w 175"/>
                <a:gd name="T67" fmla="*/ 3 h 402"/>
                <a:gd name="T68" fmla="*/ 4 w 175"/>
                <a:gd name="T69" fmla="*/ 18 h 402"/>
                <a:gd name="T70" fmla="*/ 12 w 175"/>
                <a:gd name="T71" fmla="*/ 42 h 402"/>
                <a:gd name="T72" fmla="*/ 31 w 175"/>
                <a:gd name="T73" fmla="*/ 65 h 402"/>
                <a:gd name="T74" fmla="*/ 62 w 175"/>
                <a:gd name="T75" fmla="*/ 81 h 402"/>
                <a:gd name="T76" fmla="*/ 82 w 175"/>
                <a:gd name="T77" fmla="*/ 238 h 402"/>
                <a:gd name="T78" fmla="*/ 80 w 175"/>
                <a:gd name="T79" fmla="*/ 228 h 402"/>
                <a:gd name="T80" fmla="*/ 72 w 175"/>
                <a:gd name="T81" fmla="*/ 207 h 402"/>
                <a:gd name="T82" fmla="*/ 55 w 175"/>
                <a:gd name="T83" fmla="*/ 185 h 402"/>
                <a:gd name="T84" fmla="*/ 21 w 175"/>
                <a:gd name="T85" fmla="*/ 176 h 402"/>
                <a:gd name="T86" fmla="*/ 22 w 175"/>
                <a:gd name="T87" fmla="*/ 185 h 402"/>
                <a:gd name="T88" fmla="*/ 28 w 175"/>
                <a:gd name="T89" fmla="*/ 205 h 402"/>
                <a:gd name="T90" fmla="*/ 41 w 175"/>
                <a:gd name="T91" fmla="*/ 230 h 402"/>
                <a:gd name="T92" fmla="*/ 66 w 175"/>
                <a:gd name="T93" fmla="*/ 246 h 402"/>
                <a:gd name="T94" fmla="*/ 82 w 175"/>
                <a:gd name="T95"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5" h="402">
                  <a:moveTo>
                    <a:pt x="93" y="402"/>
                  </a:moveTo>
                  <a:lnTo>
                    <a:pt x="93" y="309"/>
                  </a:lnTo>
                  <a:lnTo>
                    <a:pt x="95" y="309"/>
                  </a:lnTo>
                  <a:lnTo>
                    <a:pt x="101" y="309"/>
                  </a:lnTo>
                  <a:lnTo>
                    <a:pt x="109" y="308"/>
                  </a:lnTo>
                  <a:lnTo>
                    <a:pt x="118" y="304"/>
                  </a:lnTo>
                  <a:lnTo>
                    <a:pt x="129" y="298"/>
                  </a:lnTo>
                  <a:lnTo>
                    <a:pt x="138" y="292"/>
                  </a:lnTo>
                  <a:lnTo>
                    <a:pt x="147" y="281"/>
                  </a:lnTo>
                  <a:lnTo>
                    <a:pt x="152" y="266"/>
                  </a:lnTo>
                  <a:lnTo>
                    <a:pt x="155" y="247"/>
                  </a:lnTo>
                  <a:lnTo>
                    <a:pt x="152" y="247"/>
                  </a:lnTo>
                  <a:lnTo>
                    <a:pt x="147" y="249"/>
                  </a:lnTo>
                  <a:lnTo>
                    <a:pt x="138" y="250"/>
                  </a:lnTo>
                  <a:lnTo>
                    <a:pt x="129" y="253"/>
                  </a:lnTo>
                  <a:lnTo>
                    <a:pt x="120" y="259"/>
                  </a:lnTo>
                  <a:lnTo>
                    <a:pt x="109" y="270"/>
                  </a:lnTo>
                  <a:lnTo>
                    <a:pt x="99" y="285"/>
                  </a:lnTo>
                  <a:lnTo>
                    <a:pt x="93" y="304"/>
                  </a:lnTo>
                  <a:lnTo>
                    <a:pt x="93" y="207"/>
                  </a:lnTo>
                  <a:lnTo>
                    <a:pt x="95" y="207"/>
                  </a:lnTo>
                  <a:lnTo>
                    <a:pt x="102" y="205"/>
                  </a:lnTo>
                  <a:lnTo>
                    <a:pt x="111" y="204"/>
                  </a:lnTo>
                  <a:lnTo>
                    <a:pt x="122" y="200"/>
                  </a:lnTo>
                  <a:lnTo>
                    <a:pt x="134" y="195"/>
                  </a:lnTo>
                  <a:lnTo>
                    <a:pt x="147" y="185"/>
                  </a:lnTo>
                  <a:lnTo>
                    <a:pt x="156" y="173"/>
                  </a:lnTo>
                  <a:lnTo>
                    <a:pt x="163" y="155"/>
                  </a:lnTo>
                  <a:lnTo>
                    <a:pt x="165" y="134"/>
                  </a:lnTo>
                  <a:lnTo>
                    <a:pt x="163" y="134"/>
                  </a:lnTo>
                  <a:lnTo>
                    <a:pt x="157" y="134"/>
                  </a:lnTo>
                  <a:lnTo>
                    <a:pt x="149" y="135"/>
                  </a:lnTo>
                  <a:lnTo>
                    <a:pt x="140" y="137"/>
                  </a:lnTo>
                  <a:lnTo>
                    <a:pt x="129" y="142"/>
                  </a:lnTo>
                  <a:lnTo>
                    <a:pt x="118" y="150"/>
                  </a:lnTo>
                  <a:lnTo>
                    <a:pt x="107" y="162"/>
                  </a:lnTo>
                  <a:lnTo>
                    <a:pt x="99" y="178"/>
                  </a:lnTo>
                  <a:lnTo>
                    <a:pt x="93" y="201"/>
                  </a:lnTo>
                  <a:lnTo>
                    <a:pt x="93" y="83"/>
                  </a:lnTo>
                  <a:lnTo>
                    <a:pt x="95" y="83"/>
                  </a:lnTo>
                  <a:lnTo>
                    <a:pt x="101" y="83"/>
                  </a:lnTo>
                  <a:lnTo>
                    <a:pt x="110" y="81"/>
                  </a:lnTo>
                  <a:lnTo>
                    <a:pt x="122" y="77"/>
                  </a:lnTo>
                  <a:lnTo>
                    <a:pt x="134" y="73"/>
                  </a:lnTo>
                  <a:lnTo>
                    <a:pt x="147" y="65"/>
                  </a:lnTo>
                  <a:lnTo>
                    <a:pt x="157" y="54"/>
                  </a:lnTo>
                  <a:lnTo>
                    <a:pt x="167" y="41"/>
                  </a:lnTo>
                  <a:lnTo>
                    <a:pt x="174" y="23"/>
                  </a:lnTo>
                  <a:lnTo>
                    <a:pt x="175" y="0"/>
                  </a:lnTo>
                  <a:lnTo>
                    <a:pt x="174" y="0"/>
                  </a:lnTo>
                  <a:lnTo>
                    <a:pt x="167" y="0"/>
                  </a:lnTo>
                  <a:lnTo>
                    <a:pt x="157" y="2"/>
                  </a:lnTo>
                  <a:lnTo>
                    <a:pt x="145" y="4"/>
                  </a:lnTo>
                  <a:lnTo>
                    <a:pt x="133" y="10"/>
                  </a:lnTo>
                  <a:lnTo>
                    <a:pt x="120" y="19"/>
                  </a:lnTo>
                  <a:lnTo>
                    <a:pt x="107" y="33"/>
                  </a:lnTo>
                  <a:lnTo>
                    <a:pt x="97" y="52"/>
                  </a:lnTo>
                  <a:lnTo>
                    <a:pt x="87" y="77"/>
                  </a:lnTo>
                  <a:lnTo>
                    <a:pt x="87" y="75"/>
                  </a:lnTo>
                  <a:lnTo>
                    <a:pt x="85" y="68"/>
                  </a:lnTo>
                  <a:lnTo>
                    <a:pt x="80" y="58"/>
                  </a:lnTo>
                  <a:lnTo>
                    <a:pt x="75" y="46"/>
                  </a:lnTo>
                  <a:lnTo>
                    <a:pt x="66" y="33"/>
                  </a:lnTo>
                  <a:lnTo>
                    <a:pt x="55" y="21"/>
                  </a:lnTo>
                  <a:lnTo>
                    <a:pt x="40" y="10"/>
                  </a:lnTo>
                  <a:lnTo>
                    <a:pt x="22" y="3"/>
                  </a:lnTo>
                  <a:lnTo>
                    <a:pt x="0" y="0"/>
                  </a:lnTo>
                  <a:lnTo>
                    <a:pt x="1" y="3"/>
                  </a:lnTo>
                  <a:lnTo>
                    <a:pt x="1" y="10"/>
                  </a:lnTo>
                  <a:lnTo>
                    <a:pt x="4" y="18"/>
                  </a:lnTo>
                  <a:lnTo>
                    <a:pt x="6" y="30"/>
                  </a:lnTo>
                  <a:lnTo>
                    <a:pt x="12" y="42"/>
                  </a:lnTo>
                  <a:lnTo>
                    <a:pt x="20" y="54"/>
                  </a:lnTo>
                  <a:lnTo>
                    <a:pt x="31" y="65"/>
                  </a:lnTo>
                  <a:lnTo>
                    <a:pt x="44" y="75"/>
                  </a:lnTo>
                  <a:lnTo>
                    <a:pt x="62" y="81"/>
                  </a:lnTo>
                  <a:lnTo>
                    <a:pt x="82" y="83"/>
                  </a:lnTo>
                  <a:lnTo>
                    <a:pt x="82" y="238"/>
                  </a:lnTo>
                  <a:lnTo>
                    <a:pt x="82" y="235"/>
                  </a:lnTo>
                  <a:lnTo>
                    <a:pt x="80" y="228"/>
                  </a:lnTo>
                  <a:lnTo>
                    <a:pt x="78" y="217"/>
                  </a:lnTo>
                  <a:lnTo>
                    <a:pt x="72" y="207"/>
                  </a:lnTo>
                  <a:lnTo>
                    <a:pt x="66" y="196"/>
                  </a:lnTo>
                  <a:lnTo>
                    <a:pt x="55" y="185"/>
                  </a:lnTo>
                  <a:lnTo>
                    <a:pt x="40" y="178"/>
                  </a:lnTo>
                  <a:lnTo>
                    <a:pt x="21" y="176"/>
                  </a:lnTo>
                  <a:lnTo>
                    <a:pt x="21" y="178"/>
                  </a:lnTo>
                  <a:lnTo>
                    <a:pt x="22" y="185"/>
                  </a:lnTo>
                  <a:lnTo>
                    <a:pt x="24" y="195"/>
                  </a:lnTo>
                  <a:lnTo>
                    <a:pt x="28" y="205"/>
                  </a:lnTo>
                  <a:lnTo>
                    <a:pt x="33" y="217"/>
                  </a:lnTo>
                  <a:lnTo>
                    <a:pt x="41" y="230"/>
                  </a:lnTo>
                  <a:lnTo>
                    <a:pt x="52" y="239"/>
                  </a:lnTo>
                  <a:lnTo>
                    <a:pt x="66" y="246"/>
                  </a:lnTo>
                  <a:lnTo>
                    <a:pt x="82" y="247"/>
                  </a:lnTo>
                  <a:lnTo>
                    <a:pt x="82" y="402"/>
                  </a:lnTo>
                  <a:lnTo>
                    <a:pt x="93" y="402"/>
                  </a:lnTo>
                  <a:close/>
                </a:path>
              </a:pathLst>
            </a:custGeom>
            <a:solidFill>
              <a:srgbClr val="D7D7D7"/>
            </a:solidFill>
            <a:ln w="0">
              <a:solidFill>
                <a:srgbClr val="D7D7D7"/>
              </a:solidFill>
              <a:prstDash val="solid"/>
              <a:round/>
            </a:ln>
          </p:spPr>
          <p:txBody>
            <a:bodyPr/>
            <a:lstStyle/>
            <a:p>
              <a:endParaRPr lang="zh-CN" altLang="en-US"/>
            </a:p>
          </p:txBody>
        </p:sp>
        <p:sp>
          <p:nvSpPr>
            <p:cNvPr id="3094" name="Freeform 22"/>
            <p:cNvSpPr/>
            <p:nvPr/>
          </p:nvSpPr>
          <p:spPr bwMode="gray">
            <a:xfrm>
              <a:off x="2161" y="216"/>
              <a:ext cx="97" cy="373"/>
            </a:xfrm>
            <a:custGeom>
              <a:avLst/>
              <a:gdLst>
                <a:gd name="T0" fmla="*/ 52 w 97"/>
                <a:gd name="T1" fmla="*/ 237 h 373"/>
                <a:gd name="T2" fmla="*/ 59 w 97"/>
                <a:gd name="T3" fmla="*/ 237 h 373"/>
                <a:gd name="T4" fmla="*/ 74 w 97"/>
                <a:gd name="T5" fmla="*/ 232 h 373"/>
                <a:gd name="T6" fmla="*/ 90 w 97"/>
                <a:gd name="T7" fmla="*/ 218 h 373"/>
                <a:gd name="T8" fmla="*/ 97 w 97"/>
                <a:gd name="T9" fmla="*/ 193 h 373"/>
                <a:gd name="T10" fmla="*/ 89 w 97"/>
                <a:gd name="T11" fmla="*/ 193 h 373"/>
                <a:gd name="T12" fmla="*/ 71 w 97"/>
                <a:gd name="T13" fmla="*/ 197 h 373"/>
                <a:gd name="T14" fmla="*/ 56 w 97"/>
                <a:gd name="T15" fmla="*/ 215 h 373"/>
                <a:gd name="T16" fmla="*/ 52 w 97"/>
                <a:gd name="T17" fmla="*/ 147 h 373"/>
                <a:gd name="T18" fmla="*/ 59 w 97"/>
                <a:gd name="T19" fmla="*/ 147 h 373"/>
                <a:gd name="T20" fmla="*/ 74 w 97"/>
                <a:gd name="T21" fmla="*/ 141 h 373"/>
                <a:gd name="T22" fmla="*/ 90 w 97"/>
                <a:gd name="T23" fmla="*/ 128 h 373"/>
                <a:gd name="T24" fmla="*/ 97 w 97"/>
                <a:gd name="T25" fmla="*/ 102 h 373"/>
                <a:gd name="T26" fmla="*/ 89 w 97"/>
                <a:gd name="T27" fmla="*/ 102 h 373"/>
                <a:gd name="T28" fmla="*/ 71 w 97"/>
                <a:gd name="T29" fmla="*/ 109 h 373"/>
                <a:gd name="T30" fmla="*/ 56 w 97"/>
                <a:gd name="T31" fmla="*/ 126 h 373"/>
                <a:gd name="T32" fmla="*/ 52 w 97"/>
                <a:gd name="T33" fmla="*/ 46 h 373"/>
                <a:gd name="T34" fmla="*/ 51 w 97"/>
                <a:gd name="T35" fmla="*/ 37 h 373"/>
                <a:gd name="T36" fmla="*/ 45 w 97"/>
                <a:gd name="T37" fmla="*/ 23 h 373"/>
                <a:gd name="T38" fmla="*/ 32 w 97"/>
                <a:gd name="T39" fmla="*/ 6 h 373"/>
                <a:gd name="T40" fmla="*/ 6 w 97"/>
                <a:gd name="T41" fmla="*/ 0 h 373"/>
                <a:gd name="T42" fmla="*/ 8 w 97"/>
                <a:gd name="T43" fmla="*/ 9 h 373"/>
                <a:gd name="T44" fmla="*/ 16 w 97"/>
                <a:gd name="T45" fmla="*/ 27 h 373"/>
                <a:gd name="T46" fmla="*/ 33 w 97"/>
                <a:gd name="T47" fmla="*/ 43 h 373"/>
                <a:gd name="T48" fmla="*/ 45 w 97"/>
                <a:gd name="T49" fmla="*/ 113 h 373"/>
                <a:gd name="T50" fmla="*/ 45 w 97"/>
                <a:gd name="T51" fmla="*/ 106 h 373"/>
                <a:gd name="T52" fmla="*/ 40 w 97"/>
                <a:gd name="T53" fmla="*/ 90 h 373"/>
                <a:gd name="T54" fmla="*/ 27 w 97"/>
                <a:gd name="T55" fmla="*/ 75 h 373"/>
                <a:gd name="T56" fmla="*/ 1 w 97"/>
                <a:gd name="T57" fmla="*/ 67 h 373"/>
                <a:gd name="T58" fmla="*/ 0 w 97"/>
                <a:gd name="T59" fmla="*/ 75 h 373"/>
                <a:gd name="T60" fmla="*/ 2 w 97"/>
                <a:gd name="T61" fmla="*/ 91 h 373"/>
                <a:gd name="T62" fmla="*/ 14 w 97"/>
                <a:gd name="T63" fmla="*/ 109 h 373"/>
                <a:gd name="T64" fmla="*/ 45 w 97"/>
                <a:gd name="T65" fmla="*/ 118 h 373"/>
                <a:gd name="T66" fmla="*/ 45 w 97"/>
                <a:gd name="T67" fmla="*/ 207 h 373"/>
                <a:gd name="T68" fmla="*/ 43 w 97"/>
                <a:gd name="T69" fmla="*/ 195 h 373"/>
                <a:gd name="T70" fmla="*/ 33 w 97"/>
                <a:gd name="T71" fmla="*/ 182 h 373"/>
                <a:gd name="T72" fmla="*/ 12 w 97"/>
                <a:gd name="T73" fmla="*/ 175 h 373"/>
                <a:gd name="T74" fmla="*/ 10 w 97"/>
                <a:gd name="T75" fmla="*/ 182 h 373"/>
                <a:gd name="T76" fmla="*/ 13 w 97"/>
                <a:gd name="T77" fmla="*/ 197 h 373"/>
                <a:gd name="T78" fmla="*/ 29 w 97"/>
                <a:gd name="T79" fmla="*/ 211 h 373"/>
                <a:gd name="T80" fmla="*/ 45 w 97"/>
                <a:gd name="T81"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 h="373">
                  <a:moveTo>
                    <a:pt x="52" y="373"/>
                  </a:moveTo>
                  <a:lnTo>
                    <a:pt x="52" y="237"/>
                  </a:lnTo>
                  <a:lnTo>
                    <a:pt x="54" y="237"/>
                  </a:lnTo>
                  <a:lnTo>
                    <a:pt x="59" y="237"/>
                  </a:lnTo>
                  <a:lnTo>
                    <a:pt x="66" y="236"/>
                  </a:lnTo>
                  <a:lnTo>
                    <a:pt x="74" y="232"/>
                  </a:lnTo>
                  <a:lnTo>
                    <a:pt x="82" y="226"/>
                  </a:lnTo>
                  <a:lnTo>
                    <a:pt x="90" y="218"/>
                  </a:lnTo>
                  <a:lnTo>
                    <a:pt x="95" y="207"/>
                  </a:lnTo>
                  <a:lnTo>
                    <a:pt x="97" y="193"/>
                  </a:lnTo>
                  <a:lnTo>
                    <a:pt x="94" y="193"/>
                  </a:lnTo>
                  <a:lnTo>
                    <a:pt x="89" y="193"/>
                  </a:lnTo>
                  <a:lnTo>
                    <a:pt x="81" y="194"/>
                  </a:lnTo>
                  <a:lnTo>
                    <a:pt x="71" y="197"/>
                  </a:lnTo>
                  <a:lnTo>
                    <a:pt x="63" y="205"/>
                  </a:lnTo>
                  <a:lnTo>
                    <a:pt x="56" y="215"/>
                  </a:lnTo>
                  <a:lnTo>
                    <a:pt x="52" y="232"/>
                  </a:lnTo>
                  <a:lnTo>
                    <a:pt x="52" y="147"/>
                  </a:lnTo>
                  <a:lnTo>
                    <a:pt x="54" y="147"/>
                  </a:lnTo>
                  <a:lnTo>
                    <a:pt x="59" y="147"/>
                  </a:lnTo>
                  <a:lnTo>
                    <a:pt x="66" y="144"/>
                  </a:lnTo>
                  <a:lnTo>
                    <a:pt x="74" y="141"/>
                  </a:lnTo>
                  <a:lnTo>
                    <a:pt x="82" y="136"/>
                  </a:lnTo>
                  <a:lnTo>
                    <a:pt x="90" y="128"/>
                  </a:lnTo>
                  <a:lnTo>
                    <a:pt x="95" y="117"/>
                  </a:lnTo>
                  <a:lnTo>
                    <a:pt x="97" y="102"/>
                  </a:lnTo>
                  <a:lnTo>
                    <a:pt x="94" y="102"/>
                  </a:lnTo>
                  <a:lnTo>
                    <a:pt x="89" y="102"/>
                  </a:lnTo>
                  <a:lnTo>
                    <a:pt x="81" y="105"/>
                  </a:lnTo>
                  <a:lnTo>
                    <a:pt x="71" y="109"/>
                  </a:lnTo>
                  <a:lnTo>
                    <a:pt x="63" y="116"/>
                  </a:lnTo>
                  <a:lnTo>
                    <a:pt x="56" y="126"/>
                  </a:lnTo>
                  <a:lnTo>
                    <a:pt x="52" y="141"/>
                  </a:lnTo>
                  <a:lnTo>
                    <a:pt x="52" y="46"/>
                  </a:lnTo>
                  <a:lnTo>
                    <a:pt x="51" y="43"/>
                  </a:lnTo>
                  <a:lnTo>
                    <a:pt x="51" y="37"/>
                  </a:lnTo>
                  <a:lnTo>
                    <a:pt x="49" y="31"/>
                  </a:lnTo>
                  <a:lnTo>
                    <a:pt x="45" y="23"/>
                  </a:lnTo>
                  <a:lnTo>
                    <a:pt x="40" y="15"/>
                  </a:lnTo>
                  <a:lnTo>
                    <a:pt x="32" y="6"/>
                  </a:lnTo>
                  <a:lnTo>
                    <a:pt x="21" y="2"/>
                  </a:lnTo>
                  <a:lnTo>
                    <a:pt x="6" y="0"/>
                  </a:lnTo>
                  <a:lnTo>
                    <a:pt x="6" y="2"/>
                  </a:lnTo>
                  <a:lnTo>
                    <a:pt x="8" y="9"/>
                  </a:lnTo>
                  <a:lnTo>
                    <a:pt x="12" y="17"/>
                  </a:lnTo>
                  <a:lnTo>
                    <a:pt x="16" y="27"/>
                  </a:lnTo>
                  <a:lnTo>
                    <a:pt x="23" y="36"/>
                  </a:lnTo>
                  <a:lnTo>
                    <a:pt x="33" y="43"/>
                  </a:lnTo>
                  <a:lnTo>
                    <a:pt x="45" y="46"/>
                  </a:lnTo>
                  <a:lnTo>
                    <a:pt x="45" y="113"/>
                  </a:lnTo>
                  <a:lnTo>
                    <a:pt x="45" y="112"/>
                  </a:lnTo>
                  <a:lnTo>
                    <a:pt x="45" y="106"/>
                  </a:lnTo>
                  <a:lnTo>
                    <a:pt x="44" y="98"/>
                  </a:lnTo>
                  <a:lnTo>
                    <a:pt x="40" y="90"/>
                  </a:lnTo>
                  <a:lnTo>
                    <a:pt x="35" y="82"/>
                  </a:lnTo>
                  <a:lnTo>
                    <a:pt x="27" y="75"/>
                  </a:lnTo>
                  <a:lnTo>
                    <a:pt x="16" y="70"/>
                  </a:lnTo>
                  <a:lnTo>
                    <a:pt x="1" y="67"/>
                  </a:lnTo>
                  <a:lnTo>
                    <a:pt x="0" y="70"/>
                  </a:lnTo>
                  <a:lnTo>
                    <a:pt x="0" y="75"/>
                  </a:lnTo>
                  <a:lnTo>
                    <a:pt x="0" y="82"/>
                  </a:lnTo>
                  <a:lnTo>
                    <a:pt x="2" y="91"/>
                  </a:lnTo>
                  <a:lnTo>
                    <a:pt x="6" y="100"/>
                  </a:lnTo>
                  <a:lnTo>
                    <a:pt x="14" y="109"/>
                  </a:lnTo>
                  <a:lnTo>
                    <a:pt x="28" y="114"/>
                  </a:lnTo>
                  <a:lnTo>
                    <a:pt x="45" y="118"/>
                  </a:lnTo>
                  <a:lnTo>
                    <a:pt x="45" y="209"/>
                  </a:lnTo>
                  <a:lnTo>
                    <a:pt x="45" y="207"/>
                  </a:lnTo>
                  <a:lnTo>
                    <a:pt x="45" y="202"/>
                  </a:lnTo>
                  <a:lnTo>
                    <a:pt x="43" y="195"/>
                  </a:lnTo>
                  <a:lnTo>
                    <a:pt x="40" y="188"/>
                  </a:lnTo>
                  <a:lnTo>
                    <a:pt x="33" y="182"/>
                  </a:lnTo>
                  <a:lnTo>
                    <a:pt x="24" y="178"/>
                  </a:lnTo>
                  <a:lnTo>
                    <a:pt x="12" y="175"/>
                  </a:lnTo>
                  <a:lnTo>
                    <a:pt x="12" y="178"/>
                  </a:lnTo>
                  <a:lnTo>
                    <a:pt x="10" y="182"/>
                  </a:lnTo>
                  <a:lnTo>
                    <a:pt x="10" y="188"/>
                  </a:lnTo>
                  <a:lnTo>
                    <a:pt x="13" y="197"/>
                  </a:lnTo>
                  <a:lnTo>
                    <a:pt x="20" y="205"/>
                  </a:lnTo>
                  <a:lnTo>
                    <a:pt x="29" y="211"/>
                  </a:lnTo>
                  <a:lnTo>
                    <a:pt x="45" y="215"/>
                  </a:lnTo>
                  <a:lnTo>
                    <a:pt x="45" y="373"/>
                  </a:lnTo>
                  <a:lnTo>
                    <a:pt x="52" y="373"/>
                  </a:lnTo>
                  <a:close/>
                </a:path>
              </a:pathLst>
            </a:custGeom>
            <a:solidFill>
              <a:srgbClr val="D7D7D7"/>
            </a:solidFill>
            <a:ln w="0">
              <a:solidFill>
                <a:srgbClr val="D7D7D7"/>
              </a:solidFill>
              <a:prstDash val="solid"/>
              <a:round/>
            </a:ln>
          </p:spPr>
          <p:txBody>
            <a:bodyPr/>
            <a:lstStyle/>
            <a:p>
              <a:endParaRPr lang="zh-CN" altLang="en-US"/>
            </a:p>
          </p:txBody>
        </p:sp>
        <p:sp>
          <p:nvSpPr>
            <p:cNvPr id="3095" name="Freeform 23"/>
            <p:cNvSpPr/>
            <p:nvPr/>
          </p:nvSpPr>
          <p:spPr bwMode="gray">
            <a:xfrm>
              <a:off x="2708" y="216"/>
              <a:ext cx="97" cy="373"/>
            </a:xfrm>
            <a:custGeom>
              <a:avLst/>
              <a:gdLst>
                <a:gd name="T0" fmla="*/ 51 w 97"/>
                <a:gd name="T1" fmla="*/ 237 h 373"/>
                <a:gd name="T2" fmla="*/ 60 w 97"/>
                <a:gd name="T3" fmla="*/ 237 h 373"/>
                <a:gd name="T4" fmla="*/ 74 w 97"/>
                <a:gd name="T5" fmla="*/ 232 h 373"/>
                <a:gd name="T6" fmla="*/ 91 w 97"/>
                <a:gd name="T7" fmla="*/ 218 h 373"/>
                <a:gd name="T8" fmla="*/ 97 w 97"/>
                <a:gd name="T9" fmla="*/ 193 h 373"/>
                <a:gd name="T10" fmla="*/ 89 w 97"/>
                <a:gd name="T11" fmla="*/ 193 h 373"/>
                <a:gd name="T12" fmla="*/ 72 w 97"/>
                <a:gd name="T13" fmla="*/ 197 h 373"/>
                <a:gd name="T14" fmla="*/ 55 w 97"/>
                <a:gd name="T15" fmla="*/ 215 h 373"/>
                <a:gd name="T16" fmla="*/ 51 w 97"/>
                <a:gd name="T17" fmla="*/ 147 h 373"/>
                <a:gd name="T18" fmla="*/ 60 w 97"/>
                <a:gd name="T19" fmla="*/ 147 h 373"/>
                <a:gd name="T20" fmla="*/ 74 w 97"/>
                <a:gd name="T21" fmla="*/ 141 h 373"/>
                <a:gd name="T22" fmla="*/ 91 w 97"/>
                <a:gd name="T23" fmla="*/ 128 h 373"/>
                <a:gd name="T24" fmla="*/ 97 w 97"/>
                <a:gd name="T25" fmla="*/ 102 h 373"/>
                <a:gd name="T26" fmla="*/ 89 w 97"/>
                <a:gd name="T27" fmla="*/ 102 h 373"/>
                <a:gd name="T28" fmla="*/ 72 w 97"/>
                <a:gd name="T29" fmla="*/ 109 h 373"/>
                <a:gd name="T30" fmla="*/ 55 w 97"/>
                <a:gd name="T31" fmla="*/ 126 h 373"/>
                <a:gd name="T32" fmla="*/ 51 w 97"/>
                <a:gd name="T33" fmla="*/ 46 h 373"/>
                <a:gd name="T34" fmla="*/ 51 w 97"/>
                <a:gd name="T35" fmla="*/ 37 h 373"/>
                <a:gd name="T36" fmla="*/ 46 w 97"/>
                <a:gd name="T37" fmla="*/ 23 h 373"/>
                <a:gd name="T38" fmla="*/ 33 w 97"/>
                <a:gd name="T39" fmla="*/ 6 h 373"/>
                <a:gd name="T40" fmla="*/ 7 w 97"/>
                <a:gd name="T41" fmla="*/ 0 h 373"/>
                <a:gd name="T42" fmla="*/ 8 w 97"/>
                <a:gd name="T43" fmla="*/ 9 h 373"/>
                <a:gd name="T44" fmla="*/ 16 w 97"/>
                <a:gd name="T45" fmla="*/ 27 h 373"/>
                <a:gd name="T46" fmla="*/ 34 w 97"/>
                <a:gd name="T47" fmla="*/ 43 h 373"/>
                <a:gd name="T48" fmla="*/ 46 w 97"/>
                <a:gd name="T49" fmla="*/ 113 h 373"/>
                <a:gd name="T50" fmla="*/ 46 w 97"/>
                <a:gd name="T51" fmla="*/ 106 h 373"/>
                <a:gd name="T52" fmla="*/ 41 w 97"/>
                <a:gd name="T53" fmla="*/ 90 h 373"/>
                <a:gd name="T54" fmla="*/ 27 w 97"/>
                <a:gd name="T55" fmla="*/ 75 h 373"/>
                <a:gd name="T56" fmla="*/ 0 w 97"/>
                <a:gd name="T57" fmla="*/ 67 h 373"/>
                <a:gd name="T58" fmla="*/ 0 w 97"/>
                <a:gd name="T59" fmla="*/ 75 h 373"/>
                <a:gd name="T60" fmla="*/ 3 w 97"/>
                <a:gd name="T61" fmla="*/ 91 h 373"/>
                <a:gd name="T62" fmla="*/ 15 w 97"/>
                <a:gd name="T63" fmla="*/ 109 h 373"/>
                <a:gd name="T64" fmla="*/ 46 w 97"/>
                <a:gd name="T65" fmla="*/ 118 h 373"/>
                <a:gd name="T66" fmla="*/ 46 w 97"/>
                <a:gd name="T67" fmla="*/ 207 h 373"/>
                <a:gd name="T68" fmla="*/ 43 w 97"/>
                <a:gd name="T69" fmla="*/ 195 h 373"/>
                <a:gd name="T70" fmla="*/ 34 w 97"/>
                <a:gd name="T71" fmla="*/ 182 h 373"/>
                <a:gd name="T72" fmla="*/ 12 w 97"/>
                <a:gd name="T73" fmla="*/ 175 h 373"/>
                <a:gd name="T74" fmla="*/ 11 w 97"/>
                <a:gd name="T75" fmla="*/ 182 h 373"/>
                <a:gd name="T76" fmla="*/ 14 w 97"/>
                <a:gd name="T77" fmla="*/ 197 h 373"/>
                <a:gd name="T78" fmla="*/ 30 w 97"/>
                <a:gd name="T79" fmla="*/ 211 h 373"/>
                <a:gd name="T80" fmla="*/ 46 w 97"/>
                <a:gd name="T81"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 h="373">
                  <a:moveTo>
                    <a:pt x="51" y="373"/>
                  </a:moveTo>
                  <a:lnTo>
                    <a:pt x="51" y="237"/>
                  </a:lnTo>
                  <a:lnTo>
                    <a:pt x="54" y="237"/>
                  </a:lnTo>
                  <a:lnTo>
                    <a:pt x="60" y="237"/>
                  </a:lnTo>
                  <a:lnTo>
                    <a:pt x="66" y="236"/>
                  </a:lnTo>
                  <a:lnTo>
                    <a:pt x="74" y="232"/>
                  </a:lnTo>
                  <a:lnTo>
                    <a:pt x="82" y="226"/>
                  </a:lnTo>
                  <a:lnTo>
                    <a:pt x="91" y="218"/>
                  </a:lnTo>
                  <a:lnTo>
                    <a:pt x="95" y="207"/>
                  </a:lnTo>
                  <a:lnTo>
                    <a:pt x="97" y="193"/>
                  </a:lnTo>
                  <a:lnTo>
                    <a:pt x="95" y="193"/>
                  </a:lnTo>
                  <a:lnTo>
                    <a:pt x="89" y="193"/>
                  </a:lnTo>
                  <a:lnTo>
                    <a:pt x="81" y="194"/>
                  </a:lnTo>
                  <a:lnTo>
                    <a:pt x="72" y="197"/>
                  </a:lnTo>
                  <a:lnTo>
                    <a:pt x="64" y="205"/>
                  </a:lnTo>
                  <a:lnTo>
                    <a:pt x="55" y="215"/>
                  </a:lnTo>
                  <a:lnTo>
                    <a:pt x="51" y="232"/>
                  </a:lnTo>
                  <a:lnTo>
                    <a:pt x="51" y="147"/>
                  </a:lnTo>
                  <a:lnTo>
                    <a:pt x="54" y="147"/>
                  </a:lnTo>
                  <a:lnTo>
                    <a:pt x="60" y="147"/>
                  </a:lnTo>
                  <a:lnTo>
                    <a:pt x="66" y="144"/>
                  </a:lnTo>
                  <a:lnTo>
                    <a:pt x="74" y="141"/>
                  </a:lnTo>
                  <a:lnTo>
                    <a:pt x="82" y="136"/>
                  </a:lnTo>
                  <a:lnTo>
                    <a:pt x="91" y="128"/>
                  </a:lnTo>
                  <a:lnTo>
                    <a:pt x="95" y="117"/>
                  </a:lnTo>
                  <a:lnTo>
                    <a:pt x="97" y="102"/>
                  </a:lnTo>
                  <a:lnTo>
                    <a:pt x="95" y="102"/>
                  </a:lnTo>
                  <a:lnTo>
                    <a:pt x="89" y="102"/>
                  </a:lnTo>
                  <a:lnTo>
                    <a:pt x="81" y="105"/>
                  </a:lnTo>
                  <a:lnTo>
                    <a:pt x="72" y="109"/>
                  </a:lnTo>
                  <a:lnTo>
                    <a:pt x="64" y="116"/>
                  </a:lnTo>
                  <a:lnTo>
                    <a:pt x="55" y="126"/>
                  </a:lnTo>
                  <a:lnTo>
                    <a:pt x="51" y="141"/>
                  </a:lnTo>
                  <a:lnTo>
                    <a:pt x="51" y="46"/>
                  </a:lnTo>
                  <a:lnTo>
                    <a:pt x="51" y="43"/>
                  </a:lnTo>
                  <a:lnTo>
                    <a:pt x="51" y="37"/>
                  </a:lnTo>
                  <a:lnTo>
                    <a:pt x="49" y="31"/>
                  </a:lnTo>
                  <a:lnTo>
                    <a:pt x="46" y="23"/>
                  </a:lnTo>
                  <a:lnTo>
                    <a:pt x="41" y="15"/>
                  </a:lnTo>
                  <a:lnTo>
                    <a:pt x="33" y="6"/>
                  </a:lnTo>
                  <a:lnTo>
                    <a:pt x="22" y="2"/>
                  </a:lnTo>
                  <a:lnTo>
                    <a:pt x="7" y="0"/>
                  </a:lnTo>
                  <a:lnTo>
                    <a:pt x="7" y="2"/>
                  </a:lnTo>
                  <a:lnTo>
                    <a:pt x="8" y="9"/>
                  </a:lnTo>
                  <a:lnTo>
                    <a:pt x="11" y="17"/>
                  </a:lnTo>
                  <a:lnTo>
                    <a:pt x="16" y="27"/>
                  </a:lnTo>
                  <a:lnTo>
                    <a:pt x="23" y="36"/>
                  </a:lnTo>
                  <a:lnTo>
                    <a:pt x="34" y="43"/>
                  </a:lnTo>
                  <a:lnTo>
                    <a:pt x="46" y="46"/>
                  </a:lnTo>
                  <a:lnTo>
                    <a:pt x="46" y="113"/>
                  </a:lnTo>
                  <a:lnTo>
                    <a:pt x="46" y="112"/>
                  </a:lnTo>
                  <a:lnTo>
                    <a:pt x="46" y="106"/>
                  </a:lnTo>
                  <a:lnTo>
                    <a:pt x="43" y="98"/>
                  </a:lnTo>
                  <a:lnTo>
                    <a:pt x="41" y="90"/>
                  </a:lnTo>
                  <a:lnTo>
                    <a:pt x="35" y="82"/>
                  </a:lnTo>
                  <a:lnTo>
                    <a:pt x="27" y="75"/>
                  </a:lnTo>
                  <a:lnTo>
                    <a:pt x="16" y="70"/>
                  </a:lnTo>
                  <a:lnTo>
                    <a:pt x="0" y="67"/>
                  </a:lnTo>
                  <a:lnTo>
                    <a:pt x="0" y="70"/>
                  </a:lnTo>
                  <a:lnTo>
                    <a:pt x="0" y="75"/>
                  </a:lnTo>
                  <a:lnTo>
                    <a:pt x="0" y="82"/>
                  </a:lnTo>
                  <a:lnTo>
                    <a:pt x="3" y="91"/>
                  </a:lnTo>
                  <a:lnTo>
                    <a:pt x="7" y="100"/>
                  </a:lnTo>
                  <a:lnTo>
                    <a:pt x="15" y="109"/>
                  </a:lnTo>
                  <a:lnTo>
                    <a:pt x="28" y="114"/>
                  </a:lnTo>
                  <a:lnTo>
                    <a:pt x="46" y="118"/>
                  </a:lnTo>
                  <a:lnTo>
                    <a:pt x="46" y="209"/>
                  </a:lnTo>
                  <a:lnTo>
                    <a:pt x="46" y="207"/>
                  </a:lnTo>
                  <a:lnTo>
                    <a:pt x="45" y="202"/>
                  </a:lnTo>
                  <a:lnTo>
                    <a:pt x="43" y="195"/>
                  </a:lnTo>
                  <a:lnTo>
                    <a:pt x="39" y="188"/>
                  </a:lnTo>
                  <a:lnTo>
                    <a:pt x="34" y="182"/>
                  </a:lnTo>
                  <a:lnTo>
                    <a:pt x="24" y="178"/>
                  </a:lnTo>
                  <a:lnTo>
                    <a:pt x="12" y="175"/>
                  </a:lnTo>
                  <a:lnTo>
                    <a:pt x="12" y="178"/>
                  </a:lnTo>
                  <a:lnTo>
                    <a:pt x="11" y="182"/>
                  </a:lnTo>
                  <a:lnTo>
                    <a:pt x="11" y="188"/>
                  </a:lnTo>
                  <a:lnTo>
                    <a:pt x="14" y="197"/>
                  </a:lnTo>
                  <a:lnTo>
                    <a:pt x="19" y="205"/>
                  </a:lnTo>
                  <a:lnTo>
                    <a:pt x="30" y="211"/>
                  </a:lnTo>
                  <a:lnTo>
                    <a:pt x="46" y="215"/>
                  </a:lnTo>
                  <a:lnTo>
                    <a:pt x="46" y="373"/>
                  </a:lnTo>
                  <a:lnTo>
                    <a:pt x="51" y="373"/>
                  </a:lnTo>
                  <a:close/>
                </a:path>
              </a:pathLst>
            </a:custGeom>
            <a:solidFill>
              <a:srgbClr val="D7D7D7"/>
            </a:solidFill>
            <a:ln w="0">
              <a:solidFill>
                <a:srgbClr val="D7D7D7"/>
              </a:solidFill>
              <a:prstDash val="solid"/>
              <a:round/>
            </a:ln>
          </p:spPr>
          <p:txBody>
            <a:bodyPr/>
            <a:lstStyle/>
            <a:p>
              <a:endParaRPr lang="zh-CN" altLang="en-US"/>
            </a:p>
          </p:txBody>
        </p:sp>
      </p:grpSp>
      <p:sp>
        <p:nvSpPr>
          <p:cNvPr id="3099" name="Freeform 27"/>
          <p:cNvSpPr/>
          <p:nvPr userDrawn="1"/>
        </p:nvSpPr>
        <p:spPr bwMode="gray">
          <a:xfrm>
            <a:off x="85725" y="76200"/>
            <a:ext cx="8977313" cy="500063"/>
          </a:xfrm>
          <a:custGeom>
            <a:avLst/>
            <a:gdLst>
              <a:gd name="T0" fmla="*/ 0 w 5655"/>
              <a:gd name="T1" fmla="*/ 1 h 315"/>
              <a:gd name="T2" fmla="*/ 5546 w 5655"/>
              <a:gd name="T3" fmla="*/ 0 h 315"/>
              <a:gd name="T4" fmla="*/ 5655 w 5655"/>
              <a:gd name="T5" fmla="*/ 84 h 315"/>
              <a:gd name="T6" fmla="*/ 5649 w 5655"/>
              <a:gd name="T7" fmla="*/ 315 h 315"/>
              <a:gd name="T8" fmla="*/ 1 w 5655"/>
              <a:gd name="T9" fmla="*/ 314 h 315"/>
              <a:gd name="T10" fmla="*/ 0 w 5655"/>
              <a:gd name="T11" fmla="*/ 1 h 315"/>
            </a:gdLst>
            <a:ahLst/>
            <a:cxnLst>
              <a:cxn ang="0">
                <a:pos x="T0" y="T1"/>
              </a:cxn>
              <a:cxn ang="0">
                <a:pos x="T2" y="T3"/>
              </a:cxn>
              <a:cxn ang="0">
                <a:pos x="T4" y="T5"/>
              </a:cxn>
              <a:cxn ang="0">
                <a:pos x="T6" y="T7"/>
              </a:cxn>
              <a:cxn ang="0">
                <a:pos x="T8" y="T9"/>
              </a:cxn>
              <a:cxn ang="0">
                <a:pos x="T10" y="T11"/>
              </a:cxn>
            </a:cxnLst>
            <a:rect l="0" t="0" r="r" b="b"/>
            <a:pathLst>
              <a:path w="5655" h="315">
                <a:moveTo>
                  <a:pt x="0" y="1"/>
                </a:moveTo>
                <a:lnTo>
                  <a:pt x="5546" y="0"/>
                </a:lnTo>
                <a:cubicBezTo>
                  <a:pt x="5652" y="0"/>
                  <a:pt x="5655" y="84"/>
                  <a:pt x="5655" y="84"/>
                </a:cubicBezTo>
                <a:lnTo>
                  <a:pt x="5649" y="315"/>
                </a:lnTo>
                <a:lnTo>
                  <a:pt x="1" y="314"/>
                </a:lnTo>
                <a:lnTo>
                  <a:pt x="0" y="1"/>
                </a:lnTo>
                <a:close/>
              </a:path>
            </a:pathLst>
          </a:custGeom>
          <a:pattFill prst="dkUpDiag">
            <a:fgClr>
              <a:schemeClr val="bg1">
                <a:alpha val="77000"/>
              </a:schemeClr>
            </a:fgClr>
            <a:bgClr>
              <a:schemeClr val="tx1">
                <a:alpha val="77000"/>
              </a:schemeClr>
            </a:bgClr>
          </a:patt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00" name="Rectangle 28"/>
          <p:cNvSpPr>
            <a:spLocks noChangeArrowheads="1"/>
          </p:cNvSpPr>
          <p:nvPr userDrawn="1"/>
        </p:nvSpPr>
        <p:spPr bwMode="gray">
          <a:xfrm>
            <a:off x="114300" y="6610350"/>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46" name="Group 74"/>
          <p:cNvGrpSpPr/>
          <p:nvPr userDrawn="1"/>
        </p:nvGrpSpPr>
        <p:grpSpPr bwMode="auto">
          <a:xfrm>
            <a:off x="85725" y="854075"/>
            <a:ext cx="8982075" cy="1131888"/>
            <a:chOff x="54" y="538"/>
            <a:chExt cx="5658" cy="713"/>
          </a:xfrm>
        </p:grpSpPr>
        <p:sp>
          <p:nvSpPr>
            <p:cNvPr id="3102" name="Freeform 30"/>
            <p:cNvSpPr/>
            <p:nvPr userDrawn="1"/>
          </p:nvSpPr>
          <p:spPr bwMode="gray">
            <a:xfrm>
              <a:off x="54" y="736"/>
              <a:ext cx="5658" cy="515"/>
            </a:xfrm>
            <a:custGeom>
              <a:avLst/>
              <a:gdLst>
                <a:gd name="T0" fmla="*/ 0 w 5446"/>
                <a:gd name="T1" fmla="*/ 0 h 590"/>
                <a:gd name="T2" fmla="*/ 5446 w 5446"/>
                <a:gd name="T3" fmla="*/ 0 h 590"/>
                <a:gd name="T4" fmla="*/ 5446 w 5446"/>
                <a:gd name="T5" fmla="*/ 312 h 590"/>
                <a:gd name="T6" fmla="*/ 5446 w 5446"/>
                <a:gd name="T7" fmla="*/ 451 h 590"/>
                <a:gd name="T8" fmla="*/ 1512 w 5446"/>
                <a:gd name="T9" fmla="*/ 443 h 590"/>
                <a:gd name="T10" fmla="*/ 1288 w 5446"/>
                <a:gd name="T11" fmla="*/ 584 h 590"/>
                <a:gd name="T12" fmla="*/ 0 w 5446"/>
                <a:gd name="T13" fmla="*/ 590 h 590"/>
                <a:gd name="T14" fmla="*/ 0 w 5446"/>
                <a:gd name="T15" fmla="*/ 0 h 5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46" h="590">
                  <a:moveTo>
                    <a:pt x="0" y="0"/>
                  </a:moveTo>
                  <a:lnTo>
                    <a:pt x="5446" y="0"/>
                  </a:lnTo>
                  <a:lnTo>
                    <a:pt x="5446" y="312"/>
                  </a:lnTo>
                  <a:lnTo>
                    <a:pt x="5446" y="451"/>
                  </a:lnTo>
                  <a:cubicBezTo>
                    <a:pt x="4790" y="473"/>
                    <a:pt x="2205" y="421"/>
                    <a:pt x="1512" y="443"/>
                  </a:cubicBezTo>
                  <a:lnTo>
                    <a:pt x="1288" y="584"/>
                  </a:lnTo>
                  <a:lnTo>
                    <a:pt x="0" y="590"/>
                  </a:lnTo>
                  <a:lnTo>
                    <a:pt x="0" y="0"/>
                  </a:lnTo>
                  <a:close/>
                </a:path>
              </a:pathLst>
            </a:cu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03" name="Freeform 31"/>
            <p:cNvSpPr/>
            <p:nvPr userDrawn="1"/>
          </p:nvSpPr>
          <p:spPr bwMode="gray">
            <a:xfrm>
              <a:off x="54" y="538"/>
              <a:ext cx="5658" cy="655"/>
            </a:xfrm>
            <a:custGeom>
              <a:avLst/>
              <a:gdLst>
                <a:gd name="T0" fmla="*/ 1 w 5658"/>
                <a:gd name="T1" fmla="*/ 0 h 655"/>
                <a:gd name="T2" fmla="*/ 5657 w 5658"/>
                <a:gd name="T3" fmla="*/ 0 h 655"/>
                <a:gd name="T4" fmla="*/ 5658 w 5658"/>
                <a:gd name="T5" fmla="*/ 534 h 655"/>
                <a:gd name="T6" fmla="*/ 1553 w 5658"/>
                <a:gd name="T7" fmla="*/ 528 h 655"/>
                <a:gd name="T8" fmla="*/ 1317 w 5658"/>
                <a:gd name="T9" fmla="*/ 651 h 655"/>
                <a:gd name="T10" fmla="*/ 0 w 5658"/>
                <a:gd name="T11" fmla="*/ 655 h 655"/>
                <a:gd name="T12" fmla="*/ 1 w 5658"/>
                <a:gd name="T13" fmla="*/ 0 h 655"/>
              </a:gdLst>
              <a:ahLst/>
              <a:cxnLst>
                <a:cxn ang="0">
                  <a:pos x="T0" y="T1"/>
                </a:cxn>
                <a:cxn ang="0">
                  <a:pos x="T2" y="T3"/>
                </a:cxn>
                <a:cxn ang="0">
                  <a:pos x="T4" y="T5"/>
                </a:cxn>
                <a:cxn ang="0">
                  <a:pos x="T6" y="T7"/>
                </a:cxn>
                <a:cxn ang="0">
                  <a:pos x="T8" y="T9"/>
                </a:cxn>
                <a:cxn ang="0">
                  <a:pos x="T10" y="T11"/>
                </a:cxn>
                <a:cxn ang="0">
                  <a:pos x="T12" y="T13"/>
                </a:cxn>
              </a:cxnLst>
              <a:rect l="0" t="0" r="r" b="b"/>
              <a:pathLst>
                <a:path w="5658" h="655">
                  <a:moveTo>
                    <a:pt x="1" y="0"/>
                  </a:moveTo>
                  <a:lnTo>
                    <a:pt x="5657" y="0"/>
                  </a:lnTo>
                  <a:lnTo>
                    <a:pt x="5658" y="534"/>
                  </a:lnTo>
                  <a:lnTo>
                    <a:pt x="1553" y="528"/>
                  </a:lnTo>
                  <a:lnTo>
                    <a:pt x="1317" y="651"/>
                  </a:lnTo>
                  <a:lnTo>
                    <a:pt x="0" y="655"/>
                  </a:lnTo>
                  <a:lnTo>
                    <a:pt x="1" y="0"/>
                  </a:lnTo>
                  <a:close/>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04" name="Freeform 32"/>
            <p:cNvSpPr/>
            <p:nvPr userDrawn="1"/>
          </p:nvSpPr>
          <p:spPr bwMode="gray">
            <a:xfrm>
              <a:off x="54" y="1062"/>
              <a:ext cx="1496" cy="98"/>
            </a:xfrm>
            <a:custGeom>
              <a:avLst/>
              <a:gdLst>
                <a:gd name="T0" fmla="*/ 1440 w 1440"/>
                <a:gd name="T1" fmla="*/ 1 h 112"/>
                <a:gd name="T2" fmla="*/ 1261 w 1440"/>
                <a:gd name="T3" fmla="*/ 112 h 112"/>
                <a:gd name="T4" fmla="*/ 0 w 1440"/>
                <a:gd name="T5" fmla="*/ 110 h 112"/>
                <a:gd name="T6" fmla="*/ 0 w 1440"/>
                <a:gd name="T7" fmla="*/ 49 h 112"/>
                <a:gd name="T8" fmla="*/ 1069 w 1440"/>
                <a:gd name="T9" fmla="*/ 50 h 112"/>
                <a:gd name="T10" fmla="*/ 1142 w 1440"/>
                <a:gd name="T11" fmla="*/ 0 h 112"/>
                <a:gd name="T12" fmla="*/ 1440 w 1440"/>
                <a:gd name="T13" fmla="*/ 1 h 112"/>
              </a:gdLst>
              <a:ahLst/>
              <a:cxnLst>
                <a:cxn ang="0">
                  <a:pos x="T0" y="T1"/>
                </a:cxn>
                <a:cxn ang="0">
                  <a:pos x="T2" y="T3"/>
                </a:cxn>
                <a:cxn ang="0">
                  <a:pos x="T4" y="T5"/>
                </a:cxn>
                <a:cxn ang="0">
                  <a:pos x="T6" y="T7"/>
                </a:cxn>
                <a:cxn ang="0">
                  <a:pos x="T8" y="T9"/>
                </a:cxn>
                <a:cxn ang="0">
                  <a:pos x="T10" y="T11"/>
                </a:cxn>
                <a:cxn ang="0">
                  <a:pos x="T12" y="T13"/>
                </a:cxn>
              </a:cxnLst>
              <a:rect l="0" t="0" r="r" b="b"/>
              <a:pathLst>
                <a:path w="1440" h="112">
                  <a:moveTo>
                    <a:pt x="1440" y="1"/>
                  </a:moveTo>
                  <a:lnTo>
                    <a:pt x="1261" y="112"/>
                  </a:lnTo>
                  <a:lnTo>
                    <a:pt x="0" y="110"/>
                  </a:lnTo>
                  <a:lnTo>
                    <a:pt x="0" y="49"/>
                  </a:lnTo>
                  <a:lnTo>
                    <a:pt x="1069" y="50"/>
                  </a:lnTo>
                  <a:lnTo>
                    <a:pt x="1142" y="0"/>
                  </a:lnTo>
                  <a:lnTo>
                    <a:pt x="1440" y="1"/>
                  </a:ln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105" name="Rectangle 33"/>
          <p:cNvSpPr>
            <a:spLocks noChangeArrowheads="1"/>
          </p:cNvSpPr>
          <p:nvPr userDrawn="1"/>
        </p:nvSpPr>
        <p:spPr bwMode="gray">
          <a:xfrm>
            <a:off x="85725" y="60960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0" name="Rectangle 38"/>
          <p:cNvSpPr>
            <a:spLocks noChangeArrowheads="1"/>
          </p:cNvSpPr>
          <p:nvPr userDrawn="1"/>
        </p:nvSpPr>
        <p:spPr bwMode="gray">
          <a:xfrm>
            <a:off x="4067175" y="4497388"/>
            <a:ext cx="741363" cy="742950"/>
          </a:xfrm>
          <a:prstGeom prst="rect">
            <a:avLst/>
          </a:prstGeom>
          <a:blipFill dpi="0" rotWithShape="1">
            <a:blip r:embed="rId4"/>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2" name="Rectangle 40"/>
          <p:cNvSpPr>
            <a:spLocks noChangeArrowheads="1"/>
          </p:cNvSpPr>
          <p:nvPr userDrawn="1"/>
        </p:nvSpPr>
        <p:spPr bwMode="gray">
          <a:xfrm>
            <a:off x="3275013" y="5314950"/>
            <a:ext cx="742950" cy="742950"/>
          </a:xfrm>
          <a:prstGeom prst="rect">
            <a:avLst/>
          </a:prstGeom>
          <a:blipFill dpi="0" rotWithShape="1">
            <a:blip r:embed="rId5"/>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4" name="Rectangle 42"/>
          <p:cNvSpPr>
            <a:spLocks noChangeArrowheads="1"/>
          </p:cNvSpPr>
          <p:nvPr userDrawn="1"/>
        </p:nvSpPr>
        <p:spPr bwMode="gray">
          <a:xfrm>
            <a:off x="3282950" y="4510088"/>
            <a:ext cx="741363" cy="744537"/>
          </a:xfrm>
          <a:prstGeom prst="rect">
            <a:avLst/>
          </a:prstGeom>
          <a:solidFill>
            <a:srgbClr val="D7D7D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9" name="Rectangle 37"/>
          <p:cNvSpPr>
            <a:spLocks noChangeArrowheads="1"/>
          </p:cNvSpPr>
          <p:nvPr userDrawn="1"/>
        </p:nvSpPr>
        <p:spPr bwMode="gray">
          <a:xfrm>
            <a:off x="1703388" y="5314950"/>
            <a:ext cx="742950" cy="742950"/>
          </a:xfrm>
          <a:prstGeom prst="rect">
            <a:avLst/>
          </a:prstGeom>
          <a:blipFill dpi="0" rotWithShape="1">
            <a:blip r:embed="rId6"/>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 name="Rectangle 3"/>
          <p:cNvSpPr>
            <a:spLocks noGrp="1" noChangeArrowheads="1"/>
          </p:cNvSpPr>
          <p:nvPr>
            <p:ph type="subTitle" idx="1"/>
          </p:nvPr>
        </p:nvSpPr>
        <p:spPr>
          <a:xfrm>
            <a:off x="4114800" y="6196013"/>
            <a:ext cx="4811713" cy="403225"/>
          </a:xfrm>
        </p:spPr>
        <p:txBody>
          <a:bodyPr/>
          <a:lstStyle>
            <a:lvl1pPr marL="0" indent="0" algn="r">
              <a:buFontTx/>
              <a:buNone/>
              <a:defRPr sz="1600" i="1">
                <a:solidFill>
                  <a:srgbClr val="FFFFFF"/>
                </a:solidFill>
                <a:latin typeface="Times New Roman" panose="02020603050405020304" pitchFamily="18" charset="0"/>
              </a:defRPr>
            </a:lvl1pPr>
          </a:lstStyle>
          <a:p>
            <a:pPr lvl="0"/>
            <a:r>
              <a:rPr lang="zh-CN" altLang="en-US" noProof="0"/>
              <a:t>单击此处编辑母版副标题样式</a:t>
            </a:r>
            <a:endParaRPr lang="en-US" altLang="zh-CN" noProof="0"/>
          </a:p>
        </p:txBody>
      </p:sp>
      <p:sp>
        <p:nvSpPr>
          <p:cNvPr id="3076" name="Rectangle 4"/>
          <p:cNvSpPr>
            <a:spLocks noGrp="1" noChangeArrowheads="1"/>
          </p:cNvSpPr>
          <p:nvPr>
            <p:ph type="dt" sz="half" idx="2"/>
          </p:nvPr>
        </p:nvSpPr>
        <p:spPr>
          <a:xfrm>
            <a:off x="231775" y="6445250"/>
            <a:ext cx="2205038" cy="317500"/>
          </a:xfrm>
        </p:spPr>
        <p:txBody>
          <a:bodyPr/>
          <a:lstStyle>
            <a:lvl1pPr>
              <a:defRPr/>
            </a:lvl1pPr>
          </a:lstStyle>
          <a:p>
            <a:endParaRPr lang="en-US" altLang="zh-CN"/>
          </a:p>
        </p:txBody>
      </p:sp>
      <p:sp>
        <p:nvSpPr>
          <p:cNvPr id="3077" name="Rectangle 5"/>
          <p:cNvSpPr>
            <a:spLocks noGrp="1" noChangeArrowheads="1"/>
          </p:cNvSpPr>
          <p:nvPr>
            <p:ph type="ftr" sz="quarter" idx="3"/>
          </p:nvPr>
        </p:nvSpPr>
        <p:spPr>
          <a:xfrm>
            <a:off x="2574925" y="6445250"/>
            <a:ext cx="2990850" cy="317500"/>
          </a:xfrm>
        </p:spPr>
        <p:txBody>
          <a:bodyPr/>
          <a:lstStyle>
            <a:lvl1pPr>
              <a:defRPr/>
            </a:lvl1pPr>
          </a:lstStyle>
          <a:p>
            <a:endParaRPr lang="en-US" altLang="zh-CN"/>
          </a:p>
        </p:txBody>
      </p:sp>
      <p:sp>
        <p:nvSpPr>
          <p:cNvPr id="3078" name="Rectangle 6"/>
          <p:cNvSpPr>
            <a:spLocks noGrp="1" noChangeArrowheads="1"/>
          </p:cNvSpPr>
          <p:nvPr>
            <p:ph type="sldNum" sz="quarter" idx="4"/>
          </p:nvPr>
        </p:nvSpPr>
        <p:spPr>
          <a:xfrm>
            <a:off x="5700713" y="6445250"/>
            <a:ext cx="2205037" cy="317500"/>
          </a:xfrm>
        </p:spPr>
        <p:txBody>
          <a:bodyPr/>
          <a:lstStyle>
            <a:lvl1pPr>
              <a:defRPr/>
            </a:lvl1pPr>
          </a:lstStyle>
          <a:p>
            <a:fld id="{8E074612-2D2B-4EA0-8D7D-0C49A944890D}" type="slidenum">
              <a:rPr lang="en-US" altLang="zh-CN"/>
              <a:t>‹#›</a:t>
            </a:fld>
            <a:endParaRPr lang="en-US" altLang="zh-CN"/>
          </a:p>
        </p:txBody>
      </p:sp>
      <p:sp>
        <p:nvSpPr>
          <p:cNvPr id="3117" name="Text Box 45"/>
          <p:cNvSpPr txBox="1">
            <a:spLocks noChangeArrowheads="1"/>
          </p:cNvSpPr>
          <p:nvPr userDrawn="1"/>
        </p:nvSpPr>
        <p:spPr bwMode="gray">
          <a:xfrm>
            <a:off x="161925" y="842963"/>
            <a:ext cx="130333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200">
                <a:solidFill>
                  <a:srgbClr val="FFFFFF"/>
                </a:solidFill>
                <a:latin typeface="Arial Black" panose="020B0A04020102020204" pitchFamily="34" charset="0"/>
                <a:ea typeface="宋体" panose="02010600030101010101" pitchFamily="2" charset="-122"/>
              </a:rPr>
              <a:t>L/O/G/O</a:t>
            </a:r>
          </a:p>
        </p:txBody>
      </p:sp>
      <p:sp>
        <p:nvSpPr>
          <p:cNvPr id="3122" name="Rectangle 50"/>
          <p:cNvSpPr>
            <a:spLocks noChangeArrowheads="1"/>
          </p:cNvSpPr>
          <p:nvPr userDrawn="1"/>
        </p:nvSpPr>
        <p:spPr bwMode="gray">
          <a:xfrm>
            <a:off x="128588" y="4511675"/>
            <a:ext cx="741362" cy="742950"/>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115" name="Picture 43"/>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gray">
          <a:xfrm>
            <a:off x="130175" y="2911475"/>
            <a:ext cx="1347788" cy="1531938"/>
          </a:xfrm>
          <a:prstGeom prst="rect">
            <a:avLst/>
          </a:prstGeom>
          <a:noFill/>
          <a:extLst>
            <a:ext uri="{909E8E84-426E-40DD-AFC4-6F175D3DCCD1}">
              <a14:hiddenFill xmlns:a14="http://schemas.microsoft.com/office/drawing/2010/main">
                <a:solidFill>
                  <a:srgbClr val="FFFFFF"/>
                </a:solidFill>
              </a14:hiddenFill>
            </a:ext>
          </a:extLst>
        </p:spPr>
      </p:pic>
      <p:sp>
        <p:nvSpPr>
          <p:cNvPr id="3074" name="Rectangle 2"/>
          <p:cNvSpPr>
            <a:spLocks noGrp="1" noChangeArrowheads="1"/>
          </p:cNvSpPr>
          <p:nvPr>
            <p:ph type="ctrTitle"/>
          </p:nvPr>
        </p:nvSpPr>
        <p:spPr>
          <a:xfrm>
            <a:off x="2819400" y="2819400"/>
            <a:ext cx="6019800" cy="1470025"/>
          </a:xfrm>
        </p:spPr>
        <p:txBody>
          <a:bodyPr/>
          <a:lstStyle>
            <a:lvl1pPr algn="r">
              <a:defRPr sz="4800">
                <a:solidFill>
                  <a:srgbClr val="000000"/>
                </a:solidFill>
              </a:defRPr>
            </a:lvl1pPr>
          </a:lstStyle>
          <a:p>
            <a:pPr lvl="0"/>
            <a:r>
              <a:rPr lang="zh-CN" altLang="en-US" noProof="0"/>
              <a:t>单击此处编辑母版标题样式</a:t>
            </a:r>
            <a:endParaRPr lang="en-US" altLang="zh-CN" noProof="0"/>
          </a:p>
        </p:txBody>
      </p:sp>
      <p:sp>
        <p:nvSpPr>
          <p:cNvPr id="3142" name="Rectangle 70"/>
          <p:cNvSpPr>
            <a:spLocks noChangeArrowheads="1"/>
          </p:cNvSpPr>
          <p:nvPr userDrawn="1"/>
        </p:nvSpPr>
        <p:spPr bwMode="gray">
          <a:xfrm>
            <a:off x="1701800" y="3705225"/>
            <a:ext cx="744538" cy="742950"/>
          </a:xfrm>
          <a:prstGeom prst="rect">
            <a:avLst/>
          </a:prstGeom>
          <a:blipFill dpi="0" rotWithShape="1">
            <a:blip r:embed="rId8"/>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 name="图片 1" descr="社标-蓝色"/>
          <p:cNvPicPr>
            <a:picLocks noChangeAspect="1"/>
          </p:cNvPicPr>
          <p:nvPr userDrawn="1"/>
        </p:nvPicPr>
        <p:blipFill>
          <a:blip r:embed="rId9"/>
          <a:stretch>
            <a:fillRect/>
          </a:stretch>
        </p:blipFill>
        <p:spPr>
          <a:xfrm>
            <a:off x="6576695" y="119380"/>
            <a:ext cx="2252345" cy="313690"/>
          </a:xfrm>
          <a:prstGeom prst="rect">
            <a:avLst/>
          </a:prstGeom>
        </p:spPr>
      </p:pic>
      <p:sp>
        <p:nvSpPr>
          <p:cNvPr id="3" name="文本框 2"/>
          <p:cNvSpPr txBox="1"/>
          <p:nvPr userDrawn="1"/>
        </p:nvSpPr>
        <p:spPr>
          <a:xfrm>
            <a:off x="449580" y="6271260"/>
            <a:ext cx="2506980" cy="291465"/>
          </a:xfrm>
          <a:prstGeom prst="rect">
            <a:avLst/>
          </a:prstGeom>
          <a:noFill/>
        </p:spPr>
        <p:txBody>
          <a:bodyPr wrap="square" rtlCol="0">
            <a:spAutoFit/>
          </a:bodyPr>
          <a:lstStyle/>
          <a:p>
            <a:r>
              <a:rPr lang="zh-CN" altLang="en-US" sz="1300" b="1"/>
              <a:t>研究生英语读写教程（基础级）</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723B017-952E-4DDB-81FF-6A6394C81726}"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38125"/>
            <a:ext cx="2057400" cy="59340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38125"/>
            <a:ext cx="6019800" cy="59340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D46E643-B481-4F15-A55E-C9C24787D312}"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438275"/>
            <a:ext cx="4038600" cy="47339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438275"/>
            <a:ext cx="4038600" cy="47339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3048000" y="6311900"/>
            <a:ext cx="1712913" cy="290513"/>
          </a:xfrm>
        </p:spPr>
        <p:txBody>
          <a:bodyPr/>
          <a:lstStyle>
            <a:lvl1pPr>
              <a:defRPr/>
            </a:lvl1pPr>
          </a:lstStyle>
          <a:p>
            <a:endParaRPr lang="en-US" altLang="zh-CN"/>
          </a:p>
        </p:txBody>
      </p:sp>
      <p:sp>
        <p:nvSpPr>
          <p:cNvPr id="6" name="页脚占位符 5"/>
          <p:cNvSpPr>
            <a:spLocks noGrp="1"/>
          </p:cNvSpPr>
          <p:nvPr>
            <p:ph type="ftr" sz="quarter" idx="11"/>
          </p:nvPr>
        </p:nvSpPr>
        <p:spPr>
          <a:xfrm>
            <a:off x="4830763" y="6323013"/>
            <a:ext cx="2311400" cy="290512"/>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116763" y="6323013"/>
            <a:ext cx="1616075" cy="290512"/>
          </a:xfrm>
        </p:spPr>
        <p:txBody>
          <a:bodyPr/>
          <a:lstStyle>
            <a:lvl1pPr>
              <a:defRPr/>
            </a:lvl1pPr>
          </a:lstStyle>
          <a:p>
            <a:fld id="{21CA556C-222F-46DC-B270-9DD00024996B}"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a:xfrm>
            <a:off x="6112193" y="6323013"/>
            <a:ext cx="1616075" cy="290512"/>
          </a:xfrm>
        </p:spPr>
        <p:txBody>
          <a:bodyPr/>
          <a:lstStyle>
            <a:lvl1pPr>
              <a:defRPr/>
            </a:lvl1pPr>
          </a:lstStyle>
          <a:p>
            <a:fld id="{032B759C-F782-4EA8-BA0E-FE3C6026891D}"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D8CA4E4-CBBE-4D4B-866A-9A79545CB6A1}"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38275"/>
            <a:ext cx="4038600" cy="47339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438275"/>
            <a:ext cx="4038600" cy="47339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CEA35A6-47BE-41F0-AB85-248304F6D1DC}"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0B89929C-8700-4D66-A2D9-FD1D3A4A4291}"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D0A12F0B-C4D9-4B03-9C44-6594B68D967C}"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60062EFA-7B41-4EB5-A0FB-B1DD0FB44810}"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B40DA7F-8E01-4A00-9E55-18BAE2AF4956}"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36B1E79-383A-4629-B8BD-3A878BA686F8}"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31" name="Group 7"/>
          <p:cNvGrpSpPr/>
          <p:nvPr/>
        </p:nvGrpSpPr>
        <p:grpSpPr bwMode="auto">
          <a:xfrm>
            <a:off x="6553200" y="6013450"/>
            <a:ext cx="2392363" cy="563563"/>
            <a:chOff x="1566" y="164"/>
            <a:chExt cx="1455" cy="425"/>
          </a:xfrm>
        </p:grpSpPr>
        <p:sp>
          <p:nvSpPr>
            <p:cNvPr id="1032" name="Freeform 8"/>
            <p:cNvSpPr/>
            <p:nvPr/>
          </p:nvSpPr>
          <p:spPr bwMode="gray">
            <a:xfrm>
              <a:off x="1892" y="468"/>
              <a:ext cx="39" cy="121"/>
            </a:xfrm>
            <a:custGeom>
              <a:avLst/>
              <a:gdLst>
                <a:gd name="T0" fmla="*/ 37 w 39"/>
                <a:gd name="T1" fmla="*/ 36 h 121"/>
                <a:gd name="T2" fmla="*/ 35 w 39"/>
                <a:gd name="T3" fmla="*/ 36 h 121"/>
                <a:gd name="T4" fmla="*/ 30 w 39"/>
                <a:gd name="T5" fmla="*/ 36 h 121"/>
                <a:gd name="T6" fmla="*/ 22 w 39"/>
                <a:gd name="T7" fmla="*/ 34 h 121"/>
                <a:gd name="T8" fmla="*/ 15 w 39"/>
                <a:gd name="T9" fmla="*/ 30 h 121"/>
                <a:gd name="T10" fmla="*/ 7 w 39"/>
                <a:gd name="T11" fmla="*/ 23 h 121"/>
                <a:gd name="T12" fmla="*/ 3 w 39"/>
                <a:gd name="T13" fmla="*/ 13 h 121"/>
                <a:gd name="T14" fmla="*/ 0 w 39"/>
                <a:gd name="T15" fmla="*/ 0 h 121"/>
                <a:gd name="T16" fmla="*/ 3 w 39"/>
                <a:gd name="T17" fmla="*/ 0 h 121"/>
                <a:gd name="T18" fmla="*/ 7 w 39"/>
                <a:gd name="T19" fmla="*/ 1 h 121"/>
                <a:gd name="T20" fmla="*/ 15 w 39"/>
                <a:gd name="T21" fmla="*/ 3 h 121"/>
                <a:gd name="T22" fmla="*/ 23 w 39"/>
                <a:gd name="T23" fmla="*/ 5 h 121"/>
                <a:gd name="T24" fmla="*/ 30 w 39"/>
                <a:gd name="T25" fmla="*/ 11 h 121"/>
                <a:gd name="T26" fmla="*/ 37 w 39"/>
                <a:gd name="T27" fmla="*/ 20 h 121"/>
                <a:gd name="T28" fmla="*/ 39 w 39"/>
                <a:gd name="T29" fmla="*/ 34 h 121"/>
                <a:gd name="T30" fmla="*/ 39 w 39"/>
                <a:gd name="T31" fmla="*/ 121 h 121"/>
                <a:gd name="T32" fmla="*/ 37 w 39"/>
                <a:gd name="T33" fmla="*/ 121 h 121"/>
                <a:gd name="T34" fmla="*/ 37 w 39"/>
                <a:gd name="T35" fmla="*/ 3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121">
                  <a:moveTo>
                    <a:pt x="37" y="36"/>
                  </a:moveTo>
                  <a:lnTo>
                    <a:pt x="35" y="36"/>
                  </a:lnTo>
                  <a:lnTo>
                    <a:pt x="30" y="36"/>
                  </a:lnTo>
                  <a:lnTo>
                    <a:pt x="22" y="34"/>
                  </a:lnTo>
                  <a:lnTo>
                    <a:pt x="15" y="30"/>
                  </a:lnTo>
                  <a:lnTo>
                    <a:pt x="7" y="23"/>
                  </a:lnTo>
                  <a:lnTo>
                    <a:pt x="3" y="13"/>
                  </a:lnTo>
                  <a:lnTo>
                    <a:pt x="0" y="0"/>
                  </a:lnTo>
                  <a:lnTo>
                    <a:pt x="3" y="0"/>
                  </a:lnTo>
                  <a:lnTo>
                    <a:pt x="7" y="1"/>
                  </a:lnTo>
                  <a:lnTo>
                    <a:pt x="15" y="3"/>
                  </a:lnTo>
                  <a:lnTo>
                    <a:pt x="23" y="5"/>
                  </a:lnTo>
                  <a:lnTo>
                    <a:pt x="30" y="11"/>
                  </a:lnTo>
                  <a:lnTo>
                    <a:pt x="37" y="20"/>
                  </a:lnTo>
                  <a:lnTo>
                    <a:pt x="39" y="34"/>
                  </a:lnTo>
                  <a:lnTo>
                    <a:pt x="39" y="121"/>
                  </a:lnTo>
                  <a:lnTo>
                    <a:pt x="37" y="121"/>
                  </a:lnTo>
                  <a:lnTo>
                    <a:pt x="37" y="36"/>
                  </a:lnTo>
                  <a:close/>
                </a:path>
              </a:pathLst>
            </a:custGeom>
            <a:solidFill>
              <a:srgbClr val="D7D7D7"/>
            </a:solidFill>
            <a:ln w="0">
              <a:solidFill>
                <a:srgbClr val="D7D7D7"/>
              </a:solidFill>
              <a:prstDash val="solid"/>
              <a:round/>
            </a:ln>
          </p:spPr>
          <p:txBody>
            <a:bodyPr/>
            <a:lstStyle/>
            <a:p>
              <a:endParaRPr lang="zh-CN" altLang="en-US"/>
            </a:p>
          </p:txBody>
        </p:sp>
        <p:sp>
          <p:nvSpPr>
            <p:cNvPr id="1033" name="Freeform 9"/>
            <p:cNvSpPr/>
            <p:nvPr/>
          </p:nvSpPr>
          <p:spPr bwMode="gray">
            <a:xfrm>
              <a:off x="2271" y="450"/>
              <a:ext cx="45" cy="139"/>
            </a:xfrm>
            <a:custGeom>
              <a:avLst/>
              <a:gdLst>
                <a:gd name="T0" fmla="*/ 3 w 45"/>
                <a:gd name="T1" fmla="*/ 42 h 139"/>
                <a:gd name="T2" fmla="*/ 6 w 45"/>
                <a:gd name="T3" fmla="*/ 42 h 139"/>
                <a:gd name="T4" fmla="*/ 12 w 45"/>
                <a:gd name="T5" fmla="*/ 42 h 139"/>
                <a:gd name="T6" fmla="*/ 20 w 45"/>
                <a:gd name="T7" fmla="*/ 39 h 139"/>
                <a:gd name="T8" fmla="*/ 29 w 45"/>
                <a:gd name="T9" fmla="*/ 35 h 139"/>
                <a:gd name="T10" fmla="*/ 37 w 45"/>
                <a:gd name="T11" fmla="*/ 27 h 139"/>
                <a:gd name="T12" fmla="*/ 43 w 45"/>
                <a:gd name="T13" fmla="*/ 17 h 139"/>
                <a:gd name="T14" fmla="*/ 45 w 45"/>
                <a:gd name="T15" fmla="*/ 2 h 139"/>
                <a:gd name="T16" fmla="*/ 43 w 45"/>
                <a:gd name="T17" fmla="*/ 0 h 139"/>
                <a:gd name="T18" fmla="*/ 37 w 45"/>
                <a:gd name="T19" fmla="*/ 2 h 139"/>
                <a:gd name="T20" fmla="*/ 29 w 45"/>
                <a:gd name="T21" fmla="*/ 3 h 139"/>
                <a:gd name="T22" fmla="*/ 19 w 45"/>
                <a:gd name="T23" fmla="*/ 7 h 139"/>
                <a:gd name="T24" fmla="*/ 11 w 45"/>
                <a:gd name="T25" fmla="*/ 14 h 139"/>
                <a:gd name="T26" fmla="*/ 4 w 45"/>
                <a:gd name="T27" fmla="*/ 23 h 139"/>
                <a:gd name="T28" fmla="*/ 0 w 45"/>
                <a:gd name="T29" fmla="*/ 39 h 139"/>
                <a:gd name="T30" fmla="*/ 0 w 45"/>
                <a:gd name="T31" fmla="*/ 139 h 139"/>
                <a:gd name="T32" fmla="*/ 3 w 45"/>
                <a:gd name="T33" fmla="*/ 139 h 139"/>
                <a:gd name="T34" fmla="*/ 3 w 45"/>
                <a:gd name="T35"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139">
                  <a:moveTo>
                    <a:pt x="3" y="42"/>
                  </a:moveTo>
                  <a:lnTo>
                    <a:pt x="6" y="42"/>
                  </a:lnTo>
                  <a:lnTo>
                    <a:pt x="12" y="42"/>
                  </a:lnTo>
                  <a:lnTo>
                    <a:pt x="20" y="39"/>
                  </a:lnTo>
                  <a:lnTo>
                    <a:pt x="29" y="35"/>
                  </a:lnTo>
                  <a:lnTo>
                    <a:pt x="37" y="27"/>
                  </a:lnTo>
                  <a:lnTo>
                    <a:pt x="43" y="17"/>
                  </a:lnTo>
                  <a:lnTo>
                    <a:pt x="45" y="2"/>
                  </a:lnTo>
                  <a:lnTo>
                    <a:pt x="43" y="0"/>
                  </a:lnTo>
                  <a:lnTo>
                    <a:pt x="37" y="2"/>
                  </a:lnTo>
                  <a:lnTo>
                    <a:pt x="29" y="3"/>
                  </a:lnTo>
                  <a:lnTo>
                    <a:pt x="19" y="7"/>
                  </a:lnTo>
                  <a:lnTo>
                    <a:pt x="11" y="14"/>
                  </a:lnTo>
                  <a:lnTo>
                    <a:pt x="4" y="23"/>
                  </a:lnTo>
                  <a:lnTo>
                    <a:pt x="0" y="39"/>
                  </a:lnTo>
                  <a:lnTo>
                    <a:pt x="0" y="139"/>
                  </a:lnTo>
                  <a:lnTo>
                    <a:pt x="3" y="139"/>
                  </a:lnTo>
                  <a:lnTo>
                    <a:pt x="3" y="42"/>
                  </a:lnTo>
                  <a:close/>
                </a:path>
              </a:pathLst>
            </a:custGeom>
            <a:solidFill>
              <a:srgbClr val="D7D7D7"/>
            </a:solidFill>
            <a:ln w="0">
              <a:solidFill>
                <a:srgbClr val="D7D7D7"/>
              </a:solidFill>
              <a:prstDash val="solid"/>
              <a:round/>
            </a:ln>
          </p:spPr>
          <p:txBody>
            <a:bodyPr/>
            <a:lstStyle/>
            <a:p>
              <a:endParaRPr lang="zh-CN" altLang="en-US"/>
            </a:p>
          </p:txBody>
        </p:sp>
        <p:sp>
          <p:nvSpPr>
            <p:cNvPr id="1034" name="Freeform 10"/>
            <p:cNvSpPr/>
            <p:nvPr/>
          </p:nvSpPr>
          <p:spPr bwMode="gray">
            <a:xfrm>
              <a:off x="1765" y="378"/>
              <a:ext cx="146" cy="211"/>
            </a:xfrm>
            <a:custGeom>
              <a:avLst/>
              <a:gdLst>
                <a:gd name="T0" fmla="*/ 68 w 146"/>
                <a:gd name="T1" fmla="*/ 67 h 211"/>
                <a:gd name="T2" fmla="*/ 67 w 146"/>
                <a:gd name="T3" fmla="*/ 67 h 211"/>
                <a:gd name="T4" fmla="*/ 60 w 146"/>
                <a:gd name="T5" fmla="*/ 66 h 211"/>
                <a:gd name="T6" fmla="*/ 50 w 146"/>
                <a:gd name="T7" fmla="*/ 64 h 211"/>
                <a:gd name="T8" fmla="*/ 41 w 146"/>
                <a:gd name="T9" fmla="*/ 62 h 211"/>
                <a:gd name="T10" fmla="*/ 29 w 146"/>
                <a:gd name="T11" fmla="*/ 55 h 211"/>
                <a:gd name="T12" fmla="*/ 18 w 146"/>
                <a:gd name="T13" fmla="*/ 47 h 211"/>
                <a:gd name="T14" fmla="*/ 10 w 146"/>
                <a:gd name="T15" fmla="*/ 35 h 211"/>
                <a:gd name="T16" fmla="*/ 3 w 146"/>
                <a:gd name="T17" fmla="*/ 20 h 211"/>
                <a:gd name="T18" fmla="*/ 0 w 146"/>
                <a:gd name="T19" fmla="*/ 0 h 211"/>
                <a:gd name="T20" fmla="*/ 3 w 146"/>
                <a:gd name="T21" fmla="*/ 0 h 211"/>
                <a:gd name="T22" fmla="*/ 10 w 146"/>
                <a:gd name="T23" fmla="*/ 0 h 211"/>
                <a:gd name="T24" fmla="*/ 19 w 146"/>
                <a:gd name="T25" fmla="*/ 0 h 211"/>
                <a:gd name="T26" fmla="*/ 30 w 146"/>
                <a:gd name="T27" fmla="*/ 2 h 211"/>
                <a:gd name="T28" fmla="*/ 41 w 146"/>
                <a:gd name="T29" fmla="*/ 6 h 211"/>
                <a:gd name="T30" fmla="*/ 53 w 146"/>
                <a:gd name="T31" fmla="*/ 14 h 211"/>
                <a:gd name="T32" fmla="*/ 62 w 146"/>
                <a:gd name="T33" fmla="*/ 25 h 211"/>
                <a:gd name="T34" fmla="*/ 69 w 146"/>
                <a:gd name="T35" fmla="*/ 41 h 211"/>
                <a:gd name="T36" fmla="*/ 73 w 146"/>
                <a:gd name="T37" fmla="*/ 62 h 211"/>
                <a:gd name="T38" fmla="*/ 73 w 146"/>
                <a:gd name="T39" fmla="*/ 60 h 211"/>
                <a:gd name="T40" fmla="*/ 73 w 146"/>
                <a:gd name="T41" fmla="*/ 55 h 211"/>
                <a:gd name="T42" fmla="*/ 75 w 146"/>
                <a:gd name="T43" fmla="*/ 45 h 211"/>
                <a:gd name="T44" fmla="*/ 79 w 146"/>
                <a:gd name="T45" fmla="*/ 36 h 211"/>
                <a:gd name="T46" fmla="*/ 84 w 146"/>
                <a:gd name="T47" fmla="*/ 25 h 211"/>
                <a:gd name="T48" fmla="*/ 92 w 146"/>
                <a:gd name="T49" fmla="*/ 16 h 211"/>
                <a:gd name="T50" fmla="*/ 106 w 146"/>
                <a:gd name="T51" fmla="*/ 8 h 211"/>
                <a:gd name="T52" fmla="*/ 123 w 146"/>
                <a:gd name="T53" fmla="*/ 2 h 211"/>
                <a:gd name="T54" fmla="*/ 146 w 146"/>
                <a:gd name="T55" fmla="*/ 0 h 211"/>
                <a:gd name="T56" fmla="*/ 145 w 146"/>
                <a:gd name="T57" fmla="*/ 2 h 211"/>
                <a:gd name="T58" fmla="*/ 145 w 146"/>
                <a:gd name="T59" fmla="*/ 8 h 211"/>
                <a:gd name="T60" fmla="*/ 143 w 146"/>
                <a:gd name="T61" fmla="*/ 17 h 211"/>
                <a:gd name="T62" fmla="*/ 139 w 146"/>
                <a:gd name="T63" fmla="*/ 28 h 211"/>
                <a:gd name="T64" fmla="*/ 134 w 146"/>
                <a:gd name="T65" fmla="*/ 39 h 211"/>
                <a:gd name="T66" fmla="*/ 126 w 146"/>
                <a:gd name="T67" fmla="*/ 49 h 211"/>
                <a:gd name="T68" fmla="*/ 114 w 146"/>
                <a:gd name="T69" fmla="*/ 59 h 211"/>
                <a:gd name="T70" fmla="*/ 98 w 146"/>
                <a:gd name="T71" fmla="*/ 64 h 211"/>
                <a:gd name="T72" fmla="*/ 79 w 146"/>
                <a:gd name="T73" fmla="*/ 67 h 211"/>
                <a:gd name="T74" fmla="*/ 79 w 146"/>
                <a:gd name="T75" fmla="*/ 211 h 211"/>
                <a:gd name="T76" fmla="*/ 68 w 146"/>
                <a:gd name="T77" fmla="*/ 211 h 211"/>
                <a:gd name="T78" fmla="*/ 68 w 146"/>
                <a:gd name="T79" fmla="*/ 6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6" h="211">
                  <a:moveTo>
                    <a:pt x="68" y="67"/>
                  </a:moveTo>
                  <a:lnTo>
                    <a:pt x="67" y="67"/>
                  </a:lnTo>
                  <a:lnTo>
                    <a:pt x="60" y="66"/>
                  </a:lnTo>
                  <a:lnTo>
                    <a:pt x="50" y="64"/>
                  </a:lnTo>
                  <a:lnTo>
                    <a:pt x="41" y="62"/>
                  </a:lnTo>
                  <a:lnTo>
                    <a:pt x="29" y="55"/>
                  </a:lnTo>
                  <a:lnTo>
                    <a:pt x="18" y="47"/>
                  </a:lnTo>
                  <a:lnTo>
                    <a:pt x="10" y="35"/>
                  </a:lnTo>
                  <a:lnTo>
                    <a:pt x="3" y="20"/>
                  </a:lnTo>
                  <a:lnTo>
                    <a:pt x="0" y="0"/>
                  </a:lnTo>
                  <a:lnTo>
                    <a:pt x="3" y="0"/>
                  </a:lnTo>
                  <a:lnTo>
                    <a:pt x="10" y="0"/>
                  </a:lnTo>
                  <a:lnTo>
                    <a:pt x="19" y="0"/>
                  </a:lnTo>
                  <a:lnTo>
                    <a:pt x="30" y="2"/>
                  </a:lnTo>
                  <a:lnTo>
                    <a:pt x="41" y="6"/>
                  </a:lnTo>
                  <a:lnTo>
                    <a:pt x="53" y="14"/>
                  </a:lnTo>
                  <a:lnTo>
                    <a:pt x="62" y="25"/>
                  </a:lnTo>
                  <a:lnTo>
                    <a:pt x="69" y="41"/>
                  </a:lnTo>
                  <a:lnTo>
                    <a:pt x="73" y="62"/>
                  </a:lnTo>
                  <a:lnTo>
                    <a:pt x="73" y="60"/>
                  </a:lnTo>
                  <a:lnTo>
                    <a:pt x="73" y="55"/>
                  </a:lnTo>
                  <a:lnTo>
                    <a:pt x="75" y="45"/>
                  </a:lnTo>
                  <a:lnTo>
                    <a:pt x="79" y="36"/>
                  </a:lnTo>
                  <a:lnTo>
                    <a:pt x="84" y="25"/>
                  </a:lnTo>
                  <a:lnTo>
                    <a:pt x="92" y="16"/>
                  </a:lnTo>
                  <a:lnTo>
                    <a:pt x="106" y="8"/>
                  </a:lnTo>
                  <a:lnTo>
                    <a:pt x="123" y="2"/>
                  </a:lnTo>
                  <a:lnTo>
                    <a:pt x="146" y="0"/>
                  </a:lnTo>
                  <a:lnTo>
                    <a:pt x="145" y="2"/>
                  </a:lnTo>
                  <a:lnTo>
                    <a:pt x="145" y="8"/>
                  </a:lnTo>
                  <a:lnTo>
                    <a:pt x="143" y="17"/>
                  </a:lnTo>
                  <a:lnTo>
                    <a:pt x="139" y="28"/>
                  </a:lnTo>
                  <a:lnTo>
                    <a:pt x="134" y="39"/>
                  </a:lnTo>
                  <a:lnTo>
                    <a:pt x="126" y="49"/>
                  </a:lnTo>
                  <a:lnTo>
                    <a:pt x="114" y="59"/>
                  </a:lnTo>
                  <a:lnTo>
                    <a:pt x="98" y="64"/>
                  </a:lnTo>
                  <a:lnTo>
                    <a:pt x="79" y="67"/>
                  </a:lnTo>
                  <a:lnTo>
                    <a:pt x="79" y="211"/>
                  </a:lnTo>
                  <a:lnTo>
                    <a:pt x="68" y="211"/>
                  </a:lnTo>
                  <a:lnTo>
                    <a:pt x="68" y="67"/>
                  </a:lnTo>
                  <a:close/>
                </a:path>
              </a:pathLst>
            </a:custGeom>
            <a:solidFill>
              <a:srgbClr val="D7D7D7"/>
            </a:solidFill>
            <a:ln w="0">
              <a:solidFill>
                <a:srgbClr val="D7D7D7"/>
              </a:solidFill>
              <a:prstDash val="solid"/>
              <a:round/>
            </a:ln>
          </p:spPr>
          <p:txBody>
            <a:bodyPr/>
            <a:lstStyle/>
            <a:p>
              <a:endParaRPr lang="zh-CN" altLang="en-US"/>
            </a:p>
          </p:txBody>
        </p:sp>
        <p:sp>
          <p:nvSpPr>
            <p:cNvPr id="1035" name="Freeform 11"/>
            <p:cNvSpPr/>
            <p:nvPr/>
          </p:nvSpPr>
          <p:spPr bwMode="gray">
            <a:xfrm>
              <a:off x="2792" y="378"/>
              <a:ext cx="144" cy="211"/>
            </a:xfrm>
            <a:custGeom>
              <a:avLst/>
              <a:gdLst>
                <a:gd name="T0" fmla="*/ 67 w 144"/>
                <a:gd name="T1" fmla="*/ 67 h 211"/>
                <a:gd name="T2" fmla="*/ 66 w 144"/>
                <a:gd name="T3" fmla="*/ 67 h 211"/>
                <a:gd name="T4" fmla="*/ 59 w 144"/>
                <a:gd name="T5" fmla="*/ 66 h 211"/>
                <a:gd name="T6" fmla="*/ 50 w 144"/>
                <a:gd name="T7" fmla="*/ 64 h 211"/>
                <a:gd name="T8" fmla="*/ 39 w 144"/>
                <a:gd name="T9" fmla="*/ 62 h 211"/>
                <a:gd name="T10" fmla="*/ 28 w 144"/>
                <a:gd name="T11" fmla="*/ 55 h 211"/>
                <a:gd name="T12" fmla="*/ 17 w 144"/>
                <a:gd name="T13" fmla="*/ 47 h 211"/>
                <a:gd name="T14" fmla="*/ 9 w 144"/>
                <a:gd name="T15" fmla="*/ 35 h 211"/>
                <a:gd name="T16" fmla="*/ 2 w 144"/>
                <a:gd name="T17" fmla="*/ 20 h 211"/>
                <a:gd name="T18" fmla="*/ 0 w 144"/>
                <a:gd name="T19" fmla="*/ 0 h 211"/>
                <a:gd name="T20" fmla="*/ 2 w 144"/>
                <a:gd name="T21" fmla="*/ 0 h 211"/>
                <a:gd name="T22" fmla="*/ 9 w 144"/>
                <a:gd name="T23" fmla="*/ 0 h 211"/>
                <a:gd name="T24" fmla="*/ 17 w 144"/>
                <a:gd name="T25" fmla="*/ 0 h 211"/>
                <a:gd name="T26" fmla="*/ 28 w 144"/>
                <a:gd name="T27" fmla="*/ 2 h 211"/>
                <a:gd name="T28" fmla="*/ 40 w 144"/>
                <a:gd name="T29" fmla="*/ 6 h 211"/>
                <a:gd name="T30" fmla="*/ 51 w 144"/>
                <a:gd name="T31" fmla="*/ 14 h 211"/>
                <a:gd name="T32" fmla="*/ 62 w 144"/>
                <a:gd name="T33" fmla="*/ 25 h 211"/>
                <a:gd name="T34" fmla="*/ 69 w 144"/>
                <a:gd name="T35" fmla="*/ 41 h 211"/>
                <a:gd name="T36" fmla="*/ 73 w 144"/>
                <a:gd name="T37" fmla="*/ 62 h 211"/>
                <a:gd name="T38" fmla="*/ 73 w 144"/>
                <a:gd name="T39" fmla="*/ 60 h 211"/>
                <a:gd name="T40" fmla="*/ 73 w 144"/>
                <a:gd name="T41" fmla="*/ 55 h 211"/>
                <a:gd name="T42" fmla="*/ 74 w 144"/>
                <a:gd name="T43" fmla="*/ 45 h 211"/>
                <a:gd name="T44" fmla="*/ 77 w 144"/>
                <a:gd name="T45" fmla="*/ 36 h 211"/>
                <a:gd name="T46" fmla="*/ 82 w 144"/>
                <a:gd name="T47" fmla="*/ 25 h 211"/>
                <a:gd name="T48" fmla="*/ 91 w 144"/>
                <a:gd name="T49" fmla="*/ 16 h 211"/>
                <a:gd name="T50" fmla="*/ 105 w 144"/>
                <a:gd name="T51" fmla="*/ 8 h 211"/>
                <a:gd name="T52" fmla="*/ 121 w 144"/>
                <a:gd name="T53" fmla="*/ 2 h 211"/>
                <a:gd name="T54" fmla="*/ 144 w 144"/>
                <a:gd name="T55" fmla="*/ 0 h 211"/>
                <a:gd name="T56" fmla="*/ 144 w 144"/>
                <a:gd name="T57" fmla="*/ 2 h 211"/>
                <a:gd name="T58" fmla="*/ 144 w 144"/>
                <a:gd name="T59" fmla="*/ 8 h 211"/>
                <a:gd name="T60" fmla="*/ 141 w 144"/>
                <a:gd name="T61" fmla="*/ 17 h 211"/>
                <a:gd name="T62" fmla="*/ 139 w 144"/>
                <a:gd name="T63" fmla="*/ 28 h 211"/>
                <a:gd name="T64" fmla="*/ 133 w 144"/>
                <a:gd name="T65" fmla="*/ 39 h 211"/>
                <a:gd name="T66" fmla="*/ 125 w 144"/>
                <a:gd name="T67" fmla="*/ 49 h 211"/>
                <a:gd name="T68" fmla="*/ 113 w 144"/>
                <a:gd name="T69" fmla="*/ 59 h 211"/>
                <a:gd name="T70" fmla="*/ 97 w 144"/>
                <a:gd name="T71" fmla="*/ 64 h 211"/>
                <a:gd name="T72" fmla="*/ 77 w 144"/>
                <a:gd name="T73" fmla="*/ 67 h 211"/>
                <a:gd name="T74" fmla="*/ 77 w 144"/>
                <a:gd name="T75" fmla="*/ 211 h 211"/>
                <a:gd name="T76" fmla="*/ 67 w 144"/>
                <a:gd name="T77" fmla="*/ 211 h 211"/>
                <a:gd name="T78" fmla="*/ 67 w 144"/>
                <a:gd name="T79" fmla="*/ 6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 h="211">
                  <a:moveTo>
                    <a:pt x="67" y="67"/>
                  </a:moveTo>
                  <a:lnTo>
                    <a:pt x="66" y="67"/>
                  </a:lnTo>
                  <a:lnTo>
                    <a:pt x="59" y="66"/>
                  </a:lnTo>
                  <a:lnTo>
                    <a:pt x="50" y="64"/>
                  </a:lnTo>
                  <a:lnTo>
                    <a:pt x="39" y="62"/>
                  </a:lnTo>
                  <a:lnTo>
                    <a:pt x="28" y="55"/>
                  </a:lnTo>
                  <a:lnTo>
                    <a:pt x="17" y="47"/>
                  </a:lnTo>
                  <a:lnTo>
                    <a:pt x="9" y="35"/>
                  </a:lnTo>
                  <a:lnTo>
                    <a:pt x="2" y="20"/>
                  </a:lnTo>
                  <a:lnTo>
                    <a:pt x="0" y="0"/>
                  </a:lnTo>
                  <a:lnTo>
                    <a:pt x="2" y="0"/>
                  </a:lnTo>
                  <a:lnTo>
                    <a:pt x="9" y="0"/>
                  </a:lnTo>
                  <a:lnTo>
                    <a:pt x="17" y="0"/>
                  </a:lnTo>
                  <a:lnTo>
                    <a:pt x="28" y="2"/>
                  </a:lnTo>
                  <a:lnTo>
                    <a:pt x="40" y="6"/>
                  </a:lnTo>
                  <a:lnTo>
                    <a:pt x="51" y="14"/>
                  </a:lnTo>
                  <a:lnTo>
                    <a:pt x="62" y="25"/>
                  </a:lnTo>
                  <a:lnTo>
                    <a:pt x="69" y="41"/>
                  </a:lnTo>
                  <a:lnTo>
                    <a:pt x="73" y="62"/>
                  </a:lnTo>
                  <a:lnTo>
                    <a:pt x="73" y="60"/>
                  </a:lnTo>
                  <a:lnTo>
                    <a:pt x="73" y="55"/>
                  </a:lnTo>
                  <a:lnTo>
                    <a:pt x="74" y="45"/>
                  </a:lnTo>
                  <a:lnTo>
                    <a:pt x="77" y="36"/>
                  </a:lnTo>
                  <a:lnTo>
                    <a:pt x="82" y="25"/>
                  </a:lnTo>
                  <a:lnTo>
                    <a:pt x="91" y="16"/>
                  </a:lnTo>
                  <a:lnTo>
                    <a:pt x="105" y="8"/>
                  </a:lnTo>
                  <a:lnTo>
                    <a:pt x="121" y="2"/>
                  </a:lnTo>
                  <a:lnTo>
                    <a:pt x="144" y="0"/>
                  </a:lnTo>
                  <a:lnTo>
                    <a:pt x="144" y="2"/>
                  </a:lnTo>
                  <a:lnTo>
                    <a:pt x="144" y="8"/>
                  </a:lnTo>
                  <a:lnTo>
                    <a:pt x="141" y="17"/>
                  </a:lnTo>
                  <a:lnTo>
                    <a:pt x="139" y="28"/>
                  </a:lnTo>
                  <a:lnTo>
                    <a:pt x="133" y="39"/>
                  </a:lnTo>
                  <a:lnTo>
                    <a:pt x="125" y="49"/>
                  </a:lnTo>
                  <a:lnTo>
                    <a:pt x="113" y="59"/>
                  </a:lnTo>
                  <a:lnTo>
                    <a:pt x="97" y="64"/>
                  </a:lnTo>
                  <a:lnTo>
                    <a:pt x="77" y="67"/>
                  </a:lnTo>
                  <a:lnTo>
                    <a:pt x="77" y="211"/>
                  </a:lnTo>
                  <a:lnTo>
                    <a:pt x="67" y="211"/>
                  </a:lnTo>
                  <a:lnTo>
                    <a:pt x="67" y="67"/>
                  </a:lnTo>
                  <a:close/>
                </a:path>
              </a:pathLst>
            </a:custGeom>
            <a:solidFill>
              <a:srgbClr val="D7D7D7"/>
            </a:solidFill>
            <a:ln w="0">
              <a:solidFill>
                <a:srgbClr val="D7D7D7"/>
              </a:solidFill>
              <a:prstDash val="solid"/>
              <a:round/>
            </a:ln>
          </p:spPr>
          <p:txBody>
            <a:bodyPr/>
            <a:lstStyle/>
            <a:p>
              <a:endParaRPr lang="zh-CN" altLang="en-US"/>
            </a:p>
          </p:txBody>
        </p:sp>
        <p:sp>
          <p:nvSpPr>
            <p:cNvPr id="1036" name="Freeform 12"/>
            <p:cNvSpPr/>
            <p:nvPr/>
          </p:nvSpPr>
          <p:spPr bwMode="gray">
            <a:xfrm>
              <a:off x="2631" y="457"/>
              <a:ext cx="89" cy="132"/>
            </a:xfrm>
            <a:custGeom>
              <a:avLst/>
              <a:gdLst>
                <a:gd name="T0" fmla="*/ 42 w 89"/>
                <a:gd name="T1" fmla="*/ 43 h 132"/>
                <a:gd name="T2" fmla="*/ 39 w 89"/>
                <a:gd name="T3" fmla="*/ 42 h 132"/>
                <a:gd name="T4" fmla="*/ 33 w 89"/>
                <a:gd name="T5" fmla="*/ 42 h 132"/>
                <a:gd name="T6" fmla="*/ 25 w 89"/>
                <a:gd name="T7" fmla="*/ 39 h 132"/>
                <a:gd name="T8" fmla="*/ 16 w 89"/>
                <a:gd name="T9" fmla="*/ 35 h 132"/>
                <a:gd name="T10" fmla="*/ 8 w 89"/>
                <a:gd name="T11" fmla="*/ 27 h 132"/>
                <a:gd name="T12" fmla="*/ 2 w 89"/>
                <a:gd name="T13" fmla="*/ 16 h 132"/>
                <a:gd name="T14" fmla="*/ 0 w 89"/>
                <a:gd name="T15" fmla="*/ 0 h 132"/>
                <a:gd name="T16" fmla="*/ 2 w 89"/>
                <a:gd name="T17" fmla="*/ 0 h 132"/>
                <a:gd name="T18" fmla="*/ 6 w 89"/>
                <a:gd name="T19" fmla="*/ 0 h 132"/>
                <a:gd name="T20" fmla="*/ 12 w 89"/>
                <a:gd name="T21" fmla="*/ 1 h 132"/>
                <a:gd name="T22" fmla="*/ 21 w 89"/>
                <a:gd name="T23" fmla="*/ 3 h 132"/>
                <a:gd name="T24" fmla="*/ 29 w 89"/>
                <a:gd name="T25" fmla="*/ 8 h 132"/>
                <a:gd name="T26" fmla="*/ 37 w 89"/>
                <a:gd name="T27" fmla="*/ 15 h 132"/>
                <a:gd name="T28" fmla="*/ 42 w 89"/>
                <a:gd name="T29" fmla="*/ 26 h 132"/>
                <a:gd name="T30" fmla="*/ 45 w 89"/>
                <a:gd name="T31" fmla="*/ 39 h 132"/>
                <a:gd name="T32" fmla="*/ 45 w 89"/>
                <a:gd name="T33" fmla="*/ 38 h 132"/>
                <a:gd name="T34" fmla="*/ 45 w 89"/>
                <a:gd name="T35" fmla="*/ 34 h 132"/>
                <a:gd name="T36" fmla="*/ 46 w 89"/>
                <a:gd name="T37" fmla="*/ 27 h 132"/>
                <a:gd name="T38" fmla="*/ 49 w 89"/>
                <a:gd name="T39" fmla="*/ 20 h 132"/>
                <a:gd name="T40" fmla="*/ 54 w 89"/>
                <a:gd name="T41" fmla="*/ 14 h 132"/>
                <a:gd name="T42" fmla="*/ 62 w 89"/>
                <a:gd name="T43" fmla="*/ 7 h 132"/>
                <a:gd name="T44" fmla="*/ 73 w 89"/>
                <a:gd name="T45" fmla="*/ 3 h 132"/>
                <a:gd name="T46" fmla="*/ 89 w 89"/>
                <a:gd name="T47" fmla="*/ 0 h 132"/>
                <a:gd name="T48" fmla="*/ 89 w 89"/>
                <a:gd name="T49" fmla="*/ 3 h 132"/>
                <a:gd name="T50" fmla="*/ 88 w 89"/>
                <a:gd name="T51" fmla="*/ 10 h 132"/>
                <a:gd name="T52" fmla="*/ 87 w 89"/>
                <a:gd name="T53" fmla="*/ 18 h 132"/>
                <a:gd name="T54" fmla="*/ 81 w 89"/>
                <a:gd name="T55" fmla="*/ 26 h 132"/>
                <a:gd name="T56" fmla="*/ 74 w 89"/>
                <a:gd name="T57" fmla="*/ 34 h 132"/>
                <a:gd name="T58" fmla="*/ 64 w 89"/>
                <a:gd name="T59" fmla="*/ 41 h 132"/>
                <a:gd name="T60" fmla="*/ 47 w 89"/>
                <a:gd name="T61" fmla="*/ 43 h 132"/>
                <a:gd name="T62" fmla="*/ 47 w 89"/>
                <a:gd name="T63" fmla="*/ 132 h 132"/>
                <a:gd name="T64" fmla="*/ 42 w 89"/>
                <a:gd name="T65" fmla="*/ 132 h 132"/>
                <a:gd name="T66" fmla="*/ 42 w 89"/>
                <a:gd name="T67" fmla="*/ 4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 h="132">
                  <a:moveTo>
                    <a:pt x="42" y="43"/>
                  </a:moveTo>
                  <a:lnTo>
                    <a:pt x="39" y="42"/>
                  </a:lnTo>
                  <a:lnTo>
                    <a:pt x="33" y="42"/>
                  </a:lnTo>
                  <a:lnTo>
                    <a:pt x="25" y="39"/>
                  </a:lnTo>
                  <a:lnTo>
                    <a:pt x="16" y="35"/>
                  </a:lnTo>
                  <a:lnTo>
                    <a:pt x="8" y="27"/>
                  </a:lnTo>
                  <a:lnTo>
                    <a:pt x="2" y="16"/>
                  </a:lnTo>
                  <a:lnTo>
                    <a:pt x="0" y="0"/>
                  </a:lnTo>
                  <a:lnTo>
                    <a:pt x="2" y="0"/>
                  </a:lnTo>
                  <a:lnTo>
                    <a:pt x="6" y="0"/>
                  </a:lnTo>
                  <a:lnTo>
                    <a:pt x="12" y="1"/>
                  </a:lnTo>
                  <a:lnTo>
                    <a:pt x="21" y="3"/>
                  </a:lnTo>
                  <a:lnTo>
                    <a:pt x="29" y="8"/>
                  </a:lnTo>
                  <a:lnTo>
                    <a:pt x="37" y="15"/>
                  </a:lnTo>
                  <a:lnTo>
                    <a:pt x="42" y="26"/>
                  </a:lnTo>
                  <a:lnTo>
                    <a:pt x="45" y="39"/>
                  </a:lnTo>
                  <a:lnTo>
                    <a:pt x="45" y="38"/>
                  </a:lnTo>
                  <a:lnTo>
                    <a:pt x="45" y="34"/>
                  </a:lnTo>
                  <a:lnTo>
                    <a:pt x="46" y="27"/>
                  </a:lnTo>
                  <a:lnTo>
                    <a:pt x="49" y="20"/>
                  </a:lnTo>
                  <a:lnTo>
                    <a:pt x="54" y="14"/>
                  </a:lnTo>
                  <a:lnTo>
                    <a:pt x="62" y="7"/>
                  </a:lnTo>
                  <a:lnTo>
                    <a:pt x="73" y="3"/>
                  </a:lnTo>
                  <a:lnTo>
                    <a:pt x="89" y="0"/>
                  </a:lnTo>
                  <a:lnTo>
                    <a:pt x="89" y="3"/>
                  </a:lnTo>
                  <a:lnTo>
                    <a:pt x="88" y="10"/>
                  </a:lnTo>
                  <a:lnTo>
                    <a:pt x="87" y="18"/>
                  </a:lnTo>
                  <a:lnTo>
                    <a:pt x="81" y="26"/>
                  </a:lnTo>
                  <a:lnTo>
                    <a:pt x="74" y="34"/>
                  </a:lnTo>
                  <a:lnTo>
                    <a:pt x="64" y="41"/>
                  </a:lnTo>
                  <a:lnTo>
                    <a:pt x="47" y="43"/>
                  </a:lnTo>
                  <a:lnTo>
                    <a:pt x="47" y="132"/>
                  </a:lnTo>
                  <a:lnTo>
                    <a:pt x="42" y="132"/>
                  </a:lnTo>
                  <a:lnTo>
                    <a:pt x="42" y="43"/>
                  </a:lnTo>
                  <a:close/>
                </a:path>
              </a:pathLst>
            </a:custGeom>
            <a:solidFill>
              <a:srgbClr val="D7D7D7"/>
            </a:solidFill>
            <a:ln w="0">
              <a:solidFill>
                <a:srgbClr val="D7D7D7"/>
              </a:solidFill>
              <a:prstDash val="solid"/>
              <a:round/>
            </a:ln>
          </p:spPr>
          <p:txBody>
            <a:bodyPr/>
            <a:lstStyle/>
            <a:p>
              <a:endParaRPr lang="zh-CN" altLang="en-US"/>
            </a:p>
          </p:txBody>
        </p:sp>
        <p:sp>
          <p:nvSpPr>
            <p:cNvPr id="1037" name="Freeform 13"/>
            <p:cNvSpPr/>
            <p:nvPr/>
          </p:nvSpPr>
          <p:spPr bwMode="gray">
            <a:xfrm>
              <a:off x="2430" y="403"/>
              <a:ext cx="88" cy="186"/>
            </a:xfrm>
            <a:custGeom>
              <a:avLst/>
              <a:gdLst>
                <a:gd name="T0" fmla="*/ 43 w 88"/>
                <a:gd name="T1" fmla="*/ 43 h 186"/>
                <a:gd name="T2" fmla="*/ 41 w 88"/>
                <a:gd name="T3" fmla="*/ 43 h 186"/>
                <a:gd name="T4" fmla="*/ 35 w 88"/>
                <a:gd name="T5" fmla="*/ 43 h 186"/>
                <a:gd name="T6" fmla="*/ 27 w 88"/>
                <a:gd name="T7" fmla="*/ 41 h 186"/>
                <a:gd name="T8" fmla="*/ 18 w 88"/>
                <a:gd name="T9" fmla="*/ 35 h 186"/>
                <a:gd name="T10" fmla="*/ 8 w 88"/>
                <a:gd name="T11" fmla="*/ 28 h 186"/>
                <a:gd name="T12" fmla="*/ 3 w 88"/>
                <a:gd name="T13" fmla="*/ 16 h 186"/>
                <a:gd name="T14" fmla="*/ 0 w 88"/>
                <a:gd name="T15" fmla="*/ 0 h 186"/>
                <a:gd name="T16" fmla="*/ 3 w 88"/>
                <a:gd name="T17" fmla="*/ 0 h 186"/>
                <a:gd name="T18" fmla="*/ 8 w 88"/>
                <a:gd name="T19" fmla="*/ 0 h 186"/>
                <a:gd name="T20" fmla="*/ 17 w 88"/>
                <a:gd name="T21" fmla="*/ 1 h 186"/>
                <a:gd name="T22" fmla="*/ 26 w 88"/>
                <a:gd name="T23" fmla="*/ 6 h 186"/>
                <a:gd name="T24" fmla="*/ 35 w 88"/>
                <a:gd name="T25" fmla="*/ 12 h 186"/>
                <a:gd name="T26" fmla="*/ 42 w 88"/>
                <a:gd name="T27" fmla="*/ 24 h 186"/>
                <a:gd name="T28" fmla="*/ 48 w 88"/>
                <a:gd name="T29" fmla="*/ 41 h 186"/>
                <a:gd name="T30" fmla="*/ 48 w 88"/>
                <a:gd name="T31" fmla="*/ 90 h 186"/>
                <a:gd name="T32" fmla="*/ 48 w 88"/>
                <a:gd name="T33" fmla="*/ 88 h 186"/>
                <a:gd name="T34" fmla="*/ 48 w 88"/>
                <a:gd name="T35" fmla="*/ 82 h 186"/>
                <a:gd name="T36" fmla="*/ 50 w 88"/>
                <a:gd name="T37" fmla="*/ 74 h 186"/>
                <a:gd name="T38" fmla="*/ 54 w 88"/>
                <a:gd name="T39" fmla="*/ 66 h 186"/>
                <a:gd name="T40" fmla="*/ 61 w 88"/>
                <a:gd name="T41" fmla="*/ 58 h 186"/>
                <a:gd name="T42" fmla="*/ 72 w 88"/>
                <a:gd name="T43" fmla="*/ 53 h 186"/>
                <a:gd name="T44" fmla="*/ 87 w 88"/>
                <a:gd name="T45" fmla="*/ 50 h 186"/>
                <a:gd name="T46" fmla="*/ 88 w 88"/>
                <a:gd name="T47" fmla="*/ 51 h 186"/>
                <a:gd name="T48" fmla="*/ 88 w 88"/>
                <a:gd name="T49" fmla="*/ 57 h 186"/>
                <a:gd name="T50" fmla="*/ 87 w 88"/>
                <a:gd name="T51" fmla="*/ 64 h 186"/>
                <a:gd name="T52" fmla="*/ 84 w 88"/>
                <a:gd name="T53" fmla="*/ 72 h 186"/>
                <a:gd name="T54" fmla="*/ 80 w 88"/>
                <a:gd name="T55" fmla="*/ 80 h 186"/>
                <a:gd name="T56" fmla="*/ 73 w 88"/>
                <a:gd name="T57" fmla="*/ 86 h 186"/>
                <a:gd name="T58" fmla="*/ 62 w 88"/>
                <a:gd name="T59" fmla="*/ 92 h 186"/>
                <a:gd name="T60" fmla="*/ 48 w 88"/>
                <a:gd name="T61" fmla="*/ 93 h 186"/>
                <a:gd name="T62" fmla="*/ 48 w 88"/>
                <a:gd name="T63" fmla="*/ 186 h 186"/>
                <a:gd name="T64" fmla="*/ 43 w 88"/>
                <a:gd name="T65" fmla="*/ 186 h 186"/>
                <a:gd name="T66" fmla="*/ 43 w 88"/>
                <a:gd name="T67" fmla="*/ 143 h 186"/>
                <a:gd name="T68" fmla="*/ 42 w 88"/>
                <a:gd name="T69" fmla="*/ 143 h 186"/>
                <a:gd name="T70" fmla="*/ 37 w 88"/>
                <a:gd name="T71" fmla="*/ 142 h 186"/>
                <a:gd name="T72" fmla="*/ 29 w 88"/>
                <a:gd name="T73" fmla="*/ 140 h 186"/>
                <a:gd name="T74" fmla="*/ 22 w 88"/>
                <a:gd name="T75" fmla="*/ 136 h 186"/>
                <a:gd name="T76" fmla="*/ 14 w 88"/>
                <a:gd name="T77" fmla="*/ 130 h 186"/>
                <a:gd name="T78" fmla="*/ 8 w 88"/>
                <a:gd name="T79" fmla="*/ 120 h 186"/>
                <a:gd name="T80" fmla="*/ 7 w 88"/>
                <a:gd name="T81" fmla="*/ 105 h 186"/>
                <a:gd name="T82" fmla="*/ 8 w 88"/>
                <a:gd name="T83" fmla="*/ 105 h 186"/>
                <a:gd name="T84" fmla="*/ 12 w 88"/>
                <a:gd name="T85" fmla="*/ 107 h 186"/>
                <a:gd name="T86" fmla="*/ 19 w 88"/>
                <a:gd name="T87" fmla="*/ 108 h 186"/>
                <a:gd name="T88" fmla="*/ 26 w 88"/>
                <a:gd name="T89" fmla="*/ 111 h 186"/>
                <a:gd name="T90" fmla="*/ 34 w 88"/>
                <a:gd name="T91" fmla="*/ 117 h 186"/>
                <a:gd name="T92" fmla="*/ 39 w 88"/>
                <a:gd name="T93" fmla="*/ 127 h 186"/>
                <a:gd name="T94" fmla="*/ 43 w 88"/>
                <a:gd name="T95" fmla="*/ 140 h 186"/>
                <a:gd name="T96" fmla="*/ 43 w 88"/>
                <a:gd name="T97" fmla="*/ 4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8" h="186">
                  <a:moveTo>
                    <a:pt x="43" y="43"/>
                  </a:moveTo>
                  <a:lnTo>
                    <a:pt x="41" y="43"/>
                  </a:lnTo>
                  <a:lnTo>
                    <a:pt x="35" y="43"/>
                  </a:lnTo>
                  <a:lnTo>
                    <a:pt x="27" y="41"/>
                  </a:lnTo>
                  <a:lnTo>
                    <a:pt x="18" y="35"/>
                  </a:lnTo>
                  <a:lnTo>
                    <a:pt x="8" y="28"/>
                  </a:lnTo>
                  <a:lnTo>
                    <a:pt x="3" y="16"/>
                  </a:lnTo>
                  <a:lnTo>
                    <a:pt x="0" y="0"/>
                  </a:lnTo>
                  <a:lnTo>
                    <a:pt x="3" y="0"/>
                  </a:lnTo>
                  <a:lnTo>
                    <a:pt x="8" y="0"/>
                  </a:lnTo>
                  <a:lnTo>
                    <a:pt x="17" y="1"/>
                  </a:lnTo>
                  <a:lnTo>
                    <a:pt x="26" y="6"/>
                  </a:lnTo>
                  <a:lnTo>
                    <a:pt x="35" y="12"/>
                  </a:lnTo>
                  <a:lnTo>
                    <a:pt x="42" y="24"/>
                  </a:lnTo>
                  <a:lnTo>
                    <a:pt x="48" y="41"/>
                  </a:lnTo>
                  <a:lnTo>
                    <a:pt x="48" y="90"/>
                  </a:lnTo>
                  <a:lnTo>
                    <a:pt x="48" y="88"/>
                  </a:lnTo>
                  <a:lnTo>
                    <a:pt x="48" y="82"/>
                  </a:lnTo>
                  <a:lnTo>
                    <a:pt x="50" y="74"/>
                  </a:lnTo>
                  <a:lnTo>
                    <a:pt x="54" y="66"/>
                  </a:lnTo>
                  <a:lnTo>
                    <a:pt x="61" y="58"/>
                  </a:lnTo>
                  <a:lnTo>
                    <a:pt x="72" y="53"/>
                  </a:lnTo>
                  <a:lnTo>
                    <a:pt x="87" y="50"/>
                  </a:lnTo>
                  <a:lnTo>
                    <a:pt x="88" y="51"/>
                  </a:lnTo>
                  <a:lnTo>
                    <a:pt x="88" y="57"/>
                  </a:lnTo>
                  <a:lnTo>
                    <a:pt x="87" y="64"/>
                  </a:lnTo>
                  <a:lnTo>
                    <a:pt x="84" y="72"/>
                  </a:lnTo>
                  <a:lnTo>
                    <a:pt x="80" y="80"/>
                  </a:lnTo>
                  <a:lnTo>
                    <a:pt x="73" y="86"/>
                  </a:lnTo>
                  <a:lnTo>
                    <a:pt x="62" y="92"/>
                  </a:lnTo>
                  <a:lnTo>
                    <a:pt x="48" y="93"/>
                  </a:lnTo>
                  <a:lnTo>
                    <a:pt x="48" y="186"/>
                  </a:lnTo>
                  <a:lnTo>
                    <a:pt x="43" y="186"/>
                  </a:lnTo>
                  <a:lnTo>
                    <a:pt x="43" y="143"/>
                  </a:lnTo>
                  <a:lnTo>
                    <a:pt x="42" y="143"/>
                  </a:lnTo>
                  <a:lnTo>
                    <a:pt x="37" y="142"/>
                  </a:lnTo>
                  <a:lnTo>
                    <a:pt x="29" y="140"/>
                  </a:lnTo>
                  <a:lnTo>
                    <a:pt x="22" y="136"/>
                  </a:lnTo>
                  <a:lnTo>
                    <a:pt x="14" y="130"/>
                  </a:lnTo>
                  <a:lnTo>
                    <a:pt x="8" y="120"/>
                  </a:lnTo>
                  <a:lnTo>
                    <a:pt x="7" y="105"/>
                  </a:lnTo>
                  <a:lnTo>
                    <a:pt x="8" y="105"/>
                  </a:lnTo>
                  <a:lnTo>
                    <a:pt x="12" y="107"/>
                  </a:lnTo>
                  <a:lnTo>
                    <a:pt x="19" y="108"/>
                  </a:lnTo>
                  <a:lnTo>
                    <a:pt x="26" y="111"/>
                  </a:lnTo>
                  <a:lnTo>
                    <a:pt x="34" y="117"/>
                  </a:lnTo>
                  <a:lnTo>
                    <a:pt x="39" y="127"/>
                  </a:lnTo>
                  <a:lnTo>
                    <a:pt x="43" y="140"/>
                  </a:lnTo>
                  <a:lnTo>
                    <a:pt x="43" y="43"/>
                  </a:lnTo>
                  <a:close/>
                </a:path>
              </a:pathLst>
            </a:custGeom>
            <a:solidFill>
              <a:srgbClr val="D7D7D7"/>
            </a:solidFill>
            <a:ln w="0">
              <a:solidFill>
                <a:srgbClr val="D7D7D7"/>
              </a:solidFill>
              <a:prstDash val="solid"/>
              <a:round/>
            </a:ln>
          </p:spPr>
          <p:txBody>
            <a:bodyPr/>
            <a:lstStyle/>
            <a:p>
              <a:endParaRPr lang="zh-CN" altLang="en-US"/>
            </a:p>
          </p:txBody>
        </p:sp>
        <p:sp>
          <p:nvSpPr>
            <p:cNvPr id="1038" name="Freeform 14"/>
            <p:cNvSpPr/>
            <p:nvPr/>
          </p:nvSpPr>
          <p:spPr bwMode="gray">
            <a:xfrm>
              <a:off x="1914" y="233"/>
              <a:ext cx="166" cy="356"/>
            </a:xfrm>
            <a:custGeom>
              <a:avLst/>
              <a:gdLst>
                <a:gd name="T0" fmla="*/ 85 w 166"/>
                <a:gd name="T1" fmla="*/ 84 h 356"/>
                <a:gd name="T2" fmla="*/ 101 w 166"/>
                <a:gd name="T3" fmla="*/ 81 h 356"/>
                <a:gd name="T4" fmla="*/ 124 w 166"/>
                <a:gd name="T5" fmla="*/ 73 h 356"/>
                <a:gd name="T6" fmla="*/ 148 w 166"/>
                <a:gd name="T7" fmla="*/ 56 h 356"/>
                <a:gd name="T8" fmla="*/ 163 w 166"/>
                <a:gd name="T9" fmla="*/ 23 h 356"/>
                <a:gd name="T10" fmla="*/ 163 w 166"/>
                <a:gd name="T11" fmla="*/ 0 h 356"/>
                <a:gd name="T12" fmla="*/ 148 w 166"/>
                <a:gd name="T13" fmla="*/ 0 h 356"/>
                <a:gd name="T14" fmla="*/ 125 w 166"/>
                <a:gd name="T15" fmla="*/ 6 h 356"/>
                <a:gd name="T16" fmla="*/ 101 w 166"/>
                <a:gd name="T17" fmla="*/ 22 h 356"/>
                <a:gd name="T18" fmla="*/ 82 w 166"/>
                <a:gd name="T19" fmla="*/ 54 h 356"/>
                <a:gd name="T20" fmla="*/ 77 w 166"/>
                <a:gd name="T21" fmla="*/ 173 h 356"/>
                <a:gd name="T22" fmla="*/ 77 w 166"/>
                <a:gd name="T23" fmla="*/ 165 h 356"/>
                <a:gd name="T24" fmla="*/ 71 w 166"/>
                <a:gd name="T25" fmla="*/ 146 h 356"/>
                <a:gd name="T26" fmla="*/ 60 w 166"/>
                <a:gd name="T27" fmla="*/ 123 h 356"/>
                <a:gd name="T28" fmla="*/ 38 w 166"/>
                <a:gd name="T29" fmla="*/ 104 h 356"/>
                <a:gd name="T30" fmla="*/ 0 w 166"/>
                <a:gd name="T31" fmla="*/ 96 h 356"/>
                <a:gd name="T32" fmla="*/ 0 w 166"/>
                <a:gd name="T33" fmla="*/ 103 h 356"/>
                <a:gd name="T34" fmla="*/ 0 w 166"/>
                <a:gd name="T35" fmla="*/ 120 h 356"/>
                <a:gd name="T36" fmla="*/ 8 w 166"/>
                <a:gd name="T37" fmla="*/ 143 h 356"/>
                <a:gd name="T38" fmla="*/ 24 w 166"/>
                <a:gd name="T39" fmla="*/ 163 h 356"/>
                <a:gd name="T40" fmla="*/ 55 w 166"/>
                <a:gd name="T41" fmla="*/ 177 h 356"/>
                <a:gd name="T42" fmla="*/ 77 w 166"/>
                <a:gd name="T43" fmla="*/ 356 h 356"/>
                <a:gd name="T44" fmla="*/ 82 w 166"/>
                <a:gd name="T45" fmla="*/ 274 h 356"/>
                <a:gd name="T46" fmla="*/ 91 w 166"/>
                <a:gd name="T47" fmla="*/ 273 h 356"/>
                <a:gd name="T48" fmla="*/ 112 w 166"/>
                <a:gd name="T49" fmla="*/ 267 h 356"/>
                <a:gd name="T50" fmla="*/ 135 w 166"/>
                <a:gd name="T51" fmla="*/ 252 h 356"/>
                <a:gd name="T52" fmla="*/ 151 w 166"/>
                <a:gd name="T53" fmla="*/ 224 h 356"/>
                <a:gd name="T54" fmla="*/ 152 w 166"/>
                <a:gd name="T55" fmla="*/ 203 h 356"/>
                <a:gd name="T56" fmla="*/ 137 w 166"/>
                <a:gd name="T57" fmla="*/ 204 h 356"/>
                <a:gd name="T58" fmla="*/ 117 w 166"/>
                <a:gd name="T59" fmla="*/ 211 h 356"/>
                <a:gd name="T60" fmla="*/ 97 w 166"/>
                <a:gd name="T61" fmla="*/ 231 h 356"/>
                <a:gd name="T62" fmla="*/ 82 w 166"/>
                <a:gd name="T63" fmla="*/ 267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6" h="356">
                  <a:moveTo>
                    <a:pt x="82" y="84"/>
                  </a:moveTo>
                  <a:lnTo>
                    <a:pt x="85" y="84"/>
                  </a:lnTo>
                  <a:lnTo>
                    <a:pt x="91" y="84"/>
                  </a:lnTo>
                  <a:lnTo>
                    <a:pt x="101" y="81"/>
                  </a:lnTo>
                  <a:lnTo>
                    <a:pt x="112" y="78"/>
                  </a:lnTo>
                  <a:lnTo>
                    <a:pt x="124" y="73"/>
                  </a:lnTo>
                  <a:lnTo>
                    <a:pt x="136" y="66"/>
                  </a:lnTo>
                  <a:lnTo>
                    <a:pt x="148" y="56"/>
                  </a:lnTo>
                  <a:lnTo>
                    <a:pt x="156" y="42"/>
                  </a:lnTo>
                  <a:lnTo>
                    <a:pt x="163" y="23"/>
                  </a:lnTo>
                  <a:lnTo>
                    <a:pt x="166" y="2"/>
                  </a:lnTo>
                  <a:lnTo>
                    <a:pt x="163" y="0"/>
                  </a:lnTo>
                  <a:lnTo>
                    <a:pt x="158" y="0"/>
                  </a:lnTo>
                  <a:lnTo>
                    <a:pt x="148" y="0"/>
                  </a:lnTo>
                  <a:lnTo>
                    <a:pt x="137" y="3"/>
                  </a:lnTo>
                  <a:lnTo>
                    <a:pt x="125" y="6"/>
                  </a:lnTo>
                  <a:lnTo>
                    <a:pt x="113" y="12"/>
                  </a:lnTo>
                  <a:lnTo>
                    <a:pt x="101" y="22"/>
                  </a:lnTo>
                  <a:lnTo>
                    <a:pt x="90" y="35"/>
                  </a:lnTo>
                  <a:lnTo>
                    <a:pt x="82" y="54"/>
                  </a:lnTo>
                  <a:lnTo>
                    <a:pt x="77" y="78"/>
                  </a:lnTo>
                  <a:lnTo>
                    <a:pt x="77" y="173"/>
                  </a:lnTo>
                  <a:lnTo>
                    <a:pt x="77" y="170"/>
                  </a:lnTo>
                  <a:lnTo>
                    <a:pt x="77" y="165"/>
                  </a:lnTo>
                  <a:lnTo>
                    <a:pt x="74" y="157"/>
                  </a:lnTo>
                  <a:lnTo>
                    <a:pt x="71" y="146"/>
                  </a:lnTo>
                  <a:lnTo>
                    <a:pt x="67" y="134"/>
                  </a:lnTo>
                  <a:lnTo>
                    <a:pt x="60" y="123"/>
                  </a:lnTo>
                  <a:lnTo>
                    <a:pt x="50" y="112"/>
                  </a:lnTo>
                  <a:lnTo>
                    <a:pt x="38" y="104"/>
                  </a:lnTo>
                  <a:lnTo>
                    <a:pt x="20" y="97"/>
                  </a:lnTo>
                  <a:lnTo>
                    <a:pt x="0" y="96"/>
                  </a:lnTo>
                  <a:lnTo>
                    <a:pt x="0" y="97"/>
                  </a:lnTo>
                  <a:lnTo>
                    <a:pt x="0" y="103"/>
                  </a:lnTo>
                  <a:lnTo>
                    <a:pt x="0" y="111"/>
                  </a:lnTo>
                  <a:lnTo>
                    <a:pt x="0" y="120"/>
                  </a:lnTo>
                  <a:lnTo>
                    <a:pt x="2" y="131"/>
                  </a:lnTo>
                  <a:lnTo>
                    <a:pt x="8" y="143"/>
                  </a:lnTo>
                  <a:lnTo>
                    <a:pt x="15" y="154"/>
                  </a:lnTo>
                  <a:lnTo>
                    <a:pt x="24" y="163"/>
                  </a:lnTo>
                  <a:lnTo>
                    <a:pt x="38" y="171"/>
                  </a:lnTo>
                  <a:lnTo>
                    <a:pt x="55" y="177"/>
                  </a:lnTo>
                  <a:lnTo>
                    <a:pt x="77" y="178"/>
                  </a:lnTo>
                  <a:lnTo>
                    <a:pt x="77" y="356"/>
                  </a:lnTo>
                  <a:lnTo>
                    <a:pt x="82" y="356"/>
                  </a:lnTo>
                  <a:lnTo>
                    <a:pt x="82" y="274"/>
                  </a:lnTo>
                  <a:lnTo>
                    <a:pt x="85" y="273"/>
                  </a:lnTo>
                  <a:lnTo>
                    <a:pt x="91" y="273"/>
                  </a:lnTo>
                  <a:lnTo>
                    <a:pt x="101" y="271"/>
                  </a:lnTo>
                  <a:lnTo>
                    <a:pt x="112" y="267"/>
                  </a:lnTo>
                  <a:lnTo>
                    <a:pt x="124" y="262"/>
                  </a:lnTo>
                  <a:lnTo>
                    <a:pt x="135" y="252"/>
                  </a:lnTo>
                  <a:lnTo>
                    <a:pt x="144" y="240"/>
                  </a:lnTo>
                  <a:lnTo>
                    <a:pt x="151" y="224"/>
                  </a:lnTo>
                  <a:lnTo>
                    <a:pt x="154" y="203"/>
                  </a:lnTo>
                  <a:lnTo>
                    <a:pt x="152" y="203"/>
                  </a:lnTo>
                  <a:lnTo>
                    <a:pt x="145" y="203"/>
                  </a:lnTo>
                  <a:lnTo>
                    <a:pt x="137" y="204"/>
                  </a:lnTo>
                  <a:lnTo>
                    <a:pt x="128" y="207"/>
                  </a:lnTo>
                  <a:lnTo>
                    <a:pt x="117" y="211"/>
                  </a:lnTo>
                  <a:lnTo>
                    <a:pt x="106" y="219"/>
                  </a:lnTo>
                  <a:lnTo>
                    <a:pt x="97" y="231"/>
                  </a:lnTo>
                  <a:lnTo>
                    <a:pt x="89" y="247"/>
                  </a:lnTo>
                  <a:lnTo>
                    <a:pt x="82" y="267"/>
                  </a:lnTo>
                  <a:lnTo>
                    <a:pt x="82" y="84"/>
                  </a:lnTo>
                  <a:close/>
                </a:path>
              </a:pathLst>
            </a:custGeom>
            <a:solidFill>
              <a:srgbClr val="D7D7D7"/>
            </a:solidFill>
            <a:ln w="0">
              <a:solidFill>
                <a:srgbClr val="D7D7D7"/>
              </a:solidFill>
              <a:prstDash val="solid"/>
              <a:round/>
            </a:ln>
          </p:spPr>
          <p:txBody>
            <a:bodyPr/>
            <a:lstStyle/>
            <a:p>
              <a:endParaRPr lang="zh-CN" altLang="en-US"/>
            </a:p>
          </p:txBody>
        </p:sp>
        <p:sp>
          <p:nvSpPr>
            <p:cNvPr id="1039" name="Freeform 15"/>
            <p:cNvSpPr/>
            <p:nvPr/>
          </p:nvSpPr>
          <p:spPr bwMode="gray">
            <a:xfrm>
              <a:off x="2514" y="379"/>
              <a:ext cx="92" cy="210"/>
            </a:xfrm>
            <a:custGeom>
              <a:avLst/>
              <a:gdLst>
                <a:gd name="T0" fmla="*/ 43 w 92"/>
                <a:gd name="T1" fmla="*/ 162 h 210"/>
                <a:gd name="T2" fmla="*/ 36 w 92"/>
                <a:gd name="T3" fmla="*/ 160 h 210"/>
                <a:gd name="T4" fmla="*/ 23 w 92"/>
                <a:gd name="T5" fmla="*/ 155 h 210"/>
                <a:gd name="T6" fmla="*/ 12 w 92"/>
                <a:gd name="T7" fmla="*/ 141 h 210"/>
                <a:gd name="T8" fmla="*/ 12 w 92"/>
                <a:gd name="T9" fmla="*/ 129 h 210"/>
                <a:gd name="T10" fmla="*/ 23 w 92"/>
                <a:gd name="T11" fmla="*/ 132 h 210"/>
                <a:gd name="T12" fmla="*/ 38 w 92"/>
                <a:gd name="T13" fmla="*/ 145 h 210"/>
                <a:gd name="T14" fmla="*/ 43 w 92"/>
                <a:gd name="T15" fmla="*/ 108 h 210"/>
                <a:gd name="T16" fmla="*/ 35 w 92"/>
                <a:gd name="T17" fmla="*/ 106 h 210"/>
                <a:gd name="T18" fmla="*/ 20 w 92"/>
                <a:gd name="T19" fmla="*/ 101 h 210"/>
                <a:gd name="T20" fmla="*/ 7 w 92"/>
                <a:gd name="T21" fmla="*/ 83 h 210"/>
                <a:gd name="T22" fmla="*/ 7 w 92"/>
                <a:gd name="T23" fmla="*/ 70 h 210"/>
                <a:gd name="T24" fmla="*/ 17 w 92"/>
                <a:gd name="T25" fmla="*/ 71 h 210"/>
                <a:gd name="T26" fmla="*/ 31 w 92"/>
                <a:gd name="T27" fmla="*/ 81 h 210"/>
                <a:gd name="T28" fmla="*/ 43 w 92"/>
                <a:gd name="T29" fmla="*/ 105 h 210"/>
                <a:gd name="T30" fmla="*/ 40 w 92"/>
                <a:gd name="T31" fmla="*/ 43 h 210"/>
                <a:gd name="T32" fmla="*/ 26 w 92"/>
                <a:gd name="T33" fmla="*/ 39 h 210"/>
                <a:gd name="T34" fmla="*/ 8 w 92"/>
                <a:gd name="T35" fmla="*/ 27 h 210"/>
                <a:gd name="T36" fmla="*/ 0 w 92"/>
                <a:gd name="T37" fmla="*/ 0 h 210"/>
                <a:gd name="T38" fmla="*/ 7 w 92"/>
                <a:gd name="T39" fmla="*/ 0 h 210"/>
                <a:gd name="T40" fmla="*/ 23 w 92"/>
                <a:gd name="T41" fmla="*/ 5 h 210"/>
                <a:gd name="T42" fmla="*/ 39 w 92"/>
                <a:gd name="T43" fmla="*/ 23 h 210"/>
                <a:gd name="T44" fmla="*/ 46 w 92"/>
                <a:gd name="T45" fmla="*/ 38 h 210"/>
                <a:gd name="T46" fmla="*/ 51 w 92"/>
                <a:gd name="T47" fmla="*/ 24 h 210"/>
                <a:gd name="T48" fmla="*/ 66 w 92"/>
                <a:gd name="T49" fmla="*/ 8 h 210"/>
                <a:gd name="T50" fmla="*/ 92 w 92"/>
                <a:gd name="T51" fmla="*/ 0 h 210"/>
                <a:gd name="T52" fmla="*/ 90 w 92"/>
                <a:gd name="T53" fmla="*/ 8 h 210"/>
                <a:gd name="T54" fmla="*/ 82 w 92"/>
                <a:gd name="T55" fmla="*/ 25 h 210"/>
                <a:gd name="T56" fmla="*/ 63 w 92"/>
                <a:gd name="T57" fmla="*/ 40 h 210"/>
                <a:gd name="T58" fmla="*/ 49 w 92"/>
                <a:gd name="T59" fmla="*/ 124 h 210"/>
                <a:gd name="T60" fmla="*/ 50 w 92"/>
                <a:gd name="T61" fmla="*/ 116 h 210"/>
                <a:gd name="T62" fmla="*/ 59 w 92"/>
                <a:gd name="T63" fmla="*/ 100 h 210"/>
                <a:gd name="T64" fmla="*/ 81 w 92"/>
                <a:gd name="T65" fmla="*/ 92 h 210"/>
                <a:gd name="T66" fmla="*/ 80 w 92"/>
                <a:gd name="T67" fmla="*/ 98 h 210"/>
                <a:gd name="T68" fmla="*/ 73 w 92"/>
                <a:gd name="T69" fmla="*/ 114 h 210"/>
                <a:gd name="T70" fmla="*/ 59 w 92"/>
                <a:gd name="T71" fmla="*/ 127 h 210"/>
                <a:gd name="T72" fmla="*/ 49 w 92"/>
                <a:gd name="T73"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210">
                  <a:moveTo>
                    <a:pt x="43" y="210"/>
                  </a:moveTo>
                  <a:lnTo>
                    <a:pt x="43" y="162"/>
                  </a:lnTo>
                  <a:lnTo>
                    <a:pt x="40" y="162"/>
                  </a:lnTo>
                  <a:lnTo>
                    <a:pt x="36" y="160"/>
                  </a:lnTo>
                  <a:lnTo>
                    <a:pt x="30" y="159"/>
                  </a:lnTo>
                  <a:lnTo>
                    <a:pt x="23" y="155"/>
                  </a:lnTo>
                  <a:lnTo>
                    <a:pt x="16" y="150"/>
                  </a:lnTo>
                  <a:lnTo>
                    <a:pt x="12" y="141"/>
                  </a:lnTo>
                  <a:lnTo>
                    <a:pt x="11" y="129"/>
                  </a:lnTo>
                  <a:lnTo>
                    <a:pt x="12" y="129"/>
                  </a:lnTo>
                  <a:lnTo>
                    <a:pt x="16" y="129"/>
                  </a:lnTo>
                  <a:lnTo>
                    <a:pt x="23" y="132"/>
                  </a:lnTo>
                  <a:lnTo>
                    <a:pt x="31" y="137"/>
                  </a:lnTo>
                  <a:lnTo>
                    <a:pt x="38" y="145"/>
                  </a:lnTo>
                  <a:lnTo>
                    <a:pt x="43" y="159"/>
                  </a:lnTo>
                  <a:lnTo>
                    <a:pt x="43" y="108"/>
                  </a:lnTo>
                  <a:lnTo>
                    <a:pt x="40" y="108"/>
                  </a:lnTo>
                  <a:lnTo>
                    <a:pt x="35" y="106"/>
                  </a:lnTo>
                  <a:lnTo>
                    <a:pt x="28" y="105"/>
                  </a:lnTo>
                  <a:lnTo>
                    <a:pt x="20" y="101"/>
                  </a:lnTo>
                  <a:lnTo>
                    <a:pt x="12" y="94"/>
                  </a:lnTo>
                  <a:lnTo>
                    <a:pt x="7" y="83"/>
                  </a:lnTo>
                  <a:lnTo>
                    <a:pt x="5" y="70"/>
                  </a:lnTo>
                  <a:lnTo>
                    <a:pt x="7" y="70"/>
                  </a:lnTo>
                  <a:lnTo>
                    <a:pt x="11" y="70"/>
                  </a:lnTo>
                  <a:lnTo>
                    <a:pt x="17" y="71"/>
                  </a:lnTo>
                  <a:lnTo>
                    <a:pt x="24" y="74"/>
                  </a:lnTo>
                  <a:lnTo>
                    <a:pt x="31" y="81"/>
                  </a:lnTo>
                  <a:lnTo>
                    <a:pt x="38" y="90"/>
                  </a:lnTo>
                  <a:lnTo>
                    <a:pt x="43" y="105"/>
                  </a:lnTo>
                  <a:lnTo>
                    <a:pt x="43" y="43"/>
                  </a:lnTo>
                  <a:lnTo>
                    <a:pt x="40" y="43"/>
                  </a:lnTo>
                  <a:lnTo>
                    <a:pt x="34" y="42"/>
                  </a:lnTo>
                  <a:lnTo>
                    <a:pt x="26" y="39"/>
                  </a:lnTo>
                  <a:lnTo>
                    <a:pt x="16" y="35"/>
                  </a:lnTo>
                  <a:lnTo>
                    <a:pt x="8" y="27"/>
                  </a:lnTo>
                  <a:lnTo>
                    <a:pt x="1" y="16"/>
                  </a:lnTo>
                  <a:lnTo>
                    <a:pt x="0" y="0"/>
                  </a:lnTo>
                  <a:lnTo>
                    <a:pt x="1" y="0"/>
                  </a:lnTo>
                  <a:lnTo>
                    <a:pt x="7" y="0"/>
                  </a:lnTo>
                  <a:lnTo>
                    <a:pt x="13" y="1"/>
                  </a:lnTo>
                  <a:lnTo>
                    <a:pt x="23" y="5"/>
                  </a:lnTo>
                  <a:lnTo>
                    <a:pt x="31" y="12"/>
                  </a:lnTo>
                  <a:lnTo>
                    <a:pt x="39" y="23"/>
                  </a:lnTo>
                  <a:lnTo>
                    <a:pt x="46" y="40"/>
                  </a:lnTo>
                  <a:lnTo>
                    <a:pt x="46" y="38"/>
                  </a:lnTo>
                  <a:lnTo>
                    <a:pt x="49" y="32"/>
                  </a:lnTo>
                  <a:lnTo>
                    <a:pt x="51" y="24"/>
                  </a:lnTo>
                  <a:lnTo>
                    <a:pt x="58" y="15"/>
                  </a:lnTo>
                  <a:lnTo>
                    <a:pt x="66" y="8"/>
                  </a:lnTo>
                  <a:lnTo>
                    <a:pt x="77" y="1"/>
                  </a:lnTo>
                  <a:lnTo>
                    <a:pt x="92" y="0"/>
                  </a:lnTo>
                  <a:lnTo>
                    <a:pt x="92" y="1"/>
                  </a:lnTo>
                  <a:lnTo>
                    <a:pt x="90" y="8"/>
                  </a:lnTo>
                  <a:lnTo>
                    <a:pt x="88" y="16"/>
                  </a:lnTo>
                  <a:lnTo>
                    <a:pt x="82" y="25"/>
                  </a:lnTo>
                  <a:lnTo>
                    <a:pt x="74" y="34"/>
                  </a:lnTo>
                  <a:lnTo>
                    <a:pt x="63" y="40"/>
                  </a:lnTo>
                  <a:lnTo>
                    <a:pt x="49" y="43"/>
                  </a:lnTo>
                  <a:lnTo>
                    <a:pt x="49" y="124"/>
                  </a:lnTo>
                  <a:lnTo>
                    <a:pt x="49" y="121"/>
                  </a:lnTo>
                  <a:lnTo>
                    <a:pt x="50" y="116"/>
                  </a:lnTo>
                  <a:lnTo>
                    <a:pt x="53" y="108"/>
                  </a:lnTo>
                  <a:lnTo>
                    <a:pt x="59" y="100"/>
                  </a:lnTo>
                  <a:lnTo>
                    <a:pt x="67" y="94"/>
                  </a:lnTo>
                  <a:lnTo>
                    <a:pt x="81" y="92"/>
                  </a:lnTo>
                  <a:lnTo>
                    <a:pt x="81" y="93"/>
                  </a:lnTo>
                  <a:lnTo>
                    <a:pt x="80" y="98"/>
                  </a:lnTo>
                  <a:lnTo>
                    <a:pt x="77" y="106"/>
                  </a:lnTo>
                  <a:lnTo>
                    <a:pt x="73" y="114"/>
                  </a:lnTo>
                  <a:lnTo>
                    <a:pt x="67" y="121"/>
                  </a:lnTo>
                  <a:lnTo>
                    <a:pt x="59" y="127"/>
                  </a:lnTo>
                  <a:lnTo>
                    <a:pt x="49" y="129"/>
                  </a:lnTo>
                  <a:lnTo>
                    <a:pt x="49" y="210"/>
                  </a:lnTo>
                  <a:lnTo>
                    <a:pt x="43" y="210"/>
                  </a:lnTo>
                  <a:close/>
                </a:path>
              </a:pathLst>
            </a:custGeom>
            <a:solidFill>
              <a:srgbClr val="D7D7D7"/>
            </a:solidFill>
            <a:ln w="0">
              <a:solidFill>
                <a:srgbClr val="D7D7D7"/>
              </a:solidFill>
              <a:prstDash val="solid"/>
              <a:round/>
            </a:ln>
          </p:spPr>
          <p:txBody>
            <a:bodyPr/>
            <a:lstStyle/>
            <a:p>
              <a:endParaRPr lang="zh-CN" altLang="en-US"/>
            </a:p>
          </p:txBody>
        </p:sp>
        <p:sp>
          <p:nvSpPr>
            <p:cNvPr id="1040" name="Freeform 16"/>
            <p:cNvSpPr/>
            <p:nvPr/>
          </p:nvSpPr>
          <p:spPr bwMode="gray">
            <a:xfrm>
              <a:off x="1566" y="297"/>
              <a:ext cx="128" cy="292"/>
            </a:xfrm>
            <a:custGeom>
              <a:avLst/>
              <a:gdLst>
                <a:gd name="T0" fmla="*/ 61 w 128"/>
                <a:gd name="T1" fmla="*/ 225 h 292"/>
                <a:gd name="T2" fmla="*/ 54 w 128"/>
                <a:gd name="T3" fmla="*/ 225 h 292"/>
                <a:gd name="T4" fmla="*/ 38 w 128"/>
                <a:gd name="T5" fmla="*/ 219 h 292"/>
                <a:gd name="T6" fmla="*/ 23 w 128"/>
                <a:gd name="T7" fmla="*/ 206 h 292"/>
                <a:gd name="T8" fmla="*/ 15 w 128"/>
                <a:gd name="T9" fmla="*/ 180 h 292"/>
                <a:gd name="T10" fmla="*/ 23 w 128"/>
                <a:gd name="T11" fmla="*/ 180 h 292"/>
                <a:gd name="T12" fmla="*/ 38 w 128"/>
                <a:gd name="T13" fmla="*/ 186 h 292"/>
                <a:gd name="T14" fmla="*/ 54 w 128"/>
                <a:gd name="T15" fmla="*/ 205 h 292"/>
                <a:gd name="T16" fmla="*/ 61 w 128"/>
                <a:gd name="T17" fmla="*/ 151 h 292"/>
                <a:gd name="T18" fmla="*/ 52 w 128"/>
                <a:gd name="T19" fmla="*/ 149 h 292"/>
                <a:gd name="T20" fmla="*/ 34 w 128"/>
                <a:gd name="T21" fmla="*/ 144 h 292"/>
                <a:gd name="T22" fmla="*/ 16 w 128"/>
                <a:gd name="T23" fmla="*/ 128 h 292"/>
                <a:gd name="T24" fmla="*/ 8 w 128"/>
                <a:gd name="T25" fmla="*/ 98 h 292"/>
                <a:gd name="T26" fmla="*/ 15 w 128"/>
                <a:gd name="T27" fmla="*/ 97 h 292"/>
                <a:gd name="T28" fmla="*/ 29 w 128"/>
                <a:gd name="T29" fmla="*/ 101 h 292"/>
                <a:gd name="T30" fmla="*/ 47 w 128"/>
                <a:gd name="T31" fmla="*/ 116 h 292"/>
                <a:gd name="T32" fmla="*/ 61 w 128"/>
                <a:gd name="T33" fmla="*/ 147 h 292"/>
                <a:gd name="T34" fmla="*/ 58 w 128"/>
                <a:gd name="T35" fmla="*/ 60 h 292"/>
                <a:gd name="T36" fmla="*/ 44 w 128"/>
                <a:gd name="T37" fmla="*/ 58 h 292"/>
                <a:gd name="T38" fmla="*/ 25 w 128"/>
                <a:gd name="T39" fmla="*/ 50 h 292"/>
                <a:gd name="T40" fmla="*/ 8 w 128"/>
                <a:gd name="T41" fmla="*/ 32 h 292"/>
                <a:gd name="T42" fmla="*/ 0 w 128"/>
                <a:gd name="T43" fmla="*/ 0 h 292"/>
                <a:gd name="T44" fmla="*/ 8 w 128"/>
                <a:gd name="T45" fmla="*/ 0 h 292"/>
                <a:gd name="T46" fmla="*/ 27 w 128"/>
                <a:gd name="T47" fmla="*/ 5 h 292"/>
                <a:gd name="T48" fmla="*/ 48 w 128"/>
                <a:gd name="T49" fmla="*/ 21 h 292"/>
                <a:gd name="T50" fmla="*/ 65 w 128"/>
                <a:gd name="T51" fmla="*/ 56 h 292"/>
                <a:gd name="T52" fmla="*/ 66 w 128"/>
                <a:gd name="T53" fmla="*/ 48 h 292"/>
                <a:gd name="T54" fmla="*/ 77 w 128"/>
                <a:gd name="T55" fmla="*/ 28 h 292"/>
                <a:gd name="T56" fmla="*/ 96 w 128"/>
                <a:gd name="T57" fmla="*/ 9 h 292"/>
                <a:gd name="T58" fmla="*/ 128 w 128"/>
                <a:gd name="T59" fmla="*/ 0 h 292"/>
                <a:gd name="T60" fmla="*/ 127 w 128"/>
                <a:gd name="T61" fmla="*/ 9 h 292"/>
                <a:gd name="T62" fmla="*/ 119 w 128"/>
                <a:gd name="T63" fmla="*/ 31 h 292"/>
                <a:gd name="T64" fmla="*/ 101 w 128"/>
                <a:gd name="T65" fmla="*/ 51 h 292"/>
                <a:gd name="T66" fmla="*/ 67 w 128"/>
                <a:gd name="T67" fmla="*/ 60 h 292"/>
                <a:gd name="T68" fmla="*/ 69 w 128"/>
                <a:gd name="T69" fmla="*/ 170 h 292"/>
                <a:gd name="T70" fmla="*/ 73 w 128"/>
                <a:gd name="T71" fmla="*/ 155 h 292"/>
                <a:gd name="T72" fmla="*/ 86 w 128"/>
                <a:gd name="T73" fmla="*/ 136 h 292"/>
                <a:gd name="T74" fmla="*/ 113 w 128"/>
                <a:gd name="T75" fmla="*/ 128 h 292"/>
                <a:gd name="T76" fmla="*/ 112 w 128"/>
                <a:gd name="T77" fmla="*/ 136 h 292"/>
                <a:gd name="T78" fmla="*/ 105 w 128"/>
                <a:gd name="T79" fmla="*/ 153 h 292"/>
                <a:gd name="T80" fmla="*/ 92 w 128"/>
                <a:gd name="T81" fmla="*/ 172 h 292"/>
                <a:gd name="T82" fmla="*/ 67 w 128"/>
                <a:gd name="T83" fmla="*/ 180 h 292"/>
                <a:gd name="T84" fmla="*/ 61 w 128"/>
                <a:gd name="T85" fmla="*/ 29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292">
                  <a:moveTo>
                    <a:pt x="61" y="292"/>
                  </a:moveTo>
                  <a:lnTo>
                    <a:pt x="61" y="225"/>
                  </a:lnTo>
                  <a:lnTo>
                    <a:pt x="58" y="225"/>
                  </a:lnTo>
                  <a:lnTo>
                    <a:pt x="54" y="225"/>
                  </a:lnTo>
                  <a:lnTo>
                    <a:pt x="46" y="222"/>
                  </a:lnTo>
                  <a:lnTo>
                    <a:pt x="38" y="219"/>
                  </a:lnTo>
                  <a:lnTo>
                    <a:pt x="29" y="214"/>
                  </a:lnTo>
                  <a:lnTo>
                    <a:pt x="23" y="206"/>
                  </a:lnTo>
                  <a:lnTo>
                    <a:pt x="17" y="195"/>
                  </a:lnTo>
                  <a:lnTo>
                    <a:pt x="15" y="180"/>
                  </a:lnTo>
                  <a:lnTo>
                    <a:pt x="17" y="180"/>
                  </a:lnTo>
                  <a:lnTo>
                    <a:pt x="23" y="180"/>
                  </a:lnTo>
                  <a:lnTo>
                    <a:pt x="29" y="182"/>
                  </a:lnTo>
                  <a:lnTo>
                    <a:pt x="38" y="186"/>
                  </a:lnTo>
                  <a:lnTo>
                    <a:pt x="47" y="194"/>
                  </a:lnTo>
                  <a:lnTo>
                    <a:pt x="54" y="205"/>
                  </a:lnTo>
                  <a:lnTo>
                    <a:pt x="61" y="221"/>
                  </a:lnTo>
                  <a:lnTo>
                    <a:pt x="61" y="151"/>
                  </a:lnTo>
                  <a:lnTo>
                    <a:pt x="58" y="149"/>
                  </a:lnTo>
                  <a:lnTo>
                    <a:pt x="52" y="149"/>
                  </a:lnTo>
                  <a:lnTo>
                    <a:pt x="44" y="147"/>
                  </a:lnTo>
                  <a:lnTo>
                    <a:pt x="34" y="144"/>
                  </a:lnTo>
                  <a:lnTo>
                    <a:pt x="24" y="137"/>
                  </a:lnTo>
                  <a:lnTo>
                    <a:pt x="16" y="128"/>
                  </a:lnTo>
                  <a:lnTo>
                    <a:pt x="11" y="114"/>
                  </a:lnTo>
                  <a:lnTo>
                    <a:pt x="8" y="98"/>
                  </a:lnTo>
                  <a:lnTo>
                    <a:pt x="9" y="97"/>
                  </a:lnTo>
                  <a:lnTo>
                    <a:pt x="15" y="97"/>
                  </a:lnTo>
                  <a:lnTo>
                    <a:pt x="21" y="98"/>
                  </a:lnTo>
                  <a:lnTo>
                    <a:pt x="29" y="101"/>
                  </a:lnTo>
                  <a:lnTo>
                    <a:pt x="39" y="106"/>
                  </a:lnTo>
                  <a:lnTo>
                    <a:pt x="47" y="116"/>
                  </a:lnTo>
                  <a:lnTo>
                    <a:pt x="55" y="128"/>
                  </a:lnTo>
                  <a:lnTo>
                    <a:pt x="61" y="147"/>
                  </a:lnTo>
                  <a:lnTo>
                    <a:pt x="61" y="60"/>
                  </a:lnTo>
                  <a:lnTo>
                    <a:pt x="58" y="60"/>
                  </a:lnTo>
                  <a:lnTo>
                    <a:pt x="52" y="59"/>
                  </a:lnTo>
                  <a:lnTo>
                    <a:pt x="44" y="58"/>
                  </a:lnTo>
                  <a:lnTo>
                    <a:pt x="35" y="55"/>
                  </a:lnTo>
                  <a:lnTo>
                    <a:pt x="25" y="50"/>
                  </a:lnTo>
                  <a:lnTo>
                    <a:pt x="16" y="43"/>
                  </a:lnTo>
                  <a:lnTo>
                    <a:pt x="8" y="32"/>
                  </a:lnTo>
                  <a:lnTo>
                    <a:pt x="3" y="19"/>
                  </a:lnTo>
                  <a:lnTo>
                    <a:pt x="0" y="0"/>
                  </a:lnTo>
                  <a:lnTo>
                    <a:pt x="3" y="0"/>
                  </a:lnTo>
                  <a:lnTo>
                    <a:pt x="8" y="0"/>
                  </a:lnTo>
                  <a:lnTo>
                    <a:pt x="16" y="1"/>
                  </a:lnTo>
                  <a:lnTo>
                    <a:pt x="27" y="5"/>
                  </a:lnTo>
                  <a:lnTo>
                    <a:pt x="38" y="10"/>
                  </a:lnTo>
                  <a:lnTo>
                    <a:pt x="48" y="21"/>
                  </a:lnTo>
                  <a:lnTo>
                    <a:pt x="56" y="36"/>
                  </a:lnTo>
                  <a:lnTo>
                    <a:pt x="65" y="56"/>
                  </a:lnTo>
                  <a:lnTo>
                    <a:pt x="65" y="54"/>
                  </a:lnTo>
                  <a:lnTo>
                    <a:pt x="66" y="48"/>
                  </a:lnTo>
                  <a:lnTo>
                    <a:pt x="70" y="39"/>
                  </a:lnTo>
                  <a:lnTo>
                    <a:pt x="77" y="28"/>
                  </a:lnTo>
                  <a:lnTo>
                    <a:pt x="85" y="19"/>
                  </a:lnTo>
                  <a:lnTo>
                    <a:pt x="96" y="9"/>
                  </a:lnTo>
                  <a:lnTo>
                    <a:pt x="110" y="2"/>
                  </a:lnTo>
                  <a:lnTo>
                    <a:pt x="128" y="0"/>
                  </a:lnTo>
                  <a:lnTo>
                    <a:pt x="128" y="2"/>
                  </a:lnTo>
                  <a:lnTo>
                    <a:pt x="127" y="9"/>
                  </a:lnTo>
                  <a:lnTo>
                    <a:pt x="124" y="19"/>
                  </a:lnTo>
                  <a:lnTo>
                    <a:pt x="119" y="31"/>
                  </a:lnTo>
                  <a:lnTo>
                    <a:pt x="112" y="41"/>
                  </a:lnTo>
                  <a:lnTo>
                    <a:pt x="101" y="51"/>
                  </a:lnTo>
                  <a:lnTo>
                    <a:pt x="86" y="58"/>
                  </a:lnTo>
                  <a:lnTo>
                    <a:pt x="67" y="60"/>
                  </a:lnTo>
                  <a:lnTo>
                    <a:pt x="67" y="172"/>
                  </a:lnTo>
                  <a:lnTo>
                    <a:pt x="69" y="170"/>
                  </a:lnTo>
                  <a:lnTo>
                    <a:pt x="70" y="164"/>
                  </a:lnTo>
                  <a:lnTo>
                    <a:pt x="73" y="155"/>
                  </a:lnTo>
                  <a:lnTo>
                    <a:pt x="78" y="145"/>
                  </a:lnTo>
                  <a:lnTo>
                    <a:pt x="86" y="136"/>
                  </a:lnTo>
                  <a:lnTo>
                    <a:pt x="97" y="130"/>
                  </a:lnTo>
                  <a:lnTo>
                    <a:pt x="113" y="128"/>
                  </a:lnTo>
                  <a:lnTo>
                    <a:pt x="113" y="130"/>
                  </a:lnTo>
                  <a:lnTo>
                    <a:pt x="112" y="136"/>
                  </a:lnTo>
                  <a:lnTo>
                    <a:pt x="109" y="144"/>
                  </a:lnTo>
                  <a:lnTo>
                    <a:pt x="105" y="153"/>
                  </a:lnTo>
                  <a:lnTo>
                    <a:pt x="100" y="163"/>
                  </a:lnTo>
                  <a:lnTo>
                    <a:pt x="92" y="172"/>
                  </a:lnTo>
                  <a:lnTo>
                    <a:pt x="82" y="178"/>
                  </a:lnTo>
                  <a:lnTo>
                    <a:pt x="67" y="180"/>
                  </a:lnTo>
                  <a:lnTo>
                    <a:pt x="67" y="292"/>
                  </a:lnTo>
                  <a:lnTo>
                    <a:pt x="61" y="292"/>
                  </a:lnTo>
                  <a:close/>
                </a:path>
              </a:pathLst>
            </a:custGeom>
            <a:solidFill>
              <a:srgbClr val="D7D7D7"/>
            </a:solidFill>
            <a:ln w="0">
              <a:solidFill>
                <a:srgbClr val="D7D7D7"/>
              </a:solidFill>
              <a:prstDash val="solid"/>
              <a:round/>
            </a:ln>
          </p:spPr>
          <p:txBody>
            <a:bodyPr/>
            <a:lstStyle/>
            <a:p>
              <a:endParaRPr lang="zh-CN" altLang="en-US"/>
            </a:p>
          </p:txBody>
        </p:sp>
        <p:sp>
          <p:nvSpPr>
            <p:cNvPr id="1041" name="Freeform 17"/>
            <p:cNvSpPr/>
            <p:nvPr/>
          </p:nvSpPr>
          <p:spPr bwMode="gray">
            <a:xfrm>
              <a:off x="2596" y="332"/>
              <a:ext cx="68" cy="257"/>
            </a:xfrm>
            <a:custGeom>
              <a:avLst/>
              <a:gdLst>
                <a:gd name="T0" fmla="*/ 31 w 68"/>
                <a:gd name="T1" fmla="*/ 164 h 257"/>
                <a:gd name="T2" fmla="*/ 23 w 68"/>
                <a:gd name="T3" fmla="*/ 163 h 257"/>
                <a:gd name="T4" fmla="*/ 8 w 68"/>
                <a:gd name="T5" fmla="*/ 155 h 257"/>
                <a:gd name="T6" fmla="*/ 0 w 68"/>
                <a:gd name="T7" fmla="*/ 132 h 257"/>
                <a:gd name="T8" fmla="*/ 7 w 68"/>
                <a:gd name="T9" fmla="*/ 132 h 257"/>
                <a:gd name="T10" fmla="*/ 22 w 68"/>
                <a:gd name="T11" fmla="*/ 139 h 257"/>
                <a:gd name="T12" fmla="*/ 31 w 68"/>
                <a:gd name="T13" fmla="*/ 160 h 257"/>
                <a:gd name="T14" fmla="*/ 29 w 68"/>
                <a:gd name="T15" fmla="*/ 101 h 257"/>
                <a:gd name="T16" fmla="*/ 16 w 68"/>
                <a:gd name="T17" fmla="*/ 97 h 257"/>
                <a:gd name="T18" fmla="*/ 3 w 68"/>
                <a:gd name="T19" fmla="*/ 83 h 257"/>
                <a:gd name="T20" fmla="*/ 3 w 68"/>
                <a:gd name="T21" fmla="*/ 70 h 257"/>
                <a:gd name="T22" fmla="*/ 15 w 68"/>
                <a:gd name="T23" fmla="*/ 74 h 257"/>
                <a:gd name="T24" fmla="*/ 27 w 68"/>
                <a:gd name="T25" fmla="*/ 86 h 257"/>
                <a:gd name="T26" fmla="*/ 31 w 68"/>
                <a:gd name="T27" fmla="*/ 31 h 257"/>
                <a:gd name="T28" fmla="*/ 33 w 68"/>
                <a:gd name="T29" fmla="*/ 23 h 257"/>
                <a:gd name="T30" fmla="*/ 41 w 68"/>
                <a:gd name="T31" fmla="*/ 8 h 257"/>
                <a:gd name="T32" fmla="*/ 62 w 68"/>
                <a:gd name="T33" fmla="*/ 0 h 257"/>
                <a:gd name="T34" fmla="*/ 61 w 68"/>
                <a:gd name="T35" fmla="*/ 8 h 257"/>
                <a:gd name="T36" fmla="*/ 53 w 68"/>
                <a:gd name="T37" fmla="*/ 23 h 257"/>
                <a:gd name="T38" fmla="*/ 35 w 68"/>
                <a:gd name="T39" fmla="*/ 31 h 257"/>
                <a:gd name="T40" fmla="*/ 35 w 68"/>
                <a:gd name="T41" fmla="*/ 75 h 257"/>
                <a:gd name="T42" fmla="*/ 39 w 68"/>
                <a:gd name="T43" fmla="*/ 62 h 257"/>
                <a:gd name="T44" fmla="*/ 54 w 68"/>
                <a:gd name="T45" fmla="*/ 48 h 257"/>
                <a:gd name="T46" fmla="*/ 68 w 68"/>
                <a:gd name="T47" fmla="*/ 48 h 257"/>
                <a:gd name="T48" fmla="*/ 66 w 68"/>
                <a:gd name="T49" fmla="*/ 59 h 257"/>
                <a:gd name="T50" fmla="*/ 58 w 68"/>
                <a:gd name="T51" fmla="*/ 72 h 257"/>
                <a:gd name="T52" fmla="*/ 35 w 68"/>
                <a:gd name="T53" fmla="*/ 82 h 257"/>
                <a:gd name="T54" fmla="*/ 35 w 68"/>
                <a:gd name="T55" fmla="*/ 143 h 257"/>
                <a:gd name="T56" fmla="*/ 38 w 68"/>
                <a:gd name="T57" fmla="*/ 132 h 257"/>
                <a:gd name="T58" fmla="*/ 49 w 68"/>
                <a:gd name="T59" fmla="*/ 122 h 257"/>
                <a:gd name="T60" fmla="*/ 60 w 68"/>
                <a:gd name="T61" fmla="*/ 122 h 257"/>
                <a:gd name="T62" fmla="*/ 58 w 68"/>
                <a:gd name="T63" fmla="*/ 133 h 257"/>
                <a:gd name="T64" fmla="*/ 47 w 68"/>
                <a:gd name="T65" fmla="*/ 144 h 257"/>
                <a:gd name="T66" fmla="*/ 35 w 68"/>
                <a:gd name="T67" fmla="*/ 25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257">
                  <a:moveTo>
                    <a:pt x="31" y="257"/>
                  </a:moveTo>
                  <a:lnTo>
                    <a:pt x="31" y="164"/>
                  </a:lnTo>
                  <a:lnTo>
                    <a:pt x="29" y="163"/>
                  </a:lnTo>
                  <a:lnTo>
                    <a:pt x="23" y="163"/>
                  </a:lnTo>
                  <a:lnTo>
                    <a:pt x="16" y="160"/>
                  </a:lnTo>
                  <a:lnTo>
                    <a:pt x="8" y="155"/>
                  </a:lnTo>
                  <a:lnTo>
                    <a:pt x="3" y="145"/>
                  </a:lnTo>
                  <a:lnTo>
                    <a:pt x="0" y="132"/>
                  </a:lnTo>
                  <a:lnTo>
                    <a:pt x="3" y="132"/>
                  </a:lnTo>
                  <a:lnTo>
                    <a:pt x="7" y="132"/>
                  </a:lnTo>
                  <a:lnTo>
                    <a:pt x="15" y="135"/>
                  </a:lnTo>
                  <a:lnTo>
                    <a:pt x="22" y="139"/>
                  </a:lnTo>
                  <a:lnTo>
                    <a:pt x="27" y="147"/>
                  </a:lnTo>
                  <a:lnTo>
                    <a:pt x="31" y="160"/>
                  </a:lnTo>
                  <a:lnTo>
                    <a:pt x="31" y="101"/>
                  </a:lnTo>
                  <a:lnTo>
                    <a:pt x="29" y="101"/>
                  </a:lnTo>
                  <a:lnTo>
                    <a:pt x="23" y="99"/>
                  </a:lnTo>
                  <a:lnTo>
                    <a:pt x="16" y="97"/>
                  </a:lnTo>
                  <a:lnTo>
                    <a:pt x="8" y="91"/>
                  </a:lnTo>
                  <a:lnTo>
                    <a:pt x="3" y="83"/>
                  </a:lnTo>
                  <a:lnTo>
                    <a:pt x="0" y="70"/>
                  </a:lnTo>
                  <a:lnTo>
                    <a:pt x="3" y="70"/>
                  </a:lnTo>
                  <a:lnTo>
                    <a:pt x="7" y="71"/>
                  </a:lnTo>
                  <a:lnTo>
                    <a:pt x="15" y="74"/>
                  </a:lnTo>
                  <a:lnTo>
                    <a:pt x="22" y="78"/>
                  </a:lnTo>
                  <a:lnTo>
                    <a:pt x="27" y="86"/>
                  </a:lnTo>
                  <a:lnTo>
                    <a:pt x="31" y="97"/>
                  </a:lnTo>
                  <a:lnTo>
                    <a:pt x="31" y="31"/>
                  </a:lnTo>
                  <a:lnTo>
                    <a:pt x="31" y="28"/>
                  </a:lnTo>
                  <a:lnTo>
                    <a:pt x="33" y="23"/>
                  </a:lnTo>
                  <a:lnTo>
                    <a:pt x="35" y="15"/>
                  </a:lnTo>
                  <a:lnTo>
                    <a:pt x="41" y="8"/>
                  </a:lnTo>
                  <a:lnTo>
                    <a:pt x="50" y="2"/>
                  </a:lnTo>
                  <a:lnTo>
                    <a:pt x="62" y="0"/>
                  </a:lnTo>
                  <a:lnTo>
                    <a:pt x="62" y="2"/>
                  </a:lnTo>
                  <a:lnTo>
                    <a:pt x="61" y="8"/>
                  </a:lnTo>
                  <a:lnTo>
                    <a:pt x="58" y="15"/>
                  </a:lnTo>
                  <a:lnTo>
                    <a:pt x="53" y="23"/>
                  </a:lnTo>
                  <a:lnTo>
                    <a:pt x="46" y="28"/>
                  </a:lnTo>
                  <a:lnTo>
                    <a:pt x="35" y="31"/>
                  </a:lnTo>
                  <a:lnTo>
                    <a:pt x="35" y="78"/>
                  </a:lnTo>
                  <a:lnTo>
                    <a:pt x="35" y="75"/>
                  </a:lnTo>
                  <a:lnTo>
                    <a:pt x="37" y="70"/>
                  </a:lnTo>
                  <a:lnTo>
                    <a:pt x="39" y="62"/>
                  </a:lnTo>
                  <a:lnTo>
                    <a:pt x="45" y="55"/>
                  </a:lnTo>
                  <a:lnTo>
                    <a:pt x="54" y="48"/>
                  </a:lnTo>
                  <a:lnTo>
                    <a:pt x="66" y="47"/>
                  </a:lnTo>
                  <a:lnTo>
                    <a:pt x="68" y="48"/>
                  </a:lnTo>
                  <a:lnTo>
                    <a:pt x="68" y="52"/>
                  </a:lnTo>
                  <a:lnTo>
                    <a:pt x="66" y="59"/>
                  </a:lnTo>
                  <a:lnTo>
                    <a:pt x="64" y="66"/>
                  </a:lnTo>
                  <a:lnTo>
                    <a:pt x="58" y="72"/>
                  </a:lnTo>
                  <a:lnTo>
                    <a:pt x="50" y="78"/>
                  </a:lnTo>
                  <a:lnTo>
                    <a:pt x="35" y="82"/>
                  </a:lnTo>
                  <a:lnTo>
                    <a:pt x="35" y="144"/>
                  </a:lnTo>
                  <a:lnTo>
                    <a:pt x="35" y="143"/>
                  </a:lnTo>
                  <a:lnTo>
                    <a:pt x="37" y="139"/>
                  </a:lnTo>
                  <a:lnTo>
                    <a:pt x="38" y="132"/>
                  </a:lnTo>
                  <a:lnTo>
                    <a:pt x="42" y="126"/>
                  </a:lnTo>
                  <a:lnTo>
                    <a:pt x="49" y="122"/>
                  </a:lnTo>
                  <a:lnTo>
                    <a:pt x="58" y="121"/>
                  </a:lnTo>
                  <a:lnTo>
                    <a:pt x="60" y="122"/>
                  </a:lnTo>
                  <a:lnTo>
                    <a:pt x="60" y="126"/>
                  </a:lnTo>
                  <a:lnTo>
                    <a:pt x="58" y="133"/>
                  </a:lnTo>
                  <a:lnTo>
                    <a:pt x="56" y="139"/>
                  </a:lnTo>
                  <a:lnTo>
                    <a:pt x="47" y="144"/>
                  </a:lnTo>
                  <a:lnTo>
                    <a:pt x="35" y="148"/>
                  </a:lnTo>
                  <a:lnTo>
                    <a:pt x="35" y="257"/>
                  </a:lnTo>
                  <a:lnTo>
                    <a:pt x="31" y="257"/>
                  </a:lnTo>
                  <a:close/>
                </a:path>
              </a:pathLst>
            </a:custGeom>
            <a:solidFill>
              <a:srgbClr val="D7D7D7"/>
            </a:solidFill>
            <a:ln w="0">
              <a:solidFill>
                <a:srgbClr val="D7D7D7"/>
              </a:solidFill>
              <a:prstDash val="solid"/>
              <a:round/>
            </a:ln>
          </p:spPr>
          <p:txBody>
            <a:bodyPr/>
            <a:lstStyle/>
            <a:p>
              <a:endParaRPr lang="zh-CN" altLang="en-US"/>
            </a:p>
          </p:txBody>
        </p:sp>
        <p:sp>
          <p:nvSpPr>
            <p:cNvPr id="1042" name="Freeform 18"/>
            <p:cNvSpPr/>
            <p:nvPr/>
          </p:nvSpPr>
          <p:spPr bwMode="gray">
            <a:xfrm>
              <a:off x="1672" y="164"/>
              <a:ext cx="111" cy="425"/>
            </a:xfrm>
            <a:custGeom>
              <a:avLst/>
              <a:gdLst>
                <a:gd name="T0" fmla="*/ 52 w 111"/>
                <a:gd name="T1" fmla="*/ 272 h 425"/>
                <a:gd name="T2" fmla="*/ 44 w 111"/>
                <a:gd name="T3" fmla="*/ 270 h 425"/>
                <a:gd name="T4" fmla="*/ 26 w 111"/>
                <a:gd name="T5" fmla="*/ 265 h 425"/>
                <a:gd name="T6" fmla="*/ 8 w 111"/>
                <a:gd name="T7" fmla="*/ 249 h 425"/>
                <a:gd name="T8" fmla="*/ 0 w 111"/>
                <a:gd name="T9" fmla="*/ 219 h 425"/>
                <a:gd name="T10" fmla="*/ 8 w 111"/>
                <a:gd name="T11" fmla="*/ 219 h 425"/>
                <a:gd name="T12" fmla="*/ 25 w 111"/>
                <a:gd name="T13" fmla="*/ 223 h 425"/>
                <a:gd name="T14" fmla="*/ 41 w 111"/>
                <a:gd name="T15" fmla="*/ 235 h 425"/>
                <a:gd name="T16" fmla="*/ 52 w 111"/>
                <a:gd name="T17" fmla="*/ 265 h 425"/>
                <a:gd name="T18" fmla="*/ 50 w 111"/>
                <a:gd name="T19" fmla="*/ 168 h 425"/>
                <a:gd name="T20" fmla="*/ 35 w 111"/>
                <a:gd name="T21" fmla="*/ 165 h 425"/>
                <a:gd name="T22" fmla="*/ 17 w 111"/>
                <a:gd name="T23" fmla="*/ 156 h 425"/>
                <a:gd name="T24" fmla="*/ 3 w 111"/>
                <a:gd name="T25" fmla="*/ 134 h 425"/>
                <a:gd name="T26" fmla="*/ 3 w 111"/>
                <a:gd name="T27" fmla="*/ 116 h 425"/>
                <a:gd name="T28" fmla="*/ 19 w 111"/>
                <a:gd name="T29" fmla="*/ 120 h 425"/>
                <a:gd name="T30" fmla="*/ 39 w 111"/>
                <a:gd name="T31" fmla="*/ 133 h 425"/>
                <a:gd name="T32" fmla="*/ 52 w 111"/>
                <a:gd name="T33" fmla="*/ 161 h 425"/>
                <a:gd name="T34" fmla="*/ 53 w 111"/>
                <a:gd name="T35" fmla="*/ 50 h 425"/>
                <a:gd name="T36" fmla="*/ 54 w 111"/>
                <a:gd name="T37" fmla="*/ 36 h 425"/>
                <a:gd name="T38" fmla="*/ 65 w 111"/>
                <a:gd name="T39" fmla="*/ 17 h 425"/>
                <a:gd name="T40" fmla="*/ 87 w 111"/>
                <a:gd name="T41" fmla="*/ 3 h 425"/>
                <a:gd name="T42" fmla="*/ 103 w 111"/>
                <a:gd name="T43" fmla="*/ 3 h 425"/>
                <a:gd name="T44" fmla="*/ 99 w 111"/>
                <a:gd name="T45" fmla="*/ 21 h 425"/>
                <a:gd name="T46" fmla="*/ 84 w 111"/>
                <a:gd name="T47" fmla="*/ 42 h 425"/>
                <a:gd name="T48" fmla="*/ 58 w 111"/>
                <a:gd name="T49" fmla="*/ 52 h 425"/>
                <a:gd name="T50" fmla="*/ 58 w 111"/>
                <a:gd name="T51" fmla="*/ 127 h 425"/>
                <a:gd name="T52" fmla="*/ 61 w 111"/>
                <a:gd name="T53" fmla="*/ 112 h 425"/>
                <a:gd name="T54" fmla="*/ 72 w 111"/>
                <a:gd name="T55" fmla="*/ 94 h 425"/>
                <a:gd name="T56" fmla="*/ 93 w 111"/>
                <a:gd name="T57" fmla="*/ 80 h 425"/>
                <a:gd name="T58" fmla="*/ 111 w 111"/>
                <a:gd name="T59" fmla="*/ 80 h 425"/>
                <a:gd name="T60" fmla="*/ 111 w 111"/>
                <a:gd name="T61" fmla="*/ 91 h 425"/>
                <a:gd name="T62" fmla="*/ 107 w 111"/>
                <a:gd name="T63" fmla="*/ 108 h 425"/>
                <a:gd name="T64" fmla="*/ 91 w 111"/>
                <a:gd name="T65" fmla="*/ 126 h 425"/>
                <a:gd name="T66" fmla="*/ 58 w 111"/>
                <a:gd name="T67" fmla="*/ 135 h 425"/>
                <a:gd name="T68" fmla="*/ 58 w 111"/>
                <a:gd name="T69" fmla="*/ 236 h 425"/>
                <a:gd name="T70" fmla="*/ 61 w 111"/>
                <a:gd name="T71" fmla="*/ 223 h 425"/>
                <a:gd name="T72" fmla="*/ 73 w 111"/>
                <a:gd name="T73" fmla="*/ 208 h 425"/>
                <a:gd name="T74" fmla="*/ 97 w 111"/>
                <a:gd name="T75" fmla="*/ 200 h 425"/>
                <a:gd name="T76" fmla="*/ 99 w 111"/>
                <a:gd name="T77" fmla="*/ 207 h 425"/>
                <a:gd name="T78" fmla="*/ 97 w 111"/>
                <a:gd name="T79" fmla="*/ 220 h 425"/>
                <a:gd name="T80" fmla="*/ 87 w 111"/>
                <a:gd name="T81" fmla="*/ 235 h 425"/>
                <a:gd name="T82" fmla="*/ 58 w 111"/>
                <a:gd name="T83" fmla="*/ 245 h 425"/>
                <a:gd name="T84" fmla="*/ 52 w 111"/>
                <a:gd name="T85"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1" h="425">
                  <a:moveTo>
                    <a:pt x="52" y="425"/>
                  </a:moveTo>
                  <a:lnTo>
                    <a:pt x="52" y="272"/>
                  </a:lnTo>
                  <a:lnTo>
                    <a:pt x="50" y="270"/>
                  </a:lnTo>
                  <a:lnTo>
                    <a:pt x="44" y="270"/>
                  </a:lnTo>
                  <a:lnTo>
                    <a:pt x="35" y="269"/>
                  </a:lnTo>
                  <a:lnTo>
                    <a:pt x="26" y="265"/>
                  </a:lnTo>
                  <a:lnTo>
                    <a:pt x="17" y="258"/>
                  </a:lnTo>
                  <a:lnTo>
                    <a:pt x="8" y="249"/>
                  </a:lnTo>
                  <a:lnTo>
                    <a:pt x="3" y="236"/>
                  </a:lnTo>
                  <a:lnTo>
                    <a:pt x="0" y="219"/>
                  </a:lnTo>
                  <a:lnTo>
                    <a:pt x="3" y="219"/>
                  </a:lnTo>
                  <a:lnTo>
                    <a:pt x="8" y="219"/>
                  </a:lnTo>
                  <a:lnTo>
                    <a:pt x="15" y="220"/>
                  </a:lnTo>
                  <a:lnTo>
                    <a:pt x="25" y="223"/>
                  </a:lnTo>
                  <a:lnTo>
                    <a:pt x="33" y="227"/>
                  </a:lnTo>
                  <a:lnTo>
                    <a:pt x="41" y="235"/>
                  </a:lnTo>
                  <a:lnTo>
                    <a:pt x="48" y="247"/>
                  </a:lnTo>
                  <a:lnTo>
                    <a:pt x="52" y="265"/>
                  </a:lnTo>
                  <a:lnTo>
                    <a:pt x="52" y="168"/>
                  </a:lnTo>
                  <a:lnTo>
                    <a:pt x="50" y="168"/>
                  </a:lnTo>
                  <a:lnTo>
                    <a:pt x="44" y="168"/>
                  </a:lnTo>
                  <a:lnTo>
                    <a:pt x="35" y="165"/>
                  </a:lnTo>
                  <a:lnTo>
                    <a:pt x="26" y="161"/>
                  </a:lnTo>
                  <a:lnTo>
                    <a:pt x="17" y="156"/>
                  </a:lnTo>
                  <a:lnTo>
                    <a:pt x="8" y="146"/>
                  </a:lnTo>
                  <a:lnTo>
                    <a:pt x="3" y="134"/>
                  </a:lnTo>
                  <a:lnTo>
                    <a:pt x="0" y="116"/>
                  </a:lnTo>
                  <a:lnTo>
                    <a:pt x="3" y="116"/>
                  </a:lnTo>
                  <a:lnTo>
                    <a:pt x="10" y="118"/>
                  </a:lnTo>
                  <a:lnTo>
                    <a:pt x="19" y="120"/>
                  </a:lnTo>
                  <a:lnTo>
                    <a:pt x="29" y="125"/>
                  </a:lnTo>
                  <a:lnTo>
                    <a:pt x="39" y="133"/>
                  </a:lnTo>
                  <a:lnTo>
                    <a:pt x="48" y="145"/>
                  </a:lnTo>
                  <a:lnTo>
                    <a:pt x="52" y="161"/>
                  </a:lnTo>
                  <a:lnTo>
                    <a:pt x="52" y="52"/>
                  </a:lnTo>
                  <a:lnTo>
                    <a:pt x="53" y="50"/>
                  </a:lnTo>
                  <a:lnTo>
                    <a:pt x="53" y="44"/>
                  </a:lnTo>
                  <a:lnTo>
                    <a:pt x="54" y="36"/>
                  </a:lnTo>
                  <a:lnTo>
                    <a:pt x="58" y="26"/>
                  </a:lnTo>
                  <a:lnTo>
                    <a:pt x="65" y="17"/>
                  </a:lnTo>
                  <a:lnTo>
                    <a:pt x="75" y="9"/>
                  </a:lnTo>
                  <a:lnTo>
                    <a:pt x="87" y="3"/>
                  </a:lnTo>
                  <a:lnTo>
                    <a:pt x="104" y="0"/>
                  </a:lnTo>
                  <a:lnTo>
                    <a:pt x="103" y="3"/>
                  </a:lnTo>
                  <a:lnTo>
                    <a:pt x="102" y="11"/>
                  </a:lnTo>
                  <a:lnTo>
                    <a:pt x="99" y="21"/>
                  </a:lnTo>
                  <a:lnTo>
                    <a:pt x="92" y="32"/>
                  </a:lnTo>
                  <a:lnTo>
                    <a:pt x="84" y="42"/>
                  </a:lnTo>
                  <a:lnTo>
                    <a:pt x="73" y="49"/>
                  </a:lnTo>
                  <a:lnTo>
                    <a:pt x="58" y="52"/>
                  </a:lnTo>
                  <a:lnTo>
                    <a:pt x="58" y="130"/>
                  </a:lnTo>
                  <a:lnTo>
                    <a:pt x="58" y="127"/>
                  </a:lnTo>
                  <a:lnTo>
                    <a:pt x="60" y="122"/>
                  </a:lnTo>
                  <a:lnTo>
                    <a:pt x="61" y="112"/>
                  </a:lnTo>
                  <a:lnTo>
                    <a:pt x="65" y="103"/>
                  </a:lnTo>
                  <a:lnTo>
                    <a:pt x="72" y="94"/>
                  </a:lnTo>
                  <a:lnTo>
                    <a:pt x="80" y="85"/>
                  </a:lnTo>
                  <a:lnTo>
                    <a:pt x="93" y="80"/>
                  </a:lnTo>
                  <a:lnTo>
                    <a:pt x="110" y="77"/>
                  </a:lnTo>
                  <a:lnTo>
                    <a:pt x="111" y="80"/>
                  </a:lnTo>
                  <a:lnTo>
                    <a:pt x="111" y="84"/>
                  </a:lnTo>
                  <a:lnTo>
                    <a:pt x="111" y="91"/>
                  </a:lnTo>
                  <a:lnTo>
                    <a:pt x="110" y="100"/>
                  </a:lnTo>
                  <a:lnTo>
                    <a:pt x="107" y="108"/>
                  </a:lnTo>
                  <a:lnTo>
                    <a:pt x="100" y="118"/>
                  </a:lnTo>
                  <a:lnTo>
                    <a:pt x="91" y="126"/>
                  </a:lnTo>
                  <a:lnTo>
                    <a:pt x="77" y="133"/>
                  </a:lnTo>
                  <a:lnTo>
                    <a:pt x="58" y="135"/>
                  </a:lnTo>
                  <a:lnTo>
                    <a:pt x="58" y="239"/>
                  </a:lnTo>
                  <a:lnTo>
                    <a:pt x="58" y="236"/>
                  </a:lnTo>
                  <a:lnTo>
                    <a:pt x="60" y="231"/>
                  </a:lnTo>
                  <a:lnTo>
                    <a:pt x="61" y="223"/>
                  </a:lnTo>
                  <a:lnTo>
                    <a:pt x="66" y="215"/>
                  </a:lnTo>
                  <a:lnTo>
                    <a:pt x="73" y="208"/>
                  </a:lnTo>
                  <a:lnTo>
                    <a:pt x="83" y="203"/>
                  </a:lnTo>
                  <a:lnTo>
                    <a:pt x="97" y="200"/>
                  </a:lnTo>
                  <a:lnTo>
                    <a:pt x="97" y="201"/>
                  </a:lnTo>
                  <a:lnTo>
                    <a:pt x="99" y="207"/>
                  </a:lnTo>
                  <a:lnTo>
                    <a:pt x="99" y="212"/>
                  </a:lnTo>
                  <a:lnTo>
                    <a:pt x="97" y="220"/>
                  </a:lnTo>
                  <a:lnTo>
                    <a:pt x="93" y="228"/>
                  </a:lnTo>
                  <a:lnTo>
                    <a:pt x="87" y="235"/>
                  </a:lnTo>
                  <a:lnTo>
                    <a:pt x="75" y="242"/>
                  </a:lnTo>
                  <a:lnTo>
                    <a:pt x="58" y="245"/>
                  </a:lnTo>
                  <a:lnTo>
                    <a:pt x="58" y="425"/>
                  </a:lnTo>
                  <a:lnTo>
                    <a:pt x="52" y="425"/>
                  </a:lnTo>
                  <a:close/>
                </a:path>
              </a:pathLst>
            </a:custGeom>
            <a:solidFill>
              <a:srgbClr val="D7D7D7"/>
            </a:solidFill>
            <a:ln w="0">
              <a:solidFill>
                <a:srgbClr val="D7D7D7"/>
              </a:solidFill>
              <a:prstDash val="solid"/>
              <a:round/>
            </a:ln>
          </p:spPr>
          <p:txBody>
            <a:bodyPr/>
            <a:lstStyle/>
            <a:p>
              <a:endParaRPr lang="zh-CN" altLang="en-US"/>
            </a:p>
          </p:txBody>
        </p:sp>
        <p:sp>
          <p:nvSpPr>
            <p:cNvPr id="1043" name="Freeform 19"/>
            <p:cNvSpPr/>
            <p:nvPr/>
          </p:nvSpPr>
          <p:spPr bwMode="gray">
            <a:xfrm>
              <a:off x="2065" y="361"/>
              <a:ext cx="100" cy="228"/>
            </a:xfrm>
            <a:custGeom>
              <a:avLst/>
              <a:gdLst>
                <a:gd name="T0" fmla="*/ 52 w 100"/>
                <a:gd name="T1" fmla="*/ 176 h 228"/>
                <a:gd name="T2" fmla="*/ 59 w 100"/>
                <a:gd name="T3" fmla="*/ 176 h 228"/>
                <a:gd name="T4" fmla="*/ 74 w 100"/>
                <a:gd name="T5" fmla="*/ 169 h 228"/>
                <a:gd name="T6" fmla="*/ 86 w 100"/>
                <a:gd name="T7" fmla="*/ 154 h 228"/>
                <a:gd name="T8" fmla="*/ 86 w 100"/>
                <a:gd name="T9" fmla="*/ 141 h 228"/>
                <a:gd name="T10" fmla="*/ 74 w 100"/>
                <a:gd name="T11" fmla="*/ 143 h 228"/>
                <a:gd name="T12" fmla="*/ 58 w 100"/>
                <a:gd name="T13" fmla="*/ 158 h 228"/>
                <a:gd name="T14" fmla="*/ 52 w 100"/>
                <a:gd name="T15" fmla="*/ 118 h 228"/>
                <a:gd name="T16" fmla="*/ 61 w 100"/>
                <a:gd name="T17" fmla="*/ 116 h 228"/>
                <a:gd name="T18" fmla="*/ 78 w 100"/>
                <a:gd name="T19" fmla="*/ 110 h 228"/>
                <a:gd name="T20" fmla="*/ 92 w 100"/>
                <a:gd name="T21" fmla="*/ 92 h 228"/>
                <a:gd name="T22" fmla="*/ 92 w 100"/>
                <a:gd name="T23" fmla="*/ 77 h 228"/>
                <a:gd name="T24" fmla="*/ 81 w 100"/>
                <a:gd name="T25" fmla="*/ 79 h 228"/>
                <a:gd name="T26" fmla="*/ 65 w 100"/>
                <a:gd name="T27" fmla="*/ 88 h 228"/>
                <a:gd name="T28" fmla="*/ 52 w 100"/>
                <a:gd name="T29" fmla="*/ 115 h 228"/>
                <a:gd name="T30" fmla="*/ 55 w 100"/>
                <a:gd name="T31" fmla="*/ 48 h 228"/>
                <a:gd name="T32" fmla="*/ 67 w 100"/>
                <a:gd name="T33" fmla="*/ 45 h 228"/>
                <a:gd name="T34" fmla="*/ 85 w 100"/>
                <a:gd name="T35" fmla="*/ 37 h 228"/>
                <a:gd name="T36" fmla="*/ 97 w 100"/>
                <a:gd name="T37" fmla="*/ 17 h 228"/>
                <a:gd name="T38" fmla="*/ 97 w 100"/>
                <a:gd name="T39" fmla="*/ 0 h 228"/>
                <a:gd name="T40" fmla="*/ 83 w 100"/>
                <a:gd name="T41" fmla="*/ 3 h 228"/>
                <a:gd name="T42" fmla="*/ 65 w 100"/>
                <a:gd name="T43" fmla="*/ 14 h 228"/>
                <a:gd name="T44" fmla="*/ 50 w 100"/>
                <a:gd name="T45" fmla="*/ 45 h 228"/>
                <a:gd name="T46" fmla="*/ 47 w 100"/>
                <a:gd name="T47" fmla="*/ 35 h 228"/>
                <a:gd name="T48" fmla="*/ 38 w 100"/>
                <a:gd name="T49" fmla="*/ 18 h 228"/>
                <a:gd name="T50" fmla="*/ 16 w 100"/>
                <a:gd name="T51" fmla="*/ 3 h 228"/>
                <a:gd name="T52" fmla="*/ 1 w 100"/>
                <a:gd name="T53" fmla="*/ 3 h 228"/>
                <a:gd name="T54" fmla="*/ 5 w 100"/>
                <a:gd name="T55" fmla="*/ 19 h 228"/>
                <a:gd name="T56" fmla="*/ 19 w 100"/>
                <a:gd name="T57" fmla="*/ 38 h 228"/>
                <a:gd name="T58" fmla="*/ 47 w 100"/>
                <a:gd name="T59" fmla="*/ 48 h 228"/>
                <a:gd name="T60" fmla="*/ 47 w 100"/>
                <a:gd name="T61" fmla="*/ 132 h 228"/>
                <a:gd name="T62" fmla="*/ 42 w 100"/>
                <a:gd name="T63" fmla="*/ 118 h 228"/>
                <a:gd name="T64" fmla="*/ 25 w 100"/>
                <a:gd name="T65" fmla="*/ 103 h 228"/>
                <a:gd name="T66" fmla="*/ 12 w 100"/>
                <a:gd name="T67" fmla="*/ 103 h 228"/>
                <a:gd name="T68" fmla="*/ 16 w 100"/>
                <a:gd name="T69" fmla="*/ 116 h 228"/>
                <a:gd name="T70" fmla="*/ 25 w 100"/>
                <a:gd name="T71" fmla="*/ 132 h 228"/>
                <a:gd name="T72" fmla="*/ 47 w 100"/>
                <a:gd name="T73" fmla="*/ 141 h 228"/>
                <a:gd name="T74" fmla="*/ 52 w 100"/>
                <a:gd name="T75"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0" h="228">
                  <a:moveTo>
                    <a:pt x="52" y="228"/>
                  </a:moveTo>
                  <a:lnTo>
                    <a:pt x="52" y="176"/>
                  </a:lnTo>
                  <a:lnTo>
                    <a:pt x="55" y="176"/>
                  </a:lnTo>
                  <a:lnTo>
                    <a:pt x="59" y="176"/>
                  </a:lnTo>
                  <a:lnTo>
                    <a:pt x="67" y="173"/>
                  </a:lnTo>
                  <a:lnTo>
                    <a:pt x="74" y="169"/>
                  </a:lnTo>
                  <a:lnTo>
                    <a:pt x="81" y="163"/>
                  </a:lnTo>
                  <a:lnTo>
                    <a:pt x="86" y="154"/>
                  </a:lnTo>
                  <a:lnTo>
                    <a:pt x="88" y="141"/>
                  </a:lnTo>
                  <a:lnTo>
                    <a:pt x="86" y="141"/>
                  </a:lnTo>
                  <a:lnTo>
                    <a:pt x="81" y="142"/>
                  </a:lnTo>
                  <a:lnTo>
                    <a:pt x="74" y="143"/>
                  </a:lnTo>
                  <a:lnTo>
                    <a:pt x="66" y="149"/>
                  </a:lnTo>
                  <a:lnTo>
                    <a:pt x="58" y="158"/>
                  </a:lnTo>
                  <a:lnTo>
                    <a:pt x="52" y="173"/>
                  </a:lnTo>
                  <a:lnTo>
                    <a:pt x="52" y="118"/>
                  </a:lnTo>
                  <a:lnTo>
                    <a:pt x="55" y="118"/>
                  </a:lnTo>
                  <a:lnTo>
                    <a:pt x="61" y="116"/>
                  </a:lnTo>
                  <a:lnTo>
                    <a:pt x="69" y="115"/>
                  </a:lnTo>
                  <a:lnTo>
                    <a:pt x="78" y="110"/>
                  </a:lnTo>
                  <a:lnTo>
                    <a:pt x="86" y="103"/>
                  </a:lnTo>
                  <a:lnTo>
                    <a:pt x="92" y="92"/>
                  </a:lnTo>
                  <a:lnTo>
                    <a:pt x="94" y="77"/>
                  </a:lnTo>
                  <a:lnTo>
                    <a:pt x="92" y="77"/>
                  </a:lnTo>
                  <a:lnTo>
                    <a:pt x="88" y="77"/>
                  </a:lnTo>
                  <a:lnTo>
                    <a:pt x="81" y="79"/>
                  </a:lnTo>
                  <a:lnTo>
                    <a:pt x="73" y="81"/>
                  </a:lnTo>
                  <a:lnTo>
                    <a:pt x="65" y="88"/>
                  </a:lnTo>
                  <a:lnTo>
                    <a:pt x="58" y="99"/>
                  </a:lnTo>
                  <a:lnTo>
                    <a:pt x="52" y="115"/>
                  </a:lnTo>
                  <a:lnTo>
                    <a:pt x="52" y="48"/>
                  </a:lnTo>
                  <a:lnTo>
                    <a:pt x="55" y="48"/>
                  </a:lnTo>
                  <a:lnTo>
                    <a:pt x="61" y="48"/>
                  </a:lnTo>
                  <a:lnTo>
                    <a:pt x="67" y="45"/>
                  </a:lnTo>
                  <a:lnTo>
                    <a:pt x="77" y="42"/>
                  </a:lnTo>
                  <a:lnTo>
                    <a:pt x="85" y="37"/>
                  </a:lnTo>
                  <a:lnTo>
                    <a:pt x="92" y="27"/>
                  </a:lnTo>
                  <a:lnTo>
                    <a:pt x="97" y="17"/>
                  </a:lnTo>
                  <a:lnTo>
                    <a:pt x="100" y="0"/>
                  </a:lnTo>
                  <a:lnTo>
                    <a:pt x="97" y="0"/>
                  </a:lnTo>
                  <a:lnTo>
                    <a:pt x="92" y="0"/>
                  </a:lnTo>
                  <a:lnTo>
                    <a:pt x="83" y="3"/>
                  </a:lnTo>
                  <a:lnTo>
                    <a:pt x="74" y="7"/>
                  </a:lnTo>
                  <a:lnTo>
                    <a:pt x="65" y="14"/>
                  </a:lnTo>
                  <a:lnTo>
                    <a:pt x="56" y="27"/>
                  </a:lnTo>
                  <a:lnTo>
                    <a:pt x="50" y="45"/>
                  </a:lnTo>
                  <a:lnTo>
                    <a:pt x="50" y="42"/>
                  </a:lnTo>
                  <a:lnTo>
                    <a:pt x="47" y="35"/>
                  </a:lnTo>
                  <a:lnTo>
                    <a:pt x="43" y="27"/>
                  </a:lnTo>
                  <a:lnTo>
                    <a:pt x="38" y="18"/>
                  </a:lnTo>
                  <a:lnTo>
                    <a:pt x="28" y="10"/>
                  </a:lnTo>
                  <a:lnTo>
                    <a:pt x="16" y="3"/>
                  </a:lnTo>
                  <a:lnTo>
                    <a:pt x="0" y="0"/>
                  </a:lnTo>
                  <a:lnTo>
                    <a:pt x="1" y="3"/>
                  </a:lnTo>
                  <a:lnTo>
                    <a:pt x="3" y="10"/>
                  </a:lnTo>
                  <a:lnTo>
                    <a:pt x="5" y="19"/>
                  </a:lnTo>
                  <a:lnTo>
                    <a:pt x="11" y="29"/>
                  </a:lnTo>
                  <a:lnTo>
                    <a:pt x="19" y="38"/>
                  </a:lnTo>
                  <a:lnTo>
                    <a:pt x="31" y="45"/>
                  </a:lnTo>
                  <a:lnTo>
                    <a:pt x="47" y="48"/>
                  </a:lnTo>
                  <a:lnTo>
                    <a:pt x="47" y="135"/>
                  </a:lnTo>
                  <a:lnTo>
                    <a:pt x="47" y="132"/>
                  </a:lnTo>
                  <a:lnTo>
                    <a:pt x="46" y="126"/>
                  </a:lnTo>
                  <a:lnTo>
                    <a:pt x="42" y="118"/>
                  </a:lnTo>
                  <a:lnTo>
                    <a:pt x="35" y="110"/>
                  </a:lnTo>
                  <a:lnTo>
                    <a:pt x="25" y="103"/>
                  </a:lnTo>
                  <a:lnTo>
                    <a:pt x="12" y="100"/>
                  </a:lnTo>
                  <a:lnTo>
                    <a:pt x="12" y="103"/>
                  </a:lnTo>
                  <a:lnTo>
                    <a:pt x="13" y="108"/>
                  </a:lnTo>
                  <a:lnTo>
                    <a:pt x="16" y="116"/>
                  </a:lnTo>
                  <a:lnTo>
                    <a:pt x="20" y="124"/>
                  </a:lnTo>
                  <a:lnTo>
                    <a:pt x="25" y="132"/>
                  </a:lnTo>
                  <a:lnTo>
                    <a:pt x="35" y="139"/>
                  </a:lnTo>
                  <a:lnTo>
                    <a:pt x="47" y="141"/>
                  </a:lnTo>
                  <a:lnTo>
                    <a:pt x="47" y="228"/>
                  </a:lnTo>
                  <a:lnTo>
                    <a:pt x="52" y="228"/>
                  </a:lnTo>
                  <a:close/>
                </a:path>
              </a:pathLst>
            </a:custGeom>
            <a:solidFill>
              <a:srgbClr val="D7D7D7"/>
            </a:solidFill>
            <a:ln w="0">
              <a:solidFill>
                <a:srgbClr val="D7D7D7"/>
              </a:solidFill>
              <a:prstDash val="solid"/>
              <a:round/>
            </a:ln>
          </p:spPr>
          <p:txBody>
            <a:bodyPr/>
            <a:lstStyle/>
            <a:p>
              <a:endParaRPr lang="zh-CN" altLang="en-US"/>
            </a:p>
          </p:txBody>
        </p:sp>
        <p:sp>
          <p:nvSpPr>
            <p:cNvPr id="1044" name="Freeform 20"/>
            <p:cNvSpPr/>
            <p:nvPr/>
          </p:nvSpPr>
          <p:spPr bwMode="gray">
            <a:xfrm>
              <a:off x="2921" y="361"/>
              <a:ext cx="100" cy="228"/>
            </a:xfrm>
            <a:custGeom>
              <a:avLst/>
              <a:gdLst>
                <a:gd name="T0" fmla="*/ 53 w 100"/>
                <a:gd name="T1" fmla="*/ 176 h 228"/>
                <a:gd name="T2" fmla="*/ 60 w 100"/>
                <a:gd name="T3" fmla="*/ 176 h 228"/>
                <a:gd name="T4" fmla="*/ 74 w 100"/>
                <a:gd name="T5" fmla="*/ 169 h 228"/>
                <a:gd name="T6" fmla="*/ 87 w 100"/>
                <a:gd name="T7" fmla="*/ 154 h 228"/>
                <a:gd name="T8" fmla="*/ 87 w 100"/>
                <a:gd name="T9" fmla="*/ 141 h 228"/>
                <a:gd name="T10" fmla="*/ 74 w 100"/>
                <a:gd name="T11" fmla="*/ 143 h 228"/>
                <a:gd name="T12" fmla="*/ 60 w 100"/>
                <a:gd name="T13" fmla="*/ 158 h 228"/>
                <a:gd name="T14" fmla="*/ 53 w 100"/>
                <a:gd name="T15" fmla="*/ 118 h 228"/>
                <a:gd name="T16" fmla="*/ 61 w 100"/>
                <a:gd name="T17" fmla="*/ 116 h 228"/>
                <a:gd name="T18" fmla="*/ 78 w 100"/>
                <a:gd name="T19" fmla="*/ 110 h 228"/>
                <a:gd name="T20" fmla="*/ 92 w 100"/>
                <a:gd name="T21" fmla="*/ 92 h 228"/>
                <a:gd name="T22" fmla="*/ 92 w 100"/>
                <a:gd name="T23" fmla="*/ 77 h 228"/>
                <a:gd name="T24" fmla="*/ 81 w 100"/>
                <a:gd name="T25" fmla="*/ 79 h 228"/>
                <a:gd name="T26" fmla="*/ 65 w 100"/>
                <a:gd name="T27" fmla="*/ 88 h 228"/>
                <a:gd name="T28" fmla="*/ 53 w 100"/>
                <a:gd name="T29" fmla="*/ 115 h 228"/>
                <a:gd name="T30" fmla="*/ 56 w 100"/>
                <a:gd name="T31" fmla="*/ 48 h 228"/>
                <a:gd name="T32" fmla="*/ 68 w 100"/>
                <a:gd name="T33" fmla="*/ 45 h 228"/>
                <a:gd name="T34" fmla="*/ 85 w 100"/>
                <a:gd name="T35" fmla="*/ 37 h 228"/>
                <a:gd name="T36" fmla="*/ 97 w 100"/>
                <a:gd name="T37" fmla="*/ 17 h 228"/>
                <a:gd name="T38" fmla="*/ 97 w 100"/>
                <a:gd name="T39" fmla="*/ 0 h 228"/>
                <a:gd name="T40" fmla="*/ 84 w 100"/>
                <a:gd name="T41" fmla="*/ 3 h 228"/>
                <a:gd name="T42" fmla="*/ 65 w 100"/>
                <a:gd name="T43" fmla="*/ 14 h 228"/>
                <a:gd name="T44" fmla="*/ 50 w 100"/>
                <a:gd name="T45" fmla="*/ 45 h 228"/>
                <a:gd name="T46" fmla="*/ 47 w 100"/>
                <a:gd name="T47" fmla="*/ 35 h 228"/>
                <a:gd name="T48" fmla="*/ 38 w 100"/>
                <a:gd name="T49" fmla="*/ 18 h 228"/>
                <a:gd name="T50" fmla="*/ 16 w 100"/>
                <a:gd name="T51" fmla="*/ 3 h 228"/>
                <a:gd name="T52" fmla="*/ 2 w 100"/>
                <a:gd name="T53" fmla="*/ 3 h 228"/>
                <a:gd name="T54" fmla="*/ 6 w 100"/>
                <a:gd name="T55" fmla="*/ 19 h 228"/>
                <a:gd name="T56" fmla="*/ 19 w 100"/>
                <a:gd name="T57" fmla="*/ 38 h 228"/>
                <a:gd name="T58" fmla="*/ 47 w 100"/>
                <a:gd name="T59" fmla="*/ 48 h 228"/>
                <a:gd name="T60" fmla="*/ 47 w 100"/>
                <a:gd name="T61" fmla="*/ 132 h 228"/>
                <a:gd name="T62" fmla="*/ 42 w 100"/>
                <a:gd name="T63" fmla="*/ 118 h 228"/>
                <a:gd name="T64" fmla="*/ 26 w 100"/>
                <a:gd name="T65" fmla="*/ 103 h 228"/>
                <a:gd name="T66" fmla="*/ 12 w 100"/>
                <a:gd name="T67" fmla="*/ 103 h 228"/>
                <a:gd name="T68" fmla="*/ 16 w 100"/>
                <a:gd name="T69" fmla="*/ 116 h 228"/>
                <a:gd name="T70" fmla="*/ 26 w 100"/>
                <a:gd name="T71" fmla="*/ 132 h 228"/>
                <a:gd name="T72" fmla="*/ 47 w 100"/>
                <a:gd name="T73" fmla="*/ 141 h 228"/>
                <a:gd name="T74" fmla="*/ 53 w 100"/>
                <a:gd name="T75"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0" h="228">
                  <a:moveTo>
                    <a:pt x="53" y="228"/>
                  </a:moveTo>
                  <a:lnTo>
                    <a:pt x="53" y="176"/>
                  </a:lnTo>
                  <a:lnTo>
                    <a:pt x="56" y="176"/>
                  </a:lnTo>
                  <a:lnTo>
                    <a:pt x="60" y="176"/>
                  </a:lnTo>
                  <a:lnTo>
                    <a:pt x="68" y="173"/>
                  </a:lnTo>
                  <a:lnTo>
                    <a:pt x="74" y="169"/>
                  </a:lnTo>
                  <a:lnTo>
                    <a:pt x="81" y="163"/>
                  </a:lnTo>
                  <a:lnTo>
                    <a:pt x="87" y="154"/>
                  </a:lnTo>
                  <a:lnTo>
                    <a:pt x="88" y="141"/>
                  </a:lnTo>
                  <a:lnTo>
                    <a:pt x="87" y="141"/>
                  </a:lnTo>
                  <a:lnTo>
                    <a:pt x="81" y="142"/>
                  </a:lnTo>
                  <a:lnTo>
                    <a:pt x="74" y="143"/>
                  </a:lnTo>
                  <a:lnTo>
                    <a:pt x="66" y="149"/>
                  </a:lnTo>
                  <a:lnTo>
                    <a:pt x="60" y="158"/>
                  </a:lnTo>
                  <a:lnTo>
                    <a:pt x="53" y="173"/>
                  </a:lnTo>
                  <a:lnTo>
                    <a:pt x="53" y="118"/>
                  </a:lnTo>
                  <a:lnTo>
                    <a:pt x="56" y="118"/>
                  </a:lnTo>
                  <a:lnTo>
                    <a:pt x="61" y="116"/>
                  </a:lnTo>
                  <a:lnTo>
                    <a:pt x="69" y="115"/>
                  </a:lnTo>
                  <a:lnTo>
                    <a:pt x="78" y="110"/>
                  </a:lnTo>
                  <a:lnTo>
                    <a:pt x="87" y="103"/>
                  </a:lnTo>
                  <a:lnTo>
                    <a:pt x="92" y="92"/>
                  </a:lnTo>
                  <a:lnTo>
                    <a:pt x="95" y="77"/>
                  </a:lnTo>
                  <a:lnTo>
                    <a:pt x="92" y="77"/>
                  </a:lnTo>
                  <a:lnTo>
                    <a:pt x="88" y="77"/>
                  </a:lnTo>
                  <a:lnTo>
                    <a:pt x="81" y="79"/>
                  </a:lnTo>
                  <a:lnTo>
                    <a:pt x="73" y="81"/>
                  </a:lnTo>
                  <a:lnTo>
                    <a:pt x="65" y="88"/>
                  </a:lnTo>
                  <a:lnTo>
                    <a:pt x="58" y="99"/>
                  </a:lnTo>
                  <a:lnTo>
                    <a:pt x="53" y="115"/>
                  </a:lnTo>
                  <a:lnTo>
                    <a:pt x="53" y="48"/>
                  </a:lnTo>
                  <a:lnTo>
                    <a:pt x="56" y="48"/>
                  </a:lnTo>
                  <a:lnTo>
                    <a:pt x="61" y="48"/>
                  </a:lnTo>
                  <a:lnTo>
                    <a:pt x="68" y="45"/>
                  </a:lnTo>
                  <a:lnTo>
                    <a:pt x="77" y="42"/>
                  </a:lnTo>
                  <a:lnTo>
                    <a:pt x="85" y="37"/>
                  </a:lnTo>
                  <a:lnTo>
                    <a:pt x="93" y="27"/>
                  </a:lnTo>
                  <a:lnTo>
                    <a:pt x="97" y="17"/>
                  </a:lnTo>
                  <a:lnTo>
                    <a:pt x="100" y="0"/>
                  </a:lnTo>
                  <a:lnTo>
                    <a:pt x="97" y="0"/>
                  </a:lnTo>
                  <a:lnTo>
                    <a:pt x="92" y="0"/>
                  </a:lnTo>
                  <a:lnTo>
                    <a:pt x="84" y="3"/>
                  </a:lnTo>
                  <a:lnTo>
                    <a:pt x="74" y="7"/>
                  </a:lnTo>
                  <a:lnTo>
                    <a:pt x="65" y="14"/>
                  </a:lnTo>
                  <a:lnTo>
                    <a:pt x="57" y="27"/>
                  </a:lnTo>
                  <a:lnTo>
                    <a:pt x="50" y="45"/>
                  </a:lnTo>
                  <a:lnTo>
                    <a:pt x="50" y="42"/>
                  </a:lnTo>
                  <a:lnTo>
                    <a:pt x="47" y="35"/>
                  </a:lnTo>
                  <a:lnTo>
                    <a:pt x="43" y="27"/>
                  </a:lnTo>
                  <a:lnTo>
                    <a:pt x="38" y="18"/>
                  </a:lnTo>
                  <a:lnTo>
                    <a:pt x="29" y="10"/>
                  </a:lnTo>
                  <a:lnTo>
                    <a:pt x="16" y="3"/>
                  </a:lnTo>
                  <a:lnTo>
                    <a:pt x="0" y="0"/>
                  </a:lnTo>
                  <a:lnTo>
                    <a:pt x="2" y="3"/>
                  </a:lnTo>
                  <a:lnTo>
                    <a:pt x="3" y="10"/>
                  </a:lnTo>
                  <a:lnTo>
                    <a:pt x="6" y="19"/>
                  </a:lnTo>
                  <a:lnTo>
                    <a:pt x="11" y="29"/>
                  </a:lnTo>
                  <a:lnTo>
                    <a:pt x="19" y="38"/>
                  </a:lnTo>
                  <a:lnTo>
                    <a:pt x="31" y="45"/>
                  </a:lnTo>
                  <a:lnTo>
                    <a:pt x="47" y="48"/>
                  </a:lnTo>
                  <a:lnTo>
                    <a:pt x="47" y="135"/>
                  </a:lnTo>
                  <a:lnTo>
                    <a:pt x="47" y="132"/>
                  </a:lnTo>
                  <a:lnTo>
                    <a:pt x="46" y="126"/>
                  </a:lnTo>
                  <a:lnTo>
                    <a:pt x="42" y="118"/>
                  </a:lnTo>
                  <a:lnTo>
                    <a:pt x="35" y="110"/>
                  </a:lnTo>
                  <a:lnTo>
                    <a:pt x="26" y="103"/>
                  </a:lnTo>
                  <a:lnTo>
                    <a:pt x="12" y="100"/>
                  </a:lnTo>
                  <a:lnTo>
                    <a:pt x="12" y="103"/>
                  </a:lnTo>
                  <a:lnTo>
                    <a:pt x="14" y="108"/>
                  </a:lnTo>
                  <a:lnTo>
                    <a:pt x="16" y="116"/>
                  </a:lnTo>
                  <a:lnTo>
                    <a:pt x="20" y="124"/>
                  </a:lnTo>
                  <a:lnTo>
                    <a:pt x="26" y="132"/>
                  </a:lnTo>
                  <a:lnTo>
                    <a:pt x="35" y="139"/>
                  </a:lnTo>
                  <a:lnTo>
                    <a:pt x="47" y="141"/>
                  </a:lnTo>
                  <a:lnTo>
                    <a:pt x="47" y="228"/>
                  </a:lnTo>
                  <a:lnTo>
                    <a:pt x="53" y="228"/>
                  </a:lnTo>
                  <a:close/>
                </a:path>
              </a:pathLst>
            </a:custGeom>
            <a:solidFill>
              <a:srgbClr val="D7D7D7"/>
            </a:solidFill>
            <a:ln w="0">
              <a:solidFill>
                <a:srgbClr val="D7D7D7"/>
              </a:solidFill>
              <a:prstDash val="solid"/>
              <a:round/>
            </a:ln>
          </p:spPr>
          <p:txBody>
            <a:bodyPr/>
            <a:lstStyle/>
            <a:p>
              <a:endParaRPr lang="zh-CN" altLang="en-US"/>
            </a:p>
          </p:txBody>
        </p:sp>
        <p:sp>
          <p:nvSpPr>
            <p:cNvPr id="1045" name="Freeform 21"/>
            <p:cNvSpPr/>
            <p:nvPr/>
          </p:nvSpPr>
          <p:spPr bwMode="gray">
            <a:xfrm>
              <a:off x="2273" y="187"/>
              <a:ext cx="175" cy="402"/>
            </a:xfrm>
            <a:custGeom>
              <a:avLst/>
              <a:gdLst>
                <a:gd name="T0" fmla="*/ 93 w 175"/>
                <a:gd name="T1" fmla="*/ 309 h 402"/>
                <a:gd name="T2" fmla="*/ 101 w 175"/>
                <a:gd name="T3" fmla="*/ 309 h 402"/>
                <a:gd name="T4" fmla="*/ 118 w 175"/>
                <a:gd name="T5" fmla="*/ 304 h 402"/>
                <a:gd name="T6" fmla="*/ 138 w 175"/>
                <a:gd name="T7" fmla="*/ 292 h 402"/>
                <a:gd name="T8" fmla="*/ 152 w 175"/>
                <a:gd name="T9" fmla="*/ 266 h 402"/>
                <a:gd name="T10" fmla="*/ 152 w 175"/>
                <a:gd name="T11" fmla="*/ 247 h 402"/>
                <a:gd name="T12" fmla="*/ 138 w 175"/>
                <a:gd name="T13" fmla="*/ 250 h 402"/>
                <a:gd name="T14" fmla="*/ 120 w 175"/>
                <a:gd name="T15" fmla="*/ 259 h 402"/>
                <a:gd name="T16" fmla="*/ 99 w 175"/>
                <a:gd name="T17" fmla="*/ 285 h 402"/>
                <a:gd name="T18" fmla="*/ 93 w 175"/>
                <a:gd name="T19" fmla="*/ 207 h 402"/>
                <a:gd name="T20" fmla="*/ 102 w 175"/>
                <a:gd name="T21" fmla="*/ 205 h 402"/>
                <a:gd name="T22" fmla="*/ 122 w 175"/>
                <a:gd name="T23" fmla="*/ 200 h 402"/>
                <a:gd name="T24" fmla="*/ 147 w 175"/>
                <a:gd name="T25" fmla="*/ 185 h 402"/>
                <a:gd name="T26" fmla="*/ 163 w 175"/>
                <a:gd name="T27" fmla="*/ 155 h 402"/>
                <a:gd name="T28" fmla="*/ 163 w 175"/>
                <a:gd name="T29" fmla="*/ 134 h 402"/>
                <a:gd name="T30" fmla="*/ 149 w 175"/>
                <a:gd name="T31" fmla="*/ 135 h 402"/>
                <a:gd name="T32" fmla="*/ 129 w 175"/>
                <a:gd name="T33" fmla="*/ 142 h 402"/>
                <a:gd name="T34" fmla="*/ 107 w 175"/>
                <a:gd name="T35" fmla="*/ 162 h 402"/>
                <a:gd name="T36" fmla="*/ 93 w 175"/>
                <a:gd name="T37" fmla="*/ 201 h 402"/>
                <a:gd name="T38" fmla="*/ 95 w 175"/>
                <a:gd name="T39" fmla="*/ 83 h 402"/>
                <a:gd name="T40" fmla="*/ 110 w 175"/>
                <a:gd name="T41" fmla="*/ 81 h 402"/>
                <a:gd name="T42" fmla="*/ 134 w 175"/>
                <a:gd name="T43" fmla="*/ 73 h 402"/>
                <a:gd name="T44" fmla="*/ 157 w 175"/>
                <a:gd name="T45" fmla="*/ 54 h 402"/>
                <a:gd name="T46" fmla="*/ 174 w 175"/>
                <a:gd name="T47" fmla="*/ 23 h 402"/>
                <a:gd name="T48" fmla="*/ 174 w 175"/>
                <a:gd name="T49" fmla="*/ 0 h 402"/>
                <a:gd name="T50" fmla="*/ 157 w 175"/>
                <a:gd name="T51" fmla="*/ 2 h 402"/>
                <a:gd name="T52" fmla="*/ 133 w 175"/>
                <a:gd name="T53" fmla="*/ 10 h 402"/>
                <a:gd name="T54" fmla="*/ 107 w 175"/>
                <a:gd name="T55" fmla="*/ 33 h 402"/>
                <a:gd name="T56" fmla="*/ 87 w 175"/>
                <a:gd name="T57" fmla="*/ 77 h 402"/>
                <a:gd name="T58" fmla="*/ 85 w 175"/>
                <a:gd name="T59" fmla="*/ 68 h 402"/>
                <a:gd name="T60" fmla="*/ 75 w 175"/>
                <a:gd name="T61" fmla="*/ 46 h 402"/>
                <a:gd name="T62" fmla="*/ 55 w 175"/>
                <a:gd name="T63" fmla="*/ 21 h 402"/>
                <a:gd name="T64" fmla="*/ 22 w 175"/>
                <a:gd name="T65" fmla="*/ 3 h 402"/>
                <a:gd name="T66" fmla="*/ 1 w 175"/>
                <a:gd name="T67" fmla="*/ 3 h 402"/>
                <a:gd name="T68" fmla="*/ 4 w 175"/>
                <a:gd name="T69" fmla="*/ 18 h 402"/>
                <a:gd name="T70" fmla="*/ 12 w 175"/>
                <a:gd name="T71" fmla="*/ 42 h 402"/>
                <a:gd name="T72" fmla="*/ 31 w 175"/>
                <a:gd name="T73" fmla="*/ 65 h 402"/>
                <a:gd name="T74" fmla="*/ 62 w 175"/>
                <a:gd name="T75" fmla="*/ 81 h 402"/>
                <a:gd name="T76" fmla="*/ 82 w 175"/>
                <a:gd name="T77" fmla="*/ 238 h 402"/>
                <a:gd name="T78" fmla="*/ 80 w 175"/>
                <a:gd name="T79" fmla="*/ 228 h 402"/>
                <a:gd name="T80" fmla="*/ 72 w 175"/>
                <a:gd name="T81" fmla="*/ 207 h 402"/>
                <a:gd name="T82" fmla="*/ 55 w 175"/>
                <a:gd name="T83" fmla="*/ 185 h 402"/>
                <a:gd name="T84" fmla="*/ 21 w 175"/>
                <a:gd name="T85" fmla="*/ 176 h 402"/>
                <a:gd name="T86" fmla="*/ 22 w 175"/>
                <a:gd name="T87" fmla="*/ 185 h 402"/>
                <a:gd name="T88" fmla="*/ 28 w 175"/>
                <a:gd name="T89" fmla="*/ 205 h 402"/>
                <a:gd name="T90" fmla="*/ 41 w 175"/>
                <a:gd name="T91" fmla="*/ 230 h 402"/>
                <a:gd name="T92" fmla="*/ 66 w 175"/>
                <a:gd name="T93" fmla="*/ 246 h 402"/>
                <a:gd name="T94" fmla="*/ 82 w 175"/>
                <a:gd name="T95"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5" h="402">
                  <a:moveTo>
                    <a:pt x="93" y="402"/>
                  </a:moveTo>
                  <a:lnTo>
                    <a:pt x="93" y="309"/>
                  </a:lnTo>
                  <a:lnTo>
                    <a:pt x="95" y="309"/>
                  </a:lnTo>
                  <a:lnTo>
                    <a:pt x="101" y="309"/>
                  </a:lnTo>
                  <a:lnTo>
                    <a:pt x="109" y="308"/>
                  </a:lnTo>
                  <a:lnTo>
                    <a:pt x="118" y="304"/>
                  </a:lnTo>
                  <a:lnTo>
                    <a:pt x="129" y="298"/>
                  </a:lnTo>
                  <a:lnTo>
                    <a:pt x="138" y="292"/>
                  </a:lnTo>
                  <a:lnTo>
                    <a:pt x="147" y="281"/>
                  </a:lnTo>
                  <a:lnTo>
                    <a:pt x="152" y="266"/>
                  </a:lnTo>
                  <a:lnTo>
                    <a:pt x="155" y="247"/>
                  </a:lnTo>
                  <a:lnTo>
                    <a:pt x="152" y="247"/>
                  </a:lnTo>
                  <a:lnTo>
                    <a:pt x="147" y="249"/>
                  </a:lnTo>
                  <a:lnTo>
                    <a:pt x="138" y="250"/>
                  </a:lnTo>
                  <a:lnTo>
                    <a:pt x="129" y="253"/>
                  </a:lnTo>
                  <a:lnTo>
                    <a:pt x="120" y="259"/>
                  </a:lnTo>
                  <a:lnTo>
                    <a:pt x="109" y="270"/>
                  </a:lnTo>
                  <a:lnTo>
                    <a:pt x="99" y="285"/>
                  </a:lnTo>
                  <a:lnTo>
                    <a:pt x="93" y="304"/>
                  </a:lnTo>
                  <a:lnTo>
                    <a:pt x="93" y="207"/>
                  </a:lnTo>
                  <a:lnTo>
                    <a:pt x="95" y="207"/>
                  </a:lnTo>
                  <a:lnTo>
                    <a:pt x="102" y="205"/>
                  </a:lnTo>
                  <a:lnTo>
                    <a:pt x="111" y="204"/>
                  </a:lnTo>
                  <a:lnTo>
                    <a:pt x="122" y="200"/>
                  </a:lnTo>
                  <a:lnTo>
                    <a:pt x="134" y="195"/>
                  </a:lnTo>
                  <a:lnTo>
                    <a:pt x="147" y="185"/>
                  </a:lnTo>
                  <a:lnTo>
                    <a:pt x="156" y="173"/>
                  </a:lnTo>
                  <a:lnTo>
                    <a:pt x="163" y="155"/>
                  </a:lnTo>
                  <a:lnTo>
                    <a:pt x="165" y="134"/>
                  </a:lnTo>
                  <a:lnTo>
                    <a:pt x="163" y="134"/>
                  </a:lnTo>
                  <a:lnTo>
                    <a:pt x="157" y="134"/>
                  </a:lnTo>
                  <a:lnTo>
                    <a:pt x="149" y="135"/>
                  </a:lnTo>
                  <a:lnTo>
                    <a:pt x="140" y="137"/>
                  </a:lnTo>
                  <a:lnTo>
                    <a:pt x="129" y="142"/>
                  </a:lnTo>
                  <a:lnTo>
                    <a:pt x="118" y="150"/>
                  </a:lnTo>
                  <a:lnTo>
                    <a:pt x="107" y="162"/>
                  </a:lnTo>
                  <a:lnTo>
                    <a:pt x="99" y="178"/>
                  </a:lnTo>
                  <a:lnTo>
                    <a:pt x="93" y="201"/>
                  </a:lnTo>
                  <a:lnTo>
                    <a:pt x="93" y="83"/>
                  </a:lnTo>
                  <a:lnTo>
                    <a:pt x="95" y="83"/>
                  </a:lnTo>
                  <a:lnTo>
                    <a:pt x="101" y="83"/>
                  </a:lnTo>
                  <a:lnTo>
                    <a:pt x="110" y="81"/>
                  </a:lnTo>
                  <a:lnTo>
                    <a:pt x="122" y="77"/>
                  </a:lnTo>
                  <a:lnTo>
                    <a:pt x="134" y="73"/>
                  </a:lnTo>
                  <a:lnTo>
                    <a:pt x="147" y="65"/>
                  </a:lnTo>
                  <a:lnTo>
                    <a:pt x="157" y="54"/>
                  </a:lnTo>
                  <a:lnTo>
                    <a:pt x="167" y="41"/>
                  </a:lnTo>
                  <a:lnTo>
                    <a:pt x="174" y="23"/>
                  </a:lnTo>
                  <a:lnTo>
                    <a:pt x="175" y="0"/>
                  </a:lnTo>
                  <a:lnTo>
                    <a:pt x="174" y="0"/>
                  </a:lnTo>
                  <a:lnTo>
                    <a:pt x="167" y="0"/>
                  </a:lnTo>
                  <a:lnTo>
                    <a:pt x="157" y="2"/>
                  </a:lnTo>
                  <a:lnTo>
                    <a:pt x="145" y="4"/>
                  </a:lnTo>
                  <a:lnTo>
                    <a:pt x="133" y="10"/>
                  </a:lnTo>
                  <a:lnTo>
                    <a:pt x="120" y="19"/>
                  </a:lnTo>
                  <a:lnTo>
                    <a:pt x="107" y="33"/>
                  </a:lnTo>
                  <a:lnTo>
                    <a:pt x="97" y="52"/>
                  </a:lnTo>
                  <a:lnTo>
                    <a:pt x="87" y="77"/>
                  </a:lnTo>
                  <a:lnTo>
                    <a:pt x="87" y="75"/>
                  </a:lnTo>
                  <a:lnTo>
                    <a:pt x="85" y="68"/>
                  </a:lnTo>
                  <a:lnTo>
                    <a:pt x="80" y="58"/>
                  </a:lnTo>
                  <a:lnTo>
                    <a:pt x="75" y="46"/>
                  </a:lnTo>
                  <a:lnTo>
                    <a:pt x="66" y="33"/>
                  </a:lnTo>
                  <a:lnTo>
                    <a:pt x="55" y="21"/>
                  </a:lnTo>
                  <a:lnTo>
                    <a:pt x="40" y="10"/>
                  </a:lnTo>
                  <a:lnTo>
                    <a:pt x="22" y="3"/>
                  </a:lnTo>
                  <a:lnTo>
                    <a:pt x="0" y="0"/>
                  </a:lnTo>
                  <a:lnTo>
                    <a:pt x="1" y="3"/>
                  </a:lnTo>
                  <a:lnTo>
                    <a:pt x="1" y="10"/>
                  </a:lnTo>
                  <a:lnTo>
                    <a:pt x="4" y="18"/>
                  </a:lnTo>
                  <a:lnTo>
                    <a:pt x="6" y="30"/>
                  </a:lnTo>
                  <a:lnTo>
                    <a:pt x="12" y="42"/>
                  </a:lnTo>
                  <a:lnTo>
                    <a:pt x="20" y="54"/>
                  </a:lnTo>
                  <a:lnTo>
                    <a:pt x="31" y="65"/>
                  </a:lnTo>
                  <a:lnTo>
                    <a:pt x="44" y="75"/>
                  </a:lnTo>
                  <a:lnTo>
                    <a:pt x="62" y="81"/>
                  </a:lnTo>
                  <a:lnTo>
                    <a:pt x="82" y="83"/>
                  </a:lnTo>
                  <a:lnTo>
                    <a:pt x="82" y="238"/>
                  </a:lnTo>
                  <a:lnTo>
                    <a:pt x="82" y="235"/>
                  </a:lnTo>
                  <a:lnTo>
                    <a:pt x="80" y="228"/>
                  </a:lnTo>
                  <a:lnTo>
                    <a:pt x="78" y="217"/>
                  </a:lnTo>
                  <a:lnTo>
                    <a:pt x="72" y="207"/>
                  </a:lnTo>
                  <a:lnTo>
                    <a:pt x="66" y="196"/>
                  </a:lnTo>
                  <a:lnTo>
                    <a:pt x="55" y="185"/>
                  </a:lnTo>
                  <a:lnTo>
                    <a:pt x="40" y="178"/>
                  </a:lnTo>
                  <a:lnTo>
                    <a:pt x="21" y="176"/>
                  </a:lnTo>
                  <a:lnTo>
                    <a:pt x="21" y="178"/>
                  </a:lnTo>
                  <a:lnTo>
                    <a:pt x="22" y="185"/>
                  </a:lnTo>
                  <a:lnTo>
                    <a:pt x="24" y="195"/>
                  </a:lnTo>
                  <a:lnTo>
                    <a:pt x="28" y="205"/>
                  </a:lnTo>
                  <a:lnTo>
                    <a:pt x="33" y="217"/>
                  </a:lnTo>
                  <a:lnTo>
                    <a:pt x="41" y="230"/>
                  </a:lnTo>
                  <a:lnTo>
                    <a:pt x="52" y="239"/>
                  </a:lnTo>
                  <a:lnTo>
                    <a:pt x="66" y="246"/>
                  </a:lnTo>
                  <a:lnTo>
                    <a:pt x="82" y="247"/>
                  </a:lnTo>
                  <a:lnTo>
                    <a:pt x="82" y="402"/>
                  </a:lnTo>
                  <a:lnTo>
                    <a:pt x="93" y="402"/>
                  </a:lnTo>
                  <a:close/>
                </a:path>
              </a:pathLst>
            </a:custGeom>
            <a:solidFill>
              <a:srgbClr val="D7D7D7"/>
            </a:solidFill>
            <a:ln w="0">
              <a:solidFill>
                <a:srgbClr val="D7D7D7"/>
              </a:solidFill>
              <a:prstDash val="solid"/>
              <a:round/>
            </a:ln>
          </p:spPr>
          <p:txBody>
            <a:bodyPr/>
            <a:lstStyle/>
            <a:p>
              <a:endParaRPr lang="zh-CN" altLang="en-US"/>
            </a:p>
          </p:txBody>
        </p:sp>
        <p:sp>
          <p:nvSpPr>
            <p:cNvPr id="1046" name="Freeform 22"/>
            <p:cNvSpPr/>
            <p:nvPr/>
          </p:nvSpPr>
          <p:spPr bwMode="gray">
            <a:xfrm>
              <a:off x="2161" y="216"/>
              <a:ext cx="97" cy="373"/>
            </a:xfrm>
            <a:custGeom>
              <a:avLst/>
              <a:gdLst>
                <a:gd name="T0" fmla="*/ 52 w 97"/>
                <a:gd name="T1" fmla="*/ 237 h 373"/>
                <a:gd name="T2" fmla="*/ 59 w 97"/>
                <a:gd name="T3" fmla="*/ 237 h 373"/>
                <a:gd name="T4" fmla="*/ 74 w 97"/>
                <a:gd name="T5" fmla="*/ 232 h 373"/>
                <a:gd name="T6" fmla="*/ 90 w 97"/>
                <a:gd name="T7" fmla="*/ 218 h 373"/>
                <a:gd name="T8" fmla="*/ 97 w 97"/>
                <a:gd name="T9" fmla="*/ 193 h 373"/>
                <a:gd name="T10" fmla="*/ 89 w 97"/>
                <a:gd name="T11" fmla="*/ 193 h 373"/>
                <a:gd name="T12" fmla="*/ 71 w 97"/>
                <a:gd name="T13" fmla="*/ 197 h 373"/>
                <a:gd name="T14" fmla="*/ 56 w 97"/>
                <a:gd name="T15" fmla="*/ 215 h 373"/>
                <a:gd name="T16" fmla="*/ 52 w 97"/>
                <a:gd name="T17" fmla="*/ 147 h 373"/>
                <a:gd name="T18" fmla="*/ 59 w 97"/>
                <a:gd name="T19" fmla="*/ 147 h 373"/>
                <a:gd name="T20" fmla="*/ 74 w 97"/>
                <a:gd name="T21" fmla="*/ 141 h 373"/>
                <a:gd name="T22" fmla="*/ 90 w 97"/>
                <a:gd name="T23" fmla="*/ 128 h 373"/>
                <a:gd name="T24" fmla="*/ 97 w 97"/>
                <a:gd name="T25" fmla="*/ 102 h 373"/>
                <a:gd name="T26" fmla="*/ 89 w 97"/>
                <a:gd name="T27" fmla="*/ 102 h 373"/>
                <a:gd name="T28" fmla="*/ 71 w 97"/>
                <a:gd name="T29" fmla="*/ 109 h 373"/>
                <a:gd name="T30" fmla="*/ 56 w 97"/>
                <a:gd name="T31" fmla="*/ 126 h 373"/>
                <a:gd name="T32" fmla="*/ 52 w 97"/>
                <a:gd name="T33" fmla="*/ 46 h 373"/>
                <a:gd name="T34" fmla="*/ 51 w 97"/>
                <a:gd name="T35" fmla="*/ 37 h 373"/>
                <a:gd name="T36" fmla="*/ 45 w 97"/>
                <a:gd name="T37" fmla="*/ 23 h 373"/>
                <a:gd name="T38" fmla="*/ 32 w 97"/>
                <a:gd name="T39" fmla="*/ 6 h 373"/>
                <a:gd name="T40" fmla="*/ 6 w 97"/>
                <a:gd name="T41" fmla="*/ 0 h 373"/>
                <a:gd name="T42" fmla="*/ 8 w 97"/>
                <a:gd name="T43" fmla="*/ 9 h 373"/>
                <a:gd name="T44" fmla="*/ 16 w 97"/>
                <a:gd name="T45" fmla="*/ 27 h 373"/>
                <a:gd name="T46" fmla="*/ 33 w 97"/>
                <a:gd name="T47" fmla="*/ 43 h 373"/>
                <a:gd name="T48" fmla="*/ 45 w 97"/>
                <a:gd name="T49" fmla="*/ 113 h 373"/>
                <a:gd name="T50" fmla="*/ 45 w 97"/>
                <a:gd name="T51" fmla="*/ 106 h 373"/>
                <a:gd name="T52" fmla="*/ 40 w 97"/>
                <a:gd name="T53" fmla="*/ 90 h 373"/>
                <a:gd name="T54" fmla="*/ 27 w 97"/>
                <a:gd name="T55" fmla="*/ 75 h 373"/>
                <a:gd name="T56" fmla="*/ 1 w 97"/>
                <a:gd name="T57" fmla="*/ 67 h 373"/>
                <a:gd name="T58" fmla="*/ 0 w 97"/>
                <a:gd name="T59" fmla="*/ 75 h 373"/>
                <a:gd name="T60" fmla="*/ 2 w 97"/>
                <a:gd name="T61" fmla="*/ 91 h 373"/>
                <a:gd name="T62" fmla="*/ 14 w 97"/>
                <a:gd name="T63" fmla="*/ 109 h 373"/>
                <a:gd name="T64" fmla="*/ 45 w 97"/>
                <a:gd name="T65" fmla="*/ 118 h 373"/>
                <a:gd name="T66" fmla="*/ 45 w 97"/>
                <a:gd name="T67" fmla="*/ 207 h 373"/>
                <a:gd name="T68" fmla="*/ 43 w 97"/>
                <a:gd name="T69" fmla="*/ 195 h 373"/>
                <a:gd name="T70" fmla="*/ 33 w 97"/>
                <a:gd name="T71" fmla="*/ 182 h 373"/>
                <a:gd name="T72" fmla="*/ 12 w 97"/>
                <a:gd name="T73" fmla="*/ 175 h 373"/>
                <a:gd name="T74" fmla="*/ 10 w 97"/>
                <a:gd name="T75" fmla="*/ 182 h 373"/>
                <a:gd name="T76" fmla="*/ 13 w 97"/>
                <a:gd name="T77" fmla="*/ 197 h 373"/>
                <a:gd name="T78" fmla="*/ 29 w 97"/>
                <a:gd name="T79" fmla="*/ 211 h 373"/>
                <a:gd name="T80" fmla="*/ 45 w 97"/>
                <a:gd name="T81"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 h="373">
                  <a:moveTo>
                    <a:pt x="52" y="373"/>
                  </a:moveTo>
                  <a:lnTo>
                    <a:pt x="52" y="237"/>
                  </a:lnTo>
                  <a:lnTo>
                    <a:pt x="54" y="237"/>
                  </a:lnTo>
                  <a:lnTo>
                    <a:pt x="59" y="237"/>
                  </a:lnTo>
                  <a:lnTo>
                    <a:pt x="66" y="236"/>
                  </a:lnTo>
                  <a:lnTo>
                    <a:pt x="74" y="232"/>
                  </a:lnTo>
                  <a:lnTo>
                    <a:pt x="82" y="226"/>
                  </a:lnTo>
                  <a:lnTo>
                    <a:pt x="90" y="218"/>
                  </a:lnTo>
                  <a:lnTo>
                    <a:pt x="95" y="207"/>
                  </a:lnTo>
                  <a:lnTo>
                    <a:pt x="97" y="193"/>
                  </a:lnTo>
                  <a:lnTo>
                    <a:pt x="94" y="193"/>
                  </a:lnTo>
                  <a:lnTo>
                    <a:pt x="89" y="193"/>
                  </a:lnTo>
                  <a:lnTo>
                    <a:pt x="81" y="194"/>
                  </a:lnTo>
                  <a:lnTo>
                    <a:pt x="71" y="197"/>
                  </a:lnTo>
                  <a:lnTo>
                    <a:pt x="63" y="205"/>
                  </a:lnTo>
                  <a:lnTo>
                    <a:pt x="56" y="215"/>
                  </a:lnTo>
                  <a:lnTo>
                    <a:pt x="52" y="232"/>
                  </a:lnTo>
                  <a:lnTo>
                    <a:pt x="52" y="147"/>
                  </a:lnTo>
                  <a:lnTo>
                    <a:pt x="54" y="147"/>
                  </a:lnTo>
                  <a:lnTo>
                    <a:pt x="59" y="147"/>
                  </a:lnTo>
                  <a:lnTo>
                    <a:pt x="66" y="144"/>
                  </a:lnTo>
                  <a:lnTo>
                    <a:pt x="74" y="141"/>
                  </a:lnTo>
                  <a:lnTo>
                    <a:pt x="82" y="136"/>
                  </a:lnTo>
                  <a:lnTo>
                    <a:pt x="90" y="128"/>
                  </a:lnTo>
                  <a:lnTo>
                    <a:pt x="95" y="117"/>
                  </a:lnTo>
                  <a:lnTo>
                    <a:pt x="97" y="102"/>
                  </a:lnTo>
                  <a:lnTo>
                    <a:pt x="94" y="102"/>
                  </a:lnTo>
                  <a:lnTo>
                    <a:pt x="89" y="102"/>
                  </a:lnTo>
                  <a:lnTo>
                    <a:pt x="81" y="105"/>
                  </a:lnTo>
                  <a:lnTo>
                    <a:pt x="71" y="109"/>
                  </a:lnTo>
                  <a:lnTo>
                    <a:pt x="63" y="116"/>
                  </a:lnTo>
                  <a:lnTo>
                    <a:pt x="56" y="126"/>
                  </a:lnTo>
                  <a:lnTo>
                    <a:pt x="52" y="141"/>
                  </a:lnTo>
                  <a:lnTo>
                    <a:pt x="52" y="46"/>
                  </a:lnTo>
                  <a:lnTo>
                    <a:pt x="51" y="43"/>
                  </a:lnTo>
                  <a:lnTo>
                    <a:pt x="51" y="37"/>
                  </a:lnTo>
                  <a:lnTo>
                    <a:pt x="49" y="31"/>
                  </a:lnTo>
                  <a:lnTo>
                    <a:pt x="45" y="23"/>
                  </a:lnTo>
                  <a:lnTo>
                    <a:pt x="40" y="15"/>
                  </a:lnTo>
                  <a:lnTo>
                    <a:pt x="32" y="6"/>
                  </a:lnTo>
                  <a:lnTo>
                    <a:pt x="21" y="2"/>
                  </a:lnTo>
                  <a:lnTo>
                    <a:pt x="6" y="0"/>
                  </a:lnTo>
                  <a:lnTo>
                    <a:pt x="6" y="2"/>
                  </a:lnTo>
                  <a:lnTo>
                    <a:pt x="8" y="9"/>
                  </a:lnTo>
                  <a:lnTo>
                    <a:pt x="12" y="17"/>
                  </a:lnTo>
                  <a:lnTo>
                    <a:pt x="16" y="27"/>
                  </a:lnTo>
                  <a:lnTo>
                    <a:pt x="23" y="36"/>
                  </a:lnTo>
                  <a:lnTo>
                    <a:pt x="33" y="43"/>
                  </a:lnTo>
                  <a:lnTo>
                    <a:pt x="45" y="46"/>
                  </a:lnTo>
                  <a:lnTo>
                    <a:pt x="45" y="113"/>
                  </a:lnTo>
                  <a:lnTo>
                    <a:pt x="45" y="112"/>
                  </a:lnTo>
                  <a:lnTo>
                    <a:pt x="45" y="106"/>
                  </a:lnTo>
                  <a:lnTo>
                    <a:pt x="44" y="98"/>
                  </a:lnTo>
                  <a:lnTo>
                    <a:pt x="40" y="90"/>
                  </a:lnTo>
                  <a:lnTo>
                    <a:pt x="35" y="82"/>
                  </a:lnTo>
                  <a:lnTo>
                    <a:pt x="27" y="75"/>
                  </a:lnTo>
                  <a:lnTo>
                    <a:pt x="16" y="70"/>
                  </a:lnTo>
                  <a:lnTo>
                    <a:pt x="1" y="67"/>
                  </a:lnTo>
                  <a:lnTo>
                    <a:pt x="0" y="70"/>
                  </a:lnTo>
                  <a:lnTo>
                    <a:pt x="0" y="75"/>
                  </a:lnTo>
                  <a:lnTo>
                    <a:pt x="0" y="82"/>
                  </a:lnTo>
                  <a:lnTo>
                    <a:pt x="2" y="91"/>
                  </a:lnTo>
                  <a:lnTo>
                    <a:pt x="6" y="100"/>
                  </a:lnTo>
                  <a:lnTo>
                    <a:pt x="14" y="109"/>
                  </a:lnTo>
                  <a:lnTo>
                    <a:pt x="28" y="114"/>
                  </a:lnTo>
                  <a:lnTo>
                    <a:pt x="45" y="118"/>
                  </a:lnTo>
                  <a:lnTo>
                    <a:pt x="45" y="209"/>
                  </a:lnTo>
                  <a:lnTo>
                    <a:pt x="45" y="207"/>
                  </a:lnTo>
                  <a:lnTo>
                    <a:pt x="45" y="202"/>
                  </a:lnTo>
                  <a:lnTo>
                    <a:pt x="43" y="195"/>
                  </a:lnTo>
                  <a:lnTo>
                    <a:pt x="40" y="188"/>
                  </a:lnTo>
                  <a:lnTo>
                    <a:pt x="33" y="182"/>
                  </a:lnTo>
                  <a:lnTo>
                    <a:pt x="24" y="178"/>
                  </a:lnTo>
                  <a:lnTo>
                    <a:pt x="12" y="175"/>
                  </a:lnTo>
                  <a:lnTo>
                    <a:pt x="12" y="178"/>
                  </a:lnTo>
                  <a:lnTo>
                    <a:pt x="10" y="182"/>
                  </a:lnTo>
                  <a:lnTo>
                    <a:pt x="10" y="188"/>
                  </a:lnTo>
                  <a:lnTo>
                    <a:pt x="13" y="197"/>
                  </a:lnTo>
                  <a:lnTo>
                    <a:pt x="20" y="205"/>
                  </a:lnTo>
                  <a:lnTo>
                    <a:pt x="29" y="211"/>
                  </a:lnTo>
                  <a:lnTo>
                    <a:pt x="45" y="215"/>
                  </a:lnTo>
                  <a:lnTo>
                    <a:pt x="45" y="373"/>
                  </a:lnTo>
                  <a:lnTo>
                    <a:pt x="52" y="373"/>
                  </a:lnTo>
                  <a:close/>
                </a:path>
              </a:pathLst>
            </a:custGeom>
            <a:solidFill>
              <a:srgbClr val="D7D7D7"/>
            </a:solidFill>
            <a:ln w="0">
              <a:solidFill>
                <a:srgbClr val="D7D7D7"/>
              </a:solidFill>
              <a:prstDash val="solid"/>
              <a:round/>
            </a:ln>
          </p:spPr>
          <p:txBody>
            <a:bodyPr/>
            <a:lstStyle/>
            <a:p>
              <a:endParaRPr lang="zh-CN" altLang="en-US"/>
            </a:p>
          </p:txBody>
        </p:sp>
        <p:sp>
          <p:nvSpPr>
            <p:cNvPr id="1047" name="Freeform 23"/>
            <p:cNvSpPr/>
            <p:nvPr/>
          </p:nvSpPr>
          <p:spPr bwMode="gray">
            <a:xfrm>
              <a:off x="2708" y="216"/>
              <a:ext cx="97" cy="373"/>
            </a:xfrm>
            <a:custGeom>
              <a:avLst/>
              <a:gdLst>
                <a:gd name="T0" fmla="*/ 51 w 97"/>
                <a:gd name="T1" fmla="*/ 237 h 373"/>
                <a:gd name="T2" fmla="*/ 60 w 97"/>
                <a:gd name="T3" fmla="*/ 237 h 373"/>
                <a:gd name="T4" fmla="*/ 74 w 97"/>
                <a:gd name="T5" fmla="*/ 232 h 373"/>
                <a:gd name="T6" fmla="*/ 91 w 97"/>
                <a:gd name="T7" fmla="*/ 218 h 373"/>
                <a:gd name="T8" fmla="*/ 97 w 97"/>
                <a:gd name="T9" fmla="*/ 193 h 373"/>
                <a:gd name="T10" fmla="*/ 89 w 97"/>
                <a:gd name="T11" fmla="*/ 193 h 373"/>
                <a:gd name="T12" fmla="*/ 72 w 97"/>
                <a:gd name="T13" fmla="*/ 197 h 373"/>
                <a:gd name="T14" fmla="*/ 55 w 97"/>
                <a:gd name="T15" fmla="*/ 215 h 373"/>
                <a:gd name="T16" fmla="*/ 51 w 97"/>
                <a:gd name="T17" fmla="*/ 147 h 373"/>
                <a:gd name="T18" fmla="*/ 60 w 97"/>
                <a:gd name="T19" fmla="*/ 147 h 373"/>
                <a:gd name="T20" fmla="*/ 74 w 97"/>
                <a:gd name="T21" fmla="*/ 141 h 373"/>
                <a:gd name="T22" fmla="*/ 91 w 97"/>
                <a:gd name="T23" fmla="*/ 128 h 373"/>
                <a:gd name="T24" fmla="*/ 97 w 97"/>
                <a:gd name="T25" fmla="*/ 102 h 373"/>
                <a:gd name="T26" fmla="*/ 89 w 97"/>
                <a:gd name="T27" fmla="*/ 102 h 373"/>
                <a:gd name="T28" fmla="*/ 72 w 97"/>
                <a:gd name="T29" fmla="*/ 109 h 373"/>
                <a:gd name="T30" fmla="*/ 55 w 97"/>
                <a:gd name="T31" fmla="*/ 126 h 373"/>
                <a:gd name="T32" fmla="*/ 51 w 97"/>
                <a:gd name="T33" fmla="*/ 46 h 373"/>
                <a:gd name="T34" fmla="*/ 51 w 97"/>
                <a:gd name="T35" fmla="*/ 37 h 373"/>
                <a:gd name="T36" fmla="*/ 46 w 97"/>
                <a:gd name="T37" fmla="*/ 23 h 373"/>
                <a:gd name="T38" fmla="*/ 33 w 97"/>
                <a:gd name="T39" fmla="*/ 6 h 373"/>
                <a:gd name="T40" fmla="*/ 7 w 97"/>
                <a:gd name="T41" fmla="*/ 0 h 373"/>
                <a:gd name="T42" fmla="*/ 8 w 97"/>
                <a:gd name="T43" fmla="*/ 9 h 373"/>
                <a:gd name="T44" fmla="*/ 16 w 97"/>
                <a:gd name="T45" fmla="*/ 27 h 373"/>
                <a:gd name="T46" fmla="*/ 34 w 97"/>
                <a:gd name="T47" fmla="*/ 43 h 373"/>
                <a:gd name="T48" fmla="*/ 46 w 97"/>
                <a:gd name="T49" fmla="*/ 113 h 373"/>
                <a:gd name="T50" fmla="*/ 46 w 97"/>
                <a:gd name="T51" fmla="*/ 106 h 373"/>
                <a:gd name="T52" fmla="*/ 41 w 97"/>
                <a:gd name="T53" fmla="*/ 90 h 373"/>
                <a:gd name="T54" fmla="*/ 27 w 97"/>
                <a:gd name="T55" fmla="*/ 75 h 373"/>
                <a:gd name="T56" fmla="*/ 0 w 97"/>
                <a:gd name="T57" fmla="*/ 67 h 373"/>
                <a:gd name="T58" fmla="*/ 0 w 97"/>
                <a:gd name="T59" fmla="*/ 75 h 373"/>
                <a:gd name="T60" fmla="*/ 3 w 97"/>
                <a:gd name="T61" fmla="*/ 91 h 373"/>
                <a:gd name="T62" fmla="*/ 15 w 97"/>
                <a:gd name="T63" fmla="*/ 109 h 373"/>
                <a:gd name="T64" fmla="*/ 46 w 97"/>
                <a:gd name="T65" fmla="*/ 118 h 373"/>
                <a:gd name="T66" fmla="*/ 46 w 97"/>
                <a:gd name="T67" fmla="*/ 207 h 373"/>
                <a:gd name="T68" fmla="*/ 43 w 97"/>
                <a:gd name="T69" fmla="*/ 195 h 373"/>
                <a:gd name="T70" fmla="*/ 34 w 97"/>
                <a:gd name="T71" fmla="*/ 182 h 373"/>
                <a:gd name="T72" fmla="*/ 12 w 97"/>
                <a:gd name="T73" fmla="*/ 175 h 373"/>
                <a:gd name="T74" fmla="*/ 11 w 97"/>
                <a:gd name="T75" fmla="*/ 182 h 373"/>
                <a:gd name="T76" fmla="*/ 14 w 97"/>
                <a:gd name="T77" fmla="*/ 197 h 373"/>
                <a:gd name="T78" fmla="*/ 30 w 97"/>
                <a:gd name="T79" fmla="*/ 211 h 373"/>
                <a:gd name="T80" fmla="*/ 46 w 97"/>
                <a:gd name="T81"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 h="373">
                  <a:moveTo>
                    <a:pt x="51" y="373"/>
                  </a:moveTo>
                  <a:lnTo>
                    <a:pt x="51" y="237"/>
                  </a:lnTo>
                  <a:lnTo>
                    <a:pt x="54" y="237"/>
                  </a:lnTo>
                  <a:lnTo>
                    <a:pt x="60" y="237"/>
                  </a:lnTo>
                  <a:lnTo>
                    <a:pt x="66" y="236"/>
                  </a:lnTo>
                  <a:lnTo>
                    <a:pt x="74" y="232"/>
                  </a:lnTo>
                  <a:lnTo>
                    <a:pt x="82" y="226"/>
                  </a:lnTo>
                  <a:lnTo>
                    <a:pt x="91" y="218"/>
                  </a:lnTo>
                  <a:lnTo>
                    <a:pt x="95" y="207"/>
                  </a:lnTo>
                  <a:lnTo>
                    <a:pt x="97" y="193"/>
                  </a:lnTo>
                  <a:lnTo>
                    <a:pt x="95" y="193"/>
                  </a:lnTo>
                  <a:lnTo>
                    <a:pt x="89" y="193"/>
                  </a:lnTo>
                  <a:lnTo>
                    <a:pt x="81" y="194"/>
                  </a:lnTo>
                  <a:lnTo>
                    <a:pt x="72" y="197"/>
                  </a:lnTo>
                  <a:lnTo>
                    <a:pt x="64" y="205"/>
                  </a:lnTo>
                  <a:lnTo>
                    <a:pt x="55" y="215"/>
                  </a:lnTo>
                  <a:lnTo>
                    <a:pt x="51" y="232"/>
                  </a:lnTo>
                  <a:lnTo>
                    <a:pt x="51" y="147"/>
                  </a:lnTo>
                  <a:lnTo>
                    <a:pt x="54" y="147"/>
                  </a:lnTo>
                  <a:lnTo>
                    <a:pt x="60" y="147"/>
                  </a:lnTo>
                  <a:lnTo>
                    <a:pt x="66" y="144"/>
                  </a:lnTo>
                  <a:lnTo>
                    <a:pt x="74" y="141"/>
                  </a:lnTo>
                  <a:lnTo>
                    <a:pt x="82" y="136"/>
                  </a:lnTo>
                  <a:lnTo>
                    <a:pt x="91" y="128"/>
                  </a:lnTo>
                  <a:lnTo>
                    <a:pt x="95" y="117"/>
                  </a:lnTo>
                  <a:lnTo>
                    <a:pt x="97" y="102"/>
                  </a:lnTo>
                  <a:lnTo>
                    <a:pt x="95" y="102"/>
                  </a:lnTo>
                  <a:lnTo>
                    <a:pt x="89" y="102"/>
                  </a:lnTo>
                  <a:lnTo>
                    <a:pt x="81" y="105"/>
                  </a:lnTo>
                  <a:lnTo>
                    <a:pt x="72" y="109"/>
                  </a:lnTo>
                  <a:lnTo>
                    <a:pt x="64" y="116"/>
                  </a:lnTo>
                  <a:lnTo>
                    <a:pt x="55" y="126"/>
                  </a:lnTo>
                  <a:lnTo>
                    <a:pt x="51" y="141"/>
                  </a:lnTo>
                  <a:lnTo>
                    <a:pt x="51" y="46"/>
                  </a:lnTo>
                  <a:lnTo>
                    <a:pt x="51" y="43"/>
                  </a:lnTo>
                  <a:lnTo>
                    <a:pt x="51" y="37"/>
                  </a:lnTo>
                  <a:lnTo>
                    <a:pt x="49" y="31"/>
                  </a:lnTo>
                  <a:lnTo>
                    <a:pt x="46" y="23"/>
                  </a:lnTo>
                  <a:lnTo>
                    <a:pt x="41" y="15"/>
                  </a:lnTo>
                  <a:lnTo>
                    <a:pt x="33" y="6"/>
                  </a:lnTo>
                  <a:lnTo>
                    <a:pt x="22" y="2"/>
                  </a:lnTo>
                  <a:lnTo>
                    <a:pt x="7" y="0"/>
                  </a:lnTo>
                  <a:lnTo>
                    <a:pt x="7" y="2"/>
                  </a:lnTo>
                  <a:lnTo>
                    <a:pt x="8" y="9"/>
                  </a:lnTo>
                  <a:lnTo>
                    <a:pt x="11" y="17"/>
                  </a:lnTo>
                  <a:lnTo>
                    <a:pt x="16" y="27"/>
                  </a:lnTo>
                  <a:lnTo>
                    <a:pt x="23" y="36"/>
                  </a:lnTo>
                  <a:lnTo>
                    <a:pt x="34" y="43"/>
                  </a:lnTo>
                  <a:lnTo>
                    <a:pt x="46" y="46"/>
                  </a:lnTo>
                  <a:lnTo>
                    <a:pt x="46" y="113"/>
                  </a:lnTo>
                  <a:lnTo>
                    <a:pt x="46" y="112"/>
                  </a:lnTo>
                  <a:lnTo>
                    <a:pt x="46" y="106"/>
                  </a:lnTo>
                  <a:lnTo>
                    <a:pt x="43" y="98"/>
                  </a:lnTo>
                  <a:lnTo>
                    <a:pt x="41" y="90"/>
                  </a:lnTo>
                  <a:lnTo>
                    <a:pt x="35" y="82"/>
                  </a:lnTo>
                  <a:lnTo>
                    <a:pt x="27" y="75"/>
                  </a:lnTo>
                  <a:lnTo>
                    <a:pt x="16" y="70"/>
                  </a:lnTo>
                  <a:lnTo>
                    <a:pt x="0" y="67"/>
                  </a:lnTo>
                  <a:lnTo>
                    <a:pt x="0" y="70"/>
                  </a:lnTo>
                  <a:lnTo>
                    <a:pt x="0" y="75"/>
                  </a:lnTo>
                  <a:lnTo>
                    <a:pt x="0" y="82"/>
                  </a:lnTo>
                  <a:lnTo>
                    <a:pt x="3" y="91"/>
                  </a:lnTo>
                  <a:lnTo>
                    <a:pt x="7" y="100"/>
                  </a:lnTo>
                  <a:lnTo>
                    <a:pt x="15" y="109"/>
                  </a:lnTo>
                  <a:lnTo>
                    <a:pt x="28" y="114"/>
                  </a:lnTo>
                  <a:lnTo>
                    <a:pt x="46" y="118"/>
                  </a:lnTo>
                  <a:lnTo>
                    <a:pt x="46" y="209"/>
                  </a:lnTo>
                  <a:lnTo>
                    <a:pt x="46" y="207"/>
                  </a:lnTo>
                  <a:lnTo>
                    <a:pt x="45" y="202"/>
                  </a:lnTo>
                  <a:lnTo>
                    <a:pt x="43" y="195"/>
                  </a:lnTo>
                  <a:lnTo>
                    <a:pt x="39" y="188"/>
                  </a:lnTo>
                  <a:lnTo>
                    <a:pt x="34" y="182"/>
                  </a:lnTo>
                  <a:lnTo>
                    <a:pt x="24" y="178"/>
                  </a:lnTo>
                  <a:lnTo>
                    <a:pt x="12" y="175"/>
                  </a:lnTo>
                  <a:lnTo>
                    <a:pt x="12" y="178"/>
                  </a:lnTo>
                  <a:lnTo>
                    <a:pt x="11" y="182"/>
                  </a:lnTo>
                  <a:lnTo>
                    <a:pt x="11" y="188"/>
                  </a:lnTo>
                  <a:lnTo>
                    <a:pt x="14" y="197"/>
                  </a:lnTo>
                  <a:lnTo>
                    <a:pt x="19" y="205"/>
                  </a:lnTo>
                  <a:lnTo>
                    <a:pt x="30" y="211"/>
                  </a:lnTo>
                  <a:lnTo>
                    <a:pt x="46" y="215"/>
                  </a:lnTo>
                  <a:lnTo>
                    <a:pt x="46" y="373"/>
                  </a:lnTo>
                  <a:lnTo>
                    <a:pt x="51" y="373"/>
                  </a:lnTo>
                  <a:close/>
                </a:path>
              </a:pathLst>
            </a:custGeom>
            <a:solidFill>
              <a:srgbClr val="D7D7D7"/>
            </a:solidFill>
            <a:ln w="0">
              <a:solidFill>
                <a:srgbClr val="D7D7D7"/>
              </a:solidFill>
              <a:prstDash val="solid"/>
              <a:round/>
            </a:ln>
          </p:spPr>
          <p:txBody>
            <a:bodyPr/>
            <a:lstStyle/>
            <a:p>
              <a:endParaRPr lang="zh-CN" altLang="en-US"/>
            </a:p>
          </p:txBody>
        </p:sp>
      </p:grpSp>
      <p:sp>
        <p:nvSpPr>
          <p:cNvPr id="1049" name="Freeform 25"/>
          <p:cNvSpPr/>
          <p:nvPr/>
        </p:nvSpPr>
        <p:spPr bwMode="gray">
          <a:xfrm>
            <a:off x="95250" y="6446838"/>
            <a:ext cx="8970963" cy="314325"/>
          </a:xfrm>
          <a:custGeom>
            <a:avLst/>
            <a:gdLst>
              <a:gd name="T0" fmla="*/ 4 w 5651"/>
              <a:gd name="T1" fmla="*/ 198 h 198"/>
              <a:gd name="T2" fmla="*/ 5651 w 5651"/>
              <a:gd name="T3" fmla="*/ 198 h 198"/>
              <a:gd name="T4" fmla="*/ 5646 w 5651"/>
              <a:gd name="T5" fmla="*/ 94 h 198"/>
              <a:gd name="T6" fmla="*/ 1491 w 5651"/>
              <a:gd name="T7" fmla="*/ 94 h 198"/>
              <a:gd name="T8" fmla="*/ 1343 w 5651"/>
              <a:gd name="T9" fmla="*/ 2 h 198"/>
              <a:gd name="T10" fmla="*/ 0 w 5651"/>
              <a:gd name="T11" fmla="*/ 0 h 198"/>
              <a:gd name="T12" fmla="*/ 4 w 5651"/>
              <a:gd name="T13" fmla="*/ 198 h 198"/>
            </a:gdLst>
            <a:ahLst/>
            <a:cxnLst>
              <a:cxn ang="0">
                <a:pos x="T0" y="T1"/>
              </a:cxn>
              <a:cxn ang="0">
                <a:pos x="T2" y="T3"/>
              </a:cxn>
              <a:cxn ang="0">
                <a:pos x="T4" y="T5"/>
              </a:cxn>
              <a:cxn ang="0">
                <a:pos x="T6" y="T7"/>
              </a:cxn>
              <a:cxn ang="0">
                <a:pos x="T8" y="T9"/>
              </a:cxn>
              <a:cxn ang="0">
                <a:pos x="T10" y="T11"/>
              </a:cxn>
              <a:cxn ang="0">
                <a:pos x="T12" y="T13"/>
              </a:cxn>
            </a:cxnLst>
            <a:rect l="0" t="0" r="r" b="b"/>
            <a:pathLst>
              <a:path w="5651" h="198">
                <a:moveTo>
                  <a:pt x="4" y="198"/>
                </a:moveTo>
                <a:lnTo>
                  <a:pt x="5651" y="198"/>
                </a:lnTo>
                <a:lnTo>
                  <a:pt x="5646" y="94"/>
                </a:lnTo>
                <a:lnTo>
                  <a:pt x="1491" y="94"/>
                </a:lnTo>
                <a:lnTo>
                  <a:pt x="1343" y="2"/>
                </a:lnTo>
                <a:lnTo>
                  <a:pt x="0" y="0"/>
                </a:lnTo>
                <a:lnTo>
                  <a:pt x="4" y="198"/>
                </a:lnTo>
                <a:close/>
              </a:path>
            </a:pathLst>
          </a:cu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0" name="Freeform 26"/>
          <p:cNvSpPr/>
          <p:nvPr/>
        </p:nvSpPr>
        <p:spPr bwMode="gray">
          <a:xfrm>
            <a:off x="95250" y="6491288"/>
            <a:ext cx="8975725" cy="279400"/>
          </a:xfrm>
          <a:custGeom>
            <a:avLst/>
            <a:gdLst>
              <a:gd name="T0" fmla="*/ 0 w 5650"/>
              <a:gd name="T1" fmla="*/ 176 h 176"/>
              <a:gd name="T2" fmla="*/ 5650 w 5650"/>
              <a:gd name="T3" fmla="*/ 169 h 176"/>
              <a:gd name="T4" fmla="*/ 5646 w 5650"/>
              <a:gd name="T5" fmla="*/ 95 h 176"/>
              <a:gd name="T6" fmla="*/ 1478 w 5650"/>
              <a:gd name="T7" fmla="*/ 95 h 176"/>
              <a:gd name="T8" fmla="*/ 1317 w 5650"/>
              <a:gd name="T9" fmla="*/ 3 h 176"/>
              <a:gd name="T10" fmla="*/ 0 w 5650"/>
              <a:gd name="T11" fmla="*/ 0 h 176"/>
              <a:gd name="T12" fmla="*/ 0 w 5650"/>
              <a:gd name="T13" fmla="*/ 176 h 176"/>
            </a:gdLst>
            <a:ahLst/>
            <a:cxnLst>
              <a:cxn ang="0">
                <a:pos x="T0" y="T1"/>
              </a:cxn>
              <a:cxn ang="0">
                <a:pos x="T2" y="T3"/>
              </a:cxn>
              <a:cxn ang="0">
                <a:pos x="T4" y="T5"/>
              </a:cxn>
              <a:cxn ang="0">
                <a:pos x="T6" y="T7"/>
              </a:cxn>
              <a:cxn ang="0">
                <a:pos x="T8" y="T9"/>
              </a:cxn>
              <a:cxn ang="0">
                <a:pos x="T10" y="T11"/>
              </a:cxn>
              <a:cxn ang="0">
                <a:pos x="T12" y="T13"/>
              </a:cxn>
            </a:cxnLst>
            <a:rect l="0" t="0" r="r" b="b"/>
            <a:pathLst>
              <a:path w="5650" h="176">
                <a:moveTo>
                  <a:pt x="0" y="176"/>
                </a:moveTo>
                <a:lnTo>
                  <a:pt x="5650" y="169"/>
                </a:lnTo>
                <a:lnTo>
                  <a:pt x="5646" y="95"/>
                </a:lnTo>
                <a:lnTo>
                  <a:pt x="1478" y="95"/>
                </a:lnTo>
                <a:lnTo>
                  <a:pt x="1317" y="3"/>
                </a:lnTo>
                <a:lnTo>
                  <a:pt x="0" y="0"/>
                </a:lnTo>
                <a:lnTo>
                  <a:pt x="0" y="176"/>
                </a:lnTo>
                <a:close/>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1" name="Freeform 27"/>
          <p:cNvSpPr/>
          <p:nvPr/>
        </p:nvSpPr>
        <p:spPr bwMode="gray">
          <a:xfrm>
            <a:off x="92075" y="98425"/>
            <a:ext cx="8956675" cy="179388"/>
          </a:xfrm>
          <a:custGeom>
            <a:avLst/>
            <a:gdLst>
              <a:gd name="T0" fmla="*/ 0 w 5639"/>
              <a:gd name="T1" fmla="*/ 0 h 113"/>
              <a:gd name="T2" fmla="*/ 5582 w 5639"/>
              <a:gd name="T3" fmla="*/ 0 h 113"/>
              <a:gd name="T4" fmla="*/ 5639 w 5639"/>
              <a:gd name="T5" fmla="*/ 45 h 113"/>
              <a:gd name="T6" fmla="*/ 5636 w 5639"/>
              <a:gd name="T7" fmla="*/ 113 h 113"/>
              <a:gd name="T8" fmla="*/ 0 w 5639"/>
              <a:gd name="T9" fmla="*/ 113 h 113"/>
              <a:gd name="T10" fmla="*/ 0 w 5639"/>
              <a:gd name="T11" fmla="*/ 0 h 113"/>
            </a:gdLst>
            <a:ahLst/>
            <a:cxnLst>
              <a:cxn ang="0">
                <a:pos x="T0" y="T1"/>
              </a:cxn>
              <a:cxn ang="0">
                <a:pos x="T2" y="T3"/>
              </a:cxn>
              <a:cxn ang="0">
                <a:pos x="T4" y="T5"/>
              </a:cxn>
              <a:cxn ang="0">
                <a:pos x="T6" y="T7"/>
              </a:cxn>
              <a:cxn ang="0">
                <a:pos x="T8" y="T9"/>
              </a:cxn>
              <a:cxn ang="0">
                <a:pos x="T10" y="T11"/>
              </a:cxn>
            </a:cxnLst>
            <a:rect l="0" t="0" r="r" b="b"/>
            <a:pathLst>
              <a:path w="5639" h="113">
                <a:moveTo>
                  <a:pt x="0" y="0"/>
                </a:moveTo>
                <a:lnTo>
                  <a:pt x="5582" y="0"/>
                </a:lnTo>
                <a:cubicBezTo>
                  <a:pt x="5630" y="3"/>
                  <a:pt x="5639" y="45"/>
                  <a:pt x="5639" y="45"/>
                </a:cubicBezTo>
                <a:lnTo>
                  <a:pt x="5636" y="113"/>
                </a:lnTo>
                <a:lnTo>
                  <a:pt x="0" y="113"/>
                </a:lnTo>
                <a:lnTo>
                  <a:pt x="0" y="0"/>
                </a:lnTo>
                <a:close/>
              </a:path>
            </a:pathLst>
          </a:custGeom>
          <a:pattFill prst="dkUpDiag">
            <a:fgClr>
              <a:schemeClr val="accent1"/>
            </a:fgClr>
            <a:bgClr>
              <a:schemeClr val="bg1"/>
            </a:bgClr>
          </a:patt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2" name="Freeform 28"/>
          <p:cNvSpPr/>
          <p:nvPr/>
        </p:nvSpPr>
        <p:spPr bwMode="gray">
          <a:xfrm>
            <a:off x="92075" y="307975"/>
            <a:ext cx="8955088" cy="938213"/>
          </a:xfrm>
          <a:custGeom>
            <a:avLst/>
            <a:gdLst>
              <a:gd name="T0" fmla="*/ 5446 w 5446"/>
              <a:gd name="T1" fmla="*/ 0 h 531"/>
              <a:gd name="T2" fmla="*/ 0 w 5446"/>
              <a:gd name="T3" fmla="*/ 0 h 531"/>
              <a:gd name="T4" fmla="*/ 2 w 5446"/>
              <a:gd name="T5" fmla="*/ 470 h 531"/>
              <a:gd name="T6" fmla="*/ 4078 w 5446"/>
              <a:gd name="T7" fmla="*/ 474 h 531"/>
              <a:gd name="T8" fmla="*/ 4178 w 5446"/>
              <a:gd name="T9" fmla="*/ 527 h 531"/>
              <a:gd name="T10" fmla="*/ 5446 w 5446"/>
              <a:gd name="T11" fmla="*/ 531 h 531"/>
              <a:gd name="T12" fmla="*/ 5446 w 5446"/>
              <a:gd name="T13" fmla="*/ 0 h 531"/>
            </a:gdLst>
            <a:ahLst/>
            <a:cxnLst>
              <a:cxn ang="0">
                <a:pos x="T0" y="T1"/>
              </a:cxn>
              <a:cxn ang="0">
                <a:pos x="T2" y="T3"/>
              </a:cxn>
              <a:cxn ang="0">
                <a:pos x="T4" y="T5"/>
              </a:cxn>
              <a:cxn ang="0">
                <a:pos x="T6" y="T7"/>
              </a:cxn>
              <a:cxn ang="0">
                <a:pos x="T8" y="T9"/>
              </a:cxn>
              <a:cxn ang="0">
                <a:pos x="T10" y="T11"/>
              </a:cxn>
              <a:cxn ang="0">
                <a:pos x="T12" y="T13"/>
              </a:cxn>
            </a:cxnLst>
            <a:rect l="0" t="0" r="r" b="b"/>
            <a:pathLst>
              <a:path w="5446" h="531">
                <a:moveTo>
                  <a:pt x="5446" y="0"/>
                </a:moveTo>
                <a:lnTo>
                  <a:pt x="0" y="0"/>
                </a:lnTo>
                <a:lnTo>
                  <a:pt x="2" y="470"/>
                </a:lnTo>
                <a:lnTo>
                  <a:pt x="4078" y="474"/>
                </a:lnTo>
                <a:lnTo>
                  <a:pt x="4178" y="527"/>
                </a:lnTo>
                <a:lnTo>
                  <a:pt x="5446" y="531"/>
                </a:lnTo>
                <a:lnTo>
                  <a:pt x="5446" y="0"/>
                </a:lnTo>
                <a:close/>
              </a:path>
            </a:pathLst>
          </a:cu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3" name="Freeform 29"/>
          <p:cNvSpPr/>
          <p:nvPr/>
        </p:nvSpPr>
        <p:spPr bwMode="gray">
          <a:xfrm>
            <a:off x="92075" y="306388"/>
            <a:ext cx="8955088" cy="836612"/>
          </a:xfrm>
          <a:custGeom>
            <a:avLst/>
            <a:gdLst>
              <a:gd name="T0" fmla="*/ 5446 w 5446"/>
              <a:gd name="T1" fmla="*/ 0 h 531"/>
              <a:gd name="T2" fmla="*/ 0 w 5446"/>
              <a:gd name="T3" fmla="*/ 0 h 531"/>
              <a:gd name="T4" fmla="*/ 2 w 5446"/>
              <a:gd name="T5" fmla="*/ 470 h 531"/>
              <a:gd name="T6" fmla="*/ 4078 w 5446"/>
              <a:gd name="T7" fmla="*/ 474 h 531"/>
              <a:gd name="T8" fmla="*/ 4178 w 5446"/>
              <a:gd name="T9" fmla="*/ 527 h 531"/>
              <a:gd name="T10" fmla="*/ 5446 w 5446"/>
              <a:gd name="T11" fmla="*/ 531 h 531"/>
              <a:gd name="T12" fmla="*/ 5446 w 5446"/>
              <a:gd name="T13" fmla="*/ 0 h 531"/>
            </a:gdLst>
            <a:ahLst/>
            <a:cxnLst>
              <a:cxn ang="0">
                <a:pos x="T0" y="T1"/>
              </a:cxn>
              <a:cxn ang="0">
                <a:pos x="T2" y="T3"/>
              </a:cxn>
              <a:cxn ang="0">
                <a:pos x="T4" y="T5"/>
              </a:cxn>
              <a:cxn ang="0">
                <a:pos x="T6" y="T7"/>
              </a:cxn>
              <a:cxn ang="0">
                <a:pos x="T8" y="T9"/>
              </a:cxn>
              <a:cxn ang="0">
                <a:pos x="T10" y="T11"/>
              </a:cxn>
              <a:cxn ang="0">
                <a:pos x="T12" y="T13"/>
              </a:cxn>
            </a:cxnLst>
            <a:rect l="0" t="0" r="r" b="b"/>
            <a:pathLst>
              <a:path w="5446" h="531">
                <a:moveTo>
                  <a:pt x="5446" y="0"/>
                </a:moveTo>
                <a:lnTo>
                  <a:pt x="0" y="0"/>
                </a:lnTo>
                <a:lnTo>
                  <a:pt x="2" y="470"/>
                </a:lnTo>
                <a:lnTo>
                  <a:pt x="4078" y="474"/>
                </a:lnTo>
                <a:lnTo>
                  <a:pt x="4178" y="527"/>
                </a:lnTo>
                <a:lnTo>
                  <a:pt x="5446" y="531"/>
                </a:lnTo>
                <a:lnTo>
                  <a:pt x="5446" y="0"/>
                </a:lnTo>
                <a:close/>
              </a:path>
            </a:pathLst>
          </a:custGeom>
          <a:gradFill rotWithShape="0">
            <a:gsLst>
              <a:gs pos="0">
                <a:schemeClr val="bg1"/>
              </a:gs>
              <a:gs pos="100000">
                <a:schemeClr val="bg1">
                  <a:gamma/>
                  <a:tint val="66667"/>
                  <a:invGamma/>
                </a:scheme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6" name="Rectangle 32"/>
          <p:cNvSpPr>
            <a:spLocks noChangeArrowheads="1"/>
          </p:cNvSpPr>
          <p:nvPr/>
        </p:nvSpPr>
        <p:spPr bwMode="gray">
          <a:xfrm flipV="1">
            <a:off x="95250" y="6723063"/>
            <a:ext cx="8977313" cy="5556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Freeform 35"/>
          <p:cNvSpPr/>
          <p:nvPr/>
        </p:nvSpPr>
        <p:spPr bwMode="gray">
          <a:xfrm>
            <a:off x="6896100" y="1047750"/>
            <a:ext cx="2155825" cy="52388"/>
          </a:xfrm>
          <a:custGeom>
            <a:avLst/>
            <a:gdLst>
              <a:gd name="T0" fmla="*/ 0 w 1358"/>
              <a:gd name="T1" fmla="*/ 2 h 33"/>
              <a:gd name="T2" fmla="*/ 1358 w 1358"/>
              <a:gd name="T3" fmla="*/ 0 h 33"/>
              <a:gd name="T4" fmla="*/ 1356 w 1358"/>
              <a:gd name="T5" fmla="*/ 32 h 33"/>
              <a:gd name="T6" fmla="*/ 60 w 1358"/>
              <a:gd name="T7" fmla="*/ 33 h 33"/>
              <a:gd name="T8" fmla="*/ 0 w 1358"/>
              <a:gd name="T9" fmla="*/ 2 h 33"/>
            </a:gdLst>
            <a:ahLst/>
            <a:cxnLst>
              <a:cxn ang="0">
                <a:pos x="T0" y="T1"/>
              </a:cxn>
              <a:cxn ang="0">
                <a:pos x="T2" y="T3"/>
              </a:cxn>
              <a:cxn ang="0">
                <a:pos x="T4" y="T5"/>
              </a:cxn>
              <a:cxn ang="0">
                <a:pos x="T6" y="T7"/>
              </a:cxn>
              <a:cxn ang="0">
                <a:pos x="T8" y="T9"/>
              </a:cxn>
            </a:cxnLst>
            <a:rect l="0" t="0" r="r" b="b"/>
            <a:pathLst>
              <a:path w="1358" h="33">
                <a:moveTo>
                  <a:pt x="0" y="2"/>
                </a:moveTo>
                <a:lnTo>
                  <a:pt x="1358" y="0"/>
                </a:lnTo>
                <a:lnTo>
                  <a:pt x="1356" y="32"/>
                </a:lnTo>
                <a:lnTo>
                  <a:pt x="60" y="33"/>
                </a:lnTo>
                <a:lnTo>
                  <a:pt x="0" y="2"/>
                </a:ln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 name="Rectangle 2"/>
          <p:cNvSpPr>
            <a:spLocks noGrp="1" noChangeArrowheads="1"/>
          </p:cNvSpPr>
          <p:nvPr>
            <p:ph type="title"/>
          </p:nvPr>
        </p:nvSpPr>
        <p:spPr bwMode="gray">
          <a:xfrm>
            <a:off x="457200" y="238125"/>
            <a:ext cx="64770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gray">
          <a:xfrm>
            <a:off x="457200" y="1438275"/>
            <a:ext cx="8229600"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zh-CN"/>
          </a:p>
        </p:txBody>
      </p:sp>
      <p:sp>
        <p:nvSpPr>
          <p:cNvPr id="1028" name="Rectangle 4"/>
          <p:cNvSpPr>
            <a:spLocks noGrp="1" noChangeArrowheads="1"/>
          </p:cNvSpPr>
          <p:nvPr>
            <p:ph type="dt" sz="half" idx="2"/>
          </p:nvPr>
        </p:nvSpPr>
        <p:spPr bwMode="gray">
          <a:xfrm>
            <a:off x="3048000" y="6311900"/>
            <a:ext cx="1712913"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000">
                <a:solidFill>
                  <a:srgbClr val="000000"/>
                </a:solidFill>
                <a:ea typeface="宋体" panose="02010600030101010101" pitchFamily="2" charset="-122"/>
              </a:defRPr>
            </a:lvl1pPr>
          </a:lstStyle>
          <a:p>
            <a:endParaRPr lang="en-US" altLang="zh-CN"/>
          </a:p>
        </p:txBody>
      </p:sp>
      <p:sp>
        <p:nvSpPr>
          <p:cNvPr id="1029" name="Rectangle 5"/>
          <p:cNvSpPr>
            <a:spLocks noGrp="1" noChangeArrowheads="1"/>
          </p:cNvSpPr>
          <p:nvPr>
            <p:ph type="ftr" sz="quarter" idx="3"/>
          </p:nvPr>
        </p:nvSpPr>
        <p:spPr bwMode="gray">
          <a:xfrm>
            <a:off x="4830763" y="6323013"/>
            <a:ext cx="2311400"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a:solidFill>
                  <a:srgbClr val="000000"/>
                </a:solidFill>
                <a:ea typeface="宋体" panose="02010600030101010101" pitchFamily="2" charset="-122"/>
              </a:defRPr>
            </a:lvl1pPr>
          </a:lstStyle>
          <a:p>
            <a:endParaRPr lang="en-US" altLang="zh-CN"/>
          </a:p>
        </p:txBody>
      </p:sp>
      <p:sp>
        <p:nvSpPr>
          <p:cNvPr id="1030" name="Rectangle 6"/>
          <p:cNvSpPr>
            <a:spLocks noGrp="1" noChangeArrowheads="1"/>
          </p:cNvSpPr>
          <p:nvPr>
            <p:ph type="sldNum" sz="quarter" idx="4"/>
          </p:nvPr>
        </p:nvSpPr>
        <p:spPr bwMode="gray">
          <a:xfrm>
            <a:off x="7116763" y="6323013"/>
            <a:ext cx="1616075"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00">
                <a:solidFill>
                  <a:srgbClr val="000000"/>
                </a:solidFill>
                <a:ea typeface="宋体" panose="02010600030101010101" pitchFamily="2" charset="-122"/>
              </a:defRPr>
            </a:lvl1pPr>
          </a:lstStyle>
          <a:p>
            <a:fld id="{2C7F2375-B194-467C-912F-7CD72A1C7104}" type="slidenum">
              <a:rPr lang="en-US" altLang="zh-CN"/>
              <a:t>‹#›</a:t>
            </a:fld>
            <a:endParaRPr lang="en-US" altLang="zh-CN"/>
          </a:p>
        </p:txBody>
      </p:sp>
      <p:sp>
        <p:nvSpPr>
          <p:cNvPr id="1054" name="Rectangle 30"/>
          <p:cNvSpPr>
            <a:spLocks noChangeArrowheads="1"/>
          </p:cNvSpPr>
          <p:nvPr/>
        </p:nvSpPr>
        <p:spPr bwMode="gray">
          <a:xfrm>
            <a:off x="8245475" y="415925"/>
            <a:ext cx="534988" cy="546100"/>
          </a:xfrm>
          <a:prstGeom prst="rect">
            <a:avLst/>
          </a:prstGeom>
          <a:blipFill dpi="0" rotWithShape="1">
            <a:blip r:embed="rId14"/>
            <a:srcRect/>
            <a:stretch>
              <a:fillRect/>
            </a:stretch>
          </a:blipFill>
          <a:ln w="9525">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31"/>
          <p:cNvSpPr>
            <a:spLocks noChangeArrowheads="1"/>
          </p:cNvSpPr>
          <p:nvPr/>
        </p:nvSpPr>
        <p:spPr bwMode="gray">
          <a:xfrm>
            <a:off x="7620000" y="415925"/>
            <a:ext cx="534988" cy="546100"/>
          </a:xfrm>
          <a:prstGeom prst="rect">
            <a:avLst/>
          </a:prstGeom>
          <a:blipFill dpi="0" rotWithShape="1">
            <a:blip r:embed="rId15"/>
            <a:srcRect/>
            <a:stretch>
              <a:fillRect/>
            </a:stretch>
          </a:blipFill>
          <a:ln w="9525">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0" name="Rectangle 36"/>
          <p:cNvSpPr>
            <a:spLocks noChangeArrowheads="1"/>
          </p:cNvSpPr>
          <p:nvPr/>
        </p:nvSpPr>
        <p:spPr bwMode="gray">
          <a:xfrm>
            <a:off x="7000875" y="415925"/>
            <a:ext cx="534988" cy="546100"/>
          </a:xfrm>
          <a:prstGeom prst="rect">
            <a:avLst/>
          </a:prstGeom>
          <a:solidFill>
            <a:srgbClr val="FFFFFF">
              <a:alpha val="30000"/>
            </a:srgbClr>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 name="图片 1" descr="社标-蓝色"/>
          <p:cNvPicPr>
            <a:picLocks noChangeAspect="1"/>
          </p:cNvPicPr>
          <p:nvPr userDrawn="1"/>
        </p:nvPicPr>
        <p:blipFill>
          <a:blip r:embed="rId16"/>
          <a:stretch>
            <a:fillRect/>
          </a:stretch>
        </p:blipFill>
        <p:spPr>
          <a:xfrm>
            <a:off x="6553835" y="6263640"/>
            <a:ext cx="2252345" cy="313690"/>
          </a:xfrm>
          <a:prstGeom prst="rect">
            <a:avLst/>
          </a:prstGeom>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fontAlgn="base" hangingPunct="1">
        <a:spcBef>
          <a:spcPct val="0"/>
        </a:spcBef>
        <a:spcAft>
          <a:spcPct val="0"/>
        </a:spcAft>
        <a:defRPr sz="4400" b="1" kern="1200">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panose="020B0604020202020204" pitchFamily="34" charset="0"/>
        </a:defRPr>
      </a:lvl2pPr>
      <a:lvl3pPr algn="l" rtl="0" eaLnBrk="1" fontAlgn="base" hangingPunct="1">
        <a:spcBef>
          <a:spcPct val="0"/>
        </a:spcBef>
        <a:spcAft>
          <a:spcPct val="0"/>
        </a:spcAft>
        <a:defRPr sz="4400" b="1">
          <a:solidFill>
            <a:srgbClr val="FFFFFF"/>
          </a:solidFill>
          <a:latin typeface="Arial" panose="020B0604020202020204" pitchFamily="34" charset="0"/>
        </a:defRPr>
      </a:lvl3pPr>
      <a:lvl4pPr algn="l" rtl="0" eaLnBrk="1" fontAlgn="base" hangingPunct="1">
        <a:spcBef>
          <a:spcPct val="0"/>
        </a:spcBef>
        <a:spcAft>
          <a:spcPct val="0"/>
        </a:spcAft>
        <a:defRPr sz="4400" b="1">
          <a:solidFill>
            <a:srgbClr val="FFFFFF"/>
          </a:solidFill>
          <a:latin typeface="Arial" panose="020B0604020202020204" pitchFamily="34" charset="0"/>
        </a:defRPr>
      </a:lvl4pPr>
      <a:lvl5pPr algn="l" rtl="0" eaLnBrk="1" fontAlgn="base" hangingPunct="1">
        <a:spcBef>
          <a:spcPct val="0"/>
        </a:spcBef>
        <a:spcAft>
          <a:spcPct val="0"/>
        </a:spcAft>
        <a:defRPr sz="4400" b="1">
          <a:solidFill>
            <a:srgbClr val="FFFFFF"/>
          </a:solidFill>
          <a:latin typeface="Arial" panose="020B0604020202020204" pitchFamily="34" charset="0"/>
        </a:defRPr>
      </a:lvl5pPr>
      <a:lvl6pPr marL="457200" algn="l" rtl="0" eaLnBrk="1" fontAlgn="base" hangingPunct="1">
        <a:spcBef>
          <a:spcPct val="0"/>
        </a:spcBef>
        <a:spcAft>
          <a:spcPct val="0"/>
        </a:spcAft>
        <a:defRPr sz="4400" b="1">
          <a:solidFill>
            <a:srgbClr val="FFFFFF"/>
          </a:solidFill>
          <a:latin typeface="Arial" panose="020B0604020202020204" pitchFamily="34" charset="0"/>
        </a:defRPr>
      </a:lvl6pPr>
      <a:lvl7pPr marL="914400" algn="l" rtl="0" eaLnBrk="1" fontAlgn="base" hangingPunct="1">
        <a:spcBef>
          <a:spcPct val="0"/>
        </a:spcBef>
        <a:spcAft>
          <a:spcPct val="0"/>
        </a:spcAft>
        <a:defRPr sz="4400" b="1">
          <a:solidFill>
            <a:srgbClr val="FFFFFF"/>
          </a:solidFill>
          <a:latin typeface="Arial" panose="020B0604020202020204" pitchFamily="34" charset="0"/>
        </a:defRPr>
      </a:lvl7pPr>
      <a:lvl8pPr marL="1371600" algn="l" rtl="0" eaLnBrk="1" fontAlgn="base" hangingPunct="1">
        <a:spcBef>
          <a:spcPct val="0"/>
        </a:spcBef>
        <a:spcAft>
          <a:spcPct val="0"/>
        </a:spcAft>
        <a:defRPr sz="4400" b="1">
          <a:solidFill>
            <a:srgbClr val="FFFFFF"/>
          </a:solidFill>
          <a:latin typeface="Arial" panose="020B0604020202020204" pitchFamily="34" charset="0"/>
        </a:defRPr>
      </a:lvl8pPr>
      <a:lvl9pPr marL="1828800" algn="l" rtl="0" eaLnBrk="1" fontAlgn="base" hangingPunct="1">
        <a:spcBef>
          <a:spcPct val="0"/>
        </a:spcBef>
        <a:spcAft>
          <a:spcPct val="0"/>
        </a:spcAft>
        <a:defRPr sz="4400" b="1">
          <a:solidFill>
            <a:srgbClr val="FFFFFF"/>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kern="1200">
          <a:solidFill>
            <a:srgbClr val="000000"/>
          </a:solidFill>
          <a:latin typeface="+mn-lt"/>
          <a:ea typeface="+mn-ea"/>
          <a:cs typeface="+mn-cs"/>
        </a:defRPr>
      </a:lvl2pPr>
      <a:lvl3pPr marL="1143000" indent="-228600" algn="l" rtl="0" eaLnBrk="1" fontAlgn="base" hangingPunct="1">
        <a:spcBef>
          <a:spcPct val="20000"/>
        </a:spcBef>
        <a:spcAft>
          <a:spcPct val="0"/>
        </a:spcAft>
        <a:buChar char="•"/>
        <a:defRPr sz="2400" kern="1200">
          <a:solidFill>
            <a:srgbClr val="000000"/>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000000"/>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www.ted.c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ted.com/talks/sir_ken_robinson_do_schools_kill_creativity?referrer=playlist-re_imagining_schoo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zh-CN" sz="3600" dirty="0">
                <a:solidFill>
                  <a:schemeClr val="tx2"/>
                </a:solidFill>
                <a:ea typeface="宋体" panose="02010600030101010101" pitchFamily="2" charset="-122"/>
              </a:rPr>
              <a:t>Unit 1</a:t>
            </a:r>
            <a:br>
              <a:rPr lang="en-US" altLang="zh-CN" sz="2600" dirty="0">
                <a:solidFill>
                  <a:schemeClr val="tx2"/>
                </a:solidFill>
                <a:ea typeface="宋体" panose="02010600030101010101" pitchFamily="2" charset="-122"/>
              </a:rPr>
            </a:br>
            <a:r>
              <a:rPr lang="en-US" altLang="zh-CN" sz="4000" dirty="0">
                <a:ea typeface="宋体" panose="02010600030101010101" pitchFamily="2" charset="-122"/>
              </a:rPr>
              <a:t>Further Development</a:t>
            </a:r>
          </a:p>
        </p:txBody>
      </p:sp>
      <p:sp>
        <p:nvSpPr>
          <p:cNvPr id="2" name="副标题 1"/>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107504" y="260648"/>
            <a:ext cx="6059016" cy="526579"/>
          </a:xfrm>
        </p:spPr>
        <p:txBody>
          <a:bodyPr/>
          <a:lstStyle/>
          <a:p>
            <a:r>
              <a:rPr lang="en-US" altLang="zh-CN" sz="1800" dirty="0">
                <a:latin typeface="Constantia" panose="02030602050306030303" pitchFamily="18" charset="0"/>
              </a:rPr>
              <a:t>1.2 C-E Translation Techniques &amp; Practice</a:t>
            </a:r>
            <a:endParaRPr lang="zh-CN" altLang="en-US" sz="1800" dirty="0">
              <a:latin typeface="Constantia" panose="02030602050306030303" pitchFamily="18" charset="0"/>
            </a:endParaRPr>
          </a:p>
        </p:txBody>
      </p:sp>
      <p:sp>
        <p:nvSpPr>
          <p:cNvPr id="7" name="内容占位符 4"/>
          <p:cNvSpPr txBox="1"/>
          <p:nvPr/>
        </p:nvSpPr>
        <p:spPr bwMode="gray">
          <a:xfrm>
            <a:off x="395536" y="1268760"/>
            <a:ext cx="8229600"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kern="1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kern="1200">
                <a:solidFill>
                  <a:srgbClr val="000000"/>
                </a:solidFill>
                <a:latin typeface="+mn-lt"/>
                <a:ea typeface="+mn-ea"/>
                <a:cs typeface="+mn-cs"/>
              </a:defRPr>
            </a:lvl2pPr>
            <a:lvl3pPr marL="1143000" indent="-228600" algn="l" rtl="0" eaLnBrk="1" fontAlgn="base" hangingPunct="1">
              <a:spcBef>
                <a:spcPct val="20000"/>
              </a:spcBef>
              <a:spcAft>
                <a:spcPct val="0"/>
              </a:spcAft>
              <a:buChar char="•"/>
              <a:defRPr sz="2400" kern="1200">
                <a:solidFill>
                  <a:srgbClr val="000000"/>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000000"/>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Tx/>
              <a:buNone/>
            </a:pPr>
            <a:r>
              <a:rPr lang="zh-CN" altLang="en-US" sz="2800" b="1" dirty="0">
                <a:latin typeface="微软雅黑" panose="020B0503020204020204" pitchFamily="34" charset="-122"/>
                <a:ea typeface="微软雅黑" panose="020B0503020204020204" pitchFamily="34" charset="-122"/>
              </a:rPr>
              <a:t>二、无主句译法</a:t>
            </a:r>
            <a:endParaRPr lang="en-US" altLang="zh-CN" sz="2800" b="1" dirty="0">
              <a:latin typeface="微软雅黑" panose="020B0503020204020204" pitchFamily="34" charset="-122"/>
              <a:ea typeface="微软雅黑" panose="020B0503020204020204" pitchFamily="34" charset="-122"/>
            </a:endParaRPr>
          </a:p>
          <a:p>
            <a:pPr marL="0" indent="0" algn="just">
              <a:buFontTx/>
              <a:buNone/>
            </a:pPr>
            <a:r>
              <a:rPr lang="zh-CN" altLang="en-US" sz="2400" b="1" dirty="0">
                <a:latin typeface="黑体" panose="02010609060101010101" pitchFamily="49" charset="-122"/>
                <a:ea typeface="黑体" panose="02010609060101010101" pitchFamily="49" charset="-122"/>
              </a:rPr>
              <a:t>无主句译法</a:t>
            </a:r>
            <a:r>
              <a:rPr lang="zh-CN" altLang="en-US" sz="2400" dirty="0">
                <a:latin typeface="黑体" panose="02010609060101010101" pitchFamily="49" charset="-122"/>
                <a:ea typeface="黑体" panose="02010609060101010101" pitchFamily="49" charset="-122"/>
              </a:rPr>
              <a:t>：汉语句子中主语隐含或无主语很常见，译成英文必须依照英语的要求，将主语增补进来。进行增补时要推敲语境，其次要考虑英语语法习惯和行文的需要。</a:t>
            </a:r>
            <a:endParaRPr lang="en-US" altLang="zh-CN" sz="2400" dirty="0">
              <a:latin typeface="黑体" panose="02010609060101010101" pitchFamily="49" charset="-122"/>
              <a:ea typeface="黑体" panose="02010609060101010101" pitchFamily="49" charset="-122"/>
            </a:endParaRPr>
          </a:p>
          <a:p>
            <a:pPr marL="0" indent="0" algn="just">
              <a:buFontTx/>
              <a:buNone/>
            </a:pPr>
            <a:endParaRPr lang="en-US" altLang="zh-CN" sz="2400" dirty="0">
              <a:latin typeface="黑体" panose="02010609060101010101" pitchFamily="49" charset="-122"/>
              <a:ea typeface="黑体" panose="02010609060101010101" pitchFamily="49" charset="-122"/>
            </a:endParaRPr>
          </a:p>
          <a:p>
            <a:pPr marL="0" indent="0" algn="just">
              <a:buFontTx/>
              <a:buNone/>
            </a:pPr>
            <a:r>
              <a:rPr lang="zh-CN" altLang="en-US" sz="2400" b="1" dirty="0">
                <a:latin typeface="黑体" panose="02010609060101010101" pitchFamily="49" charset="-122"/>
                <a:ea typeface="黑体" panose="02010609060101010101" pitchFamily="49" charset="-122"/>
              </a:rPr>
              <a:t>无主句译法原因分析</a:t>
            </a:r>
            <a:r>
              <a:rPr lang="zh-CN" altLang="en-US" sz="2400" dirty="0">
                <a:latin typeface="黑体" panose="02010609060101010101" pitchFamily="49" charset="-122"/>
                <a:ea typeface="黑体" panose="02010609060101010101" pitchFamily="49" charset="-122"/>
              </a:rPr>
              <a:t>：在汉语中，只有谓语部分而没有柱与部分的句子叫做无主句。这里所谓的无主句，并不是省略了主语的句子，而是在汉语习惯上就这么讲，这么写。至于其主语到底是什么，往往很难确定，如“刮风了，要下雨了”。而一般而言，英语句子必须有主语，在组句子时，英语首先要确定主语，因为主语是位于讨论，描写和叙述的对象，因此在汉译英是确定主语是关键。</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107504" y="260648"/>
            <a:ext cx="6059016" cy="526579"/>
          </a:xfrm>
        </p:spPr>
        <p:txBody>
          <a:bodyPr/>
          <a:lstStyle/>
          <a:p>
            <a:r>
              <a:rPr lang="en-US" altLang="zh-CN" sz="1800" dirty="0">
                <a:latin typeface="Constantia" panose="02030602050306030303" pitchFamily="18" charset="0"/>
              </a:rPr>
              <a:t>1.2 C-E Translation Techniques &amp; Practice</a:t>
            </a:r>
            <a:endParaRPr lang="zh-CN" altLang="en-US" sz="1800" dirty="0">
              <a:latin typeface="Constantia" panose="02030602050306030303" pitchFamily="18" charset="0"/>
            </a:endParaRPr>
          </a:p>
        </p:txBody>
      </p:sp>
      <p:sp>
        <p:nvSpPr>
          <p:cNvPr id="7" name="内容占位符 4"/>
          <p:cNvSpPr txBox="1"/>
          <p:nvPr/>
        </p:nvSpPr>
        <p:spPr bwMode="gray">
          <a:xfrm>
            <a:off x="457200" y="1268760"/>
            <a:ext cx="8229600"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kern="1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kern="1200">
                <a:solidFill>
                  <a:srgbClr val="000000"/>
                </a:solidFill>
                <a:latin typeface="+mn-lt"/>
                <a:ea typeface="+mn-ea"/>
                <a:cs typeface="+mn-cs"/>
              </a:defRPr>
            </a:lvl2pPr>
            <a:lvl3pPr marL="1143000" indent="-228600" algn="l" rtl="0" eaLnBrk="1" fontAlgn="base" hangingPunct="1">
              <a:spcBef>
                <a:spcPct val="20000"/>
              </a:spcBef>
              <a:spcAft>
                <a:spcPct val="0"/>
              </a:spcAft>
              <a:buChar char="•"/>
              <a:defRPr sz="2400" kern="1200">
                <a:solidFill>
                  <a:srgbClr val="000000"/>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000000"/>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Tx/>
              <a:buNone/>
            </a:pPr>
            <a:r>
              <a:rPr lang="zh-CN" altLang="en-US" sz="2800" b="1" dirty="0">
                <a:latin typeface="微软雅黑" panose="020B0503020204020204" pitchFamily="34" charset="-122"/>
                <a:ea typeface="微软雅黑" panose="020B0503020204020204" pitchFamily="34" charset="-122"/>
              </a:rPr>
              <a:t>无主句译法的技巧与实践</a:t>
            </a:r>
          </a:p>
          <a:p>
            <a:pPr marL="457200" indent="-457200" algn="just">
              <a:buFontTx/>
              <a:buAutoNum type="arabicPeriod"/>
            </a:pPr>
            <a:r>
              <a:rPr lang="zh-CN" altLang="en-US" sz="2400" b="1" dirty="0">
                <a:latin typeface="黑体" panose="02010609060101010101" pitchFamily="49" charset="-122"/>
                <a:ea typeface="黑体" panose="02010609060101010101" pitchFamily="49" charset="-122"/>
              </a:rPr>
              <a:t>增补主语</a:t>
            </a:r>
            <a:endParaRPr lang="en-US" altLang="zh-CN" sz="2400" b="1" dirty="0">
              <a:latin typeface="黑体" panose="02010609060101010101" pitchFamily="49" charset="-122"/>
              <a:ea typeface="黑体" panose="02010609060101010101" pitchFamily="49" charset="-122"/>
            </a:endParaRPr>
          </a:p>
          <a:p>
            <a:pPr marL="0" indent="0" algn="just">
              <a:buNone/>
            </a:pPr>
            <a:r>
              <a:rPr lang="zh-CN" altLang="en-US" sz="2400" dirty="0">
                <a:latin typeface="Baskerville Old Face" panose="02020602080505020303" pitchFamily="18" charset="0"/>
                <a:ea typeface="黑体" panose="02010609060101010101" pitchFamily="49" charset="-122"/>
              </a:rPr>
              <a:t>汉语经常省略第一人称，在做汉语句子无主语英译时，可以适当的增补主语，如：</a:t>
            </a:r>
            <a:r>
              <a:rPr lang="en-US" altLang="zh-CN" sz="2400" dirty="0">
                <a:latin typeface="Baskerville Old Face" panose="02020602080505020303" pitchFamily="18" charset="0"/>
                <a:ea typeface="黑体" panose="02010609060101010101" pitchFamily="49" charset="-122"/>
              </a:rPr>
              <a:t>we, they, you, things</a:t>
            </a:r>
            <a:r>
              <a:rPr lang="zh-CN" altLang="en-US" sz="2400" dirty="0">
                <a:latin typeface="Baskerville Old Face" panose="02020602080505020303" pitchFamily="18" charset="0"/>
                <a:ea typeface="黑体" panose="02010609060101010101" pitchFamily="49" charset="-122"/>
              </a:rPr>
              <a:t>等：</a:t>
            </a:r>
            <a:endParaRPr lang="en-US" altLang="zh-CN" sz="2400" dirty="0">
              <a:latin typeface="Baskerville Old Face" panose="02020602080505020303" pitchFamily="18" charset="0"/>
              <a:ea typeface="黑体" panose="02010609060101010101" pitchFamily="49" charset="-122"/>
            </a:endParaRPr>
          </a:p>
          <a:p>
            <a:pPr marL="0" indent="0" algn="just">
              <a:buNone/>
            </a:pPr>
            <a:endParaRPr lang="en-US" altLang="zh-CN" sz="2400" dirty="0">
              <a:latin typeface="黑体" panose="02010609060101010101" pitchFamily="49" charset="-122"/>
              <a:ea typeface="黑体" panose="02010609060101010101" pitchFamily="49" charset="-122"/>
            </a:endParaRPr>
          </a:p>
          <a:p>
            <a:pPr marL="0" indent="0" algn="just">
              <a:buNone/>
            </a:pPr>
            <a:r>
              <a:rPr lang="zh-CN" altLang="en-US" sz="2400" dirty="0">
                <a:latin typeface="黑体" panose="02010609060101010101" pitchFamily="49" charset="-122"/>
                <a:ea typeface="黑体" panose="02010609060101010101" pitchFamily="49" charset="-122"/>
              </a:rPr>
              <a:t>    不到长城非好汉</a:t>
            </a:r>
            <a:r>
              <a:rPr lang="zh-CN" altLang="zh-CN"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0" indent="0" algn="just">
              <a:buNone/>
            </a:pPr>
            <a:r>
              <a:rPr lang="zh-CN" altLang="en-US" sz="2400" dirty="0">
                <a:latin typeface="黑体" panose="02010609060101010101" pitchFamily="49" charset="-122"/>
                <a:ea typeface="黑体" panose="02010609060101010101" pitchFamily="49" charset="-122"/>
              </a:rPr>
              <a:t>译文：</a:t>
            </a:r>
            <a:r>
              <a:rPr lang="en-US" altLang="zh-CN" sz="2400" b="1" dirty="0">
                <a:solidFill>
                  <a:srgbClr val="C00000"/>
                </a:solidFill>
                <a:latin typeface="Baskerville Old Face" panose="02020602080505020303" pitchFamily="18" charset="0"/>
                <a:ea typeface="黑体" panose="02010609060101010101" pitchFamily="49" charset="-122"/>
              </a:rPr>
              <a:t>He</a:t>
            </a:r>
            <a:r>
              <a:rPr lang="en-US" altLang="zh-CN" sz="2400" dirty="0">
                <a:latin typeface="Baskerville Old Face" panose="02020602080505020303" pitchFamily="18" charset="0"/>
                <a:ea typeface="黑体" panose="02010609060101010101" pitchFamily="49" charset="-122"/>
              </a:rPr>
              <a:t> who has never been to the Great Wall is not a true man. </a:t>
            </a:r>
          </a:p>
          <a:p>
            <a:pPr marL="0" indent="0" algn="just">
              <a:buNone/>
            </a:pPr>
            <a:r>
              <a:rPr lang="zh-CN" altLang="en-US" sz="2400" dirty="0">
                <a:latin typeface="Baskerville Old Face" panose="02020602080505020303" pitchFamily="18" charset="0"/>
                <a:ea typeface="黑体" panose="02010609060101010101" pitchFamily="49" charset="-122"/>
              </a:rPr>
              <a:t>    一旦开始，就必须继续下去</a:t>
            </a:r>
            <a:endParaRPr lang="en-US" altLang="zh-CN" sz="2400" dirty="0">
              <a:latin typeface="Baskerville Old Face" panose="02020602080505020303" pitchFamily="18" charset="0"/>
              <a:ea typeface="黑体" panose="02010609060101010101" pitchFamily="49" charset="-122"/>
            </a:endParaRPr>
          </a:p>
          <a:p>
            <a:pPr marL="0" indent="0" algn="just">
              <a:buNone/>
            </a:pPr>
            <a:r>
              <a:rPr lang="zh-CN" altLang="en-US" sz="2400" dirty="0">
                <a:latin typeface="Baskerville Old Face" panose="02020602080505020303" pitchFamily="18" charset="0"/>
                <a:ea typeface="黑体" panose="02010609060101010101" pitchFamily="49" charset="-122"/>
              </a:rPr>
              <a:t>译文：</a:t>
            </a:r>
            <a:r>
              <a:rPr lang="en-US" altLang="zh-CN" sz="2400" dirty="0">
                <a:latin typeface="Baskerville Old Face" panose="02020602080505020303" pitchFamily="18" charset="0"/>
                <a:ea typeface="黑体" panose="02010609060101010101" pitchFamily="49" charset="-122"/>
              </a:rPr>
              <a:t>Once </a:t>
            </a:r>
            <a:r>
              <a:rPr lang="en-US" altLang="zh-CN" sz="2400" b="1" dirty="0">
                <a:solidFill>
                  <a:srgbClr val="C00000"/>
                </a:solidFill>
                <a:latin typeface="Baskerville Old Face" panose="02020602080505020303" pitchFamily="18" charset="0"/>
                <a:ea typeface="黑体" panose="02010609060101010101" pitchFamily="49" charset="-122"/>
              </a:rPr>
              <a:t>you</a:t>
            </a:r>
            <a:r>
              <a:rPr lang="en-US" altLang="zh-CN" sz="2400" dirty="0">
                <a:latin typeface="Baskerville Old Face" panose="02020602080505020303" pitchFamily="18" charset="0"/>
                <a:ea typeface="黑体" panose="02010609060101010101" pitchFamily="49" charset="-122"/>
              </a:rPr>
              <a:t> begin, you must continue. </a:t>
            </a:r>
          </a:p>
          <a:p>
            <a:pPr marL="0" indent="0" algn="just">
              <a:buNone/>
            </a:pPr>
            <a:endParaRPr lang="zh-CN" altLang="zh-CN" sz="2400" dirty="0">
              <a:latin typeface="Baskerville Old Face" panose="02020602080505020303" pitchFamily="18" charset="0"/>
              <a:ea typeface="黑体" panose="02010609060101010101" pitchFamily="49" charset="-122"/>
            </a:endParaRPr>
          </a:p>
          <a:p>
            <a:pPr marL="0" indent="0" algn="just">
              <a:buNone/>
            </a:pPr>
            <a:endParaRPr lang="en-US" altLang="zh-CN" sz="2400" dirty="0">
              <a:latin typeface="黑体" panose="02010609060101010101" pitchFamily="49" charset="-122"/>
              <a:ea typeface="黑体" panose="02010609060101010101" pitchFamily="49" charset="-122"/>
            </a:endParaRPr>
          </a:p>
          <a:p>
            <a:pPr marL="0" indent="0" algn="just">
              <a:buNone/>
            </a:pPr>
            <a:endParaRPr lang="zh-CN" altLang="en-US" sz="2400" dirty="0">
              <a:latin typeface="黑体" panose="02010609060101010101" pitchFamily="49" charset="-122"/>
              <a:ea typeface="黑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107504" y="260648"/>
            <a:ext cx="6059016" cy="526579"/>
          </a:xfrm>
        </p:spPr>
        <p:txBody>
          <a:bodyPr/>
          <a:lstStyle/>
          <a:p>
            <a:r>
              <a:rPr lang="en-US" altLang="zh-CN" sz="1800" dirty="0">
                <a:latin typeface="Constantia" panose="02030602050306030303" pitchFamily="18" charset="0"/>
              </a:rPr>
              <a:t>1.2 C-E Translation Techniques &amp; Practice</a:t>
            </a:r>
            <a:endParaRPr lang="zh-CN" altLang="en-US" sz="1800" dirty="0">
              <a:latin typeface="Constantia" panose="02030602050306030303" pitchFamily="18" charset="0"/>
            </a:endParaRPr>
          </a:p>
        </p:txBody>
      </p:sp>
      <p:sp>
        <p:nvSpPr>
          <p:cNvPr id="7" name="内容占位符 4"/>
          <p:cNvSpPr txBox="1"/>
          <p:nvPr/>
        </p:nvSpPr>
        <p:spPr bwMode="gray">
          <a:xfrm>
            <a:off x="395536" y="1268760"/>
            <a:ext cx="8229600"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kern="1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kern="1200">
                <a:solidFill>
                  <a:srgbClr val="000000"/>
                </a:solidFill>
                <a:latin typeface="+mn-lt"/>
                <a:ea typeface="+mn-ea"/>
                <a:cs typeface="+mn-cs"/>
              </a:defRPr>
            </a:lvl2pPr>
            <a:lvl3pPr marL="1143000" indent="-228600" algn="l" rtl="0" eaLnBrk="1" fontAlgn="base" hangingPunct="1">
              <a:spcBef>
                <a:spcPct val="20000"/>
              </a:spcBef>
              <a:spcAft>
                <a:spcPct val="0"/>
              </a:spcAft>
              <a:buChar char="•"/>
              <a:defRPr sz="2400" kern="1200">
                <a:solidFill>
                  <a:srgbClr val="000000"/>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000000"/>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Tx/>
              <a:buNone/>
            </a:pPr>
            <a:r>
              <a:rPr lang="zh-CN" altLang="en-US" sz="2800" b="1" dirty="0">
                <a:latin typeface="微软雅黑" panose="020B0503020204020204" pitchFamily="34" charset="-122"/>
                <a:ea typeface="微软雅黑" panose="020B0503020204020204" pitchFamily="34" charset="-122"/>
              </a:rPr>
              <a:t>无主句译法的技巧与实践</a:t>
            </a:r>
            <a:endParaRPr lang="en-US" altLang="zh-CN" sz="2800" b="1" dirty="0">
              <a:latin typeface="微软雅黑" panose="020B0503020204020204" pitchFamily="34" charset="-122"/>
              <a:ea typeface="微软雅黑" panose="020B0503020204020204" pitchFamily="34" charset="-122"/>
            </a:endParaRPr>
          </a:p>
          <a:p>
            <a:pPr marL="0" indent="0" algn="ctr">
              <a:buFontTx/>
              <a:buNone/>
            </a:pPr>
            <a:endParaRPr lang="zh-CN" altLang="en-US" sz="2800" b="1" dirty="0">
              <a:latin typeface="微软雅黑" panose="020B0503020204020204" pitchFamily="34" charset="-122"/>
              <a:ea typeface="微软雅黑" panose="020B0503020204020204" pitchFamily="34" charset="-122"/>
            </a:endParaRPr>
          </a:p>
          <a:p>
            <a:pPr marL="0" indent="0" algn="just">
              <a:buNone/>
            </a:pPr>
            <a:r>
              <a:rPr lang="en-US" altLang="zh-CN" sz="2400" b="1" dirty="0">
                <a:latin typeface="黑体" panose="02010609060101010101" pitchFamily="49" charset="-122"/>
                <a:ea typeface="黑体" panose="02010609060101010101" pitchFamily="49" charset="-122"/>
              </a:rPr>
              <a:t>2. </a:t>
            </a:r>
            <a:r>
              <a:rPr lang="zh-CN" altLang="en-US" sz="2400" b="1" dirty="0">
                <a:latin typeface="黑体" panose="02010609060101010101" pitchFamily="49" charset="-122"/>
                <a:ea typeface="黑体" panose="02010609060101010101" pitchFamily="49" charset="-122"/>
              </a:rPr>
              <a:t>使用形式主语“</a:t>
            </a:r>
            <a:r>
              <a:rPr lang="en-US" altLang="zh-CN" sz="2400" b="1" dirty="0">
                <a:latin typeface="黑体" panose="02010609060101010101" pitchFamily="49" charset="-122"/>
                <a:ea typeface="黑体" panose="02010609060101010101" pitchFamily="49" charset="-122"/>
              </a:rPr>
              <a:t>it</a:t>
            </a:r>
            <a:r>
              <a:rPr lang="zh-CN" altLang="en-US"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a:p>
            <a:pPr marL="0" indent="0" algn="just">
              <a:buNone/>
            </a:pPr>
            <a:r>
              <a:rPr lang="zh-CN" altLang="en-US" sz="2400" dirty="0">
                <a:latin typeface="黑体" panose="02010609060101010101" pitchFamily="49" charset="-122"/>
                <a:ea typeface="黑体" panose="02010609060101010101" pitchFamily="49" charset="-122"/>
              </a:rPr>
              <a:t>在英语中，“</a:t>
            </a:r>
            <a:r>
              <a:rPr lang="en-US" altLang="zh-CN" sz="2400" dirty="0">
                <a:latin typeface="黑体" panose="02010609060101010101" pitchFamily="49" charset="-122"/>
                <a:ea typeface="黑体" panose="02010609060101010101" pitchFamily="49" charset="-122"/>
              </a:rPr>
              <a:t>it</a:t>
            </a:r>
            <a:r>
              <a:rPr lang="zh-CN" altLang="en-US" sz="2400" dirty="0">
                <a:latin typeface="黑体" panose="02010609060101010101" pitchFamily="49" charset="-122"/>
                <a:ea typeface="黑体" panose="02010609060101010101" pitchFamily="49" charset="-122"/>
              </a:rPr>
              <a:t>”通常用于天气、时间和其他一些自然现象。汉语中一些描述自然现象或时间的无主语句可以转换成以“</a:t>
            </a:r>
            <a:r>
              <a:rPr lang="en-US" altLang="zh-CN" sz="2400" dirty="0">
                <a:latin typeface="黑体" panose="02010609060101010101" pitchFamily="49" charset="-122"/>
                <a:ea typeface="黑体" panose="02010609060101010101" pitchFamily="49" charset="-122"/>
              </a:rPr>
              <a:t>it</a:t>
            </a:r>
            <a:r>
              <a:rPr lang="zh-CN" altLang="en-US" sz="2400" dirty="0">
                <a:latin typeface="黑体" panose="02010609060101010101" pitchFamily="49" charset="-122"/>
                <a:ea typeface="黑体" panose="02010609060101010101" pitchFamily="49" charset="-122"/>
              </a:rPr>
              <a:t>”为主语的英语句： </a:t>
            </a:r>
            <a:endParaRPr lang="en-US" altLang="zh-CN" sz="2400" dirty="0">
              <a:latin typeface="黑体" panose="02010609060101010101" pitchFamily="49" charset="-122"/>
              <a:ea typeface="黑体" panose="02010609060101010101" pitchFamily="49" charset="-122"/>
            </a:endParaRPr>
          </a:p>
          <a:p>
            <a:pPr marL="0" indent="0" algn="just">
              <a:buNone/>
            </a:pPr>
            <a:endParaRPr lang="en-US" altLang="zh-CN" sz="2400" dirty="0">
              <a:latin typeface="黑体" panose="02010609060101010101" pitchFamily="49" charset="-122"/>
              <a:ea typeface="黑体" panose="02010609060101010101" pitchFamily="49" charset="-122"/>
            </a:endParaRPr>
          </a:p>
          <a:p>
            <a:pPr marL="0" indent="0" algn="just">
              <a:buNone/>
            </a:pPr>
            <a:r>
              <a:rPr lang="zh-CN" altLang="en-US" sz="2400" dirty="0">
                <a:latin typeface="黑体" panose="02010609060101010101" pitchFamily="49" charset="-122"/>
                <a:ea typeface="黑体" panose="02010609060101010101" pitchFamily="49" charset="-122"/>
              </a:rPr>
              <a:t>    十点中了，他还没有回来</a:t>
            </a:r>
            <a:endParaRPr lang="en-US" altLang="zh-CN" sz="2400" dirty="0">
              <a:latin typeface="黑体" panose="02010609060101010101" pitchFamily="49" charset="-122"/>
              <a:ea typeface="黑体" panose="02010609060101010101" pitchFamily="49" charset="-122"/>
            </a:endParaRPr>
          </a:p>
          <a:p>
            <a:pPr marL="0" indent="0" algn="just">
              <a:buNone/>
            </a:pPr>
            <a:r>
              <a:rPr lang="zh-CN" altLang="en-US" sz="2400" dirty="0">
                <a:latin typeface="黑体" panose="02010609060101010101" pitchFamily="49" charset="-122"/>
                <a:ea typeface="黑体" panose="02010609060101010101" pitchFamily="49" charset="-122"/>
              </a:rPr>
              <a:t>译文：</a:t>
            </a:r>
            <a:r>
              <a:rPr lang="en-US" altLang="zh-CN" sz="2400" dirty="0">
                <a:latin typeface="Baskerville Old Face" panose="02020602080505020303" pitchFamily="18" charset="0"/>
                <a:ea typeface="黑体" panose="02010609060101010101" pitchFamily="49" charset="-122"/>
              </a:rPr>
              <a:t>It’s ten o’clock now, and he didn’t return home yet.</a:t>
            </a:r>
          </a:p>
          <a:p>
            <a:pPr marL="0" indent="0" algn="just">
              <a:buNone/>
            </a:pPr>
            <a:endParaRPr lang="en-US" altLang="zh-CN" sz="2400" dirty="0">
              <a:latin typeface="Baskerville Old Face" panose="02020602080505020303" pitchFamily="18" charset="0"/>
              <a:ea typeface="黑体" panose="02010609060101010101" pitchFamily="49" charset="-122"/>
            </a:endParaRPr>
          </a:p>
          <a:p>
            <a:pPr marL="0" indent="0" algn="just">
              <a:buNone/>
            </a:pPr>
            <a:r>
              <a:rPr lang="en-US" altLang="zh-CN" sz="2400" dirty="0">
                <a:latin typeface="黑体" panose="02010609060101010101" pitchFamily="49" charset="-122"/>
                <a:ea typeface="黑体" panose="02010609060101010101" pitchFamily="49" charset="-122"/>
              </a:rPr>
              <a:t> </a:t>
            </a:r>
          </a:p>
          <a:p>
            <a:pPr marL="0" indent="0" algn="just">
              <a:buNone/>
            </a:pPr>
            <a:r>
              <a:rPr lang="en-US" altLang="zh-CN" sz="2400" dirty="0">
                <a:latin typeface="黑体" panose="02010609060101010101" pitchFamily="49" charset="-122"/>
                <a:ea typeface="黑体" panose="02010609060101010101" pitchFamily="49" charset="-122"/>
              </a:rPr>
              <a:t>  </a:t>
            </a:r>
          </a:p>
          <a:p>
            <a:pPr marL="0" indent="0" algn="just">
              <a:buNone/>
            </a:pPr>
            <a:endParaRPr lang="zh-CN" altLang="en-US" sz="2400" dirty="0">
              <a:latin typeface="黑体" panose="02010609060101010101" pitchFamily="49" charset="-122"/>
              <a:ea typeface="黑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107504" y="260648"/>
            <a:ext cx="6059016" cy="526579"/>
          </a:xfrm>
        </p:spPr>
        <p:txBody>
          <a:bodyPr/>
          <a:lstStyle/>
          <a:p>
            <a:r>
              <a:rPr lang="en-US" altLang="zh-CN" sz="1800" dirty="0">
                <a:latin typeface="Constantia" panose="02030602050306030303" pitchFamily="18" charset="0"/>
              </a:rPr>
              <a:t>1.2 C-E Translation Techniques &amp; Practice</a:t>
            </a:r>
            <a:endParaRPr lang="zh-CN" altLang="en-US" sz="1800" dirty="0">
              <a:latin typeface="Constantia" panose="02030602050306030303" pitchFamily="18" charset="0"/>
            </a:endParaRPr>
          </a:p>
        </p:txBody>
      </p:sp>
      <p:sp>
        <p:nvSpPr>
          <p:cNvPr id="7" name="内容占位符 4"/>
          <p:cNvSpPr txBox="1"/>
          <p:nvPr/>
        </p:nvSpPr>
        <p:spPr bwMode="gray">
          <a:xfrm>
            <a:off x="395536" y="1268760"/>
            <a:ext cx="8229600"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kern="1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kern="1200">
                <a:solidFill>
                  <a:srgbClr val="000000"/>
                </a:solidFill>
                <a:latin typeface="+mn-lt"/>
                <a:ea typeface="+mn-ea"/>
                <a:cs typeface="+mn-cs"/>
              </a:defRPr>
            </a:lvl2pPr>
            <a:lvl3pPr marL="1143000" indent="-228600" algn="l" rtl="0" eaLnBrk="1" fontAlgn="base" hangingPunct="1">
              <a:spcBef>
                <a:spcPct val="20000"/>
              </a:spcBef>
              <a:spcAft>
                <a:spcPct val="0"/>
              </a:spcAft>
              <a:buChar char="•"/>
              <a:defRPr sz="2400" kern="1200">
                <a:solidFill>
                  <a:srgbClr val="000000"/>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000000"/>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Tx/>
              <a:buNone/>
            </a:pPr>
            <a:r>
              <a:rPr lang="zh-CN" altLang="en-US" sz="2800" b="1" dirty="0">
                <a:latin typeface="微软雅黑" panose="020B0503020204020204" pitchFamily="34" charset="-122"/>
                <a:ea typeface="微软雅黑" panose="020B0503020204020204" pitchFamily="34" charset="-122"/>
              </a:rPr>
              <a:t>无主句译法的技巧与实践</a:t>
            </a:r>
          </a:p>
          <a:p>
            <a:pPr marL="0" indent="0" algn="just">
              <a:buNone/>
            </a:pPr>
            <a:r>
              <a:rPr lang="en-US" altLang="zh-CN" sz="2400" b="1" dirty="0">
                <a:latin typeface="黑体" panose="02010609060101010101" pitchFamily="49" charset="-122"/>
                <a:ea typeface="黑体" panose="02010609060101010101" pitchFamily="49" charset="-122"/>
              </a:rPr>
              <a:t>3. </a:t>
            </a:r>
            <a:r>
              <a:rPr lang="zh-CN" altLang="en-US" sz="2400" b="1" dirty="0">
                <a:latin typeface="黑体" panose="02010609060101010101" pitchFamily="49" charset="-122"/>
                <a:ea typeface="黑体" panose="02010609060101010101" pitchFamily="49" charset="-122"/>
              </a:rPr>
              <a:t>翻译为英语被动句：</a:t>
            </a:r>
            <a:endParaRPr lang="en-US" altLang="zh-CN" sz="2400" b="1" dirty="0">
              <a:latin typeface="黑体" panose="02010609060101010101" pitchFamily="49" charset="-122"/>
              <a:ea typeface="黑体" panose="02010609060101010101" pitchFamily="49" charset="-122"/>
            </a:endParaRPr>
          </a:p>
          <a:p>
            <a:pPr marL="0" indent="0" algn="just">
              <a:buNone/>
            </a:pPr>
            <a:endParaRPr lang="en-US" altLang="zh-CN" sz="2400" dirty="0">
              <a:latin typeface="Baskerville Old Face" panose="02020602080505020303" pitchFamily="18" charset="0"/>
              <a:ea typeface="黑体" panose="02010609060101010101" pitchFamily="49" charset="-122"/>
            </a:endParaRPr>
          </a:p>
          <a:p>
            <a:pPr marL="0" indent="0" algn="just">
              <a:buNone/>
            </a:pPr>
            <a:r>
              <a:rPr lang="zh-CN" altLang="en-US" sz="2400" dirty="0">
                <a:latin typeface="黑体" panose="02010609060101010101" pitchFamily="49" charset="-122"/>
                <a:ea typeface="黑体" panose="02010609060101010101" pitchFamily="49" charset="-122"/>
              </a:rPr>
              <a:t>  必须保证产品质量。</a:t>
            </a:r>
            <a:r>
              <a:rPr lang="en-US" altLang="zh-CN" sz="2400" dirty="0">
                <a:latin typeface="黑体" panose="02010609060101010101" pitchFamily="49" charset="-122"/>
                <a:ea typeface="黑体" panose="02010609060101010101" pitchFamily="49" charset="-122"/>
              </a:rPr>
              <a:t>  </a:t>
            </a:r>
          </a:p>
          <a:p>
            <a:pPr marL="0" indent="0" algn="just">
              <a:buNone/>
            </a:pPr>
            <a:r>
              <a:rPr lang="zh-CN" altLang="en-US" sz="2400" dirty="0">
                <a:latin typeface="黑体" panose="02010609060101010101" pitchFamily="49" charset="-122"/>
                <a:ea typeface="黑体" panose="02010609060101010101" pitchFamily="49" charset="-122"/>
              </a:rPr>
              <a:t>译文：</a:t>
            </a:r>
            <a:r>
              <a:rPr lang="en-US" altLang="zh-CN" sz="2400" dirty="0">
                <a:latin typeface="Baskerville Old Face" panose="02020602080505020303" pitchFamily="18" charset="0"/>
                <a:ea typeface="黑体" panose="02010609060101010101" pitchFamily="49" charset="-122"/>
              </a:rPr>
              <a:t>The quality of product must be guaranteed.</a:t>
            </a:r>
          </a:p>
          <a:p>
            <a:pPr marL="0" indent="0" algn="just">
              <a:buNone/>
            </a:pPr>
            <a:endParaRPr lang="en-US" altLang="zh-CN" sz="2400" dirty="0">
              <a:latin typeface="Baskerville Old Face" panose="02020602080505020303" pitchFamily="18" charset="0"/>
              <a:ea typeface="黑体" panose="02010609060101010101" pitchFamily="49" charset="-122"/>
            </a:endParaRPr>
          </a:p>
          <a:p>
            <a:pPr marL="0" indent="0" algn="just">
              <a:buNone/>
            </a:pPr>
            <a:r>
              <a:rPr lang="zh-CN" altLang="en-US" sz="2400" dirty="0">
                <a:latin typeface="Baskerville Old Face" panose="02020602080505020303" pitchFamily="18" charset="0"/>
                <a:ea typeface="黑体" panose="02010609060101010101" pitchFamily="49" charset="-122"/>
              </a:rPr>
              <a:t>    没有爱心，就无法了解人生</a:t>
            </a:r>
            <a:endParaRPr lang="en-US" altLang="zh-CN" sz="2400" dirty="0">
              <a:latin typeface="Baskerville Old Face" panose="02020602080505020303" pitchFamily="18" charset="0"/>
              <a:ea typeface="黑体" panose="02010609060101010101" pitchFamily="49" charset="-122"/>
            </a:endParaRPr>
          </a:p>
          <a:p>
            <a:pPr marL="0" indent="0" algn="just">
              <a:buNone/>
            </a:pPr>
            <a:r>
              <a:rPr lang="zh-CN" altLang="en-US" sz="2400" dirty="0">
                <a:latin typeface="Baskerville Old Face" panose="02020602080505020303" pitchFamily="18" charset="0"/>
                <a:ea typeface="黑体" panose="02010609060101010101" pitchFamily="49" charset="-122"/>
              </a:rPr>
              <a:t>译文：</a:t>
            </a:r>
            <a:r>
              <a:rPr lang="en-US" altLang="zh-CN" sz="2400" dirty="0">
                <a:latin typeface="Baskerville Old Face" panose="02020602080505020303" pitchFamily="18" charset="0"/>
                <a:ea typeface="黑体" panose="02010609060101010101" pitchFamily="49" charset="-122"/>
              </a:rPr>
              <a:t>Life cannot be understood without much charity. </a:t>
            </a:r>
            <a:endParaRPr lang="en-US" altLang="zh-CN" sz="2400" dirty="0">
              <a:latin typeface="黑体" panose="02010609060101010101" pitchFamily="49" charset="-122"/>
              <a:ea typeface="黑体" panose="02010609060101010101" pitchFamily="49" charset="-122"/>
            </a:endParaRPr>
          </a:p>
          <a:p>
            <a:pPr marL="0" indent="0" algn="just">
              <a:buNone/>
            </a:pPr>
            <a:endParaRPr lang="zh-CN" altLang="en-US" sz="2400" dirty="0">
              <a:latin typeface="黑体" panose="02010609060101010101" pitchFamily="49" charset="-122"/>
              <a:ea typeface="黑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107504" y="260648"/>
            <a:ext cx="6059016" cy="526579"/>
          </a:xfrm>
        </p:spPr>
        <p:txBody>
          <a:bodyPr/>
          <a:lstStyle/>
          <a:p>
            <a:r>
              <a:rPr lang="en-US" altLang="zh-CN" sz="1800" dirty="0">
                <a:latin typeface="Constantia" panose="02030602050306030303" pitchFamily="18" charset="0"/>
              </a:rPr>
              <a:t>1.2 C-E Translation Techniques &amp; Practice</a:t>
            </a:r>
            <a:endParaRPr lang="zh-CN" altLang="en-US" sz="1800" dirty="0">
              <a:latin typeface="Constantia" panose="02030602050306030303" pitchFamily="18" charset="0"/>
            </a:endParaRPr>
          </a:p>
        </p:txBody>
      </p:sp>
      <p:sp>
        <p:nvSpPr>
          <p:cNvPr id="7" name="内容占位符 4"/>
          <p:cNvSpPr txBox="1"/>
          <p:nvPr/>
        </p:nvSpPr>
        <p:spPr bwMode="gray">
          <a:xfrm>
            <a:off x="395536" y="1268760"/>
            <a:ext cx="8229600"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kern="1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kern="1200">
                <a:solidFill>
                  <a:srgbClr val="000000"/>
                </a:solidFill>
                <a:latin typeface="+mn-lt"/>
                <a:ea typeface="+mn-ea"/>
                <a:cs typeface="+mn-cs"/>
              </a:defRPr>
            </a:lvl2pPr>
            <a:lvl3pPr marL="1143000" indent="-228600" algn="l" rtl="0" eaLnBrk="1" fontAlgn="base" hangingPunct="1">
              <a:spcBef>
                <a:spcPct val="20000"/>
              </a:spcBef>
              <a:spcAft>
                <a:spcPct val="0"/>
              </a:spcAft>
              <a:buChar char="•"/>
              <a:defRPr sz="2400" kern="1200">
                <a:solidFill>
                  <a:srgbClr val="000000"/>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000000"/>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Tx/>
              <a:buNone/>
            </a:pPr>
            <a:r>
              <a:rPr lang="zh-CN" altLang="en-US" sz="2800" b="1" dirty="0">
                <a:latin typeface="微软雅黑" panose="020B0503020204020204" pitchFamily="34" charset="-122"/>
                <a:ea typeface="微软雅黑" panose="020B0503020204020204" pitchFamily="34" charset="-122"/>
              </a:rPr>
              <a:t>无主句译法的技巧与实践</a:t>
            </a:r>
            <a:endParaRPr lang="en-US" altLang="zh-CN" sz="2800" b="1" dirty="0">
              <a:latin typeface="微软雅黑" panose="020B0503020204020204" pitchFamily="34" charset="-122"/>
              <a:ea typeface="微软雅黑" panose="020B0503020204020204" pitchFamily="34" charset="-122"/>
            </a:endParaRPr>
          </a:p>
          <a:p>
            <a:pPr marL="0" indent="0" algn="ctr">
              <a:buFontTx/>
              <a:buNone/>
            </a:pPr>
            <a:endParaRPr lang="zh-CN" altLang="en-US" sz="2800" b="1" dirty="0">
              <a:latin typeface="微软雅黑" panose="020B0503020204020204" pitchFamily="34" charset="-122"/>
              <a:ea typeface="微软雅黑" panose="020B0503020204020204" pitchFamily="34" charset="-122"/>
            </a:endParaRPr>
          </a:p>
          <a:p>
            <a:pPr marL="0" indent="0" algn="just">
              <a:buNone/>
            </a:pPr>
            <a:r>
              <a:rPr lang="en-US" altLang="zh-CN" sz="2400" b="1" dirty="0">
                <a:latin typeface="黑体" panose="02010609060101010101" pitchFamily="49" charset="-122"/>
                <a:ea typeface="黑体" panose="02010609060101010101" pitchFamily="49" charset="-122"/>
              </a:rPr>
              <a:t>4. </a:t>
            </a:r>
            <a:r>
              <a:rPr lang="zh-CN" altLang="en-US" sz="2400" b="1" dirty="0">
                <a:latin typeface="黑体" panose="02010609060101010101" pitchFamily="49" charset="-122"/>
                <a:ea typeface="黑体" panose="02010609060101010101" pitchFamily="49" charset="-122"/>
              </a:rPr>
              <a:t>翻译为英语“</a:t>
            </a:r>
            <a:r>
              <a:rPr lang="en-US" altLang="zh-CN" sz="2400" b="1" dirty="0">
                <a:latin typeface="黑体" panose="02010609060101010101" pitchFamily="49" charset="-122"/>
                <a:ea typeface="黑体" panose="02010609060101010101" pitchFamily="49" charset="-122"/>
              </a:rPr>
              <a:t>There be</a:t>
            </a:r>
            <a:r>
              <a:rPr lang="zh-CN" altLang="en-US" sz="2400" b="1" dirty="0">
                <a:latin typeface="黑体" panose="02010609060101010101" pitchFamily="49" charset="-122"/>
                <a:ea typeface="黑体" panose="02010609060101010101" pitchFamily="49" charset="-122"/>
              </a:rPr>
              <a:t>”结构</a:t>
            </a:r>
            <a:endParaRPr lang="en-US" altLang="zh-CN" sz="2400" b="1" dirty="0">
              <a:latin typeface="黑体" panose="02010609060101010101" pitchFamily="49" charset="-122"/>
              <a:ea typeface="黑体" panose="02010609060101010101" pitchFamily="49" charset="-122"/>
            </a:endParaRPr>
          </a:p>
          <a:p>
            <a:pPr marL="0" indent="0" algn="just">
              <a:buNone/>
            </a:pPr>
            <a:endParaRPr lang="en-US" altLang="zh-CN" sz="2400" b="1" dirty="0">
              <a:latin typeface="黑体" panose="02010609060101010101" pitchFamily="49" charset="-122"/>
              <a:ea typeface="黑体" panose="02010609060101010101" pitchFamily="49" charset="-122"/>
            </a:endParaRPr>
          </a:p>
          <a:p>
            <a:pPr marL="0" indent="0" algn="just">
              <a:buNone/>
            </a:pPr>
            <a:r>
              <a:rPr lang="en-US" altLang="zh-CN" sz="2400" dirty="0">
                <a:latin typeface="黑体" panose="02010609060101010101" pitchFamily="49" charset="-122"/>
                <a:ea typeface="黑体" panose="02010609060101010101" pitchFamily="49" charset="-122"/>
              </a:rPr>
              <a:t>  - </a:t>
            </a:r>
            <a:r>
              <a:rPr lang="zh-CN" altLang="en-US" sz="2400" dirty="0">
                <a:latin typeface="黑体" panose="02010609060101010101" pitchFamily="49" charset="-122"/>
                <a:ea typeface="黑体" panose="02010609060101010101" pitchFamily="49" charset="-122"/>
              </a:rPr>
              <a:t>要发展就要变，不变就不会发展</a:t>
            </a:r>
            <a:endParaRPr lang="en-US" altLang="zh-CN" sz="2400" u="sng" dirty="0">
              <a:latin typeface="黑体" panose="02010609060101010101" pitchFamily="49" charset="-122"/>
              <a:ea typeface="黑体" panose="02010609060101010101" pitchFamily="49" charset="-122"/>
            </a:endParaRPr>
          </a:p>
          <a:p>
            <a:pPr marL="0" indent="0" algn="just">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译文：</a:t>
            </a:r>
            <a:r>
              <a:rPr lang="en-US" altLang="zh-CN" sz="2400" dirty="0">
                <a:latin typeface="Baskerville Old Face" panose="02020602080505020303" pitchFamily="18" charset="0"/>
                <a:ea typeface="黑体" panose="02010609060101010101" pitchFamily="49" charset="-122"/>
              </a:rPr>
              <a:t>Development means change without change there can be no development.</a:t>
            </a:r>
          </a:p>
          <a:p>
            <a:pPr marL="0" indent="0" algn="just">
              <a:buNone/>
            </a:pPr>
            <a:r>
              <a:rPr lang="en-US" altLang="zh-CN" sz="2400" dirty="0">
                <a:latin typeface="Baskerville Old Face" panose="02020602080505020303" pitchFamily="18" charset="0"/>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不努力就不会成功</a:t>
            </a:r>
            <a:endParaRPr lang="en-US" altLang="zh-CN" sz="2400" dirty="0">
              <a:latin typeface="黑体" panose="02010609060101010101" pitchFamily="49" charset="-122"/>
              <a:ea typeface="黑体" panose="02010609060101010101" pitchFamily="49" charset="-122"/>
            </a:endParaRPr>
          </a:p>
          <a:p>
            <a:pPr marL="0" indent="0" algn="just">
              <a:buNone/>
            </a:pPr>
            <a:r>
              <a:rPr lang="zh-CN" altLang="en-US" sz="2400" dirty="0">
                <a:latin typeface="黑体" panose="02010609060101010101" pitchFamily="49" charset="-122"/>
                <a:ea typeface="黑体" panose="02010609060101010101" pitchFamily="49" charset="-122"/>
              </a:rPr>
              <a:t>  译文：</a:t>
            </a:r>
            <a:r>
              <a:rPr lang="en-US" altLang="zh-CN" sz="2400" dirty="0">
                <a:latin typeface="Baskerville Old Face" panose="02020602080505020303" pitchFamily="18" charset="0"/>
                <a:ea typeface="黑体" panose="02010609060101010101" pitchFamily="49" charset="-122"/>
              </a:rPr>
              <a:t>There is no success without effort. </a:t>
            </a:r>
          </a:p>
          <a:p>
            <a:pPr marL="0" indent="0" algn="just">
              <a:buNone/>
            </a:pPr>
            <a:r>
              <a:rPr lang="zh-CN" altLang="en-US" sz="2400" dirty="0">
                <a:latin typeface="Baskerville Old Face" panose="02020602080505020303" pitchFamily="18" charset="0"/>
                <a:ea typeface="黑体" panose="02010609060101010101" pitchFamily="49" charset="-122"/>
              </a:rPr>
              <a:t>   </a:t>
            </a:r>
            <a:endParaRPr lang="zh-CN" altLang="en-US" sz="2400" u="sng" dirty="0">
              <a:latin typeface="Baskerville Old Face" panose="02020602080505020303" pitchFamily="18" charset="0"/>
              <a:ea typeface="黑体"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107504" y="260648"/>
            <a:ext cx="6059016" cy="526579"/>
          </a:xfrm>
        </p:spPr>
        <p:txBody>
          <a:bodyPr/>
          <a:lstStyle/>
          <a:p>
            <a:r>
              <a:rPr lang="en-US" altLang="zh-CN" sz="1800" dirty="0">
                <a:latin typeface="Constantia" panose="02030602050306030303" pitchFamily="18" charset="0"/>
              </a:rPr>
              <a:t>1.2 C-E Translation Techniques &amp; Practice</a:t>
            </a:r>
            <a:endParaRPr lang="zh-CN" altLang="en-US" sz="1800" dirty="0">
              <a:latin typeface="Constantia" panose="02030602050306030303" pitchFamily="18" charset="0"/>
            </a:endParaRPr>
          </a:p>
        </p:txBody>
      </p:sp>
      <p:sp>
        <p:nvSpPr>
          <p:cNvPr id="7" name="内容占位符 4"/>
          <p:cNvSpPr txBox="1"/>
          <p:nvPr/>
        </p:nvSpPr>
        <p:spPr bwMode="gray">
          <a:xfrm>
            <a:off x="395536" y="1268760"/>
            <a:ext cx="8229600"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kern="1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kern="1200">
                <a:solidFill>
                  <a:srgbClr val="000000"/>
                </a:solidFill>
                <a:latin typeface="+mn-lt"/>
                <a:ea typeface="+mn-ea"/>
                <a:cs typeface="+mn-cs"/>
              </a:defRPr>
            </a:lvl2pPr>
            <a:lvl3pPr marL="1143000" indent="-228600" algn="l" rtl="0" eaLnBrk="1" fontAlgn="base" hangingPunct="1">
              <a:spcBef>
                <a:spcPct val="20000"/>
              </a:spcBef>
              <a:spcAft>
                <a:spcPct val="0"/>
              </a:spcAft>
              <a:buChar char="•"/>
              <a:defRPr sz="2400" kern="1200">
                <a:solidFill>
                  <a:srgbClr val="000000"/>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000000"/>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Tx/>
              <a:buNone/>
            </a:pPr>
            <a:r>
              <a:rPr lang="zh-CN" altLang="en-US" sz="2800" b="1" dirty="0">
                <a:latin typeface="微软雅黑" panose="020B0503020204020204" pitchFamily="34" charset="-122"/>
                <a:ea typeface="微软雅黑" panose="020B0503020204020204" pitchFamily="34" charset="-122"/>
              </a:rPr>
              <a:t>无主句译法的技巧与实践</a:t>
            </a:r>
          </a:p>
          <a:p>
            <a:pPr marL="0" indent="0" algn="ctr">
              <a:buFontTx/>
              <a:buNone/>
            </a:pPr>
            <a:endParaRPr lang="zh-CN" altLang="en-US" sz="2800" b="1" dirty="0">
              <a:latin typeface="微软雅黑" panose="020B0503020204020204" pitchFamily="34" charset="-122"/>
              <a:ea typeface="微软雅黑" panose="020B0503020204020204" pitchFamily="34" charset="-122"/>
            </a:endParaRPr>
          </a:p>
          <a:p>
            <a:pPr marL="0" indent="0" algn="just">
              <a:buNone/>
            </a:pPr>
            <a:r>
              <a:rPr lang="en-US" altLang="zh-CN" sz="2400" b="1" dirty="0">
                <a:latin typeface="黑体" panose="02010609060101010101" pitchFamily="49" charset="-122"/>
                <a:ea typeface="黑体" panose="02010609060101010101" pitchFamily="49" charset="-122"/>
              </a:rPr>
              <a:t>5. </a:t>
            </a:r>
            <a:r>
              <a:rPr lang="zh-CN" altLang="en-US" sz="2400" b="1" dirty="0">
                <a:latin typeface="黑体" panose="02010609060101010101" pitchFamily="49" charset="-122"/>
                <a:ea typeface="黑体" panose="02010609060101010101" pitchFamily="49" charset="-122"/>
              </a:rPr>
              <a:t>翻译为英语祈使句</a:t>
            </a:r>
            <a:endParaRPr lang="en-US" altLang="zh-CN" sz="2400" b="1" dirty="0">
              <a:latin typeface="黑体" panose="02010609060101010101" pitchFamily="49" charset="-122"/>
              <a:ea typeface="黑体" panose="02010609060101010101" pitchFamily="49" charset="-122"/>
            </a:endParaRPr>
          </a:p>
          <a:p>
            <a:pPr marL="0" indent="0" algn="just">
              <a:buNone/>
            </a:pPr>
            <a:endParaRPr lang="en-US" altLang="zh-CN" sz="2400" b="1" dirty="0">
              <a:latin typeface="黑体" panose="02010609060101010101" pitchFamily="49" charset="-122"/>
              <a:ea typeface="黑体" panose="02010609060101010101" pitchFamily="49" charset="-122"/>
            </a:endParaRPr>
          </a:p>
          <a:p>
            <a:pPr marL="0" indent="0" algn="just">
              <a:buNone/>
            </a:pPr>
            <a:r>
              <a:rPr lang="en-US" altLang="zh-CN" sz="2400" dirty="0">
                <a:latin typeface="黑体" panose="02010609060101010101" pitchFamily="49" charset="-122"/>
                <a:ea typeface="黑体" panose="02010609060101010101" pitchFamily="49" charset="-122"/>
              </a:rPr>
              <a:t>  - </a:t>
            </a:r>
            <a:r>
              <a:rPr lang="zh-CN" altLang="en-US" sz="2400" dirty="0">
                <a:latin typeface="黑体" panose="02010609060101010101" pitchFamily="49" charset="-122"/>
                <a:ea typeface="黑体" panose="02010609060101010101" pitchFamily="49" charset="-122"/>
              </a:rPr>
              <a:t>请大声点</a:t>
            </a:r>
            <a:endParaRPr lang="en-US" altLang="zh-CN" sz="2400" dirty="0">
              <a:latin typeface="黑体" panose="02010609060101010101" pitchFamily="49" charset="-122"/>
              <a:ea typeface="黑体" panose="02010609060101010101" pitchFamily="49" charset="-122"/>
            </a:endParaRPr>
          </a:p>
          <a:p>
            <a:pPr marL="0" indent="0" algn="just">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译文：</a:t>
            </a:r>
            <a:r>
              <a:rPr lang="en-US" altLang="zh-CN" sz="2400" dirty="0">
                <a:latin typeface="Baskerville Old Face" panose="02020602080505020303" pitchFamily="18" charset="0"/>
                <a:ea typeface="黑体" panose="02010609060101010101" pitchFamily="49" charset="-122"/>
              </a:rPr>
              <a:t>Louder, please.</a:t>
            </a:r>
          </a:p>
          <a:p>
            <a:pPr marL="0" indent="0" algn="just">
              <a:buNone/>
            </a:pPr>
            <a:r>
              <a:rPr lang="en-US" altLang="zh-CN" sz="2400" dirty="0">
                <a:latin typeface="Baskerville Old Face" panose="02020602080505020303" pitchFamily="18" charset="0"/>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不要去等待“合适的时间”，现在就行动！</a:t>
            </a:r>
            <a:endParaRPr lang="en-US" altLang="zh-CN" sz="2400" dirty="0">
              <a:latin typeface="黑体" panose="02010609060101010101" pitchFamily="49" charset="-122"/>
              <a:ea typeface="黑体" panose="02010609060101010101" pitchFamily="49" charset="-122"/>
            </a:endParaRPr>
          </a:p>
          <a:p>
            <a:pPr marL="0" indent="0" algn="just">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译文：</a:t>
            </a:r>
            <a:r>
              <a:rPr lang="en-US" altLang="zh-CN" sz="2400" dirty="0">
                <a:latin typeface="Baskerville Old Face" panose="02020602080505020303" pitchFamily="18" charset="0"/>
                <a:ea typeface="黑体" panose="02010609060101010101" pitchFamily="49" charset="-122"/>
              </a:rPr>
              <a:t>Don’t wait for the “right time”. Move now!</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107504" y="260648"/>
            <a:ext cx="6059016" cy="526579"/>
          </a:xfrm>
        </p:spPr>
        <p:txBody>
          <a:bodyPr/>
          <a:lstStyle/>
          <a:p>
            <a:r>
              <a:rPr lang="en-US" altLang="zh-CN" sz="1800" dirty="0">
                <a:latin typeface="Constantia" panose="02030602050306030303" pitchFamily="18" charset="0"/>
              </a:rPr>
              <a:t>1.2 C-E Translation Techniques &amp; Practice</a:t>
            </a:r>
            <a:endParaRPr lang="zh-CN" altLang="en-US" sz="1800" dirty="0">
              <a:latin typeface="Constantia" panose="02030602050306030303" pitchFamily="18" charset="0"/>
            </a:endParaRPr>
          </a:p>
        </p:txBody>
      </p:sp>
      <p:sp>
        <p:nvSpPr>
          <p:cNvPr id="7" name="内容占位符 4"/>
          <p:cNvSpPr txBox="1"/>
          <p:nvPr/>
        </p:nvSpPr>
        <p:spPr bwMode="gray">
          <a:xfrm>
            <a:off x="395536" y="1268760"/>
            <a:ext cx="8229600"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kern="1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kern="1200">
                <a:solidFill>
                  <a:srgbClr val="000000"/>
                </a:solidFill>
                <a:latin typeface="+mn-lt"/>
                <a:ea typeface="+mn-ea"/>
                <a:cs typeface="+mn-cs"/>
              </a:defRPr>
            </a:lvl2pPr>
            <a:lvl3pPr marL="1143000" indent="-228600" algn="l" rtl="0" eaLnBrk="1" fontAlgn="base" hangingPunct="1">
              <a:spcBef>
                <a:spcPct val="20000"/>
              </a:spcBef>
              <a:spcAft>
                <a:spcPct val="0"/>
              </a:spcAft>
              <a:buChar char="•"/>
              <a:defRPr sz="2400" kern="1200">
                <a:solidFill>
                  <a:srgbClr val="000000"/>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000000"/>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Tx/>
              <a:buNone/>
            </a:pPr>
            <a:r>
              <a:rPr lang="zh-CN" altLang="en-US" sz="2800" b="1" dirty="0">
                <a:latin typeface="微软雅黑" panose="020B0503020204020204" pitchFamily="34" charset="-122"/>
                <a:ea typeface="微软雅黑" panose="020B0503020204020204" pitchFamily="34" charset="-122"/>
              </a:rPr>
              <a:t>无主句译法的技巧与实践</a:t>
            </a:r>
          </a:p>
          <a:p>
            <a:pPr marL="0" indent="0" algn="ctr">
              <a:buFontTx/>
              <a:buNone/>
            </a:pPr>
            <a:endParaRPr lang="zh-CN" altLang="en-US" sz="2800" b="1" dirty="0">
              <a:latin typeface="微软雅黑" panose="020B0503020204020204" pitchFamily="34" charset="-122"/>
              <a:ea typeface="微软雅黑" panose="020B0503020204020204" pitchFamily="34" charset="-122"/>
            </a:endParaRPr>
          </a:p>
          <a:p>
            <a:pPr marL="0" indent="0" algn="just">
              <a:buNone/>
            </a:pPr>
            <a:r>
              <a:rPr lang="en-US" altLang="zh-CN" sz="2400" b="1" dirty="0">
                <a:latin typeface="黑体" panose="02010609060101010101" pitchFamily="49" charset="-122"/>
                <a:ea typeface="黑体" panose="02010609060101010101" pitchFamily="49" charset="-122"/>
              </a:rPr>
              <a:t>6. </a:t>
            </a:r>
            <a:r>
              <a:rPr lang="zh-CN" altLang="en-US" sz="2400" b="1" dirty="0">
                <a:latin typeface="黑体" panose="02010609060101010101" pitchFamily="49" charset="-122"/>
                <a:ea typeface="黑体" panose="02010609060101010101" pitchFamily="49" charset="-122"/>
              </a:rPr>
              <a:t>翻译为英语倒装句：</a:t>
            </a:r>
            <a:endParaRPr lang="en-US" altLang="zh-CN" sz="2400" b="1" dirty="0">
              <a:latin typeface="黑体" panose="02010609060101010101" pitchFamily="49" charset="-122"/>
              <a:ea typeface="黑体" panose="02010609060101010101" pitchFamily="49" charset="-122"/>
            </a:endParaRPr>
          </a:p>
          <a:p>
            <a:pPr marL="0" indent="0" algn="just">
              <a:buNone/>
            </a:pPr>
            <a:endParaRPr lang="en-US" altLang="zh-CN" sz="2400" b="1" dirty="0">
              <a:latin typeface="黑体" panose="02010609060101010101" pitchFamily="49" charset="-122"/>
              <a:ea typeface="黑体" panose="02010609060101010101" pitchFamily="49" charset="-122"/>
            </a:endParaRPr>
          </a:p>
          <a:p>
            <a:pPr marL="0" indent="0" algn="just">
              <a:buNone/>
            </a:pPr>
            <a:r>
              <a:rPr lang="en-US" altLang="zh-CN" sz="2400" dirty="0">
                <a:latin typeface="黑体" panose="02010609060101010101" pitchFamily="49" charset="-122"/>
                <a:ea typeface="黑体" panose="02010609060101010101" pitchFamily="49" charset="-122"/>
              </a:rPr>
              <a:t>  - </a:t>
            </a:r>
            <a:r>
              <a:rPr lang="zh-CN" altLang="en-US" sz="2400" dirty="0">
                <a:latin typeface="黑体" panose="02010609060101010101" pitchFamily="49" charset="-122"/>
                <a:ea typeface="黑体" panose="02010609060101010101" pitchFamily="49" charset="-122"/>
              </a:rPr>
              <a:t>随着一声吼叫，呼地从树林里窜出一只老虎来。</a:t>
            </a:r>
            <a:endParaRPr lang="en-US" altLang="zh-CN" sz="2400" dirty="0">
              <a:latin typeface="黑体" panose="02010609060101010101" pitchFamily="49" charset="-122"/>
              <a:ea typeface="黑体" panose="02010609060101010101" pitchFamily="49" charset="-122"/>
            </a:endParaRPr>
          </a:p>
          <a:p>
            <a:pPr marL="0" indent="0" algn="just">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译文：</a:t>
            </a:r>
            <a:r>
              <a:rPr lang="en-US" altLang="zh-CN" sz="2400" dirty="0">
                <a:latin typeface="Baskerville Old Face" panose="02020602080505020303" pitchFamily="18" charset="0"/>
                <a:ea typeface="黑体" panose="02010609060101010101" pitchFamily="49" charset="-122"/>
              </a:rPr>
              <a:t>Following the roar, out rushed a tiger from among the bushes. </a:t>
            </a:r>
          </a:p>
          <a:p>
            <a:pPr marL="0" indent="0" algn="just">
              <a:buNone/>
            </a:pPr>
            <a:r>
              <a:rPr lang="en-US" altLang="zh-CN" sz="2400" dirty="0">
                <a:latin typeface="Baskerville Old Face" panose="02020602080505020303" pitchFamily="18" charset="0"/>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然而，找不到任何迹象表明这两者之间存在着关系。</a:t>
            </a:r>
            <a:endParaRPr lang="en-US" altLang="zh-CN" sz="2400" dirty="0">
              <a:latin typeface="黑体" panose="02010609060101010101" pitchFamily="49" charset="-122"/>
              <a:ea typeface="黑体" panose="02010609060101010101" pitchFamily="49" charset="-122"/>
            </a:endParaRPr>
          </a:p>
          <a:p>
            <a:pPr marL="0" indent="0" algn="just">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译文：</a:t>
            </a:r>
            <a:r>
              <a:rPr lang="en-US" altLang="zh-CN" sz="2400" dirty="0">
                <a:latin typeface="Baskerville Old Face" panose="02020602080505020303" pitchFamily="18" charset="0"/>
                <a:ea typeface="黑体" panose="02010609060101010101" pitchFamily="49" charset="-122"/>
              </a:rPr>
              <a:t>Nowhere, however, are any indications found of those relationships holding between the two. </a:t>
            </a:r>
          </a:p>
        </p:txBody>
      </p:sp>
    </p:spTree>
    <p:extLst>
      <p:ext uri="{BB962C8B-B14F-4D97-AF65-F5344CB8AC3E}">
        <p14:creationId xmlns:p14="http://schemas.microsoft.com/office/powerpoint/2010/main" val="3738859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107504" y="260648"/>
            <a:ext cx="6059016" cy="526579"/>
          </a:xfrm>
        </p:spPr>
        <p:txBody>
          <a:bodyPr/>
          <a:lstStyle/>
          <a:p>
            <a:r>
              <a:rPr lang="en-US" altLang="zh-CN" sz="1800" dirty="0">
                <a:latin typeface="Constantia" panose="02030602050306030303" pitchFamily="18" charset="0"/>
              </a:rPr>
              <a:t>1.2 C-E Translation Techniques &amp; Practice</a:t>
            </a:r>
            <a:endParaRPr lang="zh-CN" altLang="en-US" sz="1800" dirty="0">
              <a:latin typeface="Constantia" panose="02030602050306030303" pitchFamily="18" charset="0"/>
            </a:endParaRPr>
          </a:p>
        </p:txBody>
      </p:sp>
      <p:sp>
        <p:nvSpPr>
          <p:cNvPr id="7" name="内容占位符 4"/>
          <p:cNvSpPr txBox="1"/>
          <p:nvPr/>
        </p:nvSpPr>
        <p:spPr bwMode="gray">
          <a:xfrm>
            <a:off x="395536" y="1268760"/>
            <a:ext cx="8229600"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kern="1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kern="1200">
                <a:solidFill>
                  <a:srgbClr val="000000"/>
                </a:solidFill>
                <a:latin typeface="+mn-lt"/>
                <a:ea typeface="+mn-ea"/>
                <a:cs typeface="+mn-cs"/>
              </a:defRPr>
            </a:lvl2pPr>
            <a:lvl3pPr marL="1143000" indent="-228600" algn="l" rtl="0" eaLnBrk="1" fontAlgn="base" hangingPunct="1">
              <a:spcBef>
                <a:spcPct val="20000"/>
              </a:spcBef>
              <a:spcAft>
                <a:spcPct val="0"/>
              </a:spcAft>
              <a:buChar char="•"/>
              <a:defRPr sz="2400" kern="1200">
                <a:solidFill>
                  <a:srgbClr val="000000"/>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000000"/>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zh-CN" sz="2200" b="1" dirty="0">
                <a:solidFill>
                  <a:schemeClr val="bg1">
                    <a:lumMod val="50000"/>
                  </a:schemeClr>
                </a:solidFill>
              </a:rPr>
              <a:t>Translate the following paragraph into English with more attention to the use of “</a:t>
            </a:r>
            <a:r>
              <a:rPr lang="en-US" altLang="zh-CN" sz="2200" b="1" dirty="0" err="1">
                <a:solidFill>
                  <a:schemeClr val="bg1">
                    <a:lumMod val="50000"/>
                  </a:schemeClr>
                </a:solidFill>
              </a:rPr>
              <a:t>subjectless</a:t>
            </a:r>
            <a:r>
              <a:rPr lang="en-US" altLang="zh-CN" sz="2200" b="1" dirty="0">
                <a:solidFill>
                  <a:schemeClr val="bg1">
                    <a:lumMod val="50000"/>
                  </a:schemeClr>
                </a:solidFill>
              </a:rPr>
              <a:t> sentence translation” techniques.</a:t>
            </a:r>
            <a:endParaRPr lang="en-US" altLang="zh-CN" sz="2200" b="1" dirty="0">
              <a:solidFill>
                <a:srgbClr val="FF0000"/>
              </a:solidFill>
            </a:endParaRPr>
          </a:p>
          <a:p>
            <a:pPr marL="0" indent="0" algn="just">
              <a:buNone/>
            </a:pPr>
            <a:endParaRPr lang="en-US" altLang="zh-CN" sz="2200" b="1" dirty="0">
              <a:solidFill>
                <a:schemeClr val="bg1">
                  <a:lumMod val="50000"/>
                </a:schemeClr>
              </a:solidFill>
            </a:endParaRPr>
          </a:p>
          <a:p>
            <a:pPr marL="0" indent="0" algn="just">
              <a:lnSpc>
                <a:spcPct val="150000"/>
              </a:lnSpc>
              <a:buNone/>
            </a:pPr>
            <a:r>
              <a:rPr lang="zh-CN" altLang="en-US" sz="2200" dirty="0">
                <a:latin typeface="黑体" panose="02010609060101010101" pitchFamily="49" charset="-122"/>
                <a:ea typeface="黑体" panose="02010609060101010101" pitchFamily="49" charset="-122"/>
              </a:rPr>
              <a:t>只有在大学你才可能意识到自我约束的重要性。适应大学生活往往需要几个月的时间</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因此有必要学会自立。此外，你要制订一些可实现的目标，如读研。学习成绩对于你的未来关系很大。把尽可能多的时间用于学习的人最有可能成为尖子生。</a:t>
            </a:r>
            <a:endParaRPr lang="en-US" altLang="zh-CN" sz="2200" dirty="0">
              <a:solidFill>
                <a:schemeClr val="bg1">
                  <a:lumMod val="50000"/>
                </a:schemeClr>
              </a:solidFill>
            </a:endParaRPr>
          </a:p>
          <a:p>
            <a:pPr marL="0" indent="0" algn="just">
              <a:buNone/>
            </a:pPr>
            <a:endParaRPr lang="en-US" altLang="zh-CN" sz="2400" dirty="0">
              <a:latin typeface="黑体" panose="02010609060101010101" pitchFamily="49" charset="-122"/>
              <a:ea typeface="黑体"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107504" y="260648"/>
            <a:ext cx="6059016" cy="526579"/>
          </a:xfrm>
        </p:spPr>
        <p:txBody>
          <a:bodyPr/>
          <a:lstStyle/>
          <a:p>
            <a:r>
              <a:rPr lang="en-US" altLang="zh-CN" sz="1800" dirty="0">
                <a:latin typeface="Constantia" panose="02030602050306030303" pitchFamily="18" charset="0"/>
              </a:rPr>
              <a:t>1.2 C-E Translation Techniques &amp; Practice</a:t>
            </a:r>
            <a:endParaRPr lang="zh-CN" altLang="en-US" sz="1800" dirty="0">
              <a:latin typeface="Constantia" panose="02030602050306030303" pitchFamily="18" charset="0"/>
            </a:endParaRPr>
          </a:p>
        </p:txBody>
      </p:sp>
      <p:sp>
        <p:nvSpPr>
          <p:cNvPr id="7" name="内容占位符 4"/>
          <p:cNvSpPr txBox="1"/>
          <p:nvPr/>
        </p:nvSpPr>
        <p:spPr bwMode="gray">
          <a:xfrm>
            <a:off x="395536" y="1268760"/>
            <a:ext cx="8229600"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kern="1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kern="1200">
                <a:solidFill>
                  <a:srgbClr val="000000"/>
                </a:solidFill>
                <a:latin typeface="+mn-lt"/>
                <a:ea typeface="+mn-ea"/>
                <a:cs typeface="+mn-cs"/>
              </a:defRPr>
            </a:lvl2pPr>
            <a:lvl3pPr marL="1143000" indent="-228600" algn="l" rtl="0" eaLnBrk="1" fontAlgn="base" hangingPunct="1">
              <a:spcBef>
                <a:spcPct val="20000"/>
              </a:spcBef>
              <a:spcAft>
                <a:spcPct val="0"/>
              </a:spcAft>
              <a:buChar char="•"/>
              <a:defRPr sz="2400" kern="1200">
                <a:solidFill>
                  <a:srgbClr val="000000"/>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000000"/>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zh-CN" sz="2200" b="1" dirty="0">
                <a:solidFill>
                  <a:schemeClr val="bg1">
                    <a:lumMod val="50000"/>
                  </a:schemeClr>
                </a:solidFill>
              </a:rPr>
              <a:t>Sample Answer:</a:t>
            </a:r>
          </a:p>
          <a:p>
            <a:pPr marL="0" indent="0" algn="just">
              <a:buNone/>
            </a:pPr>
            <a:endParaRPr lang="en-US" altLang="zh-CN" sz="2200" b="1" dirty="0">
              <a:solidFill>
                <a:schemeClr val="bg1">
                  <a:lumMod val="50000"/>
                </a:schemeClr>
              </a:solidFill>
            </a:endParaRPr>
          </a:p>
          <a:p>
            <a:pPr marL="0" indent="0" algn="just">
              <a:buNone/>
            </a:pPr>
            <a:r>
              <a:rPr lang="en-US" altLang="zh-CN" sz="2400" dirty="0">
                <a:solidFill>
                  <a:srgbClr val="333333"/>
                </a:solidFill>
                <a:latin typeface="Baskerville Old Face" panose="02020602080505020303" pitchFamily="18" charset="0"/>
              </a:rPr>
              <a:t>Only at college can you become aware of (realize / recognize) the importance of self-restraint. It usually takes a couple of months to adapt to (get accustomed to) college life, hence the need to (so it is necessary to / there is the need to) learn to be self-reliant. Moreover, you have to set some achievable goals, such as going on to graduate school (taking the entrance test for graduate schools). Academic performance (grades) can make much difference to your future. Those who spend as much time as possible on their study are most likely to be top students (excel).</a:t>
            </a:r>
          </a:p>
          <a:p>
            <a:pPr marL="0" indent="0" algn="just">
              <a:buNone/>
            </a:pPr>
            <a:endParaRPr lang="en-US" altLang="zh-CN" sz="2400" dirty="0">
              <a:latin typeface="黑体" panose="02010609060101010101" pitchFamily="49" charset="-122"/>
              <a:ea typeface="黑体" panose="020106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Part 1 Translation</a:t>
            </a:r>
            <a:endParaRPr lang="zh-CN" altLang="en-US" sz="2400" dirty="0"/>
          </a:p>
        </p:txBody>
      </p:sp>
      <p:sp>
        <p:nvSpPr>
          <p:cNvPr id="3" name="内容占位符 2"/>
          <p:cNvSpPr>
            <a:spLocks noGrp="1"/>
          </p:cNvSpPr>
          <p:nvPr>
            <p:ph type="body" idx="1"/>
          </p:nvPr>
        </p:nvSpPr>
        <p:spPr>
          <a:xfrm>
            <a:off x="755576" y="3209925"/>
            <a:ext cx="8064896" cy="1500187"/>
          </a:xfrm>
        </p:spPr>
        <p:txBody>
          <a:bodyPr/>
          <a:lstStyle/>
          <a:p>
            <a:pPr algn="ctr"/>
            <a:r>
              <a:rPr lang="en-US" altLang="zh-CN" sz="3600" dirty="0">
                <a:solidFill>
                  <a:srgbClr val="0070C0"/>
                </a:solidFill>
                <a:latin typeface="Baskerville Old Face" panose="02020602080505020303" pitchFamily="18" charset="0"/>
              </a:rPr>
              <a:t>Well-organized Essay (</a:t>
            </a:r>
            <a:r>
              <a:rPr lang="zh-CN" altLang="en-US" sz="3600" dirty="0">
                <a:solidFill>
                  <a:srgbClr val="0070C0"/>
                </a:solidFill>
                <a:latin typeface="Baskerville Old Face" panose="02020602080505020303" pitchFamily="18" charset="0"/>
              </a:rPr>
              <a:t>好文章标准）</a:t>
            </a:r>
          </a:p>
        </p:txBody>
      </p:sp>
      <p:sp>
        <p:nvSpPr>
          <p:cNvPr id="4" name="内容占位符 2"/>
          <p:cNvSpPr txBox="1"/>
          <p:nvPr/>
        </p:nvSpPr>
        <p:spPr bwMode="gray">
          <a:xfrm>
            <a:off x="0" y="1662113"/>
            <a:ext cx="7886700" cy="150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0" indent="0" algn="l" rtl="0" eaLnBrk="1" fontAlgn="base" hangingPunct="1">
              <a:spcBef>
                <a:spcPct val="20000"/>
              </a:spcBef>
              <a:spcAft>
                <a:spcPct val="0"/>
              </a:spcAft>
              <a:buNone/>
              <a:defRPr sz="2400" kern="1200">
                <a:solidFill>
                  <a:srgbClr val="000000"/>
                </a:solidFill>
                <a:latin typeface="+mn-lt"/>
                <a:ea typeface="+mn-ea"/>
                <a:cs typeface="+mn-cs"/>
              </a:defRPr>
            </a:lvl1pPr>
            <a:lvl2pPr marL="457200" indent="0" algn="l" rtl="0" eaLnBrk="1" fontAlgn="base" hangingPunct="1">
              <a:spcBef>
                <a:spcPct val="20000"/>
              </a:spcBef>
              <a:spcAft>
                <a:spcPct val="0"/>
              </a:spcAft>
              <a:buNone/>
              <a:defRPr sz="2000" kern="1200">
                <a:solidFill>
                  <a:srgbClr val="000000"/>
                </a:solidFill>
                <a:latin typeface="+mn-lt"/>
                <a:ea typeface="+mn-ea"/>
                <a:cs typeface="+mn-cs"/>
              </a:defRPr>
            </a:lvl2pPr>
            <a:lvl3pPr marL="914400" indent="0" algn="l" rtl="0" eaLnBrk="1" fontAlgn="base" hangingPunct="1">
              <a:spcBef>
                <a:spcPct val="20000"/>
              </a:spcBef>
              <a:spcAft>
                <a:spcPct val="0"/>
              </a:spcAft>
              <a:buNone/>
              <a:defRPr sz="1800" kern="1200">
                <a:solidFill>
                  <a:srgbClr val="000000"/>
                </a:solidFill>
                <a:latin typeface="+mn-lt"/>
                <a:ea typeface="+mn-ea"/>
                <a:cs typeface="+mn-cs"/>
              </a:defRPr>
            </a:lvl3pPr>
            <a:lvl4pPr marL="1371600" indent="0" algn="l" rtl="0" eaLnBrk="1" fontAlgn="base" hangingPunct="1">
              <a:spcBef>
                <a:spcPct val="20000"/>
              </a:spcBef>
              <a:spcAft>
                <a:spcPct val="0"/>
              </a:spcAft>
              <a:buNone/>
              <a:defRPr sz="1600" kern="1200">
                <a:solidFill>
                  <a:srgbClr val="000000"/>
                </a:solidFill>
                <a:latin typeface="+mn-lt"/>
                <a:ea typeface="+mn-ea"/>
                <a:cs typeface="+mn-cs"/>
              </a:defRPr>
            </a:lvl4pPr>
            <a:lvl5pPr marL="1828800" indent="0" algn="l" rtl="0" eaLnBrk="1" fontAlgn="base" hangingPunct="1">
              <a:spcBef>
                <a:spcPct val="20000"/>
              </a:spcBef>
              <a:spcAft>
                <a:spcPct val="0"/>
              </a:spcAft>
              <a:buNone/>
              <a:defRPr sz="1600" kern="1200">
                <a:solidFill>
                  <a:srgbClr val="000000"/>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altLang="zh-CN" sz="3200" b="1" dirty="0">
                <a:solidFill>
                  <a:srgbClr val="00B050"/>
                </a:solidFill>
                <a:latin typeface="Baskerville Old Face" panose="02020602080505020303" pitchFamily="18" charset="0"/>
              </a:rPr>
              <a:t>Section II: Writing</a:t>
            </a:r>
          </a:p>
          <a:p>
            <a:r>
              <a:rPr lang="en-US" altLang="zh-CN" sz="2800" dirty="0"/>
              <a:t>   </a:t>
            </a:r>
            <a:endParaRPr lang="zh-CN"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a:ea typeface="宋体" panose="02010600030101010101" pitchFamily="2" charset="-122"/>
              </a:rPr>
              <a:t>Contents</a:t>
            </a:r>
          </a:p>
        </p:txBody>
      </p:sp>
      <p:grpSp>
        <p:nvGrpSpPr>
          <p:cNvPr id="7171" name="Group 3"/>
          <p:cNvGrpSpPr/>
          <p:nvPr/>
        </p:nvGrpSpPr>
        <p:grpSpPr bwMode="auto">
          <a:xfrm>
            <a:off x="1927225" y="3460750"/>
            <a:ext cx="5311775" cy="688975"/>
            <a:chOff x="720" y="1392"/>
            <a:chExt cx="4058" cy="480"/>
          </a:xfrm>
        </p:grpSpPr>
        <p:sp>
          <p:nvSpPr>
            <p:cNvPr id="7172"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73" name="Group 5"/>
            <p:cNvGrpSpPr/>
            <p:nvPr/>
          </p:nvGrpSpPr>
          <p:grpSpPr bwMode="auto">
            <a:xfrm>
              <a:off x="730" y="1407"/>
              <a:ext cx="4043" cy="444"/>
              <a:chOff x="744" y="1407"/>
              <a:chExt cx="3988" cy="444"/>
            </a:xfrm>
          </p:grpSpPr>
          <p:sp>
            <p:nvSpPr>
              <p:cNvPr id="7174"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176" name="Group 8"/>
          <p:cNvGrpSpPr/>
          <p:nvPr/>
        </p:nvGrpSpPr>
        <p:grpSpPr bwMode="auto">
          <a:xfrm>
            <a:off x="1927225" y="4325938"/>
            <a:ext cx="5311775" cy="688975"/>
            <a:chOff x="720" y="1392"/>
            <a:chExt cx="4058" cy="480"/>
          </a:xfrm>
        </p:grpSpPr>
        <p:sp>
          <p:nvSpPr>
            <p:cNvPr id="7177" name="AutoShape 9"/>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78" name="Group 10"/>
            <p:cNvGrpSpPr/>
            <p:nvPr/>
          </p:nvGrpSpPr>
          <p:grpSpPr bwMode="auto">
            <a:xfrm>
              <a:off x="730" y="1407"/>
              <a:ext cx="4043" cy="444"/>
              <a:chOff x="744" y="1407"/>
              <a:chExt cx="3988" cy="444"/>
            </a:xfrm>
          </p:grpSpPr>
          <p:sp>
            <p:nvSpPr>
              <p:cNvPr id="7179" name="AutoShape 11"/>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0" name="AutoShape 12"/>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181" name="Group 13"/>
          <p:cNvGrpSpPr/>
          <p:nvPr/>
        </p:nvGrpSpPr>
        <p:grpSpPr bwMode="auto">
          <a:xfrm>
            <a:off x="1927225" y="5183188"/>
            <a:ext cx="5311775" cy="688975"/>
            <a:chOff x="720" y="1392"/>
            <a:chExt cx="4058" cy="480"/>
          </a:xfrm>
        </p:grpSpPr>
        <p:sp>
          <p:nvSpPr>
            <p:cNvPr id="7182" name="AutoShape 14"/>
            <p:cNvSpPr>
              <a:spLocks noChangeArrowheads="1"/>
            </p:cNvSpPr>
            <p:nvPr/>
          </p:nvSpPr>
          <p:spPr bwMode="gray">
            <a:xfrm>
              <a:off x="720" y="1392"/>
              <a:ext cx="4058" cy="480"/>
            </a:xfrm>
            <a:prstGeom prst="roundRect">
              <a:avLst>
                <a:gd name="adj" fmla="val 17509"/>
              </a:avLst>
            </a:prstGeom>
            <a:gradFill rotWithShape="1">
              <a:gsLst>
                <a:gs pos="0">
                  <a:schemeClr val="folHlink"/>
                </a:gs>
                <a:gs pos="50000">
                  <a:schemeClr val="folHlink">
                    <a:gamma/>
                    <a:shade val="92157"/>
                    <a:invGamma/>
                  </a:schemeClr>
                </a:gs>
                <a:gs pos="100000">
                  <a:schemeClr val="folHlink"/>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83" name="Group 15"/>
            <p:cNvGrpSpPr/>
            <p:nvPr/>
          </p:nvGrpSpPr>
          <p:grpSpPr bwMode="auto">
            <a:xfrm>
              <a:off x="730" y="1407"/>
              <a:ext cx="4043" cy="444"/>
              <a:chOff x="744" y="1407"/>
              <a:chExt cx="3988" cy="444"/>
            </a:xfrm>
          </p:grpSpPr>
          <p:sp>
            <p:nvSpPr>
              <p:cNvPr id="7184" name="AutoShape 16"/>
              <p:cNvSpPr>
                <a:spLocks noChangeArrowheads="1"/>
              </p:cNvSpPr>
              <p:nvPr/>
            </p:nvSpPr>
            <p:spPr bwMode="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5" name="AutoShape 17"/>
              <p:cNvSpPr>
                <a:spLocks noChangeArrowheads="1"/>
              </p:cNvSpPr>
              <p:nvPr/>
            </p:nvSpPr>
            <p:spPr bwMode="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186" name="Group 18"/>
          <p:cNvGrpSpPr/>
          <p:nvPr/>
        </p:nvGrpSpPr>
        <p:grpSpPr bwMode="auto">
          <a:xfrm>
            <a:off x="1927225" y="2597150"/>
            <a:ext cx="5311775" cy="688975"/>
            <a:chOff x="720" y="1392"/>
            <a:chExt cx="4058" cy="480"/>
          </a:xfrm>
        </p:grpSpPr>
        <p:sp>
          <p:nvSpPr>
            <p:cNvPr id="7187"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88" name="Group 20"/>
            <p:cNvGrpSpPr/>
            <p:nvPr/>
          </p:nvGrpSpPr>
          <p:grpSpPr bwMode="auto">
            <a:xfrm>
              <a:off x="730" y="1407"/>
              <a:ext cx="4043" cy="444"/>
              <a:chOff x="744" y="1407"/>
              <a:chExt cx="3988" cy="444"/>
            </a:xfrm>
          </p:grpSpPr>
          <p:sp>
            <p:nvSpPr>
              <p:cNvPr id="7189"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0"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91" name="Text Box 23"/>
          <p:cNvSpPr txBox="1">
            <a:spLocks noChangeArrowheads="1"/>
          </p:cNvSpPr>
          <p:nvPr/>
        </p:nvSpPr>
        <p:spPr bwMode="white">
          <a:xfrm>
            <a:off x="2393950" y="271145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lgn="l">
              <a:defRPr>
                <a:solidFill>
                  <a:schemeClr val="tx1"/>
                </a:solidFill>
                <a:latin typeface="Arial" panose="020B0604020202020204" pitchFamily="34" charset="0"/>
              </a:defRPr>
            </a:lvl1pPr>
            <a:lvl2pPr marL="914400" indent="-457200" algn="l">
              <a:defRPr>
                <a:solidFill>
                  <a:schemeClr val="tx1"/>
                </a:solidFill>
                <a:latin typeface="Arial" panose="020B0604020202020204" pitchFamily="34" charset="0"/>
              </a:defRPr>
            </a:lvl2pPr>
            <a:lvl3pPr marL="1371600" indent="-457200" algn="l">
              <a:defRPr>
                <a:solidFill>
                  <a:schemeClr val="tx1"/>
                </a:solidFill>
                <a:latin typeface="Arial" panose="020B0604020202020204" pitchFamily="34" charset="0"/>
              </a:defRPr>
            </a:lvl3pPr>
            <a:lvl4pPr marL="1828800" indent="-457200" algn="l">
              <a:defRPr>
                <a:solidFill>
                  <a:schemeClr val="tx1"/>
                </a:solidFill>
                <a:latin typeface="Arial" panose="020B0604020202020204" pitchFamily="34" charset="0"/>
              </a:defRPr>
            </a:lvl4pPr>
            <a:lvl5pPr marL="2286000" indent="-457200" algn="l">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algn="ctr">
              <a:spcBef>
                <a:spcPct val="50000"/>
              </a:spcBef>
              <a:buClr>
                <a:schemeClr val="tx1"/>
              </a:buClr>
            </a:pPr>
            <a:r>
              <a:rPr lang="en-US" altLang="zh-CN" sz="2400" b="1" dirty="0">
                <a:solidFill>
                  <a:srgbClr val="FFFFFF"/>
                </a:solidFill>
                <a:ea typeface="宋体" panose="02010600030101010101" pitchFamily="2" charset="-122"/>
                <a:cs typeface="Arial" panose="020B0604020202020204" pitchFamily="34" charset="0"/>
              </a:rPr>
              <a:t>Translation</a:t>
            </a:r>
          </a:p>
        </p:txBody>
      </p:sp>
      <p:sp>
        <p:nvSpPr>
          <p:cNvPr id="7192" name="Text Box 24"/>
          <p:cNvSpPr txBox="1">
            <a:spLocks noChangeArrowheads="1"/>
          </p:cNvSpPr>
          <p:nvPr/>
        </p:nvSpPr>
        <p:spPr bwMode="white">
          <a:xfrm>
            <a:off x="2405063" y="35687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lgn="l">
              <a:defRPr>
                <a:solidFill>
                  <a:schemeClr val="tx1"/>
                </a:solidFill>
                <a:latin typeface="Arial" panose="020B0604020202020204" pitchFamily="34" charset="0"/>
              </a:defRPr>
            </a:lvl1pPr>
            <a:lvl2pPr marL="914400" indent="-457200" algn="l">
              <a:defRPr>
                <a:solidFill>
                  <a:schemeClr val="tx1"/>
                </a:solidFill>
                <a:latin typeface="Arial" panose="020B0604020202020204" pitchFamily="34" charset="0"/>
              </a:defRPr>
            </a:lvl2pPr>
            <a:lvl3pPr marL="1371600" indent="-457200" algn="l">
              <a:defRPr>
                <a:solidFill>
                  <a:schemeClr val="tx1"/>
                </a:solidFill>
                <a:latin typeface="Arial" panose="020B0604020202020204" pitchFamily="34" charset="0"/>
              </a:defRPr>
            </a:lvl3pPr>
            <a:lvl4pPr marL="1828800" indent="-457200" algn="l">
              <a:defRPr>
                <a:solidFill>
                  <a:schemeClr val="tx1"/>
                </a:solidFill>
                <a:latin typeface="Arial" panose="020B0604020202020204" pitchFamily="34" charset="0"/>
              </a:defRPr>
            </a:lvl4pPr>
            <a:lvl5pPr marL="2286000" indent="-457200" algn="l">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algn="ctr">
              <a:spcBef>
                <a:spcPct val="50000"/>
              </a:spcBef>
              <a:buClr>
                <a:schemeClr val="tx1"/>
              </a:buClr>
            </a:pPr>
            <a:r>
              <a:rPr lang="en-US" altLang="zh-CN" sz="2400" b="1" dirty="0">
                <a:solidFill>
                  <a:srgbClr val="FFFFFF"/>
                </a:solidFill>
                <a:ea typeface="宋体" panose="02010600030101010101" pitchFamily="2" charset="-122"/>
                <a:cs typeface="Arial" panose="020B0604020202020204" pitchFamily="34" charset="0"/>
              </a:rPr>
              <a:t>Writing</a:t>
            </a:r>
          </a:p>
        </p:txBody>
      </p:sp>
      <p:sp>
        <p:nvSpPr>
          <p:cNvPr id="7193" name="Text Box 25"/>
          <p:cNvSpPr txBox="1">
            <a:spLocks noChangeArrowheads="1"/>
          </p:cNvSpPr>
          <p:nvPr/>
        </p:nvSpPr>
        <p:spPr bwMode="white">
          <a:xfrm>
            <a:off x="2267744" y="4427538"/>
            <a:ext cx="48109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panose="020B0604020202020204" pitchFamily="34" charset="0"/>
              </a:defRPr>
            </a:lvl1pPr>
            <a:lvl2pPr marL="914400" indent="-457200" algn="l">
              <a:defRPr>
                <a:solidFill>
                  <a:schemeClr val="tx1"/>
                </a:solidFill>
                <a:latin typeface="Arial" panose="020B0604020202020204" pitchFamily="34" charset="0"/>
              </a:defRPr>
            </a:lvl2pPr>
            <a:lvl3pPr marL="1371600" indent="-457200" algn="l">
              <a:defRPr>
                <a:solidFill>
                  <a:schemeClr val="tx1"/>
                </a:solidFill>
                <a:latin typeface="Arial" panose="020B0604020202020204" pitchFamily="34" charset="0"/>
              </a:defRPr>
            </a:lvl3pPr>
            <a:lvl4pPr marL="1828800" indent="-457200" algn="l">
              <a:defRPr>
                <a:solidFill>
                  <a:schemeClr val="tx1"/>
                </a:solidFill>
                <a:latin typeface="Arial" panose="020B0604020202020204" pitchFamily="34" charset="0"/>
              </a:defRPr>
            </a:lvl4pPr>
            <a:lvl5pPr marL="2286000" indent="-457200" algn="l">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algn="ctr">
              <a:spcBef>
                <a:spcPct val="50000"/>
              </a:spcBef>
              <a:buClr>
                <a:schemeClr val="tx1"/>
              </a:buClr>
            </a:pPr>
            <a:r>
              <a:rPr lang="en-US" altLang="zh-CN" sz="2400" b="1" dirty="0">
                <a:solidFill>
                  <a:srgbClr val="FFFFFF"/>
                </a:solidFill>
                <a:ea typeface="宋体" panose="02010600030101010101" pitchFamily="2" charset="-122"/>
                <a:cs typeface="Arial" panose="020B0604020202020204" pitchFamily="34" charset="0"/>
              </a:rPr>
              <a:t>Speaking</a:t>
            </a:r>
          </a:p>
        </p:txBody>
      </p:sp>
      <p:sp>
        <p:nvSpPr>
          <p:cNvPr id="7194" name="Text Box 26"/>
          <p:cNvSpPr txBox="1">
            <a:spLocks noChangeArrowheads="1"/>
          </p:cNvSpPr>
          <p:nvPr/>
        </p:nvSpPr>
        <p:spPr bwMode="white">
          <a:xfrm>
            <a:off x="2139155" y="5236175"/>
            <a:ext cx="493156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panose="020B0604020202020204" pitchFamily="34" charset="0"/>
              </a:defRPr>
            </a:lvl1pPr>
            <a:lvl2pPr marL="914400" indent="-457200" algn="l">
              <a:defRPr>
                <a:solidFill>
                  <a:schemeClr val="tx1"/>
                </a:solidFill>
                <a:latin typeface="Arial" panose="020B0604020202020204" pitchFamily="34" charset="0"/>
              </a:defRPr>
            </a:lvl2pPr>
            <a:lvl3pPr marL="1371600" indent="-457200" algn="l">
              <a:defRPr>
                <a:solidFill>
                  <a:schemeClr val="tx1"/>
                </a:solidFill>
                <a:latin typeface="Arial" panose="020B0604020202020204" pitchFamily="34" charset="0"/>
              </a:defRPr>
            </a:lvl3pPr>
            <a:lvl4pPr marL="1828800" indent="-457200" algn="l">
              <a:defRPr>
                <a:solidFill>
                  <a:schemeClr val="tx1"/>
                </a:solidFill>
                <a:latin typeface="Arial" panose="020B0604020202020204" pitchFamily="34" charset="0"/>
              </a:defRPr>
            </a:lvl4pPr>
            <a:lvl5pPr marL="2286000" indent="-457200" algn="l">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algn="ctr">
              <a:spcBef>
                <a:spcPct val="50000"/>
              </a:spcBef>
              <a:buClr>
                <a:schemeClr val="tx1"/>
              </a:buClr>
            </a:pPr>
            <a:r>
              <a:rPr lang="en-US" altLang="zh-CN" sz="2400" b="1" dirty="0">
                <a:solidFill>
                  <a:srgbClr val="FFFFFF"/>
                </a:solidFill>
                <a:ea typeface="宋体" panose="02010600030101010101" pitchFamily="2" charset="-122"/>
                <a:cs typeface="Arial" panose="020B0604020202020204" pitchFamily="34" charset="0"/>
              </a:rPr>
              <a:t>Resources for further study</a:t>
            </a:r>
          </a:p>
        </p:txBody>
      </p:sp>
      <p:pic>
        <p:nvPicPr>
          <p:cNvPr id="7195" name="Picture 27"/>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27200" y="5146675"/>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7196" name="Picture 28"/>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43075" y="4300538"/>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7197" name="Picture 29"/>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43075" y="3449638"/>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7198" name="Picture 30"/>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31963" y="2592388"/>
            <a:ext cx="792162" cy="949325"/>
          </a:xfrm>
          <a:prstGeom prst="rect">
            <a:avLst/>
          </a:prstGeom>
          <a:noFill/>
          <a:extLst>
            <a:ext uri="{909E8E84-426E-40DD-AFC4-6F175D3DCCD1}">
              <a14:hiddenFill xmlns:a14="http://schemas.microsoft.com/office/drawing/2010/main">
                <a:solidFill>
                  <a:srgbClr val="FFFFFF"/>
                </a:solidFill>
              </a14:hiddenFill>
            </a:ext>
          </a:extLst>
        </p:spPr>
      </p:pic>
      <p:sp>
        <p:nvSpPr>
          <p:cNvPr id="7199" name="Text Box 31"/>
          <p:cNvSpPr txBox="1">
            <a:spLocks noChangeArrowheads="1"/>
          </p:cNvSpPr>
          <p:nvPr/>
        </p:nvSpPr>
        <p:spPr bwMode="white">
          <a:xfrm>
            <a:off x="1835696" y="5283200"/>
            <a:ext cx="8955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dirty="0">
                <a:solidFill>
                  <a:srgbClr val="FFFFFF"/>
                </a:solidFill>
                <a:ea typeface="宋体" panose="02010600030101010101" pitchFamily="2" charset="-122"/>
                <a:cs typeface="Arial" panose="020B0604020202020204" pitchFamily="34" charset="0"/>
              </a:rPr>
              <a:t>IV </a:t>
            </a:r>
          </a:p>
        </p:txBody>
      </p:sp>
      <p:sp>
        <p:nvSpPr>
          <p:cNvPr id="7200" name="Text Box 32"/>
          <p:cNvSpPr txBox="1">
            <a:spLocks noChangeArrowheads="1"/>
          </p:cNvSpPr>
          <p:nvPr/>
        </p:nvSpPr>
        <p:spPr bwMode="white">
          <a:xfrm>
            <a:off x="2052638" y="2689225"/>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rgbClr val="FFFFFF"/>
                </a:solidFill>
                <a:ea typeface="宋体" panose="02010600030101010101" pitchFamily="2" charset="-122"/>
                <a:cs typeface="Arial" panose="020B0604020202020204" pitchFamily="34" charset="0"/>
              </a:rPr>
              <a:t>I</a:t>
            </a:r>
          </a:p>
        </p:txBody>
      </p:sp>
      <p:sp>
        <p:nvSpPr>
          <p:cNvPr id="7201" name="Text Box 33"/>
          <p:cNvSpPr txBox="1">
            <a:spLocks noChangeArrowheads="1"/>
          </p:cNvSpPr>
          <p:nvPr/>
        </p:nvSpPr>
        <p:spPr bwMode="white">
          <a:xfrm>
            <a:off x="2065338" y="354806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rgbClr val="FFFFFF"/>
                </a:solidFill>
                <a:ea typeface="宋体" panose="02010600030101010101" pitchFamily="2" charset="-122"/>
                <a:cs typeface="Arial" panose="020B0604020202020204" pitchFamily="34" charset="0"/>
              </a:rPr>
              <a:t>II</a:t>
            </a:r>
          </a:p>
        </p:txBody>
      </p:sp>
      <p:sp>
        <p:nvSpPr>
          <p:cNvPr id="7202" name="Text Box 34"/>
          <p:cNvSpPr txBox="1">
            <a:spLocks noChangeArrowheads="1"/>
          </p:cNvSpPr>
          <p:nvPr/>
        </p:nvSpPr>
        <p:spPr bwMode="white">
          <a:xfrm>
            <a:off x="2065337" y="4435475"/>
            <a:ext cx="5199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dirty="0">
                <a:solidFill>
                  <a:srgbClr val="FFFFFF"/>
                </a:solidFill>
                <a:ea typeface="宋体" panose="02010600030101010101" pitchFamily="2" charset="-122"/>
                <a:cs typeface="Arial" panose="020B0604020202020204" pitchFamily="34" charset="0"/>
              </a:rPr>
              <a:t>III</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7504" y="260648"/>
            <a:ext cx="6059016" cy="526579"/>
          </a:xfrm>
        </p:spPr>
        <p:txBody>
          <a:bodyPr/>
          <a:lstStyle/>
          <a:p>
            <a:r>
              <a:rPr lang="en-US" altLang="zh-CN" sz="1800" dirty="0">
                <a:latin typeface="Constantia" panose="02030602050306030303" pitchFamily="18" charset="0"/>
              </a:rPr>
              <a:t>II. Writing</a:t>
            </a:r>
            <a:r>
              <a:rPr lang="zh-CN" altLang="en-US" sz="1800" dirty="0">
                <a:latin typeface="Constantia" panose="02030602050306030303" pitchFamily="18" charset="0"/>
              </a:rPr>
              <a:t> </a:t>
            </a:r>
            <a:r>
              <a:rPr lang="en-US" altLang="zh-CN" sz="1800" dirty="0">
                <a:latin typeface="Constantia" panose="02030602050306030303" pitchFamily="18" charset="0"/>
              </a:rPr>
              <a:t>Techniques — Well-organized Essay</a:t>
            </a:r>
            <a:endParaRPr lang="zh-CN" altLang="en-US" sz="1800" dirty="0">
              <a:latin typeface="Constantia" panose="02030602050306030303" pitchFamily="18" charset="0"/>
            </a:endParaRPr>
          </a:p>
        </p:txBody>
      </p:sp>
      <p:sp>
        <p:nvSpPr>
          <p:cNvPr id="5" name="内容占位符 4"/>
          <p:cNvSpPr>
            <a:spLocks noGrp="1"/>
          </p:cNvSpPr>
          <p:nvPr>
            <p:ph idx="1"/>
          </p:nvPr>
        </p:nvSpPr>
        <p:spPr>
          <a:xfrm>
            <a:off x="457200" y="1119852"/>
            <a:ext cx="8229600" cy="622573"/>
          </a:xfrm>
        </p:spPr>
        <p:txBody>
          <a:bodyPr/>
          <a:lstStyle/>
          <a:p>
            <a:pPr marL="0" indent="0" algn="ctr">
              <a:buNone/>
            </a:pPr>
            <a:r>
              <a:rPr lang="en-US" altLang="zh-CN" sz="2800" b="1" dirty="0">
                <a:latin typeface="微软雅黑" panose="020B0503020204020204" pitchFamily="34" charset="-122"/>
                <a:ea typeface="微软雅黑" panose="020B0503020204020204" pitchFamily="34" charset="-122"/>
              </a:rPr>
              <a:t>Well-organized Essay  </a:t>
            </a:r>
          </a:p>
        </p:txBody>
      </p:sp>
      <p:sp>
        <p:nvSpPr>
          <p:cNvPr id="2" name="文本框 1">
            <a:extLst>
              <a:ext uri="{FF2B5EF4-FFF2-40B4-BE49-F238E27FC236}">
                <a16:creationId xmlns:a16="http://schemas.microsoft.com/office/drawing/2014/main" id="{4E1BC377-6745-459B-AF39-8629DAD6E1AF}"/>
              </a:ext>
            </a:extLst>
          </p:cNvPr>
          <p:cNvSpPr txBox="1"/>
          <p:nvPr/>
        </p:nvSpPr>
        <p:spPr>
          <a:xfrm>
            <a:off x="359532" y="1556792"/>
            <a:ext cx="8424936" cy="2708434"/>
          </a:xfrm>
          <a:prstGeom prst="rect">
            <a:avLst/>
          </a:prstGeom>
          <a:noFill/>
        </p:spPr>
        <p:txBody>
          <a:bodyPr wrap="square" rtlCol="0">
            <a:spAutoFit/>
          </a:bodyPr>
          <a:lstStyle/>
          <a:p>
            <a:pPr algn="just"/>
            <a:r>
              <a:rPr lang="en-US" altLang="zh-CN" sz="2800" b="1" dirty="0">
                <a:solidFill>
                  <a:srgbClr val="0070C0"/>
                </a:solidFill>
                <a:latin typeface="Baskerville Old Face" panose="02020602080505020303" pitchFamily="18" charset="0"/>
              </a:rPr>
              <a:t>1. Analyze the well-organized essay from its structure</a:t>
            </a:r>
          </a:p>
          <a:p>
            <a:pPr algn="just"/>
            <a:r>
              <a:rPr lang="en-US" altLang="zh-CN" sz="2000" dirty="0">
                <a:solidFill>
                  <a:schemeClr val="tx2">
                    <a:lumMod val="50000"/>
                  </a:schemeClr>
                </a:solidFill>
                <a:latin typeface="Baskerville Old Face" panose="02020602080505020303" pitchFamily="18" charset="0"/>
              </a:rPr>
              <a:t>There are many different methods of writing, but the basic patterns used in standard writing are almost the same. Well-organized essays are usually taken in a form that echoes from beginning to end, also known as a "burger-shaped essay.“ Because the opening paragraph and the closing paragraph are very similar, the most important information is in the main body of the article. Think about what a hamburger looks like: the top and the bottom are the bread -- the beginning and the end, which wrap up the most important part of the burger</a:t>
            </a:r>
            <a:r>
              <a:rPr lang="en-US" altLang="zh-CN" sz="2200" dirty="0">
                <a:solidFill>
                  <a:schemeClr val="tx2">
                    <a:lumMod val="50000"/>
                  </a:schemeClr>
                </a:solidFill>
                <a:latin typeface="Baskerville Old Face" panose="02020602080505020303" pitchFamily="18" charset="0"/>
              </a:rPr>
              <a:t>.</a:t>
            </a:r>
            <a:endParaRPr lang="zh-CN" altLang="en-US" sz="2200" dirty="0">
              <a:solidFill>
                <a:schemeClr val="tx2">
                  <a:lumMod val="50000"/>
                </a:schemeClr>
              </a:solidFill>
              <a:latin typeface="Baskerville Old Face" panose="02020602080505020303" pitchFamily="18" charset="0"/>
            </a:endParaRPr>
          </a:p>
        </p:txBody>
      </p:sp>
      <p:pic>
        <p:nvPicPr>
          <p:cNvPr id="3" name="图片 2">
            <a:extLst>
              <a:ext uri="{FF2B5EF4-FFF2-40B4-BE49-F238E27FC236}">
                <a16:creationId xmlns:a16="http://schemas.microsoft.com/office/drawing/2014/main" id="{4B7850EC-E970-4172-B7B4-121B1A952E4F}"/>
              </a:ext>
            </a:extLst>
          </p:cNvPr>
          <p:cNvPicPr>
            <a:picLocks noChangeAspect="1"/>
          </p:cNvPicPr>
          <p:nvPr/>
        </p:nvPicPr>
        <p:blipFill rotWithShape="1">
          <a:blip r:embed="rId2"/>
          <a:srcRect t="4127" r="35038" b="8494"/>
          <a:stretch/>
        </p:blipFill>
        <p:spPr>
          <a:xfrm>
            <a:off x="107504" y="4252997"/>
            <a:ext cx="2952328" cy="2516241"/>
          </a:xfrm>
          <a:prstGeom prst="rect">
            <a:avLst/>
          </a:prstGeom>
          <a:ln>
            <a:noFill/>
          </a:ln>
          <a:effectLst>
            <a:softEdge rad="112500"/>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7504" y="260648"/>
            <a:ext cx="6059016" cy="526579"/>
          </a:xfrm>
        </p:spPr>
        <p:txBody>
          <a:bodyPr/>
          <a:lstStyle/>
          <a:p>
            <a:r>
              <a:rPr lang="en-US" altLang="zh-CN" sz="1800" dirty="0">
                <a:latin typeface="Constantia" panose="02030602050306030303" pitchFamily="18" charset="0"/>
              </a:rPr>
              <a:t>II. Writing</a:t>
            </a:r>
            <a:r>
              <a:rPr lang="zh-CN" altLang="en-US" sz="1800" dirty="0">
                <a:latin typeface="Constantia" panose="02030602050306030303" pitchFamily="18" charset="0"/>
              </a:rPr>
              <a:t> </a:t>
            </a:r>
            <a:r>
              <a:rPr lang="en-US" altLang="zh-CN" sz="1800" dirty="0">
                <a:latin typeface="Constantia" panose="02030602050306030303" pitchFamily="18" charset="0"/>
              </a:rPr>
              <a:t>Techniques — Well-organized Essay</a:t>
            </a:r>
            <a:endParaRPr lang="zh-CN" altLang="en-US" sz="1800" dirty="0">
              <a:latin typeface="Constantia" panose="02030602050306030303" pitchFamily="18" charset="0"/>
            </a:endParaRPr>
          </a:p>
        </p:txBody>
      </p:sp>
      <p:sp>
        <p:nvSpPr>
          <p:cNvPr id="5" name="内容占位符 4"/>
          <p:cNvSpPr>
            <a:spLocks noGrp="1"/>
          </p:cNvSpPr>
          <p:nvPr>
            <p:ph idx="1"/>
          </p:nvPr>
        </p:nvSpPr>
        <p:spPr>
          <a:xfrm>
            <a:off x="478891" y="1124744"/>
            <a:ext cx="8229600" cy="622573"/>
          </a:xfrm>
        </p:spPr>
        <p:txBody>
          <a:bodyPr/>
          <a:lstStyle/>
          <a:p>
            <a:pPr marL="0" indent="0" algn="ctr">
              <a:buNone/>
            </a:pPr>
            <a:r>
              <a:rPr lang="en-US" altLang="zh-CN" sz="2800" b="1">
                <a:latin typeface="微软雅黑" panose="020B0503020204020204" pitchFamily="34" charset="-122"/>
                <a:ea typeface="微软雅黑" panose="020B0503020204020204" pitchFamily="34" charset="-122"/>
              </a:rPr>
              <a:t>Well-organized Essay  </a:t>
            </a:r>
            <a:endParaRPr lang="en-US" altLang="zh-CN" sz="2800" b="1"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4E1BC377-6745-459B-AF39-8629DAD6E1AF}"/>
              </a:ext>
            </a:extLst>
          </p:cNvPr>
          <p:cNvSpPr txBox="1"/>
          <p:nvPr/>
        </p:nvSpPr>
        <p:spPr>
          <a:xfrm>
            <a:off x="381223" y="2119600"/>
            <a:ext cx="8424936" cy="4001095"/>
          </a:xfrm>
          <a:prstGeom prst="rect">
            <a:avLst/>
          </a:prstGeom>
          <a:noFill/>
        </p:spPr>
        <p:txBody>
          <a:bodyPr wrap="square" rtlCol="0">
            <a:spAutoFit/>
          </a:bodyPr>
          <a:lstStyle/>
          <a:p>
            <a:pPr algn="just"/>
            <a:r>
              <a:rPr lang="en-US" altLang="zh-CN" sz="2000" b="1" dirty="0">
                <a:solidFill>
                  <a:schemeClr val="tx2">
                    <a:lumMod val="50000"/>
                  </a:schemeClr>
                </a:solidFill>
                <a:latin typeface="Baskerville Old Face" panose="02020602080505020303" pitchFamily="18" charset="0"/>
              </a:rPr>
              <a:t>Writing procedures and techniques:</a:t>
            </a:r>
          </a:p>
          <a:p>
            <a:pPr marL="342900" indent="-342900" algn="just">
              <a:buAutoNum type="alphaUcPeriod"/>
            </a:pPr>
            <a:r>
              <a:rPr lang="en-US" altLang="zh-CN" b="1" dirty="0">
                <a:solidFill>
                  <a:schemeClr val="tx2">
                    <a:lumMod val="50000"/>
                  </a:schemeClr>
                </a:solidFill>
                <a:latin typeface="Baskerville Old Face" panose="02020602080505020303" pitchFamily="18" charset="0"/>
              </a:rPr>
              <a:t>Introduction part: </a:t>
            </a:r>
          </a:p>
          <a:p>
            <a:pPr algn="just"/>
            <a:r>
              <a:rPr lang="en-US" altLang="zh-CN" dirty="0">
                <a:solidFill>
                  <a:schemeClr val="tx2">
                    <a:lumMod val="50000"/>
                  </a:schemeClr>
                </a:solidFill>
                <a:latin typeface="Baskerville Old Face" panose="02020602080505020303" pitchFamily="18" charset="0"/>
              </a:rPr>
              <a:t>a. Choose an appropriate topic. </a:t>
            </a:r>
          </a:p>
          <a:p>
            <a:pPr algn="just"/>
            <a:r>
              <a:rPr lang="en-US" altLang="zh-CN" dirty="0">
                <a:solidFill>
                  <a:schemeClr val="tx2">
                    <a:lumMod val="50000"/>
                  </a:schemeClr>
                </a:solidFill>
                <a:latin typeface="Baskerville Old Face" panose="02020602080505020303" pitchFamily="18" charset="0"/>
              </a:rPr>
              <a:t>b. Have a clear thesis statement</a:t>
            </a:r>
          </a:p>
          <a:p>
            <a:pPr algn="just"/>
            <a:r>
              <a:rPr lang="en-US" altLang="zh-CN" dirty="0">
                <a:solidFill>
                  <a:schemeClr val="tx2">
                    <a:lumMod val="50000"/>
                  </a:schemeClr>
                </a:solidFill>
                <a:latin typeface="Baskerville Old Face" panose="02020602080505020303" pitchFamily="18" charset="0"/>
              </a:rPr>
              <a:t>e.g. :Information technology has revolutionized the way we work.</a:t>
            </a:r>
          </a:p>
          <a:p>
            <a:pPr algn="just"/>
            <a:r>
              <a:rPr lang="en-US" altLang="zh-CN" dirty="0">
                <a:solidFill>
                  <a:schemeClr val="tx2">
                    <a:lumMod val="50000"/>
                  </a:schemeClr>
                </a:solidFill>
                <a:latin typeface="Baskerville Old Face" panose="02020602080505020303" pitchFamily="18" charset="0"/>
              </a:rPr>
              <a:t>c. Make an outline of the essay by following the “introduction - body – conclusion” structure.</a:t>
            </a:r>
          </a:p>
          <a:p>
            <a:pPr algn="just"/>
            <a:r>
              <a:rPr lang="en-US" altLang="zh-CN" dirty="0">
                <a:solidFill>
                  <a:schemeClr val="tx2">
                    <a:lumMod val="50000"/>
                  </a:schemeClr>
                </a:solidFill>
                <a:latin typeface="Baskerville Old Face" panose="02020602080505020303" pitchFamily="18" charset="0"/>
              </a:rPr>
              <a:t>d.  Begin your essay by sentences that will easily attract your readers. You can use a quote; interesting or shocking numbers;  a question; or a personal experience to start the essay. </a:t>
            </a:r>
          </a:p>
          <a:p>
            <a:pPr algn="just"/>
            <a:r>
              <a:rPr lang="en-US" altLang="zh-CN" dirty="0">
                <a:solidFill>
                  <a:schemeClr val="tx2">
                    <a:lumMod val="50000"/>
                  </a:schemeClr>
                </a:solidFill>
                <a:latin typeface="Baskerville Old Face" panose="02020602080505020303" pitchFamily="18" charset="0"/>
              </a:rPr>
              <a:t>e.g.: Home workers have grown from 150 thousand to 12 million in the past 5 years thanks to the wonders of the computer. </a:t>
            </a:r>
          </a:p>
          <a:p>
            <a:pPr algn="just"/>
            <a:r>
              <a:rPr lang="en-US" altLang="zh-CN" dirty="0">
                <a:solidFill>
                  <a:schemeClr val="tx2">
                    <a:lumMod val="50000"/>
                  </a:schemeClr>
                </a:solidFill>
                <a:latin typeface="Baskerville Old Face" panose="02020602080505020303" pitchFamily="18" charset="0"/>
              </a:rPr>
              <a:t>e. Give your thesis statement in the introduction part, and build the link between the introduction and body part. </a:t>
            </a:r>
          </a:p>
          <a:p>
            <a:pPr algn="just"/>
            <a:r>
              <a:rPr lang="en-US" altLang="zh-CN" dirty="0">
                <a:solidFill>
                  <a:schemeClr val="tx2">
                    <a:lumMod val="50000"/>
                  </a:schemeClr>
                </a:solidFill>
                <a:latin typeface="Baskerville Old Face" panose="02020602080505020303" pitchFamily="18" charset="0"/>
              </a:rPr>
              <a:t>e.g.: Technological innovation has thus made the traditional work place obsolete. </a:t>
            </a:r>
          </a:p>
        </p:txBody>
      </p:sp>
      <p:sp>
        <p:nvSpPr>
          <p:cNvPr id="6" name="文本框 5">
            <a:extLst>
              <a:ext uri="{FF2B5EF4-FFF2-40B4-BE49-F238E27FC236}">
                <a16:creationId xmlns:a16="http://schemas.microsoft.com/office/drawing/2014/main" id="{150A72F9-7331-416E-BEA8-919C38700C35}"/>
              </a:ext>
            </a:extLst>
          </p:cNvPr>
          <p:cNvSpPr txBox="1"/>
          <p:nvPr/>
        </p:nvSpPr>
        <p:spPr>
          <a:xfrm>
            <a:off x="2915816" y="1598749"/>
            <a:ext cx="6696744" cy="461665"/>
          </a:xfrm>
          <a:prstGeom prst="rect">
            <a:avLst/>
          </a:prstGeom>
          <a:noFill/>
        </p:spPr>
        <p:txBody>
          <a:bodyPr wrap="square">
            <a:spAutoFit/>
          </a:bodyPr>
          <a:lstStyle/>
          <a:p>
            <a:pPr algn="just"/>
            <a:r>
              <a:rPr lang="en-US" altLang="zh-CN" sz="2400" b="1" dirty="0">
                <a:solidFill>
                  <a:srgbClr val="0070C0"/>
                </a:solidFill>
                <a:latin typeface="Baskerville Old Face" panose="02020602080505020303" pitchFamily="18" charset="0"/>
              </a:rPr>
              <a:t>1. Well-structured Essay</a:t>
            </a:r>
          </a:p>
        </p:txBody>
      </p:sp>
    </p:spTree>
    <p:extLst>
      <p:ext uri="{BB962C8B-B14F-4D97-AF65-F5344CB8AC3E}">
        <p14:creationId xmlns:p14="http://schemas.microsoft.com/office/powerpoint/2010/main" val="2637625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7504" y="260648"/>
            <a:ext cx="6059016" cy="526579"/>
          </a:xfrm>
        </p:spPr>
        <p:txBody>
          <a:bodyPr/>
          <a:lstStyle/>
          <a:p>
            <a:r>
              <a:rPr lang="en-US" altLang="zh-CN" sz="1800" dirty="0">
                <a:latin typeface="Constantia" panose="02030602050306030303" pitchFamily="18" charset="0"/>
              </a:rPr>
              <a:t>II. Writing</a:t>
            </a:r>
            <a:r>
              <a:rPr lang="zh-CN" altLang="en-US" sz="1800" dirty="0">
                <a:latin typeface="Constantia" panose="02030602050306030303" pitchFamily="18" charset="0"/>
              </a:rPr>
              <a:t> </a:t>
            </a:r>
            <a:r>
              <a:rPr lang="en-US" altLang="zh-CN" sz="1800" dirty="0">
                <a:latin typeface="Constantia" panose="02030602050306030303" pitchFamily="18" charset="0"/>
              </a:rPr>
              <a:t>Techniques — Well-organized Essay</a:t>
            </a:r>
            <a:endParaRPr lang="zh-CN" altLang="en-US" sz="1800" dirty="0">
              <a:latin typeface="Constantia" panose="02030602050306030303" pitchFamily="18" charset="0"/>
            </a:endParaRPr>
          </a:p>
        </p:txBody>
      </p:sp>
      <p:sp>
        <p:nvSpPr>
          <p:cNvPr id="5" name="内容占位符 4"/>
          <p:cNvSpPr>
            <a:spLocks noGrp="1"/>
          </p:cNvSpPr>
          <p:nvPr>
            <p:ph idx="1"/>
          </p:nvPr>
        </p:nvSpPr>
        <p:spPr>
          <a:xfrm>
            <a:off x="478891" y="1124744"/>
            <a:ext cx="8229600" cy="622573"/>
          </a:xfrm>
        </p:spPr>
        <p:txBody>
          <a:bodyPr/>
          <a:lstStyle/>
          <a:p>
            <a:pPr marL="0" indent="0" algn="ctr">
              <a:buNone/>
            </a:pPr>
            <a:r>
              <a:rPr lang="en-US" altLang="zh-CN" sz="2800" b="1">
                <a:latin typeface="微软雅黑" panose="020B0503020204020204" pitchFamily="34" charset="-122"/>
                <a:ea typeface="微软雅黑" panose="020B0503020204020204" pitchFamily="34" charset="-122"/>
              </a:rPr>
              <a:t>Well-organized Essay  </a:t>
            </a:r>
            <a:endParaRPr lang="en-US" altLang="zh-CN" sz="2800" b="1"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4E1BC377-6745-459B-AF39-8629DAD6E1AF}"/>
              </a:ext>
            </a:extLst>
          </p:cNvPr>
          <p:cNvSpPr txBox="1"/>
          <p:nvPr/>
        </p:nvSpPr>
        <p:spPr>
          <a:xfrm>
            <a:off x="512422" y="2084834"/>
            <a:ext cx="8424936" cy="4308872"/>
          </a:xfrm>
          <a:prstGeom prst="rect">
            <a:avLst/>
          </a:prstGeom>
          <a:noFill/>
        </p:spPr>
        <p:txBody>
          <a:bodyPr wrap="square" rtlCol="0">
            <a:spAutoFit/>
          </a:bodyPr>
          <a:lstStyle/>
          <a:p>
            <a:pPr algn="just"/>
            <a:r>
              <a:rPr lang="en-US" altLang="zh-CN" sz="2000" b="1" dirty="0">
                <a:solidFill>
                  <a:schemeClr val="tx2">
                    <a:lumMod val="50000"/>
                  </a:schemeClr>
                </a:solidFill>
                <a:latin typeface="Baskerville Old Face" panose="02020602080505020303" pitchFamily="18" charset="0"/>
              </a:rPr>
              <a:t>Writing procedures and techniques:</a:t>
            </a:r>
          </a:p>
          <a:p>
            <a:pPr algn="just"/>
            <a:endParaRPr lang="en-US" altLang="zh-CN" sz="2000" b="1" dirty="0">
              <a:solidFill>
                <a:schemeClr val="tx2">
                  <a:lumMod val="50000"/>
                </a:schemeClr>
              </a:solidFill>
              <a:latin typeface="Baskerville Old Face" panose="02020602080505020303" pitchFamily="18" charset="0"/>
            </a:endParaRPr>
          </a:p>
          <a:p>
            <a:pPr algn="just"/>
            <a:r>
              <a:rPr lang="en-US" altLang="zh-CN" b="1" dirty="0">
                <a:solidFill>
                  <a:schemeClr val="tx2">
                    <a:lumMod val="50000"/>
                  </a:schemeClr>
                </a:solidFill>
                <a:latin typeface="Baskerville Old Face" panose="02020602080505020303" pitchFamily="18" charset="0"/>
              </a:rPr>
              <a:t>B. Body :</a:t>
            </a:r>
          </a:p>
          <a:p>
            <a:pPr marL="342900" indent="-342900" algn="just">
              <a:buAutoNum type="alphaLcPeriod"/>
            </a:pPr>
            <a:r>
              <a:rPr lang="en-US" altLang="zh-CN" dirty="0">
                <a:solidFill>
                  <a:schemeClr val="tx2">
                    <a:lumMod val="50000"/>
                  </a:schemeClr>
                </a:solidFill>
                <a:latin typeface="Baskerville Old Face" panose="02020602080505020303" pitchFamily="18" charset="0"/>
              </a:rPr>
              <a:t>Give a topic sentence for each paragraph in the body.</a:t>
            </a:r>
          </a:p>
          <a:p>
            <a:pPr marL="342900" indent="-342900" algn="just">
              <a:buAutoNum type="alphaLcPeriod"/>
            </a:pPr>
            <a:r>
              <a:rPr lang="en-US" altLang="zh-CN" dirty="0">
                <a:solidFill>
                  <a:schemeClr val="tx2">
                    <a:lumMod val="50000"/>
                  </a:schemeClr>
                </a:solidFill>
                <a:latin typeface="Baskerville Old Face" panose="02020602080505020303" pitchFamily="18" charset="0"/>
              </a:rPr>
              <a:t>Use strong facts or examples to support the central point.</a:t>
            </a:r>
          </a:p>
          <a:p>
            <a:pPr algn="just"/>
            <a:r>
              <a:rPr lang="en-US" altLang="zh-CN" dirty="0">
                <a:solidFill>
                  <a:schemeClr val="tx2">
                    <a:lumMod val="50000"/>
                  </a:schemeClr>
                </a:solidFill>
                <a:latin typeface="Baskerville Old Face" panose="02020602080505020303" pitchFamily="18" charset="0"/>
              </a:rPr>
              <a:t>e.g.: When the Internet was first introduced, it was used primarily by scientists, now it is common in every classroom.</a:t>
            </a:r>
          </a:p>
          <a:p>
            <a:pPr algn="just"/>
            <a:endParaRPr lang="en-US" altLang="zh-CN" b="1" dirty="0">
              <a:solidFill>
                <a:schemeClr val="tx2">
                  <a:lumMod val="50000"/>
                </a:schemeClr>
              </a:solidFill>
              <a:latin typeface="Baskerville Old Face" panose="02020602080505020303" pitchFamily="18" charset="0"/>
            </a:endParaRPr>
          </a:p>
          <a:p>
            <a:pPr algn="just"/>
            <a:r>
              <a:rPr lang="en-US" altLang="zh-CN" b="1" dirty="0">
                <a:solidFill>
                  <a:schemeClr val="tx2">
                    <a:lumMod val="50000"/>
                  </a:schemeClr>
                </a:solidFill>
                <a:latin typeface="Baskerville Old Face" panose="02020602080505020303" pitchFamily="18" charset="0"/>
              </a:rPr>
              <a:t>C. Conclusion:</a:t>
            </a:r>
          </a:p>
          <a:p>
            <a:pPr marL="342900" indent="-342900" algn="just">
              <a:buAutoNum type="alphaLcPeriod"/>
            </a:pPr>
            <a:r>
              <a:rPr lang="en-US" altLang="zh-CN" dirty="0">
                <a:solidFill>
                  <a:schemeClr val="tx2">
                    <a:lumMod val="50000"/>
                  </a:schemeClr>
                </a:solidFill>
                <a:latin typeface="Baskerville Old Face" panose="02020602080505020303" pitchFamily="18" charset="0"/>
              </a:rPr>
              <a:t>Recap the major points in the previous part.</a:t>
            </a:r>
          </a:p>
          <a:p>
            <a:pPr marL="342900" indent="-342900" algn="just">
              <a:buAutoNum type="alphaLcPeriod"/>
            </a:pPr>
            <a:r>
              <a:rPr lang="en-US" altLang="zh-CN" dirty="0">
                <a:solidFill>
                  <a:schemeClr val="tx2">
                    <a:lumMod val="50000"/>
                  </a:schemeClr>
                </a:solidFill>
                <a:latin typeface="Baskerville Old Face" panose="02020602080505020303" pitchFamily="18" charset="0"/>
              </a:rPr>
              <a:t>Restate the thesis statement. </a:t>
            </a:r>
          </a:p>
          <a:p>
            <a:pPr algn="just"/>
            <a:endParaRPr lang="en-US" altLang="zh-CN" b="1" dirty="0">
              <a:solidFill>
                <a:schemeClr val="tx2">
                  <a:lumMod val="50000"/>
                </a:schemeClr>
              </a:solidFill>
              <a:latin typeface="Baskerville Old Face" panose="02020602080505020303" pitchFamily="18" charset="0"/>
            </a:endParaRPr>
          </a:p>
          <a:p>
            <a:pPr algn="just"/>
            <a:r>
              <a:rPr lang="en-US" altLang="zh-CN" b="1" dirty="0">
                <a:solidFill>
                  <a:schemeClr val="tx2">
                    <a:lumMod val="50000"/>
                  </a:schemeClr>
                </a:solidFill>
                <a:latin typeface="Baskerville Old Face" panose="02020602080505020303" pitchFamily="18" charset="0"/>
              </a:rPr>
              <a:t>Conclusion: </a:t>
            </a:r>
            <a:r>
              <a:rPr lang="en-US" altLang="zh-CN" dirty="0">
                <a:solidFill>
                  <a:schemeClr val="tx2">
                    <a:lumMod val="50000"/>
                  </a:schemeClr>
                </a:solidFill>
                <a:latin typeface="Baskerville Old Face" panose="02020602080505020303" pitchFamily="18" charset="0"/>
              </a:rPr>
              <a:t>Write the introduction, body and conclusion parts with integrity, unity and coherence, thus, you can present a well-structured essay. </a:t>
            </a:r>
          </a:p>
          <a:p>
            <a:pPr algn="just"/>
            <a:endParaRPr lang="en-US" altLang="zh-CN" dirty="0">
              <a:solidFill>
                <a:schemeClr val="tx2">
                  <a:lumMod val="50000"/>
                </a:schemeClr>
              </a:solidFill>
              <a:latin typeface="Baskerville Old Face" panose="02020602080505020303" pitchFamily="18" charset="0"/>
            </a:endParaRPr>
          </a:p>
        </p:txBody>
      </p:sp>
      <p:sp>
        <p:nvSpPr>
          <p:cNvPr id="6" name="文本框 5">
            <a:extLst>
              <a:ext uri="{FF2B5EF4-FFF2-40B4-BE49-F238E27FC236}">
                <a16:creationId xmlns:a16="http://schemas.microsoft.com/office/drawing/2014/main" id="{150A72F9-7331-416E-BEA8-919C38700C35}"/>
              </a:ext>
            </a:extLst>
          </p:cNvPr>
          <p:cNvSpPr txBox="1"/>
          <p:nvPr/>
        </p:nvSpPr>
        <p:spPr>
          <a:xfrm>
            <a:off x="2915816" y="1598749"/>
            <a:ext cx="6696744" cy="461665"/>
          </a:xfrm>
          <a:prstGeom prst="rect">
            <a:avLst/>
          </a:prstGeom>
          <a:noFill/>
        </p:spPr>
        <p:txBody>
          <a:bodyPr wrap="square">
            <a:spAutoFit/>
          </a:bodyPr>
          <a:lstStyle/>
          <a:p>
            <a:pPr algn="just"/>
            <a:r>
              <a:rPr lang="en-US" altLang="zh-CN" sz="2400" b="1" dirty="0">
                <a:solidFill>
                  <a:srgbClr val="0070C0"/>
                </a:solidFill>
                <a:latin typeface="Baskerville Old Face" panose="02020602080505020303" pitchFamily="18" charset="0"/>
              </a:rPr>
              <a:t>1. Well-structured Essay</a:t>
            </a:r>
          </a:p>
        </p:txBody>
      </p:sp>
      <p:sp>
        <p:nvSpPr>
          <p:cNvPr id="3" name="文本框 2">
            <a:extLst>
              <a:ext uri="{FF2B5EF4-FFF2-40B4-BE49-F238E27FC236}">
                <a16:creationId xmlns:a16="http://schemas.microsoft.com/office/drawing/2014/main" id="{2493F8DB-825A-49D3-A0F5-BDC89057A242}"/>
              </a:ext>
            </a:extLst>
          </p:cNvPr>
          <p:cNvSpPr txBox="1"/>
          <p:nvPr/>
        </p:nvSpPr>
        <p:spPr>
          <a:xfrm>
            <a:off x="478891" y="4005064"/>
            <a:ext cx="8229600"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724361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7504" y="260648"/>
            <a:ext cx="6059016" cy="526579"/>
          </a:xfrm>
        </p:spPr>
        <p:txBody>
          <a:bodyPr/>
          <a:lstStyle/>
          <a:p>
            <a:r>
              <a:rPr lang="en-US" altLang="zh-CN" sz="1800" dirty="0">
                <a:latin typeface="Constantia" panose="02030602050306030303" pitchFamily="18" charset="0"/>
              </a:rPr>
              <a:t>II. Writing</a:t>
            </a:r>
            <a:r>
              <a:rPr lang="zh-CN" altLang="en-US" sz="1800" dirty="0">
                <a:latin typeface="Constantia" panose="02030602050306030303" pitchFamily="18" charset="0"/>
              </a:rPr>
              <a:t> </a:t>
            </a:r>
            <a:r>
              <a:rPr lang="en-US" altLang="zh-CN" sz="1800" dirty="0">
                <a:latin typeface="Constantia" panose="02030602050306030303" pitchFamily="18" charset="0"/>
              </a:rPr>
              <a:t>Techniques — Well-organized Essay</a:t>
            </a:r>
            <a:endParaRPr lang="zh-CN" altLang="en-US" sz="1800" dirty="0">
              <a:latin typeface="Constantia" panose="02030602050306030303" pitchFamily="18" charset="0"/>
            </a:endParaRPr>
          </a:p>
        </p:txBody>
      </p:sp>
      <p:sp>
        <p:nvSpPr>
          <p:cNvPr id="5" name="内容占位符 4"/>
          <p:cNvSpPr>
            <a:spLocks noGrp="1"/>
          </p:cNvSpPr>
          <p:nvPr>
            <p:ph idx="1"/>
          </p:nvPr>
        </p:nvSpPr>
        <p:spPr>
          <a:xfrm>
            <a:off x="478891" y="1124744"/>
            <a:ext cx="8229600" cy="622573"/>
          </a:xfrm>
        </p:spPr>
        <p:txBody>
          <a:bodyPr/>
          <a:lstStyle/>
          <a:p>
            <a:pPr marL="0" indent="0" algn="ctr">
              <a:buNone/>
            </a:pPr>
            <a:r>
              <a:rPr lang="en-US" altLang="zh-CN" sz="2800" b="1">
                <a:latin typeface="微软雅黑" panose="020B0503020204020204" pitchFamily="34" charset="-122"/>
                <a:ea typeface="微软雅黑" panose="020B0503020204020204" pitchFamily="34" charset="-122"/>
              </a:rPr>
              <a:t>Well-organized Essay  </a:t>
            </a:r>
            <a:endParaRPr lang="en-US" altLang="zh-CN" sz="2800" b="1"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4E1BC377-6745-459B-AF39-8629DAD6E1AF}"/>
              </a:ext>
            </a:extLst>
          </p:cNvPr>
          <p:cNvSpPr txBox="1"/>
          <p:nvPr/>
        </p:nvSpPr>
        <p:spPr>
          <a:xfrm>
            <a:off x="381223" y="2639981"/>
            <a:ext cx="8424936" cy="707886"/>
          </a:xfrm>
          <a:prstGeom prst="rect">
            <a:avLst/>
          </a:prstGeom>
          <a:noFill/>
        </p:spPr>
        <p:txBody>
          <a:bodyPr wrap="square" rtlCol="0">
            <a:spAutoFit/>
          </a:bodyPr>
          <a:lstStyle/>
          <a:p>
            <a:pPr algn="just"/>
            <a:r>
              <a:rPr lang="en-US" altLang="zh-CN" sz="2000" b="1" dirty="0">
                <a:solidFill>
                  <a:schemeClr val="tx2">
                    <a:lumMod val="50000"/>
                  </a:schemeClr>
                </a:solidFill>
                <a:latin typeface="Baskerville Old Face" panose="02020602080505020303" pitchFamily="18" charset="0"/>
              </a:rPr>
              <a:t>Choosing vocabulary and sentence patterns wisely can enrich the writing and make the essay stand out. Here are some examples to learn from:</a:t>
            </a:r>
          </a:p>
        </p:txBody>
      </p:sp>
      <p:sp>
        <p:nvSpPr>
          <p:cNvPr id="6" name="文本框 5">
            <a:extLst>
              <a:ext uri="{FF2B5EF4-FFF2-40B4-BE49-F238E27FC236}">
                <a16:creationId xmlns:a16="http://schemas.microsoft.com/office/drawing/2014/main" id="{150A72F9-7331-416E-BEA8-919C38700C35}"/>
              </a:ext>
            </a:extLst>
          </p:cNvPr>
          <p:cNvSpPr txBox="1"/>
          <p:nvPr/>
        </p:nvSpPr>
        <p:spPr>
          <a:xfrm>
            <a:off x="1303762" y="1720780"/>
            <a:ext cx="6579858" cy="830997"/>
          </a:xfrm>
          <a:prstGeom prst="rect">
            <a:avLst/>
          </a:prstGeom>
          <a:noFill/>
        </p:spPr>
        <p:txBody>
          <a:bodyPr wrap="square">
            <a:spAutoFit/>
          </a:bodyPr>
          <a:lstStyle/>
          <a:p>
            <a:r>
              <a:rPr lang="en-US" altLang="zh-CN" sz="2400" b="1" dirty="0">
                <a:solidFill>
                  <a:srgbClr val="0070C0"/>
                </a:solidFill>
                <a:latin typeface="Baskerville Old Face" panose="02020602080505020303" pitchFamily="18" charset="0"/>
              </a:rPr>
              <a:t>2. Enrich your writing by choosing the</a:t>
            </a:r>
          </a:p>
          <a:p>
            <a:r>
              <a:rPr lang="en-US" altLang="zh-CN" sz="2400" b="1" dirty="0">
                <a:solidFill>
                  <a:srgbClr val="0070C0"/>
                </a:solidFill>
                <a:latin typeface="Baskerville Old Face" panose="02020602080505020303" pitchFamily="18" charset="0"/>
              </a:rPr>
              <a:t>vocabulary and sentences patterns wisely.  </a:t>
            </a:r>
          </a:p>
        </p:txBody>
      </p:sp>
      <p:sp>
        <p:nvSpPr>
          <p:cNvPr id="3" name="文本框 2">
            <a:extLst>
              <a:ext uri="{FF2B5EF4-FFF2-40B4-BE49-F238E27FC236}">
                <a16:creationId xmlns:a16="http://schemas.microsoft.com/office/drawing/2014/main" id="{2493F8DB-825A-49D3-A0F5-BDC89057A242}"/>
              </a:ext>
            </a:extLst>
          </p:cNvPr>
          <p:cNvSpPr txBox="1"/>
          <p:nvPr/>
        </p:nvSpPr>
        <p:spPr>
          <a:xfrm>
            <a:off x="1043608" y="3436071"/>
            <a:ext cx="8229600" cy="2886816"/>
          </a:xfrm>
          <a:prstGeom prst="rect">
            <a:avLst/>
          </a:prstGeom>
          <a:noFill/>
        </p:spPr>
        <p:txBody>
          <a:bodyPr wrap="square" rtlCol="0">
            <a:spAutoFit/>
          </a:bodyPr>
          <a:lstStyle/>
          <a:p>
            <a:pPr marL="342900" indent="-342900" algn="just">
              <a:buAutoNum type="alphaUcPeriod"/>
            </a:pPr>
            <a:r>
              <a:rPr lang="en-US" altLang="zh-CN" sz="2000" b="1" dirty="0">
                <a:solidFill>
                  <a:schemeClr val="tx2">
                    <a:lumMod val="75000"/>
                  </a:schemeClr>
                </a:solidFill>
                <a:latin typeface="Baskerville Old Face" panose="02020602080505020303" pitchFamily="18" charset="0"/>
              </a:rPr>
              <a:t>Present a viewpoint:</a:t>
            </a:r>
          </a:p>
          <a:p>
            <a:pPr algn="just">
              <a:lnSpc>
                <a:spcPts val="2800"/>
              </a:lnSpc>
            </a:pPr>
            <a:r>
              <a:rPr lang="en-US" altLang="zh-CN" dirty="0">
                <a:solidFill>
                  <a:schemeClr val="tx2">
                    <a:lumMod val="75000"/>
                  </a:schemeClr>
                </a:solidFill>
                <a:latin typeface="Baskerville Old Face" panose="02020602080505020303" pitchFamily="18" charset="0"/>
              </a:rPr>
              <a:t>I am convinced that…</a:t>
            </a:r>
          </a:p>
          <a:p>
            <a:pPr algn="just">
              <a:lnSpc>
                <a:spcPts val="2800"/>
              </a:lnSpc>
            </a:pPr>
            <a:r>
              <a:rPr lang="en-US" altLang="zh-CN" dirty="0">
                <a:solidFill>
                  <a:schemeClr val="tx2">
                    <a:lumMod val="75000"/>
                  </a:schemeClr>
                </a:solidFill>
                <a:latin typeface="Baskerville Old Face" panose="02020602080505020303" pitchFamily="18" charset="0"/>
              </a:rPr>
              <a:t>I completely approve of/ side with the former/ latter point of view</a:t>
            </a:r>
          </a:p>
          <a:p>
            <a:pPr algn="just">
              <a:lnSpc>
                <a:spcPts val="2800"/>
              </a:lnSpc>
            </a:pPr>
            <a:r>
              <a:rPr lang="en-US" altLang="zh-CN" dirty="0">
                <a:solidFill>
                  <a:schemeClr val="tx2">
                    <a:lumMod val="75000"/>
                  </a:schemeClr>
                </a:solidFill>
                <a:latin typeface="Baskerville Old Face" panose="02020602080505020303" pitchFamily="18" charset="0"/>
              </a:rPr>
              <a:t>I can hardly share this viewpoint for the reasons below.</a:t>
            </a:r>
          </a:p>
          <a:p>
            <a:pPr algn="just">
              <a:lnSpc>
                <a:spcPts val="2800"/>
              </a:lnSpc>
            </a:pPr>
            <a:r>
              <a:rPr lang="en-US" altLang="zh-CN" dirty="0">
                <a:solidFill>
                  <a:schemeClr val="tx2">
                    <a:lumMod val="75000"/>
                  </a:schemeClr>
                </a:solidFill>
                <a:latin typeface="Baskerville Old Face" panose="02020602080505020303" pitchFamily="18" charset="0"/>
              </a:rPr>
              <a:t>The issue of … is becoming a matter of concern</a:t>
            </a:r>
          </a:p>
          <a:p>
            <a:pPr algn="just">
              <a:lnSpc>
                <a:spcPts val="2800"/>
              </a:lnSpc>
            </a:pPr>
            <a:r>
              <a:rPr lang="en-US" altLang="zh-CN" dirty="0">
                <a:solidFill>
                  <a:schemeClr val="tx2">
                    <a:lumMod val="75000"/>
                  </a:schemeClr>
                </a:solidFill>
                <a:latin typeface="Baskerville Old Face" panose="02020602080505020303" pitchFamily="18" charset="0"/>
              </a:rPr>
              <a:t>At present people are becoming increasingly aware of the importance of…</a:t>
            </a:r>
          </a:p>
          <a:p>
            <a:pPr algn="just">
              <a:lnSpc>
                <a:spcPts val="2800"/>
              </a:lnSpc>
            </a:pPr>
            <a:r>
              <a:rPr lang="en-US" altLang="zh-CN" dirty="0">
                <a:solidFill>
                  <a:schemeClr val="tx2">
                    <a:lumMod val="75000"/>
                  </a:schemeClr>
                </a:solidFill>
                <a:latin typeface="Baskerville Old Face" panose="02020602080505020303" pitchFamily="18" charset="0"/>
              </a:rPr>
              <a:t>It is generally accepted/assumed/acknowledged that… , but…</a:t>
            </a:r>
          </a:p>
          <a:p>
            <a:pPr algn="just">
              <a:lnSpc>
                <a:spcPts val="2800"/>
              </a:lnSpc>
            </a:pPr>
            <a:r>
              <a:rPr lang="en-US" altLang="zh-CN" dirty="0">
                <a:solidFill>
                  <a:schemeClr val="tx2">
                    <a:lumMod val="75000"/>
                  </a:schemeClr>
                </a:solidFill>
                <a:latin typeface="Baskerville Old Face" panose="02020602080505020303" pitchFamily="18" charset="0"/>
              </a:rPr>
              <a:t>Some people keep saying that… It is not entirely true/ so…</a:t>
            </a:r>
          </a:p>
        </p:txBody>
      </p:sp>
    </p:spTree>
    <p:extLst>
      <p:ext uri="{BB962C8B-B14F-4D97-AF65-F5344CB8AC3E}">
        <p14:creationId xmlns:p14="http://schemas.microsoft.com/office/powerpoint/2010/main" val="473417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7504" y="260648"/>
            <a:ext cx="6059016" cy="526579"/>
          </a:xfrm>
        </p:spPr>
        <p:txBody>
          <a:bodyPr/>
          <a:lstStyle/>
          <a:p>
            <a:r>
              <a:rPr lang="en-US" altLang="zh-CN" sz="1800" dirty="0">
                <a:latin typeface="Constantia" panose="02030602050306030303" pitchFamily="18" charset="0"/>
              </a:rPr>
              <a:t>II. Writing</a:t>
            </a:r>
            <a:r>
              <a:rPr lang="zh-CN" altLang="en-US" sz="1800" dirty="0">
                <a:latin typeface="Constantia" panose="02030602050306030303" pitchFamily="18" charset="0"/>
              </a:rPr>
              <a:t> </a:t>
            </a:r>
            <a:r>
              <a:rPr lang="en-US" altLang="zh-CN" sz="1800" dirty="0">
                <a:latin typeface="Constantia" panose="02030602050306030303" pitchFamily="18" charset="0"/>
              </a:rPr>
              <a:t>Techniques — Well-organized Essay</a:t>
            </a:r>
            <a:endParaRPr lang="zh-CN" altLang="en-US" sz="1800" dirty="0">
              <a:latin typeface="Constantia" panose="02030602050306030303" pitchFamily="18" charset="0"/>
            </a:endParaRPr>
          </a:p>
        </p:txBody>
      </p:sp>
      <p:sp>
        <p:nvSpPr>
          <p:cNvPr id="6" name="文本框 5">
            <a:extLst>
              <a:ext uri="{FF2B5EF4-FFF2-40B4-BE49-F238E27FC236}">
                <a16:creationId xmlns:a16="http://schemas.microsoft.com/office/drawing/2014/main" id="{150A72F9-7331-416E-BEA8-919C38700C35}"/>
              </a:ext>
            </a:extLst>
          </p:cNvPr>
          <p:cNvSpPr txBox="1"/>
          <p:nvPr/>
        </p:nvSpPr>
        <p:spPr>
          <a:xfrm>
            <a:off x="-396552" y="1124744"/>
            <a:ext cx="8424936" cy="830997"/>
          </a:xfrm>
          <a:prstGeom prst="rect">
            <a:avLst/>
          </a:prstGeom>
          <a:noFill/>
        </p:spPr>
        <p:txBody>
          <a:bodyPr wrap="square">
            <a:spAutoFit/>
          </a:bodyPr>
          <a:lstStyle/>
          <a:p>
            <a:r>
              <a:rPr lang="en-US" altLang="zh-CN" sz="2400" b="1" dirty="0">
                <a:solidFill>
                  <a:srgbClr val="0070C0"/>
                </a:solidFill>
                <a:latin typeface="Baskerville Old Face" panose="02020602080505020303" pitchFamily="18" charset="0"/>
              </a:rPr>
              <a:t>2. Enrich your writing by choosing the</a:t>
            </a:r>
          </a:p>
          <a:p>
            <a:r>
              <a:rPr lang="en-US" altLang="zh-CN" sz="2400" b="1" dirty="0">
                <a:solidFill>
                  <a:srgbClr val="0070C0"/>
                </a:solidFill>
                <a:latin typeface="Baskerville Old Face" panose="02020602080505020303" pitchFamily="18" charset="0"/>
              </a:rPr>
              <a:t>vocabulary and sentences patterns wisely.  </a:t>
            </a:r>
          </a:p>
        </p:txBody>
      </p:sp>
      <p:sp>
        <p:nvSpPr>
          <p:cNvPr id="3" name="文本框 2">
            <a:extLst>
              <a:ext uri="{FF2B5EF4-FFF2-40B4-BE49-F238E27FC236}">
                <a16:creationId xmlns:a16="http://schemas.microsoft.com/office/drawing/2014/main" id="{2493F8DB-825A-49D3-A0F5-BDC89057A242}"/>
              </a:ext>
            </a:extLst>
          </p:cNvPr>
          <p:cNvSpPr txBox="1"/>
          <p:nvPr/>
        </p:nvSpPr>
        <p:spPr>
          <a:xfrm>
            <a:off x="457200" y="2060848"/>
            <a:ext cx="8229600" cy="4385816"/>
          </a:xfrm>
          <a:prstGeom prst="rect">
            <a:avLst/>
          </a:prstGeom>
          <a:noFill/>
        </p:spPr>
        <p:txBody>
          <a:bodyPr wrap="square" rtlCol="0">
            <a:spAutoFit/>
          </a:bodyPr>
          <a:lstStyle/>
          <a:p>
            <a:pPr algn="just"/>
            <a:r>
              <a:rPr lang="en-US" altLang="zh-CN" sz="2000" b="1" dirty="0">
                <a:solidFill>
                  <a:schemeClr val="tx2">
                    <a:lumMod val="75000"/>
                  </a:schemeClr>
                </a:solidFill>
                <a:latin typeface="Baskerville Old Face" panose="02020602080505020303" pitchFamily="18" charset="0"/>
              </a:rPr>
              <a:t>B. Transitional sentences:</a:t>
            </a:r>
          </a:p>
          <a:p>
            <a:pPr algn="just"/>
            <a:endParaRPr lang="en-US" altLang="zh-CN" b="1" dirty="0">
              <a:solidFill>
                <a:schemeClr val="tx2">
                  <a:lumMod val="75000"/>
                </a:schemeClr>
              </a:solidFill>
              <a:latin typeface="Baskerville Old Face" panose="02020602080505020303" pitchFamily="18" charset="0"/>
            </a:endParaRPr>
          </a:p>
          <a:p>
            <a:pPr algn="just">
              <a:lnSpc>
                <a:spcPts val="3000"/>
              </a:lnSpc>
            </a:pPr>
            <a:r>
              <a:rPr lang="en-US" altLang="zh-CN" dirty="0">
                <a:solidFill>
                  <a:schemeClr val="tx2">
                    <a:lumMod val="75000"/>
                  </a:schemeClr>
                </a:solidFill>
                <a:latin typeface="Baskerville Old Face" panose="02020602080505020303" pitchFamily="18" charset="0"/>
              </a:rPr>
              <a:t>There are two instances in our daily life that can (best) verify/ prove this…</a:t>
            </a:r>
          </a:p>
          <a:p>
            <a:pPr algn="just">
              <a:lnSpc>
                <a:spcPts val="3000"/>
              </a:lnSpc>
            </a:pPr>
            <a:r>
              <a:rPr lang="en-US" altLang="zh-CN" dirty="0">
                <a:solidFill>
                  <a:schemeClr val="tx2">
                    <a:lumMod val="75000"/>
                  </a:schemeClr>
                </a:solidFill>
                <a:latin typeface="Baskerville Old Face" panose="02020602080505020303" pitchFamily="18" charset="0"/>
              </a:rPr>
              <a:t>I would unfold the issue in three aspects.</a:t>
            </a:r>
          </a:p>
          <a:p>
            <a:pPr algn="just">
              <a:lnSpc>
                <a:spcPts val="3000"/>
              </a:lnSpc>
            </a:pPr>
            <a:r>
              <a:rPr lang="en-US" altLang="zh-CN" dirty="0">
                <a:solidFill>
                  <a:schemeClr val="tx2">
                    <a:lumMod val="75000"/>
                  </a:schemeClr>
                </a:solidFill>
                <a:latin typeface="Baskerville Old Face" panose="02020602080505020303" pitchFamily="18" charset="0"/>
              </a:rPr>
              <a:t>There are three advantages to…</a:t>
            </a:r>
          </a:p>
          <a:p>
            <a:pPr algn="just">
              <a:lnSpc>
                <a:spcPts val="3000"/>
              </a:lnSpc>
            </a:pPr>
            <a:r>
              <a:rPr lang="en-US" altLang="zh-CN" dirty="0">
                <a:solidFill>
                  <a:schemeClr val="tx2">
                    <a:lumMod val="75000"/>
                  </a:schemeClr>
                </a:solidFill>
                <a:latin typeface="Baskerville Old Face" panose="02020602080505020303" pitchFamily="18" charset="0"/>
              </a:rPr>
              <a:t>There are many reasons for this.</a:t>
            </a:r>
          </a:p>
          <a:p>
            <a:pPr algn="just">
              <a:lnSpc>
                <a:spcPts val="3000"/>
              </a:lnSpc>
            </a:pPr>
            <a:r>
              <a:rPr lang="en-US" altLang="zh-CN" dirty="0">
                <a:solidFill>
                  <a:schemeClr val="tx2">
                    <a:lumMod val="75000"/>
                  </a:schemeClr>
                </a:solidFill>
                <a:latin typeface="Baskerville Old Face" panose="02020602080505020303" pitchFamily="18" charset="0"/>
              </a:rPr>
              <a:t>Admittedly, there are merits to both sides of the argument.</a:t>
            </a:r>
          </a:p>
          <a:p>
            <a:pPr algn="just">
              <a:lnSpc>
                <a:spcPts val="3000"/>
              </a:lnSpc>
            </a:pPr>
            <a:r>
              <a:rPr lang="en-US" altLang="zh-CN" dirty="0">
                <a:solidFill>
                  <a:schemeClr val="tx2">
                    <a:lumMod val="75000"/>
                  </a:schemeClr>
                </a:solidFill>
                <a:latin typeface="Baskerville Old Face" panose="02020602080505020303" pitchFamily="18" charset="0"/>
              </a:rPr>
              <a:t>Before rendering my opinion, I think it is important to take a glance at the arguments on both sides.</a:t>
            </a:r>
          </a:p>
          <a:p>
            <a:pPr algn="just">
              <a:lnSpc>
                <a:spcPts val="3000"/>
              </a:lnSpc>
            </a:pPr>
            <a:r>
              <a:rPr lang="en-US" altLang="zh-CN" dirty="0">
                <a:solidFill>
                  <a:schemeClr val="tx2">
                    <a:lumMod val="75000"/>
                  </a:schemeClr>
                </a:solidFill>
                <a:latin typeface="Baskerville Old Face" panose="02020602080505020303" pitchFamily="18" charset="0"/>
              </a:rPr>
              <a:t>It is crucial that we analyze the causes of this disturbing issue and explore effective solutions. From my own perspective, the causes are multiple.</a:t>
            </a:r>
          </a:p>
          <a:p>
            <a:pPr algn="just"/>
            <a:endParaRPr lang="en-US" altLang="zh-CN" dirty="0">
              <a:solidFill>
                <a:schemeClr val="tx2">
                  <a:lumMod val="75000"/>
                </a:schemeClr>
              </a:solidFill>
              <a:latin typeface="Baskerville Old Face" panose="02020602080505020303" pitchFamily="18" charset="0"/>
            </a:endParaRPr>
          </a:p>
        </p:txBody>
      </p:sp>
    </p:spTree>
    <p:extLst>
      <p:ext uri="{BB962C8B-B14F-4D97-AF65-F5344CB8AC3E}">
        <p14:creationId xmlns:p14="http://schemas.microsoft.com/office/powerpoint/2010/main" val="3795897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7504" y="260648"/>
            <a:ext cx="6059016" cy="526579"/>
          </a:xfrm>
        </p:spPr>
        <p:txBody>
          <a:bodyPr/>
          <a:lstStyle/>
          <a:p>
            <a:r>
              <a:rPr lang="en-US" altLang="zh-CN" sz="1800" dirty="0">
                <a:latin typeface="Constantia" panose="02030602050306030303" pitchFamily="18" charset="0"/>
              </a:rPr>
              <a:t>II. Writing</a:t>
            </a:r>
            <a:r>
              <a:rPr lang="zh-CN" altLang="en-US" sz="1800" dirty="0">
                <a:latin typeface="Constantia" panose="02030602050306030303" pitchFamily="18" charset="0"/>
              </a:rPr>
              <a:t> </a:t>
            </a:r>
            <a:r>
              <a:rPr lang="en-US" altLang="zh-CN" sz="1800" dirty="0">
                <a:latin typeface="Constantia" panose="02030602050306030303" pitchFamily="18" charset="0"/>
              </a:rPr>
              <a:t>Techniques — Well-organized Essay</a:t>
            </a:r>
            <a:endParaRPr lang="zh-CN" altLang="en-US" sz="1800" dirty="0">
              <a:latin typeface="Constantia" panose="02030602050306030303" pitchFamily="18" charset="0"/>
            </a:endParaRPr>
          </a:p>
        </p:txBody>
      </p:sp>
      <p:sp>
        <p:nvSpPr>
          <p:cNvPr id="6" name="文本框 5">
            <a:extLst>
              <a:ext uri="{FF2B5EF4-FFF2-40B4-BE49-F238E27FC236}">
                <a16:creationId xmlns:a16="http://schemas.microsoft.com/office/drawing/2014/main" id="{150A72F9-7331-416E-BEA8-919C38700C35}"/>
              </a:ext>
            </a:extLst>
          </p:cNvPr>
          <p:cNvSpPr txBox="1"/>
          <p:nvPr/>
        </p:nvSpPr>
        <p:spPr>
          <a:xfrm>
            <a:off x="-396552" y="1124744"/>
            <a:ext cx="8424936" cy="830997"/>
          </a:xfrm>
          <a:prstGeom prst="rect">
            <a:avLst/>
          </a:prstGeom>
          <a:noFill/>
        </p:spPr>
        <p:txBody>
          <a:bodyPr wrap="square">
            <a:spAutoFit/>
          </a:bodyPr>
          <a:lstStyle/>
          <a:p>
            <a:r>
              <a:rPr lang="en-US" altLang="zh-CN" sz="2400" b="1" dirty="0">
                <a:solidFill>
                  <a:srgbClr val="0070C0"/>
                </a:solidFill>
                <a:latin typeface="Baskerville Old Face" panose="02020602080505020303" pitchFamily="18" charset="0"/>
              </a:rPr>
              <a:t>2. Enrich your writing by choosing the</a:t>
            </a:r>
          </a:p>
          <a:p>
            <a:r>
              <a:rPr lang="en-US" altLang="zh-CN" sz="2400" b="1" dirty="0">
                <a:solidFill>
                  <a:srgbClr val="0070C0"/>
                </a:solidFill>
                <a:latin typeface="Baskerville Old Face" panose="02020602080505020303" pitchFamily="18" charset="0"/>
              </a:rPr>
              <a:t>vocabulary and sentences patterns wisely.  </a:t>
            </a:r>
          </a:p>
        </p:txBody>
      </p:sp>
      <p:sp>
        <p:nvSpPr>
          <p:cNvPr id="3" name="文本框 2">
            <a:extLst>
              <a:ext uri="{FF2B5EF4-FFF2-40B4-BE49-F238E27FC236}">
                <a16:creationId xmlns:a16="http://schemas.microsoft.com/office/drawing/2014/main" id="{2493F8DB-825A-49D3-A0F5-BDC89057A242}"/>
              </a:ext>
            </a:extLst>
          </p:cNvPr>
          <p:cNvSpPr txBox="1"/>
          <p:nvPr/>
        </p:nvSpPr>
        <p:spPr>
          <a:xfrm>
            <a:off x="1259632" y="2060848"/>
            <a:ext cx="8229600" cy="4416594"/>
          </a:xfrm>
          <a:prstGeom prst="rect">
            <a:avLst/>
          </a:prstGeom>
          <a:noFill/>
        </p:spPr>
        <p:txBody>
          <a:bodyPr wrap="square" rtlCol="0">
            <a:spAutoFit/>
          </a:bodyPr>
          <a:lstStyle/>
          <a:p>
            <a:pPr algn="just"/>
            <a:r>
              <a:rPr lang="en-US" altLang="zh-CN" sz="2000" b="1" dirty="0">
                <a:solidFill>
                  <a:schemeClr val="tx2">
                    <a:lumMod val="75000"/>
                  </a:schemeClr>
                </a:solidFill>
                <a:latin typeface="Baskerville Old Face" panose="02020602080505020303" pitchFamily="18" charset="0"/>
              </a:rPr>
              <a:t>C. Topic sentence in the body :</a:t>
            </a:r>
          </a:p>
          <a:p>
            <a:pPr algn="just"/>
            <a:endParaRPr lang="en-US" altLang="zh-CN" b="1" dirty="0">
              <a:solidFill>
                <a:schemeClr val="tx2">
                  <a:lumMod val="75000"/>
                </a:schemeClr>
              </a:solidFill>
              <a:latin typeface="Baskerville Old Face" panose="02020602080505020303" pitchFamily="18" charset="0"/>
            </a:endParaRPr>
          </a:p>
          <a:p>
            <a:pPr algn="just">
              <a:lnSpc>
                <a:spcPts val="3000"/>
              </a:lnSpc>
            </a:pPr>
            <a:r>
              <a:rPr lang="en-US" altLang="zh-CN" dirty="0">
                <a:solidFill>
                  <a:schemeClr val="tx2">
                    <a:lumMod val="75000"/>
                  </a:schemeClr>
                </a:solidFill>
                <a:latin typeface="Baskerville Old Face" panose="02020602080505020303" pitchFamily="18" charset="0"/>
              </a:rPr>
              <a:t>The first reason that can be seen is that…</a:t>
            </a:r>
          </a:p>
          <a:p>
            <a:pPr algn="just">
              <a:lnSpc>
                <a:spcPts val="3000"/>
              </a:lnSpc>
            </a:pPr>
            <a:r>
              <a:rPr lang="en-US" altLang="zh-CN" dirty="0">
                <a:solidFill>
                  <a:schemeClr val="tx2">
                    <a:lumMod val="75000"/>
                  </a:schemeClr>
                </a:solidFill>
                <a:latin typeface="Baskerville Old Face" panose="02020602080505020303" pitchFamily="18" charset="0"/>
              </a:rPr>
              <a:t>The main reason why… is that…</a:t>
            </a:r>
          </a:p>
          <a:p>
            <a:pPr algn="just">
              <a:lnSpc>
                <a:spcPts val="3000"/>
              </a:lnSpc>
            </a:pPr>
            <a:r>
              <a:rPr lang="en-US" altLang="zh-CN" dirty="0">
                <a:solidFill>
                  <a:schemeClr val="tx2">
                    <a:lumMod val="75000"/>
                  </a:schemeClr>
                </a:solidFill>
                <a:latin typeface="Baskerville Old Face" panose="02020602080505020303" pitchFamily="18" charset="0"/>
              </a:rPr>
              <a:t>One of the most evident reasons is that…</a:t>
            </a:r>
          </a:p>
          <a:p>
            <a:pPr algn="just">
              <a:lnSpc>
                <a:spcPts val="3000"/>
              </a:lnSpc>
            </a:pPr>
            <a:r>
              <a:rPr lang="en-US" altLang="zh-CN" dirty="0">
                <a:solidFill>
                  <a:schemeClr val="tx2">
                    <a:lumMod val="75000"/>
                  </a:schemeClr>
                </a:solidFill>
                <a:latin typeface="Baskerville Old Face" panose="02020602080505020303" pitchFamily="18" charset="0"/>
              </a:rPr>
              <a:t>Another factor that we must consider is that…</a:t>
            </a:r>
          </a:p>
          <a:p>
            <a:pPr algn="just">
              <a:lnSpc>
                <a:spcPts val="3000"/>
              </a:lnSpc>
            </a:pPr>
            <a:r>
              <a:rPr lang="en-US" altLang="zh-CN" dirty="0">
                <a:solidFill>
                  <a:schemeClr val="tx2">
                    <a:lumMod val="75000"/>
                  </a:schemeClr>
                </a:solidFill>
                <a:latin typeface="Baskerville Old Face" panose="02020602080505020303" pitchFamily="18" charset="0"/>
              </a:rPr>
              <a:t>Another factor that should be taken into consideration is that…</a:t>
            </a:r>
          </a:p>
          <a:p>
            <a:pPr algn="just">
              <a:lnSpc>
                <a:spcPts val="3000"/>
              </a:lnSpc>
            </a:pPr>
            <a:r>
              <a:rPr lang="en-US" altLang="zh-CN" dirty="0">
                <a:solidFill>
                  <a:schemeClr val="tx2">
                    <a:lumMod val="75000"/>
                  </a:schemeClr>
                </a:solidFill>
                <a:latin typeface="Baskerville Old Face" panose="02020602080505020303" pitchFamily="18" charset="0"/>
              </a:rPr>
              <a:t>It might also noted that…</a:t>
            </a:r>
          </a:p>
          <a:p>
            <a:pPr algn="just">
              <a:lnSpc>
                <a:spcPts val="3000"/>
              </a:lnSpc>
            </a:pPr>
            <a:r>
              <a:rPr lang="en-US" altLang="zh-CN" dirty="0">
                <a:solidFill>
                  <a:schemeClr val="tx2">
                    <a:lumMod val="75000"/>
                  </a:schemeClr>
                </a:solidFill>
                <a:latin typeface="Baskerville Old Face" panose="02020602080505020303" pitchFamily="18" charset="0"/>
              </a:rPr>
              <a:t>Another reason why I agree with the above statement is that….</a:t>
            </a:r>
          </a:p>
          <a:p>
            <a:pPr algn="just">
              <a:lnSpc>
                <a:spcPts val="3000"/>
              </a:lnSpc>
            </a:pPr>
            <a:r>
              <a:rPr lang="en-US" altLang="zh-CN" dirty="0">
                <a:solidFill>
                  <a:schemeClr val="tx2">
                    <a:lumMod val="75000"/>
                  </a:schemeClr>
                </a:solidFill>
                <a:latin typeface="Baskerville Old Face" panose="02020602080505020303" pitchFamily="18" charset="0"/>
              </a:rPr>
              <a:t>What is also worth noticing is that…</a:t>
            </a:r>
          </a:p>
          <a:p>
            <a:pPr algn="just">
              <a:lnSpc>
                <a:spcPts val="3000"/>
              </a:lnSpc>
            </a:pPr>
            <a:r>
              <a:rPr lang="en-US" altLang="zh-CN" dirty="0">
                <a:solidFill>
                  <a:schemeClr val="tx2">
                    <a:lumMod val="75000"/>
                  </a:schemeClr>
                </a:solidFill>
                <a:latin typeface="Baskerville Old Face" panose="02020602080505020303" pitchFamily="18" charset="0"/>
              </a:rPr>
              <a:t>Perhaps another reason lies in the fact that…</a:t>
            </a:r>
          </a:p>
          <a:p>
            <a:pPr algn="just"/>
            <a:endParaRPr lang="en-US" altLang="zh-CN" b="1" dirty="0">
              <a:solidFill>
                <a:schemeClr val="tx2">
                  <a:lumMod val="75000"/>
                </a:schemeClr>
              </a:solidFill>
              <a:latin typeface="Baskerville Old Face" panose="02020602080505020303" pitchFamily="18" charset="0"/>
            </a:endParaRPr>
          </a:p>
        </p:txBody>
      </p:sp>
    </p:spTree>
    <p:extLst>
      <p:ext uri="{BB962C8B-B14F-4D97-AF65-F5344CB8AC3E}">
        <p14:creationId xmlns:p14="http://schemas.microsoft.com/office/powerpoint/2010/main" val="3629614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7504" y="260648"/>
            <a:ext cx="6059016" cy="526579"/>
          </a:xfrm>
        </p:spPr>
        <p:txBody>
          <a:bodyPr/>
          <a:lstStyle/>
          <a:p>
            <a:r>
              <a:rPr lang="en-US" altLang="zh-CN" sz="1800" dirty="0">
                <a:latin typeface="Constantia" panose="02030602050306030303" pitchFamily="18" charset="0"/>
              </a:rPr>
              <a:t>II. Writing</a:t>
            </a:r>
            <a:r>
              <a:rPr lang="zh-CN" altLang="en-US" sz="1800" dirty="0">
                <a:latin typeface="Constantia" panose="02030602050306030303" pitchFamily="18" charset="0"/>
              </a:rPr>
              <a:t> </a:t>
            </a:r>
            <a:r>
              <a:rPr lang="en-US" altLang="zh-CN" sz="1800" dirty="0">
                <a:latin typeface="Constantia" panose="02030602050306030303" pitchFamily="18" charset="0"/>
              </a:rPr>
              <a:t>Techniques — Well-organized Essay</a:t>
            </a:r>
            <a:endParaRPr lang="zh-CN" altLang="en-US" sz="1800" dirty="0">
              <a:latin typeface="Constantia" panose="02030602050306030303" pitchFamily="18" charset="0"/>
            </a:endParaRPr>
          </a:p>
        </p:txBody>
      </p:sp>
      <p:sp>
        <p:nvSpPr>
          <p:cNvPr id="6" name="文本框 5">
            <a:extLst>
              <a:ext uri="{FF2B5EF4-FFF2-40B4-BE49-F238E27FC236}">
                <a16:creationId xmlns:a16="http://schemas.microsoft.com/office/drawing/2014/main" id="{150A72F9-7331-416E-BEA8-919C38700C35}"/>
              </a:ext>
            </a:extLst>
          </p:cNvPr>
          <p:cNvSpPr txBox="1"/>
          <p:nvPr/>
        </p:nvSpPr>
        <p:spPr>
          <a:xfrm>
            <a:off x="-396552" y="1124744"/>
            <a:ext cx="8424936" cy="830997"/>
          </a:xfrm>
          <a:prstGeom prst="rect">
            <a:avLst/>
          </a:prstGeom>
          <a:noFill/>
        </p:spPr>
        <p:txBody>
          <a:bodyPr wrap="square">
            <a:spAutoFit/>
          </a:bodyPr>
          <a:lstStyle/>
          <a:p>
            <a:r>
              <a:rPr lang="en-US" altLang="zh-CN" sz="2400" b="1" dirty="0">
                <a:solidFill>
                  <a:srgbClr val="0070C0"/>
                </a:solidFill>
                <a:latin typeface="Baskerville Old Face" panose="02020602080505020303" pitchFamily="18" charset="0"/>
              </a:rPr>
              <a:t>2. Enrich your writing by choosing the</a:t>
            </a:r>
          </a:p>
          <a:p>
            <a:r>
              <a:rPr lang="en-US" altLang="zh-CN" sz="2400" b="1" dirty="0">
                <a:solidFill>
                  <a:srgbClr val="0070C0"/>
                </a:solidFill>
                <a:latin typeface="Baskerville Old Face" panose="02020602080505020303" pitchFamily="18" charset="0"/>
              </a:rPr>
              <a:t>vocabulary and sentences patterns wisely.  </a:t>
            </a:r>
          </a:p>
        </p:txBody>
      </p:sp>
      <p:sp>
        <p:nvSpPr>
          <p:cNvPr id="3" name="文本框 2">
            <a:extLst>
              <a:ext uri="{FF2B5EF4-FFF2-40B4-BE49-F238E27FC236}">
                <a16:creationId xmlns:a16="http://schemas.microsoft.com/office/drawing/2014/main" id="{2493F8DB-825A-49D3-A0F5-BDC89057A242}"/>
              </a:ext>
            </a:extLst>
          </p:cNvPr>
          <p:cNvSpPr txBox="1"/>
          <p:nvPr/>
        </p:nvSpPr>
        <p:spPr>
          <a:xfrm>
            <a:off x="755576" y="2348880"/>
            <a:ext cx="8229600" cy="3262432"/>
          </a:xfrm>
          <a:prstGeom prst="rect">
            <a:avLst/>
          </a:prstGeom>
          <a:noFill/>
        </p:spPr>
        <p:txBody>
          <a:bodyPr wrap="square" rtlCol="0">
            <a:spAutoFit/>
          </a:bodyPr>
          <a:lstStyle/>
          <a:p>
            <a:pPr algn="just"/>
            <a:r>
              <a:rPr lang="en-US" altLang="zh-CN" sz="2000" b="1" dirty="0">
                <a:solidFill>
                  <a:schemeClr val="tx2">
                    <a:lumMod val="75000"/>
                  </a:schemeClr>
                </a:solidFill>
                <a:latin typeface="Baskerville Old Face" panose="02020602080505020303" pitchFamily="18" charset="0"/>
              </a:rPr>
              <a:t>D. Present a different viewpoint:</a:t>
            </a:r>
          </a:p>
          <a:p>
            <a:pPr algn="just"/>
            <a:endParaRPr lang="en-US" altLang="zh-CN" b="1" dirty="0">
              <a:solidFill>
                <a:schemeClr val="tx2">
                  <a:lumMod val="75000"/>
                </a:schemeClr>
              </a:solidFill>
              <a:latin typeface="Baskerville Old Face" panose="02020602080505020303" pitchFamily="18" charset="0"/>
            </a:endParaRPr>
          </a:p>
          <a:p>
            <a:pPr algn="just">
              <a:lnSpc>
                <a:spcPts val="3000"/>
              </a:lnSpc>
            </a:pPr>
            <a:r>
              <a:rPr lang="en-US" altLang="zh-CN" dirty="0">
                <a:solidFill>
                  <a:schemeClr val="tx2">
                    <a:lumMod val="75000"/>
                  </a:schemeClr>
                </a:solidFill>
                <a:latin typeface="Baskerville Old Face" panose="02020602080505020303" pitchFamily="18" charset="0"/>
              </a:rPr>
              <a:t>We must admit that… However, it cannot be denied that…</a:t>
            </a:r>
          </a:p>
          <a:p>
            <a:pPr algn="just">
              <a:lnSpc>
                <a:spcPts val="3000"/>
              </a:lnSpc>
            </a:pPr>
            <a:r>
              <a:rPr lang="en-US" altLang="zh-CN" dirty="0">
                <a:solidFill>
                  <a:schemeClr val="tx2">
                    <a:lumMod val="75000"/>
                  </a:schemeClr>
                </a:solidFill>
                <a:latin typeface="Baskerville Old Face" panose="02020602080505020303" pitchFamily="18" charset="0"/>
              </a:rPr>
              <a:t>As a matter of fact,… However, we also cannot deny that…</a:t>
            </a:r>
          </a:p>
          <a:p>
            <a:pPr algn="just">
              <a:lnSpc>
                <a:spcPts val="3000"/>
              </a:lnSpc>
            </a:pPr>
            <a:r>
              <a:rPr lang="en-US" altLang="zh-CN" dirty="0">
                <a:solidFill>
                  <a:schemeClr val="tx2">
                    <a:lumMod val="75000"/>
                  </a:schemeClr>
                </a:solidFill>
                <a:latin typeface="Baskerville Old Face" panose="02020602080505020303" pitchFamily="18" charset="0"/>
              </a:rPr>
              <a:t>On this issue, some people hold a different attitude, arguing that…</a:t>
            </a:r>
          </a:p>
          <a:p>
            <a:pPr algn="just">
              <a:lnSpc>
                <a:spcPts val="3000"/>
              </a:lnSpc>
            </a:pPr>
            <a:r>
              <a:rPr lang="en-US" altLang="zh-CN" dirty="0">
                <a:solidFill>
                  <a:schemeClr val="tx2">
                    <a:lumMod val="75000"/>
                  </a:schemeClr>
                </a:solidFill>
                <a:latin typeface="Baskerville Old Face" panose="02020602080505020303" pitchFamily="18" charset="0"/>
              </a:rPr>
              <a:t>On the other hand, some people strongly despise the above attitude. In their view…</a:t>
            </a:r>
          </a:p>
          <a:p>
            <a:pPr algn="just">
              <a:lnSpc>
                <a:spcPts val="3000"/>
              </a:lnSpc>
            </a:pPr>
            <a:r>
              <a:rPr lang="en-US" altLang="zh-CN" dirty="0">
                <a:solidFill>
                  <a:schemeClr val="tx2">
                    <a:lumMod val="75000"/>
                  </a:schemeClr>
                </a:solidFill>
                <a:latin typeface="Baskerville Old Face" panose="02020602080505020303" pitchFamily="18" charset="0"/>
              </a:rPr>
              <a:t>On the other hand, there are many opponents who strongly argue that… However, further analysis would make it clear that…</a:t>
            </a:r>
          </a:p>
          <a:p>
            <a:pPr algn="just"/>
            <a:endParaRPr lang="en-US" altLang="zh-CN" b="1" dirty="0">
              <a:solidFill>
                <a:schemeClr val="tx2">
                  <a:lumMod val="75000"/>
                </a:schemeClr>
              </a:solidFill>
              <a:latin typeface="Baskerville Old Face" panose="02020602080505020303" pitchFamily="18" charset="0"/>
            </a:endParaRPr>
          </a:p>
        </p:txBody>
      </p:sp>
    </p:spTree>
    <p:extLst>
      <p:ext uri="{BB962C8B-B14F-4D97-AF65-F5344CB8AC3E}">
        <p14:creationId xmlns:p14="http://schemas.microsoft.com/office/powerpoint/2010/main" val="3103335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7504" y="260648"/>
            <a:ext cx="6059016" cy="526579"/>
          </a:xfrm>
        </p:spPr>
        <p:txBody>
          <a:bodyPr/>
          <a:lstStyle/>
          <a:p>
            <a:r>
              <a:rPr lang="en-US" altLang="zh-CN" sz="1800" dirty="0">
                <a:latin typeface="Constantia" panose="02030602050306030303" pitchFamily="18" charset="0"/>
              </a:rPr>
              <a:t>II. Writing</a:t>
            </a:r>
            <a:r>
              <a:rPr lang="zh-CN" altLang="en-US" sz="1800" dirty="0">
                <a:latin typeface="Constantia" panose="02030602050306030303" pitchFamily="18" charset="0"/>
              </a:rPr>
              <a:t> </a:t>
            </a:r>
            <a:r>
              <a:rPr lang="en-US" altLang="zh-CN" sz="1800" dirty="0">
                <a:latin typeface="Constantia" panose="02030602050306030303" pitchFamily="18" charset="0"/>
              </a:rPr>
              <a:t>Techniques — Well-organized Essay</a:t>
            </a:r>
            <a:endParaRPr lang="zh-CN" altLang="en-US" sz="1800" dirty="0">
              <a:latin typeface="Constantia" panose="02030602050306030303" pitchFamily="18" charset="0"/>
            </a:endParaRPr>
          </a:p>
        </p:txBody>
      </p:sp>
      <p:sp>
        <p:nvSpPr>
          <p:cNvPr id="6" name="文本框 5">
            <a:extLst>
              <a:ext uri="{FF2B5EF4-FFF2-40B4-BE49-F238E27FC236}">
                <a16:creationId xmlns:a16="http://schemas.microsoft.com/office/drawing/2014/main" id="{150A72F9-7331-416E-BEA8-919C38700C35}"/>
              </a:ext>
            </a:extLst>
          </p:cNvPr>
          <p:cNvSpPr txBox="1"/>
          <p:nvPr/>
        </p:nvSpPr>
        <p:spPr>
          <a:xfrm>
            <a:off x="359532" y="1199511"/>
            <a:ext cx="8424936" cy="830997"/>
          </a:xfrm>
          <a:prstGeom prst="rect">
            <a:avLst/>
          </a:prstGeom>
          <a:noFill/>
        </p:spPr>
        <p:txBody>
          <a:bodyPr wrap="square">
            <a:spAutoFit/>
          </a:bodyPr>
          <a:lstStyle/>
          <a:p>
            <a:r>
              <a:rPr lang="en-US" altLang="zh-CN" sz="2400" b="1" dirty="0">
                <a:solidFill>
                  <a:srgbClr val="0070C0"/>
                </a:solidFill>
                <a:latin typeface="Baskerville Old Face" panose="02020602080505020303" pitchFamily="18" charset="0"/>
              </a:rPr>
              <a:t>2. Enrich your writing by choosing the</a:t>
            </a:r>
          </a:p>
          <a:p>
            <a:r>
              <a:rPr lang="en-US" altLang="zh-CN" sz="2400" b="1" dirty="0">
                <a:solidFill>
                  <a:srgbClr val="0070C0"/>
                </a:solidFill>
                <a:latin typeface="Baskerville Old Face" panose="02020602080505020303" pitchFamily="18" charset="0"/>
              </a:rPr>
              <a:t>vocabulary and sentences patterns wisely.  </a:t>
            </a:r>
          </a:p>
        </p:txBody>
      </p:sp>
      <p:sp>
        <p:nvSpPr>
          <p:cNvPr id="3" name="文本框 2">
            <a:extLst>
              <a:ext uri="{FF2B5EF4-FFF2-40B4-BE49-F238E27FC236}">
                <a16:creationId xmlns:a16="http://schemas.microsoft.com/office/drawing/2014/main" id="{2493F8DB-825A-49D3-A0F5-BDC89057A242}"/>
              </a:ext>
            </a:extLst>
          </p:cNvPr>
          <p:cNvSpPr txBox="1"/>
          <p:nvPr/>
        </p:nvSpPr>
        <p:spPr>
          <a:xfrm>
            <a:off x="457200" y="2060848"/>
            <a:ext cx="8229600" cy="4160113"/>
          </a:xfrm>
          <a:prstGeom prst="rect">
            <a:avLst/>
          </a:prstGeom>
          <a:noFill/>
        </p:spPr>
        <p:txBody>
          <a:bodyPr wrap="square" rtlCol="0">
            <a:spAutoFit/>
          </a:bodyPr>
          <a:lstStyle/>
          <a:p>
            <a:pPr algn="just"/>
            <a:r>
              <a:rPr lang="en-US" altLang="zh-CN" sz="2000" b="1" dirty="0">
                <a:solidFill>
                  <a:schemeClr val="tx2">
                    <a:lumMod val="75000"/>
                  </a:schemeClr>
                </a:solidFill>
                <a:latin typeface="Baskerville Old Face" panose="02020602080505020303" pitchFamily="18" charset="0"/>
              </a:rPr>
              <a:t>E. Draw a conclusion:</a:t>
            </a:r>
          </a:p>
          <a:p>
            <a:pPr algn="just"/>
            <a:endParaRPr lang="en-US" altLang="zh-CN" b="1" dirty="0">
              <a:solidFill>
                <a:schemeClr val="tx2">
                  <a:lumMod val="75000"/>
                </a:schemeClr>
              </a:solidFill>
              <a:latin typeface="Baskerville Old Face" panose="02020602080505020303" pitchFamily="18" charset="0"/>
            </a:endParaRPr>
          </a:p>
          <a:p>
            <a:pPr algn="just">
              <a:lnSpc>
                <a:spcPts val="2500"/>
              </a:lnSpc>
            </a:pPr>
            <a:r>
              <a:rPr lang="en-US" altLang="zh-CN" dirty="0">
                <a:solidFill>
                  <a:schemeClr val="tx2">
                    <a:lumMod val="75000"/>
                  </a:schemeClr>
                </a:solidFill>
                <a:latin typeface="Baskerville Old Face" panose="02020602080505020303" pitchFamily="18" charset="0"/>
              </a:rPr>
              <a:t>From what has been discussed above/we may draw/reach/come to/arrive at the conclusion that….</a:t>
            </a:r>
          </a:p>
          <a:p>
            <a:pPr algn="just">
              <a:lnSpc>
                <a:spcPts val="2500"/>
              </a:lnSpc>
            </a:pPr>
            <a:r>
              <a:rPr lang="en-US" altLang="zh-CN" dirty="0">
                <a:solidFill>
                  <a:schemeClr val="tx2">
                    <a:lumMod val="75000"/>
                  </a:schemeClr>
                </a:solidFill>
                <a:latin typeface="Baskerville Old Face" panose="02020602080505020303" pitchFamily="18" charset="0"/>
              </a:rPr>
              <a:t>All the analysis/ evidence points to an unshakable/ sound conclusion that…</a:t>
            </a:r>
          </a:p>
          <a:p>
            <a:pPr algn="just">
              <a:lnSpc>
                <a:spcPts val="2500"/>
              </a:lnSpc>
            </a:pPr>
            <a:r>
              <a:rPr lang="en-US" altLang="zh-CN" dirty="0">
                <a:solidFill>
                  <a:schemeClr val="tx2">
                    <a:lumMod val="75000"/>
                  </a:schemeClr>
                </a:solidFill>
                <a:latin typeface="Baskerville Old Face" panose="02020602080505020303" pitchFamily="18" charset="0"/>
              </a:rPr>
              <a:t>It is hoped that great efforts should be directed to / focused on finding/ improving…</a:t>
            </a:r>
          </a:p>
          <a:p>
            <a:pPr algn="just">
              <a:lnSpc>
                <a:spcPts val="2500"/>
              </a:lnSpc>
            </a:pPr>
            <a:r>
              <a:rPr lang="en-US" altLang="zh-CN" dirty="0">
                <a:solidFill>
                  <a:schemeClr val="tx2">
                    <a:lumMod val="75000"/>
                  </a:schemeClr>
                </a:solidFill>
                <a:latin typeface="Baskerville Old Face" panose="02020602080505020303" pitchFamily="18" charset="0"/>
              </a:rPr>
              <a:t>From the facts mentioned above, it is safe to state that…</a:t>
            </a:r>
          </a:p>
          <a:p>
            <a:pPr algn="just">
              <a:lnSpc>
                <a:spcPts val="2500"/>
              </a:lnSpc>
            </a:pPr>
            <a:r>
              <a:rPr lang="en-US" altLang="zh-CN" dirty="0">
                <a:solidFill>
                  <a:schemeClr val="tx2">
                    <a:lumMod val="75000"/>
                  </a:schemeClr>
                </a:solidFill>
                <a:latin typeface="Baskerville Old Face" panose="02020602080505020303" pitchFamily="18" charset="0"/>
              </a:rPr>
              <a:t>For the reasons given above, I strongly recommend/ believe that…</a:t>
            </a:r>
          </a:p>
          <a:p>
            <a:pPr algn="just">
              <a:lnSpc>
                <a:spcPts val="2500"/>
              </a:lnSpc>
            </a:pPr>
            <a:r>
              <a:rPr lang="en-US" altLang="zh-CN" dirty="0">
                <a:solidFill>
                  <a:schemeClr val="tx2">
                    <a:lumMod val="75000"/>
                  </a:schemeClr>
                </a:solidFill>
                <a:latin typeface="Baskerville Old Face" panose="02020602080505020303" pitchFamily="18" charset="0"/>
              </a:rPr>
              <a:t>The following suggestions should be taken into consideration when we are seeking solutions to the problem.</a:t>
            </a:r>
          </a:p>
          <a:p>
            <a:pPr algn="just">
              <a:lnSpc>
                <a:spcPts val="2500"/>
              </a:lnSpc>
            </a:pPr>
            <a:r>
              <a:rPr lang="en-US" altLang="zh-CN" dirty="0">
                <a:solidFill>
                  <a:schemeClr val="tx2">
                    <a:lumMod val="75000"/>
                  </a:schemeClr>
                </a:solidFill>
                <a:latin typeface="Baskerville Old Face" panose="02020602080505020303" pitchFamily="18" charset="0"/>
              </a:rPr>
              <a:t>In view of the seriousness of this problem, effective measures must be taken before things wet worse. </a:t>
            </a:r>
          </a:p>
          <a:p>
            <a:pPr algn="just"/>
            <a:endParaRPr lang="en-US" altLang="zh-CN" b="1" dirty="0">
              <a:solidFill>
                <a:schemeClr val="tx2">
                  <a:lumMod val="75000"/>
                </a:schemeClr>
              </a:solidFill>
              <a:latin typeface="Baskerville Old Face" panose="02020602080505020303" pitchFamily="18" charset="0"/>
            </a:endParaRPr>
          </a:p>
        </p:txBody>
      </p:sp>
    </p:spTree>
    <p:extLst>
      <p:ext uri="{BB962C8B-B14F-4D97-AF65-F5344CB8AC3E}">
        <p14:creationId xmlns:p14="http://schemas.microsoft.com/office/powerpoint/2010/main" val="3796433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7504" y="260648"/>
            <a:ext cx="6059016" cy="526579"/>
          </a:xfrm>
        </p:spPr>
        <p:txBody>
          <a:bodyPr/>
          <a:lstStyle/>
          <a:p>
            <a:r>
              <a:rPr lang="zh-CN" altLang="en-US" sz="1800" dirty="0">
                <a:latin typeface="Constantia" panose="02030602050306030303" pitchFamily="18" charset="0"/>
              </a:rPr>
              <a:t> </a:t>
            </a:r>
            <a:r>
              <a:rPr lang="en-US" altLang="zh-CN" sz="1800" dirty="0">
                <a:latin typeface="Constantia" panose="02030602050306030303" pitchFamily="18" charset="0"/>
              </a:rPr>
              <a:t>II. Writing</a:t>
            </a:r>
            <a:r>
              <a:rPr lang="zh-CN" altLang="en-US" sz="1800" dirty="0">
                <a:latin typeface="Constantia" panose="02030602050306030303" pitchFamily="18" charset="0"/>
              </a:rPr>
              <a:t> </a:t>
            </a:r>
            <a:r>
              <a:rPr lang="en-US" altLang="zh-CN" sz="1800" dirty="0">
                <a:latin typeface="Constantia" panose="02030602050306030303" pitchFamily="18" charset="0"/>
              </a:rPr>
              <a:t>Techniques — Exemplification</a:t>
            </a:r>
            <a:endParaRPr lang="zh-CN" altLang="en-US" sz="1800" dirty="0">
              <a:latin typeface="Constantia" panose="02030602050306030303" pitchFamily="18" charset="0"/>
            </a:endParaRPr>
          </a:p>
        </p:txBody>
      </p:sp>
      <p:sp>
        <p:nvSpPr>
          <p:cNvPr id="5" name="内容占位符 4"/>
          <p:cNvSpPr>
            <a:spLocks noGrp="1"/>
          </p:cNvSpPr>
          <p:nvPr>
            <p:ph idx="1"/>
          </p:nvPr>
        </p:nvSpPr>
        <p:spPr>
          <a:xfrm>
            <a:off x="539552" y="620689"/>
            <a:ext cx="8229600" cy="432048"/>
          </a:xfrm>
        </p:spPr>
        <p:txBody>
          <a:bodyPr/>
          <a:lstStyle/>
          <a:p>
            <a:pPr marL="0" indent="0" algn="ctr">
              <a:buNone/>
            </a:pPr>
            <a:r>
              <a:rPr lang="en-US" altLang="zh-CN" sz="2800" b="1" dirty="0">
                <a:latin typeface="微软雅黑" panose="020B0503020204020204" pitchFamily="34" charset="-122"/>
                <a:ea typeface="微软雅黑" panose="020B0503020204020204" pitchFamily="34" charset="-122"/>
              </a:rPr>
              <a:t>Effective Examples</a:t>
            </a:r>
          </a:p>
          <a:p>
            <a:endParaRPr lang="zh-CN" altLang="en-US" sz="2400" dirty="0">
              <a:solidFill>
                <a:srgbClr val="333333"/>
              </a:solidFill>
              <a:latin typeface="Baskerville Old Face" panose="02020602080505020303" pitchFamily="18" charset="0"/>
              <a:ea typeface="黑体" panose="02010609060101010101" pitchFamily="49" charset="-122"/>
            </a:endParaRPr>
          </a:p>
        </p:txBody>
      </p:sp>
      <p:sp>
        <p:nvSpPr>
          <p:cNvPr id="2" name="文本框 1">
            <a:extLst>
              <a:ext uri="{FF2B5EF4-FFF2-40B4-BE49-F238E27FC236}">
                <a16:creationId xmlns:a16="http://schemas.microsoft.com/office/drawing/2014/main" id="{DA6CF0D5-483F-4F17-9A23-E03B8F60875B}"/>
              </a:ext>
            </a:extLst>
          </p:cNvPr>
          <p:cNvSpPr txBox="1"/>
          <p:nvPr/>
        </p:nvSpPr>
        <p:spPr>
          <a:xfrm>
            <a:off x="467544" y="1340768"/>
            <a:ext cx="7632848" cy="707886"/>
          </a:xfrm>
          <a:prstGeom prst="rect">
            <a:avLst/>
          </a:prstGeom>
          <a:noFill/>
        </p:spPr>
        <p:txBody>
          <a:bodyPr wrap="square" rtlCol="0">
            <a:spAutoFit/>
          </a:bodyPr>
          <a:lstStyle/>
          <a:p>
            <a:pPr algn="just"/>
            <a:r>
              <a:rPr lang="en-US" altLang="zh-CN" sz="2000" b="1" dirty="0">
                <a:solidFill>
                  <a:schemeClr val="tx2">
                    <a:lumMod val="75000"/>
                  </a:schemeClr>
                </a:solidFill>
                <a:latin typeface="Baskerville Old Face" panose="02020602080505020303" pitchFamily="18" charset="0"/>
              </a:rPr>
              <a:t>Read the sample essay, analyze the structure of it and find out the thesis statement and topic sentences.</a:t>
            </a:r>
            <a:endParaRPr lang="zh-CN" altLang="en-US" sz="2000" b="1" dirty="0">
              <a:solidFill>
                <a:schemeClr val="tx2">
                  <a:lumMod val="75000"/>
                </a:schemeClr>
              </a:solidFill>
              <a:latin typeface="Baskerville Old Face" panose="02020602080505020303" pitchFamily="18" charset="0"/>
            </a:endParaRPr>
          </a:p>
        </p:txBody>
      </p:sp>
      <p:sp>
        <p:nvSpPr>
          <p:cNvPr id="6" name="文本框 5">
            <a:extLst>
              <a:ext uri="{FF2B5EF4-FFF2-40B4-BE49-F238E27FC236}">
                <a16:creationId xmlns:a16="http://schemas.microsoft.com/office/drawing/2014/main" id="{8A5F7399-2BA2-4EA9-B35A-11C93F2EE9EE}"/>
              </a:ext>
            </a:extLst>
          </p:cNvPr>
          <p:cNvSpPr txBox="1"/>
          <p:nvPr/>
        </p:nvSpPr>
        <p:spPr>
          <a:xfrm>
            <a:off x="359532" y="2013591"/>
            <a:ext cx="8424936" cy="4223720"/>
          </a:xfrm>
          <a:prstGeom prst="rect">
            <a:avLst/>
          </a:prstGeom>
          <a:noFill/>
        </p:spPr>
        <p:txBody>
          <a:bodyPr wrap="square">
            <a:spAutoFit/>
          </a:bodyPr>
          <a:lstStyle/>
          <a:p>
            <a:r>
              <a:rPr lang="en-US" altLang="zh-CN" sz="2000" b="1" dirty="0">
                <a:solidFill>
                  <a:schemeClr val="tx2">
                    <a:lumMod val="75000"/>
                  </a:schemeClr>
                </a:solidFill>
                <a:latin typeface="Baskerville Old Face" panose="02020602080505020303" pitchFamily="18" charset="0"/>
              </a:rPr>
              <a:t>Sample Essay </a:t>
            </a:r>
          </a:p>
          <a:p>
            <a:pPr algn="just">
              <a:lnSpc>
                <a:spcPts val="2300"/>
              </a:lnSpc>
            </a:pPr>
            <a:r>
              <a:rPr lang="en-US" altLang="zh-CN" dirty="0">
                <a:solidFill>
                  <a:schemeClr val="tx2">
                    <a:lumMod val="75000"/>
                  </a:schemeClr>
                </a:solidFill>
                <a:latin typeface="Baskerville Old Face" panose="02020602080505020303" pitchFamily="18" charset="0"/>
              </a:rPr>
              <a:t>    Some companies attach equal importance to both social skills and academic qualifications when hiring new employees. In my opinion, education is the main prerequisite for achieving a successful career in this knowledge-intensive world. </a:t>
            </a:r>
          </a:p>
          <a:p>
            <a:pPr algn="just">
              <a:lnSpc>
                <a:spcPts val="2300"/>
              </a:lnSpc>
            </a:pPr>
            <a:r>
              <a:rPr lang="en-US" altLang="zh-CN" dirty="0">
                <a:solidFill>
                  <a:schemeClr val="tx2">
                    <a:lumMod val="75000"/>
                  </a:schemeClr>
                </a:solidFill>
                <a:latin typeface="Baskerville Old Face" panose="02020602080505020303" pitchFamily="18" charset="0"/>
              </a:rPr>
              <a:t>    First, higher education provides the basis for accessing top companies. It is not difficult to understand that job seekers must spend considerable amounts of time, money and energy to obtain their professional qualifications. This is why most employers value academic qualifications, as such eligibility means applicants have mastered more precise and professional knowledge. Without this competence, no opportunity could be acquired to enter the interview level. Second, after they are employed, expertise obtained from alma mater can make them work more efficiently. For example (give examples to support topic sentence), once a candidate from a normal college becomes a teacher, solid foundations like teaching methods and educational psychology help him easily adapt to the workplace.</a:t>
            </a:r>
          </a:p>
          <a:p>
            <a:pPr algn="r">
              <a:lnSpc>
                <a:spcPts val="2300"/>
              </a:lnSpc>
            </a:pPr>
            <a:r>
              <a:rPr lang="en-US" altLang="zh-CN" b="1" dirty="0">
                <a:solidFill>
                  <a:srgbClr val="0070C0"/>
                </a:solidFill>
                <a:latin typeface="Baskerville Old Face" panose="02020602080505020303" pitchFamily="18" charset="0"/>
              </a:rPr>
              <a:t>( to be continued)</a:t>
            </a:r>
            <a:r>
              <a:rPr lang="en-US" altLang="zh-CN" dirty="0">
                <a:solidFill>
                  <a:schemeClr val="tx2">
                    <a:lumMod val="75000"/>
                  </a:schemeClr>
                </a:solidFill>
                <a:latin typeface="Baskerville Old Face" panose="02020602080505020303" pitchFamily="18" charset="0"/>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7504" y="260648"/>
            <a:ext cx="6059016" cy="526579"/>
          </a:xfrm>
        </p:spPr>
        <p:txBody>
          <a:bodyPr/>
          <a:lstStyle/>
          <a:p>
            <a:r>
              <a:rPr lang="zh-CN" altLang="en-US" sz="1800" dirty="0">
                <a:latin typeface="Constantia" panose="02030602050306030303" pitchFamily="18" charset="0"/>
              </a:rPr>
              <a:t> </a:t>
            </a:r>
            <a:r>
              <a:rPr lang="en-US" altLang="zh-CN" sz="1800" dirty="0">
                <a:latin typeface="Constantia" panose="02030602050306030303" pitchFamily="18" charset="0"/>
              </a:rPr>
              <a:t>II. Writing</a:t>
            </a:r>
            <a:r>
              <a:rPr lang="zh-CN" altLang="en-US" sz="1800" dirty="0">
                <a:latin typeface="Constantia" panose="02030602050306030303" pitchFamily="18" charset="0"/>
              </a:rPr>
              <a:t> </a:t>
            </a:r>
            <a:r>
              <a:rPr lang="en-US" altLang="zh-CN" sz="1800" dirty="0">
                <a:latin typeface="Constantia" panose="02030602050306030303" pitchFamily="18" charset="0"/>
              </a:rPr>
              <a:t>Techniques — Exemplification</a:t>
            </a:r>
            <a:endParaRPr lang="zh-CN" altLang="en-US" sz="1800" dirty="0">
              <a:latin typeface="Constantia" panose="02030602050306030303" pitchFamily="18" charset="0"/>
            </a:endParaRPr>
          </a:p>
        </p:txBody>
      </p:sp>
      <p:sp>
        <p:nvSpPr>
          <p:cNvPr id="5" name="内容占位符 4"/>
          <p:cNvSpPr>
            <a:spLocks noGrp="1"/>
          </p:cNvSpPr>
          <p:nvPr>
            <p:ph idx="1"/>
          </p:nvPr>
        </p:nvSpPr>
        <p:spPr>
          <a:xfrm>
            <a:off x="539552" y="620689"/>
            <a:ext cx="8229600" cy="432048"/>
          </a:xfrm>
        </p:spPr>
        <p:txBody>
          <a:bodyPr/>
          <a:lstStyle/>
          <a:p>
            <a:pPr marL="0" indent="0" algn="ctr">
              <a:buNone/>
            </a:pPr>
            <a:r>
              <a:rPr lang="en-US" altLang="zh-CN" sz="2800" b="1" dirty="0">
                <a:latin typeface="微软雅黑" panose="020B0503020204020204" pitchFamily="34" charset="-122"/>
                <a:ea typeface="微软雅黑" panose="020B0503020204020204" pitchFamily="34" charset="-122"/>
              </a:rPr>
              <a:t>Effective Examples</a:t>
            </a:r>
          </a:p>
          <a:p>
            <a:endParaRPr lang="zh-CN" altLang="en-US" sz="2400" dirty="0">
              <a:solidFill>
                <a:srgbClr val="333333"/>
              </a:solidFill>
              <a:latin typeface="Baskerville Old Face" panose="02020602080505020303" pitchFamily="18" charset="0"/>
              <a:ea typeface="黑体" panose="02010609060101010101" pitchFamily="49" charset="-122"/>
            </a:endParaRPr>
          </a:p>
        </p:txBody>
      </p:sp>
      <p:sp>
        <p:nvSpPr>
          <p:cNvPr id="2" name="文本框 1">
            <a:extLst>
              <a:ext uri="{FF2B5EF4-FFF2-40B4-BE49-F238E27FC236}">
                <a16:creationId xmlns:a16="http://schemas.microsoft.com/office/drawing/2014/main" id="{DA6CF0D5-483F-4F17-9A23-E03B8F60875B}"/>
              </a:ext>
            </a:extLst>
          </p:cNvPr>
          <p:cNvSpPr txBox="1"/>
          <p:nvPr/>
        </p:nvSpPr>
        <p:spPr>
          <a:xfrm>
            <a:off x="467544" y="1340768"/>
            <a:ext cx="7488832" cy="707886"/>
          </a:xfrm>
          <a:prstGeom prst="rect">
            <a:avLst/>
          </a:prstGeom>
          <a:noFill/>
        </p:spPr>
        <p:txBody>
          <a:bodyPr wrap="square" rtlCol="0">
            <a:spAutoFit/>
          </a:bodyPr>
          <a:lstStyle/>
          <a:p>
            <a:pPr algn="just"/>
            <a:r>
              <a:rPr lang="en-US" altLang="zh-CN" sz="2000" b="1" dirty="0">
                <a:solidFill>
                  <a:schemeClr val="tx2">
                    <a:lumMod val="75000"/>
                  </a:schemeClr>
                </a:solidFill>
                <a:latin typeface="Baskerville Old Face" panose="02020602080505020303" pitchFamily="18" charset="0"/>
              </a:rPr>
              <a:t>Read the sample essay, analyze the structure of it and underline the thesis statement and topic sentences.</a:t>
            </a:r>
            <a:endParaRPr lang="zh-CN" altLang="en-US" sz="2000" b="1" dirty="0">
              <a:solidFill>
                <a:schemeClr val="tx2">
                  <a:lumMod val="75000"/>
                </a:schemeClr>
              </a:solidFill>
              <a:latin typeface="Baskerville Old Face" panose="02020602080505020303" pitchFamily="18" charset="0"/>
            </a:endParaRPr>
          </a:p>
        </p:txBody>
      </p:sp>
      <p:sp>
        <p:nvSpPr>
          <p:cNvPr id="6" name="文本框 5">
            <a:extLst>
              <a:ext uri="{FF2B5EF4-FFF2-40B4-BE49-F238E27FC236}">
                <a16:creationId xmlns:a16="http://schemas.microsoft.com/office/drawing/2014/main" id="{8A5F7399-2BA2-4EA9-B35A-11C93F2EE9EE}"/>
              </a:ext>
            </a:extLst>
          </p:cNvPr>
          <p:cNvSpPr txBox="1"/>
          <p:nvPr/>
        </p:nvSpPr>
        <p:spPr>
          <a:xfrm>
            <a:off x="344216" y="2060848"/>
            <a:ext cx="8424936" cy="4275016"/>
          </a:xfrm>
          <a:prstGeom prst="rect">
            <a:avLst/>
          </a:prstGeom>
          <a:noFill/>
        </p:spPr>
        <p:txBody>
          <a:bodyPr wrap="square">
            <a:spAutoFit/>
          </a:bodyPr>
          <a:lstStyle/>
          <a:p>
            <a:r>
              <a:rPr lang="en-US" altLang="zh-CN" sz="2000" b="1" dirty="0">
                <a:solidFill>
                  <a:schemeClr val="tx2">
                    <a:lumMod val="75000"/>
                  </a:schemeClr>
                </a:solidFill>
                <a:latin typeface="Baskerville Old Face" panose="02020602080505020303" pitchFamily="18" charset="0"/>
              </a:rPr>
              <a:t>Sample Essay </a:t>
            </a:r>
          </a:p>
          <a:p>
            <a:pPr algn="just">
              <a:lnSpc>
                <a:spcPts val="2800"/>
              </a:lnSpc>
            </a:pPr>
            <a:r>
              <a:rPr lang="en-US" altLang="zh-CN" dirty="0">
                <a:solidFill>
                  <a:schemeClr val="tx2">
                    <a:lumMod val="75000"/>
                  </a:schemeClr>
                </a:solidFill>
                <a:latin typeface="Baskerville Old Face" panose="02020602080505020303" pitchFamily="18" charset="0"/>
              </a:rPr>
              <a:t>     Nonetheless, I also have to insist that social skills do play a very important role in one’s career success, some interior designers with great interpersonal skills can accurately figure out what their customers like in their future home, including stylistic preferences, color matching and decorations. Furthermore, such tendency can hardly be learned by attending academic institutions. In addition, teamwork is indispensable during one’s career. Due to globalization, many successful cases are achieved because of cooperation. Hence, better social skills add positive opportunities and great possibilities for most individuals’ success. </a:t>
            </a:r>
          </a:p>
          <a:p>
            <a:pPr algn="just">
              <a:lnSpc>
                <a:spcPts val="2800"/>
              </a:lnSpc>
            </a:pPr>
            <a:r>
              <a:rPr lang="en-US" altLang="zh-CN" dirty="0">
                <a:solidFill>
                  <a:schemeClr val="tx2">
                    <a:lumMod val="75000"/>
                  </a:schemeClr>
                </a:solidFill>
                <a:latin typeface="Baskerville Old Face" panose="02020602080505020303" pitchFamily="18" charset="0"/>
              </a:rPr>
              <a:t>    In conclusion, academic qualifications and social skills are essential for a bright career. However, in terms of importance, the former is more vital than the latter considering the competitiveness in the labor force.</a:t>
            </a:r>
          </a:p>
          <a:p>
            <a:pPr algn="just">
              <a:lnSpc>
                <a:spcPts val="2300"/>
              </a:lnSpc>
            </a:pPr>
            <a:endParaRPr lang="en-US" altLang="zh-CN" dirty="0">
              <a:solidFill>
                <a:schemeClr val="tx2">
                  <a:lumMod val="75000"/>
                </a:schemeClr>
              </a:solidFill>
              <a:latin typeface="Baskerville Old Face" panose="02020602080505020303" pitchFamily="18" charset="0"/>
            </a:endParaRPr>
          </a:p>
        </p:txBody>
      </p:sp>
    </p:spTree>
    <p:extLst>
      <p:ext uri="{BB962C8B-B14F-4D97-AF65-F5344CB8AC3E}">
        <p14:creationId xmlns:p14="http://schemas.microsoft.com/office/powerpoint/2010/main" val="2090788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Part 1 Translation</a:t>
            </a:r>
            <a:endParaRPr lang="zh-CN" altLang="en-US" sz="2400" dirty="0"/>
          </a:p>
        </p:txBody>
      </p:sp>
      <p:sp>
        <p:nvSpPr>
          <p:cNvPr id="3" name="内容占位符 2"/>
          <p:cNvSpPr>
            <a:spLocks noGrp="1"/>
          </p:cNvSpPr>
          <p:nvPr>
            <p:ph type="body" idx="1"/>
          </p:nvPr>
        </p:nvSpPr>
        <p:spPr>
          <a:xfrm>
            <a:off x="594197" y="3273003"/>
            <a:ext cx="7886700" cy="1500187"/>
          </a:xfrm>
        </p:spPr>
        <p:txBody>
          <a:bodyPr/>
          <a:lstStyle/>
          <a:p>
            <a:r>
              <a:rPr lang="en-US" altLang="zh-CN" sz="2800" dirty="0">
                <a:solidFill>
                  <a:srgbClr val="0070C0"/>
                </a:solidFill>
                <a:latin typeface="Baskerville Old Face" panose="02020602080505020303" pitchFamily="18" charset="0"/>
              </a:rPr>
              <a:t>Part 1  E-C Translation: techniques &amp; practice</a:t>
            </a:r>
          </a:p>
          <a:p>
            <a:endParaRPr lang="en-US" altLang="zh-CN" sz="2800" dirty="0">
              <a:solidFill>
                <a:srgbClr val="0070C0"/>
              </a:solidFill>
              <a:latin typeface="Baskerville Old Face" panose="02020602080505020303" pitchFamily="18" charset="0"/>
            </a:endParaRPr>
          </a:p>
          <a:p>
            <a:r>
              <a:rPr lang="en-US" altLang="zh-CN" sz="2800" dirty="0">
                <a:solidFill>
                  <a:srgbClr val="0070C0"/>
                </a:solidFill>
                <a:latin typeface="Baskerville Old Face" panose="02020602080505020303" pitchFamily="18" charset="0"/>
              </a:rPr>
              <a:t>Part 2  C-E Translation: techniques &amp; practice</a:t>
            </a:r>
            <a:endParaRPr lang="zh-CN" altLang="en-US" sz="2800" dirty="0">
              <a:solidFill>
                <a:srgbClr val="0070C0"/>
              </a:solidFill>
              <a:latin typeface="Baskerville Old Face" panose="02020602080505020303" pitchFamily="18" charset="0"/>
            </a:endParaRPr>
          </a:p>
        </p:txBody>
      </p:sp>
      <p:sp>
        <p:nvSpPr>
          <p:cNvPr id="4" name="内容占位符 2"/>
          <p:cNvSpPr txBox="1"/>
          <p:nvPr/>
        </p:nvSpPr>
        <p:spPr bwMode="gray">
          <a:xfrm>
            <a:off x="0" y="1662113"/>
            <a:ext cx="7886700" cy="154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0" indent="0" algn="l" rtl="0" eaLnBrk="1" fontAlgn="base" hangingPunct="1">
              <a:spcBef>
                <a:spcPct val="20000"/>
              </a:spcBef>
              <a:spcAft>
                <a:spcPct val="0"/>
              </a:spcAft>
              <a:buNone/>
              <a:defRPr sz="2400" kern="1200">
                <a:solidFill>
                  <a:srgbClr val="000000"/>
                </a:solidFill>
                <a:latin typeface="+mn-lt"/>
                <a:ea typeface="+mn-ea"/>
                <a:cs typeface="+mn-cs"/>
              </a:defRPr>
            </a:lvl1pPr>
            <a:lvl2pPr marL="457200" indent="0" algn="l" rtl="0" eaLnBrk="1" fontAlgn="base" hangingPunct="1">
              <a:spcBef>
                <a:spcPct val="20000"/>
              </a:spcBef>
              <a:spcAft>
                <a:spcPct val="0"/>
              </a:spcAft>
              <a:buNone/>
              <a:defRPr sz="2000" kern="1200">
                <a:solidFill>
                  <a:srgbClr val="000000"/>
                </a:solidFill>
                <a:latin typeface="+mn-lt"/>
                <a:ea typeface="+mn-ea"/>
                <a:cs typeface="+mn-cs"/>
              </a:defRPr>
            </a:lvl2pPr>
            <a:lvl3pPr marL="914400" indent="0" algn="l" rtl="0" eaLnBrk="1" fontAlgn="base" hangingPunct="1">
              <a:spcBef>
                <a:spcPct val="20000"/>
              </a:spcBef>
              <a:spcAft>
                <a:spcPct val="0"/>
              </a:spcAft>
              <a:buNone/>
              <a:defRPr sz="1800" kern="1200">
                <a:solidFill>
                  <a:srgbClr val="000000"/>
                </a:solidFill>
                <a:latin typeface="+mn-lt"/>
                <a:ea typeface="+mn-ea"/>
                <a:cs typeface="+mn-cs"/>
              </a:defRPr>
            </a:lvl3pPr>
            <a:lvl4pPr marL="1371600" indent="0" algn="l" rtl="0" eaLnBrk="1" fontAlgn="base" hangingPunct="1">
              <a:spcBef>
                <a:spcPct val="20000"/>
              </a:spcBef>
              <a:spcAft>
                <a:spcPct val="0"/>
              </a:spcAft>
              <a:buNone/>
              <a:defRPr sz="1600" kern="1200">
                <a:solidFill>
                  <a:srgbClr val="000000"/>
                </a:solidFill>
                <a:latin typeface="+mn-lt"/>
                <a:ea typeface="+mn-ea"/>
                <a:cs typeface="+mn-cs"/>
              </a:defRPr>
            </a:lvl4pPr>
            <a:lvl5pPr marL="1828800" indent="0" algn="l" rtl="0" eaLnBrk="1" fontAlgn="base" hangingPunct="1">
              <a:spcBef>
                <a:spcPct val="20000"/>
              </a:spcBef>
              <a:spcAft>
                <a:spcPct val="0"/>
              </a:spcAft>
              <a:buNone/>
              <a:defRPr sz="1600" kern="1200">
                <a:solidFill>
                  <a:srgbClr val="000000"/>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altLang="zh-CN" sz="3200" b="1" dirty="0">
                <a:solidFill>
                  <a:srgbClr val="00B050"/>
                </a:solidFill>
                <a:latin typeface="Baskerville Old Face" panose="02020602080505020303" pitchFamily="18" charset="0"/>
              </a:rPr>
              <a:t>Section I: Translation</a:t>
            </a:r>
          </a:p>
          <a:p>
            <a:r>
              <a:rPr lang="en-US" altLang="zh-CN" sz="2800" dirty="0"/>
              <a:t>   </a:t>
            </a:r>
            <a:endParaRPr lang="zh-CN" alt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7504" y="260648"/>
            <a:ext cx="6059016" cy="526579"/>
          </a:xfrm>
        </p:spPr>
        <p:txBody>
          <a:bodyPr/>
          <a:lstStyle/>
          <a:p>
            <a:r>
              <a:rPr lang="en-US" altLang="zh-CN" sz="1800" dirty="0">
                <a:latin typeface="Constantia" panose="02030602050306030303" pitchFamily="18" charset="0"/>
              </a:rPr>
              <a:t>II. Writing</a:t>
            </a:r>
            <a:r>
              <a:rPr lang="zh-CN" altLang="en-US" sz="1800" dirty="0">
                <a:latin typeface="Constantia" panose="02030602050306030303" pitchFamily="18" charset="0"/>
              </a:rPr>
              <a:t> </a:t>
            </a:r>
            <a:r>
              <a:rPr lang="en-US" altLang="zh-CN" sz="1800" dirty="0">
                <a:latin typeface="Constantia" panose="02030602050306030303" pitchFamily="18" charset="0"/>
              </a:rPr>
              <a:t>Techniques — Exemplification</a:t>
            </a:r>
            <a:endParaRPr lang="zh-CN" altLang="en-US" sz="1800" dirty="0">
              <a:latin typeface="Constantia" panose="02030602050306030303" pitchFamily="18" charset="0"/>
            </a:endParaRPr>
          </a:p>
        </p:txBody>
      </p:sp>
      <p:sp>
        <p:nvSpPr>
          <p:cNvPr id="5" name="内容占位符 4"/>
          <p:cNvSpPr>
            <a:spLocks noGrp="1"/>
          </p:cNvSpPr>
          <p:nvPr>
            <p:ph idx="1"/>
          </p:nvPr>
        </p:nvSpPr>
        <p:spPr/>
        <p:txBody>
          <a:bodyPr/>
          <a:lstStyle/>
          <a:p>
            <a:pPr marL="0" indent="0" algn="ctr">
              <a:buNone/>
            </a:pPr>
            <a:r>
              <a:rPr lang="en-US" altLang="zh-CN" sz="2800" b="1" dirty="0">
                <a:latin typeface="微软雅黑" panose="020B0503020204020204" pitchFamily="34" charset="-122"/>
                <a:ea typeface="微软雅黑" panose="020B0503020204020204" pitchFamily="34" charset="-122"/>
              </a:rPr>
              <a:t>Writing Tasks</a:t>
            </a:r>
            <a:endParaRPr lang="en-US" altLang="zh-CN" sz="2800" b="1" dirty="0">
              <a:solidFill>
                <a:srgbClr val="333333"/>
              </a:solidFill>
              <a:latin typeface="Baskerville Old Face" panose="02020602080505020303" pitchFamily="18" charset="0"/>
              <a:ea typeface="黑体" panose="02010609060101010101" pitchFamily="49" charset="-122"/>
            </a:endParaRPr>
          </a:p>
          <a:p>
            <a:pPr marL="0" indent="0">
              <a:buNone/>
            </a:pPr>
            <a:r>
              <a:rPr lang="en-US" altLang="zh-CN" sz="2200" b="1" dirty="0">
                <a:latin typeface="Baskerville Old Face" panose="02020602080505020303" pitchFamily="18" charset="0"/>
              </a:rPr>
              <a:t>Please write a short  essay by following the direction, and make sure your essay is well-organized. </a:t>
            </a:r>
          </a:p>
          <a:p>
            <a:pPr marL="0" indent="0">
              <a:buNone/>
            </a:pPr>
            <a:endParaRPr lang="en-US" altLang="zh-CN" sz="2200" b="1" dirty="0">
              <a:latin typeface="Baskerville Old Face" panose="02020602080505020303" pitchFamily="18" charset="0"/>
            </a:endParaRPr>
          </a:p>
          <a:p>
            <a:pPr marL="0" indent="0">
              <a:buNone/>
            </a:pPr>
            <a:r>
              <a:rPr lang="en-US" altLang="zh-CN" sz="2200" b="1" dirty="0">
                <a:solidFill>
                  <a:srgbClr val="0070C0"/>
                </a:solidFill>
                <a:latin typeface="Baskerville Old Face" panose="02020602080505020303" pitchFamily="18" charset="0"/>
              </a:rPr>
              <a:t>Writing directions:</a:t>
            </a:r>
          </a:p>
          <a:p>
            <a:pPr marL="0" indent="0">
              <a:buNone/>
            </a:pPr>
            <a:r>
              <a:rPr lang="en-US" altLang="zh-CN" sz="2200" b="1" dirty="0">
                <a:latin typeface="Baskerville Old Face" panose="02020602080505020303" pitchFamily="18" charset="0"/>
              </a:rPr>
              <a:t>Some people think schools should teach students to form good behavior in addition to providing formal education. To what extent do you agree or disagree? Write a short essay around 250 words.</a:t>
            </a:r>
            <a:endParaRPr lang="zh-CN" altLang="zh-CN" sz="2200" b="1" dirty="0">
              <a:latin typeface="Baskerville Old Face" panose="02020602080505020303" pitchFamily="18" charset="0"/>
            </a:endParaRPr>
          </a:p>
          <a:p>
            <a:pPr marL="0" indent="0">
              <a:buNone/>
            </a:pPr>
            <a:endParaRPr lang="en-US" altLang="zh-CN" sz="2200" dirty="0">
              <a:solidFill>
                <a:srgbClr val="333333"/>
              </a:solidFill>
              <a:latin typeface="Baskerville Old Face" panose="02020602080505020303" pitchFamily="18" charset="0"/>
              <a:ea typeface="黑体" panose="02010609060101010101" pitchFamily="49" charset="-122"/>
            </a:endParaRPr>
          </a:p>
          <a:p>
            <a:endParaRPr lang="zh-CN" altLang="en-US" sz="2400" dirty="0">
              <a:solidFill>
                <a:srgbClr val="333333"/>
              </a:solidFill>
              <a:latin typeface="Baskerville Old Face" panose="02020602080505020303" pitchFamily="18" charset="0"/>
              <a:ea typeface="黑体" panose="02010609060101010101"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Part 1 Translation</a:t>
            </a:r>
            <a:endParaRPr lang="zh-CN" altLang="en-US" sz="2400" dirty="0"/>
          </a:p>
        </p:txBody>
      </p:sp>
      <p:sp>
        <p:nvSpPr>
          <p:cNvPr id="4" name="内容占位符 2"/>
          <p:cNvSpPr txBox="1"/>
          <p:nvPr/>
        </p:nvSpPr>
        <p:spPr bwMode="gray">
          <a:xfrm>
            <a:off x="395536" y="2996952"/>
            <a:ext cx="7886700" cy="150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0" indent="0" algn="l" rtl="0" eaLnBrk="1" fontAlgn="base" hangingPunct="1">
              <a:spcBef>
                <a:spcPct val="20000"/>
              </a:spcBef>
              <a:spcAft>
                <a:spcPct val="0"/>
              </a:spcAft>
              <a:buNone/>
              <a:defRPr sz="2400" kern="1200">
                <a:solidFill>
                  <a:srgbClr val="000000"/>
                </a:solidFill>
                <a:latin typeface="+mn-lt"/>
                <a:ea typeface="+mn-ea"/>
                <a:cs typeface="+mn-cs"/>
              </a:defRPr>
            </a:lvl1pPr>
            <a:lvl2pPr marL="457200" indent="0" algn="l" rtl="0" eaLnBrk="1" fontAlgn="base" hangingPunct="1">
              <a:spcBef>
                <a:spcPct val="20000"/>
              </a:spcBef>
              <a:spcAft>
                <a:spcPct val="0"/>
              </a:spcAft>
              <a:buNone/>
              <a:defRPr sz="2000" kern="1200">
                <a:solidFill>
                  <a:srgbClr val="000000"/>
                </a:solidFill>
                <a:latin typeface="+mn-lt"/>
                <a:ea typeface="+mn-ea"/>
                <a:cs typeface="+mn-cs"/>
              </a:defRPr>
            </a:lvl2pPr>
            <a:lvl3pPr marL="914400" indent="0" algn="l" rtl="0" eaLnBrk="1" fontAlgn="base" hangingPunct="1">
              <a:spcBef>
                <a:spcPct val="20000"/>
              </a:spcBef>
              <a:spcAft>
                <a:spcPct val="0"/>
              </a:spcAft>
              <a:buNone/>
              <a:defRPr sz="1800" kern="1200">
                <a:solidFill>
                  <a:srgbClr val="000000"/>
                </a:solidFill>
                <a:latin typeface="+mn-lt"/>
                <a:ea typeface="+mn-ea"/>
                <a:cs typeface="+mn-cs"/>
              </a:defRPr>
            </a:lvl3pPr>
            <a:lvl4pPr marL="1371600" indent="0" algn="l" rtl="0" eaLnBrk="1" fontAlgn="base" hangingPunct="1">
              <a:spcBef>
                <a:spcPct val="20000"/>
              </a:spcBef>
              <a:spcAft>
                <a:spcPct val="0"/>
              </a:spcAft>
              <a:buNone/>
              <a:defRPr sz="1600" kern="1200">
                <a:solidFill>
                  <a:srgbClr val="000000"/>
                </a:solidFill>
                <a:latin typeface="+mn-lt"/>
                <a:ea typeface="+mn-ea"/>
                <a:cs typeface="+mn-cs"/>
              </a:defRPr>
            </a:lvl4pPr>
            <a:lvl5pPr marL="1828800" indent="0" algn="l" rtl="0" eaLnBrk="1" fontAlgn="base" hangingPunct="1">
              <a:spcBef>
                <a:spcPct val="20000"/>
              </a:spcBef>
              <a:spcAft>
                <a:spcPct val="0"/>
              </a:spcAft>
              <a:buNone/>
              <a:defRPr sz="1600" kern="1200">
                <a:solidFill>
                  <a:srgbClr val="000000"/>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altLang="zh-CN" sz="3200" b="1" dirty="0">
                <a:solidFill>
                  <a:srgbClr val="00B050"/>
                </a:solidFill>
                <a:latin typeface="Baskerville Old Face" panose="02020602080505020303" pitchFamily="18" charset="0"/>
              </a:rPr>
              <a:t>Section III: Speaking</a:t>
            </a:r>
          </a:p>
          <a:p>
            <a:r>
              <a:rPr lang="en-US" altLang="zh-CN" sz="2800" dirty="0"/>
              <a:t>   </a:t>
            </a:r>
            <a:endParaRPr lang="zh-CN" alt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7504" y="260648"/>
            <a:ext cx="6059016" cy="526579"/>
          </a:xfrm>
        </p:spPr>
        <p:txBody>
          <a:bodyPr/>
          <a:lstStyle/>
          <a:p>
            <a:r>
              <a:rPr lang="en-US" altLang="zh-CN" sz="1800" dirty="0">
                <a:latin typeface="Constantia" panose="02030602050306030303" pitchFamily="18" charset="0"/>
              </a:rPr>
              <a:t>III.</a:t>
            </a:r>
            <a:r>
              <a:rPr lang="zh-CN" altLang="en-US" sz="1800" dirty="0">
                <a:latin typeface="Constantia" panose="02030602050306030303" pitchFamily="18" charset="0"/>
              </a:rPr>
              <a:t> </a:t>
            </a:r>
            <a:r>
              <a:rPr lang="en-US" altLang="zh-CN" sz="1800" dirty="0">
                <a:latin typeface="Constantia" panose="02030602050306030303" pitchFamily="18" charset="0"/>
              </a:rPr>
              <a:t>Speaking</a:t>
            </a:r>
            <a:endParaRPr lang="zh-CN" altLang="en-US" sz="1800" dirty="0">
              <a:latin typeface="Constantia" panose="02030602050306030303" pitchFamily="18" charset="0"/>
            </a:endParaRPr>
          </a:p>
        </p:txBody>
      </p:sp>
      <p:sp>
        <p:nvSpPr>
          <p:cNvPr id="5" name="内容占位符 4"/>
          <p:cNvSpPr>
            <a:spLocks noGrp="1"/>
          </p:cNvSpPr>
          <p:nvPr>
            <p:ph idx="1"/>
          </p:nvPr>
        </p:nvSpPr>
        <p:spPr>
          <a:xfrm>
            <a:off x="323528" y="1268760"/>
            <a:ext cx="8568952" cy="4733925"/>
          </a:xfrm>
        </p:spPr>
        <p:txBody>
          <a:bodyPr/>
          <a:lstStyle/>
          <a:p>
            <a:pPr marL="0" indent="0" algn="just">
              <a:buNone/>
            </a:pPr>
            <a:r>
              <a:rPr lang="en-US" altLang="zh-CN" sz="2400" b="1" dirty="0">
                <a:solidFill>
                  <a:srgbClr val="333333"/>
                </a:solidFill>
                <a:latin typeface="Baskerville Old Face" panose="02020602080505020303" pitchFamily="18" charset="0"/>
              </a:rPr>
              <a:t>Deliver a 3-muniute public speech on one of the following tasks. You are supposed to give a clear explanation to your standpoint and preferably justify your supporting points with examples. </a:t>
            </a:r>
          </a:p>
          <a:p>
            <a:pPr marL="0" indent="0" algn="just">
              <a:buNone/>
            </a:pPr>
            <a:endParaRPr lang="en-US" altLang="zh-CN" sz="2400" b="1" dirty="0">
              <a:solidFill>
                <a:srgbClr val="333333"/>
              </a:solidFill>
              <a:latin typeface="Baskerville Old Face" panose="02020602080505020303" pitchFamily="18" charset="0"/>
            </a:endParaRPr>
          </a:p>
          <a:p>
            <a:pPr marL="457200" indent="-457200">
              <a:buAutoNum type="arabicPeriod"/>
            </a:pPr>
            <a:r>
              <a:rPr lang="en-US" altLang="zh-CN" sz="2400" dirty="0">
                <a:latin typeface="Baskerville Old Face" panose="02020602080505020303" pitchFamily="18" charset="0"/>
              </a:rPr>
              <a:t>Do you think words have the power to change our lives?</a:t>
            </a:r>
          </a:p>
          <a:p>
            <a:pPr marL="0" indent="0">
              <a:buNone/>
            </a:pPr>
            <a:endParaRPr lang="en-US" altLang="zh-CN" sz="2400" dirty="0">
              <a:latin typeface="Baskerville Old Face" panose="02020602080505020303" pitchFamily="18" charset="0"/>
            </a:endParaRPr>
          </a:p>
          <a:p>
            <a:pPr marL="0" indent="0">
              <a:buNone/>
            </a:pPr>
            <a:r>
              <a:rPr lang="en-US" altLang="zh-CN" sz="2400" dirty="0">
                <a:latin typeface="Baskerville Old Face" panose="02020602080505020303" pitchFamily="18" charset="0"/>
              </a:rPr>
              <a:t>2. Do you think the use of Internet slang</a:t>
            </a:r>
            <a:r>
              <a:rPr lang="zh-CN" altLang="en-US" sz="2400" dirty="0">
                <a:latin typeface="Baskerville Old Face" panose="02020602080505020303" pitchFamily="18" charset="0"/>
              </a:rPr>
              <a:t>（网络用语）</a:t>
            </a:r>
            <a:r>
              <a:rPr lang="en-US" altLang="zh-CN" sz="2400" dirty="0">
                <a:latin typeface="Baskerville Old Face" panose="02020602080505020303" pitchFamily="18" charset="0"/>
              </a:rPr>
              <a:t>has undermined the power of words</a:t>
            </a:r>
            <a:r>
              <a:rPr lang="zh-CN" altLang="en-US" sz="2400" dirty="0">
                <a:latin typeface="Baskerville Old Face" panose="02020602080505020303" pitchFamily="18" charset="0"/>
              </a:rPr>
              <a:t>？</a:t>
            </a:r>
          </a:p>
          <a:p>
            <a:endParaRPr lang="zh-CN"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7504" y="260648"/>
            <a:ext cx="6059016" cy="526579"/>
          </a:xfrm>
        </p:spPr>
        <p:txBody>
          <a:bodyPr/>
          <a:lstStyle/>
          <a:p>
            <a:r>
              <a:rPr lang="en-US" altLang="zh-CN" sz="1800" dirty="0">
                <a:latin typeface="Constantia" panose="02030602050306030303" pitchFamily="18" charset="0"/>
              </a:rPr>
              <a:t>III.</a:t>
            </a:r>
            <a:r>
              <a:rPr lang="zh-CN" altLang="en-US" sz="1800" dirty="0">
                <a:latin typeface="Constantia" panose="02030602050306030303" pitchFamily="18" charset="0"/>
              </a:rPr>
              <a:t> </a:t>
            </a:r>
            <a:r>
              <a:rPr lang="en-US" altLang="zh-CN" sz="1800" dirty="0">
                <a:latin typeface="Constantia" panose="02030602050306030303" pitchFamily="18" charset="0"/>
              </a:rPr>
              <a:t>Speaking</a:t>
            </a:r>
            <a:endParaRPr lang="zh-CN" altLang="en-US" sz="1800" dirty="0">
              <a:latin typeface="Constantia" panose="02030602050306030303" pitchFamily="18" charset="0"/>
            </a:endParaRPr>
          </a:p>
        </p:txBody>
      </p:sp>
      <p:sp>
        <p:nvSpPr>
          <p:cNvPr id="6" name="文本框 5">
            <a:extLst>
              <a:ext uri="{FF2B5EF4-FFF2-40B4-BE49-F238E27FC236}">
                <a16:creationId xmlns:a16="http://schemas.microsoft.com/office/drawing/2014/main" id="{745F1553-A1CE-4965-94D3-9ADD4365F2C7}"/>
              </a:ext>
            </a:extLst>
          </p:cNvPr>
          <p:cNvSpPr txBox="1"/>
          <p:nvPr/>
        </p:nvSpPr>
        <p:spPr>
          <a:xfrm>
            <a:off x="395536" y="1268760"/>
            <a:ext cx="8352928" cy="4832092"/>
          </a:xfrm>
          <a:prstGeom prst="rect">
            <a:avLst/>
          </a:prstGeom>
          <a:noFill/>
        </p:spPr>
        <p:txBody>
          <a:bodyPr wrap="square">
            <a:spAutoFit/>
          </a:bodyPr>
          <a:lstStyle/>
          <a:p>
            <a:pPr marL="457200" indent="-457200" algn="just">
              <a:buAutoNum type="arabicPeriod"/>
            </a:pPr>
            <a:r>
              <a:rPr lang="en-US" altLang="zh-CN" sz="2400" b="1" dirty="0">
                <a:solidFill>
                  <a:schemeClr val="tx2">
                    <a:lumMod val="50000"/>
                  </a:schemeClr>
                </a:solidFill>
                <a:latin typeface="Baskerville Old Face" panose="02020602080505020303" pitchFamily="18" charset="0"/>
              </a:rPr>
              <a:t>Do you think words have the power to change our lives?</a:t>
            </a:r>
          </a:p>
          <a:p>
            <a:pPr algn="just"/>
            <a:endParaRPr lang="en-US" altLang="zh-CN" sz="2000" dirty="0">
              <a:solidFill>
                <a:schemeClr val="tx2">
                  <a:lumMod val="50000"/>
                </a:schemeClr>
              </a:solidFill>
              <a:latin typeface="Baskerville Old Face" panose="02020602080505020303" pitchFamily="18" charset="0"/>
            </a:endParaRPr>
          </a:p>
          <a:p>
            <a:pPr algn="just"/>
            <a:r>
              <a:rPr lang="en-US" altLang="zh-CN" sz="2200" dirty="0">
                <a:solidFill>
                  <a:schemeClr val="tx2">
                    <a:lumMod val="50000"/>
                  </a:schemeClr>
                </a:solidFill>
                <a:latin typeface="Baskerville Old Face" panose="02020602080505020303" pitchFamily="18" charset="0"/>
              </a:rPr>
              <a:t>Tips:</a:t>
            </a:r>
          </a:p>
          <a:p>
            <a:pPr marL="342900" indent="-342900" algn="just">
              <a:buFont typeface="Wingdings" panose="05000000000000000000" pitchFamily="2" charset="2"/>
              <a:buChar char="Ø"/>
            </a:pPr>
            <a:r>
              <a:rPr lang="en-US" altLang="zh-CN" sz="2200" dirty="0">
                <a:solidFill>
                  <a:schemeClr val="tx2">
                    <a:lumMod val="50000"/>
                  </a:schemeClr>
                </a:solidFill>
                <a:latin typeface="Baskerville Old Face" panose="02020602080505020303" pitchFamily="18" charset="0"/>
              </a:rPr>
              <a:t>I do believe words have the power to change our lives, for words and language can shape our experiences. </a:t>
            </a:r>
          </a:p>
          <a:p>
            <a:pPr marL="342900" indent="-342900" algn="just">
              <a:buFont typeface="Wingdings" panose="05000000000000000000" pitchFamily="2" charset="2"/>
              <a:buChar char="Ø"/>
            </a:pPr>
            <a:r>
              <a:rPr lang="en-US" altLang="zh-CN" sz="2200" dirty="0">
                <a:solidFill>
                  <a:schemeClr val="tx2">
                    <a:lumMod val="50000"/>
                  </a:schemeClr>
                </a:solidFill>
                <a:latin typeface="Baskerville Old Face" panose="02020602080505020303" pitchFamily="18" charset="0"/>
              </a:rPr>
              <a:t>Our everyday communications have the power to uphold social inequities as well as the power to disrupt them. </a:t>
            </a:r>
          </a:p>
          <a:p>
            <a:pPr marL="342900" indent="-342900" algn="just">
              <a:buFont typeface="Wingdings" panose="05000000000000000000" pitchFamily="2" charset="2"/>
              <a:buChar char="Ø"/>
            </a:pPr>
            <a:r>
              <a:rPr lang="en-US" altLang="zh-CN" sz="2200" dirty="0">
                <a:solidFill>
                  <a:schemeClr val="tx2">
                    <a:lumMod val="50000"/>
                  </a:schemeClr>
                </a:solidFill>
                <a:latin typeface="Baskerville Old Face" panose="02020602080505020303" pitchFamily="18" charset="0"/>
              </a:rPr>
              <a:t>Words can shape how we perceive the world around us, where we direct our interests and, even might influence the direction our lives take. The mind can be easily influenced by the choice of words. </a:t>
            </a:r>
          </a:p>
          <a:p>
            <a:pPr marL="342900" indent="-342900" algn="just">
              <a:buFont typeface="Wingdings" panose="05000000000000000000" pitchFamily="2" charset="2"/>
              <a:buChar char="Ø"/>
            </a:pPr>
            <a:r>
              <a:rPr lang="en-US" altLang="zh-CN" sz="2200" dirty="0">
                <a:solidFill>
                  <a:schemeClr val="tx2">
                    <a:lumMod val="50000"/>
                  </a:schemeClr>
                </a:solidFill>
                <a:latin typeface="Baskerville Old Face" panose="02020602080505020303" pitchFamily="18" charset="0"/>
              </a:rPr>
              <a:t>When you talk to others, the different words you choose to convey the same meaning may please or offend the listeners. Therefore, we should be aware of this power, and learn to choose the appropriate words in our daily lives.</a:t>
            </a:r>
            <a:endParaRPr lang="zh-CN" altLang="en-US" sz="2200" dirty="0">
              <a:solidFill>
                <a:schemeClr val="tx2">
                  <a:lumMod val="50000"/>
                </a:schemeClr>
              </a:solidFill>
              <a:latin typeface="Baskerville Old Face" panose="02020602080505020303" pitchFamily="18" charset="0"/>
            </a:endParaRPr>
          </a:p>
        </p:txBody>
      </p:sp>
    </p:spTree>
    <p:extLst>
      <p:ext uri="{BB962C8B-B14F-4D97-AF65-F5344CB8AC3E}">
        <p14:creationId xmlns:p14="http://schemas.microsoft.com/office/powerpoint/2010/main" val="39164059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7504" y="260648"/>
            <a:ext cx="6059016" cy="526579"/>
          </a:xfrm>
        </p:spPr>
        <p:txBody>
          <a:bodyPr/>
          <a:lstStyle/>
          <a:p>
            <a:r>
              <a:rPr lang="en-US" altLang="zh-CN" sz="1800" dirty="0">
                <a:latin typeface="Constantia" panose="02030602050306030303" pitchFamily="18" charset="0"/>
              </a:rPr>
              <a:t>III.</a:t>
            </a:r>
            <a:r>
              <a:rPr lang="zh-CN" altLang="en-US" sz="1800" dirty="0">
                <a:latin typeface="Constantia" panose="02030602050306030303" pitchFamily="18" charset="0"/>
              </a:rPr>
              <a:t> </a:t>
            </a:r>
            <a:r>
              <a:rPr lang="en-US" altLang="zh-CN" sz="1800" dirty="0">
                <a:latin typeface="Constantia" panose="02030602050306030303" pitchFamily="18" charset="0"/>
              </a:rPr>
              <a:t>Speaking</a:t>
            </a:r>
            <a:endParaRPr lang="zh-CN" altLang="en-US" sz="1800" dirty="0">
              <a:latin typeface="Constantia" panose="02030602050306030303" pitchFamily="18" charset="0"/>
            </a:endParaRPr>
          </a:p>
        </p:txBody>
      </p:sp>
      <p:sp>
        <p:nvSpPr>
          <p:cNvPr id="6" name="文本框 5">
            <a:extLst>
              <a:ext uri="{FF2B5EF4-FFF2-40B4-BE49-F238E27FC236}">
                <a16:creationId xmlns:a16="http://schemas.microsoft.com/office/drawing/2014/main" id="{21293B77-24BE-43A8-842C-D48218429BD0}"/>
              </a:ext>
            </a:extLst>
          </p:cNvPr>
          <p:cNvSpPr txBox="1"/>
          <p:nvPr/>
        </p:nvSpPr>
        <p:spPr>
          <a:xfrm>
            <a:off x="359532" y="1268760"/>
            <a:ext cx="8424936" cy="4832092"/>
          </a:xfrm>
          <a:prstGeom prst="rect">
            <a:avLst/>
          </a:prstGeom>
          <a:noFill/>
        </p:spPr>
        <p:txBody>
          <a:bodyPr wrap="square">
            <a:spAutoFit/>
          </a:bodyPr>
          <a:lstStyle/>
          <a:p>
            <a:pPr algn="just"/>
            <a:r>
              <a:rPr lang="en-US" altLang="zh-CN" sz="2400" b="1" dirty="0">
                <a:solidFill>
                  <a:schemeClr val="tx2">
                    <a:lumMod val="50000"/>
                  </a:schemeClr>
                </a:solidFill>
                <a:latin typeface="Baskerville Old Face" panose="02020602080505020303" pitchFamily="18" charset="0"/>
              </a:rPr>
              <a:t>2. Do you think the use of Internet slang</a:t>
            </a:r>
            <a:r>
              <a:rPr lang="zh-CN" altLang="en-US" sz="2400" b="1" dirty="0">
                <a:solidFill>
                  <a:schemeClr val="tx2">
                    <a:lumMod val="50000"/>
                  </a:schemeClr>
                </a:solidFill>
                <a:latin typeface="Baskerville Old Face" panose="02020602080505020303" pitchFamily="18" charset="0"/>
              </a:rPr>
              <a:t>（网络用语）</a:t>
            </a:r>
            <a:r>
              <a:rPr lang="en-US" altLang="zh-CN" sz="2400" b="1" dirty="0">
                <a:solidFill>
                  <a:schemeClr val="tx2">
                    <a:lumMod val="50000"/>
                  </a:schemeClr>
                </a:solidFill>
                <a:latin typeface="Baskerville Old Face" panose="02020602080505020303" pitchFamily="18" charset="0"/>
              </a:rPr>
              <a:t>has undermined the power of words</a:t>
            </a:r>
            <a:r>
              <a:rPr lang="zh-CN" altLang="en-US" sz="2400" b="1" dirty="0">
                <a:solidFill>
                  <a:schemeClr val="tx2">
                    <a:lumMod val="50000"/>
                  </a:schemeClr>
                </a:solidFill>
                <a:latin typeface="Baskerville Old Face" panose="02020602080505020303" pitchFamily="18" charset="0"/>
              </a:rPr>
              <a:t>？</a:t>
            </a:r>
            <a:endParaRPr lang="en-US" altLang="zh-CN" sz="2400" b="1" dirty="0">
              <a:solidFill>
                <a:schemeClr val="tx2">
                  <a:lumMod val="50000"/>
                </a:schemeClr>
              </a:solidFill>
              <a:latin typeface="Baskerville Old Face" panose="02020602080505020303" pitchFamily="18" charset="0"/>
            </a:endParaRPr>
          </a:p>
          <a:p>
            <a:pPr algn="just"/>
            <a:endParaRPr lang="zh-CN" altLang="en-US" dirty="0">
              <a:solidFill>
                <a:schemeClr val="tx2">
                  <a:lumMod val="50000"/>
                </a:schemeClr>
              </a:solidFill>
              <a:latin typeface="Baskerville Old Face" panose="02020602080505020303" pitchFamily="18" charset="0"/>
            </a:endParaRPr>
          </a:p>
          <a:p>
            <a:pPr algn="just"/>
            <a:r>
              <a:rPr lang="en-US" altLang="zh-CN" sz="2200" dirty="0">
                <a:solidFill>
                  <a:schemeClr val="tx2">
                    <a:lumMod val="50000"/>
                  </a:schemeClr>
                </a:solidFill>
                <a:latin typeface="Baskerville Old Face" panose="02020602080505020303" pitchFamily="18" charset="0"/>
              </a:rPr>
              <a:t>Tips:</a:t>
            </a:r>
          </a:p>
          <a:p>
            <a:pPr marL="342900" indent="-342900" algn="just">
              <a:buFont typeface="Wingdings" panose="05000000000000000000" pitchFamily="2" charset="2"/>
              <a:buChar char="Ø"/>
            </a:pPr>
            <a:r>
              <a:rPr lang="en-US" altLang="zh-CN" sz="2200" dirty="0">
                <a:solidFill>
                  <a:schemeClr val="tx2">
                    <a:lumMod val="50000"/>
                  </a:schemeClr>
                </a:solidFill>
                <a:latin typeface="Baskerville Old Face" panose="02020602080505020303" pitchFamily="18" charset="0"/>
              </a:rPr>
              <a:t>I don’t think the use of Internet slang has undermined the power of words, instead it shows and even enhances the power of words. </a:t>
            </a:r>
          </a:p>
          <a:p>
            <a:pPr marL="342900" indent="-342900" algn="just">
              <a:buFont typeface="Wingdings" panose="05000000000000000000" pitchFamily="2" charset="2"/>
              <a:buChar char="Ø"/>
            </a:pPr>
            <a:r>
              <a:rPr lang="en-US" altLang="zh-CN" sz="2200" dirty="0">
                <a:solidFill>
                  <a:schemeClr val="tx2">
                    <a:lumMod val="50000"/>
                  </a:schemeClr>
                </a:solidFill>
                <a:latin typeface="Baskerville Old Face" panose="02020602080505020303" pitchFamily="18" charset="0"/>
              </a:rPr>
              <a:t>The Internet slang terms, such as “LOL” (laughing out loud) has been added to the Oxford English Dictionary. </a:t>
            </a:r>
          </a:p>
          <a:p>
            <a:pPr marL="342900" indent="-342900" algn="just">
              <a:buFont typeface="Wingdings" panose="05000000000000000000" pitchFamily="2" charset="2"/>
              <a:buChar char="Ø"/>
            </a:pPr>
            <a:r>
              <a:rPr lang="en-US" altLang="zh-CN" sz="2200" dirty="0">
                <a:solidFill>
                  <a:schemeClr val="tx2">
                    <a:lumMod val="50000"/>
                  </a:schemeClr>
                </a:solidFill>
                <a:latin typeface="Baskerville Old Face" panose="02020602080505020303" pitchFamily="18" charset="0"/>
              </a:rPr>
              <a:t>With the development of the Internet and mobile technology, the way people communicate and interact with each other is also changed and evolved. </a:t>
            </a:r>
          </a:p>
          <a:p>
            <a:pPr marL="342900" indent="-342900" algn="just">
              <a:buFont typeface="Wingdings" panose="05000000000000000000" pitchFamily="2" charset="2"/>
              <a:buChar char="Ø"/>
            </a:pPr>
            <a:r>
              <a:rPr lang="en-US" altLang="zh-CN" sz="2200" dirty="0">
                <a:solidFill>
                  <a:schemeClr val="tx2">
                    <a:lumMod val="50000"/>
                  </a:schemeClr>
                </a:solidFill>
                <a:latin typeface="Baskerville Old Face" panose="02020602080505020303" pitchFamily="18" charset="0"/>
              </a:rPr>
              <a:t>The use of Internet slang is an unstoppable trend. By using these words, people may have a sense of belonging to a particular community online where they cannot possess in real life.</a:t>
            </a:r>
            <a:endParaRPr lang="zh-CN" altLang="en-US" sz="2200" dirty="0">
              <a:solidFill>
                <a:schemeClr val="tx2">
                  <a:lumMod val="50000"/>
                </a:schemeClr>
              </a:solidFill>
              <a:latin typeface="Baskerville Old Face" panose="02020602080505020303" pitchFamily="18" charset="0"/>
            </a:endParaRPr>
          </a:p>
        </p:txBody>
      </p:sp>
    </p:spTree>
    <p:extLst>
      <p:ext uri="{BB962C8B-B14F-4D97-AF65-F5344CB8AC3E}">
        <p14:creationId xmlns:p14="http://schemas.microsoft.com/office/powerpoint/2010/main" val="14724122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Part 1 Translation</a:t>
            </a:r>
            <a:endParaRPr lang="zh-CN" altLang="en-US" sz="2400" dirty="0"/>
          </a:p>
        </p:txBody>
      </p:sp>
      <p:sp>
        <p:nvSpPr>
          <p:cNvPr id="4" name="内容占位符 2"/>
          <p:cNvSpPr txBox="1"/>
          <p:nvPr/>
        </p:nvSpPr>
        <p:spPr bwMode="gray">
          <a:xfrm>
            <a:off x="633412" y="2924944"/>
            <a:ext cx="7886700" cy="150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0" indent="0" algn="l" rtl="0" eaLnBrk="1" fontAlgn="base" hangingPunct="1">
              <a:spcBef>
                <a:spcPct val="20000"/>
              </a:spcBef>
              <a:spcAft>
                <a:spcPct val="0"/>
              </a:spcAft>
              <a:buNone/>
              <a:defRPr sz="2400" kern="1200">
                <a:solidFill>
                  <a:srgbClr val="000000"/>
                </a:solidFill>
                <a:latin typeface="+mn-lt"/>
                <a:ea typeface="+mn-ea"/>
                <a:cs typeface="+mn-cs"/>
              </a:defRPr>
            </a:lvl1pPr>
            <a:lvl2pPr marL="457200" indent="0" algn="l" rtl="0" eaLnBrk="1" fontAlgn="base" hangingPunct="1">
              <a:spcBef>
                <a:spcPct val="20000"/>
              </a:spcBef>
              <a:spcAft>
                <a:spcPct val="0"/>
              </a:spcAft>
              <a:buNone/>
              <a:defRPr sz="2000" kern="1200">
                <a:solidFill>
                  <a:srgbClr val="000000"/>
                </a:solidFill>
                <a:latin typeface="+mn-lt"/>
                <a:ea typeface="+mn-ea"/>
                <a:cs typeface="+mn-cs"/>
              </a:defRPr>
            </a:lvl2pPr>
            <a:lvl3pPr marL="914400" indent="0" algn="l" rtl="0" eaLnBrk="1" fontAlgn="base" hangingPunct="1">
              <a:spcBef>
                <a:spcPct val="20000"/>
              </a:spcBef>
              <a:spcAft>
                <a:spcPct val="0"/>
              </a:spcAft>
              <a:buNone/>
              <a:defRPr sz="1800" kern="1200">
                <a:solidFill>
                  <a:srgbClr val="000000"/>
                </a:solidFill>
                <a:latin typeface="+mn-lt"/>
                <a:ea typeface="+mn-ea"/>
                <a:cs typeface="+mn-cs"/>
              </a:defRPr>
            </a:lvl3pPr>
            <a:lvl4pPr marL="1371600" indent="0" algn="l" rtl="0" eaLnBrk="1" fontAlgn="base" hangingPunct="1">
              <a:spcBef>
                <a:spcPct val="20000"/>
              </a:spcBef>
              <a:spcAft>
                <a:spcPct val="0"/>
              </a:spcAft>
              <a:buNone/>
              <a:defRPr sz="1600" kern="1200">
                <a:solidFill>
                  <a:srgbClr val="000000"/>
                </a:solidFill>
                <a:latin typeface="+mn-lt"/>
                <a:ea typeface="+mn-ea"/>
                <a:cs typeface="+mn-cs"/>
              </a:defRPr>
            </a:lvl4pPr>
            <a:lvl5pPr marL="1828800" indent="0" algn="l" rtl="0" eaLnBrk="1" fontAlgn="base" hangingPunct="1">
              <a:spcBef>
                <a:spcPct val="20000"/>
              </a:spcBef>
              <a:spcAft>
                <a:spcPct val="0"/>
              </a:spcAft>
              <a:buNone/>
              <a:defRPr sz="1600" kern="1200">
                <a:solidFill>
                  <a:srgbClr val="000000"/>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altLang="zh-CN" sz="3200" b="1" dirty="0">
                <a:solidFill>
                  <a:srgbClr val="00B050"/>
                </a:solidFill>
                <a:latin typeface="Baskerville Old Face" panose="02020602080505020303" pitchFamily="18" charset="0"/>
              </a:rPr>
              <a:t>Section IV: Resources for Further Study</a:t>
            </a:r>
          </a:p>
          <a:p>
            <a:r>
              <a:rPr lang="en-US" altLang="zh-CN" sz="2800" dirty="0"/>
              <a:t>   </a:t>
            </a:r>
            <a:endParaRPr lang="zh-CN" alt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7504" y="260648"/>
            <a:ext cx="6059016" cy="526579"/>
          </a:xfrm>
        </p:spPr>
        <p:txBody>
          <a:bodyPr/>
          <a:lstStyle/>
          <a:p>
            <a:r>
              <a:rPr lang="en-US" altLang="zh-CN" sz="1800" dirty="0">
                <a:latin typeface="Constantia" panose="02030602050306030303" pitchFamily="18" charset="0"/>
              </a:rPr>
              <a:t>IV.</a:t>
            </a:r>
            <a:r>
              <a:rPr lang="zh-CN" altLang="en-US" sz="1800" dirty="0">
                <a:latin typeface="Constantia" panose="02030602050306030303" pitchFamily="18" charset="0"/>
              </a:rPr>
              <a:t> </a:t>
            </a:r>
            <a:r>
              <a:rPr lang="en-US" altLang="zh-CN" sz="1800" dirty="0">
                <a:latin typeface="Constantia" panose="02030602050306030303" pitchFamily="18" charset="0"/>
              </a:rPr>
              <a:t>Resources </a:t>
            </a:r>
            <a:r>
              <a:rPr lang="zh-CN" altLang="en-US" sz="1800" dirty="0">
                <a:latin typeface="Constantia" panose="02030602050306030303" pitchFamily="18" charset="0"/>
              </a:rPr>
              <a:t> </a:t>
            </a:r>
            <a:r>
              <a:rPr lang="en-US" altLang="zh-CN" sz="1800" dirty="0">
                <a:latin typeface="Constantia" panose="02030602050306030303" pitchFamily="18" charset="0"/>
              </a:rPr>
              <a:t>For</a:t>
            </a:r>
            <a:r>
              <a:rPr lang="zh-CN" altLang="en-US" sz="1800" dirty="0">
                <a:latin typeface="Constantia" panose="02030602050306030303" pitchFamily="18" charset="0"/>
              </a:rPr>
              <a:t> </a:t>
            </a:r>
            <a:r>
              <a:rPr lang="en-US" altLang="zh-CN" sz="1800" dirty="0">
                <a:latin typeface="Constantia" panose="02030602050306030303" pitchFamily="18" charset="0"/>
              </a:rPr>
              <a:t>Further</a:t>
            </a:r>
            <a:r>
              <a:rPr lang="zh-CN" altLang="en-US" sz="1800" dirty="0">
                <a:latin typeface="Constantia" panose="02030602050306030303" pitchFamily="18" charset="0"/>
              </a:rPr>
              <a:t> </a:t>
            </a:r>
            <a:r>
              <a:rPr lang="en-US" altLang="zh-CN" sz="1800" dirty="0">
                <a:latin typeface="Constantia" panose="02030602050306030303" pitchFamily="18" charset="0"/>
              </a:rPr>
              <a:t>Study</a:t>
            </a:r>
            <a:endParaRPr lang="zh-CN" altLang="en-US" sz="1800" dirty="0">
              <a:latin typeface="Constantia" panose="02030602050306030303" pitchFamily="18" charset="0"/>
            </a:endParaRPr>
          </a:p>
        </p:txBody>
      </p:sp>
      <p:sp>
        <p:nvSpPr>
          <p:cNvPr id="5" name="内容占位符 4"/>
          <p:cNvSpPr>
            <a:spLocks noGrp="1"/>
          </p:cNvSpPr>
          <p:nvPr>
            <p:ph idx="1"/>
          </p:nvPr>
        </p:nvSpPr>
        <p:spPr>
          <a:xfrm>
            <a:off x="467544" y="1268760"/>
            <a:ext cx="8496944" cy="4733925"/>
          </a:xfrm>
        </p:spPr>
        <p:txBody>
          <a:bodyPr/>
          <a:lstStyle/>
          <a:p>
            <a:pPr marL="0" indent="0" algn="ctr">
              <a:buNone/>
            </a:pPr>
            <a:r>
              <a:rPr lang="en-US" altLang="zh-CN" sz="2800" dirty="0">
                <a:latin typeface="Baskerville Old Face" panose="02020602080505020303" pitchFamily="18" charset="0"/>
                <a:ea typeface="微软雅黑" panose="020B0503020204020204" pitchFamily="34" charset="-122"/>
              </a:rPr>
              <a:t>Ted Talks</a:t>
            </a:r>
            <a:endParaRPr lang="en-US" altLang="zh-CN" sz="2400" dirty="0">
              <a:latin typeface="Baskerville Old Face" panose="02020602080505020303" pitchFamily="18" charset="0"/>
              <a:ea typeface="微软雅黑" panose="020B0503020204020204" pitchFamily="34" charset="-122"/>
            </a:endParaRPr>
          </a:p>
          <a:p>
            <a:pPr marL="0" indent="0">
              <a:buNone/>
            </a:pPr>
            <a:r>
              <a:rPr lang="en-US" altLang="zh-CN" sz="2800" b="1" dirty="0">
                <a:latin typeface="Baskerville Old Face" panose="02020602080505020303" pitchFamily="18" charset="0"/>
                <a:ea typeface="微软雅黑" panose="020B0503020204020204" pitchFamily="34" charset="-122"/>
                <a:hlinkClick r:id="rId2"/>
              </a:rPr>
              <a:t>www.ted.com</a:t>
            </a:r>
            <a:endParaRPr lang="en-US" altLang="zh-CN" sz="2800" b="1" dirty="0">
              <a:latin typeface="Baskerville Old Face" panose="02020602080505020303" pitchFamily="18" charset="0"/>
              <a:ea typeface="微软雅黑" panose="020B0503020204020204" pitchFamily="34" charset="-122"/>
            </a:endParaRPr>
          </a:p>
          <a:p>
            <a:pPr marL="457200" indent="-457200">
              <a:buAutoNum type="arabicPeriod"/>
            </a:pPr>
            <a:r>
              <a:rPr lang="en-US" altLang="zh-CN" sz="2400" b="1" dirty="0">
                <a:latin typeface="Baskerville Old Face" panose="02020602080505020303" pitchFamily="18" charset="0"/>
                <a:ea typeface="微软雅黑" panose="020B0503020204020204" pitchFamily="34" charset="-122"/>
              </a:rPr>
              <a:t>David Peterson: Why language is humanity's greatest invention</a:t>
            </a:r>
          </a:p>
          <a:p>
            <a:pPr marL="457200" indent="-457200">
              <a:buAutoNum type="arabicPeriod"/>
            </a:pPr>
            <a:r>
              <a:rPr lang="en-US" altLang="zh-CN" sz="2400" b="1" dirty="0">
                <a:latin typeface="Baskerville Old Face" panose="02020602080505020303" pitchFamily="18" charset="0"/>
                <a:ea typeface="微软雅黑" panose="020B0503020204020204" pitchFamily="34" charset="-122"/>
              </a:rPr>
              <a:t>Lera Boroditsky: How language shapes the way we think</a:t>
            </a:r>
          </a:p>
          <a:p>
            <a:pPr marL="457200" indent="-457200">
              <a:buAutoNum type="arabicPeriod"/>
            </a:pPr>
            <a:r>
              <a:rPr lang="en-US" altLang="zh-CN" sz="2400" b="1" dirty="0">
                <a:latin typeface="Baskerville Old Face" panose="02020602080505020303" pitchFamily="18" charset="0"/>
                <a:ea typeface="微软雅黑" panose="020B0503020204020204" pitchFamily="34" charset="-122"/>
              </a:rPr>
              <a:t>Daniel </a:t>
            </a:r>
            <a:r>
              <a:rPr lang="en-US" altLang="zh-CN" sz="2400" b="1" dirty="0" err="1">
                <a:latin typeface="Baskerville Old Face" panose="02020602080505020303" pitchFamily="18" charset="0"/>
                <a:ea typeface="微软雅黑" panose="020B0503020204020204" pitchFamily="34" charset="-122"/>
              </a:rPr>
              <a:t>Bögre</a:t>
            </a:r>
            <a:r>
              <a:rPr lang="en-US" altLang="zh-CN" sz="2400" b="1" dirty="0">
                <a:latin typeface="Baskerville Old Face" panose="02020602080505020303" pitchFamily="18" charset="0"/>
                <a:ea typeface="微软雅黑" panose="020B0503020204020204" pitchFamily="34" charset="-122"/>
              </a:rPr>
              <a:t> </a:t>
            </a:r>
            <a:r>
              <a:rPr lang="en-US" altLang="zh-CN" sz="2400" b="1" dirty="0" err="1">
                <a:latin typeface="Baskerville Old Face" panose="02020602080505020303" pitchFamily="18" charset="0"/>
                <a:ea typeface="微软雅黑" panose="020B0503020204020204" pitchFamily="34" charset="-122"/>
              </a:rPr>
              <a:t>Udell</a:t>
            </a:r>
            <a:r>
              <a:rPr lang="en-US" altLang="zh-CN" sz="2400" b="1" dirty="0">
                <a:latin typeface="Baskerville Old Face" panose="02020602080505020303" pitchFamily="18" charset="0"/>
                <a:ea typeface="微软雅黑" panose="020B0503020204020204" pitchFamily="34" charset="-122"/>
              </a:rPr>
              <a:t>: How to save a language from extinction</a:t>
            </a:r>
          </a:p>
          <a:p>
            <a:pPr marL="457200" indent="-457200">
              <a:buAutoNum type="arabicPeriod"/>
            </a:pPr>
            <a:r>
              <a:rPr lang="en-US" altLang="zh-CN" sz="2400" b="1" dirty="0">
                <a:latin typeface="Baskerville Old Face" panose="02020602080505020303" pitchFamily="18" charset="0"/>
                <a:ea typeface="微软雅黑" panose="020B0503020204020204" pitchFamily="34" charset="-122"/>
              </a:rPr>
              <a:t>Anne </a:t>
            </a:r>
            <a:r>
              <a:rPr lang="en-US" altLang="zh-CN" sz="2400" b="1" dirty="0" err="1">
                <a:latin typeface="Baskerville Old Face" panose="02020602080505020303" pitchFamily="18" charset="0"/>
                <a:ea typeface="微软雅黑" panose="020B0503020204020204" pitchFamily="34" charset="-122"/>
              </a:rPr>
              <a:t>Curzan</a:t>
            </a:r>
            <a:r>
              <a:rPr lang="en-US" altLang="zh-CN" sz="2400" b="1" dirty="0">
                <a:latin typeface="Baskerville Old Face" panose="02020602080505020303" pitchFamily="18" charset="0"/>
                <a:ea typeface="微软雅黑" panose="020B0503020204020204" pitchFamily="34" charset="-122"/>
              </a:rPr>
              <a:t>: What makes a word "real"?</a:t>
            </a:r>
          </a:p>
          <a:p>
            <a:pPr marL="457200" indent="-457200">
              <a:buAutoNum type="arabicPeriod"/>
            </a:pPr>
            <a:r>
              <a:rPr lang="en-US" altLang="zh-CN" sz="2400" b="1" dirty="0" err="1">
                <a:latin typeface="Baskerville Old Face" panose="02020602080505020303" pitchFamily="18" charset="0"/>
                <a:ea typeface="微软雅黑" panose="020B0503020204020204" pitchFamily="34" charset="-122"/>
              </a:rPr>
              <a:t>Lýdia</a:t>
            </a:r>
            <a:r>
              <a:rPr lang="en-US" altLang="zh-CN" sz="2400" b="1" dirty="0">
                <a:latin typeface="Baskerville Old Face" panose="02020602080505020303" pitchFamily="18" charset="0"/>
                <a:ea typeface="微软雅黑" panose="020B0503020204020204" pitchFamily="34" charset="-122"/>
              </a:rPr>
              <a:t> </a:t>
            </a:r>
            <a:r>
              <a:rPr lang="en-US" altLang="zh-CN" sz="2400" b="1" dirty="0" err="1">
                <a:latin typeface="Baskerville Old Face" panose="02020602080505020303" pitchFamily="18" charset="0"/>
                <a:ea typeface="微软雅黑" panose="020B0503020204020204" pitchFamily="34" charset="-122"/>
              </a:rPr>
              <a:t>Machová</a:t>
            </a:r>
            <a:r>
              <a:rPr lang="en-US" altLang="zh-CN" sz="2400" b="1" dirty="0">
                <a:latin typeface="Baskerville Old Face" panose="02020602080505020303" pitchFamily="18" charset="0"/>
                <a:ea typeface="微软雅黑" panose="020B0503020204020204" pitchFamily="34" charset="-122"/>
              </a:rPr>
              <a:t>: The secrets of learning a new language</a:t>
            </a:r>
          </a:p>
          <a:p>
            <a:pPr marL="457200" indent="-457200">
              <a:buAutoNum type="arabicPeriod"/>
            </a:pPr>
            <a:r>
              <a:rPr lang="en-US" altLang="zh-CN" sz="2400" b="1" dirty="0">
                <a:latin typeface="Baskerville Old Face" panose="02020602080505020303" pitchFamily="18" charset="0"/>
                <a:ea typeface="微软雅黑" panose="020B0503020204020204" pitchFamily="34" charset="-122"/>
              </a:rPr>
              <a:t>Stephen Burt: Why people need poetry</a:t>
            </a:r>
          </a:p>
          <a:p>
            <a:pPr marL="457200" indent="-457200">
              <a:buAutoNum type="arabicPeriod"/>
            </a:pPr>
            <a:r>
              <a:rPr lang="en-US" altLang="zh-CN" sz="2400" b="1" dirty="0">
                <a:latin typeface="Baskerville Old Face" panose="02020602080505020303" pitchFamily="18" charset="0"/>
                <a:ea typeface="微软雅黑" panose="020B0503020204020204" pitchFamily="34" charset="-122"/>
              </a:rPr>
              <a:t>Cristina Domenech: Poetry that frees the soul</a:t>
            </a:r>
          </a:p>
          <a:p>
            <a:pPr marL="457200" indent="-457200">
              <a:buAutoNum type="arabicPeriod"/>
            </a:pPr>
            <a:r>
              <a:rPr lang="en-US" altLang="zh-CN" sz="2400" b="1" dirty="0">
                <a:latin typeface="Baskerville Old Face" panose="02020602080505020303" pitchFamily="18" charset="0"/>
                <a:ea typeface="微软雅黑" panose="020B0503020204020204" pitchFamily="34" charset="-122"/>
              </a:rPr>
              <a:t>Jorge Drexler: Poetry, music and identity</a:t>
            </a:r>
          </a:p>
          <a:p>
            <a:pPr marL="457200" indent="-457200">
              <a:buAutoNum type="arabicPeriod"/>
            </a:pPr>
            <a:endParaRPr lang="en-US" altLang="zh-CN" sz="2400" b="1" dirty="0">
              <a:latin typeface="Baskerville Old Face" panose="02020602080505020303" pitchFamily="18" charset="0"/>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7504" y="260648"/>
            <a:ext cx="6059016" cy="526579"/>
          </a:xfrm>
        </p:spPr>
        <p:txBody>
          <a:bodyPr/>
          <a:lstStyle/>
          <a:p>
            <a:r>
              <a:rPr lang="en-US" altLang="zh-CN" sz="1800" dirty="0">
                <a:latin typeface="Constantia" panose="02030602050306030303" pitchFamily="18" charset="0"/>
              </a:rPr>
              <a:t>IV.</a:t>
            </a:r>
            <a:r>
              <a:rPr lang="zh-CN" altLang="en-US" sz="1800" dirty="0">
                <a:latin typeface="Constantia" panose="02030602050306030303" pitchFamily="18" charset="0"/>
              </a:rPr>
              <a:t> </a:t>
            </a:r>
            <a:r>
              <a:rPr lang="en-US" altLang="zh-CN" sz="1800" dirty="0">
                <a:latin typeface="Constantia" panose="02030602050306030303" pitchFamily="18" charset="0"/>
              </a:rPr>
              <a:t>Resources </a:t>
            </a:r>
            <a:r>
              <a:rPr lang="zh-CN" altLang="en-US" sz="1800" dirty="0">
                <a:latin typeface="Constantia" panose="02030602050306030303" pitchFamily="18" charset="0"/>
              </a:rPr>
              <a:t> </a:t>
            </a:r>
            <a:r>
              <a:rPr lang="en-US" altLang="zh-CN" sz="1800" dirty="0">
                <a:latin typeface="Constantia" panose="02030602050306030303" pitchFamily="18" charset="0"/>
              </a:rPr>
              <a:t>For</a:t>
            </a:r>
            <a:r>
              <a:rPr lang="zh-CN" altLang="en-US" sz="1800" dirty="0">
                <a:latin typeface="Constantia" panose="02030602050306030303" pitchFamily="18" charset="0"/>
              </a:rPr>
              <a:t> </a:t>
            </a:r>
            <a:r>
              <a:rPr lang="en-US" altLang="zh-CN" sz="1800" dirty="0">
                <a:latin typeface="Constantia" panose="02030602050306030303" pitchFamily="18" charset="0"/>
              </a:rPr>
              <a:t>Further</a:t>
            </a:r>
            <a:r>
              <a:rPr lang="zh-CN" altLang="en-US" sz="1800" dirty="0">
                <a:latin typeface="Constantia" panose="02030602050306030303" pitchFamily="18" charset="0"/>
              </a:rPr>
              <a:t> </a:t>
            </a:r>
            <a:r>
              <a:rPr lang="en-US" altLang="zh-CN" sz="1800" dirty="0">
                <a:latin typeface="Constantia" panose="02030602050306030303" pitchFamily="18" charset="0"/>
              </a:rPr>
              <a:t>Study</a:t>
            </a:r>
            <a:endParaRPr lang="zh-CN" altLang="en-US" sz="1800" dirty="0">
              <a:latin typeface="Constantia" panose="02030602050306030303" pitchFamily="18" charset="0"/>
            </a:endParaRPr>
          </a:p>
        </p:txBody>
      </p:sp>
      <p:sp>
        <p:nvSpPr>
          <p:cNvPr id="5" name="内容占位符 4"/>
          <p:cNvSpPr>
            <a:spLocks noGrp="1"/>
          </p:cNvSpPr>
          <p:nvPr>
            <p:ph idx="1"/>
          </p:nvPr>
        </p:nvSpPr>
        <p:spPr>
          <a:xfrm>
            <a:off x="539552" y="1340768"/>
            <a:ext cx="8424936" cy="4733925"/>
          </a:xfrm>
        </p:spPr>
        <p:txBody>
          <a:bodyPr/>
          <a:lstStyle/>
          <a:p>
            <a:pPr marL="0" indent="0" algn="ctr">
              <a:buNone/>
            </a:pPr>
            <a:r>
              <a:rPr lang="en-US" altLang="zh-CN" sz="2800" dirty="0">
                <a:latin typeface="Baskerville Old Face" panose="02020602080505020303" pitchFamily="18" charset="0"/>
                <a:ea typeface="微软雅黑" panose="020B0503020204020204" pitchFamily="34" charset="-122"/>
              </a:rPr>
              <a:t>Books</a:t>
            </a:r>
          </a:p>
          <a:p>
            <a:pPr marL="457200" indent="-457200">
              <a:buAutoNum type="arabicPeriod"/>
            </a:pPr>
            <a:endParaRPr lang="en-US" altLang="zh-CN" sz="2400" dirty="0">
              <a:latin typeface="Baskerville Old Face" panose="02020602080505020303" pitchFamily="18" charset="0"/>
              <a:ea typeface="微软雅黑" panose="020B0503020204020204" pitchFamily="34" charset="-122"/>
            </a:endParaRPr>
          </a:p>
          <a:p>
            <a:pPr marL="457200" indent="-457200">
              <a:buAutoNum type="arabicPeriod"/>
            </a:pPr>
            <a:r>
              <a:rPr lang="en-US" altLang="zh-CN" sz="2400" dirty="0">
                <a:latin typeface="Baskerville Old Face" panose="02020602080505020303" pitchFamily="18" charset="0"/>
                <a:ea typeface="微软雅黑" panose="020B0503020204020204" pitchFamily="34" charset="-122"/>
              </a:rPr>
              <a:t>John </a:t>
            </a:r>
            <a:r>
              <a:rPr lang="en-US" altLang="zh-CN" sz="2400" dirty="0" err="1">
                <a:latin typeface="Baskerville Old Face" panose="02020602080505020303" pitchFamily="18" charset="0"/>
                <a:ea typeface="微软雅黑" panose="020B0503020204020204" pitchFamily="34" charset="-122"/>
              </a:rPr>
              <a:t>Langan</a:t>
            </a:r>
            <a:r>
              <a:rPr lang="en-US" altLang="zh-CN" sz="2400" dirty="0">
                <a:latin typeface="Baskerville Old Face" panose="02020602080505020303" pitchFamily="18" charset="0"/>
                <a:ea typeface="微软雅黑" panose="020B0503020204020204" pitchFamily="34" charset="-122"/>
              </a:rPr>
              <a:t>, </a:t>
            </a:r>
            <a:r>
              <a:rPr lang="en-US" altLang="zh-CN" sz="2400" i="1" dirty="0">
                <a:latin typeface="Baskerville Old Face" panose="02020602080505020303" pitchFamily="18" charset="0"/>
                <a:ea typeface="微软雅黑" panose="020B0503020204020204" pitchFamily="34" charset="-122"/>
              </a:rPr>
              <a:t>College Writing Skills with Readings (9</a:t>
            </a:r>
            <a:r>
              <a:rPr lang="en-US" altLang="zh-CN" sz="2400" i="1" baseline="30000" dirty="0">
                <a:latin typeface="Baskerville Old Face" panose="02020602080505020303" pitchFamily="18" charset="0"/>
                <a:ea typeface="微软雅黑" panose="020B0503020204020204" pitchFamily="34" charset="-122"/>
              </a:rPr>
              <a:t>th</a:t>
            </a:r>
            <a:r>
              <a:rPr lang="en-US" altLang="zh-CN" sz="2400" i="1" dirty="0">
                <a:latin typeface="Baskerville Old Face" panose="02020602080505020303" pitchFamily="18" charset="0"/>
                <a:ea typeface="微软雅黑" panose="020B0503020204020204" pitchFamily="34" charset="-122"/>
              </a:rPr>
              <a:t> Edition) </a:t>
            </a:r>
            <a:r>
              <a:rPr lang="en-US" altLang="zh-CN" sz="2400" dirty="0">
                <a:latin typeface="Baskerville Old Face" panose="02020602080505020303" pitchFamily="18" charset="0"/>
                <a:ea typeface="微软雅黑" panose="020B0503020204020204" pitchFamily="34" charset="-122"/>
              </a:rPr>
              <a:t>, The McGraw-Hill Companies, 2014</a:t>
            </a:r>
          </a:p>
          <a:p>
            <a:pPr marL="457200" indent="-457200">
              <a:buAutoNum type="arabicPeriod"/>
            </a:pPr>
            <a:endParaRPr lang="en-US" altLang="zh-CN" sz="2400" dirty="0">
              <a:latin typeface="Baskerville Old Face" panose="02020602080505020303" pitchFamily="18" charset="0"/>
              <a:ea typeface="微软雅黑" panose="020B0503020204020204" pitchFamily="34" charset="-122"/>
            </a:endParaRPr>
          </a:p>
          <a:p>
            <a:pPr marL="457200" indent="-457200">
              <a:buAutoNum type="arabicPeriod"/>
            </a:pPr>
            <a:r>
              <a:rPr lang="en-US" altLang="zh-CN" sz="2400" dirty="0">
                <a:latin typeface="Baskerville Old Face" panose="02020602080505020303" pitchFamily="18" charset="0"/>
                <a:ea typeface="微软雅黑" panose="020B0503020204020204" pitchFamily="34" charset="-122"/>
              </a:rPr>
              <a:t>Lurie G. Kirszner, Stephen R. Mandell, </a:t>
            </a:r>
            <a:r>
              <a:rPr lang="en-US" altLang="zh-CN" sz="2400" i="1" dirty="0">
                <a:latin typeface="Baskerville Old Face" panose="02020602080505020303" pitchFamily="18" charset="0"/>
                <a:ea typeface="微软雅黑" panose="020B0503020204020204" pitchFamily="34" charset="-122"/>
              </a:rPr>
              <a:t>The Wadsworth Handbook</a:t>
            </a:r>
            <a:r>
              <a:rPr lang="zh-CN" altLang="en-US" sz="2400" i="1" dirty="0">
                <a:latin typeface="Baskerville Old Face" panose="02020602080505020303" pitchFamily="18" charset="0"/>
                <a:ea typeface="微软雅黑" panose="020B0503020204020204" pitchFamily="34" charset="-122"/>
              </a:rPr>
              <a:t>（</a:t>
            </a:r>
            <a:r>
              <a:rPr lang="en-US" altLang="zh-CN" sz="2400" i="1" dirty="0">
                <a:latin typeface="Baskerville Old Face" panose="02020602080505020303" pitchFamily="18" charset="0"/>
                <a:ea typeface="微软雅黑" panose="020B0503020204020204" pitchFamily="34" charset="-122"/>
              </a:rPr>
              <a:t>8</a:t>
            </a:r>
            <a:r>
              <a:rPr lang="en-US" altLang="zh-CN" sz="2400" i="1" baseline="30000" dirty="0">
                <a:latin typeface="Baskerville Old Face" panose="02020602080505020303" pitchFamily="18" charset="0"/>
                <a:ea typeface="微软雅黑" panose="020B0503020204020204" pitchFamily="34" charset="-122"/>
              </a:rPr>
              <a:t>th</a:t>
            </a:r>
            <a:r>
              <a:rPr lang="en-US" altLang="zh-CN" sz="2400" i="1" dirty="0">
                <a:latin typeface="Baskerville Old Face" panose="02020602080505020303" pitchFamily="18" charset="0"/>
                <a:ea typeface="微软雅黑" panose="020B0503020204020204" pitchFamily="34" charset="-122"/>
              </a:rPr>
              <a:t> Edition</a:t>
            </a:r>
            <a:r>
              <a:rPr lang="zh-CN" altLang="en-US" sz="2400" i="1" dirty="0">
                <a:latin typeface="Baskerville Old Face" panose="02020602080505020303" pitchFamily="18" charset="0"/>
                <a:ea typeface="微软雅黑" panose="020B0503020204020204" pitchFamily="34" charset="-122"/>
              </a:rPr>
              <a:t>）</a:t>
            </a:r>
            <a:r>
              <a:rPr lang="zh-CN" altLang="en-US" sz="2400" dirty="0">
                <a:latin typeface="Baskerville Old Face" panose="02020602080505020303" pitchFamily="18" charset="0"/>
                <a:ea typeface="微软雅黑" panose="020B0503020204020204" pitchFamily="34" charset="-122"/>
              </a:rPr>
              <a:t>，</a:t>
            </a:r>
            <a:r>
              <a:rPr lang="en-US" altLang="zh-CN" sz="2400" dirty="0">
                <a:latin typeface="Baskerville Old Face" panose="02020602080505020303" pitchFamily="18" charset="0"/>
                <a:ea typeface="微软雅黑" panose="020B0503020204020204" pitchFamily="34" charset="-122"/>
              </a:rPr>
              <a:t>Thomson Wadsworth, 2008</a:t>
            </a:r>
            <a:endParaRPr lang="en-US" altLang="zh-CN" sz="2400" dirty="0">
              <a:latin typeface="Baskerville Old Face" panose="02020602080505020303" pitchFamily="18" charset="0"/>
              <a:ea typeface="微软雅黑" panose="020B0503020204020204" pitchFamily="34" charset="-122"/>
              <a:hlinkClick r:id="rId2" tooltip="Play Sir Ken Robinson: Do schools kill creativity?"/>
            </a:endParaRPr>
          </a:p>
          <a:p>
            <a:pPr marL="457200" indent="-457200">
              <a:buAutoNum type="arabicPeriod"/>
            </a:pPr>
            <a:endParaRPr lang="en-US" altLang="zh-CN" sz="2400" dirty="0">
              <a:latin typeface="Baskerville Old Face" panose="02020602080505020303" pitchFamily="18" charset="0"/>
              <a:ea typeface="微软雅黑" panose="020B0503020204020204" pitchFamily="34" charset="-122"/>
              <a:hlinkClick r:id="rId2" tooltip="Play Sir Ken Robinson: Do schools kill creativity?"/>
            </a:endParaRPr>
          </a:p>
          <a:p>
            <a:pPr marL="457200" indent="-457200">
              <a:buAutoNum type="arabicPeriod"/>
            </a:pPr>
            <a:endParaRPr lang="en-US" altLang="zh-CN" sz="2400" dirty="0">
              <a:latin typeface="Baskerville Old Face" panose="02020602080505020303" pitchFamily="18" charset="0"/>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subTitle" idx="1"/>
          </p:nvPr>
        </p:nvSpPr>
        <p:spPr/>
        <p:txBody>
          <a:bodyPr/>
          <a:lstStyle/>
          <a:p>
            <a:r>
              <a:rPr lang="en-US" altLang="zh-CN">
                <a:ea typeface="宋体" panose="02010600030101010101" pitchFamily="2" charset="-122"/>
              </a:rPr>
              <a:t>www.themegallery.com</a:t>
            </a:r>
          </a:p>
        </p:txBody>
      </p:sp>
      <p:sp>
        <p:nvSpPr>
          <p:cNvPr id="38916" name="Rectangle 4"/>
          <p:cNvSpPr>
            <a:spLocks noGrp="1" noChangeArrowheads="1"/>
          </p:cNvSpPr>
          <p:nvPr>
            <p:ph type="ctrTitle"/>
          </p:nvPr>
        </p:nvSpPr>
        <p:spPr/>
        <p:txBody>
          <a:bodyPr/>
          <a:lstStyle/>
          <a:p>
            <a:r>
              <a:rPr lang="en-US" altLang="zh-CN" sz="6000">
                <a:ea typeface="宋体" panose="02010600030101010101" pitchFamily="2" charset="-122"/>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7504" y="260648"/>
            <a:ext cx="6059016" cy="526579"/>
          </a:xfrm>
        </p:spPr>
        <p:txBody>
          <a:bodyPr/>
          <a:lstStyle/>
          <a:p>
            <a:r>
              <a:rPr lang="en-US" altLang="zh-CN" sz="1800" dirty="0">
                <a:latin typeface="Constantia" panose="02030602050306030303" pitchFamily="18" charset="0"/>
              </a:rPr>
              <a:t>1.1 E-C Translation Techniques &amp; Practice</a:t>
            </a:r>
            <a:endParaRPr lang="zh-CN" altLang="en-US" sz="1800" dirty="0">
              <a:latin typeface="Constantia" panose="02030602050306030303" pitchFamily="18" charset="0"/>
            </a:endParaRPr>
          </a:p>
        </p:txBody>
      </p:sp>
      <p:sp>
        <p:nvSpPr>
          <p:cNvPr id="5" name="内容占位符 4"/>
          <p:cNvSpPr>
            <a:spLocks noGrp="1"/>
          </p:cNvSpPr>
          <p:nvPr>
            <p:ph idx="1"/>
          </p:nvPr>
        </p:nvSpPr>
        <p:spPr/>
        <p:txBody>
          <a:bodyPr/>
          <a:lstStyle/>
          <a:p>
            <a:pPr marL="0" indent="0" algn="ctr">
              <a:buNone/>
            </a:pPr>
            <a:r>
              <a:rPr lang="zh-CN" altLang="en-US" sz="2800" b="1" dirty="0">
                <a:latin typeface="微软雅黑" panose="020B0503020204020204" pitchFamily="34" charset="-122"/>
                <a:ea typeface="微软雅黑" panose="020B0503020204020204" pitchFamily="34" charset="-122"/>
              </a:rPr>
              <a:t>一、语态转换法 </a:t>
            </a:r>
            <a:endParaRPr lang="en-US" altLang="zh-CN" sz="2800" b="1" dirty="0">
              <a:latin typeface="微软雅黑" panose="020B0503020204020204" pitchFamily="34" charset="-122"/>
              <a:ea typeface="微软雅黑" panose="020B0503020204020204" pitchFamily="34" charset="-122"/>
            </a:endParaRPr>
          </a:p>
          <a:p>
            <a:pPr marL="0" indent="0" algn="just">
              <a:buNone/>
            </a:pPr>
            <a:r>
              <a:rPr lang="en-US" altLang="zh-CN" sz="2400"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语态转换法</a:t>
            </a:r>
            <a:r>
              <a:rPr lang="zh-CN" altLang="en-US" sz="2400" dirty="0">
                <a:latin typeface="黑体" panose="02010609060101010101" pitchFamily="49" charset="-122"/>
                <a:ea typeface="黑体" panose="02010609060101010101" pitchFamily="49" charset="-122"/>
              </a:rPr>
              <a:t>：英译汉中，经常需要英语句子中的被动语态转换为汉语中的主动语态，从而符合汉语的使用习惯和表达。</a:t>
            </a:r>
            <a:endParaRPr lang="en-US" altLang="zh-CN" sz="2400" dirty="0">
              <a:latin typeface="黑体" panose="02010609060101010101" pitchFamily="49" charset="-122"/>
              <a:ea typeface="黑体" panose="02010609060101010101" pitchFamily="49" charset="-122"/>
            </a:endParaRPr>
          </a:p>
          <a:p>
            <a:pPr marL="0" indent="0" algn="just">
              <a:buNone/>
            </a:pPr>
            <a:endParaRPr lang="en-US" altLang="zh-CN" sz="2400" dirty="0">
              <a:latin typeface="黑体" panose="02010609060101010101" pitchFamily="49" charset="-122"/>
              <a:ea typeface="黑体" panose="02010609060101010101" pitchFamily="49" charset="-122"/>
            </a:endParaRPr>
          </a:p>
          <a:p>
            <a:pPr marL="0" indent="0" algn="just">
              <a:buNone/>
            </a:pPr>
            <a:r>
              <a:rPr lang="en-US" altLang="zh-CN" sz="2400"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语态转换原因分析</a:t>
            </a:r>
            <a:r>
              <a:rPr lang="zh-CN" altLang="en-US" sz="2400" dirty="0">
                <a:latin typeface="黑体" panose="02010609060101010101" pitchFamily="49" charset="-122"/>
                <a:ea typeface="黑体" panose="02010609060101010101" pitchFamily="49" charset="-122"/>
              </a:rPr>
              <a:t>：英语多用名词做主语，因此被动语态比较常见，且英语的被动语态表意是中性的，不带作者的主观感情色彩；而汉语属于动词强势的一种语言，一般由人做主语，因此句子当中以主动语态居多，在使用被动语态的时候往往多用于一些负面的场合，如“他被人打了；钱被他偷了；这话偏偏又被我听到了”。因此，在英译汉时要把握两种语言的区别和语态差异，选择合适的策略进行翻译。</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628800"/>
            <a:ext cx="8229600" cy="4733925"/>
          </a:xfrm>
        </p:spPr>
        <p:txBody>
          <a:bodyPr/>
          <a:lstStyle/>
          <a:p>
            <a:pPr marL="0" indent="0" algn="ctr">
              <a:buNone/>
            </a:pPr>
            <a:r>
              <a:rPr lang="zh-CN" altLang="en-US" sz="2800" b="1" dirty="0">
                <a:latin typeface="微软雅黑" panose="020B0503020204020204" pitchFamily="34" charset="-122"/>
                <a:ea typeface="微软雅黑" panose="020B0503020204020204" pitchFamily="34" charset="-122"/>
              </a:rPr>
              <a:t>“语态转换法”技巧与实践</a:t>
            </a:r>
            <a:endParaRPr lang="en-US" altLang="zh-CN" sz="2800" b="1" dirty="0">
              <a:latin typeface="微软雅黑" panose="020B0503020204020204" pitchFamily="34" charset="-122"/>
              <a:ea typeface="微软雅黑" panose="020B0503020204020204" pitchFamily="34" charset="-122"/>
            </a:endParaRPr>
          </a:p>
          <a:p>
            <a:pPr marL="0" indent="0" algn="ctr">
              <a:buNone/>
            </a:pPr>
            <a:endParaRPr lang="en-US" altLang="zh-CN" sz="2800" b="1" dirty="0">
              <a:latin typeface="微软雅黑" panose="020B0503020204020204" pitchFamily="34" charset="-122"/>
              <a:ea typeface="微软雅黑" panose="020B0503020204020204" pitchFamily="34" charset="-122"/>
            </a:endParaRPr>
          </a:p>
          <a:p>
            <a:pPr marL="0" indent="0" algn="just">
              <a:buNone/>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英语中的被动语态可以译为主动语态，如：</a:t>
            </a:r>
            <a:endParaRPr lang="en-US" altLang="zh-CN" sz="2400" dirty="0">
              <a:latin typeface="黑体" panose="02010609060101010101" pitchFamily="49" charset="-122"/>
              <a:ea typeface="黑体" panose="02010609060101010101" pitchFamily="49" charset="-122"/>
            </a:endParaRPr>
          </a:p>
          <a:p>
            <a:pPr marL="0" indent="0" algn="just">
              <a:buNone/>
            </a:pPr>
            <a:r>
              <a:rPr lang="en-US" altLang="zh-CN" sz="2400" dirty="0">
                <a:latin typeface="Baskerville Old Face" panose="02020602080505020303" pitchFamily="18" charset="0"/>
                <a:ea typeface="仿宋" panose="02010609060101010101" pitchFamily="49" charset="-122"/>
              </a:rPr>
              <a:t>    Much </a:t>
            </a:r>
            <a:r>
              <a:rPr lang="en-US" altLang="zh-CN" sz="2400" b="1" dirty="0">
                <a:solidFill>
                  <a:srgbClr val="C00000"/>
                </a:solidFill>
                <a:latin typeface="Baskerville Old Face" panose="02020602080505020303" pitchFamily="18" charset="0"/>
                <a:ea typeface="仿宋" panose="02010609060101010101" pitchFamily="49" charset="-122"/>
              </a:rPr>
              <a:t>has been said </a:t>
            </a:r>
            <a:r>
              <a:rPr lang="en-US" altLang="zh-CN" sz="2400" dirty="0">
                <a:latin typeface="Baskerville Old Face" panose="02020602080505020303" pitchFamily="18" charset="0"/>
                <a:ea typeface="仿宋" panose="02010609060101010101" pitchFamily="49" charset="-122"/>
              </a:rPr>
              <a:t>about the necessity of introducing foreign funds into Chinese enterprises.  </a:t>
            </a:r>
            <a:endParaRPr lang="en-US" altLang="zh-CN" sz="2400" dirty="0">
              <a:latin typeface="Baskerville Old Face" panose="02020602080505020303" pitchFamily="18" charset="0"/>
              <a:ea typeface="仿宋" panose="02010609060101010101" pitchFamily="49" charset="-122"/>
              <a:cs typeface="Angsana New" panose="02020603050405020304" pitchFamily="18" charset="-34"/>
            </a:endParaRPr>
          </a:p>
          <a:p>
            <a:pPr marL="0" indent="0" algn="just">
              <a:buNone/>
            </a:pPr>
            <a:r>
              <a:rPr lang="zh-CN" altLang="en-US" sz="2400" b="1" dirty="0">
                <a:solidFill>
                  <a:schemeClr val="bg1">
                    <a:lumMod val="50000"/>
                  </a:schemeClr>
                </a:solidFill>
                <a:latin typeface="黑体" panose="02010609060101010101" pitchFamily="49" charset="-122"/>
                <a:ea typeface="黑体" panose="02010609060101010101" pitchFamily="49" charset="-122"/>
              </a:rPr>
              <a:t>译文</a:t>
            </a:r>
            <a:r>
              <a:rPr lang="zh-CN" altLang="en-US" sz="2400" dirty="0">
                <a:solidFill>
                  <a:schemeClr val="bg1">
                    <a:lumMod val="50000"/>
                  </a:schemeClr>
                </a:solidFill>
                <a:latin typeface="黑体" panose="02010609060101010101" pitchFamily="49" charset="-122"/>
                <a:ea typeface="黑体" panose="02010609060101010101" pitchFamily="49" charset="-122"/>
              </a:rPr>
              <a:t>：</a:t>
            </a:r>
            <a:r>
              <a:rPr lang="zh-CN" altLang="en-US" sz="2400" dirty="0">
                <a:solidFill>
                  <a:schemeClr val="tx2"/>
                </a:solidFill>
                <a:latin typeface="黑体" panose="02010609060101010101" pitchFamily="49" charset="-122"/>
                <a:ea typeface="黑体" panose="02010609060101010101" pitchFamily="49" charset="-122"/>
              </a:rPr>
              <a:t>有关中国企业引进外资的必要性已经谈的很多了</a:t>
            </a:r>
            <a:endParaRPr lang="en-US" altLang="zh-CN" sz="2400" dirty="0">
              <a:solidFill>
                <a:schemeClr val="tx2"/>
              </a:solidFill>
              <a:latin typeface="黑体" panose="02010609060101010101" pitchFamily="49" charset="-122"/>
              <a:ea typeface="黑体" panose="02010609060101010101" pitchFamily="49" charset="-122"/>
            </a:endParaRPr>
          </a:p>
          <a:p>
            <a:pPr marL="0" indent="0" algn="just">
              <a:buNone/>
            </a:pPr>
            <a:endParaRPr lang="en-US" altLang="zh-CN" sz="2400" dirty="0">
              <a:solidFill>
                <a:schemeClr val="tx2"/>
              </a:solidFill>
              <a:latin typeface="黑体" panose="02010609060101010101" pitchFamily="49" charset="-122"/>
              <a:ea typeface="黑体" panose="02010609060101010101" pitchFamily="49" charset="-122"/>
            </a:endParaRPr>
          </a:p>
          <a:p>
            <a:pPr marL="0" indent="0" algn="just">
              <a:buNone/>
            </a:pPr>
            <a:endParaRPr lang="zh-CN" altLang="en-US" sz="2400" dirty="0">
              <a:latin typeface="黑体" panose="02010609060101010101" pitchFamily="49" charset="-122"/>
              <a:ea typeface="黑体" panose="02010609060101010101" pitchFamily="49" charset="-122"/>
            </a:endParaRPr>
          </a:p>
        </p:txBody>
      </p:sp>
      <p:sp>
        <p:nvSpPr>
          <p:cNvPr id="6" name="标题 3"/>
          <p:cNvSpPr>
            <a:spLocks noGrp="1"/>
          </p:cNvSpPr>
          <p:nvPr>
            <p:ph type="title"/>
          </p:nvPr>
        </p:nvSpPr>
        <p:spPr>
          <a:xfrm>
            <a:off x="107504" y="260648"/>
            <a:ext cx="6059016" cy="526579"/>
          </a:xfrm>
        </p:spPr>
        <p:txBody>
          <a:bodyPr/>
          <a:lstStyle/>
          <a:p>
            <a:r>
              <a:rPr lang="en-US" altLang="zh-CN" sz="1800" dirty="0">
                <a:latin typeface="Constantia" panose="02030602050306030303" pitchFamily="18" charset="0"/>
              </a:rPr>
              <a:t>1.1 E-C Translation Techniques &amp; Practice</a:t>
            </a:r>
            <a:endParaRPr lang="zh-CN" altLang="en-US" sz="1800" dirty="0">
              <a:latin typeface="Constantia" panose="0203060205030603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39552" y="1700808"/>
            <a:ext cx="8229600" cy="4733925"/>
          </a:xfrm>
        </p:spPr>
        <p:txBody>
          <a:bodyPr/>
          <a:lstStyle/>
          <a:p>
            <a:pPr marL="0" indent="0" algn="ctr">
              <a:buNone/>
            </a:pPr>
            <a:r>
              <a:rPr lang="zh-CN" altLang="en-US" sz="2800" b="1" dirty="0">
                <a:latin typeface="微软雅黑" panose="020B0503020204020204" pitchFamily="34" charset="-122"/>
                <a:ea typeface="微软雅黑" panose="020B0503020204020204" pitchFamily="34" charset="-122"/>
              </a:rPr>
              <a:t>“语态转换法”技巧与实践</a:t>
            </a:r>
            <a:endParaRPr lang="en-US" altLang="zh-CN" sz="2800" b="1" dirty="0">
              <a:latin typeface="微软雅黑" panose="020B0503020204020204" pitchFamily="34" charset="-122"/>
              <a:ea typeface="微软雅黑" panose="020B0503020204020204" pitchFamily="34" charset="-122"/>
            </a:endParaRPr>
          </a:p>
          <a:p>
            <a:pPr marL="0" indent="0" algn="just">
              <a:buNone/>
            </a:pPr>
            <a:endParaRPr lang="en-US" altLang="zh-CN" sz="2400" dirty="0">
              <a:solidFill>
                <a:schemeClr val="tx2"/>
              </a:solidFill>
              <a:latin typeface="黑体" panose="02010609060101010101" pitchFamily="49" charset="-122"/>
              <a:ea typeface="黑体" panose="02010609060101010101" pitchFamily="49" charset="-122"/>
            </a:endParaRPr>
          </a:p>
          <a:p>
            <a:pPr marL="0" indent="0" algn="just">
              <a:buNone/>
            </a:pP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英语中的被动语态还可以译诚汉语中的“由，受，遭到，靠，让，要，得到，得以，可以，加以”等结构：</a:t>
            </a:r>
            <a:endParaRPr lang="en-US" altLang="zh-CN" sz="2400" dirty="0">
              <a:latin typeface="黑体" panose="02010609060101010101" pitchFamily="49" charset="-122"/>
              <a:ea typeface="黑体" panose="02010609060101010101" pitchFamily="49" charset="-122"/>
            </a:endParaRPr>
          </a:p>
          <a:p>
            <a:pPr marL="0" indent="0" algn="just">
              <a:buNone/>
            </a:pPr>
            <a:r>
              <a:rPr lang="en-US" altLang="zh-CN" sz="2400" dirty="0">
                <a:latin typeface="仿宋" panose="02010609060101010101" pitchFamily="49" charset="-122"/>
                <a:ea typeface="仿宋" panose="02010609060101010101" pitchFamily="49" charset="-122"/>
              </a:rPr>
              <a:t>   </a:t>
            </a:r>
            <a:r>
              <a:rPr lang="en-US" altLang="zh-CN" sz="2400" dirty="0">
                <a:latin typeface="Baskerville Old Face" panose="02020602080505020303" pitchFamily="18" charset="0"/>
                <a:ea typeface="仿宋" panose="02010609060101010101" pitchFamily="49" charset="-122"/>
                <a:cs typeface="Angsana New" panose="02020603050405020304" pitchFamily="18" charset="-34"/>
              </a:rPr>
              <a:t>If the stability </a:t>
            </a:r>
            <a:r>
              <a:rPr lang="en-US" altLang="zh-CN" sz="2400" b="1" dirty="0">
                <a:solidFill>
                  <a:srgbClr val="C00000"/>
                </a:solidFill>
                <a:latin typeface="Baskerville Old Face" panose="02020602080505020303" pitchFamily="18" charset="0"/>
                <a:ea typeface="仿宋" panose="02010609060101010101" pitchFamily="49" charset="-122"/>
                <a:cs typeface="Angsana New" panose="02020603050405020304" pitchFamily="18" charset="-34"/>
              </a:rPr>
              <a:t>can be maintained</a:t>
            </a:r>
            <a:r>
              <a:rPr lang="en-US" altLang="zh-CN" sz="2400" dirty="0">
                <a:latin typeface="Baskerville Old Face" panose="02020602080505020303" pitchFamily="18" charset="0"/>
                <a:ea typeface="仿宋" panose="02010609060101010101" pitchFamily="49" charset="-122"/>
                <a:cs typeface="Angsana New" panose="02020603050405020304" pitchFamily="18" charset="-34"/>
              </a:rPr>
              <a:t>, one of the worst features of the cycle will </a:t>
            </a:r>
            <a:r>
              <a:rPr lang="en-US" altLang="zh-CN" sz="2400" b="1" dirty="0">
                <a:solidFill>
                  <a:srgbClr val="C00000"/>
                </a:solidFill>
                <a:latin typeface="Baskerville Old Face" panose="02020602080505020303" pitchFamily="18" charset="0"/>
                <a:ea typeface="仿宋" panose="02010609060101010101" pitchFamily="49" charset="-122"/>
                <a:cs typeface="Angsana New" panose="02020603050405020304" pitchFamily="18" charset="-34"/>
              </a:rPr>
              <a:t>have been removed</a:t>
            </a:r>
            <a:r>
              <a:rPr lang="en-US" altLang="zh-CN" sz="2400" dirty="0">
                <a:latin typeface="Baskerville Old Face" panose="02020602080505020303" pitchFamily="18" charset="0"/>
                <a:ea typeface="仿宋" panose="02010609060101010101" pitchFamily="49" charset="-122"/>
                <a:cs typeface="Angsana New" panose="02020603050405020304" pitchFamily="18" charset="-34"/>
              </a:rPr>
              <a:t>.</a:t>
            </a:r>
          </a:p>
          <a:p>
            <a:pPr marL="0" indent="0" algn="just">
              <a:buNone/>
            </a:pPr>
            <a:r>
              <a:rPr lang="zh-CN" altLang="en-US" sz="2400" b="1" dirty="0">
                <a:solidFill>
                  <a:schemeClr val="bg1">
                    <a:lumMod val="50000"/>
                  </a:schemeClr>
                </a:solidFill>
                <a:latin typeface="黑体" panose="02010609060101010101" pitchFamily="49" charset="-122"/>
                <a:ea typeface="黑体" panose="02010609060101010101" pitchFamily="49" charset="-122"/>
              </a:rPr>
              <a:t>译文：如果这种稳定状态</a:t>
            </a:r>
            <a:r>
              <a:rPr lang="zh-CN" altLang="en-US" sz="2400" b="1" dirty="0">
                <a:solidFill>
                  <a:srgbClr val="C00000"/>
                </a:solidFill>
                <a:latin typeface="黑体" panose="02010609060101010101" pitchFamily="49" charset="-122"/>
                <a:ea typeface="黑体" panose="02010609060101010101" pitchFamily="49" charset="-122"/>
              </a:rPr>
              <a:t>得以</a:t>
            </a:r>
            <a:r>
              <a:rPr lang="zh-CN" altLang="en-US" sz="2400" b="1" dirty="0">
                <a:solidFill>
                  <a:schemeClr val="bg1">
                    <a:lumMod val="50000"/>
                  </a:schemeClr>
                </a:solidFill>
                <a:latin typeface="黑体" panose="02010609060101010101" pitchFamily="49" charset="-122"/>
                <a:ea typeface="黑体" panose="02010609060101010101" pitchFamily="49" charset="-122"/>
              </a:rPr>
              <a:t>保持下去，商业周期最坏的一个特征将</a:t>
            </a:r>
            <a:r>
              <a:rPr lang="zh-CN" altLang="en-US" sz="2400" dirty="0">
                <a:solidFill>
                  <a:srgbClr val="C00000"/>
                </a:solidFill>
                <a:latin typeface="黑体" panose="02010609060101010101" pitchFamily="49" charset="-122"/>
                <a:ea typeface="黑体" panose="02010609060101010101" pitchFamily="49" charset="-122"/>
              </a:rPr>
              <a:t>得到</a:t>
            </a:r>
            <a:r>
              <a:rPr lang="zh-CN" altLang="en-US" sz="2400" b="1" dirty="0">
                <a:solidFill>
                  <a:schemeClr val="bg1">
                    <a:lumMod val="50000"/>
                  </a:schemeClr>
                </a:solidFill>
                <a:latin typeface="黑体" panose="02010609060101010101" pitchFamily="49" charset="-122"/>
                <a:ea typeface="黑体" panose="02010609060101010101" pitchFamily="49" charset="-122"/>
              </a:rPr>
              <a:t>消除。 </a:t>
            </a:r>
            <a:endParaRPr lang="en-US" altLang="zh-CN" sz="2400" dirty="0">
              <a:latin typeface="黑体" panose="02010609060101010101" pitchFamily="49" charset="-122"/>
              <a:ea typeface="黑体" panose="02010609060101010101" pitchFamily="49" charset="-122"/>
            </a:endParaRPr>
          </a:p>
          <a:p>
            <a:pPr marL="0" indent="0" algn="just">
              <a:buNone/>
            </a:pPr>
            <a:endParaRPr lang="zh-CN" altLang="en-US" sz="2400" dirty="0">
              <a:latin typeface="黑体" panose="02010609060101010101" pitchFamily="49" charset="-122"/>
              <a:ea typeface="黑体" panose="02010609060101010101" pitchFamily="49" charset="-122"/>
            </a:endParaRPr>
          </a:p>
        </p:txBody>
      </p:sp>
      <p:sp>
        <p:nvSpPr>
          <p:cNvPr id="6" name="标题 3"/>
          <p:cNvSpPr>
            <a:spLocks noGrp="1"/>
          </p:cNvSpPr>
          <p:nvPr>
            <p:ph type="title"/>
          </p:nvPr>
        </p:nvSpPr>
        <p:spPr>
          <a:xfrm>
            <a:off x="107504" y="260648"/>
            <a:ext cx="6059016" cy="526579"/>
          </a:xfrm>
        </p:spPr>
        <p:txBody>
          <a:bodyPr/>
          <a:lstStyle/>
          <a:p>
            <a:r>
              <a:rPr lang="en-US" altLang="zh-CN" sz="1800" dirty="0">
                <a:latin typeface="Constantia" panose="02030602050306030303" pitchFamily="18" charset="0"/>
              </a:rPr>
              <a:t>1.1 E-C Translation Techniques &amp; Practice</a:t>
            </a:r>
            <a:endParaRPr lang="zh-CN" altLang="en-US" sz="1800" dirty="0">
              <a:latin typeface="Constantia" panose="02030602050306030303" pitchFamily="18" charset="0"/>
            </a:endParaRPr>
          </a:p>
        </p:txBody>
      </p:sp>
    </p:spTree>
    <p:extLst>
      <p:ext uri="{BB962C8B-B14F-4D97-AF65-F5344CB8AC3E}">
        <p14:creationId xmlns:p14="http://schemas.microsoft.com/office/powerpoint/2010/main" val="2855564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628800"/>
            <a:ext cx="8229600" cy="4733925"/>
          </a:xfrm>
        </p:spPr>
        <p:txBody>
          <a:bodyPr/>
          <a:lstStyle/>
          <a:p>
            <a:pPr marL="0" indent="0" algn="ctr">
              <a:buNone/>
            </a:pPr>
            <a:r>
              <a:rPr lang="zh-CN" altLang="en-US" sz="2800" b="1" dirty="0">
                <a:latin typeface="黑体" panose="02010609060101010101" pitchFamily="49" charset="-122"/>
                <a:ea typeface="黑体" panose="02010609060101010101" pitchFamily="49" charset="-122"/>
              </a:rPr>
              <a:t>“</a:t>
            </a:r>
            <a:r>
              <a:rPr lang="zh-CN" altLang="en-US" sz="2800" b="1" dirty="0">
                <a:latin typeface="微软雅黑" panose="020B0503020204020204" pitchFamily="34" charset="-122"/>
                <a:ea typeface="微软雅黑" panose="020B0503020204020204" pitchFamily="34" charset="-122"/>
              </a:rPr>
              <a:t>语态转换法</a:t>
            </a:r>
            <a:r>
              <a:rPr lang="zh-CN" altLang="en-US" sz="2800" b="1" dirty="0">
                <a:latin typeface="黑体" panose="02010609060101010101" pitchFamily="49" charset="-122"/>
                <a:ea typeface="黑体" panose="02010609060101010101" pitchFamily="49" charset="-122"/>
              </a:rPr>
              <a:t>”技巧与实践</a:t>
            </a:r>
            <a:endParaRPr lang="en-US" altLang="zh-CN" sz="2800" b="1" dirty="0">
              <a:latin typeface="黑体" panose="02010609060101010101" pitchFamily="49" charset="-122"/>
              <a:ea typeface="黑体" panose="02010609060101010101" pitchFamily="49" charset="-122"/>
            </a:endParaRPr>
          </a:p>
          <a:p>
            <a:pPr marL="0" indent="0" algn="ctr">
              <a:buNone/>
            </a:pPr>
            <a:endParaRPr lang="en-US" altLang="zh-CN" sz="2800" b="1" dirty="0">
              <a:latin typeface="黑体" panose="02010609060101010101" pitchFamily="49" charset="-122"/>
              <a:ea typeface="黑体" panose="02010609060101010101" pitchFamily="49" charset="-122"/>
            </a:endParaRPr>
          </a:p>
          <a:p>
            <a:pPr marL="0" indent="0" algn="just">
              <a:buNone/>
            </a:pP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英语中的被动语态还可以译成汉语中的无主语，或者译成泛泛的主语：</a:t>
            </a:r>
            <a:endParaRPr lang="en-US" altLang="zh-CN" sz="2400" dirty="0">
              <a:latin typeface="黑体" panose="02010609060101010101" pitchFamily="49" charset="-122"/>
              <a:ea typeface="黑体" panose="02010609060101010101" pitchFamily="49" charset="-122"/>
            </a:endParaRPr>
          </a:p>
          <a:p>
            <a:pPr marL="0" indent="0" algn="just">
              <a:buNone/>
            </a:pPr>
            <a:endParaRPr lang="en-US" altLang="zh-CN" sz="2400" dirty="0">
              <a:latin typeface="黑体" panose="02010609060101010101" pitchFamily="49" charset="-122"/>
              <a:ea typeface="黑体" panose="02010609060101010101" pitchFamily="49" charset="-122"/>
            </a:endParaRPr>
          </a:p>
          <a:p>
            <a:pPr marL="0" indent="0" algn="just">
              <a:buNone/>
            </a:pPr>
            <a:r>
              <a:rPr lang="en-US" altLang="zh-CN" sz="2400" dirty="0">
                <a:latin typeface="黑体" panose="02010609060101010101" pitchFamily="49" charset="-122"/>
                <a:ea typeface="黑体" panose="02010609060101010101" pitchFamily="49" charset="-122"/>
              </a:rPr>
              <a:t>  </a:t>
            </a:r>
            <a:r>
              <a:rPr lang="en-US" altLang="zh-CN" sz="2400" b="1" dirty="0">
                <a:solidFill>
                  <a:srgbClr val="C00000"/>
                </a:solidFill>
                <a:latin typeface="Baskerville Old Face" panose="02020602080505020303" pitchFamily="18" charset="0"/>
                <a:ea typeface="黑体" panose="02010609060101010101" pitchFamily="49" charset="-122"/>
              </a:rPr>
              <a:t>You are required </a:t>
            </a:r>
            <a:r>
              <a:rPr lang="en-US" altLang="zh-CN" sz="2400" dirty="0">
                <a:latin typeface="Baskerville Old Face" panose="02020602080505020303" pitchFamily="18" charset="0"/>
                <a:ea typeface="黑体" panose="02010609060101010101" pitchFamily="49" charset="-122"/>
              </a:rPr>
              <a:t>to return all the books you borrowed from the library by the end of this month. </a:t>
            </a:r>
            <a:endParaRPr lang="en-US" altLang="zh-CN" sz="2400" dirty="0">
              <a:latin typeface="黑体" panose="02010609060101010101" pitchFamily="49" charset="-122"/>
              <a:ea typeface="黑体" panose="02010609060101010101" pitchFamily="49" charset="-122"/>
            </a:endParaRPr>
          </a:p>
          <a:p>
            <a:pPr marL="0" indent="0" algn="just">
              <a:buNone/>
            </a:pPr>
            <a:r>
              <a:rPr lang="en-US" altLang="zh-CN" sz="2400" dirty="0">
                <a:latin typeface="黑体" panose="02010609060101010101" pitchFamily="49" charset="-122"/>
                <a:ea typeface="黑体" panose="02010609060101010101" pitchFamily="49" charset="-122"/>
              </a:rPr>
              <a:t>  </a:t>
            </a:r>
            <a:r>
              <a:rPr lang="zh-CN" altLang="en-US" sz="2400" b="1" dirty="0">
                <a:solidFill>
                  <a:schemeClr val="bg1">
                    <a:lumMod val="50000"/>
                  </a:schemeClr>
                </a:solidFill>
                <a:latin typeface="黑体" panose="02010609060101010101" pitchFamily="49" charset="-122"/>
                <a:ea typeface="黑体" panose="02010609060101010101" pitchFamily="49" charset="-122"/>
              </a:rPr>
              <a:t>译文</a:t>
            </a:r>
            <a:r>
              <a:rPr lang="zh-CN" altLang="en-US" sz="2400" dirty="0">
                <a:latin typeface="黑体" panose="02010609060101010101" pitchFamily="49" charset="-122"/>
                <a:ea typeface="黑体" panose="02010609060101010101" pitchFamily="49" charset="-122"/>
              </a:rPr>
              <a:t>：要求大家在月底前把从图书馆借的书全部归还。</a:t>
            </a:r>
            <a:endParaRPr lang="en-US" altLang="zh-CN" sz="2400" dirty="0">
              <a:latin typeface="黑体" panose="02010609060101010101" pitchFamily="49" charset="-122"/>
              <a:ea typeface="黑体" panose="02010609060101010101" pitchFamily="49" charset="-122"/>
            </a:endParaRPr>
          </a:p>
          <a:p>
            <a:pPr marL="0" indent="0" algn="just">
              <a:buNone/>
            </a:pPr>
            <a:endParaRPr lang="zh-CN" altLang="en-US" sz="2400" dirty="0">
              <a:latin typeface="黑体" panose="02010609060101010101" pitchFamily="49" charset="-122"/>
              <a:ea typeface="黑体" panose="02010609060101010101" pitchFamily="49" charset="-122"/>
            </a:endParaRPr>
          </a:p>
        </p:txBody>
      </p:sp>
      <p:sp>
        <p:nvSpPr>
          <p:cNvPr id="6" name="标题 3"/>
          <p:cNvSpPr>
            <a:spLocks noGrp="1"/>
          </p:cNvSpPr>
          <p:nvPr>
            <p:ph type="title"/>
          </p:nvPr>
        </p:nvSpPr>
        <p:spPr>
          <a:xfrm>
            <a:off x="107504" y="260648"/>
            <a:ext cx="6059016" cy="526579"/>
          </a:xfrm>
        </p:spPr>
        <p:txBody>
          <a:bodyPr/>
          <a:lstStyle/>
          <a:p>
            <a:r>
              <a:rPr lang="en-US" altLang="zh-CN" sz="1800" dirty="0">
                <a:latin typeface="Constantia" panose="02030602050306030303" pitchFamily="18" charset="0"/>
              </a:rPr>
              <a:t>1.1 E-C Translation Techniques &amp; Practice</a:t>
            </a:r>
            <a:endParaRPr lang="zh-CN" altLang="en-US" sz="1800" dirty="0">
              <a:latin typeface="Constantia" panose="02030602050306030303"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95536" y="1124744"/>
            <a:ext cx="8229600" cy="5184576"/>
          </a:xfrm>
        </p:spPr>
        <p:txBody>
          <a:bodyPr/>
          <a:lstStyle/>
          <a:p>
            <a:pPr marL="0" indent="0" algn="just">
              <a:buNone/>
            </a:pPr>
            <a:r>
              <a:rPr lang="en-US" altLang="zh-CN" sz="2200" b="1" dirty="0">
                <a:solidFill>
                  <a:schemeClr val="bg1">
                    <a:lumMod val="50000"/>
                  </a:schemeClr>
                </a:solidFill>
              </a:rPr>
              <a:t>Translate the following paragraph with more attention to the use of “the change of voices” translation techniques.</a:t>
            </a:r>
          </a:p>
          <a:p>
            <a:pPr marL="0" indent="0" algn="just">
              <a:buNone/>
            </a:pPr>
            <a:r>
              <a:rPr lang="en-US" altLang="zh-CN" sz="2200" dirty="0"/>
              <a:t>In poetry, words </a:t>
            </a:r>
            <a:r>
              <a:rPr lang="en-US" altLang="zh-CN" sz="2200" b="1" dirty="0">
                <a:solidFill>
                  <a:srgbClr val="C00000"/>
                </a:solidFill>
              </a:rPr>
              <a:t>are arranged </a:t>
            </a:r>
            <a:r>
              <a:rPr lang="en-US" altLang="zh-CN" sz="2200" dirty="0"/>
              <a:t>in lines and stanzas rather than sentences and paragraphs. Lines and stanzas contribute to the visual element of a poem and enhance the reader’s overall experience by providing places to pause and rest stops to consider a change in subject matter. Another hallmark of poetry is that it uses few words to create high impact. Therefore, the poet chooses his words economically, using specific combinations of words and literary devices to produce vivid imagery and pack meaning into each line. Poems </a:t>
            </a:r>
            <a:r>
              <a:rPr lang="en-US" altLang="zh-CN" sz="2200" b="1" dirty="0">
                <a:solidFill>
                  <a:srgbClr val="C00000"/>
                </a:solidFill>
              </a:rPr>
              <a:t>are often inspired </a:t>
            </a:r>
            <a:r>
              <a:rPr lang="en-US" altLang="zh-CN" sz="2200" dirty="0"/>
              <a:t>by the poet’s own experiences and inspirations. The poet has discovered something profound and wants to relate it to others; therefore, poems </a:t>
            </a:r>
            <a:r>
              <a:rPr lang="en-US" altLang="zh-CN" sz="2200" b="1" dirty="0">
                <a:solidFill>
                  <a:srgbClr val="C00000"/>
                </a:solidFill>
              </a:rPr>
              <a:t>are designed </a:t>
            </a:r>
            <a:r>
              <a:rPr lang="en-US" altLang="zh-CN" sz="2200" dirty="0"/>
              <a:t>to provoke thought or cause an emotional response in the reader. </a:t>
            </a:r>
            <a:endParaRPr lang="en-US" altLang="zh-CN" sz="2200" dirty="0">
              <a:latin typeface="Baskerville Old Face" panose="02020602080505020303" pitchFamily="18" charset="0"/>
              <a:ea typeface="黑体" panose="02010609060101010101" pitchFamily="49" charset="-122"/>
            </a:endParaRPr>
          </a:p>
        </p:txBody>
      </p:sp>
      <p:sp>
        <p:nvSpPr>
          <p:cNvPr id="6" name="标题 3"/>
          <p:cNvSpPr>
            <a:spLocks noGrp="1"/>
          </p:cNvSpPr>
          <p:nvPr>
            <p:ph type="title"/>
          </p:nvPr>
        </p:nvSpPr>
        <p:spPr>
          <a:xfrm>
            <a:off x="107504" y="260648"/>
            <a:ext cx="6059016" cy="526579"/>
          </a:xfrm>
        </p:spPr>
        <p:txBody>
          <a:bodyPr/>
          <a:lstStyle/>
          <a:p>
            <a:r>
              <a:rPr lang="en-US" altLang="zh-CN" sz="1800" dirty="0">
                <a:latin typeface="Constantia" panose="02030602050306030303" pitchFamily="18" charset="0"/>
              </a:rPr>
              <a:t>1.1 E-C Translation Techniques &amp; Practice</a:t>
            </a:r>
            <a:endParaRPr lang="zh-CN" altLang="en-US" sz="1800" dirty="0">
              <a:latin typeface="Constantia" panose="020306020503060303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95536" y="1124744"/>
            <a:ext cx="8229600" cy="4733925"/>
          </a:xfrm>
        </p:spPr>
        <p:txBody>
          <a:bodyPr/>
          <a:lstStyle/>
          <a:p>
            <a:pPr marL="0" indent="0" algn="just">
              <a:buNone/>
            </a:pPr>
            <a:r>
              <a:rPr lang="en-US" altLang="zh-CN" sz="2400" b="1" dirty="0">
                <a:solidFill>
                  <a:schemeClr val="bg1">
                    <a:lumMod val="50000"/>
                  </a:schemeClr>
                </a:solidFill>
              </a:rPr>
              <a:t>Sample Answer:</a:t>
            </a:r>
          </a:p>
          <a:p>
            <a:pPr marL="0" indent="0" algn="just">
              <a:buNone/>
            </a:pPr>
            <a:endParaRPr lang="en-US" altLang="zh-CN" sz="2400" dirty="0"/>
          </a:p>
          <a:p>
            <a:pPr marL="0" indent="0" algn="just">
              <a:buNone/>
            </a:pPr>
            <a:r>
              <a:rPr lang="zh-CN" altLang="en-US" sz="2400" dirty="0"/>
              <a:t>在诗歌中，词是按照行和节排列的，而不是句子和段落。诗行和诗节有助于诗歌的视觉元素的形成，并通过提供暂停和空白来考虑主题的变化，增强读者的整体体验。诗歌的另一个特点是，它使用很少的文字来创造高影响力。因此，诗人在用词上讲究经济，运用特定的词语组合和文学手法，产生生动的意象，并将意义融入每一行。诗歌常常受到诗人自身经历和灵感的启发。诗人发现了一些深奥的东西，想把它与他人联系起来；因此，诗歌的目的是激发思想或引起读者的情感反应。</a:t>
            </a:r>
            <a:endParaRPr lang="en-US" altLang="zh-CN" sz="2400" dirty="0">
              <a:solidFill>
                <a:srgbClr val="FF0000"/>
              </a:solidFill>
              <a:latin typeface="Baskerville Old Face" panose="02020602080505020303" pitchFamily="18" charset="0"/>
              <a:ea typeface="黑体" panose="02010609060101010101" pitchFamily="49" charset="-122"/>
            </a:endParaRPr>
          </a:p>
        </p:txBody>
      </p:sp>
      <p:sp>
        <p:nvSpPr>
          <p:cNvPr id="6" name="标题 3"/>
          <p:cNvSpPr>
            <a:spLocks noGrp="1"/>
          </p:cNvSpPr>
          <p:nvPr>
            <p:ph type="title"/>
          </p:nvPr>
        </p:nvSpPr>
        <p:spPr>
          <a:xfrm>
            <a:off x="107504" y="260648"/>
            <a:ext cx="6059016" cy="526579"/>
          </a:xfrm>
        </p:spPr>
        <p:txBody>
          <a:bodyPr/>
          <a:lstStyle/>
          <a:p>
            <a:r>
              <a:rPr lang="en-US" altLang="zh-CN" sz="1800" dirty="0">
                <a:latin typeface="Constantia" panose="02030602050306030303" pitchFamily="18" charset="0"/>
              </a:rPr>
              <a:t>1.1 E-C Translation Techniques &amp; Practice</a:t>
            </a:r>
            <a:endParaRPr lang="zh-CN" altLang="en-US" sz="1800" dirty="0">
              <a:latin typeface="Constantia" panose="02030602050306030303"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Design">
  <a:themeElements>
    <a:clrScheme name="Default Design 2">
      <a:dk1>
        <a:srgbClr val="808080"/>
      </a:dk1>
      <a:lt1>
        <a:srgbClr val="9BD3E5"/>
      </a:lt1>
      <a:dk2>
        <a:srgbClr val="357DA9"/>
      </a:dk2>
      <a:lt2>
        <a:srgbClr val="101C56"/>
      </a:lt2>
      <a:accent1>
        <a:srgbClr val="58BECC"/>
      </a:accent1>
      <a:accent2>
        <a:srgbClr val="8A5BDF"/>
      </a:accent2>
      <a:accent3>
        <a:srgbClr val="AEBFD1"/>
      </a:accent3>
      <a:accent4>
        <a:srgbClr val="84B4C3"/>
      </a:accent4>
      <a:accent5>
        <a:srgbClr val="B4DBE2"/>
      </a:accent5>
      <a:accent6>
        <a:srgbClr val="7D52CA"/>
      </a:accent6>
      <a:hlink>
        <a:srgbClr val="6ECC4C"/>
      </a:hlink>
      <a:folHlink>
        <a:srgbClr val="DD693B"/>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1">
          <a:blip xmlns:r="http://schemas.openxmlformats.org/officeDocument/2006/relationships" r:embed="rId1"/>
          <a:srcRect/>
          <a:stretch>
            <a:fillRect/>
          </a:stretch>
        </a:blipFill>
        <a:ln>
          <a:noFill/>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blipFill dpi="0" rotWithShape="1">
          <a:blip xmlns:r="http://schemas.openxmlformats.org/officeDocument/2006/relationships" r:embed="rId1"/>
          <a:srcRect/>
          <a:stretch>
            <a:fillRect/>
          </a:stretch>
        </a:blipFill>
        <a:ln>
          <a:noFill/>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808080"/>
        </a:dk1>
        <a:lt1>
          <a:srgbClr val="EADCC0"/>
        </a:lt1>
        <a:dk2>
          <a:srgbClr val="F97407"/>
        </a:dk2>
        <a:lt2>
          <a:srgbClr val="E65D00"/>
        </a:lt2>
        <a:accent1>
          <a:srgbClr val="FBCF2D"/>
        </a:accent1>
        <a:accent2>
          <a:srgbClr val="5C8CDA"/>
        </a:accent2>
        <a:accent3>
          <a:srgbClr val="FBBCAA"/>
        </a:accent3>
        <a:accent4>
          <a:srgbClr val="C8BCA4"/>
        </a:accent4>
        <a:accent5>
          <a:srgbClr val="FDE4AD"/>
        </a:accent5>
        <a:accent6>
          <a:srgbClr val="537EC5"/>
        </a:accent6>
        <a:hlink>
          <a:srgbClr val="87D242"/>
        </a:hlink>
        <a:folHlink>
          <a:srgbClr val="DA6478"/>
        </a:folHlink>
      </a:clrScheme>
      <a:clrMap bg1="dk2" tx1="lt1" bg2="dk1" tx2="lt2" accent1="accent1" accent2="accent2" accent3="accent3" accent4="accent4" accent5="accent5" accent6="accent6" hlink="hlink" folHlink="folHlink"/>
    </a:extraClrScheme>
    <a:extraClrScheme>
      <a:clrScheme name="Default Design 2">
        <a:dk1>
          <a:srgbClr val="808080"/>
        </a:dk1>
        <a:lt1>
          <a:srgbClr val="9BD3E5"/>
        </a:lt1>
        <a:dk2>
          <a:srgbClr val="357DA9"/>
        </a:dk2>
        <a:lt2>
          <a:srgbClr val="101C56"/>
        </a:lt2>
        <a:accent1>
          <a:srgbClr val="58BECC"/>
        </a:accent1>
        <a:accent2>
          <a:srgbClr val="8A5BDF"/>
        </a:accent2>
        <a:accent3>
          <a:srgbClr val="AEBFD1"/>
        </a:accent3>
        <a:accent4>
          <a:srgbClr val="84B4C3"/>
        </a:accent4>
        <a:accent5>
          <a:srgbClr val="B4DBE2"/>
        </a:accent5>
        <a:accent6>
          <a:srgbClr val="7D52CA"/>
        </a:accent6>
        <a:hlink>
          <a:srgbClr val="6ECC4C"/>
        </a:hlink>
        <a:folHlink>
          <a:srgbClr val="DD693B"/>
        </a:folHlink>
      </a:clrScheme>
      <a:clrMap bg1="dk2" tx1="lt1" bg2="dk1" tx2="lt2" accent1="accent1" accent2="accent2" accent3="accent3" accent4="accent4" accent5="accent5" accent6="accent6" hlink="hlink" folHlink="folHlink"/>
    </a:extraClrScheme>
    <a:extraClrScheme>
      <a:clrScheme name="Default Design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574tgp_natural_light</Template>
  <TotalTime>374</TotalTime>
  <Words>3562</Words>
  <Application>Microsoft Office PowerPoint</Application>
  <PresentationFormat>全屏显示(4:3)</PresentationFormat>
  <Paragraphs>281</Paragraphs>
  <Slides>38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38</vt:i4>
      </vt:variant>
    </vt:vector>
  </HeadingPairs>
  <TitlesOfParts>
    <vt:vector size="51" baseType="lpstr">
      <vt:lpstr>等线</vt:lpstr>
      <vt:lpstr>仿宋</vt:lpstr>
      <vt:lpstr>黑体</vt:lpstr>
      <vt:lpstr>宋体</vt:lpstr>
      <vt:lpstr>微软雅黑</vt:lpstr>
      <vt:lpstr>Angsana New</vt:lpstr>
      <vt:lpstr>Arial</vt:lpstr>
      <vt:lpstr>Arial Black</vt:lpstr>
      <vt:lpstr>Baskerville Old Face</vt:lpstr>
      <vt:lpstr>Constantia</vt:lpstr>
      <vt:lpstr>Times New Roman</vt:lpstr>
      <vt:lpstr>Wingdings</vt:lpstr>
      <vt:lpstr>Default Design</vt:lpstr>
      <vt:lpstr>Unit 1 Further Development</vt:lpstr>
      <vt:lpstr>Contents</vt:lpstr>
      <vt:lpstr>Part 1 Translation</vt:lpstr>
      <vt:lpstr>1.1 E-C Translation Techniques &amp; Practice</vt:lpstr>
      <vt:lpstr>1.1 E-C Translation Techniques &amp; Practice</vt:lpstr>
      <vt:lpstr>1.1 E-C Translation Techniques &amp; Practice</vt:lpstr>
      <vt:lpstr>1.1 E-C Translation Techniques &amp; Practice</vt:lpstr>
      <vt:lpstr>1.1 E-C Translation Techniques &amp; Practice</vt:lpstr>
      <vt:lpstr>1.1 E-C Translation Techniques &amp; Practice</vt:lpstr>
      <vt:lpstr>1.2 C-E Translation Techniques &amp; Practice</vt:lpstr>
      <vt:lpstr>1.2 C-E Translation Techniques &amp; Practice</vt:lpstr>
      <vt:lpstr>1.2 C-E Translation Techniques &amp; Practice</vt:lpstr>
      <vt:lpstr>1.2 C-E Translation Techniques &amp; Practice</vt:lpstr>
      <vt:lpstr>1.2 C-E Translation Techniques &amp; Practice</vt:lpstr>
      <vt:lpstr>1.2 C-E Translation Techniques &amp; Practice</vt:lpstr>
      <vt:lpstr>1.2 C-E Translation Techniques &amp; Practice</vt:lpstr>
      <vt:lpstr>1.2 C-E Translation Techniques &amp; Practice</vt:lpstr>
      <vt:lpstr>1.2 C-E Translation Techniques &amp; Practice</vt:lpstr>
      <vt:lpstr>Part 1 Translation</vt:lpstr>
      <vt:lpstr>II. Writing Techniques — Well-organized Essay</vt:lpstr>
      <vt:lpstr>II. Writing Techniques — Well-organized Essay</vt:lpstr>
      <vt:lpstr>II. Writing Techniques — Well-organized Essay</vt:lpstr>
      <vt:lpstr>II. Writing Techniques — Well-organized Essay</vt:lpstr>
      <vt:lpstr>II. Writing Techniques — Well-organized Essay</vt:lpstr>
      <vt:lpstr>II. Writing Techniques — Well-organized Essay</vt:lpstr>
      <vt:lpstr>II. Writing Techniques — Well-organized Essay</vt:lpstr>
      <vt:lpstr>II. Writing Techniques — Well-organized Essay</vt:lpstr>
      <vt:lpstr> II. Writing Techniques — Exemplification</vt:lpstr>
      <vt:lpstr> II. Writing Techniques — Exemplification</vt:lpstr>
      <vt:lpstr>II. Writing Techniques — Exemplification</vt:lpstr>
      <vt:lpstr>Part 1 Translation</vt:lpstr>
      <vt:lpstr>III. Speaking</vt:lpstr>
      <vt:lpstr>III. Speaking</vt:lpstr>
      <vt:lpstr>III. Speaking</vt:lpstr>
      <vt:lpstr>Part 1 Translation</vt:lpstr>
      <vt:lpstr>IV. Resources  For Further Study</vt:lpstr>
      <vt:lpstr>IV. Resources  For Further Study</vt:lpstr>
      <vt:lpstr>Thank You!</vt:lpstr>
    </vt:vector>
  </TitlesOfParts>
  <Company>Guild Design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8 Further Development</dc:title>
  <dc:creator>fei sun</dc:creator>
  <cp:lastModifiedBy>JK02</cp:lastModifiedBy>
  <cp:revision>95</cp:revision>
  <dcterms:created xsi:type="dcterms:W3CDTF">2020-07-09T08:45:00Z</dcterms:created>
  <dcterms:modified xsi:type="dcterms:W3CDTF">2022-09-16T09:49:28Z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