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506" r:id="rId3"/>
    <p:sldId id="450" r:id="rId4"/>
    <p:sldId id="485" r:id="rId5"/>
    <p:sldId id="486" r:id="rId6"/>
    <p:sldId id="518" r:id="rId7"/>
    <p:sldId id="487" r:id="rId8"/>
    <p:sldId id="490" r:id="rId9"/>
    <p:sldId id="519" r:id="rId10"/>
    <p:sldId id="491" r:id="rId11"/>
    <p:sldId id="521" r:id="rId12"/>
    <p:sldId id="493" r:id="rId13"/>
    <p:sldId id="498" r:id="rId14"/>
    <p:sldId id="501" r:id="rId15"/>
    <p:sldId id="503" r:id="rId16"/>
    <p:sldId id="502" r:id="rId17"/>
    <p:sldId id="396" r:id="rId18"/>
    <p:sldId id="505" r:id="rId19"/>
    <p:sldId id="276" r:id="rId20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FFCC"/>
    <a:srgbClr val="FFFFFF"/>
    <a:srgbClr val="F8F8F8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76" autoAdjust="0"/>
  </p:normalViewPr>
  <p:slideViewPr>
    <p:cSldViewPr snapToGrid="0">
      <p:cViewPr varScale="1">
        <p:scale>
          <a:sx n="109" d="100"/>
          <a:sy n="109" d="100"/>
        </p:scale>
        <p:origin x="16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9431803-598B-4B83-94B7-62AF1F92D3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A71C453-50F3-4604-802C-F9405CD7A3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4E503B58-50AF-444D-BFF6-C6CC056487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B33FE7A-86E8-40A3-A9FB-21F9650B065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9E8DA304-298E-41F4-A453-333859C154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4510BDCA-B47D-41EB-8C60-85A92B7C26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C9F16A4F-0244-4862-84B2-91243CD748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1EC14753-858A-40BD-BEE4-BD171D7B3BF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id="{004A4970-D8CE-4669-A771-7751E40E67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274F3E0D-1E6B-494A-B103-C771138AA2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0ACB0F27-15A0-46D0-8E92-77D1EB4C1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E7275672-ADDD-45EE-9A5C-89368E828C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C505C65-FF64-4701-B7EA-A6C897BAC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9FC8911-F459-45B7-8183-3C3CCC1DE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C505C65-FF64-4701-B7EA-A6C897BAC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9FC8911-F459-45B7-8183-3C3CCC1DE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>
            <a:extLst>
              <a:ext uri="{FF2B5EF4-FFF2-40B4-BE49-F238E27FC236}">
                <a16:creationId xmlns:a16="http://schemas.microsoft.com/office/drawing/2014/main" id="{84E838ED-760B-4F9E-ACA0-A39404EC25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34" name="Rectangle 1634">
            <a:extLst>
              <a:ext uri="{FF2B5EF4-FFF2-40B4-BE49-F238E27FC236}">
                <a16:creationId xmlns:a16="http://schemas.microsoft.com/office/drawing/2014/main" id="{C83EE0BC-2347-4F9C-A4FA-4456F16CC7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6" name="Rectangle 1596">
            <a:extLst>
              <a:ext uri="{FF2B5EF4-FFF2-40B4-BE49-F238E27FC236}">
                <a16:creationId xmlns:a16="http://schemas.microsoft.com/office/drawing/2014/main" id="{6D02A766-4162-472D-B675-E6488F776C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7" name="Rectangle 1597">
            <a:extLst>
              <a:ext uri="{FF2B5EF4-FFF2-40B4-BE49-F238E27FC236}">
                <a16:creationId xmlns:a16="http://schemas.microsoft.com/office/drawing/2014/main" id="{B16CEF64-583B-4B4E-B087-EC85443720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2" name="Rectangle 1592">
            <a:extLst>
              <a:ext uri="{FF2B5EF4-FFF2-40B4-BE49-F238E27FC236}">
                <a16:creationId xmlns:a16="http://schemas.microsoft.com/office/drawing/2014/main" id="{97E15D5F-257B-48AB-8EF1-B42072667C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3" name="Rectangle 1593">
            <a:extLst>
              <a:ext uri="{FF2B5EF4-FFF2-40B4-BE49-F238E27FC236}">
                <a16:creationId xmlns:a16="http://schemas.microsoft.com/office/drawing/2014/main" id="{882FFFEC-0877-4048-A6C3-6B8DB79667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4" name="Rectangle 1594">
            <a:extLst>
              <a:ext uri="{FF2B5EF4-FFF2-40B4-BE49-F238E27FC236}">
                <a16:creationId xmlns:a16="http://schemas.microsoft.com/office/drawing/2014/main" id="{388C0E18-E17C-462F-B850-F0BEF773CF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795" name="Rectangle 1595">
            <a:extLst>
              <a:ext uri="{FF2B5EF4-FFF2-40B4-BE49-F238E27FC236}">
                <a16:creationId xmlns:a16="http://schemas.microsoft.com/office/drawing/2014/main" id="{77475523-6376-427D-A1EE-281832E414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22" name="Rectangle 1622">
            <a:extLst>
              <a:ext uri="{FF2B5EF4-FFF2-40B4-BE49-F238E27FC236}">
                <a16:creationId xmlns:a16="http://schemas.microsoft.com/office/drawing/2014/main" id="{1207131A-213F-4EE0-AE46-8B475ADFD6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23" name="Rectangle 1623">
            <a:extLst>
              <a:ext uri="{FF2B5EF4-FFF2-40B4-BE49-F238E27FC236}">
                <a16:creationId xmlns:a16="http://schemas.microsoft.com/office/drawing/2014/main" id="{D6DEAB63-DBD8-4C19-A366-020CD217B8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24" name="Rectangle 1624">
            <a:extLst>
              <a:ext uri="{FF2B5EF4-FFF2-40B4-BE49-F238E27FC236}">
                <a16:creationId xmlns:a16="http://schemas.microsoft.com/office/drawing/2014/main" id="{F24869F2-5CAA-4A97-99D9-7FED910199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13" name="Text Box 1613">
            <a:extLst>
              <a:ext uri="{FF2B5EF4-FFF2-40B4-BE49-F238E27FC236}">
                <a16:creationId xmlns:a16="http://schemas.microsoft.com/office/drawing/2014/main" id="{09D5FBB0-9D91-415E-9A4D-15B304DF2F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000">
                <a:solidFill>
                  <a:srgbClr val="F8F8F8"/>
                </a:solidFill>
                <a:ea typeface="宋体" panose="02010600030101010101" pitchFamily="2" charset="-122"/>
              </a:rPr>
              <a:t>www.themegallery.com</a:t>
            </a:r>
          </a:p>
        </p:txBody>
      </p:sp>
      <p:sp>
        <p:nvSpPr>
          <p:cNvPr id="436812" name="Text Box 1612">
            <a:extLst>
              <a:ext uri="{FF2B5EF4-FFF2-40B4-BE49-F238E27FC236}">
                <a16:creationId xmlns:a16="http://schemas.microsoft.com/office/drawing/2014/main" id="{4EC6B41E-E24D-4AA5-8470-F5EFB8C9F4C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</a:p>
        </p:txBody>
      </p:sp>
      <p:sp>
        <p:nvSpPr>
          <p:cNvPr id="436843" name="Rectangle 1643">
            <a:extLst>
              <a:ext uri="{FF2B5EF4-FFF2-40B4-BE49-F238E27FC236}">
                <a16:creationId xmlns:a16="http://schemas.microsoft.com/office/drawing/2014/main" id="{D8A51EA7-7665-4F3F-88DA-00A7B4C5C1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44" name="Rectangle 1644">
            <a:extLst>
              <a:ext uri="{FF2B5EF4-FFF2-40B4-BE49-F238E27FC236}">
                <a16:creationId xmlns:a16="http://schemas.microsoft.com/office/drawing/2014/main" id="{50F36399-AD9C-4A3E-99F2-BBB8B115E8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45" name="Rectangle 1645">
            <a:extLst>
              <a:ext uri="{FF2B5EF4-FFF2-40B4-BE49-F238E27FC236}">
                <a16:creationId xmlns:a16="http://schemas.microsoft.com/office/drawing/2014/main" id="{2454D595-266F-4247-BA75-4129EC0925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847" name="Rectangle 1647">
            <a:extLst>
              <a:ext uri="{FF2B5EF4-FFF2-40B4-BE49-F238E27FC236}">
                <a16:creationId xmlns:a16="http://schemas.microsoft.com/office/drawing/2014/main" id="{E7B974F4-E984-4EAF-9C30-F41694225A0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436848" name="Rectangle 1648">
            <a:extLst>
              <a:ext uri="{FF2B5EF4-FFF2-40B4-BE49-F238E27FC236}">
                <a16:creationId xmlns:a16="http://schemas.microsoft.com/office/drawing/2014/main" id="{CBB64C88-B725-4E77-8047-DBC384E6DA8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436850" name="Rectangle 1650">
            <a:extLst>
              <a:ext uri="{FF2B5EF4-FFF2-40B4-BE49-F238E27FC236}">
                <a16:creationId xmlns:a16="http://schemas.microsoft.com/office/drawing/2014/main" id="{F4271DCF-DD55-4A14-8CE9-1329E06D6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6849" name="Rectangle 1649">
            <a:extLst>
              <a:ext uri="{FF2B5EF4-FFF2-40B4-BE49-F238E27FC236}">
                <a16:creationId xmlns:a16="http://schemas.microsoft.com/office/drawing/2014/main" id="{9C557285-FE68-4F75-A2F0-7450B57A2B02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6851" name="Rectangle 1651">
            <a:extLst>
              <a:ext uri="{FF2B5EF4-FFF2-40B4-BE49-F238E27FC236}">
                <a16:creationId xmlns:a16="http://schemas.microsoft.com/office/drawing/2014/main" id="{5BF13562-171F-4624-BA42-F41A760511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B72CA6FB-0F9A-4282-8AF1-6C7C08A4E3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1BF68-7C28-4124-8D2F-2323D18D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85193-F2DD-4330-A926-5D09307D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AF93B-7D37-4031-8BDF-FF5F9B62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F68C5-B920-4C2C-A915-96233491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D81BE-74DC-440E-911B-E65DB80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D89EA-0727-41D2-BC83-C2D632C433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43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4D76E9-6591-443F-901C-AE2F3CB4B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473E35-BCFF-4634-ACD6-CEB6132F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BBEE4-5972-40E6-BD5A-1BC5A674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F39B4-E388-477A-A9DA-597D5628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BFFE8-0B01-4A2D-90BE-23411E5E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4B74E-53D6-4F09-813B-513F89263D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17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086E-5297-48AE-9B37-DAEC239A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5227EC86-43AA-4A27-A7E0-296E18EC3E37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6D706-94FD-4053-9EE9-08B90DFF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7B8B1-E347-49F8-99A2-4C1042CC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F4237-63C1-4752-916F-C74169F0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10BCD68E-7DEC-4CF7-A889-EBB7A38B59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94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519" y="6396154"/>
            <a:ext cx="4745736" cy="365125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72CA6FB-0F9A-4282-8AF1-6C7C08A4E38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7B2B77C-247B-4ECB-AE37-AB24B2D0BA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87" y="6380815"/>
            <a:ext cx="1662356" cy="39579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3DA34F3-110E-4EA2-9FB3-87656654FDD1}"/>
              </a:ext>
            </a:extLst>
          </p:cNvPr>
          <p:cNvSpPr txBox="1"/>
          <p:nvPr userDrawn="1"/>
        </p:nvSpPr>
        <p:spPr>
          <a:xfrm>
            <a:off x="-166914" y="6400804"/>
            <a:ext cx="3294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accent3">
                    <a:lumMod val="75000"/>
                  </a:schemeClr>
                </a:solidFill>
              </a:rPr>
              <a:t>研究生英语读写教程（基础级）</a:t>
            </a:r>
          </a:p>
        </p:txBody>
      </p:sp>
    </p:spTree>
    <p:extLst>
      <p:ext uri="{BB962C8B-B14F-4D97-AF65-F5344CB8AC3E}">
        <p14:creationId xmlns:p14="http://schemas.microsoft.com/office/powerpoint/2010/main" val="16431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E8B37-5211-445D-AE1F-77737E94940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F74936-3F78-4C64-A833-4D3071B37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10" y="6280042"/>
            <a:ext cx="1662356" cy="3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391F402-9295-4BC0-ACE6-1FD8539B1E7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5FB447-6510-4BC3-996C-324E2BBB8C4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10" y="6280042"/>
            <a:ext cx="1662356" cy="3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8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76A-DA8F-4231-9B20-1671A75402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3F9539-E8F1-4DE8-8852-14546F17BD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10" y="6280042"/>
            <a:ext cx="1662356" cy="3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0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F45E-62D5-405D-B57D-B7C299C0515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80FCC3-C44A-4F81-90F4-E33093E13B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10" y="6280042"/>
            <a:ext cx="1662356" cy="3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5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011-7B07-4DBE-9B95-DADD14305F7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B9DCC2-74DA-4D3A-A26B-9106A3167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10" y="6280042"/>
            <a:ext cx="1662356" cy="3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8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F685-4FC8-4ED9-BF05-4A5654FCA35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39695-3D0A-4CBA-98E8-5D7D15713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10" y="6280042"/>
            <a:ext cx="1662356" cy="3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83DA-ED1C-4FBF-9DDB-400540F7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964A8-86AA-4A0F-820A-7950C334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45103-1958-48F2-9858-774E692B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9F7EF-1C2B-437C-BCDB-F03B2DB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1295A-1655-4878-B44F-1E9DD93D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E8B37-5211-445D-AE1F-77737E9494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454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5364-C2F3-40AF-BBFC-5DCA61D419E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884A240-52E9-4FFF-95E4-3DC8ADDC0C4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10" y="6280042"/>
            <a:ext cx="1662356" cy="3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8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CD7-BBAF-41ED-BF98-D89B46F6EF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DB14FC-AD03-4AAF-B3C7-9F7A84CB2D5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10" y="6280042"/>
            <a:ext cx="1662356" cy="3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56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89EA-0727-41D2-BC83-C2D632C4330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375643-29DF-4979-BD21-1C9A1829D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10" y="6280042"/>
            <a:ext cx="1662356" cy="3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00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B74E-53D6-4F09-813B-513F89263D4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109574-DB1B-4771-A92E-45984DCAEB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10" y="6280042"/>
            <a:ext cx="1662356" cy="3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3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3E58B-7EE0-4C9C-AC84-92B24867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942CA-603A-4386-851F-6F2B1FBD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94A02-DCF2-4B0E-8C9E-492F437D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D1D09-DD93-498C-94D8-5CC328E2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B1776-E6D5-463A-8FFC-A1A9F271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1F402-9295-4BC0-ACE6-1FD8539B1E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48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63AC4-086F-4755-BBC8-8918B750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D7D3B-D6E3-4DD4-9A94-153029684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28186-7282-42D0-96EE-36F3A95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378C59-ED8A-43CD-87A8-37B70202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19799-35F2-41E8-B152-FB097BD3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B3CED-350A-4B40-92FD-FF1EE4F2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D576A-DA8F-4231-9B20-1671A75402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91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E75B7-DFD0-4B74-A4FB-C820FDC3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71919-81B3-4DA0-B9A8-51EC2B6B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272F7E-AC2E-409D-8F0E-2F3CD8B78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CE3B21-43BC-487D-BF5C-A7A936F2A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27101F-2C35-4D32-B4E8-CB61ECE3E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01381C-0D89-4273-A54C-0274CE7A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1C87F3-FCDE-44D1-AEC1-9BDF9FDA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E8FF99-D5BA-4EAF-9D9D-B15549AC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1F45E-62D5-405D-B57D-B7C299C051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69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B42F5-2D3E-4EDC-B0A4-8409B938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C7FA19-2A29-45E4-8356-A1FC64DA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3BFC73-26BA-4B32-9DBA-27E710F3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4C624F-DD83-446E-8099-A9B83132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22011-7B07-4DBE-9B95-DADD14305F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00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11BB3-4AAF-40CD-B34B-4CE134B3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06D3A5-536E-4D8F-B24E-D6BE6393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77523-B9A3-49CE-9FE4-14C4B22B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FF685-4FC8-4ED9-BF05-4A5654FCA3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35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2B85D-2BF4-4009-8119-B0BE5F2C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4F688-9372-4723-9621-47A78EF2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18BCEA-B6D4-4182-A227-E901810F6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20A12-D410-4DC2-A13B-A9D961FA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07B2D-C7A6-45E4-825B-71F92FFA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F3066-6B54-4AF4-AF8A-F40594D3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55364-C2F3-40AF-BBFC-5DCA61D419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94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C8700-80AA-4C14-8545-9CBEBC4A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DAC7AC-BD47-4B3C-8694-E4ADD3C0A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44F2E-8927-4CB3-90AC-749E5B14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9A901-A5BC-4340-823E-6BCF11AD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6292E-EA4F-4744-9D28-6C99B62D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E2E67-CA2D-4AB3-9E1D-3E9D1B3A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0FCD7-BBAF-41ED-BF98-D89B46F6E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>
            <a:extLst>
              <a:ext uri="{FF2B5EF4-FFF2-40B4-BE49-F238E27FC236}">
                <a16:creationId xmlns:a16="http://schemas.microsoft.com/office/drawing/2014/main" id="{1348F3AA-B35F-477D-919F-F8373D926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>
            <a:extLst>
              <a:ext uri="{FF2B5EF4-FFF2-40B4-BE49-F238E27FC236}">
                <a16:creationId xmlns:a16="http://schemas.microsoft.com/office/drawing/2014/main" id="{B4F5862A-45B4-4361-831A-E887B681C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3" name="Rectangle 475">
            <a:extLst>
              <a:ext uri="{FF2B5EF4-FFF2-40B4-BE49-F238E27FC236}">
                <a16:creationId xmlns:a16="http://schemas.microsoft.com/office/drawing/2014/main" id="{AAE942DD-9804-4E5D-906F-25EDBCBF96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5" name="Rectangle 477">
            <a:extLst>
              <a:ext uri="{FF2B5EF4-FFF2-40B4-BE49-F238E27FC236}">
                <a16:creationId xmlns:a16="http://schemas.microsoft.com/office/drawing/2014/main" id="{8F3F8AEF-45CA-4687-B3EC-F85C716A77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7" name="Rectangle 479">
            <a:extLst>
              <a:ext uri="{FF2B5EF4-FFF2-40B4-BE49-F238E27FC236}">
                <a16:creationId xmlns:a16="http://schemas.microsoft.com/office/drawing/2014/main" id="{0D8738EF-4092-4E48-950E-C3C0E52C01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9" name="Rectangle 481">
            <a:extLst>
              <a:ext uri="{FF2B5EF4-FFF2-40B4-BE49-F238E27FC236}">
                <a16:creationId xmlns:a16="http://schemas.microsoft.com/office/drawing/2014/main" id="{EC57C2D5-E835-4B8C-88B4-4A1A76CCA7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988" name="Rectangle 460">
            <a:extLst>
              <a:ext uri="{FF2B5EF4-FFF2-40B4-BE49-F238E27FC236}">
                <a16:creationId xmlns:a16="http://schemas.microsoft.com/office/drawing/2014/main" id="{9E729A0B-6024-4813-8A16-8269D588C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50989" name="Rectangle 461">
            <a:extLst>
              <a:ext uri="{FF2B5EF4-FFF2-40B4-BE49-F238E27FC236}">
                <a16:creationId xmlns:a16="http://schemas.microsoft.com/office/drawing/2014/main" id="{B16E9760-4703-4C62-9F2D-729DD0B6C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50990" name="Rectangle 462">
            <a:extLst>
              <a:ext uri="{FF2B5EF4-FFF2-40B4-BE49-F238E27FC236}">
                <a16:creationId xmlns:a16="http://schemas.microsoft.com/office/drawing/2014/main" id="{129EE700-0B48-41E6-AFEB-BE61FEA187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0991" name="Rectangle 463">
            <a:extLst>
              <a:ext uri="{FF2B5EF4-FFF2-40B4-BE49-F238E27FC236}">
                <a16:creationId xmlns:a16="http://schemas.microsoft.com/office/drawing/2014/main" id="{5140EB00-2265-4034-B580-621E6C8623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0992" name="Rectangle 464">
            <a:extLst>
              <a:ext uri="{FF2B5EF4-FFF2-40B4-BE49-F238E27FC236}">
                <a16:creationId xmlns:a16="http://schemas.microsoft.com/office/drawing/2014/main" id="{DB52D917-13E5-4C36-B583-C57E91D169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F60DA222-4B3C-40A6-871A-866439F3C3C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51036" name="Oval 508">
            <a:extLst>
              <a:ext uri="{FF2B5EF4-FFF2-40B4-BE49-F238E27FC236}">
                <a16:creationId xmlns:a16="http://schemas.microsoft.com/office/drawing/2014/main" id="{86A2326C-1B92-4BA8-8D33-4AC63431A4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39" name="Oval 511">
            <a:extLst>
              <a:ext uri="{FF2B5EF4-FFF2-40B4-BE49-F238E27FC236}">
                <a16:creationId xmlns:a16="http://schemas.microsoft.com/office/drawing/2014/main" id="{882943D4-CF68-4E9D-9A04-847D78D9AA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43" name="Oval 515">
            <a:extLst>
              <a:ext uri="{FF2B5EF4-FFF2-40B4-BE49-F238E27FC236}">
                <a16:creationId xmlns:a16="http://schemas.microsoft.com/office/drawing/2014/main" id="{5B82CF87-9AB9-4685-A584-3BD633B9C2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88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研究生英语读写教程（基础级</a:t>
            </a:r>
            <a:r>
              <a:rPr lang="en-US" altLang="zh-CN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60DA222-4B3C-40A6-871A-866439F3C3C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45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F4AF3CC-A8ED-45B6-A795-8297F05EA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539" y="1510804"/>
            <a:ext cx="7625285" cy="303580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Unit 1</a:t>
            </a:r>
            <a:br>
              <a:rPr lang="en-US" altLang="zh-CN" sz="2800" dirty="0">
                <a:solidFill>
                  <a:schemeClr val="tx1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</a:t>
            </a:r>
            <a:endParaRPr lang="zh-CN" alt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4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2444" y="496586"/>
            <a:ext cx="8599111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leverage </a:t>
            </a:r>
            <a:r>
              <a:rPr lang="en-US" altLang="zh-CN" sz="24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/ˈ</a:t>
            </a:r>
            <a:r>
              <a:rPr lang="en-US" altLang="zh-CN" sz="2400" b="0" dirty="0" err="1">
                <a:latin typeface="Baskerville Old Face" panose="02020602080505020303" pitchFamily="18" charset="0"/>
                <a:cs typeface="Times New Roman" panose="02020603050405020304" pitchFamily="18" charset="0"/>
              </a:rPr>
              <a:t>liːvərɪdʒ</a:t>
            </a:r>
            <a:r>
              <a:rPr lang="en-US" altLang="zh-CN" sz="2400" b="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/ </a:t>
            </a:r>
          </a:p>
          <a:p>
            <a:pPr lvl="0"/>
            <a:r>
              <a:rPr lang="en-US" altLang="zh-CN" sz="2400" b="0" i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v. </a:t>
            </a:r>
            <a:r>
              <a:rPr lang="en-US" altLang="zh-CN" sz="2400" b="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use (something) to maximum advantage </a:t>
            </a:r>
            <a:r>
              <a:rPr lang="zh-CN" altLang="en-US" sz="2400" b="0" dirty="0">
                <a:latin typeface="Baskerville Old Face" panose="02020602080505020303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充分利用</a:t>
            </a:r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lvl="0"/>
            <a:r>
              <a:rPr lang="en-US" altLang="zh-CN" sz="2400" b="0" dirty="0">
                <a:latin typeface="Baskerville Old Face" panose="02020602080505020303" pitchFamily="18" charset="0"/>
              </a:rPr>
              <a:t>n. ( technical </a:t>
            </a:r>
            <a:r>
              <a:rPr lang="zh-CN" altLang="en-US" sz="2400" b="0" dirty="0">
                <a:latin typeface="Baskerville Old Face" panose="02020602080505020303" pitchFamily="18" charset="0"/>
              </a:rPr>
              <a:t>）</a:t>
            </a:r>
            <a:r>
              <a:rPr lang="en-US" altLang="zh-CN" sz="2400" b="0" dirty="0">
                <a:latin typeface="Baskerville Old Face" panose="02020602080505020303" pitchFamily="18" charset="0"/>
              </a:rPr>
              <a:t> the act of using a lever to open or lift </a:t>
            </a:r>
            <a:r>
              <a:rPr lang="en-US" altLang="zh-CN" sz="2400" b="0" dirty="0" err="1">
                <a:latin typeface="Baskerville Old Face" panose="02020602080505020303" pitchFamily="18" charset="0"/>
              </a:rPr>
              <a:t>sth</a:t>
            </a:r>
            <a:r>
              <a:rPr lang="zh-CN" altLang="en-US" sz="2400" b="0" dirty="0">
                <a:latin typeface="Baskerville Old Face" panose="02020602080505020303" pitchFamily="18" charset="0"/>
              </a:rPr>
              <a:t>；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杠杆作用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formal</a:t>
            </a:r>
            <a:r>
              <a:rPr lang="zh-CN" altLang="en-US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） </a:t>
            </a:r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the ability to influence what people do </a:t>
            </a:r>
            <a:r>
              <a:rPr lang="zh-CN" altLang="en-US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影响力</a:t>
            </a:r>
            <a:endParaRPr lang="en-US" altLang="zh-CN" sz="24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33ABAB02-5D67-4353-9F27-AB2C350C0C31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  <p:sp>
        <p:nvSpPr>
          <p:cNvPr id="6" name="Text Box 78">
            <a:extLst>
              <a:ext uri="{FF2B5EF4-FFF2-40B4-BE49-F238E27FC236}">
                <a16:creationId xmlns:a16="http://schemas.microsoft.com/office/drawing/2014/main" id="{48B48C7D-3998-4C3C-B2CE-BB686D3566C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1981" y="2322009"/>
            <a:ext cx="7920036" cy="2354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Useful expressions:</a:t>
            </a:r>
          </a:p>
          <a:p>
            <a:pPr algn="just">
              <a:lnSpc>
                <a:spcPts val="3000"/>
              </a:lnSpc>
            </a:pP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financial leverage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财务杠杆；财务杠杆作用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leverage ratio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杠杆比率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leverage effect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杠杆效应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diplomatic leverage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外交影响力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78">
            <a:extLst>
              <a:ext uri="{FF2B5EF4-FFF2-40B4-BE49-F238E27FC236}">
                <a16:creationId xmlns:a16="http://schemas.microsoft.com/office/drawing/2014/main" id="{7B3E6E6C-156B-4EAF-9B8A-BAF24B44338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2183" y="4676500"/>
            <a:ext cx="8248649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200" dirty="0">
                <a:solidFill>
                  <a:srgbClr val="002060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Synonyms: </a:t>
            </a: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instrument; shift; resort</a:t>
            </a:r>
          </a:p>
          <a:p>
            <a:pPr algn="l" eaLnBrk="0" hangingPunct="0"/>
            <a:endParaRPr lang="en-US" altLang="zh-CN" sz="2200" b="0" dirty="0">
              <a:solidFill>
                <a:srgbClr val="002060"/>
              </a:solidFill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/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 lever: n. 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杠杆；控制杠</a:t>
            </a:r>
            <a:endParaRPr lang="en-US" altLang="zh-CN" sz="22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/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           v. 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用杠杆撬</a:t>
            </a:r>
            <a:endParaRPr lang="en-US" altLang="zh-CN" sz="22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4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1982" y="648220"/>
            <a:ext cx="7920036" cy="8771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transcend</a:t>
            </a:r>
            <a:r>
              <a:rPr lang="en-US" altLang="zh-CN" sz="24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trænˈsend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lvl="0"/>
            <a:r>
              <a:rPr lang="en-US" altLang="zh-CN" sz="23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altLang="zh-CN" sz="23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greater in scope or size than some standard </a:t>
            </a:r>
            <a:r>
              <a:rPr lang="zh-CN" altLang="en-US" sz="2300" b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超越；胜过</a:t>
            </a:r>
            <a:endParaRPr lang="en-US" altLang="zh-CN" sz="24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78">
            <a:extLst>
              <a:ext uri="{FF2B5EF4-FFF2-40B4-BE49-F238E27FC236}">
                <a16:creationId xmlns:a16="http://schemas.microsoft.com/office/drawing/2014/main" id="{0014B178-8C37-4285-A76E-34B2DC2B12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1982" y="1769743"/>
            <a:ext cx="8224836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b="0" dirty="0">
                <a:latin typeface="Baskerville Old Face" panose="02020602080505020303" pitchFamily="18" charset="0"/>
              </a:rPr>
              <a:t>The world must say no to any sort of political virus, and </a:t>
            </a:r>
            <a:r>
              <a:rPr lang="en-US" altLang="zh-CN" sz="2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transcend</a:t>
            </a:r>
            <a:r>
              <a:rPr lang="en-US" altLang="zh-CN" sz="2400" b="0" dirty="0">
                <a:latin typeface="Baskerville Old Face" panose="02020602080505020303" pitchFamily="18" charset="0"/>
              </a:rPr>
              <a:t> all possible differences to conquer our enemy.</a:t>
            </a:r>
          </a:p>
          <a:p>
            <a:pPr algn="l"/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全世界必须对任何形式的“政治病毒”说不，超越一切可能存在的分歧，战胜我们共同的敌人。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207B3BBA-FBAF-4D23-8624-4AF0F94ECF82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  <p:sp>
        <p:nvSpPr>
          <p:cNvPr id="7" name="Text Box 78">
            <a:extLst>
              <a:ext uri="{FF2B5EF4-FFF2-40B4-BE49-F238E27FC236}">
                <a16:creationId xmlns:a16="http://schemas.microsoft.com/office/drawing/2014/main" id="{1B9E6594-A028-4611-A4A0-68BD0D47E8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6991" y="3583763"/>
            <a:ext cx="8074818" cy="2382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ts val="3000"/>
              </a:lnSpc>
            </a:pPr>
            <a:r>
              <a:rPr lang="en-US" altLang="zh-CN" sz="2200" dirty="0">
                <a:solidFill>
                  <a:srgbClr val="002060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Synonyms:  </a:t>
            </a: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exceed;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surpass; overstep; overcome; top;  go beyond</a:t>
            </a:r>
          </a:p>
          <a:p>
            <a:pPr algn="l" eaLnBrk="0" hangingPunct="0">
              <a:lnSpc>
                <a:spcPts val="3000"/>
              </a:lnSpc>
            </a:pPr>
            <a:r>
              <a:rPr lang="en-US" altLang="zh-CN" sz="2200" dirty="0">
                <a:solidFill>
                  <a:srgbClr val="002060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Derivatives: </a:t>
            </a:r>
          </a:p>
          <a:p>
            <a:pPr algn="l" eaLnBrk="0" hangingPunct="0">
              <a:lnSpc>
                <a:spcPts val="3000"/>
              </a:lnSpc>
            </a:pP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transcendent: adj. 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卓越的；出类拔萃的</a:t>
            </a:r>
            <a:endParaRPr lang="en-US" altLang="zh-CN" sz="22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>
              <a:lnSpc>
                <a:spcPts val="3000"/>
              </a:lnSpc>
            </a:pP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transcendental: adj 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先验的；卓越的；超自然的</a:t>
            </a:r>
            <a:endParaRPr lang="en-US" altLang="zh-CN" sz="22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>
              <a:lnSpc>
                <a:spcPts val="3000"/>
              </a:lnSpc>
            </a:pP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transcendentally adv.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 直觉地；先验地</a:t>
            </a:r>
            <a:endParaRPr lang="en-US" altLang="zh-CN" sz="22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>
              <a:lnSpc>
                <a:spcPts val="3000"/>
              </a:lnSpc>
            </a:pP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transcendence n.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 超越；卓越；超然存在</a:t>
            </a:r>
            <a:endParaRPr lang="en-US" altLang="zh-CN" sz="22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3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1982" y="538640"/>
            <a:ext cx="8161493" cy="892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relevancy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reləvənsi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 </a:t>
            </a:r>
          </a:p>
          <a:p>
            <a:pPr lvl="0"/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of something to the matter at hand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相关物；切题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78">
            <a:extLst>
              <a:ext uri="{FF2B5EF4-FFF2-40B4-BE49-F238E27FC236}">
                <a16:creationId xmlns:a16="http://schemas.microsoft.com/office/drawing/2014/main" id="{0014B178-8C37-4285-A76E-34B2DC2B12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16782" y="2154465"/>
            <a:ext cx="792003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78">
            <a:extLst>
              <a:ext uri="{FF2B5EF4-FFF2-40B4-BE49-F238E27FC236}">
                <a16:creationId xmlns:a16="http://schemas.microsoft.com/office/drawing/2014/main" id="{B0D06B16-16FB-463A-9A16-773265AC4D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2710" y="3685651"/>
            <a:ext cx="807481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400" dirty="0">
                <a:solidFill>
                  <a:srgbClr val="002060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Synonyms:  </a:t>
            </a:r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relationship; correlation; association</a:t>
            </a:r>
          </a:p>
          <a:p>
            <a:pPr algn="l" eaLnBrk="0" hangingPunct="0"/>
            <a:r>
              <a:rPr lang="en-US" altLang="zh-CN" sz="2400" dirty="0">
                <a:solidFill>
                  <a:srgbClr val="002060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Derivatives: </a:t>
            </a:r>
          </a:p>
          <a:p>
            <a:pPr algn="l" eaLnBrk="0" hangingPunct="0"/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relevance:</a:t>
            </a:r>
            <a:r>
              <a:rPr lang="zh-CN" altLang="en-US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n.</a:t>
            </a:r>
            <a:r>
              <a:rPr lang="zh-CN" altLang="en-US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 关联；相关性</a:t>
            </a:r>
            <a:endParaRPr lang="en-US" altLang="zh-CN" sz="24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/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relevant: adj. </a:t>
            </a:r>
            <a:r>
              <a:rPr lang="zh-CN" altLang="en-US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相关的；切题的；有意义的</a:t>
            </a:r>
            <a:endParaRPr lang="en-US" altLang="zh-CN" sz="24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/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relevantly:</a:t>
            </a:r>
            <a:r>
              <a:rPr lang="zh-CN" altLang="en-US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adv. </a:t>
            </a:r>
            <a:r>
              <a:rPr lang="zh-CN" altLang="en-US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贴切地；有关联地</a:t>
            </a:r>
            <a:endParaRPr lang="en-US" altLang="zh-CN" sz="24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9185FAB9-8D1F-45B3-A200-71B57EDB45B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  <p:sp>
        <p:nvSpPr>
          <p:cNvPr id="7" name="Text Box 78">
            <a:extLst>
              <a:ext uri="{FF2B5EF4-FFF2-40B4-BE49-F238E27FC236}">
                <a16:creationId xmlns:a16="http://schemas.microsoft.com/office/drawing/2014/main" id="{8B97D011-B6D0-4CED-924A-B7A9692361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2710" y="1808216"/>
            <a:ext cx="7920036" cy="115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300" b="0" dirty="0">
                <a:latin typeface="Baskerville Old Face" panose="02020602080505020303" pitchFamily="18" charset="0"/>
              </a:rPr>
              <a:t>From here the system scores and compiles your reading list based on </a:t>
            </a:r>
            <a:r>
              <a:rPr lang="en-US" altLang="zh-CN" sz="2300" b="0" dirty="0">
                <a:solidFill>
                  <a:srgbClr val="C00000"/>
                </a:solidFill>
                <a:latin typeface="Baskerville Old Face" panose="02020602080505020303" pitchFamily="18" charset="0"/>
              </a:rPr>
              <a:t>relevancy</a:t>
            </a:r>
            <a:r>
              <a:rPr lang="en-US" altLang="zh-CN" sz="2300" b="0" dirty="0">
                <a:latin typeface="Baskerville Old Face" panose="02020602080505020303" pitchFamily="18" charset="0"/>
              </a:rPr>
              <a:t>. </a:t>
            </a:r>
          </a:p>
          <a:p>
            <a:pPr algn="l"/>
            <a:r>
              <a:rPr lang="zh-CN" altLang="en-US" sz="23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然后系统就会根据相关性对你的阅读列表进行打分和编辑。</a:t>
            </a:r>
            <a:endParaRPr lang="en-US" altLang="zh-CN" sz="23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51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917" y="983497"/>
            <a:ext cx="792003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at the core</a:t>
            </a:r>
            <a:r>
              <a:rPr lang="zh-CN" altLang="en-US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：</a:t>
            </a:r>
            <a:r>
              <a:rPr lang="en-US" altLang="zh-CN" sz="2400" b="0" dirty="0">
                <a:latin typeface="Baskerville Old Face" panose="02020602080505020303" pitchFamily="18" charset="0"/>
              </a:rPr>
              <a:t>at the center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为核心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; ……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为核心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78">
            <a:extLst>
              <a:ext uri="{FF2B5EF4-FFF2-40B4-BE49-F238E27FC236}">
                <a16:creationId xmlns:a16="http://schemas.microsoft.com/office/drawing/2014/main" id="{172A2841-582B-4A5B-8E90-722E8580EF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4660" y="1913012"/>
            <a:ext cx="7628551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zh-CN" sz="2400" b="0" dirty="0">
                <a:latin typeface="Baskerville Old Face" panose="02020602080505020303" pitchFamily="18" charset="0"/>
              </a:rPr>
              <a:t>1. Employee health and wellness should be </a:t>
            </a:r>
            <a:r>
              <a:rPr lang="en-US" altLang="zh-CN" sz="2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at the core </a:t>
            </a:r>
            <a:r>
              <a:rPr lang="en-US" altLang="zh-CN" sz="2400" b="0" dirty="0">
                <a:latin typeface="Baskerville Old Face" panose="02020602080505020303" pitchFamily="18" charset="0"/>
              </a:rPr>
              <a:t>of any executive leadership agenda. </a:t>
            </a:r>
          </a:p>
          <a:p>
            <a:pPr algn="just">
              <a:lnSpc>
                <a:spcPts val="3000"/>
              </a:lnSpc>
            </a:pP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员工的身心健康应该是任何行政领导议程的核心。 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ts val="3000"/>
              </a:lnSpc>
            </a:pP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400" b="0" dirty="0">
                <a:latin typeface="Baskerville Old Face" panose="02020602080505020303" pitchFamily="18" charset="0"/>
              </a:rPr>
              <a:t>2. My husband and I have a win-win relationship </a:t>
            </a:r>
            <a:r>
              <a:rPr lang="en-US" altLang="zh-CN" sz="24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at the core </a:t>
            </a:r>
            <a:r>
              <a:rPr lang="en-US" altLang="zh-CN" sz="2400" b="0" dirty="0">
                <a:latin typeface="Baskerville Old Face" panose="02020602080505020303" pitchFamily="18" charset="0"/>
              </a:rPr>
              <a:t>of our marriage, and this is because we respect each other. </a:t>
            </a:r>
          </a:p>
          <a:p>
            <a:pPr algn="just">
              <a:lnSpc>
                <a:spcPts val="3000"/>
              </a:lnSpc>
            </a:pP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在婚姻的核心里，我和我的丈夫是一种双赢的关系，这是因为我们尊重彼此。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solidFill>
                <a:srgbClr val="002060"/>
              </a:solidFill>
              <a:latin typeface="Baskerville Old Face" panose="02020602080505020303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4DF077E-2F34-4B8A-8F45-E5418A50ACC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</p:spTree>
    <p:extLst>
      <p:ext uri="{BB962C8B-B14F-4D97-AF65-F5344CB8AC3E}">
        <p14:creationId xmlns:p14="http://schemas.microsoft.com/office/powerpoint/2010/main" val="7259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9938" y="724066"/>
            <a:ext cx="808412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then and there</a:t>
            </a:r>
            <a:r>
              <a:rPr lang="zh-CN" altLang="en-US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：</a:t>
            </a:r>
            <a:r>
              <a:rPr lang="en-US" altLang="zh-CN" sz="2400" b="0" dirty="0">
                <a:latin typeface="Baskerville Old Face" panose="02020602080505020303" pitchFamily="18" charset="0"/>
              </a:rPr>
              <a:t>on the spot; dead to rights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当场；当时当地 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78">
            <a:extLst>
              <a:ext uri="{FF2B5EF4-FFF2-40B4-BE49-F238E27FC236}">
                <a16:creationId xmlns:a16="http://schemas.microsoft.com/office/drawing/2014/main" id="{172A2841-582B-4A5B-8E90-722E8580EF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9938" y="1905506"/>
            <a:ext cx="8174766" cy="415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400" b="0" dirty="0">
                <a:latin typeface="Baskerville Old Face" panose="02020602080505020303" pitchFamily="18" charset="0"/>
              </a:rPr>
              <a:t>1. 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Because of the language barrier I could not go deep into our conversation. So, all I could do is record what I saw 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then and there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in sketch forms. </a:t>
            </a:r>
          </a:p>
          <a:p>
            <a:pPr algn="just"/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因为我们语言不通，我无法和他们更深入地交流，我只能将我所看到的情景和场面白描似地记录下来。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2400" b="0" dirty="0">
              <a:latin typeface="Baskerville Old Face" panose="02020602080505020303" pitchFamily="18" charset="0"/>
            </a:endParaRPr>
          </a:p>
          <a:p>
            <a:pPr algn="just"/>
            <a:r>
              <a:rPr lang="en-US" altLang="zh-CN" sz="2400" b="0" dirty="0">
                <a:latin typeface="Baskerville Old Face" panose="02020602080505020303" pitchFamily="18" charset="0"/>
              </a:rPr>
              <a:t>2. 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I decided 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then and there 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to hand these legends down to my own children, much the way another family might bequeath a cherished homemade quilt. </a:t>
            </a:r>
          </a:p>
          <a:p>
            <a:pPr algn="just"/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我当下决定将这些传奇的事讲给我自己的孩子，这可能比另一个家人遗赠一床祖传被要好得多。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ED8ED61-8E10-4BE4-B9AE-56DCF44955EF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</p:spTree>
    <p:extLst>
      <p:ext uri="{BB962C8B-B14F-4D97-AF65-F5344CB8AC3E}">
        <p14:creationId xmlns:p14="http://schemas.microsoft.com/office/powerpoint/2010/main" val="4880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3286" y="906450"/>
            <a:ext cx="7997427" cy="892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cross over</a:t>
            </a:r>
            <a:r>
              <a:rPr lang="zh-CN" altLang="en-US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：</a:t>
            </a:r>
            <a:r>
              <a:rPr lang="en-US" altLang="zh-CN" sz="2400" i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 over;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n.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the interchange of sections; cross point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跨越；横穿横渡；交叉点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78">
            <a:extLst>
              <a:ext uri="{FF2B5EF4-FFF2-40B4-BE49-F238E27FC236}">
                <a16:creationId xmlns:a16="http://schemas.microsoft.com/office/drawing/2014/main" id="{172A2841-582B-4A5B-8E90-722E8580EF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88605" y="2301593"/>
            <a:ext cx="7997427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400" b="0" dirty="0">
                <a:latin typeface="Baskerville Old Face" panose="02020602080505020303" pitchFamily="18" charset="0"/>
              </a:rPr>
              <a:t>1. The refugees are currently living in dire conditions, with many more still waiting to </a:t>
            </a:r>
            <a:r>
              <a:rPr lang="en-US" altLang="zh-CN" sz="24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cross over </a:t>
            </a:r>
            <a:r>
              <a:rPr lang="en-US" altLang="zh-CN" sz="2400" b="0" dirty="0">
                <a:latin typeface="Baskerville Old Face" panose="02020602080505020303" pitchFamily="18" charset="0"/>
              </a:rPr>
              <a:t>the border from Libya. </a:t>
            </a:r>
          </a:p>
          <a:p>
            <a:pPr algn="just"/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难民现在的处境非常悲惨，仍然有许多人等待着穿越利比亚边境。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0" dirty="0">
              <a:latin typeface="Baskerville Old Face" panose="02020602080505020303" pitchFamily="18" charset="0"/>
            </a:endParaRPr>
          </a:p>
          <a:p>
            <a:pPr algn="just"/>
            <a:r>
              <a:rPr lang="en-US" altLang="zh-CN" sz="2400" b="0" dirty="0">
                <a:latin typeface="Baskerville Old Face" panose="02020602080505020303" pitchFamily="18" charset="0"/>
              </a:rPr>
              <a:t>2. 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Their common point is their ability to 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cross over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, to mix various influences to build their own style. </a:t>
            </a:r>
          </a:p>
          <a:p>
            <a:pPr algn="just"/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他们的共同点在于跨越并融合各种文化并创造他们自己的风格。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5B4B1B1-9C5F-4169-9900-816267A2635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—Vocabulary and Phrasal words</a:t>
            </a:r>
          </a:p>
        </p:txBody>
      </p:sp>
    </p:spTree>
    <p:extLst>
      <p:ext uri="{BB962C8B-B14F-4D97-AF65-F5344CB8AC3E}">
        <p14:creationId xmlns:p14="http://schemas.microsoft.com/office/powerpoint/2010/main" val="6279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241B9907-6D6F-4435-9C2E-9CBB4A3B44F2}"/>
              </a:ext>
            </a:extLst>
          </p:cNvPr>
          <p:cNvSpPr/>
          <p:nvPr/>
        </p:nvSpPr>
        <p:spPr>
          <a:xfrm>
            <a:off x="323891" y="1363434"/>
            <a:ext cx="7840273" cy="478536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8" tIns="40824" rIns="81648" bIns="4082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 dirty="0">
              <a:solidFill>
                <a:prstClr val="white"/>
              </a:solidFill>
            </a:endParaRPr>
          </a:p>
        </p:txBody>
      </p:sp>
      <p:sp>
        <p:nvSpPr>
          <p:cNvPr id="778266" name="Text Box 26">
            <a:extLst>
              <a:ext uri="{FF2B5EF4-FFF2-40B4-BE49-F238E27FC236}">
                <a16:creationId xmlns:a16="http://schemas.microsoft.com/office/drawing/2014/main" id="{62F2C417-0471-45CB-B92A-02C79843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88" y="1592221"/>
            <a:ext cx="3167475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某种意义上来说</a:t>
            </a:r>
          </a:p>
        </p:txBody>
      </p:sp>
      <p:sp>
        <p:nvSpPr>
          <p:cNvPr id="778268" name="Text Box 28">
            <a:extLst>
              <a:ext uri="{FF2B5EF4-FFF2-40B4-BE49-F238E27FC236}">
                <a16:creationId xmlns:a16="http://schemas.microsoft.com/office/drawing/2014/main" id="{80F53DBC-4E28-4C59-8951-0187485D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88" y="1993515"/>
            <a:ext cx="3743812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不再被归类为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69" name="Text Box 29">
            <a:extLst>
              <a:ext uri="{FF2B5EF4-FFF2-40B4-BE49-F238E27FC236}">
                <a16:creationId xmlns:a16="http://schemas.microsoft.com/office/drawing/2014/main" id="{6556A55D-5DB4-4894-A7AB-7779E9819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68" y="2402024"/>
            <a:ext cx="3025772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成为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抑或不成为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70" name="Text Box 30">
            <a:extLst>
              <a:ext uri="{FF2B5EF4-FFF2-40B4-BE49-F238E27FC236}">
                <a16:creationId xmlns:a16="http://schemas.microsoft.com/office/drawing/2014/main" id="{2EFFFBA2-8A62-41FF-914B-F3FE26E54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77" y="2858021"/>
            <a:ext cx="3023391" cy="63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有着强大而不可否认地压倒性地影响</a:t>
            </a:r>
            <a:endParaRPr lang="zh-CN" altLang="en-US" sz="18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778271" name="Text Box 31">
            <a:extLst>
              <a:ext uri="{FF2B5EF4-FFF2-40B4-BE49-F238E27FC236}">
                <a16:creationId xmlns:a16="http://schemas.microsoft.com/office/drawing/2014/main" id="{A243346B-8E12-487A-9041-ED9B0719C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71" y="3576392"/>
            <a:ext cx="2884069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核心上，本质上</a:t>
            </a:r>
          </a:p>
        </p:txBody>
      </p:sp>
      <p:sp>
        <p:nvSpPr>
          <p:cNvPr id="778272" name="Text Box 32">
            <a:extLst>
              <a:ext uri="{FF2B5EF4-FFF2-40B4-BE49-F238E27FC236}">
                <a16:creationId xmlns:a16="http://schemas.microsoft.com/office/drawing/2014/main" id="{71215733-9C00-4011-8546-A116E7F18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71" y="4074382"/>
            <a:ext cx="2605427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利用与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的互动</a:t>
            </a:r>
            <a:endParaRPr lang="zh-CN" altLang="en-US" sz="18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778273" name="Text Box 33">
            <a:extLst>
              <a:ext uri="{FF2B5EF4-FFF2-40B4-BE49-F238E27FC236}">
                <a16:creationId xmlns:a16="http://schemas.microsoft.com/office/drawing/2014/main" id="{568FDDAB-A098-4007-A93D-0D5819F5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48" y="4469222"/>
            <a:ext cx="2916220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当时当地</a:t>
            </a:r>
          </a:p>
        </p:txBody>
      </p:sp>
      <p:sp>
        <p:nvSpPr>
          <p:cNvPr id="778274" name="Text Box 34">
            <a:extLst>
              <a:ext uri="{FF2B5EF4-FFF2-40B4-BE49-F238E27FC236}">
                <a16:creationId xmlns:a16="http://schemas.microsoft.com/office/drawing/2014/main" id="{B3E39FB9-5638-47DF-90BA-92DC6F1D6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71" y="4910594"/>
            <a:ext cx="2951943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8.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以时间和需求为中心</a:t>
            </a:r>
          </a:p>
        </p:txBody>
      </p:sp>
      <p:sp>
        <p:nvSpPr>
          <p:cNvPr id="778275" name="Text Box 35">
            <a:extLst>
              <a:ext uri="{FF2B5EF4-FFF2-40B4-BE49-F238E27FC236}">
                <a16:creationId xmlns:a16="http://schemas.microsoft.com/office/drawing/2014/main" id="{014CDF69-11A1-4C83-9230-95F50A847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71" y="5379720"/>
            <a:ext cx="2519691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9.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特定个体的需求</a:t>
            </a:r>
          </a:p>
        </p:txBody>
      </p:sp>
      <p:sp>
        <p:nvSpPr>
          <p:cNvPr id="778278" name="Text Box 38">
            <a:extLst>
              <a:ext uri="{FF2B5EF4-FFF2-40B4-BE49-F238E27FC236}">
                <a16:creationId xmlns:a16="http://schemas.microsoft.com/office/drawing/2014/main" id="{68F2BB9A-F6F6-475B-86FB-4111DBFEC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983" y="1537446"/>
            <a:ext cx="4969126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at a certain point</a:t>
            </a:r>
          </a:p>
        </p:txBody>
      </p:sp>
      <p:sp>
        <p:nvSpPr>
          <p:cNvPr id="778279" name="Text Box 39">
            <a:extLst>
              <a:ext uri="{FF2B5EF4-FFF2-40B4-BE49-F238E27FC236}">
                <a16:creationId xmlns:a16="http://schemas.microsoft.com/office/drawing/2014/main" id="{B39E5678-D9B6-4005-A0B5-E50CC0282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844" y="1942048"/>
            <a:ext cx="4682147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2. is no longer classified as…</a:t>
            </a:r>
          </a:p>
        </p:txBody>
      </p:sp>
      <p:sp>
        <p:nvSpPr>
          <p:cNvPr id="778280" name="Text Box 40">
            <a:extLst>
              <a:ext uri="{FF2B5EF4-FFF2-40B4-BE49-F238E27FC236}">
                <a16:creationId xmlns:a16="http://schemas.microsoft.com/office/drawing/2014/main" id="{ACA2B1D4-30FE-4C6D-9510-777DDD5E2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983" y="2380518"/>
            <a:ext cx="4717871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3. being a … or not being…</a:t>
            </a:r>
          </a:p>
        </p:txBody>
      </p:sp>
      <p:sp>
        <p:nvSpPr>
          <p:cNvPr id="778281" name="Text Box 41">
            <a:extLst>
              <a:ext uri="{FF2B5EF4-FFF2-40B4-BE49-F238E27FC236}">
                <a16:creationId xmlns:a16="http://schemas.microsoft.com/office/drawing/2014/main" id="{7990DA1E-EE1F-48CD-A941-1DA2F84EC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983" y="2838836"/>
            <a:ext cx="3960534" cy="75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4. have a powerful and undeniably overwhelming influence on…</a:t>
            </a:r>
          </a:p>
        </p:txBody>
      </p:sp>
      <p:sp>
        <p:nvSpPr>
          <p:cNvPr id="778282" name="Text Box 42">
            <a:extLst>
              <a:ext uri="{FF2B5EF4-FFF2-40B4-BE49-F238E27FC236}">
                <a16:creationId xmlns:a16="http://schemas.microsoft.com/office/drawing/2014/main" id="{127C2B61-736A-453F-AA74-A0A9C002E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844" y="3532454"/>
            <a:ext cx="4769074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5. at the core</a:t>
            </a:r>
          </a:p>
        </p:txBody>
      </p:sp>
      <p:sp>
        <p:nvSpPr>
          <p:cNvPr id="778283" name="Text Box 43">
            <a:extLst>
              <a:ext uri="{FF2B5EF4-FFF2-40B4-BE49-F238E27FC236}">
                <a16:creationId xmlns:a16="http://schemas.microsoft.com/office/drawing/2014/main" id="{9E9F03FE-810B-4DCC-A1B2-65CAA1D6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01" y="4006999"/>
            <a:ext cx="4573787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2175" dirty="0">
                <a:solidFill>
                  <a:schemeClr val="bg2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leverage the interaction with… </a:t>
            </a:r>
          </a:p>
        </p:txBody>
      </p:sp>
      <p:sp>
        <p:nvSpPr>
          <p:cNvPr id="778285" name="Text Box 45">
            <a:extLst>
              <a:ext uri="{FF2B5EF4-FFF2-40B4-BE49-F238E27FC236}">
                <a16:creationId xmlns:a16="http://schemas.microsoft.com/office/drawing/2014/main" id="{CF8A507A-BBEC-427B-917C-BB6031D3D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227" y="4475937"/>
            <a:ext cx="4826232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7. then and there</a:t>
            </a:r>
          </a:p>
        </p:txBody>
      </p:sp>
      <p:sp>
        <p:nvSpPr>
          <p:cNvPr id="778286" name="Text Box 46">
            <a:extLst>
              <a:ext uri="{FF2B5EF4-FFF2-40B4-BE49-F238E27FC236}">
                <a16:creationId xmlns:a16="http://schemas.microsoft.com/office/drawing/2014/main" id="{14083476-49A0-4D65-9915-2A0469124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01" y="4903402"/>
            <a:ext cx="4751212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8. by the epicenter of time and need</a:t>
            </a:r>
          </a:p>
        </p:txBody>
      </p:sp>
      <p:sp>
        <p:nvSpPr>
          <p:cNvPr id="778287" name="Text Box 47">
            <a:extLst>
              <a:ext uri="{FF2B5EF4-FFF2-40B4-BE49-F238E27FC236}">
                <a16:creationId xmlns:a16="http://schemas.microsoft.com/office/drawing/2014/main" id="{610B8BBB-E154-4831-A512-63A865A2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56" y="5379720"/>
            <a:ext cx="4715489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9. a particular individual’s needs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F6100E2C-8367-461B-8EBF-516D20E1FFE2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475488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Useful Expressions</a:t>
            </a:r>
          </a:p>
        </p:txBody>
      </p:sp>
      <p:sp>
        <p:nvSpPr>
          <p:cNvPr id="27" name="Text Box 78">
            <a:extLst>
              <a:ext uri="{FF2B5EF4-FFF2-40B4-BE49-F238E27FC236}">
                <a16:creationId xmlns:a16="http://schemas.microsoft.com/office/drawing/2014/main" id="{53BEB67A-B2D2-45DA-955D-77D4550587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1921" y="549650"/>
            <a:ext cx="792003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Useful Expressions </a:t>
            </a:r>
            <a:endParaRPr lang="en-US" altLang="zh-CN" sz="2400" b="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8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8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8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8" grpId="0"/>
      <p:bldP spid="778279" grpId="0"/>
      <p:bldP spid="778280" grpId="0"/>
      <p:bldP spid="778283" grpId="0"/>
      <p:bldP spid="778285" grpId="0"/>
      <p:bldP spid="7782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241B9907-6D6F-4435-9C2E-9CBB4A3B44F2}"/>
              </a:ext>
            </a:extLst>
          </p:cNvPr>
          <p:cNvSpPr/>
          <p:nvPr/>
        </p:nvSpPr>
        <p:spPr>
          <a:xfrm>
            <a:off x="232763" y="1432560"/>
            <a:ext cx="8561744" cy="3166073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8" tIns="40824" rIns="81648" bIns="4082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 dirty="0">
              <a:solidFill>
                <a:prstClr val="white"/>
              </a:solidFill>
            </a:endParaRPr>
          </a:p>
        </p:txBody>
      </p:sp>
      <p:sp>
        <p:nvSpPr>
          <p:cNvPr id="778266" name="Text Box 26">
            <a:extLst>
              <a:ext uri="{FF2B5EF4-FFF2-40B4-BE49-F238E27FC236}">
                <a16:creationId xmlns:a16="http://schemas.microsoft.com/office/drawing/2014/main" id="{62F2C417-0471-45CB-B92A-02C79843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77" y="1592221"/>
            <a:ext cx="3165025" cy="63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10.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被认为是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的首要诱因之一</a:t>
            </a:r>
          </a:p>
        </p:txBody>
      </p:sp>
      <p:sp>
        <p:nvSpPr>
          <p:cNvPr id="778269" name="Text Box 29">
            <a:extLst>
              <a:ext uri="{FF2B5EF4-FFF2-40B4-BE49-F238E27FC236}">
                <a16:creationId xmlns:a16="http://schemas.microsoft.com/office/drawing/2014/main" id="{6556A55D-5DB4-4894-A7AB-7779E9819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27" y="2288132"/>
            <a:ext cx="3167475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11.……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的巨大一部分</a:t>
            </a:r>
          </a:p>
        </p:txBody>
      </p:sp>
      <p:sp>
        <p:nvSpPr>
          <p:cNvPr id="778271" name="Text Box 31">
            <a:extLst>
              <a:ext uri="{FF2B5EF4-FFF2-40B4-BE49-F238E27FC236}">
                <a16:creationId xmlns:a16="http://schemas.microsoft.com/office/drawing/2014/main" id="{A243346B-8E12-487A-9041-ED9B0719C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27" y="2881151"/>
            <a:ext cx="2884069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在社交媒体环境中</a:t>
            </a:r>
          </a:p>
        </p:txBody>
      </p:sp>
      <p:sp>
        <p:nvSpPr>
          <p:cNvPr id="778272" name="Text Box 32">
            <a:extLst>
              <a:ext uri="{FF2B5EF4-FFF2-40B4-BE49-F238E27FC236}">
                <a16:creationId xmlns:a16="http://schemas.microsoft.com/office/drawing/2014/main" id="{71215733-9C00-4011-8546-A116E7F18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36" y="3496167"/>
            <a:ext cx="2605427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在宗教环境中</a:t>
            </a:r>
            <a:endParaRPr lang="zh-CN" altLang="en-US" sz="18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778273" name="Text Box 33">
            <a:extLst>
              <a:ext uri="{FF2B5EF4-FFF2-40B4-BE49-F238E27FC236}">
                <a16:creationId xmlns:a16="http://schemas.microsoft.com/office/drawing/2014/main" id="{568FDDAB-A098-4007-A93D-0D5819F5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36" y="3996928"/>
            <a:ext cx="2916220" cy="3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14.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得到截然不同的反应</a:t>
            </a:r>
          </a:p>
        </p:txBody>
      </p:sp>
      <p:sp>
        <p:nvSpPr>
          <p:cNvPr id="778278" name="Text Box 38">
            <a:extLst>
              <a:ext uri="{FF2B5EF4-FFF2-40B4-BE49-F238E27FC236}">
                <a16:creationId xmlns:a16="http://schemas.microsoft.com/office/drawing/2014/main" id="{68F2BB9A-F6F6-475B-86FB-4111DBFEC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766" y="1545369"/>
            <a:ext cx="3658495" cy="75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 is considered one of the top triggers to…</a:t>
            </a:r>
          </a:p>
        </p:txBody>
      </p:sp>
      <p:sp>
        <p:nvSpPr>
          <p:cNvPr id="778279" name="Text Box 39">
            <a:extLst>
              <a:ext uri="{FF2B5EF4-FFF2-40B4-BE49-F238E27FC236}">
                <a16:creationId xmlns:a16="http://schemas.microsoft.com/office/drawing/2014/main" id="{B39E5678-D9B6-4005-A0B5-E50CC0282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381" y="2288132"/>
            <a:ext cx="4682147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11. a huge segment of…</a:t>
            </a:r>
          </a:p>
        </p:txBody>
      </p:sp>
      <p:sp>
        <p:nvSpPr>
          <p:cNvPr id="778280" name="Text Box 40">
            <a:extLst>
              <a:ext uri="{FF2B5EF4-FFF2-40B4-BE49-F238E27FC236}">
                <a16:creationId xmlns:a16="http://schemas.microsoft.com/office/drawing/2014/main" id="{ACA2B1D4-30FE-4C6D-9510-777DDD5E2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119" y="2830417"/>
            <a:ext cx="4717871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12. in the social media context</a:t>
            </a:r>
          </a:p>
        </p:txBody>
      </p:sp>
      <p:sp>
        <p:nvSpPr>
          <p:cNvPr id="778281" name="Text Box 41">
            <a:extLst>
              <a:ext uri="{FF2B5EF4-FFF2-40B4-BE49-F238E27FC236}">
                <a16:creationId xmlns:a16="http://schemas.microsoft.com/office/drawing/2014/main" id="{7990DA1E-EE1F-48CD-A941-1DA2F84EC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769" y="3429000"/>
            <a:ext cx="3960534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13. in religious context</a:t>
            </a:r>
          </a:p>
        </p:txBody>
      </p:sp>
      <p:sp>
        <p:nvSpPr>
          <p:cNvPr id="778287" name="Text Box 47">
            <a:extLst>
              <a:ext uri="{FF2B5EF4-FFF2-40B4-BE49-F238E27FC236}">
                <a16:creationId xmlns:a16="http://schemas.microsoft.com/office/drawing/2014/main" id="{610B8BBB-E154-4831-A512-63A865A2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769" y="4019984"/>
            <a:ext cx="4715489" cy="41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8" tIns="40824" rIns="81648" bIns="408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300" b="1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175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14. get strikingly different responses from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CB5F5F88-C36C-41A7-9C3A-C3C98E7373F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475488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Useful Expressions</a:t>
            </a:r>
          </a:p>
        </p:txBody>
      </p:sp>
      <p:sp>
        <p:nvSpPr>
          <p:cNvPr id="20" name="Text Box 78">
            <a:extLst>
              <a:ext uri="{FF2B5EF4-FFF2-40B4-BE49-F238E27FC236}">
                <a16:creationId xmlns:a16="http://schemas.microsoft.com/office/drawing/2014/main" id="{3E0DFCD7-42AC-4C69-B766-A4F0E3C6CBC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1921" y="549650"/>
            <a:ext cx="792003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Useful Expressions </a:t>
            </a:r>
            <a:endParaRPr lang="en-US" altLang="zh-CN" sz="2400" b="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363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8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8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8" grpId="0"/>
      <p:bldP spid="778279" grpId="0"/>
      <p:bldP spid="7782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>
            <a:extLst>
              <a:ext uri="{FF2B5EF4-FFF2-40B4-BE49-F238E27FC236}">
                <a16:creationId xmlns:a16="http://schemas.microsoft.com/office/drawing/2014/main" id="{C2CC105C-17DA-4F5F-9178-9F0B719EF377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1750356" y="2485476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r>
              <a:rPr lang="en-US" altLang="zh-CN" sz="3600" kern="10" dirty="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cs typeface="Arial" panose="020B0604020202020204" pitchFamily="34" charset="0"/>
              </a:rPr>
              <a:t>Thank You!</a:t>
            </a:r>
            <a:endParaRPr lang="zh-CN" altLang="en-US" sz="3600" kern="10" dirty="0">
              <a:ln w="254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prstShdw prst="shdw13" dist="53882" dir="2700000">
                  <a:srgbClr val="000000">
                    <a:alpha val="50000"/>
                  </a:srgbClr>
                </a:prstShdw>
              </a:effectLst>
              <a:cs typeface="Arial" panose="020B0604020202020204" pitchFamily="34" charset="0"/>
            </a:endParaRPr>
          </a:p>
        </p:txBody>
      </p:sp>
      <p:grpSp>
        <p:nvGrpSpPr>
          <p:cNvPr id="26112" name="Group 512">
            <a:extLst>
              <a:ext uri="{FF2B5EF4-FFF2-40B4-BE49-F238E27FC236}">
                <a16:creationId xmlns:a16="http://schemas.microsoft.com/office/drawing/2014/main" id="{0E9E0254-3E0D-4C8C-B438-0CB62847E73A}"/>
              </a:ext>
            </a:extLst>
          </p:cNvPr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>
              <a:extLst>
                <a:ext uri="{FF2B5EF4-FFF2-40B4-BE49-F238E27FC236}">
                  <a16:creationId xmlns:a16="http://schemas.microsoft.com/office/drawing/2014/main" id="{221C1000-B482-4860-A920-59D1098162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6114" name="Picture 514">
              <a:extLst>
                <a:ext uri="{FF2B5EF4-FFF2-40B4-BE49-F238E27FC236}">
                  <a16:creationId xmlns:a16="http://schemas.microsoft.com/office/drawing/2014/main" id="{A4F674CF-1CB0-43F3-BF0A-DC233D003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115" name="Group 515">
            <a:extLst>
              <a:ext uri="{FF2B5EF4-FFF2-40B4-BE49-F238E27FC236}">
                <a16:creationId xmlns:a16="http://schemas.microsoft.com/office/drawing/2014/main" id="{DEFFC55C-4974-4003-9D25-38B35F3A34F1}"/>
              </a:ext>
            </a:extLst>
          </p:cNvPr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>
              <a:extLst>
                <a:ext uri="{FF2B5EF4-FFF2-40B4-BE49-F238E27FC236}">
                  <a16:creationId xmlns:a16="http://schemas.microsoft.com/office/drawing/2014/main" id="{55985192-CDB3-4260-9442-6680DE679A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6117" name="Picture 517">
              <a:extLst>
                <a:ext uri="{FF2B5EF4-FFF2-40B4-BE49-F238E27FC236}">
                  <a16:creationId xmlns:a16="http://schemas.microsoft.com/office/drawing/2014/main" id="{7C69F5CF-9754-43DB-B087-DE55790E3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913DBD-EC25-4FC7-AE69-4CB5C73A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115" y="588001"/>
            <a:ext cx="7593330" cy="3035808"/>
          </a:xfrm>
        </p:spPr>
        <p:txBody>
          <a:bodyPr/>
          <a:lstStyle/>
          <a:p>
            <a:r>
              <a:rPr lang="en-US" altLang="zh-CN" sz="4000" dirty="0">
                <a:latin typeface="Baskerville Old Face" panose="02020602080505020303" pitchFamily="18" charset="0"/>
                <a:cs typeface="Aharoni" panose="02010803020104030203" pitchFamily="2" charset="-79"/>
              </a:rPr>
              <a:t>Text A: </a:t>
            </a:r>
            <a:endParaRPr lang="zh-CN" altLang="en-US" sz="40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B6A3881-B5DE-4255-A664-ED10CB6DC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728" y="2601119"/>
            <a:ext cx="4709885" cy="1655762"/>
          </a:xfrm>
        </p:spPr>
        <p:txBody>
          <a:bodyPr/>
          <a:lstStyle/>
          <a:p>
            <a:r>
              <a:rPr lang="en-US" altLang="zh-CN" sz="3200" dirty="0">
                <a:solidFill>
                  <a:srgbClr val="000000"/>
                </a:solidFill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Words Have the Power to Change Our Lives</a:t>
            </a:r>
            <a:endParaRPr lang="zh-CN" altLang="en-US" sz="32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141BB2-EE0D-487D-86B5-7EF497F4D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50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9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65331" y="647079"/>
            <a:ext cx="792003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Words to Note:</a:t>
            </a:r>
            <a:endParaRPr lang="zh-CN" altLang="zh-CN" sz="280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AC5A16F-ECFD-4E40-8228-D2F0FC693A66}"/>
              </a:ext>
            </a:extLst>
          </p:cNvPr>
          <p:cNvGrpSpPr/>
          <p:nvPr/>
        </p:nvGrpSpPr>
        <p:grpSpPr>
          <a:xfrm rot="11933134">
            <a:off x="5082291" y="2101365"/>
            <a:ext cx="3950143" cy="3715044"/>
            <a:chOff x="280775" y="1492547"/>
            <a:chExt cx="3950143" cy="5364904"/>
          </a:xfrm>
          <a:solidFill>
            <a:schemeClr val="bg1">
              <a:lumMod val="95000"/>
            </a:schemeClr>
          </a:solidFill>
        </p:grpSpPr>
        <p:sp>
          <p:nvSpPr>
            <p:cNvPr id="2" name="卷形: 水平 1">
              <a:extLst>
                <a:ext uri="{FF2B5EF4-FFF2-40B4-BE49-F238E27FC236}">
                  <a16:creationId xmlns:a16="http://schemas.microsoft.com/office/drawing/2014/main" id="{3FE56B89-4940-4EE7-8BB3-4358B04C8384}"/>
                </a:ext>
              </a:extLst>
            </p:cNvPr>
            <p:cNvSpPr/>
            <p:nvPr/>
          </p:nvSpPr>
          <p:spPr bwMode="auto">
            <a:xfrm rot="15841909">
              <a:off x="-426605" y="2199927"/>
              <a:ext cx="5364904" cy="3950143"/>
            </a:xfrm>
            <a:prstGeom prst="horizontalScroll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78">
              <a:extLst>
                <a:ext uri="{FF2B5EF4-FFF2-40B4-BE49-F238E27FC236}">
                  <a16:creationId xmlns:a16="http://schemas.microsoft.com/office/drawing/2014/main" id="{0014B178-8C37-4285-A76E-34B2DC2B128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10548890">
              <a:off x="819381" y="2212185"/>
              <a:ext cx="2390762" cy="306678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altLang="zh-CN" sz="2200" dirty="0">
                  <a:latin typeface="Baskerville Old Face" panose="02020602080505020303" pitchFamily="18" charset="0"/>
                </a:rPr>
                <a:t>at the core</a:t>
              </a:r>
            </a:p>
            <a:p>
              <a:pPr algn="l" eaLnBrk="0" hangingPunct="0"/>
              <a:endParaRPr lang="en-US" altLang="zh-CN" sz="2200" dirty="0">
                <a:latin typeface="Baskerville Old Face" panose="02020602080505020303" pitchFamily="18" charset="0"/>
              </a:endParaRPr>
            </a:p>
            <a:p>
              <a:pPr algn="l" eaLnBrk="0" hangingPunct="0"/>
              <a:r>
                <a:rPr lang="en-US" altLang="zh-CN" sz="2200" dirty="0">
                  <a:latin typeface="Baskerville Old Face" panose="02020602080505020303" pitchFamily="18" charset="0"/>
                </a:rPr>
                <a:t>then and there</a:t>
              </a:r>
            </a:p>
            <a:p>
              <a:pPr algn="l" eaLnBrk="0" hangingPunct="0"/>
              <a:endParaRPr lang="en-US" altLang="zh-CN" sz="2200" dirty="0">
                <a:latin typeface="Baskerville Old Face" panose="02020602080505020303" pitchFamily="18" charset="0"/>
              </a:endParaRPr>
            </a:p>
            <a:p>
              <a:pPr algn="l" eaLnBrk="0" hangingPunct="0"/>
              <a:r>
                <a:rPr lang="en-US" altLang="zh-CN" sz="2200" dirty="0">
                  <a:latin typeface="Baskerville Old Face" panose="02020602080505020303" pitchFamily="18" charset="0"/>
                </a:rPr>
                <a:t>cross over</a:t>
              </a:r>
            </a:p>
            <a:p>
              <a:pPr algn="l" eaLnBrk="0" hangingPunct="0"/>
              <a:endParaRPr lang="en-US" altLang="zh-CN" sz="2200" dirty="0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FB9E8D-D2B3-4E7C-82A5-ECBF0EB2B636}"/>
              </a:ext>
            </a:extLst>
          </p:cNvPr>
          <p:cNvGrpSpPr/>
          <p:nvPr/>
        </p:nvGrpSpPr>
        <p:grpSpPr>
          <a:xfrm rot="336471">
            <a:off x="1244378" y="1350463"/>
            <a:ext cx="3950143" cy="5364904"/>
            <a:chOff x="476542" y="1197885"/>
            <a:chExt cx="3950143" cy="5364904"/>
          </a:xfrm>
        </p:grpSpPr>
        <p:sp>
          <p:nvSpPr>
            <p:cNvPr id="10" name="卷形: 水平 9">
              <a:extLst>
                <a:ext uri="{FF2B5EF4-FFF2-40B4-BE49-F238E27FC236}">
                  <a16:creationId xmlns:a16="http://schemas.microsoft.com/office/drawing/2014/main" id="{05DF748F-4771-4ECC-9427-B1CBA4700423}"/>
                </a:ext>
              </a:extLst>
            </p:cNvPr>
            <p:cNvSpPr/>
            <p:nvPr/>
          </p:nvSpPr>
          <p:spPr bwMode="auto">
            <a:xfrm rot="15841909">
              <a:off x="-230838" y="1905265"/>
              <a:ext cx="5364904" cy="3950143"/>
            </a:xfrm>
            <a:prstGeom prst="horizontalScroll">
              <a:avLst/>
            </a:prstGeom>
            <a:solidFill>
              <a:schemeClr val="bg1">
                <a:lumMod val="9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78">
              <a:extLst>
                <a:ext uri="{FF2B5EF4-FFF2-40B4-BE49-F238E27FC236}">
                  <a16:creationId xmlns:a16="http://schemas.microsoft.com/office/drawing/2014/main" id="{17FB57A4-C2A9-46E7-843C-A483F85F0E7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21263529">
              <a:off x="1428089" y="1556276"/>
              <a:ext cx="1965385" cy="3816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altLang="zh-CN" sz="2200" dirty="0">
                  <a:latin typeface="Baskerville Old Face" panose="02020602080505020303" pitchFamily="18" charset="0"/>
                </a:rPr>
                <a:t>interact</a:t>
              </a:r>
            </a:p>
            <a:p>
              <a:pPr algn="l" eaLnBrk="0" hangingPunct="0"/>
              <a:endParaRPr lang="en-US" altLang="zh-CN" sz="2200" dirty="0">
                <a:latin typeface="Baskerville Old Face" panose="02020602080505020303" pitchFamily="18" charset="0"/>
              </a:endParaRPr>
            </a:p>
            <a:p>
              <a:pPr algn="l" eaLnBrk="0" hangingPunct="0"/>
              <a:r>
                <a:rPr lang="en-US" altLang="zh-CN" sz="2200" dirty="0">
                  <a:latin typeface="Baskerville Old Face" panose="02020602080505020303" pitchFamily="18" charset="0"/>
                </a:rPr>
                <a:t>demeanor</a:t>
              </a:r>
            </a:p>
            <a:p>
              <a:pPr algn="l" eaLnBrk="0" hangingPunct="0"/>
              <a:endParaRPr lang="en-US" altLang="zh-CN" sz="2200" dirty="0">
                <a:latin typeface="Baskerville Old Face" panose="02020602080505020303" pitchFamily="18" charset="0"/>
              </a:endParaRPr>
            </a:p>
            <a:p>
              <a:pPr algn="l" eaLnBrk="0" hangingPunct="0"/>
              <a:r>
                <a:rPr lang="en-US" altLang="zh-CN" sz="2200" dirty="0">
                  <a:latin typeface="Baskerville Old Face" panose="02020602080505020303" pitchFamily="18" charset="0"/>
                </a:rPr>
                <a:t>overwhelming</a:t>
              </a:r>
            </a:p>
            <a:p>
              <a:pPr algn="l" eaLnBrk="0" hangingPunct="0"/>
              <a:endParaRPr lang="en-US" altLang="zh-CN" sz="2200" dirty="0">
                <a:latin typeface="Baskerville Old Face" panose="02020602080505020303" pitchFamily="18" charset="0"/>
              </a:endParaRPr>
            </a:p>
            <a:p>
              <a:pPr algn="l" eaLnBrk="0" hangingPunct="0"/>
              <a:r>
                <a:rPr lang="en-US" altLang="zh-CN" sz="2200" dirty="0">
                  <a:latin typeface="Baskerville Old Face" panose="02020602080505020303" pitchFamily="18" charset="0"/>
                </a:rPr>
                <a:t>leverage</a:t>
              </a:r>
            </a:p>
            <a:p>
              <a:pPr algn="l" eaLnBrk="0" hangingPunct="0"/>
              <a:endParaRPr lang="en-US" altLang="zh-CN" sz="2200" dirty="0">
                <a:latin typeface="Baskerville Old Face" panose="02020602080505020303" pitchFamily="18" charset="0"/>
              </a:endParaRPr>
            </a:p>
            <a:p>
              <a:pPr algn="l" eaLnBrk="0" hangingPunct="0"/>
              <a:r>
                <a:rPr lang="en-US" altLang="zh-CN" sz="2200" dirty="0">
                  <a:latin typeface="Baskerville Old Face" panose="02020602080505020303" pitchFamily="18" charset="0"/>
                </a:rPr>
                <a:t>transcend</a:t>
              </a:r>
            </a:p>
            <a:p>
              <a:pPr algn="l" eaLnBrk="0" hangingPunct="0"/>
              <a:endParaRPr lang="en-US" altLang="zh-CN" sz="2200" dirty="0">
                <a:latin typeface="Baskerville Old Face" panose="02020602080505020303" pitchFamily="18" charset="0"/>
              </a:endParaRPr>
            </a:p>
            <a:p>
              <a:pPr algn="l" eaLnBrk="0" hangingPunct="0"/>
              <a:r>
                <a:rPr lang="en-US" altLang="zh-CN" sz="2200" dirty="0">
                  <a:latin typeface="Baskerville Old Face" panose="02020602080505020303" pitchFamily="18" charset="0"/>
                </a:rPr>
                <a:t>relevancy</a:t>
              </a:r>
            </a:p>
          </p:txBody>
        </p:sp>
      </p:grpSp>
      <p:sp>
        <p:nvSpPr>
          <p:cNvPr id="12" name="Rectangle 19">
            <a:extLst>
              <a:ext uri="{FF2B5EF4-FFF2-40B4-BE49-F238E27FC236}">
                <a16:creationId xmlns:a16="http://schemas.microsoft.com/office/drawing/2014/main" id="{69126A81-6611-4118-BBA4-9D81B27AF1E2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6286500" cy="41394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</p:spTree>
    <p:extLst>
      <p:ext uri="{BB962C8B-B14F-4D97-AF65-F5344CB8AC3E}">
        <p14:creationId xmlns:p14="http://schemas.microsoft.com/office/powerpoint/2010/main" val="35231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1982" y="463802"/>
            <a:ext cx="7920036" cy="1231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interact</a:t>
            </a:r>
            <a:r>
              <a:rPr lang="zh-CN" alt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/ˌ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ɪntərˈækt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v./</a:t>
            </a:r>
            <a:r>
              <a:rPr lang="en-US" altLang="zh-CN" sz="2400" b="0" i="1" dirty="0">
                <a:latin typeface="Baskerville Old Face" panose="02020602080505020303" pitchFamily="18" charset="0"/>
              </a:rPr>
              <a:t> </a:t>
            </a:r>
          </a:p>
          <a:p>
            <a:pPr eaLnBrk="0" hangingPunct="0"/>
            <a:r>
              <a:rPr lang="en-US" altLang="zh-CN" sz="2400" b="0" dirty="0">
                <a:latin typeface="Baskerville Old Face" panose="02020602080505020303" pitchFamily="18" charset="0"/>
              </a:rPr>
              <a:t>to act together or towards others or with others </a:t>
            </a:r>
          </a:p>
          <a:p>
            <a:pPr eaLnBrk="0" hangingPunct="0"/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互相作用；互相影响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互动</a:t>
            </a:r>
            <a:endParaRPr lang="zh-CN" altLang="zh-CN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Text Box 78">
            <a:extLst>
              <a:ext uri="{FF2B5EF4-FFF2-40B4-BE49-F238E27FC236}">
                <a16:creationId xmlns:a16="http://schemas.microsoft.com/office/drawing/2014/main" id="{0014B178-8C37-4285-A76E-34B2DC2B12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5279" y="2198734"/>
            <a:ext cx="8473441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400" b="0" dirty="0">
                <a:latin typeface="Baskerville Old Face" panose="02020602080505020303" pitchFamily="18" charset="0"/>
              </a:rPr>
              <a:t>There’s no consensus yet on the origins, but what you’ve said is the most likely scenario - from a horseshoe bat, to an intermediate species, such as the pangolin, to people. Now, animals are not the problem here, the problem here is people and the way in which people </a:t>
            </a:r>
            <a:r>
              <a:rPr lang="en-US" altLang="zh-CN" sz="2400" b="0" dirty="0">
                <a:solidFill>
                  <a:srgbClr val="C00000"/>
                </a:solidFill>
                <a:latin typeface="Baskerville Old Face" panose="02020602080505020303" pitchFamily="18" charset="0"/>
              </a:rPr>
              <a:t>interact</a:t>
            </a:r>
            <a:r>
              <a:rPr lang="en-US" altLang="zh-CN" sz="2400" b="0" dirty="0">
                <a:latin typeface="Baskerville Old Face" panose="02020602080505020303" pitchFamily="18" charset="0"/>
              </a:rPr>
              <a:t> with wildlife.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0" hangingPunct="0"/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目前我们对病毒起源还未达成共识，但你提到的情况最有可能，病毒从菊头蝠，通过中间宿主，比如穿山甲，传给人类。不过问题不是出在动物身上，而是人类，以及人类与野生动物的接触情况。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0" hangingPunct="0"/>
            <a:endParaRPr lang="en-US" altLang="zh-CN" sz="2400" b="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D92E1CCC-6469-4BD3-B221-F7D12A80FED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-17755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</p:spTree>
    <p:extLst>
      <p:ext uri="{BB962C8B-B14F-4D97-AF65-F5344CB8AC3E}">
        <p14:creationId xmlns:p14="http://schemas.microsoft.com/office/powerpoint/2010/main" val="24065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3894" y="488607"/>
            <a:ext cx="7920036" cy="1231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interact</a:t>
            </a:r>
            <a:r>
              <a:rPr lang="zh-CN" altLang="en-US" sz="26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/ˌ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ɪntərˈækt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v./</a:t>
            </a:r>
            <a:r>
              <a:rPr lang="en-US" altLang="zh-CN" sz="2400" b="0" i="1" dirty="0">
                <a:latin typeface="Baskerville Old Face" panose="02020602080505020303" pitchFamily="18" charset="0"/>
              </a:rPr>
              <a:t> </a:t>
            </a:r>
          </a:p>
          <a:p>
            <a:pPr eaLnBrk="0" hangingPunct="0"/>
            <a:r>
              <a:rPr lang="en-US" altLang="zh-CN" sz="2400" b="0" dirty="0">
                <a:latin typeface="Baskerville Old Face" panose="02020602080505020303" pitchFamily="18" charset="0"/>
              </a:rPr>
              <a:t>to act together or towards others or with others </a:t>
            </a:r>
          </a:p>
          <a:p>
            <a:pPr eaLnBrk="0" hangingPunct="0"/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互相作用；互相影响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互动</a:t>
            </a:r>
            <a:endParaRPr lang="zh-CN" altLang="zh-CN" sz="2400" dirty="0">
              <a:latin typeface="Baskerville Old Face" panose="02020602080505020303" pitchFamily="18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D92E1CCC-6469-4BD3-B221-F7D12A80FED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-17755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  <p:sp>
        <p:nvSpPr>
          <p:cNvPr id="7" name="Text Box 78">
            <a:extLst>
              <a:ext uri="{FF2B5EF4-FFF2-40B4-BE49-F238E27FC236}">
                <a16:creationId xmlns:a16="http://schemas.microsoft.com/office/drawing/2014/main" id="{EBB0A6F7-1497-44FD-A194-DCA2A5B084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3894" y="2140374"/>
            <a:ext cx="779621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endParaRPr lang="en-US" altLang="zh-CN" sz="2400" dirty="0">
              <a:solidFill>
                <a:srgbClr val="002060"/>
              </a:solidFill>
              <a:latin typeface="Baskerville Old Face" panose="02020602080505020303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Text Box 78">
            <a:extLst>
              <a:ext uri="{FF2B5EF4-FFF2-40B4-BE49-F238E27FC236}">
                <a16:creationId xmlns:a16="http://schemas.microsoft.com/office/drawing/2014/main" id="{8E584471-54ED-43A4-906E-52990F2D36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3892" y="4386930"/>
            <a:ext cx="7796211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200" dirty="0">
                <a:solidFill>
                  <a:srgbClr val="002060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Useful expression</a:t>
            </a:r>
            <a:r>
              <a:rPr lang="zh-CN" altLang="en-US" sz="2200" dirty="0">
                <a:solidFill>
                  <a:srgbClr val="002060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：</a:t>
            </a:r>
            <a:endParaRPr lang="en-US" altLang="zh-CN" sz="2200" dirty="0">
              <a:solidFill>
                <a:srgbClr val="002060"/>
              </a:solidFill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/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interact with 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……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相互作用；与</a:t>
            </a: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……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交流，沟通，互动</a:t>
            </a:r>
            <a:endParaRPr lang="en-US" altLang="zh-CN" sz="22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/>
            <a:r>
              <a:rPr lang="en-US" altLang="zh-CN" sz="2200" dirty="0">
                <a:solidFill>
                  <a:srgbClr val="002060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Derivatives:  </a:t>
            </a:r>
          </a:p>
          <a:p>
            <a:pPr algn="l" eaLnBrk="0" hangingPunct="0"/>
            <a:r>
              <a:rPr lang="en-US" altLang="zh-CN" sz="22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adj.  </a:t>
            </a: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interactive 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交互式的；相互作用的</a:t>
            </a:r>
            <a:endParaRPr lang="en-US" altLang="zh-CN" sz="22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/>
            <a:r>
              <a:rPr lang="en-US" altLang="zh-CN" sz="22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n.     </a:t>
            </a: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interaction 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相互作用；（数）相互作用</a:t>
            </a:r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D24324-13EE-4B49-96F7-21A7313B708A}"/>
              </a:ext>
            </a:extLst>
          </p:cNvPr>
          <p:cNvSpPr txBox="1"/>
          <p:nvPr/>
        </p:nvSpPr>
        <p:spPr>
          <a:xfrm>
            <a:off x="611981" y="1822215"/>
            <a:ext cx="792003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2. In Boston, doctors, researchers and robotics engineers have teamed up to bring a friendly, dog-like robot named Spot into Brigham and Women's Hospital, allowing doctors to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interact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with COVID-19 patients via telemedicine.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在医生、研究人员和机器人工程师的合作下，友好的机器狗“斑点”进入了波士顿的布里格姆女子医院，让医生可以通过远程医疗系统和新冠肺炎患者进行互动。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98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522" y="526970"/>
            <a:ext cx="7551545" cy="12618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demeanor</a:t>
            </a:r>
            <a:r>
              <a:rPr lang="zh-CN" altLang="en-US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di'mi:nə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eaLnBrk="0" hangingPunct="0"/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en-US" altLang="zh-CN" sz="2400" b="0" i="1" dirty="0">
                <a:latin typeface="Baskerville Old Face" panose="02020602080505020303" pitchFamily="18" charset="0"/>
              </a:rPr>
              <a:t> </a:t>
            </a:r>
            <a:r>
              <a:rPr lang="en-US" altLang="zh-CN" sz="2400" b="0" dirty="0">
                <a:latin typeface="Baskerville Old Face" panose="02020602080505020303" pitchFamily="18" charset="0"/>
              </a:rPr>
              <a:t>the way a person behaves toward other people </a:t>
            </a:r>
          </a:p>
          <a:p>
            <a:pPr eaLnBrk="0" hangingPunct="0"/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行为；举止；风度；风范</a:t>
            </a:r>
            <a:endParaRPr lang="zh-CN" altLang="zh-CN" sz="2400" b="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78">
            <a:extLst>
              <a:ext uri="{FF2B5EF4-FFF2-40B4-BE49-F238E27FC236}">
                <a16:creationId xmlns:a16="http://schemas.microsoft.com/office/drawing/2014/main" id="{0014B178-8C37-4285-A76E-34B2DC2B12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0066" y="2268380"/>
            <a:ext cx="8256581" cy="2800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200" b="0" dirty="0">
                <a:latin typeface="Baskerville Old Face" panose="02020602080505020303" pitchFamily="18" charset="0"/>
              </a:rPr>
              <a:t>The spirit of the Long March was a vivid reflection of the </a:t>
            </a:r>
            <a:r>
              <a:rPr lang="en-US" altLang="zh-CN" sz="2200" b="0" dirty="0">
                <a:solidFill>
                  <a:srgbClr val="C00000"/>
                </a:solidFill>
                <a:latin typeface="Baskerville Old Face" panose="02020602080505020303" pitchFamily="18" charset="0"/>
              </a:rPr>
              <a:t>demeanor</a:t>
            </a:r>
            <a:r>
              <a:rPr lang="en-US" altLang="zh-CN" sz="2200" b="0" dirty="0">
                <a:latin typeface="Baskerville Old Face" panose="02020602080505020303" pitchFamily="18" charset="0"/>
              </a:rPr>
              <a:t> of Chinese Communists and the people’s army under their leadership; it was a demonstration of the Chinese people’s spirit of constant self-improvement; and it was the highest embodiment of a national spirit based on patriotism.</a:t>
            </a:r>
          </a:p>
          <a:p>
            <a:pPr algn="just"/>
            <a:r>
              <a:rPr lang="zh-CN" altLang="en-US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伟大长征精神，是中国共产党人及其领导的人民军队革命风范的生动反映，是中华民族自强不息的民族品格的集中展示，是以爱国主义为核心的民族精神的最高体现。</a:t>
            </a:r>
            <a:endParaRPr lang="zh-CN" altLang="en-US" sz="20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78">
            <a:extLst>
              <a:ext uri="{FF2B5EF4-FFF2-40B4-BE49-F238E27FC236}">
                <a16:creationId xmlns:a16="http://schemas.microsoft.com/office/drawing/2014/main" id="{B0D06B16-16FB-463A-9A16-773265AC4D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80252" y="5399179"/>
            <a:ext cx="779621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400" dirty="0">
                <a:solidFill>
                  <a:srgbClr val="002060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Synonyms:  </a:t>
            </a:r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behavior; presence; bearing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579C47A7-2A36-4A17-AD9E-9237D8A6977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</p:spTree>
    <p:extLst>
      <p:ext uri="{BB962C8B-B14F-4D97-AF65-F5344CB8AC3E}">
        <p14:creationId xmlns:p14="http://schemas.microsoft.com/office/powerpoint/2010/main" val="19199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1982" y="631965"/>
            <a:ext cx="7920036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overwhelming</a:t>
            </a:r>
            <a:r>
              <a:rPr lang="en-US" altLang="zh-CN" sz="24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/ˌ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oʊvərˈwelmɪŋ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lvl="0"/>
            <a:r>
              <a:rPr lang="en-US" altLang="zh-CN" sz="21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100" b="0" dirty="0">
                <a:latin typeface="Baskerville Old Face" panose="02020602080505020303" pitchFamily="18" charset="0"/>
              </a:rPr>
              <a:t>. so strong as to be irresistible; very large or greater, more important etc. than any other </a:t>
            </a:r>
            <a:r>
              <a:rPr lang="zh-CN" altLang="en-US" sz="21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势不可挡的；无法抗拒的；难以应对的；巨大的</a:t>
            </a:r>
            <a:endParaRPr lang="zh-CN" altLang="zh-CN" sz="21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78">
            <a:extLst>
              <a:ext uri="{FF2B5EF4-FFF2-40B4-BE49-F238E27FC236}">
                <a16:creationId xmlns:a16="http://schemas.microsoft.com/office/drawing/2014/main" id="{0014B178-8C37-4285-A76E-34B2DC2B12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2945" y="2029622"/>
            <a:ext cx="7920036" cy="415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200" b="0" dirty="0">
                <a:latin typeface="Baskerville Old Face" panose="02020602080505020303" pitchFamily="18" charset="0"/>
              </a:rPr>
              <a:t>1. Whether it’s studying for exams, working on a project or struggling with a dissertation, we’ve all been under immense stress at some point. When it gets a bit </a:t>
            </a:r>
            <a:r>
              <a:rPr lang="en-US" altLang="zh-CN" sz="2200" b="0" dirty="0">
                <a:solidFill>
                  <a:srgbClr val="C00000"/>
                </a:solidFill>
                <a:latin typeface="Baskerville Old Face" panose="02020602080505020303" pitchFamily="18" charset="0"/>
              </a:rPr>
              <a:t>overwhelming</a:t>
            </a:r>
            <a:r>
              <a:rPr lang="en-US" altLang="zh-CN" sz="2200" b="0" dirty="0">
                <a:latin typeface="Baskerville Old Face" panose="02020602080505020303" pitchFamily="18" charset="0"/>
              </a:rPr>
              <a:t>, we can reach a level of exhaustion that is unprecedented – the dreaded burnout.</a:t>
            </a:r>
          </a:p>
          <a:p>
            <a:pPr algn="just"/>
            <a:r>
              <a:rPr lang="zh-CN" altLang="en-US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无论是为考试而学习，做一个项目，还是为论文而奋斗，我们都在某些时候承受着巨大的压力。当事情变得有点难以应付时，我们会达到前所未有的疲惫程度</a:t>
            </a:r>
            <a:r>
              <a:rPr lang="en-US" altLang="zh-CN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可怕的倦怠。</a:t>
            </a:r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en-US" altLang="zh-CN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So the </a:t>
            </a:r>
            <a:r>
              <a:rPr lang="en-US" altLang="zh-CN" sz="2200" b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overwhelming</a:t>
            </a:r>
            <a:r>
              <a:rPr lang="en-US" altLang="zh-CN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increase in its profitability came from cutting costs and winning shoppers.</a:t>
            </a:r>
          </a:p>
          <a:p>
            <a:pPr algn="just"/>
            <a:r>
              <a:rPr lang="zh-CN" altLang="en-US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因此，其利润的大幅增长来自于削减成本和赢得消费者。</a:t>
            </a:r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14603F7C-677B-4A51-9280-72BC5900DAEF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</p:spTree>
    <p:extLst>
      <p:ext uri="{BB962C8B-B14F-4D97-AF65-F5344CB8AC3E}">
        <p14:creationId xmlns:p14="http://schemas.microsoft.com/office/powerpoint/2010/main" val="426820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2945" y="544954"/>
            <a:ext cx="7920036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overwhelming</a:t>
            </a:r>
            <a:r>
              <a:rPr lang="en-US" altLang="zh-CN" sz="24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/ˌ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oʊvərˈwelmɪŋ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lvl="0"/>
            <a:r>
              <a:rPr lang="en-US" altLang="zh-CN" sz="21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100" b="0" dirty="0">
                <a:latin typeface="Baskerville Old Face" panose="02020602080505020303" pitchFamily="18" charset="0"/>
              </a:rPr>
              <a:t>. so strong as to be irresistible; very large or greater, more important etc. than any other </a:t>
            </a:r>
            <a:r>
              <a:rPr lang="zh-CN" altLang="en-US" sz="21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势不可挡的；无法抗拒的；难以应对的</a:t>
            </a:r>
            <a:endParaRPr lang="zh-CN" altLang="zh-CN" sz="21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78">
            <a:extLst>
              <a:ext uri="{FF2B5EF4-FFF2-40B4-BE49-F238E27FC236}">
                <a16:creationId xmlns:a16="http://schemas.microsoft.com/office/drawing/2014/main" id="{0014B178-8C37-4285-A76E-34B2DC2B12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1982" y="1931968"/>
            <a:ext cx="7920036" cy="26468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Useful expressions:</a:t>
            </a:r>
          </a:p>
          <a:p>
            <a:pPr algn="just"/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overwhelming superiority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绝对优势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overwhelming majority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绝大多数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overwhelming sense of loss/ achievement/… 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巨大的失落感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成就感</a:t>
            </a:r>
            <a:r>
              <a:rPr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/…</a:t>
            </a:r>
          </a:p>
          <a:p>
            <a:pPr algn="just"/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78">
            <a:extLst>
              <a:ext uri="{FF2B5EF4-FFF2-40B4-BE49-F238E27FC236}">
                <a16:creationId xmlns:a16="http://schemas.microsoft.com/office/drawing/2014/main" id="{B0D06B16-16FB-463A-9A16-773265AC4D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2945" y="4321850"/>
            <a:ext cx="8074818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200" dirty="0">
                <a:solidFill>
                  <a:srgbClr val="002060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Synonyms:  </a:t>
            </a:r>
            <a:r>
              <a:rPr lang="en-US" altLang="zh-CN" sz="2200" b="0" dirty="0" err="1">
                <a:latin typeface="Baskerville Old Face" panose="02020602080505020303" pitchFamily="18" charset="0"/>
                <a:ea typeface="华文楷体" panose="02010600040101010101" pitchFamily="2" charset="-122"/>
              </a:rPr>
              <a:t>inundatory</a:t>
            </a:r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; preponderant; drowning</a:t>
            </a:r>
          </a:p>
          <a:p>
            <a:pPr algn="l" eaLnBrk="0" hangingPunct="0"/>
            <a:endParaRPr lang="en-US" altLang="zh-CN" sz="2200" dirty="0">
              <a:solidFill>
                <a:srgbClr val="002060"/>
              </a:solidFill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/>
            <a:r>
              <a:rPr lang="en-US" altLang="zh-CN" sz="2200" dirty="0">
                <a:solidFill>
                  <a:srgbClr val="002060"/>
                </a:solidFill>
                <a:latin typeface="Baskerville Old Face" panose="02020602080505020303" pitchFamily="18" charset="0"/>
                <a:ea typeface="华文楷体" panose="02010600040101010101" pitchFamily="2" charset="-122"/>
              </a:rPr>
              <a:t>Derivatives: </a:t>
            </a:r>
          </a:p>
          <a:p>
            <a:pPr algn="l" eaLnBrk="0" hangingPunct="0"/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overwhelmingly </a:t>
            </a:r>
            <a:r>
              <a:rPr lang="en-US" altLang="zh-CN" sz="2200" b="0" i="1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adv. 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压倒性地；不可抗拒地</a:t>
            </a:r>
            <a:endParaRPr lang="en-US" altLang="zh-CN" sz="22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algn="l" eaLnBrk="0" hangingPunct="0"/>
            <a:r>
              <a:rPr lang="en-US" altLang="zh-CN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overwhelm v.</a:t>
            </a:r>
            <a:r>
              <a:rPr lang="zh-CN" altLang="en-US" sz="22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 压到；淹没；制服</a:t>
            </a:r>
            <a:endParaRPr lang="en-US" altLang="zh-CN" sz="22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14603F7C-677B-4A51-9280-72BC5900DAEF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</p:spTree>
    <p:extLst>
      <p:ext uri="{BB962C8B-B14F-4D97-AF65-F5344CB8AC3E}">
        <p14:creationId xmlns:p14="http://schemas.microsoft.com/office/powerpoint/2010/main" val="12376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8">
            <a:extLst>
              <a:ext uri="{FF2B5EF4-FFF2-40B4-BE49-F238E27FC236}">
                <a16:creationId xmlns:a16="http://schemas.microsoft.com/office/drawing/2014/main" id="{4CFC225C-6948-4D33-B737-6E7F0C6013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2444" y="496586"/>
            <a:ext cx="8599111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leverage </a:t>
            </a:r>
            <a:r>
              <a:rPr lang="en-US" altLang="zh-CN" sz="24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/ˈ</a:t>
            </a:r>
            <a:r>
              <a:rPr lang="en-US" altLang="zh-CN" sz="2400" b="0" dirty="0" err="1">
                <a:latin typeface="Baskerville Old Face" panose="02020602080505020303" pitchFamily="18" charset="0"/>
                <a:cs typeface="Times New Roman" panose="02020603050405020304" pitchFamily="18" charset="0"/>
              </a:rPr>
              <a:t>liːvərɪdʒ</a:t>
            </a:r>
            <a:r>
              <a:rPr lang="en-US" altLang="zh-CN" sz="2400" b="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/ </a:t>
            </a:r>
          </a:p>
          <a:p>
            <a:pPr lvl="0"/>
            <a:r>
              <a:rPr lang="en-US" altLang="zh-CN" sz="2400" b="0" i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v. </a:t>
            </a:r>
            <a:r>
              <a:rPr lang="en-US" altLang="zh-CN" sz="2400" b="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use (something) to maximum advantage </a:t>
            </a:r>
            <a:r>
              <a:rPr lang="zh-CN" altLang="en-US" sz="2400" b="0" dirty="0">
                <a:latin typeface="Baskerville Old Face" panose="02020602080505020303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充分利用</a:t>
            </a:r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  <a:p>
            <a:pPr lvl="0"/>
            <a:r>
              <a:rPr lang="en-US" altLang="zh-CN" sz="2400" b="0" dirty="0">
                <a:latin typeface="Baskerville Old Face" panose="02020602080505020303" pitchFamily="18" charset="0"/>
              </a:rPr>
              <a:t>n. ( technical </a:t>
            </a:r>
            <a:r>
              <a:rPr lang="zh-CN" altLang="en-US" sz="2400" b="0" dirty="0">
                <a:latin typeface="Baskerville Old Face" panose="02020602080505020303" pitchFamily="18" charset="0"/>
              </a:rPr>
              <a:t>）</a:t>
            </a:r>
            <a:r>
              <a:rPr lang="en-US" altLang="zh-CN" sz="2400" b="0" dirty="0">
                <a:latin typeface="Baskerville Old Face" panose="02020602080505020303" pitchFamily="18" charset="0"/>
              </a:rPr>
              <a:t> the act of using a lever to open or lift </a:t>
            </a:r>
            <a:r>
              <a:rPr lang="en-US" altLang="zh-CN" sz="2400" b="0" dirty="0" err="1">
                <a:latin typeface="Baskerville Old Face" panose="02020602080505020303" pitchFamily="18" charset="0"/>
              </a:rPr>
              <a:t>sth</a:t>
            </a:r>
            <a:r>
              <a:rPr lang="zh-CN" altLang="en-US" sz="2400" b="0" dirty="0">
                <a:latin typeface="Baskerville Old Face" panose="02020602080505020303" pitchFamily="18" charset="0"/>
              </a:rPr>
              <a:t>；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杠杆作用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formal</a:t>
            </a:r>
            <a:r>
              <a:rPr lang="zh-CN" altLang="en-US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） </a:t>
            </a:r>
            <a:r>
              <a:rPr lang="en-US" altLang="zh-CN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the ability to influence what people do </a:t>
            </a:r>
            <a:r>
              <a:rPr lang="zh-CN" altLang="en-US" sz="2400" b="0" dirty="0">
                <a:latin typeface="Baskerville Old Face" panose="02020602080505020303" pitchFamily="18" charset="0"/>
                <a:ea typeface="华文楷体" panose="02010600040101010101" pitchFamily="2" charset="-122"/>
              </a:rPr>
              <a:t>影响力</a:t>
            </a:r>
            <a:endParaRPr lang="en-US" altLang="zh-CN" sz="2400" b="0" dirty="0">
              <a:latin typeface="Baskerville Old Face" panose="02020602080505020303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Text Box 78">
            <a:extLst>
              <a:ext uri="{FF2B5EF4-FFF2-40B4-BE49-F238E27FC236}">
                <a16:creationId xmlns:a16="http://schemas.microsoft.com/office/drawing/2014/main" id="{0014B178-8C37-4285-A76E-34B2DC2B12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7652" y="2292138"/>
            <a:ext cx="8214608" cy="3816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200" b="0" dirty="0">
                <a:latin typeface="Baskerville Old Face" panose="02020602080505020303" pitchFamily="18" charset="0"/>
              </a:rPr>
              <a:t>1. Countries need to </a:t>
            </a:r>
            <a:r>
              <a:rPr lang="en-US" altLang="zh-CN" sz="22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leverage</a:t>
            </a:r>
            <a:r>
              <a:rPr lang="en-US" altLang="zh-CN" sz="2200" b="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200" b="0" dirty="0">
                <a:latin typeface="Baskerville Old Face" panose="02020602080505020303" pitchFamily="18" charset="0"/>
              </a:rPr>
              <a:t>and coordinate their macro policies to counteract the negative impact.</a:t>
            </a:r>
          </a:p>
          <a:p>
            <a:pPr algn="just"/>
            <a:r>
              <a:rPr lang="zh-CN" altLang="en-US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各国应该联手加大宏观政策对冲力度。</a:t>
            </a:r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en-US" altLang="zh-CN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If you can understand that debt can be good, and carefully learn to use debt as </a:t>
            </a:r>
            <a:r>
              <a:rPr lang="en-US" altLang="zh-CN" sz="2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leverage</a:t>
            </a:r>
            <a:r>
              <a:rPr lang="en-US" altLang="zh-CN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, you will gain an advantage over most savers. </a:t>
            </a:r>
          </a:p>
          <a:p>
            <a:pPr algn="just"/>
            <a:r>
              <a:rPr lang="zh-CN" altLang="en-US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如果你能认识到债务也可以变成好事，并仔细地学习和使用债务作为财务杠杆，你将获得一种大部分储蓄者没有的优势。</a:t>
            </a:r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en-US" altLang="zh-CN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3. His position as mayor gives him </a:t>
            </a:r>
            <a:r>
              <a:rPr lang="en-US" altLang="zh-CN" sz="2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leverage</a:t>
            </a:r>
            <a:r>
              <a:rPr lang="en-US" altLang="zh-CN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to get things done. </a:t>
            </a:r>
          </a:p>
          <a:p>
            <a:pPr algn="just"/>
            <a:r>
              <a:rPr lang="zh-CN" altLang="en-US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他的市长身份使他有影响力办成一些事情。</a:t>
            </a:r>
            <a:endParaRPr lang="en-US" altLang="zh-CN" sz="22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33ABAB02-5D67-4353-9F27-AB2C350C0C31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0"/>
            <a:ext cx="6286500" cy="4038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1600" dirty="0">
                <a:latin typeface="Baskerville Old Face" panose="02020602080505020303" pitchFamily="18" charset="0"/>
                <a:ea typeface="宋体" panose="02010600030101010101" pitchFamily="2" charset="-122"/>
                <a:cs typeface="Aharoni" panose="02010803020104030203" pitchFamily="2" charset="-79"/>
              </a:rPr>
              <a:t>Language Focus — Vocabulary and Phrasal words</a:t>
            </a:r>
          </a:p>
        </p:txBody>
      </p:sp>
    </p:spTree>
    <p:extLst>
      <p:ext uri="{BB962C8B-B14F-4D97-AF65-F5344CB8AC3E}">
        <p14:creationId xmlns:p14="http://schemas.microsoft.com/office/powerpoint/2010/main" val="101150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材纹理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437tgp_bizpeople_light_ani(1)</Template>
  <TotalTime>1743</TotalTime>
  <Words>1797</Words>
  <Application>Microsoft Office PowerPoint</Application>
  <PresentationFormat>全屏显示(4:3)</PresentationFormat>
  <Paragraphs>167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等线</vt:lpstr>
      <vt:lpstr>方正姚体</vt:lpstr>
      <vt:lpstr>黑体</vt:lpstr>
      <vt:lpstr>华文楷体</vt:lpstr>
      <vt:lpstr>宋体</vt:lpstr>
      <vt:lpstr>Aharoni</vt:lpstr>
      <vt:lpstr>Arial</vt:lpstr>
      <vt:lpstr>Arial Black</vt:lpstr>
      <vt:lpstr>Baskerville Old Face</vt:lpstr>
      <vt:lpstr>Rockwell</vt:lpstr>
      <vt:lpstr>Rockwell Condensed</vt:lpstr>
      <vt:lpstr>Times New Roman</vt:lpstr>
      <vt:lpstr>Verdana</vt:lpstr>
      <vt:lpstr>Wingdings</vt:lpstr>
      <vt:lpstr>437TGp_bizpeople_light_ani</vt:lpstr>
      <vt:lpstr>木材纹理</vt:lpstr>
      <vt:lpstr>Unit 1 LANGUAGE</vt:lpstr>
      <vt:lpstr>Text A: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8 Culture &amp; Education</dc:title>
  <dc:creator>fei sun</dc:creator>
  <cp:lastModifiedBy>JK02</cp:lastModifiedBy>
  <cp:revision>321</cp:revision>
  <dcterms:created xsi:type="dcterms:W3CDTF">2020-07-02T08:26:32Z</dcterms:created>
  <dcterms:modified xsi:type="dcterms:W3CDTF">2022-09-06T02:40:54Z</dcterms:modified>
</cp:coreProperties>
</file>