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9" r:id="rId2"/>
  </p:sldMasterIdLst>
  <p:notesMasterIdLst>
    <p:notesMasterId r:id="rId16"/>
  </p:notesMasterIdLst>
  <p:handoutMasterIdLst>
    <p:handoutMasterId r:id="rId17"/>
  </p:handoutMasterIdLst>
  <p:sldIdLst>
    <p:sldId id="296" r:id="rId3"/>
    <p:sldId id="297" r:id="rId4"/>
    <p:sldId id="299" r:id="rId5"/>
    <p:sldId id="257" r:id="rId6"/>
    <p:sldId id="308" r:id="rId7"/>
    <p:sldId id="306" r:id="rId8"/>
    <p:sldId id="301" r:id="rId9"/>
    <p:sldId id="304" r:id="rId10"/>
    <p:sldId id="300" r:id="rId11"/>
    <p:sldId id="307" r:id="rId12"/>
    <p:sldId id="281" r:id="rId13"/>
    <p:sldId id="302"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408" userDrawn="1">
          <p15:clr>
            <a:srgbClr val="A4A3A4"/>
          </p15:clr>
        </p15:guide>
        <p15:guide id="4" orient="horz" pos="432" userDrawn="1">
          <p15:clr>
            <a:srgbClr val="A4A3A4"/>
          </p15:clr>
        </p15:guide>
        <p15:guide id="5" pos="727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AY GUPTA" initials="AG" lastIdx="1" clrIdx="0">
    <p:extLst>
      <p:ext uri="{19B8F6BF-5375-455C-9EA6-DF929625EA0E}">
        <p15:presenceInfo xmlns:p15="http://schemas.microsoft.com/office/powerpoint/2012/main" userId="S::ag.17u10467@btech.nitdgp.ac.in::77589391-3f7c-45ba-9f83-50857f188d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047"/>
    <a:srgbClr val="0B2B41"/>
    <a:srgbClr val="114263"/>
    <a:srgbClr val="401918"/>
    <a:srgbClr val="731F1C"/>
    <a:srgbClr val="AB678E"/>
    <a:srgbClr val="B2606E"/>
    <a:srgbClr val="CA929B"/>
    <a:srgbClr val="248CD2"/>
    <a:srgbClr val="C88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41" autoAdjust="0"/>
  </p:normalViewPr>
  <p:slideViewPr>
    <p:cSldViewPr snapToGrid="0">
      <p:cViewPr varScale="1">
        <p:scale>
          <a:sx n="60" d="100"/>
          <a:sy n="60" d="100"/>
        </p:scale>
        <p:origin x="840" y="44"/>
      </p:cViewPr>
      <p:guideLst>
        <p:guide orient="horz" pos="2160"/>
        <p:guide pos="3864"/>
        <p:guide pos="408"/>
        <p:guide orient="horz" pos="432"/>
        <p:guide pos="7272"/>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1D01A-5516-4E1C-9A6D-D9EF8C203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0087A2D-9F8F-45E9-B127-C2407E7953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34338A-2C54-48B6-A869-F1523EB17642}" type="datetimeFigureOut">
              <a:rPr lang="en-US" smtClean="0"/>
              <a:pPr/>
              <a:t>10-Aug-23</a:t>
            </a:fld>
            <a:endParaRPr lang="en-US" dirty="0"/>
          </a:p>
        </p:txBody>
      </p:sp>
      <p:sp>
        <p:nvSpPr>
          <p:cNvPr id="4" name="Footer Placeholder 3">
            <a:extLst>
              <a:ext uri="{FF2B5EF4-FFF2-40B4-BE49-F238E27FC236}">
                <a16:creationId xmlns:a16="http://schemas.microsoft.com/office/drawing/2014/main" id="{60515058-9F03-4AC5-A723-3D23E27720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86E583C-77B5-479A-A9CA-17DC816BC6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D57C9-54A6-4BAA-A5CD-C535F9370C4B}" type="slidenum">
              <a:rPr lang="en-US" smtClean="0"/>
              <a:pPr/>
              <a:t>‹#›</a:t>
            </a:fld>
            <a:endParaRPr lang="en-US" dirty="0"/>
          </a:p>
        </p:txBody>
      </p:sp>
    </p:spTree>
    <p:extLst>
      <p:ext uri="{BB962C8B-B14F-4D97-AF65-F5344CB8AC3E}">
        <p14:creationId xmlns:p14="http://schemas.microsoft.com/office/powerpoint/2010/main" val="21203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205A9-A302-429C-8AB8-C362C4362DF4}" type="datetimeFigureOut">
              <a:rPr lang="en-US" smtClean="0"/>
              <a:pPr/>
              <a:t>10-Aug-23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82289-BCFD-4053-9D06-A9140C63A457}" type="slidenum">
              <a:rPr lang="en-US" smtClean="0"/>
              <a:pPr/>
              <a:t>‹#›</a:t>
            </a:fld>
            <a:endParaRPr lang="en-US" dirty="0"/>
          </a:p>
        </p:txBody>
      </p:sp>
    </p:spTree>
    <p:extLst>
      <p:ext uri="{BB962C8B-B14F-4D97-AF65-F5344CB8AC3E}">
        <p14:creationId xmlns:p14="http://schemas.microsoft.com/office/powerpoint/2010/main" val="144947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2420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508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Images_Important Text 0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en-US" noProof="0" dirty="0"/>
              <a:t>Insert Image</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a:lnSpc>
                <a:spcPct val="100000"/>
              </a:lnSpc>
            </a:pPr>
            <a:r>
              <a:rPr lang="en-US" noProof="0"/>
              <a:t>Click to edit Master title style</a:t>
            </a:r>
            <a:endParaRPr lang="en-US" noProof="0" dirty="0"/>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7" name="Picture Placeholder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0" name="Slide Number Placeholder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79141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Slide Number Placeholder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54037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0" name="Titl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a:r>
              <a:rPr lang="en-US" noProof="0"/>
              <a:t>TITLE</a:t>
            </a:r>
          </a:p>
        </p:txBody>
      </p:sp>
      <p:sp>
        <p:nvSpPr>
          <p:cNvPr id="17" name="Text Placeholder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Name</a:t>
            </a:r>
          </a:p>
        </p:txBody>
      </p:sp>
      <p:sp>
        <p:nvSpPr>
          <p:cNvPr id="18" name="Text Placeholder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Phone</a:t>
            </a:r>
          </a:p>
        </p:txBody>
      </p:sp>
      <p:sp>
        <p:nvSpPr>
          <p:cNvPr id="19" name="Text Placeholder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Email</a:t>
            </a:r>
          </a:p>
        </p:txBody>
      </p:sp>
      <p:sp>
        <p:nvSpPr>
          <p:cNvPr id="20" name="Text Placeholder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Website</a:t>
            </a:r>
          </a:p>
        </p:txBody>
      </p:sp>
      <p:sp>
        <p:nvSpPr>
          <p:cNvPr id="3" name="Content Placeholder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8" name="Content Placeholder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9" name="Content Placeholder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30" name="Content Placeholder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Tree>
    <p:extLst>
      <p:ext uri="{BB962C8B-B14F-4D97-AF65-F5344CB8AC3E}">
        <p14:creationId xmlns:p14="http://schemas.microsoft.com/office/powerpoint/2010/main" val="41693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46673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873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C7BBA6D3-FEB9-412B-8FBB-095FC3A60ABF}"/>
              </a:ext>
            </a:extLst>
          </p:cNvPr>
          <p:cNvSpPr>
            <a:spLocks noGrp="1"/>
          </p:cNvSpPr>
          <p:nvPr>
            <p:ph idx="1"/>
          </p:nvPr>
        </p:nvSpPr>
        <p:spPr>
          <a:xfrm>
            <a:off x="633186" y="1825625"/>
            <a:ext cx="10815864"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002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64A4F74B-B2CD-407C-865A-037EDFAC9DB0}"/>
              </a:ext>
            </a:extLst>
          </p:cNvPr>
          <p:cNvSpPr>
            <a:spLocks noGrp="1"/>
          </p:cNvSpPr>
          <p:nvPr>
            <p:ph sz="half" idx="1"/>
          </p:nvPr>
        </p:nvSpPr>
        <p:spPr>
          <a:xfrm>
            <a:off x="633186" y="1825625"/>
            <a:ext cx="5386614"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3">
            <a:extLst>
              <a:ext uri="{FF2B5EF4-FFF2-40B4-BE49-F238E27FC236}">
                <a16:creationId xmlns:a16="http://schemas.microsoft.com/office/drawing/2014/main" id="{A2548E2E-973A-4D52-ACB9-BF564F407308}"/>
              </a:ext>
            </a:extLst>
          </p:cNvPr>
          <p:cNvSpPr>
            <a:spLocks noGrp="1"/>
          </p:cNvSpPr>
          <p:nvPr>
            <p:ph sz="half" idx="2"/>
          </p:nvPr>
        </p:nvSpPr>
        <p:spPr>
          <a:xfrm>
            <a:off x="6172200" y="1825625"/>
            <a:ext cx="527685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10698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2">
            <a:extLst>
              <a:ext uri="{FF2B5EF4-FFF2-40B4-BE49-F238E27FC236}">
                <a16:creationId xmlns:a16="http://schemas.microsoft.com/office/drawing/2014/main" id="{10CD1AD0-C8B7-4785-A47D-D822CF4F248F}"/>
              </a:ext>
            </a:extLst>
          </p:cNvPr>
          <p:cNvSpPr>
            <a:spLocks noGrp="1"/>
          </p:cNvSpPr>
          <p:nvPr>
            <p:ph type="body" idx="1"/>
          </p:nvPr>
        </p:nvSpPr>
        <p:spPr>
          <a:xfrm>
            <a:off x="633186" y="1681163"/>
            <a:ext cx="53321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4">
            <a:extLst>
              <a:ext uri="{FF2B5EF4-FFF2-40B4-BE49-F238E27FC236}">
                <a16:creationId xmlns:a16="http://schemas.microsoft.com/office/drawing/2014/main" id="{90A1BBCF-EEF1-4C9A-BA10-9657A79560D3}"/>
              </a:ext>
            </a:extLst>
          </p:cNvPr>
          <p:cNvSpPr>
            <a:spLocks noGrp="1"/>
          </p:cNvSpPr>
          <p:nvPr>
            <p:ph type="body" sz="quarter" idx="3"/>
          </p:nvPr>
        </p:nvSpPr>
        <p:spPr>
          <a:xfrm>
            <a:off x="6172200" y="1681163"/>
            <a:ext cx="5276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Content Placeholder 3">
            <a:extLst>
              <a:ext uri="{FF2B5EF4-FFF2-40B4-BE49-F238E27FC236}">
                <a16:creationId xmlns:a16="http://schemas.microsoft.com/office/drawing/2014/main" id="{79F8415A-57A2-4D5C-97B0-E78499CC7C6F}"/>
              </a:ext>
            </a:extLst>
          </p:cNvPr>
          <p:cNvSpPr>
            <a:spLocks noGrp="1"/>
          </p:cNvSpPr>
          <p:nvPr>
            <p:ph sz="half" idx="2"/>
          </p:nvPr>
        </p:nvSpPr>
        <p:spPr>
          <a:xfrm>
            <a:off x="633186" y="2505075"/>
            <a:ext cx="5332147"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5">
            <a:extLst>
              <a:ext uri="{FF2B5EF4-FFF2-40B4-BE49-F238E27FC236}">
                <a16:creationId xmlns:a16="http://schemas.microsoft.com/office/drawing/2014/main" id="{37A31490-A10D-455A-B515-E26064D0E10A}"/>
              </a:ext>
            </a:extLst>
          </p:cNvPr>
          <p:cNvSpPr>
            <a:spLocks noGrp="1"/>
          </p:cNvSpPr>
          <p:nvPr>
            <p:ph sz="quarter" idx="4"/>
          </p:nvPr>
        </p:nvSpPr>
        <p:spPr>
          <a:xfrm>
            <a:off x="6172200" y="2505075"/>
            <a:ext cx="5276850"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4907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3">
            <a:extLst>
              <a:ext uri="{FF2B5EF4-FFF2-40B4-BE49-F238E27FC236}">
                <a16:creationId xmlns:a16="http://schemas.microsoft.com/office/drawing/2014/main" id="{9F5DF135-B773-4FF0-A198-687768159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4D4BA48E-457A-42FA-BC00-3AE386B38A0C}"/>
              </a:ext>
            </a:extLst>
          </p:cNvPr>
          <p:cNvSpPr>
            <a:spLocks noGrp="1"/>
          </p:cNvSpPr>
          <p:nvPr>
            <p:ph idx="1"/>
          </p:nvPr>
        </p:nvSpPr>
        <p:spPr>
          <a:xfrm>
            <a:off x="5183188" y="987425"/>
            <a:ext cx="62658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itl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Tree>
    <p:extLst>
      <p:ext uri="{BB962C8B-B14F-4D97-AF65-F5344CB8AC3E}">
        <p14:creationId xmlns:p14="http://schemas.microsoft.com/office/powerpoint/2010/main" val="397698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spTree>
    <p:extLst>
      <p:ext uri="{BB962C8B-B14F-4D97-AF65-F5344CB8AC3E}">
        <p14:creationId xmlns:p14="http://schemas.microsoft.com/office/powerpoint/2010/main" val="127085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itl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0" name="Text Placeholder 3">
            <a:extLst>
              <a:ext uri="{FF2B5EF4-FFF2-40B4-BE49-F238E27FC236}">
                <a16:creationId xmlns:a16="http://schemas.microsoft.com/office/drawing/2014/main" id="{436B2E80-B2B9-4309-8C9B-11D0B83C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03DB89DF-F372-4E54-9DFD-D53E42A2B8E8}"/>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294346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6582" y="2399072"/>
            <a:ext cx="10687667" cy="2448232"/>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16080" y="4925959"/>
            <a:ext cx="10668000" cy="904568"/>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10-Aug-23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94727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8589" y="358112"/>
            <a:ext cx="11012131" cy="10180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30244" y="1504337"/>
            <a:ext cx="9379975" cy="486696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7589735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l="-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79643" y="719031"/>
            <a:ext cx="8378376" cy="967132"/>
          </a:xfrm>
        </p:spPr>
        <p:txBody>
          <a:bodyPr>
            <a:normAutofit/>
          </a:bodyPr>
          <a:lstStyle>
            <a:lvl1pPr algn="r">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76054" y="1750141"/>
            <a:ext cx="9026012" cy="467816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10-Aug-23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7571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263950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572167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92" y="332697"/>
            <a:ext cx="10791153" cy="1018033"/>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696175" y="2148362"/>
            <a:ext cx="5386917"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96175" y="2778225"/>
            <a:ext cx="5386917"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6338" y="2148362"/>
            <a:ext cx="5389033"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76338" y="2778225"/>
            <a:ext cx="5389033"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10-Aug-23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895101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10-Aug-23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60934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10-Aug-23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219328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19840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a:r>
              <a:rPr lang="en-US" noProof="0"/>
              <a:t>Subtitle</a:t>
            </a:r>
          </a:p>
        </p:txBody>
      </p:sp>
    </p:spTree>
    <p:extLst>
      <p:ext uri="{BB962C8B-B14F-4D97-AF65-F5344CB8AC3E}">
        <p14:creationId xmlns:p14="http://schemas.microsoft.com/office/powerpoint/2010/main" val="3477175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02029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23476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20218" y="3167064"/>
            <a:ext cx="195156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38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tx1"/>
                </a:solidFill>
              </a:defRPr>
            </a:lvl1pPr>
          </a:lstStyle>
          <a:p>
            <a:r>
              <a:rPr lang="en-US" noProof="0" dirty="0"/>
              <a:t>Insert Image</a:t>
            </a:r>
          </a:p>
        </p:txBody>
      </p:sp>
      <p:sp>
        <p:nvSpPr>
          <p:cNvPr id="2" name="Titl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a:r>
              <a:rPr lang="en-US" noProof="0"/>
              <a:t>Click to edit Master title style</a:t>
            </a:r>
          </a:p>
        </p:txBody>
      </p:sp>
      <p:sp>
        <p:nvSpPr>
          <p:cNvPr id="3" name="Text Placeholder 2">
            <a:extLst>
              <a:ext uri="{FF2B5EF4-FFF2-40B4-BE49-F238E27FC236}">
                <a16:creationId xmlns:a16="http://schemas.microsoft.com/office/drawing/2014/main" id="{2728D712-0D13-4ECD-9BEB-B8EE651FF63F}"/>
              </a:ext>
            </a:extLst>
          </p:cNvPr>
          <p:cNvSpPr>
            <a:spLocks noGrp="1"/>
          </p:cNvSpPr>
          <p:nvPr>
            <p:ph type="body" idx="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3411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Content_2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8" name="Slide Number Placeholder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77204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 Content_3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Text Placeholder 12">
            <a:extLst>
              <a:ext uri="{FF2B5EF4-FFF2-40B4-BE49-F238E27FC236}">
                <a16:creationId xmlns:a16="http://schemas.microsoft.com/office/drawing/2014/main" id="{DEF523FD-B1FC-40A7-93AA-389CB38E17C0}"/>
              </a:ext>
            </a:extLst>
          </p:cNvPr>
          <p:cNvSpPr>
            <a:spLocks noGrp="1"/>
          </p:cNvSpPr>
          <p:nvPr>
            <p:ph type="body" sz="quarter" idx="15"/>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0" name="Content Placeholder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Slide Number Placeholder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105480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Text Placeholder 12">
            <a:extLst>
              <a:ext uri="{FF2B5EF4-FFF2-40B4-BE49-F238E27FC236}">
                <a16:creationId xmlns:a16="http://schemas.microsoft.com/office/drawing/2014/main" id="{C3BB8EAB-4266-4938-A8CB-6D18C938017F}"/>
              </a:ext>
            </a:extLst>
          </p:cNvPr>
          <p:cNvSpPr>
            <a:spLocks noGrp="1"/>
          </p:cNvSpPr>
          <p:nvPr>
            <p:ph type="body" sz="quarter" idx="14"/>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12" name="Content Placeholder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5" name="Slide Number Placeholder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4471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Content_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Slide Number Placeholder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215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noProof="0"/>
              <a:t>Icon</a:t>
            </a:r>
          </a:p>
        </p:txBody>
      </p:sp>
      <p:grpSp>
        <p:nvGrpSpPr>
          <p:cNvPr id="11" name="Group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Slide Number Placeholder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83065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a:fld id="{817179DE-9BF3-494C-804F-0C7C90AC8700}" type="slidenum">
              <a:rPr lang="en-US" noProof="0" smtClean="0"/>
              <a:pPr algn="ctr"/>
              <a:t>‹#›</a:t>
            </a:fld>
            <a:endParaRPr lang="en-US" noProof="0" dirty="0"/>
          </a:p>
        </p:txBody>
      </p:sp>
      <p:sp>
        <p:nvSpPr>
          <p:cNvPr id="2" name="Title Placeholder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9677071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70" r:id="rId10"/>
    <p:sldLayoutId id="2147483669" r:id="rId11"/>
    <p:sldLayoutId id="2147483655"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5000" r="-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10-Aug-23</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12200" y="6951663"/>
            <a:ext cx="11186167"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77256470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3.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20640" y="2820202"/>
            <a:ext cx="6891688" cy="2040556"/>
          </a:xfrm>
        </p:spPr>
        <p:txBody>
          <a:bodyPr/>
          <a:lstStyle/>
          <a:p>
            <a:pPr algn="ctr"/>
            <a:r>
              <a:rPr lang="en-US" dirty="0"/>
              <a:t>Molecular Dynamics  Study of Water Diffusivity in Graphene</a:t>
            </a:r>
            <a:br>
              <a:rPr lang="en-US" dirty="0"/>
            </a:br>
            <a:r>
              <a:rPr lang="en-US" dirty="0"/>
              <a:t>Nanochannels.</a:t>
            </a:r>
          </a:p>
        </p:txBody>
      </p:sp>
      <p:sp>
        <p:nvSpPr>
          <p:cNvPr id="3" name="Subtitle 2"/>
          <p:cNvSpPr>
            <a:spLocks noGrp="1"/>
          </p:cNvSpPr>
          <p:nvPr>
            <p:ph type="subTitle" idx="1"/>
          </p:nvPr>
        </p:nvSpPr>
        <p:spPr>
          <a:xfrm>
            <a:off x="5024385" y="4244741"/>
            <a:ext cx="6805062" cy="2473692"/>
          </a:xfrm>
        </p:spPr>
        <p:txBody>
          <a:bodyPr>
            <a:normAutofit/>
          </a:bodyPr>
          <a:lstStyle/>
          <a:p>
            <a:pPr algn="ctr"/>
            <a:endParaRPr lang="en-US" dirty="0"/>
          </a:p>
          <a:p>
            <a:pPr algn="ctr"/>
            <a:r>
              <a:rPr lang="en-US" dirty="0"/>
              <a:t>By: Abhay Rupareliya and Abhay Gupta</a:t>
            </a:r>
          </a:p>
          <a:p>
            <a:pPr algn="ctr"/>
            <a:endParaRPr lang="en-US" dirty="0"/>
          </a:p>
          <a:p>
            <a:pPr algn="ctr"/>
            <a:r>
              <a:rPr lang="en-US" b="1" dirty="0"/>
              <a:t>Guided by : Prof. J K Singh</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802111" y="93546"/>
            <a:ext cx="8607960" cy="6697077"/>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365835" y="172430"/>
            <a:ext cx="8701164" cy="548641"/>
          </a:xfrm>
        </p:spPr>
        <p:txBody>
          <a:bodyPr/>
          <a:lstStyle/>
          <a:p>
            <a:pPr algn="ctr"/>
            <a:r>
              <a:rPr lang="en-US" sz="3800" b="1" dirty="0">
                <a:latin typeface="Times New Roman" panose="02020603050405020304" pitchFamily="18" charset="0"/>
                <a:cs typeface="Times New Roman" panose="02020603050405020304" pitchFamily="18" charset="0"/>
              </a:rPr>
              <a:t>Simulation Model</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10</a:t>
            </a:fld>
            <a:endParaRPr lang="en-US" sz="1200" dirty="0">
              <a:solidFill>
                <a:schemeClr val="bg1"/>
              </a:solidFill>
            </a:endParaRPr>
          </a:p>
        </p:txBody>
      </p:sp>
      <mc:AlternateContent xmlns:mc="http://schemas.openxmlformats.org/markup-compatibility/2006" xmlns:a14="http://schemas.microsoft.com/office/drawing/2010/main">
        <mc:Choice Requires="a14">
          <p:sp>
            <p:nvSpPr>
              <p:cNvPr id="17" name="Title 3" descr="Title">
                <a:extLst>
                  <a:ext uri="{FF2B5EF4-FFF2-40B4-BE49-F238E27FC236}">
                    <a16:creationId xmlns:a16="http://schemas.microsoft.com/office/drawing/2014/main" id="{73AB9DE0-584A-C34E-5533-5F526E8DC463}"/>
                  </a:ext>
                </a:extLst>
              </p:cNvPr>
              <p:cNvSpPr txBox="1">
                <a:spLocks/>
              </p:cNvSpPr>
              <p:nvPr/>
            </p:nvSpPr>
            <p:spPr>
              <a:xfrm>
                <a:off x="365835" y="877785"/>
                <a:ext cx="8835917" cy="5473165"/>
              </a:xfrm>
              <a:prstGeom prst="rect">
                <a:avLst/>
              </a:prstGeom>
            </p:spPr>
            <p:txBody>
              <a:bodyPr vert="horz" wrap="square" lIns="0" tIns="45720" rIns="91440" bIns="45720" rtlCol="0" anchor="t">
                <a:noAutofit/>
              </a:bodyPr>
              <a:lstStyle>
                <a:lvl1pPr algn="l" defTabSz="914400" rtl="0" eaLnBrk="1" latinLnBrk="0" hangingPunct="1">
                  <a:lnSpc>
                    <a:spcPct val="90000"/>
                  </a:lnSpc>
                  <a:spcBef>
                    <a:spcPct val="0"/>
                  </a:spcBef>
                  <a:buNone/>
                  <a:defRPr lang="en-GB" sz="2400" kern="1200">
                    <a:solidFill>
                      <a:schemeClr val="tx1"/>
                    </a:solidFill>
                    <a:latin typeface="Corbel" panose="020B0503020204020204" pitchFamily="34" charset="0"/>
                    <a:ea typeface="+mj-ea"/>
                    <a:cs typeface="+mj-cs"/>
                  </a:defRPr>
                </a:lvl1pPr>
              </a:lstStyle>
              <a:p>
                <a:pPr marL="342900" indent="-342900">
                  <a:lnSpc>
                    <a:spcPct val="1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water molecules are initialized from a random distribution</a:t>
                </a:r>
              </a:p>
              <a:p>
                <a:pPr marL="342900" indent="-342900">
                  <a:lnSpc>
                    <a:spcPct val="1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length and the width of the simulation region are fixed,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𝐿</m:t>
                        </m:r>
                      </m:e>
                      <m:sub>
                        <m:r>
                          <a:rPr lang="en-US" sz="2200" b="0" i="1" smtClean="0">
                            <a:latin typeface="Cambria Math" panose="02040503050406030204" pitchFamily="18" charset="0"/>
                            <a:cs typeface="Times New Roman" panose="02020603050405020304" pitchFamily="18" charset="0"/>
                          </a:rPr>
                          <m:t>𝑥</m:t>
                        </m:r>
                      </m:sub>
                    </m:sSub>
                    <m:r>
                      <m:rPr>
                        <m:nor/>
                      </m:rPr>
                      <a:rPr lang="en-US" sz="2200" b="0" i="0" smtClean="0">
                        <a:latin typeface="Times New Roman" panose="02020603050405020304" pitchFamily="18" charset="0"/>
                        <a:cs typeface="Times New Roman" panose="02020603050405020304" pitchFamily="18" charset="0"/>
                      </a:rPr>
                      <m:t>=</m:t>
                    </m:r>
                    <m:r>
                      <m:rPr>
                        <m:nor/>
                      </m:rPr>
                      <a:rPr lang="en-US" sz="2200" dirty="0">
                        <a:latin typeface="Times New Roman" panose="02020603050405020304" pitchFamily="18" charset="0"/>
                        <a:cs typeface="Times New Roman" panose="02020603050405020304" pitchFamily="18" charset="0"/>
                      </a:rPr>
                      <m:t>30 Å</m:t>
                    </m:r>
                  </m:oMath>
                </a14:m>
                <a:r>
                  <a:rPr lang="en-US" sz="22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𝐿</m:t>
                        </m:r>
                      </m:e>
                      <m:sub>
                        <m:r>
                          <a:rPr lang="en-US" sz="2200" b="0" i="1" smtClean="0">
                            <a:latin typeface="Cambria Math" panose="02040503050406030204" pitchFamily="18" charset="0"/>
                            <a:cs typeface="Times New Roman" panose="02020603050405020304" pitchFamily="18" charset="0"/>
                          </a:rPr>
                          <m:t>𝑦</m:t>
                        </m:r>
                      </m:sub>
                    </m:sSub>
                    <m:r>
                      <m:rPr>
                        <m:nor/>
                      </m:rPr>
                      <a:rPr lang="en-US" sz="2200">
                        <a:latin typeface="Times New Roman" panose="02020603050405020304" pitchFamily="18" charset="0"/>
                        <a:cs typeface="Times New Roman" panose="02020603050405020304" pitchFamily="18" charset="0"/>
                      </a:rPr>
                      <m:t>=</m:t>
                    </m:r>
                    <m:r>
                      <m:rPr>
                        <m:nor/>
                      </m:rPr>
                      <a:rPr lang="en-US" sz="2200" dirty="0">
                        <a:latin typeface="Times New Roman" panose="02020603050405020304" pitchFamily="18" charset="0"/>
                        <a:cs typeface="Times New Roman" panose="02020603050405020304" pitchFamily="18" charset="0"/>
                      </a:rPr>
                      <m:t>30 Å</m:t>
                    </m:r>
                  </m:oMath>
                </a14:m>
                <a:r>
                  <a:rPr lang="en-US" sz="2200" dirty="0">
                    <a:latin typeface="Times New Roman" panose="02020603050405020304" pitchFamily="18" charset="0"/>
                    <a:cs typeface="Times New Roman" panose="02020603050405020304" pitchFamily="18" charset="0"/>
                  </a:rPr>
                  <a:t>. The distance between the two graphene sheets varies from 10</a:t>
                </a:r>
                <a14:m>
                  <m:oMath xmlns:m="http://schemas.openxmlformats.org/officeDocument/2006/math">
                    <m:r>
                      <m:rPr>
                        <m:nor/>
                      </m:rPr>
                      <a:rPr lang="en-US" sz="2200" dirty="0">
                        <a:latin typeface="Times New Roman" panose="02020603050405020304" pitchFamily="18" charset="0"/>
                        <a:cs typeface="Times New Roman" panose="02020603050405020304" pitchFamily="18" charset="0"/>
                      </a:rPr>
                      <m:t>Å</m:t>
                    </m:r>
                  </m:oMath>
                </a14:m>
                <a:r>
                  <a:rPr lang="en-US" sz="2200" dirty="0">
                    <a:latin typeface="Times New Roman" panose="02020603050405020304" pitchFamily="18" charset="0"/>
                    <a:cs typeface="Times New Roman" panose="02020603050405020304" pitchFamily="18" charset="0"/>
                  </a:rPr>
                  <a:t> to 25</a:t>
                </a:r>
                <a:r>
                  <a:rPr lang="en-US" sz="2200" dirty="0">
                    <a:cs typeface="Times New Roman" panose="02020603050405020304" pitchFamily="18" charset="0"/>
                  </a:rPr>
                  <a:t> </a:t>
                </a:r>
                <a14:m>
                  <m:oMath xmlns:m="http://schemas.openxmlformats.org/officeDocument/2006/math">
                    <m:r>
                      <m:rPr>
                        <m:nor/>
                      </m:rPr>
                      <a:rPr lang="en-US" sz="2200" dirty="0">
                        <a:latin typeface="Times New Roman" panose="02020603050405020304" pitchFamily="18" charset="0"/>
                        <a:cs typeface="Times New Roman" panose="02020603050405020304" pitchFamily="18" charset="0"/>
                      </a:rPr>
                      <m:t>Å</m:t>
                    </m:r>
                  </m:oMath>
                </a14:m>
                <a:r>
                  <a:rPr lang="en-US" sz="2200" dirty="0">
                    <a:latin typeface="Times New Roman" panose="02020603050405020304" pitchFamily="18" charset="0"/>
                    <a:cs typeface="Times New Roman" panose="02020603050405020304" pitchFamily="18" charset="0"/>
                  </a:rPr>
                  <a:t>. </a:t>
                </a:r>
              </a:p>
              <a:p>
                <a:pPr marL="342900" indent="-342900">
                  <a:lnSpc>
                    <a:spcPct val="1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MD simulations are performed in the NVT ensemble using the LAMMPS.</a:t>
                </a:r>
              </a:p>
              <a:p>
                <a:pPr marL="342900" indent="-342900">
                  <a:lnSpc>
                    <a:spcPct val="1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Nose-Hoover thermostat is used to maintain the temperature at T=300 K.</a:t>
                </a:r>
              </a:p>
              <a:p>
                <a:pPr marL="342900" indent="-342900">
                  <a:lnSpc>
                    <a:spcPct val="1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atomic interactions in the  MD simulations are modeled with the accepted Lennard-Jones (LJ) potential model.</a:t>
                </a:r>
              </a:p>
              <a:p>
                <a:pPr marL="342900" indent="-342900">
                  <a:lnSpc>
                    <a:spcPct val="1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common Berthelot–Lorentz mixing rule is used to determine the parameters between carbon and oxygen.</a:t>
                </a:r>
                <a14:m>
                  <m:oMath xmlns:m="http://schemas.openxmlformats.org/officeDocument/2006/math">
                    <a:fld id="{825F15A7-03F4-43D7-82C5-3E23DA2F108C}" type="mathplaceholder">
                      <a:rPr lang="en-US" sz="2200" i="1" smtClean="0">
                        <a:latin typeface="Cambria Math" panose="02040503050406030204" pitchFamily="18" charset="0"/>
                        <a:cs typeface="Times New Roman" panose="02020603050405020304" pitchFamily="18" charset="0"/>
                      </a:rPr>
                      <a:t>Type equation here.</a:t>
                    </a:fld>
                  </m:oMath>
                </a14:m>
                <a:endParaRPr lang="en-US" sz="2200" dirty="0">
                  <a:latin typeface="Times New Roman" panose="02020603050405020304" pitchFamily="18" charset="0"/>
                  <a:cs typeface="Times New Roman" panose="02020603050405020304" pitchFamily="18" charset="0"/>
                </a:endParaRPr>
              </a:p>
              <a:p>
                <a:pPr>
                  <a:lnSpc>
                    <a:spcPct val="100000"/>
                  </a:lnSpc>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200" b="0" i="1" smtClean="0">
                              <a:latin typeface="Cambria Math" panose="02040503050406030204" pitchFamily="18" charset="0"/>
                              <a:cs typeface="Times New Roman" panose="02020603050405020304" pitchFamily="18" charset="0"/>
                            </a:rPr>
                            <m:t>𝐶𝑂</m:t>
                          </m:r>
                        </m:sub>
                      </m:sSub>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200" i="1">
                                  <a:latin typeface="Cambria Math" panose="02040503050406030204" pitchFamily="18" charset="0"/>
                                  <a:cs typeface="Times New Roman" panose="02020603050405020304" pitchFamily="18" charset="0"/>
                                </a:rPr>
                                <m:t>𝐶</m:t>
                              </m:r>
                              <m:r>
                                <a:rPr lang="en-US" sz="2200" b="0" i="1" smtClean="0">
                                  <a:latin typeface="Cambria Math" panose="02040503050406030204" pitchFamily="18" charset="0"/>
                                  <a:cs typeface="Times New Roman" panose="02020603050405020304" pitchFamily="18" charset="0"/>
                                </a:rPr>
                                <m:t>𝐶</m:t>
                              </m:r>
                            </m:sub>
                          </m:sSub>
                          <m:sSub>
                            <m:sSubPr>
                              <m:ctrlPr>
                                <a:rPr lang="en-US" sz="2200" i="1">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𝑂𝑂</m:t>
                              </m:r>
                            </m:sub>
                          </m:sSub>
                        </m:num>
                        <m:den>
                          <m:r>
                            <a:rPr lang="en-US" sz="2200" b="0" i="1" smtClean="0">
                              <a:latin typeface="Cambria Math" panose="02040503050406030204" pitchFamily="18" charset="0"/>
                              <a:cs typeface="Times New Roman" panose="02020603050405020304" pitchFamily="18" charset="0"/>
                            </a:rPr>
                            <m:t>2</m:t>
                          </m:r>
                        </m:den>
                      </m:f>
                      <m:r>
                        <a:rPr lang="en-US" sz="2200" b="0" i="1" smtClean="0">
                          <a:latin typeface="Cambria Math" panose="02040503050406030204" pitchFamily="18" charset="0"/>
                          <a:cs typeface="Times New Roman" panose="02020603050405020304" pitchFamily="18" charset="0"/>
                        </a:rPr>
                        <m:t>  &amp;  </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𝐶𝑂</m:t>
                          </m:r>
                        </m:sub>
                      </m:s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𝐶</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𝐶</m:t>
                              </m:r>
                            </m:sub>
                          </m:sSub>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𝑂</m:t>
                              </m:r>
                              <m:r>
                                <a:rPr lang="en-US" sz="2200" i="1">
                                  <a:latin typeface="Cambria Math" panose="02040503050406030204" pitchFamily="18" charset="0"/>
                                  <a:ea typeface="Cambria Math" panose="02040503050406030204" pitchFamily="18" charset="0"/>
                                  <a:cs typeface="Times New Roman" panose="02020603050405020304" pitchFamily="18" charset="0"/>
                                </a:rPr>
                                <m:t>𝑂</m:t>
                              </m:r>
                            </m:sub>
                          </m:sSub>
                        </m:e>
                      </m:rad>
                    </m:oMath>
                  </m:oMathPara>
                </a14:m>
                <a:endParaRPr lang="en-US" sz="2200" b="0" dirty="0">
                  <a:latin typeface="Times New Roman" panose="02020603050405020304" pitchFamily="18" charset="0"/>
                  <a:ea typeface="Cambria Math" panose="020405030504060302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     We can obtain the LJ parameters between carbon and oxygen as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200" b="0" i="1" smtClean="0">
                            <a:latin typeface="Cambria Math" panose="02040503050406030204" pitchFamily="18" charset="0"/>
                            <a:cs typeface="Times New Roman" panose="02020603050405020304" pitchFamily="18" charset="0"/>
                          </a:rPr>
                          <m:t>𝐶𝑂</m:t>
                        </m:r>
                      </m:sub>
                    </m:sSub>
                  </m:oMath>
                </a14:m>
                <a:r>
                  <a:rPr lang="en-US" sz="2200" dirty="0">
                    <a:latin typeface="Times New Roman" panose="02020603050405020304" pitchFamily="18" charset="0"/>
                    <a:cs typeface="Times New Roman" panose="02020603050405020304" pitchFamily="18" charset="0"/>
                  </a:rPr>
                  <a:t>= 0.3283 nm and </a:t>
                </a:r>
                <a14:m>
                  <m:oMath xmlns:m="http://schemas.openxmlformats.org/officeDocument/2006/math">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𝜀</m:t>
                        </m:r>
                      </m:e>
                      <m:sub>
                        <m:r>
                          <a:rPr lang="en-US" sz="2200" i="1">
                            <a:latin typeface="Cambria Math" panose="02040503050406030204" pitchFamily="18" charset="0"/>
                            <a:ea typeface="Cambria Math" panose="02040503050406030204" pitchFamily="18" charset="0"/>
                            <a:cs typeface="Times New Roman" panose="02020603050405020304" pitchFamily="18" charset="0"/>
                          </a:rPr>
                          <m:t>𝐶𝑂</m:t>
                        </m:r>
                      </m:sub>
                    </m:sSub>
                  </m:oMath>
                </a14:m>
                <a:r>
                  <a:rPr lang="en-US" sz="2200" dirty="0">
                    <a:latin typeface="Times New Roman" panose="02020603050405020304" pitchFamily="18" charset="0"/>
                    <a:cs typeface="Times New Roman" panose="02020603050405020304" pitchFamily="18" charset="0"/>
                  </a:rPr>
                  <a:t>=0.0930 kcal/mol.</a:t>
                </a:r>
              </a:p>
              <a:p>
                <a:pPr>
                  <a:lnSpc>
                    <a:spcPct val="100000"/>
                  </a:lnSpc>
                </a:pPr>
                <a:r>
                  <a:rPr lang="en-US" sz="2200" dirty="0">
                    <a:latin typeface="Times New Roman" panose="02020603050405020304" pitchFamily="18" charset="0"/>
                    <a:cs typeface="Times New Roman" panose="02020603050405020304" pitchFamily="18" charset="0"/>
                  </a:rPr>
                  <a:t> </a:t>
                </a:r>
              </a:p>
            </p:txBody>
          </p:sp>
        </mc:Choice>
        <mc:Fallback xmlns="">
          <p:sp>
            <p:nvSpPr>
              <p:cNvPr id="17" name="Title 3" descr="Title">
                <a:extLst>
                  <a:ext uri="{FF2B5EF4-FFF2-40B4-BE49-F238E27FC236}">
                    <a16:creationId xmlns:a16="http://schemas.microsoft.com/office/drawing/2014/main" id="{73AB9DE0-584A-C34E-5533-5F526E8DC463}"/>
                  </a:ext>
                </a:extLst>
              </p:cNvPr>
              <p:cNvSpPr txBox="1">
                <a:spLocks noRot="1" noChangeAspect="1" noMove="1" noResize="1" noEditPoints="1" noAdjustHandles="1" noChangeArrowheads="1" noChangeShapeType="1" noTextEdit="1"/>
              </p:cNvSpPr>
              <p:nvPr/>
            </p:nvSpPr>
            <p:spPr>
              <a:xfrm>
                <a:off x="365835" y="877785"/>
                <a:ext cx="8835917" cy="5473165"/>
              </a:xfrm>
              <a:prstGeom prst="rect">
                <a:avLst/>
              </a:prstGeom>
              <a:blipFill>
                <a:blip r:embed="rId3"/>
                <a:stretch>
                  <a:fillRect l="-1932" t="-780" b="-1336"/>
                </a:stretch>
              </a:blipFill>
            </p:spPr>
            <p:txBody>
              <a:bodyPr/>
              <a:lstStyle/>
              <a:p>
                <a:r>
                  <a:rPr lang="en-US">
                    <a:noFill/>
                  </a:rPr>
                  <a:t> </a:t>
                </a:r>
              </a:p>
            </p:txBody>
          </p:sp>
        </mc:Fallback>
      </mc:AlternateContent>
    </p:spTree>
    <p:extLst>
      <p:ext uri="{BB962C8B-B14F-4D97-AF65-F5344CB8AC3E}">
        <p14:creationId xmlns:p14="http://schemas.microsoft.com/office/powerpoint/2010/main" val="255530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65AB8F7-0514-0CE1-503C-6A43A7CB63F8}"/>
              </a:ext>
            </a:extLst>
          </p:cNvPr>
          <p:cNvPicPr>
            <a:picLocks noChangeAspect="1"/>
          </p:cNvPicPr>
          <p:nvPr/>
        </p:nvPicPr>
        <p:blipFill rotWithShape="1">
          <a:blip r:embed="rId2"/>
          <a:srcRect l="9169" t="3739" r="9247" b="3548"/>
          <a:stretch/>
        </p:blipFill>
        <p:spPr>
          <a:xfrm>
            <a:off x="4335011" y="1523545"/>
            <a:ext cx="3116716" cy="3753616"/>
          </a:xfrm>
          <a:prstGeom prst="rect">
            <a:avLst/>
          </a:prstGeom>
        </p:spPr>
      </p:pic>
      <p:pic>
        <p:nvPicPr>
          <p:cNvPr id="5" name="Picture 4">
            <a:extLst>
              <a:ext uri="{FF2B5EF4-FFF2-40B4-BE49-F238E27FC236}">
                <a16:creationId xmlns:a16="http://schemas.microsoft.com/office/drawing/2014/main" id="{04757FF7-F57B-8021-5F26-610C204A495F}"/>
              </a:ext>
            </a:extLst>
          </p:cNvPr>
          <p:cNvPicPr>
            <a:picLocks noChangeAspect="1"/>
          </p:cNvPicPr>
          <p:nvPr/>
        </p:nvPicPr>
        <p:blipFill rotWithShape="1">
          <a:blip r:embed="rId3"/>
          <a:srcRect l="1069" t="1806" r="4535" b="8536"/>
          <a:stretch/>
        </p:blipFill>
        <p:spPr>
          <a:xfrm>
            <a:off x="144378" y="826903"/>
            <a:ext cx="4347139" cy="2975075"/>
          </a:xfrm>
          <a:prstGeom prst="rect">
            <a:avLst/>
          </a:prstGeom>
        </p:spPr>
      </p:pic>
      <p:sp>
        <p:nvSpPr>
          <p:cNvPr id="17" name="TextBox 16">
            <a:extLst>
              <a:ext uri="{FF2B5EF4-FFF2-40B4-BE49-F238E27FC236}">
                <a16:creationId xmlns:a16="http://schemas.microsoft.com/office/drawing/2014/main" id="{4B081001-BF56-383E-FC81-15CC5E2CA102}"/>
              </a:ext>
            </a:extLst>
          </p:cNvPr>
          <p:cNvSpPr txBox="1"/>
          <p:nvPr/>
        </p:nvSpPr>
        <p:spPr>
          <a:xfrm>
            <a:off x="144378" y="82068"/>
            <a:ext cx="11906451"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Simulation System of water confined between two Graphene Sheets</a:t>
            </a:r>
          </a:p>
        </p:txBody>
      </p:sp>
      <p:pic>
        <p:nvPicPr>
          <p:cNvPr id="22" name="Picture 21">
            <a:extLst>
              <a:ext uri="{FF2B5EF4-FFF2-40B4-BE49-F238E27FC236}">
                <a16:creationId xmlns:a16="http://schemas.microsoft.com/office/drawing/2014/main" id="{E3D89DA9-44DB-473E-0C96-CAB8C9A3D555}"/>
              </a:ext>
            </a:extLst>
          </p:cNvPr>
          <p:cNvPicPr>
            <a:picLocks noChangeAspect="1"/>
          </p:cNvPicPr>
          <p:nvPr/>
        </p:nvPicPr>
        <p:blipFill rotWithShape="1">
          <a:blip r:embed="rId4"/>
          <a:srcRect r="50000" b="8949"/>
          <a:stretch/>
        </p:blipFill>
        <p:spPr>
          <a:xfrm>
            <a:off x="8223344" y="813419"/>
            <a:ext cx="2778331" cy="19675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a:extLst>
              <a:ext uri="{FF2B5EF4-FFF2-40B4-BE49-F238E27FC236}">
                <a16:creationId xmlns:a16="http://schemas.microsoft.com/office/drawing/2014/main" id="{3016C5C6-5DA0-BA49-8B23-7CA7B7D65AF5}"/>
              </a:ext>
            </a:extLst>
          </p:cNvPr>
          <p:cNvPicPr>
            <a:picLocks noChangeAspect="1"/>
          </p:cNvPicPr>
          <p:nvPr/>
        </p:nvPicPr>
        <p:blipFill>
          <a:blip r:embed="rId5"/>
          <a:stretch>
            <a:fillRect/>
          </a:stretch>
        </p:blipFill>
        <p:spPr>
          <a:xfrm>
            <a:off x="8194469" y="3340663"/>
            <a:ext cx="2951586" cy="22037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4" name="Rectangle 23">
            <a:extLst>
              <a:ext uri="{FF2B5EF4-FFF2-40B4-BE49-F238E27FC236}">
                <a16:creationId xmlns:a16="http://schemas.microsoft.com/office/drawing/2014/main" id="{FF256F16-EBD0-B283-A7E2-80D3421DA830}"/>
              </a:ext>
            </a:extLst>
          </p:cNvPr>
          <p:cNvSpPr/>
          <p:nvPr/>
        </p:nvSpPr>
        <p:spPr>
          <a:xfrm>
            <a:off x="8141697" y="774491"/>
            <a:ext cx="436338"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b</a:t>
            </a:r>
            <a:r>
              <a:rPr lang="en-US" sz="2400" b="0" cap="none" spc="0" dirty="0">
                <a:ln w="0"/>
                <a:solidFill>
                  <a:schemeClr val="tx1"/>
                </a:solidFill>
                <a:effectLst>
                  <a:outerShdw blurRad="38100" dist="19050" dir="2700000" algn="tl" rotWithShape="0">
                    <a:schemeClr val="dk1">
                      <a:alpha val="40000"/>
                    </a:schemeClr>
                  </a:outerShdw>
                </a:effectLst>
              </a:rPr>
              <a:t>)</a:t>
            </a:r>
          </a:p>
        </p:txBody>
      </p:sp>
      <p:sp>
        <p:nvSpPr>
          <p:cNvPr id="25" name="Rectangle 24">
            <a:extLst>
              <a:ext uri="{FF2B5EF4-FFF2-40B4-BE49-F238E27FC236}">
                <a16:creationId xmlns:a16="http://schemas.microsoft.com/office/drawing/2014/main" id="{DF2F8366-CCA1-F3E7-4BAB-68DA0C879636}"/>
              </a:ext>
            </a:extLst>
          </p:cNvPr>
          <p:cNvSpPr/>
          <p:nvPr/>
        </p:nvSpPr>
        <p:spPr>
          <a:xfrm>
            <a:off x="8194469" y="3464233"/>
            <a:ext cx="407484"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c)</a:t>
            </a:r>
          </a:p>
        </p:txBody>
      </p:sp>
      <p:sp>
        <p:nvSpPr>
          <p:cNvPr id="26" name="Rectangle 25">
            <a:extLst>
              <a:ext uri="{FF2B5EF4-FFF2-40B4-BE49-F238E27FC236}">
                <a16:creationId xmlns:a16="http://schemas.microsoft.com/office/drawing/2014/main" id="{DFA030FB-6379-1C96-7794-3E3FD582CD7E}"/>
              </a:ext>
            </a:extLst>
          </p:cNvPr>
          <p:cNvSpPr/>
          <p:nvPr/>
        </p:nvSpPr>
        <p:spPr>
          <a:xfrm>
            <a:off x="0" y="774490"/>
            <a:ext cx="420308"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a</a:t>
            </a:r>
            <a:r>
              <a:rPr lang="en-US" sz="2400" b="0" cap="none" spc="0" dirty="0">
                <a:ln w="0"/>
                <a:effectLst>
                  <a:outerShdw blurRad="38100" dist="19050" dir="2700000" algn="tl" rotWithShape="0">
                    <a:schemeClr val="dk1">
                      <a:alpha val="40000"/>
                    </a:schemeClr>
                  </a:outerShdw>
                </a:effectLst>
              </a:rPr>
              <a:t>)</a:t>
            </a:r>
          </a:p>
        </p:txBody>
      </p:sp>
      <p:sp>
        <p:nvSpPr>
          <p:cNvPr id="3" name="Rectangle 2">
            <a:extLst>
              <a:ext uri="{FF2B5EF4-FFF2-40B4-BE49-F238E27FC236}">
                <a16:creationId xmlns:a16="http://schemas.microsoft.com/office/drawing/2014/main" id="{FAE1BD0C-9D09-E5B9-D5EC-171DA5E1663F}"/>
              </a:ext>
            </a:extLst>
          </p:cNvPr>
          <p:cNvSpPr/>
          <p:nvPr/>
        </p:nvSpPr>
        <p:spPr>
          <a:xfrm>
            <a:off x="9372713" y="2794080"/>
            <a:ext cx="704039"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TIP4P</a:t>
            </a:r>
          </a:p>
        </p:txBody>
      </p:sp>
      <p:sp>
        <p:nvSpPr>
          <p:cNvPr id="4" name="TextBox 3">
            <a:extLst>
              <a:ext uri="{FF2B5EF4-FFF2-40B4-BE49-F238E27FC236}">
                <a16:creationId xmlns:a16="http://schemas.microsoft.com/office/drawing/2014/main" id="{64BBD9F9-F6C4-8B8C-0955-D3332ED7FB7A}"/>
              </a:ext>
            </a:extLst>
          </p:cNvPr>
          <p:cNvSpPr txBox="1"/>
          <p:nvPr/>
        </p:nvSpPr>
        <p:spPr>
          <a:xfrm>
            <a:off x="0" y="5775159"/>
            <a:ext cx="12192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 4. a) Simulation Box,     b) atomic model of water     c)atomic model of graphene </a:t>
            </a:r>
          </a:p>
        </p:txBody>
      </p:sp>
    </p:spTree>
    <p:extLst>
      <p:ext uri="{BB962C8B-B14F-4D97-AF65-F5344CB8AC3E}">
        <p14:creationId xmlns:p14="http://schemas.microsoft.com/office/powerpoint/2010/main" val="172556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B081001-BF56-383E-FC81-15CC5E2CA102}"/>
              </a:ext>
            </a:extLst>
          </p:cNvPr>
          <p:cNvSpPr txBox="1"/>
          <p:nvPr/>
        </p:nvSpPr>
        <p:spPr>
          <a:xfrm>
            <a:off x="0" y="82068"/>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Results : </a:t>
            </a:r>
            <a:r>
              <a:rPr lang="en-US" sz="3200" dirty="0">
                <a:latin typeface="Times New Roman" panose="02020603050405020304" pitchFamily="18" charset="0"/>
                <a:cs typeface="Times New Roman" panose="02020603050405020304" pitchFamily="18" charset="0"/>
              </a:rPr>
              <a:t>Simulation of water in a confined graphene nanochannel</a:t>
            </a:r>
          </a:p>
        </p:txBody>
      </p:sp>
      <p:sp>
        <p:nvSpPr>
          <p:cNvPr id="12" name="TextBox 11">
            <a:extLst>
              <a:ext uri="{FF2B5EF4-FFF2-40B4-BE49-F238E27FC236}">
                <a16:creationId xmlns:a16="http://schemas.microsoft.com/office/drawing/2014/main" id="{CD340B5C-1E30-A0D4-41BA-20F258399E87}"/>
              </a:ext>
            </a:extLst>
          </p:cNvPr>
          <p:cNvSpPr txBox="1"/>
          <p:nvPr/>
        </p:nvSpPr>
        <p:spPr>
          <a:xfrm>
            <a:off x="430727" y="3913465"/>
            <a:ext cx="543105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Light"/>
                <a:ea typeface="+mn-ea"/>
                <a:cs typeface="+mn-cs"/>
              </a:rPr>
              <a:t>Fig 5. MSD as a function of time for the water molecules in a confined graphene nanochannel.</a:t>
            </a:r>
          </a:p>
        </p:txBody>
      </p:sp>
      <p:sp>
        <p:nvSpPr>
          <p:cNvPr id="13" name="TextBox 12">
            <a:extLst>
              <a:ext uri="{FF2B5EF4-FFF2-40B4-BE49-F238E27FC236}">
                <a16:creationId xmlns:a16="http://schemas.microsoft.com/office/drawing/2014/main" id="{C191C307-65C2-E970-0199-29157C95E4E5}"/>
              </a:ext>
            </a:extLst>
          </p:cNvPr>
          <p:cNvSpPr txBox="1"/>
          <p:nvPr/>
        </p:nvSpPr>
        <p:spPr>
          <a:xfrm>
            <a:off x="6660682" y="3936734"/>
            <a:ext cx="5100591" cy="276999"/>
          </a:xfrm>
          <a:prstGeom prst="rect">
            <a:avLst/>
          </a:prstGeom>
          <a:noFill/>
        </p:spPr>
        <p:txBody>
          <a:bodyPr wrap="square" rtlCol="0">
            <a:spAutoFit/>
          </a:bodyPr>
          <a:lstStyle/>
          <a:p>
            <a:r>
              <a:rPr lang="en-US" sz="1200" dirty="0"/>
              <a:t>Fig 6. Diffusivity as a function of the nanochannel Height</a:t>
            </a:r>
          </a:p>
        </p:txBody>
      </p:sp>
      <p:sp>
        <p:nvSpPr>
          <p:cNvPr id="3" name="TextBox 2">
            <a:extLst>
              <a:ext uri="{FF2B5EF4-FFF2-40B4-BE49-F238E27FC236}">
                <a16:creationId xmlns:a16="http://schemas.microsoft.com/office/drawing/2014/main" id="{5859EE38-ED50-DC1C-3987-7AAF9CC4085D}"/>
              </a:ext>
            </a:extLst>
          </p:cNvPr>
          <p:cNvSpPr txBox="1"/>
          <p:nvPr/>
        </p:nvSpPr>
        <p:spPr>
          <a:xfrm>
            <a:off x="430727" y="4449005"/>
            <a:ext cx="11321720" cy="147732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Performing the simulation of water in a confined graphene nanochannel, we got the diffusivity </a:t>
            </a:r>
            <a:r>
              <a:rPr lang="en-US" sz="1800" b="0" i="0" u="none" strike="noStrike" dirty="0">
                <a:solidFill>
                  <a:srgbClr val="000000"/>
                </a:solidFill>
                <a:effectLst/>
                <a:latin typeface="Calibri" panose="020F0502020204030204" pitchFamily="34" charset="0"/>
              </a:rPr>
              <a:t>7.356*</a:t>
            </a:r>
            <a:r>
              <a:rPr lang="en-US" sz="1800" b="0" i="0" u="none" strike="noStrike" baseline="0" dirty="0">
                <a:effectLst/>
                <a:latin typeface="Times New Roman" panose="02020603050405020304" pitchFamily="18" charset="0"/>
                <a:cs typeface="Times New Roman" panose="02020603050405020304" pitchFamily="18" charset="0"/>
              </a:rPr>
              <a:t>10</a:t>
            </a:r>
            <a:r>
              <a:rPr lang="en-US" sz="1800" b="0" i="0" u="none" strike="noStrike" baseline="30000" dirty="0">
                <a:effectLst/>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a:t>
            </a:r>
            <a:r>
              <a:rPr lang="en-US" sz="1800" b="0" i="0" u="none" strike="noStrike" baseline="0" dirty="0">
                <a:effectLst/>
                <a:latin typeface="Times New Roman" panose="02020603050405020304" pitchFamily="18" charset="0"/>
                <a:cs typeface="Times New Roman" panose="02020603050405020304" pitchFamily="18" charset="0"/>
              </a:rPr>
              <a:t>m</a:t>
            </a:r>
            <a:r>
              <a:rPr lang="en-US" sz="1800" b="0" i="0" u="none" strike="noStrike" baseline="30000" dirty="0">
                <a:effectLst/>
                <a:latin typeface="Times New Roman" panose="02020603050405020304" pitchFamily="18" charset="0"/>
                <a:cs typeface="Times New Roman" panose="02020603050405020304" pitchFamily="18" charset="0"/>
              </a:rPr>
              <a:t>2</a:t>
            </a:r>
            <a:r>
              <a:rPr lang="en-US" sz="1800" b="0" i="0" u="none" strike="noStrike" baseline="0" dirty="0">
                <a:effectLst/>
                <a:latin typeface="Times New Roman" panose="02020603050405020304" pitchFamily="18" charset="0"/>
                <a:cs typeface="Times New Roman" panose="02020603050405020304" pitchFamily="18" charset="0"/>
              </a:rPr>
              <a:t> s</a:t>
            </a:r>
            <a:r>
              <a:rPr lang="en-US" sz="1800" b="0" i="0" u="none" strike="noStrike" baseline="30000" dirty="0">
                <a:effectLst/>
                <a:latin typeface="Times New Roman" panose="02020603050405020304" pitchFamily="18" charset="0"/>
                <a:cs typeface="Times New Roman" panose="02020603050405020304" pitchFamily="18" charset="0"/>
              </a:rPr>
              <a:t>−</a:t>
            </a:r>
            <a:r>
              <a:rPr lang="en-US" sz="1800" b="0" i="0" u="none" strike="noStrike" baseline="0" dirty="0">
                <a:effectLst/>
                <a:latin typeface="Times New Roman" panose="02020603050405020304" pitchFamily="18" charset="0"/>
                <a:cs typeface="Times New Roman" panose="02020603050405020304" pitchFamily="18" charset="0"/>
              </a:rPr>
              <a:t> </a:t>
            </a:r>
            <a:r>
              <a:rPr lang="en-US" sz="1800" b="0" i="0" u="none" strike="noStrike" baseline="30000" dirty="0">
                <a:effectLst/>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at distance between the graphene sheet is equal to 10</a:t>
            </a:r>
            <a:r>
              <a:rPr lang="en-US" sz="1800" b="0" i="0" u="none" strike="noStrike" baseline="0" dirty="0">
                <a:effectLst/>
              </a:rPr>
              <a:t>Å.</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Now as we see in Fig. 6, on increasing the distance between the graphene sheet diffusivity increases. This is because the interaction between the sheet and water molecules decreases, leading to less confinement and less hindering of the water molecule movement, which can increase its diffusivity. </a:t>
            </a:r>
          </a:p>
        </p:txBody>
      </p:sp>
      <p:pic>
        <p:nvPicPr>
          <p:cNvPr id="6" name="Picture 5">
            <a:extLst>
              <a:ext uri="{FF2B5EF4-FFF2-40B4-BE49-F238E27FC236}">
                <a16:creationId xmlns:a16="http://schemas.microsoft.com/office/drawing/2014/main" id="{4E0DC4FE-2FD1-1E63-674C-4D14B5F03CE0}"/>
              </a:ext>
            </a:extLst>
          </p:cNvPr>
          <p:cNvPicPr>
            <a:picLocks noChangeAspect="1"/>
          </p:cNvPicPr>
          <p:nvPr/>
        </p:nvPicPr>
        <p:blipFill>
          <a:blip r:embed="rId2"/>
          <a:stretch>
            <a:fillRect/>
          </a:stretch>
        </p:blipFill>
        <p:spPr>
          <a:xfrm>
            <a:off x="6330216" y="862118"/>
            <a:ext cx="5102794" cy="3066554"/>
          </a:xfrm>
          <a:prstGeom prst="rect">
            <a:avLst/>
          </a:prstGeom>
        </p:spPr>
      </p:pic>
      <p:pic>
        <p:nvPicPr>
          <p:cNvPr id="7" name="Picture 6">
            <a:extLst>
              <a:ext uri="{FF2B5EF4-FFF2-40B4-BE49-F238E27FC236}">
                <a16:creationId xmlns:a16="http://schemas.microsoft.com/office/drawing/2014/main" id="{DAE7FCA6-80CB-5431-829A-0A33D2CC5C9A}"/>
              </a:ext>
            </a:extLst>
          </p:cNvPr>
          <p:cNvPicPr>
            <a:picLocks noChangeAspect="1"/>
          </p:cNvPicPr>
          <p:nvPr/>
        </p:nvPicPr>
        <p:blipFill rotWithShape="1">
          <a:blip r:embed="rId3"/>
          <a:srcRect t="2674" r="4004"/>
          <a:stretch/>
        </p:blipFill>
        <p:spPr>
          <a:xfrm>
            <a:off x="421104" y="740718"/>
            <a:ext cx="5102794" cy="3209765"/>
          </a:xfrm>
          <a:prstGeom prst="rect">
            <a:avLst/>
          </a:prstGeom>
        </p:spPr>
      </p:pic>
    </p:spTree>
    <p:extLst>
      <p:ext uri="{BB962C8B-B14F-4D97-AF65-F5344CB8AC3E}">
        <p14:creationId xmlns:p14="http://schemas.microsoft.com/office/powerpoint/2010/main" val="38402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people sitting around a wooden table&#10;">
            <a:extLst>
              <a:ext uri="{FF2B5EF4-FFF2-40B4-BE49-F238E27FC236}">
                <a16:creationId xmlns:a16="http://schemas.microsoft.com/office/drawing/2014/main" id="{D48306FF-9A46-43AC-BC11-DE5D9F2D1836}"/>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 y="0"/>
            <a:ext cx="12192000" cy="6858000"/>
          </a:xfrm>
        </p:spPr>
      </p:pic>
      <p:sp>
        <p:nvSpPr>
          <p:cNvPr id="52" name="Rectangle 51">
            <a:extLst>
              <a:ext uri="{FF2B5EF4-FFF2-40B4-BE49-F238E27FC236}">
                <a16:creationId xmlns:a16="http://schemas.microsoft.com/office/drawing/2014/main" id="{31664CF3-C0D1-4769-8E59-8694AF07951A}"/>
              </a:ext>
              <a:ext uri="{C183D7F6-B498-43B3-948B-1728B52AA6E4}">
                <adec:decorative xmlns:adec="http://schemas.microsoft.com/office/drawing/2017/decorative" val="1"/>
              </a:ext>
            </a:extLst>
          </p:cNvPr>
          <p:cNvSpPr/>
          <p:nvPr/>
        </p:nvSpPr>
        <p:spPr>
          <a:xfrm>
            <a:off x="0" y="0"/>
            <a:ext cx="12191999" cy="6857999"/>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F5325EDA-7343-463C-83EC-5D799E8B8195}"/>
              </a:ext>
              <a:ext uri="{C183D7F6-B498-43B3-948B-1728B52AA6E4}">
                <adec:decorative xmlns:adec="http://schemas.microsoft.com/office/drawing/2017/decorative" val="1"/>
              </a:ext>
            </a:extLst>
          </p:cNvPr>
          <p:cNvGrpSpPr/>
          <p:nvPr/>
        </p:nvGrpSpPr>
        <p:grpSpPr>
          <a:xfrm>
            <a:off x="9621169" y="0"/>
            <a:ext cx="2570831" cy="6858001"/>
            <a:chOff x="9621170" y="0"/>
            <a:chExt cx="2570831" cy="6858001"/>
          </a:xfrm>
        </p:grpSpPr>
        <p:sp>
          <p:nvSpPr>
            <p:cNvPr id="32" name="Freeform: Shape 31">
              <a:extLst>
                <a:ext uri="{FF2B5EF4-FFF2-40B4-BE49-F238E27FC236}">
                  <a16:creationId xmlns:a16="http://schemas.microsoft.com/office/drawing/2014/main" id="{25DFF88D-A516-4508-BC03-10D68E4034CF}"/>
                </a:ext>
              </a:extLst>
            </p:cNvPr>
            <p:cNvSpPr/>
            <p:nvPr/>
          </p:nvSpPr>
          <p:spPr>
            <a:xfrm>
              <a:off x="9621170" y="0"/>
              <a:ext cx="2570831" cy="6858000"/>
            </a:xfrm>
            <a:custGeom>
              <a:avLst/>
              <a:gdLst>
                <a:gd name="connsiteX0" fmla="*/ 1649197 w 2570831"/>
                <a:gd name="connsiteY0" fmla="*/ 0 h 6858000"/>
                <a:gd name="connsiteX1" fmla="*/ 2570831 w 2570831"/>
                <a:gd name="connsiteY1" fmla="*/ 0 h 6858000"/>
                <a:gd name="connsiteX2" fmla="*/ 2570831 w 2570831"/>
                <a:gd name="connsiteY2" fmla="*/ 6858000 h 6858000"/>
                <a:gd name="connsiteX3" fmla="*/ 0 w 257083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70831" h="6858000">
                  <a:moveTo>
                    <a:pt x="1649197" y="0"/>
                  </a:moveTo>
                  <a:lnTo>
                    <a:pt x="2570831" y="0"/>
                  </a:lnTo>
                  <a:lnTo>
                    <a:pt x="2570831" y="6858000"/>
                  </a:lnTo>
                  <a:lnTo>
                    <a:pt x="0" y="6858000"/>
                  </a:lnTo>
                  <a:close/>
                </a:path>
              </a:pathLst>
            </a:cu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F990A05A-2B0C-4EA2-8A33-D5A7D8C1BC4F}"/>
                </a:ext>
              </a:extLst>
            </p:cNvPr>
            <p:cNvSpPr/>
            <p:nvPr/>
          </p:nvSpPr>
          <p:spPr>
            <a:xfrm>
              <a:off x="9754598" y="0"/>
              <a:ext cx="2437402" cy="6858000"/>
            </a:xfrm>
            <a:custGeom>
              <a:avLst/>
              <a:gdLst>
                <a:gd name="connsiteX0" fmla="*/ 1649197 w 2437402"/>
                <a:gd name="connsiteY0" fmla="*/ 0 h 6858000"/>
                <a:gd name="connsiteX1" fmla="*/ 2437402 w 2437402"/>
                <a:gd name="connsiteY1" fmla="*/ 0 h 6858000"/>
                <a:gd name="connsiteX2" fmla="*/ 2437402 w 2437402"/>
                <a:gd name="connsiteY2" fmla="*/ 6858000 h 6858000"/>
                <a:gd name="connsiteX3" fmla="*/ 0 w 2437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37402" h="6858000">
                  <a:moveTo>
                    <a:pt x="1649197" y="0"/>
                  </a:moveTo>
                  <a:lnTo>
                    <a:pt x="2437402" y="0"/>
                  </a:lnTo>
                  <a:lnTo>
                    <a:pt x="2437402" y="6858000"/>
                  </a:lnTo>
                  <a:lnTo>
                    <a:pt x="0" y="685800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79BF84DA-56CC-4319-9B18-B6303F93EF5A}"/>
                </a:ext>
              </a:extLst>
            </p:cNvPr>
            <p:cNvSpPr/>
            <p:nvPr/>
          </p:nvSpPr>
          <p:spPr>
            <a:xfrm>
              <a:off x="10011320" y="0"/>
              <a:ext cx="2180680" cy="6858000"/>
            </a:xfrm>
            <a:custGeom>
              <a:avLst/>
              <a:gdLst>
                <a:gd name="connsiteX0" fmla="*/ 1649197 w 2180680"/>
                <a:gd name="connsiteY0" fmla="*/ 0 h 6858000"/>
                <a:gd name="connsiteX1" fmla="*/ 2180680 w 2180680"/>
                <a:gd name="connsiteY1" fmla="*/ 0 h 6858000"/>
                <a:gd name="connsiteX2" fmla="*/ 2180680 w 2180680"/>
                <a:gd name="connsiteY2" fmla="*/ 6858000 h 6858000"/>
                <a:gd name="connsiteX3" fmla="*/ 0 w 21806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180680" h="6858000">
                  <a:moveTo>
                    <a:pt x="1649197" y="0"/>
                  </a:moveTo>
                  <a:lnTo>
                    <a:pt x="2180680" y="0"/>
                  </a:lnTo>
                  <a:lnTo>
                    <a:pt x="2180680" y="6858000"/>
                  </a:lnTo>
                  <a:lnTo>
                    <a:pt x="0" y="6858000"/>
                  </a:lnTo>
                  <a:close/>
                </a:path>
              </a:pathLst>
            </a:custGeom>
            <a:solidFill>
              <a:schemeClr val="accent1">
                <a:lumMod val="7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3FE4855B-D7C3-4EA7-8050-5BDDB9E3A78A}"/>
                </a:ext>
              </a:extLst>
            </p:cNvPr>
            <p:cNvSpPr/>
            <p:nvPr/>
          </p:nvSpPr>
          <p:spPr>
            <a:xfrm>
              <a:off x="10544156" y="5626"/>
              <a:ext cx="1647844" cy="6852374"/>
            </a:xfrm>
            <a:custGeom>
              <a:avLst/>
              <a:gdLst>
                <a:gd name="connsiteX0" fmla="*/ 1647844 w 1647844"/>
                <a:gd name="connsiteY0" fmla="*/ 0 h 6852374"/>
                <a:gd name="connsiteX1" fmla="*/ 1647844 w 1647844"/>
                <a:gd name="connsiteY1" fmla="*/ 6852374 h 6852374"/>
                <a:gd name="connsiteX2" fmla="*/ 0 w 1647844"/>
                <a:gd name="connsiteY2" fmla="*/ 6852374 h 6852374"/>
              </a:gdLst>
              <a:ahLst/>
              <a:cxnLst>
                <a:cxn ang="0">
                  <a:pos x="connsiteX0" y="connsiteY0"/>
                </a:cxn>
                <a:cxn ang="0">
                  <a:pos x="connsiteX1" y="connsiteY1"/>
                </a:cxn>
                <a:cxn ang="0">
                  <a:pos x="connsiteX2" y="connsiteY2"/>
                </a:cxn>
              </a:cxnLst>
              <a:rect l="l" t="t" r="r" b="b"/>
              <a:pathLst>
                <a:path w="1647844" h="6852374">
                  <a:moveTo>
                    <a:pt x="1647844" y="0"/>
                  </a:moveTo>
                  <a:lnTo>
                    <a:pt x="1647844" y="6852374"/>
                  </a:lnTo>
                  <a:lnTo>
                    <a:pt x="0" y="6852374"/>
                  </a:lnTo>
                  <a:close/>
                </a:path>
              </a:pathLst>
            </a:custGeom>
            <a:solidFill>
              <a:schemeClr val="accent1">
                <a:lumMod val="7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EC066EC5-6C2C-4006-B87D-E6C5CFDEF302}"/>
                </a:ext>
              </a:extLst>
            </p:cNvPr>
            <p:cNvSpPr/>
            <p:nvPr/>
          </p:nvSpPr>
          <p:spPr>
            <a:xfrm>
              <a:off x="10803086" y="1082358"/>
              <a:ext cx="1388914" cy="5775643"/>
            </a:xfrm>
            <a:custGeom>
              <a:avLst/>
              <a:gdLst>
                <a:gd name="connsiteX0" fmla="*/ 1388914 w 1388914"/>
                <a:gd name="connsiteY0" fmla="*/ 0 h 5775643"/>
                <a:gd name="connsiteX1" fmla="*/ 1388914 w 1388914"/>
                <a:gd name="connsiteY1" fmla="*/ 5775643 h 5775643"/>
                <a:gd name="connsiteX2" fmla="*/ 0 w 1388914"/>
                <a:gd name="connsiteY2" fmla="*/ 5775643 h 5775643"/>
              </a:gdLst>
              <a:ahLst/>
              <a:cxnLst>
                <a:cxn ang="0">
                  <a:pos x="connsiteX0" y="connsiteY0"/>
                </a:cxn>
                <a:cxn ang="0">
                  <a:pos x="connsiteX1" y="connsiteY1"/>
                </a:cxn>
                <a:cxn ang="0">
                  <a:pos x="connsiteX2" y="connsiteY2"/>
                </a:cxn>
              </a:cxnLst>
              <a:rect l="l" t="t" r="r" b="b"/>
              <a:pathLst>
                <a:path w="1388914" h="5775643">
                  <a:moveTo>
                    <a:pt x="1388914" y="0"/>
                  </a:moveTo>
                  <a:lnTo>
                    <a:pt x="1388914" y="5775643"/>
                  </a:lnTo>
                  <a:lnTo>
                    <a:pt x="0" y="5775643"/>
                  </a:lnTo>
                  <a:close/>
                </a:path>
              </a:pathLst>
            </a:cu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2" name="Title 41" descr="title">
            <a:extLst>
              <a:ext uri="{FF2B5EF4-FFF2-40B4-BE49-F238E27FC236}">
                <a16:creationId xmlns:a16="http://schemas.microsoft.com/office/drawing/2014/main" id="{72FCEAE4-FA74-4446-B2F5-9AFA2DA139A2}"/>
              </a:ext>
            </a:extLst>
          </p:cNvPr>
          <p:cNvSpPr>
            <a:spLocks noGrp="1"/>
          </p:cNvSpPr>
          <p:nvPr>
            <p:ph type="ctrTitle"/>
          </p:nvPr>
        </p:nvSpPr>
        <p:spPr>
          <a:xfrm>
            <a:off x="601915" y="1567586"/>
            <a:ext cx="6364238" cy="1819174"/>
          </a:xfrm>
        </p:spPr>
        <p:txBody>
          <a:bodyPr/>
          <a:lstStyle/>
          <a:p>
            <a:r>
              <a:rPr lang="en-US" sz="6400" b="0" dirty="0"/>
              <a:t>THANK YOU</a:t>
            </a:r>
          </a:p>
        </p:txBody>
      </p:sp>
      <p:grpSp>
        <p:nvGrpSpPr>
          <p:cNvPr id="154" name="Group 153">
            <a:extLst>
              <a:ext uri="{FF2B5EF4-FFF2-40B4-BE49-F238E27FC236}">
                <a16:creationId xmlns:a16="http://schemas.microsoft.com/office/drawing/2014/main" id="{FF17C705-3351-4B11-BD28-D0CACC12D311}"/>
              </a:ext>
              <a:ext uri="{C183D7F6-B498-43B3-948B-1728B52AA6E4}">
                <adec:decorative xmlns:adec="http://schemas.microsoft.com/office/drawing/2017/decorative" val="1"/>
              </a:ext>
            </a:extLst>
          </p:cNvPr>
          <p:cNvGrpSpPr/>
          <p:nvPr/>
        </p:nvGrpSpPr>
        <p:grpSpPr>
          <a:xfrm>
            <a:off x="822755" y="2930325"/>
            <a:ext cx="469807" cy="79404"/>
            <a:chOff x="9330846" y="5054600"/>
            <a:chExt cx="676275" cy="114300"/>
          </a:xfrm>
          <a:solidFill>
            <a:schemeClr val="bg1"/>
          </a:solidFill>
        </p:grpSpPr>
        <p:sp>
          <p:nvSpPr>
            <p:cNvPr id="155" name="Oval 154">
              <a:extLst>
                <a:ext uri="{FF2B5EF4-FFF2-40B4-BE49-F238E27FC236}">
                  <a16:creationId xmlns:a16="http://schemas.microsoft.com/office/drawing/2014/main" id="{925FEBFE-A26D-4E0B-B884-7E186CD878E5}"/>
                </a:ext>
              </a:extLst>
            </p:cNvPr>
            <p:cNvSpPr/>
            <p:nvPr/>
          </p:nvSpPr>
          <p:spPr>
            <a:xfrm>
              <a:off x="9330846"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a:extLst>
                <a:ext uri="{FF2B5EF4-FFF2-40B4-BE49-F238E27FC236}">
                  <a16:creationId xmlns:a16="http://schemas.microsoft.com/office/drawing/2014/main" id="{2A24665D-D5CF-4F18-A88A-8E4471800E8D}"/>
                </a:ext>
              </a:extLst>
            </p:cNvPr>
            <p:cNvSpPr/>
            <p:nvPr/>
          </p:nvSpPr>
          <p:spPr>
            <a:xfrm>
              <a:off x="9518171"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a:extLst>
                <a:ext uri="{FF2B5EF4-FFF2-40B4-BE49-F238E27FC236}">
                  <a16:creationId xmlns:a16="http://schemas.microsoft.com/office/drawing/2014/main" id="{39F2203F-31BF-4705-AC57-E197602982AA}"/>
                </a:ext>
              </a:extLst>
            </p:cNvPr>
            <p:cNvSpPr/>
            <p:nvPr/>
          </p:nvSpPr>
          <p:spPr>
            <a:xfrm>
              <a:off x="9705496"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a:extLst>
                <a:ext uri="{FF2B5EF4-FFF2-40B4-BE49-F238E27FC236}">
                  <a16:creationId xmlns:a16="http://schemas.microsoft.com/office/drawing/2014/main" id="{D4734E32-080E-49F2-89F3-16F0DBB5D130}"/>
                </a:ext>
              </a:extLst>
            </p:cNvPr>
            <p:cNvSpPr/>
            <p:nvPr/>
          </p:nvSpPr>
          <p:spPr>
            <a:xfrm>
              <a:off x="9892821" y="5054600"/>
              <a:ext cx="114300" cy="1143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4" name="Content Placeholder 93" descr="User">
            <a:extLst>
              <a:ext uri="{FF2B5EF4-FFF2-40B4-BE49-F238E27FC236}">
                <a16:creationId xmlns:a16="http://schemas.microsoft.com/office/drawing/2014/main" id="{5AC6F288-703B-45A1-9B56-079BD755B2CB}"/>
              </a:ext>
            </a:extLst>
          </p:cNvPr>
          <p:cNvPicPr>
            <a:picLocks noGrp="1" noChangeAspect="1"/>
          </p:cNvPicPr>
          <p:nvPr>
            <p:ph sz="quarter" idx="22"/>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9324" y="6030384"/>
            <a:ext cx="469813" cy="469812"/>
          </a:xfrm>
        </p:spPr>
      </p:pic>
      <p:sp>
        <p:nvSpPr>
          <p:cNvPr id="80" name="Text Placeholder 79" descr="name of user">
            <a:extLst>
              <a:ext uri="{FF2B5EF4-FFF2-40B4-BE49-F238E27FC236}">
                <a16:creationId xmlns:a16="http://schemas.microsoft.com/office/drawing/2014/main" id="{40F0AA8D-0756-4350-8005-9BCD0DDB3B92}"/>
              </a:ext>
            </a:extLst>
          </p:cNvPr>
          <p:cNvSpPr>
            <a:spLocks noGrp="1"/>
          </p:cNvSpPr>
          <p:nvPr>
            <p:ph type="body" sz="quarter" idx="15"/>
          </p:nvPr>
        </p:nvSpPr>
        <p:spPr>
          <a:xfrm>
            <a:off x="1147318" y="6040166"/>
            <a:ext cx="5099477" cy="469812"/>
          </a:xfrm>
        </p:spPr>
        <p:txBody>
          <a:bodyPr/>
          <a:lstStyle/>
          <a:p>
            <a:r>
              <a:rPr lang="en-US" sz="2400" dirty="0"/>
              <a:t>Abhay Gupta &amp; Abhay Rupareliya </a:t>
            </a:r>
          </a:p>
        </p:txBody>
      </p:sp>
    </p:spTree>
    <p:extLst>
      <p:ext uri="{BB962C8B-B14F-4D97-AF65-F5344CB8AC3E}">
        <p14:creationId xmlns:p14="http://schemas.microsoft.com/office/powerpoint/2010/main" val="267420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46000"/>
                    </a14:imgEffect>
                    <a14:imgEffect>
                      <a14:colorTemperature colorTemp="4700"/>
                    </a14:imgEffect>
                  </a14:imgLayer>
                </a14:imgProps>
              </a:ext>
            </a:extLst>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2069432" y="1703672"/>
            <a:ext cx="9640787" cy="4667630"/>
          </a:xfrm>
        </p:spPr>
        <p:txBody>
          <a:bodyPr>
            <a:normAutofit/>
          </a:bodyPr>
          <a:lstStyle/>
          <a:p>
            <a:r>
              <a:rPr lang="en-US" sz="2600" b="1" dirty="0">
                <a:latin typeface="Times New Roman" panose="02020603050405020304" pitchFamily="18" charset="0"/>
                <a:cs typeface="Times New Roman" panose="02020603050405020304" pitchFamily="18" charset="0"/>
              </a:rPr>
              <a:t>What is Graphene sheet?</a:t>
            </a:r>
          </a:p>
          <a:p>
            <a:r>
              <a:rPr lang="en-US" sz="2600" b="1" dirty="0">
                <a:latin typeface="Times New Roman" panose="02020603050405020304" pitchFamily="18" charset="0"/>
                <a:cs typeface="Times New Roman" panose="02020603050405020304" pitchFamily="18" charset="0"/>
              </a:rPr>
              <a:t>Why is Graphene sheet is so important?</a:t>
            </a:r>
          </a:p>
          <a:p>
            <a:r>
              <a:rPr lang="en-US" sz="2800" b="1" dirty="0">
                <a:latin typeface="Times New Roman" panose="02020603050405020304" pitchFamily="18" charset="0"/>
                <a:cs typeface="Times New Roman" panose="02020603050405020304" pitchFamily="18" charset="0"/>
              </a:rPr>
              <a:t>Objective</a:t>
            </a:r>
            <a:endParaRPr lang="en-US"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Software/Tools used &amp; </a:t>
            </a:r>
            <a:r>
              <a:rPr lang="en-US" b="1" dirty="0">
                <a:latin typeface="Times New Roman" panose="02020603050405020304" pitchFamily="18" charset="0"/>
                <a:cs typeface="Times New Roman" panose="02020603050405020304" pitchFamily="18" charset="0"/>
              </a:rPr>
              <a:t>m</a:t>
            </a:r>
            <a:r>
              <a:rPr lang="en-US" sz="2800" b="1" dirty="0">
                <a:latin typeface="Times New Roman" panose="02020603050405020304" pitchFamily="18" charset="0"/>
                <a:cs typeface="Times New Roman" panose="02020603050405020304" pitchFamily="18" charset="0"/>
              </a:rPr>
              <a:t>ethodology</a:t>
            </a:r>
            <a:r>
              <a:rPr lang="en-US" sz="2600" b="1" dirty="0">
                <a:latin typeface="Times New Roman" panose="02020603050405020304" pitchFamily="18" charset="0"/>
                <a:cs typeface="Times New Roman" panose="02020603050405020304" pitchFamily="18" charset="0"/>
              </a:rPr>
              <a:t>.</a:t>
            </a:r>
          </a:p>
          <a:p>
            <a:r>
              <a:rPr lang="en-US" sz="2600" b="1" dirty="0">
                <a:latin typeface="Times New Roman" panose="02020603050405020304" pitchFamily="18" charset="0"/>
                <a:cs typeface="Times New Roman" panose="02020603050405020304" pitchFamily="18" charset="0"/>
              </a:rPr>
              <a:t>Simulation System of water in a confined box.</a:t>
            </a:r>
          </a:p>
          <a:p>
            <a:r>
              <a:rPr lang="en-US" sz="2600" b="1" dirty="0">
                <a:latin typeface="Times New Roman" panose="02020603050405020304" pitchFamily="18" charset="0"/>
                <a:cs typeface="Times New Roman" panose="02020603050405020304" pitchFamily="18" charset="0"/>
              </a:rPr>
              <a:t>Simulation model of water confined between two parallel flat graphene Sheets.</a:t>
            </a:r>
          </a:p>
          <a:p>
            <a:r>
              <a:rPr lang="en-US" sz="2600" b="1" dirty="0">
                <a:latin typeface="Times New Roman" panose="02020603050405020304" pitchFamily="18" charset="0"/>
                <a:cs typeface="Times New Roman" panose="02020603050405020304" pitchFamily="18" charset="0"/>
              </a:rPr>
              <a:t>Results : </a:t>
            </a:r>
            <a:r>
              <a:rPr lang="en-US" sz="2600" dirty="0">
                <a:latin typeface="Times New Roman" panose="02020603050405020304" pitchFamily="18" charset="0"/>
                <a:cs typeface="Times New Roman" panose="02020603050405020304" pitchFamily="18" charset="0"/>
              </a:rPr>
              <a:t>Simulation of water in a confined graphene nanochannel.</a:t>
            </a:r>
          </a:p>
          <a:p>
            <a:r>
              <a:rPr lang="en-US" sz="2600" b="1"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628856" y="0"/>
            <a:ext cx="9063327" cy="6858000"/>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451250" y="333800"/>
            <a:ext cx="7573232" cy="548641"/>
          </a:xfrm>
        </p:spPr>
        <p:txBody>
          <a:bodyPr/>
          <a:lstStyle/>
          <a:p>
            <a:pPr algn="ctr"/>
            <a:r>
              <a:rPr lang="en-US" sz="3200" b="1" dirty="0">
                <a:latin typeface="Times New Roman" panose="02020603050405020304" pitchFamily="18" charset="0"/>
                <a:cs typeface="Times New Roman" panose="02020603050405020304" pitchFamily="18" charset="0"/>
              </a:rPr>
              <a:t>What is Graphene sheet?</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3</a:t>
            </a:fld>
            <a:endParaRPr lang="en-US" sz="1200" dirty="0">
              <a:solidFill>
                <a:schemeClr val="bg1"/>
              </a:solidFill>
            </a:endParaRPr>
          </a:p>
        </p:txBody>
      </p:sp>
      <p:sp>
        <p:nvSpPr>
          <p:cNvPr id="17" name="Title 3" descr="Title">
            <a:extLst>
              <a:ext uri="{FF2B5EF4-FFF2-40B4-BE49-F238E27FC236}">
                <a16:creationId xmlns:a16="http://schemas.microsoft.com/office/drawing/2014/main" id="{73AB9DE0-584A-C34E-5533-5F526E8DC463}"/>
              </a:ext>
            </a:extLst>
          </p:cNvPr>
          <p:cNvSpPr txBox="1">
            <a:spLocks/>
          </p:cNvSpPr>
          <p:nvPr/>
        </p:nvSpPr>
        <p:spPr>
          <a:xfrm>
            <a:off x="451251" y="1061566"/>
            <a:ext cx="7965420" cy="5156806"/>
          </a:xfrm>
          <a:prstGeom prst="rect">
            <a:avLst/>
          </a:prstGeom>
        </p:spPr>
        <p:txBody>
          <a:bodyPr vert="horz" wrap="square" lIns="0" tIns="45720" rIns="91440" bIns="45720" rtlCol="0" anchor="t">
            <a:noAutofit/>
          </a:bodyPr>
          <a:lstStyle>
            <a:lvl1pPr algn="l" defTabSz="914400" rtl="0" eaLnBrk="1" latinLnBrk="0" hangingPunct="1">
              <a:lnSpc>
                <a:spcPct val="90000"/>
              </a:lnSpc>
              <a:spcBef>
                <a:spcPct val="0"/>
              </a:spcBef>
              <a:buNone/>
              <a:defRPr lang="en-GB" sz="2400" kern="1200">
                <a:solidFill>
                  <a:schemeClr val="tx1"/>
                </a:solidFill>
                <a:latin typeface="Corbel" panose="020B0503020204020204" pitchFamily="34" charset="0"/>
                <a:ea typeface="+mj-ea"/>
                <a:cs typeface="+mj-cs"/>
              </a:defRPr>
            </a:lvl1pPr>
          </a:lstStyle>
          <a:p>
            <a:pPr marL="342900" indent="-342900">
              <a:lnSpc>
                <a:spcPct val="100000"/>
              </a:lnSpc>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Graphene sheets are composed of carbon atoms linked in </a:t>
            </a:r>
            <a:r>
              <a:rPr lang="en-US" sz="2600" b="1" i="0" dirty="0">
                <a:solidFill>
                  <a:srgbClr val="000000"/>
                </a:solidFill>
                <a:effectLst/>
                <a:latin typeface="Times New Roman" panose="02020603050405020304" pitchFamily="18" charset="0"/>
                <a:cs typeface="Times New Roman" panose="02020603050405020304" pitchFamily="18" charset="0"/>
              </a:rPr>
              <a:t>hexagonal shapes</a:t>
            </a:r>
            <a:r>
              <a:rPr lang="en-US" sz="2600" b="0" i="0" dirty="0">
                <a:solidFill>
                  <a:srgbClr val="000000"/>
                </a:solidFill>
                <a:effectLst/>
                <a:latin typeface="Times New Roman" panose="02020603050405020304" pitchFamily="18" charset="0"/>
                <a:cs typeface="Times New Roman" panose="02020603050405020304" pitchFamily="18" charset="0"/>
              </a:rPr>
              <a:t>, as shown in the figure.</a:t>
            </a:r>
          </a:p>
          <a:p>
            <a:pPr marL="342900" indent="-342900">
              <a:lnSpc>
                <a:spcPct val="100000"/>
              </a:lnSpc>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Each sheet of graphene is only one atom thick and each graphene sheet is considered a single molecule. </a:t>
            </a:r>
          </a:p>
          <a:p>
            <a:pPr>
              <a:lnSpc>
                <a:spcPct val="100000"/>
              </a:lnSpc>
            </a:pPr>
            <a:endParaRPr lang="en-US" sz="2600" dirty="0">
              <a:latin typeface="Times New Roman" panose="02020603050405020304" pitchFamily="18" charset="0"/>
              <a:cs typeface="Times New Roman" panose="02020603050405020304" pitchFamily="18" charset="0"/>
            </a:endParaRPr>
          </a:p>
          <a:p>
            <a:pPr>
              <a:lnSpc>
                <a:spcPct val="100000"/>
              </a:lnSpc>
            </a:pPr>
            <a:endParaRPr lang="en-US" sz="26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Discovery: </a:t>
            </a:r>
          </a:p>
          <a:p>
            <a:pPr marL="342900" indent="-342900">
              <a:lnSpc>
                <a:spcPct val="10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Graphene theory first explored by P.R Wallce in 1947.</a:t>
            </a:r>
          </a:p>
          <a:p>
            <a:pPr marL="342900" indent="-342900">
              <a:lnSpc>
                <a:spcPct val="10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was discovered in 2004 in UK.</a:t>
            </a:r>
          </a:p>
          <a:p>
            <a:pPr marL="342900" indent="-342900">
              <a:lnSpc>
                <a:spcPct val="10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Over the past few decades, graphene has received a significant amount of attentions. </a:t>
            </a:r>
          </a:p>
        </p:txBody>
      </p:sp>
      <p:pic>
        <p:nvPicPr>
          <p:cNvPr id="2" name="Picture 1">
            <a:extLst>
              <a:ext uri="{FF2B5EF4-FFF2-40B4-BE49-F238E27FC236}">
                <a16:creationId xmlns:a16="http://schemas.microsoft.com/office/drawing/2014/main" id="{89CE77C7-15AE-4CF2-9FE0-63AFFEFAB0E0}"/>
              </a:ext>
            </a:extLst>
          </p:cNvPr>
          <p:cNvPicPr>
            <a:picLocks noChangeAspect="1"/>
          </p:cNvPicPr>
          <p:nvPr/>
        </p:nvPicPr>
        <p:blipFill>
          <a:blip r:embed="rId3"/>
          <a:stretch>
            <a:fillRect/>
          </a:stretch>
        </p:blipFill>
        <p:spPr>
          <a:xfrm>
            <a:off x="8604986" y="2007872"/>
            <a:ext cx="3462410" cy="23331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9ECE63DF-9A29-A041-523A-AA7ED5E5CC09}"/>
              </a:ext>
            </a:extLst>
          </p:cNvPr>
          <p:cNvSpPr txBox="1"/>
          <p:nvPr/>
        </p:nvSpPr>
        <p:spPr>
          <a:xfrm>
            <a:off x="8556338" y="4369871"/>
            <a:ext cx="3532994" cy="276999"/>
          </a:xfrm>
          <a:prstGeom prst="rect">
            <a:avLst/>
          </a:prstGeom>
          <a:solidFill>
            <a:schemeClr val="bg1"/>
          </a:solidFill>
          <a:ln>
            <a:solidFill>
              <a:schemeClr val="tx1"/>
            </a:solidFill>
          </a:ln>
        </p:spPr>
        <p:txBody>
          <a:bodyPr wrap="square" rtlCol="0">
            <a:spAutoFit/>
          </a:bodyPr>
          <a:lstStyle/>
          <a:p>
            <a:pPr algn="ctr"/>
            <a:r>
              <a:rPr lang="en-US" sz="1200" dirty="0"/>
              <a:t>Fig 1. atomic structure of graphene sheet.</a:t>
            </a:r>
          </a:p>
        </p:txBody>
      </p:sp>
    </p:spTree>
    <p:extLst>
      <p:ext uri="{BB962C8B-B14F-4D97-AF65-F5344CB8AC3E}">
        <p14:creationId xmlns:p14="http://schemas.microsoft.com/office/powerpoint/2010/main" val="231856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802111" y="0"/>
            <a:ext cx="8607960" cy="6858000"/>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348359" y="384187"/>
            <a:ext cx="8275876" cy="548641"/>
          </a:xfrm>
        </p:spPr>
        <p:txBody>
          <a:bodyPr/>
          <a:lstStyle/>
          <a:p>
            <a:pPr algn="ctr"/>
            <a:r>
              <a:rPr lang="en-US" sz="3200" b="1" dirty="0">
                <a:latin typeface="Times New Roman" panose="02020603050405020304" pitchFamily="18" charset="0"/>
                <a:cs typeface="Times New Roman" panose="02020603050405020304" pitchFamily="18" charset="0"/>
              </a:rPr>
              <a:t>Why is Graphene sheet is so important?</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4</a:t>
            </a:fld>
            <a:endParaRPr lang="en-US" sz="1200" dirty="0">
              <a:solidFill>
                <a:schemeClr val="bg1"/>
              </a:solidFill>
            </a:endParaRPr>
          </a:p>
        </p:txBody>
      </p:sp>
      <p:sp>
        <p:nvSpPr>
          <p:cNvPr id="17" name="Title 3" descr="Title">
            <a:extLst>
              <a:ext uri="{FF2B5EF4-FFF2-40B4-BE49-F238E27FC236}">
                <a16:creationId xmlns:a16="http://schemas.microsoft.com/office/drawing/2014/main" id="{73AB9DE0-584A-C34E-5533-5F526E8DC463}"/>
              </a:ext>
            </a:extLst>
          </p:cNvPr>
          <p:cNvSpPr txBox="1">
            <a:spLocks/>
          </p:cNvSpPr>
          <p:nvPr/>
        </p:nvSpPr>
        <p:spPr>
          <a:xfrm>
            <a:off x="365835" y="1176242"/>
            <a:ext cx="8200649" cy="5042130"/>
          </a:xfrm>
          <a:prstGeom prst="rect">
            <a:avLst/>
          </a:prstGeom>
        </p:spPr>
        <p:txBody>
          <a:bodyPr vert="horz" wrap="square" lIns="0" tIns="45720" rIns="91440" bIns="45720" rtlCol="0" anchor="t">
            <a:noAutofit/>
          </a:bodyPr>
          <a:lstStyle>
            <a:lvl1pPr algn="l" defTabSz="914400" rtl="0" eaLnBrk="1" latinLnBrk="0" hangingPunct="1">
              <a:lnSpc>
                <a:spcPct val="90000"/>
              </a:lnSpc>
              <a:spcBef>
                <a:spcPct val="0"/>
              </a:spcBef>
              <a:buNone/>
              <a:defRPr lang="en-GB" sz="2400" kern="1200">
                <a:solidFill>
                  <a:schemeClr val="tx1"/>
                </a:solidFill>
                <a:latin typeface="Corbel" panose="020B0503020204020204" pitchFamily="34" charset="0"/>
                <a:ea typeface="+mj-ea"/>
                <a:cs typeface="+mj-cs"/>
              </a:defRPr>
            </a:lvl1pPr>
          </a:lstStyle>
          <a:p>
            <a:pPr marL="342900" indent="-342900">
              <a:lnSpc>
                <a:spcPct val="100000"/>
              </a:lnSpc>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High Mechanical strength </a:t>
            </a:r>
            <a:r>
              <a:rPr lang="en-US" sz="2600" dirty="0">
                <a:latin typeface="Times New Roman" panose="02020603050405020304" pitchFamily="18" charset="0"/>
                <a:cs typeface="Times New Roman" panose="02020603050405020304" pitchFamily="18" charset="0"/>
              </a:rPr>
              <a:t>and has a low density.</a:t>
            </a:r>
          </a:p>
          <a:p>
            <a:pPr marL="342900" indent="-342900">
              <a:lnSpc>
                <a:spcPct val="100000"/>
              </a:lnSpc>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Ultimate tensile strength of 130 gigapascals compared to 400 megapascals for structural steel.</a:t>
            </a:r>
          </a:p>
          <a:p>
            <a:endParaRPr lang="en-US" sz="26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Graphene can conduct electricity</a:t>
            </a:r>
          </a:p>
          <a:p>
            <a:endParaRPr lang="en-US" sz="2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The potential uses of Graphene are numerous and diverse, including in electronics, energy storage, water purification, and even biomedical applications. </a:t>
            </a:r>
          </a:p>
          <a:p>
            <a:endParaRPr lang="en-US" sz="26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Graphene is also being explored for use in the creation of new materials and products that are stronger, lighter, and more efficient.</a:t>
            </a:r>
          </a:p>
          <a:p>
            <a:pPr marL="342900" indent="-342900">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12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802111" y="93546"/>
            <a:ext cx="8607960" cy="6697077"/>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365835" y="453769"/>
            <a:ext cx="8701164" cy="548641"/>
          </a:xfrm>
        </p:spPr>
        <p:txBody>
          <a:bodyPr/>
          <a:lstStyle/>
          <a:p>
            <a:pPr algn="ctr"/>
            <a:r>
              <a:rPr lang="en-US" sz="3800" b="1" dirty="0">
                <a:latin typeface="Times New Roman" panose="02020603050405020304" pitchFamily="18" charset="0"/>
                <a:cs typeface="Times New Roman" panose="02020603050405020304" pitchFamily="18" charset="0"/>
              </a:rPr>
              <a:t>Literature review</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47A4EEE-49CE-4F6C-BF32-B7FCC5EBBF45}" type="slidenum">
              <a:rPr kumimoji="0" lang="en-US" sz="1200" b="0" i="0" u="none" strike="noStrike" kern="1200" cap="none" spc="0" normalizeH="0" baseline="0" noProof="0" smtClean="0">
                <a:ln>
                  <a:noFill/>
                </a:ln>
                <a:solidFill>
                  <a:prstClr val="white"/>
                </a:solidFill>
                <a:effectLst/>
                <a:uLnTx/>
                <a:uFillTx/>
                <a:latin typeface="Calibri Ligh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17" name="Title 3" descr="Title">
            <a:extLst>
              <a:ext uri="{FF2B5EF4-FFF2-40B4-BE49-F238E27FC236}">
                <a16:creationId xmlns:a16="http://schemas.microsoft.com/office/drawing/2014/main" id="{73AB9DE0-584A-C34E-5533-5F526E8DC463}"/>
              </a:ext>
            </a:extLst>
          </p:cNvPr>
          <p:cNvSpPr txBox="1">
            <a:spLocks/>
          </p:cNvSpPr>
          <p:nvPr/>
        </p:nvSpPr>
        <p:spPr>
          <a:xfrm>
            <a:off x="365835" y="1411371"/>
            <a:ext cx="9307554" cy="4065403"/>
          </a:xfrm>
          <a:prstGeom prst="rect">
            <a:avLst/>
          </a:prstGeom>
        </p:spPr>
        <p:txBody>
          <a:bodyPr vert="horz" wrap="square" lIns="0" tIns="45720" rIns="91440" bIns="45720" rtlCol="0" anchor="t">
            <a:noAutofit/>
          </a:bodyPr>
          <a:lstStyle>
            <a:lvl1pPr algn="l" defTabSz="914400" rtl="0" eaLnBrk="1" latinLnBrk="0" hangingPunct="1">
              <a:lnSpc>
                <a:spcPct val="90000"/>
              </a:lnSpc>
              <a:spcBef>
                <a:spcPct val="0"/>
              </a:spcBef>
              <a:buNone/>
              <a:defRPr lang="en-GB" sz="2400" kern="1200">
                <a:solidFill>
                  <a:schemeClr val="tx1"/>
                </a:solidFill>
                <a:latin typeface="Corbel" panose="020B0503020204020204" pitchFamily="34" charset="0"/>
                <a:ea typeface="+mj-ea"/>
                <a:cs typeface="+mj-cs"/>
              </a:defRPr>
            </a:lvl1pPr>
          </a:lstStyle>
          <a:p>
            <a:pPr marL="342900" lvl="0" indent="-342900">
              <a:lnSpc>
                <a:spcPct val="100000"/>
              </a:lnSpc>
              <a:buFont typeface="Wingdings" panose="05000000000000000000" pitchFamily="2" charset="2"/>
              <a:buChar char="Ø"/>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simulation was carried out at a temperature of 300 K using the TIP4P model, similar to the MD simulations by In a study by Zhang et al. (2014), the authors investigated the effect of the interlayer distance and temperature on the diffusion behavior of water molecules between two parallel graphene sheets. The results showed that the water diffusivity increases with increasing temperature and also with increasing </a:t>
            </a:r>
            <a:r>
              <a:rPr kumimoji="0" lang="en-US" sz="22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interlayer distance.</a:t>
            </a:r>
          </a:p>
          <a:p>
            <a:pPr lvl="0">
              <a:lnSpc>
                <a:spcPct val="100000"/>
              </a:lnSpc>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342900" lvl="0" indent="-342900">
              <a:lnSpc>
                <a:spcPct val="100000"/>
              </a:lnSpc>
              <a:buFont typeface="Wingdings" panose="05000000000000000000" pitchFamily="2" charset="2"/>
              <a:buChar char="Ø"/>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previous study has attributed the anisotropic diffusivity in nanochannels to the presence of boundary walls that limit the mobility of fluid molecules in the z-direction [3]. This deduction is due to the density profile along the z-direction and the higher number density of water near the graphene walls.</a:t>
            </a:r>
          </a:p>
          <a:p>
            <a:pPr marL="342900" lvl="0" indent="-342900">
              <a:lnSpc>
                <a:spcPct val="100000"/>
              </a:lnSpc>
              <a:buFont typeface="Wingdings" panose="05000000000000000000" pitchFamily="2" charset="2"/>
              <a:buChar char="Ø"/>
              <a:defRPr/>
            </a:pP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25AA011-BD47-15F6-77F3-476AC5D6D61A}"/>
              </a:ext>
            </a:extLst>
          </p:cNvPr>
          <p:cNvSpPr txBox="1"/>
          <p:nvPr/>
        </p:nvSpPr>
        <p:spPr>
          <a:xfrm>
            <a:off x="9627" y="6074527"/>
            <a:ext cx="12192000" cy="646331"/>
          </a:xfrm>
          <a:prstGeom prst="rect">
            <a:avLst/>
          </a:prstGeom>
          <a:solidFill>
            <a:schemeClr val="accent3">
              <a:lumMod val="40000"/>
              <a:lumOff val="60000"/>
            </a:schemeClr>
          </a:solidFill>
        </p:spPr>
        <p:txBody>
          <a:bodyPr wrap="square" rtlCol="0">
            <a:spAutoFit/>
          </a:bodyPr>
          <a:lstStyle/>
          <a:p>
            <a:pPr algn="l"/>
            <a:r>
              <a:rPr lang="en-US" sz="1200" dirty="0">
                <a:latin typeface="STIX-Regular"/>
              </a:rPr>
              <a:t>Ref : </a:t>
            </a:r>
            <a:r>
              <a:rPr lang="en-US" sz="1200" dirty="0">
                <a:solidFill>
                  <a:srgbClr val="0000FF"/>
                </a:solidFill>
                <a:latin typeface="STIX-Regular"/>
              </a:rPr>
              <a:t>[1]</a:t>
            </a:r>
            <a:r>
              <a:rPr lang="en-US" sz="1200" dirty="0">
                <a:solidFill>
                  <a:srgbClr val="0070C0"/>
                </a:solidFill>
                <a:latin typeface="STIX-Regular"/>
              </a:rPr>
              <a:t> M. Zhao, X. Yang, X. Yang, Acta Phys. -</a:t>
            </a:r>
            <a:r>
              <a:rPr lang="en-US" sz="1200" dirty="0" err="1">
                <a:solidFill>
                  <a:srgbClr val="0070C0"/>
                </a:solidFill>
                <a:latin typeface="STIX-Regular"/>
              </a:rPr>
              <a:t>Chim</a:t>
            </a:r>
            <a:r>
              <a:rPr lang="en-US" sz="1200" dirty="0">
                <a:solidFill>
                  <a:srgbClr val="0070C0"/>
                </a:solidFill>
                <a:latin typeface="STIX-Regular"/>
              </a:rPr>
              <a:t>. Sin. 31, 1489 (2015).</a:t>
            </a:r>
          </a:p>
          <a:p>
            <a:pPr algn="l"/>
            <a:r>
              <a:rPr lang="en-US" sz="1200" dirty="0">
                <a:solidFill>
                  <a:srgbClr val="0070C0"/>
                </a:solidFill>
                <a:latin typeface="STIX-Regular"/>
              </a:rPr>
              <a:t>[2] R.J. </a:t>
            </a:r>
            <a:r>
              <a:rPr lang="en-US" sz="1200" dirty="0" err="1">
                <a:solidFill>
                  <a:srgbClr val="0070C0"/>
                </a:solidFill>
                <a:latin typeface="STIX-Regular"/>
              </a:rPr>
              <a:t>Mashl</a:t>
            </a:r>
            <a:r>
              <a:rPr lang="en-US" sz="1200" dirty="0">
                <a:solidFill>
                  <a:srgbClr val="0070C0"/>
                </a:solidFill>
                <a:latin typeface="STIX-Regular"/>
              </a:rPr>
              <a:t>, S. Joseph, N.R. </a:t>
            </a:r>
            <a:r>
              <a:rPr lang="en-US" sz="1200" dirty="0" err="1">
                <a:solidFill>
                  <a:srgbClr val="0070C0"/>
                </a:solidFill>
                <a:latin typeface="STIX-Regular"/>
              </a:rPr>
              <a:t>Aluru</a:t>
            </a:r>
            <a:r>
              <a:rPr lang="en-US" sz="1200" dirty="0">
                <a:solidFill>
                  <a:srgbClr val="0070C0"/>
                </a:solidFill>
                <a:latin typeface="STIX-Regular"/>
              </a:rPr>
              <a:t>, E. Jakobsson, Nano Lett. 3, 589 (2003).</a:t>
            </a:r>
          </a:p>
          <a:p>
            <a:pPr algn="l"/>
            <a:r>
              <a:rPr lang="en-US" sz="1200" dirty="0">
                <a:solidFill>
                  <a:srgbClr val="0070C0"/>
                </a:solidFill>
                <a:latin typeface="STIX-Regular"/>
              </a:rPr>
              <a:t>[3] F. </a:t>
            </a:r>
            <a:r>
              <a:rPr lang="en-US" sz="1200" dirty="0" err="1">
                <a:solidFill>
                  <a:srgbClr val="0070C0"/>
                </a:solidFill>
                <a:latin typeface="STIX-Regular"/>
              </a:rPr>
              <a:t>Sofos</a:t>
            </a:r>
            <a:r>
              <a:rPr lang="en-US" sz="1200" dirty="0">
                <a:solidFill>
                  <a:srgbClr val="0070C0"/>
                </a:solidFill>
                <a:latin typeface="STIX-Regular"/>
              </a:rPr>
              <a:t>, T. </a:t>
            </a:r>
            <a:r>
              <a:rPr lang="en-US" sz="1200" dirty="0" err="1">
                <a:solidFill>
                  <a:srgbClr val="0070C0"/>
                </a:solidFill>
                <a:latin typeface="STIX-Regular"/>
              </a:rPr>
              <a:t>Karakasidis</a:t>
            </a:r>
            <a:r>
              <a:rPr lang="en-US" sz="1200" dirty="0">
                <a:solidFill>
                  <a:srgbClr val="0070C0"/>
                </a:solidFill>
                <a:latin typeface="STIX-Regular"/>
              </a:rPr>
              <a:t>, A. </a:t>
            </a:r>
            <a:r>
              <a:rPr lang="en-US" sz="1200" dirty="0" err="1">
                <a:solidFill>
                  <a:srgbClr val="0070C0"/>
                </a:solidFill>
                <a:latin typeface="STIX-Regular"/>
              </a:rPr>
              <a:t>Liakopoulos</a:t>
            </a:r>
            <a:r>
              <a:rPr lang="en-US" sz="1200" dirty="0">
                <a:solidFill>
                  <a:srgbClr val="0070C0"/>
                </a:solidFill>
                <a:latin typeface="STIX-Regular"/>
              </a:rPr>
              <a:t>, Int. J. Heat. Mass. Transf. 52, 735 (2009).</a:t>
            </a:r>
          </a:p>
        </p:txBody>
      </p:sp>
    </p:spTree>
    <p:extLst>
      <p:ext uri="{BB962C8B-B14F-4D97-AF65-F5344CB8AC3E}">
        <p14:creationId xmlns:p14="http://schemas.microsoft.com/office/powerpoint/2010/main" val="133010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802113" y="91439"/>
            <a:ext cx="6649896" cy="6684745"/>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596763" y="470886"/>
            <a:ext cx="7064944" cy="548641"/>
          </a:xfrm>
        </p:spPr>
        <p:txBody>
          <a:bodyPr/>
          <a:lstStyle/>
          <a:p>
            <a:pPr algn="ctr"/>
            <a:r>
              <a:rPr lang="en-US" sz="3800" b="1" dirty="0">
                <a:latin typeface="Times New Roman" panose="02020603050405020304" pitchFamily="18" charset="0"/>
                <a:cs typeface="Times New Roman" panose="02020603050405020304" pitchFamily="18" charset="0"/>
              </a:rPr>
              <a:t>Objective</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6</a:t>
            </a:fld>
            <a:endParaRPr lang="en-US" sz="1200" dirty="0">
              <a:solidFill>
                <a:schemeClr val="bg1"/>
              </a:solidFill>
            </a:endParaRPr>
          </a:p>
        </p:txBody>
      </p:sp>
      <p:sp>
        <p:nvSpPr>
          <p:cNvPr id="17" name="Title 3" descr="Title">
            <a:extLst>
              <a:ext uri="{FF2B5EF4-FFF2-40B4-BE49-F238E27FC236}">
                <a16:creationId xmlns:a16="http://schemas.microsoft.com/office/drawing/2014/main" id="{73AB9DE0-584A-C34E-5533-5F526E8DC463}"/>
              </a:ext>
            </a:extLst>
          </p:cNvPr>
          <p:cNvSpPr txBox="1">
            <a:spLocks/>
          </p:cNvSpPr>
          <p:nvPr/>
        </p:nvSpPr>
        <p:spPr>
          <a:xfrm>
            <a:off x="596764" y="1398974"/>
            <a:ext cx="7064943" cy="4271666"/>
          </a:xfrm>
          <a:prstGeom prst="rect">
            <a:avLst/>
          </a:prstGeom>
        </p:spPr>
        <p:txBody>
          <a:bodyPr vert="horz" wrap="square" lIns="0" tIns="45720" rIns="91440" bIns="45720" rtlCol="0" anchor="t">
            <a:noAutofit/>
          </a:bodyPr>
          <a:lstStyle>
            <a:lvl1pPr algn="l" defTabSz="914400" rtl="0" eaLnBrk="1" latinLnBrk="0" hangingPunct="1">
              <a:lnSpc>
                <a:spcPct val="90000"/>
              </a:lnSpc>
              <a:spcBef>
                <a:spcPct val="0"/>
              </a:spcBef>
              <a:buNone/>
              <a:defRPr lang="en-GB" sz="2400" kern="1200">
                <a:solidFill>
                  <a:schemeClr val="tx1"/>
                </a:solidFill>
                <a:latin typeface="Corbel" panose="020B0503020204020204" pitchFamily="34" charset="0"/>
                <a:ea typeface="+mj-ea"/>
                <a:cs typeface="+mj-cs"/>
              </a:defRPr>
            </a:lvl1pPr>
          </a:lstStyle>
          <a:p>
            <a:pPr marL="342900" indent="-342900">
              <a:lnSpc>
                <a:spcPct val="100000"/>
              </a:lnSpc>
              <a:buFont typeface="Wingdings" panose="05000000000000000000" pitchFamily="2" charset="2"/>
              <a:buChar char="Ø"/>
            </a:pPr>
            <a:r>
              <a:rPr lang="en-US" b="0" i="0" dirty="0">
                <a:effectLst/>
                <a:latin typeface="Georgia" panose="02040502050405020303" pitchFamily="18" charset="0"/>
              </a:rPr>
              <a:t>This work was aimed to investigate the behavior, structure and dynamical properties of water confined between two parallel and flat graphene sheets at different interwall distances.</a:t>
            </a:r>
          </a:p>
          <a:p>
            <a:pPr marL="342900" indent="-342900">
              <a:lnSpc>
                <a:spcPct val="100000"/>
              </a:lnSpc>
              <a:buFont typeface="Wingdings" panose="05000000000000000000" pitchFamily="2" charset="2"/>
              <a:buChar char="Ø"/>
            </a:pPr>
            <a:r>
              <a:rPr lang="en-US" b="0" i="0" dirty="0">
                <a:effectLst/>
                <a:latin typeface="Georgia" panose="02040502050405020303" pitchFamily="18" charset="0"/>
              </a:rPr>
              <a:t>Study of these systems has become an important area of research with potential applications as development of new nanoscale devices.</a:t>
            </a:r>
          </a:p>
          <a:p>
            <a:pPr marL="342900" indent="-342900">
              <a:lnSpc>
                <a:spcPct val="100000"/>
              </a:lnSpc>
              <a:buFont typeface="Wingdings" panose="05000000000000000000" pitchFamily="2" charset="2"/>
              <a:buChar char="Ø"/>
            </a:pPr>
            <a:r>
              <a:rPr lang="en-US" dirty="0">
                <a:latin typeface="Söhne"/>
              </a:rPr>
              <a:t>D</a:t>
            </a:r>
            <a:r>
              <a:rPr lang="en-US" b="0" i="0" dirty="0">
                <a:effectLst/>
                <a:latin typeface="Söhne"/>
              </a:rPr>
              <a:t>etermining the diffusivity of water can help researchers understand how water moves through nanochannel which can have applications such as water filtration, desalination, and energy storage.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60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802111" y="0"/>
            <a:ext cx="8607960" cy="6858000"/>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914400" y="823847"/>
            <a:ext cx="7685788" cy="587968"/>
          </a:xfrm>
        </p:spPr>
        <p:txBody>
          <a:bodyPr/>
          <a:lstStyle/>
          <a:p>
            <a:pPr algn="ctr"/>
            <a:r>
              <a:rPr lang="en-US" sz="4400" b="1" dirty="0">
                <a:latin typeface="Times New Roman" panose="02020603050405020304" pitchFamily="18" charset="0"/>
                <a:cs typeface="Times New Roman" panose="02020603050405020304" pitchFamily="18" charset="0"/>
              </a:rPr>
              <a:t>Software/Tools used </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7</a:t>
            </a:fld>
            <a:endParaRPr lang="en-US" sz="1200" dirty="0">
              <a:solidFill>
                <a:schemeClr val="bg1"/>
              </a:solidFill>
            </a:endParaRPr>
          </a:p>
        </p:txBody>
      </p:sp>
      <p:sp>
        <p:nvSpPr>
          <p:cNvPr id="17" name="Title 3" descr="Title">
            <a:extLst>
              <a:ext uri="{FF2B5EF4-FFF2-40B4-BE49-F238E27FC236}">
                <a16:creationId xmlns:a16="http://schemas.microsoft.com/office/drawing/2014/main" id="{73AB9DE0-584A-C34E-5533-5F526E8DC463}"/>
              </a:ext>
            </a:extLst>
          </p:cNvPr>
          <p:cNvSpPr txBox="1">
            <a:spLocks/>
          </p:cNvSpPr>
          <p:nvPr/>
        </p:nvSpPr>
        <p:spPr>
          <a:xfrm>
            <a:off x="365835" y="865448"/>
            <a:ext cx="8701164" cy="6667371"/>
          </a:xfrm>
          <a:prstGeom prst="rect">
            <a:avLst/>
          </a:prstGeom>
        </p:spPr>
        <p:txBody>
          <a:bodyPr vert="horz" wrap="square" lIns="0" tIns="45720" rIns="91440" bIns="45720" rtlCol="0" anchor="t">
            <a:noAutofit/>
          </a:bodyPr>
          <a:lstStyle>
            <a:lvl1pPr algn="l" defTabSz="914400" rtl="0" eaLnBrk="1" latinLnBrk="0" hangingPunct="1">
              <a:lnSpc>
                <a:spcPct val="90000"/>
              </a:lnSpc>
              <a:spcBef>
                <a:spcPct val="0"/>
              </a:spcBef>
              <a:buNone/>
              <a:defRPr lang="en-GB" sz="2400" kern="1200">
                <a:solidFill>
                  <a:schemeClr val="tx1"/>
                </a:solidFill>
                <a:latin typeface="Corbel" panose="020B0503020204020204" pitchFamily="34" charset="0"/>
                <a:ea typeface="+mj-ea"/>
                <a:cs typeface="+mj-cs"/>
              </a:defRPr>
            </a:lvl1pPr>
          </a:lstStyle>
          <a:p>
            <a:pPr>
              <a:lnSpc>
                <a:spcPct val="100000"/>
              </a:lnSpc>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2" name="Title 3" descr="Title">
            <a:extLst>
              <a:ext uri="{FF2B5EF4-FFF2-40B4-BE49-F238E27FC236}">
                <a16:creationId xmlns:a16="http://schemas.microsoft.com/office/drawing/2014/main" id="{1C938332-7271-8646-0D33-C1FD1D73EE3A}"/>
              </a:ext>
            </a:extLst>
          </p:cNvPr>
          <p:cNvSpPr txBox="1">
            <a:spLocks/>
          </p:cNvSpPr>
          <p:nvPr/>
        </p:nvSpPr>
        <p:spPr>
          <a:xfrm>
            <a:off x="842952" y="1958181"/>
            <a:ext cx="8546937" cy="1882299"/>
          </a:xfrm>
          <a:prstGeom prst="rect">
            <a:avLst/>
          </a:prstGeom>
        </p:spPr>
        <p:txBody>
          <a:bodyPr vert="horz" wrap="square" lIns="0" tIns="45720" rIns="91440" bIns="45720" rtlCol="0" anchor="t">
            <a:noAutofit/>
          </a:bodyPr>
          <a:lstStyle>
            <a:lvl1pPr algn="l" defTabSz="914400" rtl="0" eaLnBrk="1" latinLnBrk="0" hangingPunct="1">
              <a:lnSpc>
                <a:spcPct val="90000"/>
              </a:lnSpc>
              <a:spcBef>
                <a:spcPct val="0"/>
              </a:spcBef>
              <a:buNone/>
              <a:defRPr lang="en-GB" sz="2400" kern="1200">
                <a:solidFill>
                  <a:schemeClr val="tx1"/>
                </a:solidFill>
                <a:latin typeface="Corbel" panose="020B0503020204020204" pitchFamily="34" charset="0"/>
                <a:ea typeface="+mj-ea"/>
                <a:cs typeface="+mj-cs"/>
              </a:defRPr>
            </a:lvl1pPr>
          </a:lstStyle>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Lammps </a:t>
            </a:r>
          </a:p>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Packmol</a:t>
            </a:r>
          </a:p>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Visualization Molecular Dynamics (VMD) </a:t>
            </a:r>
          </a:p>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MS Excel</a:t>
            </a:r>
          </a:p>
        </p:txBody>
      </p:sp>
      <p:pic>
        <p:nvPicPr>
          <p:cNvPr id="3" name="Picture 2">
            <a:extLst>
              <a:ext uri="{FF2B5EF4-FFF2-40B4-BE49-F238E27FC236}">
                <a16:creationId xmlns:a16="http://schemas.microsoft.com/office/drawing/2014/main" id="{AD665F52-B66E-3A09-8E5A-6D97F950E0FE}"/>
              </a:ext>
            </a:extLst>
          </p:cNvPr>
          <p:cNvPicPr>
            <a:picLocks noChangeAspect="1"/>
          </p:cNvPicPr>
          <p:nvPr/>
        </p:nvPicPr>
        <p:blipFill rotWithShape="1">
          <a:blip r:embed="rId3"/>
          <a:srcRect l="17617" t="13518" r="17152" b="43822"/>
          <a:stretch/>
        </p:blipFill>
        <p:spPr>
          <a:xfrm>
            <a:off x="850015" y="4571037"/>
            <a:ext cx="3339966" cy="1515442"/>
          </a:xfrm>
          <a:prstGeom prst="rect">
            <a:avLst/>
          </a:prstGeom>
        </p:spPr>
      </p:pic>
      <p:pic>
        <p:nvPicPr>
          <p:cNvPr id="5" name="Picture 4">
            <a:extLst>
              <a:ext uri="{FF2B5EF4-FFF2-40B4-BE49-F238E27FC236}">
                <a16:creationId xmlns:a16="http://schemas.microsoft.com/office/drawing/2014/main" id="{2BECA9DF-2428-50DF-89CB-79B4A56455BC}"/>
              </a:ext>
            </a:extLst>
          </p:cNvPr>
          <p:cNvPicPr>
            <a:picLocks noChangeAspect="1"/>
          </p:cNvPicPr>
          <p:nvPr/>
        </p:nvPicPr>
        <p:blipFill>
          <a:blip r:embed="rId4"/>
          <a:stretch>
            <a:fillRect/>
          </a:stretch>
        </p:blipFill>
        <p:spPr>
          <a:xfrm>
            <a:off x="4907621" y="4577602"/>
            <a:ext cx="3339965" cy="1514475"/>
          </a:xfrm>
          <a:prstGeom prst="rect">
            <a:avLst/>
          </a:prstGeom>
        </p:spPr>
      </p:pic>
    </p:spTree>
    <p:extLst>
      <p:ext uri="{BB962C8B-B14F-4D97-AF65-F5344CB8AC3E}">
        <p14:creationId xmlns:p14="http://schemas.microsoft.com/office/powerpoint/2010/main" val="10083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rial view of boy sitting at his laptop">
            <a:extLst>
              <a:ext uri="{FF2B5EF4-FFF2-40B4-BE49-F238E27FC236}">
                <a16:creationId xmlns:a16="http://schemas.microsoft.com/office/drawing/2014/main" id="{3C2A7DCB-B005-424A-8446-ACA533D0BC8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grpSp>
        <p:nvGrpSpPr>
          <p:cNvPr id="11" name="Group 10">
            <a:extLst>
              <a:ext uri="{FF2B5EF4-FFF2-40B4-BE49-F238E27FC236}">
                <a16:creationId xmlns:a16="http://schemas.microsoft.com/office/drawing/2014/main" id="{AB025618-C830-4992-9CD3-D9E49BC79E67}"/>
              </a:ext>
              <a:ext uri="{C183D7F6-B498-43B3-948B-1728B52AA6E4}">
                <adec:decorative xmlns:adec="http://schemas.microsoft.com/office/drawing/2017/decorative" val="1"/>
              </a:ext>
            </a:extLst>
          </p:cNvPr>
          <p:cNvGrpSpPr/>
          <p:nvPr/>
        </p:nvGrpSpPr>
        <p:grpSpPr>
          <a:xfrm>
            <a:off x="2840612" y="80461"/>
            <a:ext cx="8607960" cy="6697077"/>
            <a:chOff x="1826589" y="0"/>
            <a:chExt cx="7388298" cy="6858000"/>
          </a:xfrm>
        </p:grpSpPr>
        <p:sp>
          <p:nvSpPr>
            <p:cNvPr id="10" name="Parallelogram 9">
              <a:extLst>
                <a:ext uri="{FF2B5EF4-FFF2-40B4-BE49-F238E27FC236}">
                  <a16:creationId xmlns:a16="http://schemas.microsoft.com/office/drawing/2014/main" id="{11E692D4-6AEA-4652-A7AE-A02328258A55}"/>
                </a:ext>
              </a:extLst>
            </p:cNvPr>
            <p:cNvSpPr/>
            <p:nvPr/>
          </p:nvSpPr>
          <p:spPr>
            <a:xfrm>
              <a:off x="2618099" y="0"/>
              <a:ext cx="6596788" cy="6858000"/>
            </a:xfrm>
            <a:prstGeom prst="parallelogram">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A134AA32-2418-4A09-9BA8-ED7207AC0D74}"/>
                </a:ext>
              </a:extLst>
            </p:cNvPr>
            <p:cNvSpPr/>
            <p:nvPr/>
          </p:nvSpPr>
          <p:spPr>
            <a:xfrm>
              <a:off x="2340861" y="0"/>
              <a:ext cx="6596788" cy="6858000"/>
            </a:xfrm>
            <a:prstGeom prst="parallelogram">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0051AD99-BC4A-487F-BE1C-486FC5B8E9F2}"/>
                </a:ext>
              </a:extLst>
            </p:cNvPr>
            <p:cNvSpPr/>
            <p:nvPr/>
          </p:nvSpPr>
          <p:spPr>
            <a:xfrm>
              <a:off x="1826589" y="0"/>
              <a:ext cx="6596788" cy="6858000"/>
            </a:xfrm>
            <a:prstGeom prst="parallelogram">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3" descr="Title">
            <a:extLst>
              <a:ext uri="{FF2B5EF4-FFF2-40B4-BE49-F238E27FC236}">
                <a16:creationId xmlns:a16="http://schemas.microsoft.com/office/drawing/2014/main" id="{DFF36EE7-AE57-42F4-ACA9-A328C1F4EA02}"/>
              </a:ext>
            </a:extLst>
          </p:cNvPr>
          <p:cNvSpPr>
            <a:spLocks noGrp="1"/>
          </p:cNvSpPr>
          <p:nvPr>
            <p:ph type="title"/>
          </p:nvPr>
        </p:nvSpPr>
        <p:spPr>
          <a:xfrm>
            <a:off x="365835" y="172430"/>
            <a:ext cx="8701164" cy="548641"/>
          </a:xfrm>
        </p:spPr>
        <p:txBody>
          <a:bodyPr/>
          <a:lstStyle/>
          <a:p>
            <a:pPr algn="ctr"/>
            <a:r>
              <a:rPr lang="en-US" sz="3800" b="1" dirty="0">
                <a:latin typeface="Times New Roman" panose="02020603050405020304" pitchFamily="18" charset="0"/>
                <a:cs typeface="Times New Roman" panose="02020603050405020304" pitchFamily="18" charset="0"/>
              </a:rPr>
              <a:t>Methodology</a:t>
            </a:r>
          </a:p>
        </p:txBody>
      </p:sp>
      <p:sp>
        <p:nvSpPr>
          <p:cNvPr id="14" name="Rectangle 13">
            <a:extLst>
              <a:ext uri="{FF2B5EF4-FFF2-40B4-BE49-F238E27FC236}">
                <a16:creationId xmlns:a16="http://schemas.microsoft.com/office/drawing/2014/main" id="{C862BC4D-BD7A-417E-A34A-59CE4D4A6AC8}"/>
              </a:ext>
              <a:ext uri="{C183D7F6-B498-43B3-948B-1728B52AA6E4}">
                <adec:decorative xmlns:adec="http://schemas.microsoft.com/office/drawing/2017/decorative" val="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52937FB-CDE3-46B3-8481-AB5DB8C4BABA}"/>
              </a:ext>
              <a:ext uri="{C183D7F6-B498-43B3-948B-1728B52AA6E4}">
                <adec:decorative xmlns:adec="http://schemas.microsoft.com/office/drawing/2017/decorative" val="1"/>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5" descr="Slide number">
            <a:extLst>
              <a:ext uri="{FF2B5EF4-FFF2-40B4-BE49-F238E27FC236}">
                <a16:creationId xmlns:a16="http://schemas.microsoft.com/office/drawing/2014/main" id="{11457662-C1A5-4B93-8E30-88025E27C462}"/>
              </a:ext>
              <a:ext uri="{C183D7F6-B498-43B3-948B-1728B52AA6E4}">
                <adec:decorative xmlns:adec="http://schemas.microsoft.com/office/drawing/2017/decorative" val="0"/>
              </a:ext>
            </a:extLst>
          </p:cNvPr>
          <p:cNvSpPr txBox="1">
            <a:spLocks/>
          </p:cNvSpPr>
          <p:nvPr/>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smtClean="0">
                <a:solidFill>
                  <a:schemeClr val="bg1"/>
                </a:solidFill>
              </a:rPr>
              <a:pPr algn="ctr"/>
              <a:t>8</a:t>
            </a:fld>
            <a:endParaRPr lang="en-US" sz="1200" dirty="0">
              <a:solidFill>
                <a:schemeClr val="bg1"/>
              </a:solidFill>
            </a:endParaRPr>
          </a:p>
        </p:txBody>
      </p:sp>
      <mc:AlternateContent xmlns:mc="http://schemas.openxmlformats.org/markup-compatibility/2006" xmlns:a14="http://schemas.microsoft.com/office/drawing/2010/main">
        <mc:Choice Requires="a14">
          <p:sp>
            <p:nvSpPr>
              <p:cNvPr id="17" name="Title 3" descr="Title">
                <a:extLst>
                  <a:ext uri="{FF2B5EF4-FFF2-40B4-BE49-F238E27FC236}">
                    <a16:creationId xmlns:a16="http://schemas.microsoft.com/office/drawing/2014/main" id="{73AB9DE0-584A-C34E-5533-5F526E8DC463}"/>
                  </a:ext>
                </a:extLst>
              </p:cNvPr>
              <p:cNvSpPr txBox="1">
                <a:spLocks/>
              </p:cNvSpPr>
              <p:nvPr/>
            </p:nvSpPr>
            <p:spPr>
              <a:xfrm>
                <a:off x="365835" y="974035"/>
                <a:ext cx="8373904" cy="5244337"/>
              </a:xfrm>
              <a:prstGeom prst="rect">
                <a:avLst/>
              </a:prstGeom>
            </p:spPr>
            <p:txBody>
              <a:bodyPr vert="horz" wrap="square" lIns="0" tIns="45720" rIns="91440" bIns="45720" rtlCol="0" anchor="t">
                <a:noAutofit/>
              </a:bodyPr>
              <a:lstStyle>
                <a:lvl1pPr algn="l" defTabSz="914400" rtl="0" eaLnBrk="1" latinLnBrk="0" hangingPunct="1">
                  <a:lnSpc>
                    <a:spcPct val="90000"/>
                  </a:lnSpc>
                  <a:spcBef>
                    <a:spcPct val="0"/>
                  </a:spcBef>
                  <a:buNone/>
                  <a:defRPr lang="en-GB" sz="2400" kern="1200">
                    <a:solidFill>
                      <a:schemeClr val="tx1"/>
                    </a:solidFill>
                    <a:latin typeface="Corbel" panose="020B0503020204020204" pitchFamily="34" charset="0"/>
                    <a:ea typeface="+mj-ea"/>
                    <a:cs typeface="+mj-cs"/>
                  </a:defRPr>
                </a:lvl1pPr>
              </a:lstStyle>
              <a:p>
                <a:pPr marL="342900" indent="-342900">
                  <a:lnSpc>
                    <a:spcPct val="1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diffusivity can be obtained with the Einstein equation:</a:t>
                </a:r>
              </a:p>
              <a:p>
                <a:pPr>
                  <a:lnSpc>
                    <a:spcPct val="1000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𝐷</m:t>
                      </m:r>
                      <m:r>
                        <a:rPr lang="pt-BR" sz="2200" i="1" smtClean="0">
                          <a:latin typeface="Cambria Math" panose="02040503050406030204" pitchFamily="18" charset="0"/>
                          <a:cs typeface="Times New Roman" panose="02020603050405020304" pitchFamily="18" charset="0"/>
                        </a:rPr>
                        <m:t>=</m:t>
                      </m:r>
                      <m:func>
                        <m:funcPr>
                          <m:ctrlPr>
                            <a:rPr lang="pt-BR" sz="2200" i="1" smtClean="0">
                              <a:latin typeface="Cambria Math" panose="02040503050406030204" pitchFamily="18" charset="0"/>
                              <a:cs typeface="Times New Roman" panose="02020603050405020304" pitchFamily="18" charset="0"/>
                            </a:rPr>
                          </m:ctrlPr>
                        </m:funcPr>
                        <m:fName>
                          <m:limLow>
                            <m:limLowPr>
                              <m:ctrlPr>
                                <a:rPr lang="pt-BR" sz="2200" i="1" smtClean="0">
                                  <a:latin typeface="Cambria Math" panose="02040503050406030204" pitchFamily="18" charset="0"/>
                                  <a:cs typeface="Times New Roman" panose="02020603050405020304" pitchFamily="18" charset="0"/>
                                </a:rPr>
                              </m:ctrlPr>
                            </m:limLowPr>
                            <m:e>
                              <m:r>
                                <m:rPr>
                                  <m:sty m:val="p"/>
                                </m:rPr>
                                <a:rPr lang="pt-BR" sz="2200" i="0" smtClean="0">
                                  <a:latin typeface="Cambria Math" panose="02040503050406030204" pitchFamily="18" charset="0"/>
                                  <a:cs typeface="Times New Roman" panose="02020603050405020304" pitchFamily="18" charset="0"/>
                                </a:rPr>
                                <m:t>lim</m:t>
                              </m:r>
                            </m:e>
                            <m:lim>
                              <m:r>
                                <a:rPr lang="en-US" sz="2200" b="0" i="1" smtClean="0">
                                  <a:latin typeface="Cambria Math" panose="02040503050406030204" pitchFamily="18" charset="0"/>
                                  <a:cs typeface="Times New Roman" panose="02020603050405020304" pitchFamily="18" charset="0"/>
                                </a:rPr>
                                <m:t>𝑡</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lim>
                          </m:limLow>
                        </m:fName>
                        <m:e>
                          <m:f>
                            <m:fPr>
                              <m:ctrlPr>
                                <a:rPr lang="pt-BR"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2</m:t>
                              </m:r>
                              <m:r>
                                <a:rPr lang="en-US" sz="2200" b="0" i="1" smtClean="0">
                                  <a:latin typeface="Cambria Math" panose="02040503050406030204" pitchFamily="18" charset="0"/>
                                  <a:cs typeface="Times New Roman" panose="02020603050405020304" pitchFamily="18" charset="0"/>
                                </a:rPr>
                                <m:t>𝑑𝑁𝑡</m:t>
                              </m:r>
                            </m:den>
                          </m:f>
                        </m:e>
                      </m:func>
                      <m:d>
                        <m:dPr>
                          <m:ctrlPr>
                            <a:rPr lang="en-US" sz="2200" b="0" i="1" smtClean="0">
                              <a:latin typeface="Cambria Math" panose="02040503050406030204" pitchFamily="18" charset="0"/>
                              <a:cs typeface="Times New Roman" panose="02020603050405020304" pitchFamily="18" charset="0"/>
                            </a:rPr>
                          </m:ctrlPr>
                        </m:dPr>
                        <m:e>
                          <m:nary>
                            <m:naryPr>
                              <m:chr m:val="∑"/>
                              <m:ctrlPr>
                                <a:rPr lang="en-US" sz="2200" b="0" i="1" smtClean="0">
                                  <a:latin typeface="Cambria Math" panose="02040503050406030204" pitchFamily="18" charset="0"/>
                                  <a:cs typeface="Times New Roman" panose="02020603050405020304" pitchFamily="18" charset="0"/>
                                </a:rPr>
                              </m:ctrlPr>
                            </m:naryPr>
                            <m:sub>
                              <m:r>
                                <m:rPr>
                                  <m:brk m:alnAt="23"/>
                                </m:rPr>
                                <a:rPr lang="en-US" sz="2200" b="0" i="1" smtClean="0">
                                  <a:latin typeface="Cambria Math" panose="02040503050406030204" pitchFamily="18" charset="0"/>
                                  <a:cs typeface="Times New Roman" panose="02020603050405020304" pitchFamily="18" charset="0"/>
                                </a:rPr>
                                <m:t>𝑗</m:t>
                              </m:r>
                              <m:r>
                                <a:rPr lang="en-US" sz="2200" b="0" i="1" smtClean="0">
                                  <a:latin typeface="Cambria Math" panose="02040503050406030204" pitchFamily="18" charset="0"/>
                                  <a:cs typeface="Times New Roman" panose="02020603050405020304" pitchFamily="18" charset="0"/>
                                </a:rPr>
                                <m:t>=1</m:t>
                              </m:r>
                            </m:sub>
                            <m:sup>
                              <m:r>
                                <a:rPr lang="en-US" sz="2200" b="0" i="1" smtClean="0">
                                  <a:latin typeface="Cambria Math" panose="02040503050406030204" pitchFamily="18" charset="0"/>
                                  <a:cs typeface="Times New Roman" panose="02020603050405020304" pitchFamily="18" charset="0"/>
                                </a:rPr>
                                <m:t>𝑁</m:t>
                              </m:r>
                            </m:sup>
                            <m:e>
                              <m:sSup>
                                <m:sSupPr>
                                  <m:ctrlPr>
                                    <a:rPr lang="en-US" sz="2200" b="0" i="1" smtClean="0">
                                      <a:latin typeface="Cambria Math" panose="02040503050406030204" pitchFamily="18" charset="0"/>
                                      <a:cs typeface="Times New Roman" panose="02020603050405020304" pitchFamily="18" charset="0"/>
                                    </a:rPr>
                                  </m:ctrlPr>
                                </m:sSupPr>
                                <m:e>
                                  <m:d>
                                    <m:dPr>
                                      <m:begChr m:val="["/>
                                      <m:endChr m:val="]"/>
                                      <m:ctrlPr>
                                        <a:rPr lang="en-US" sz="2200" i="1">
                                          <a:latin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𝑟</m:t>
                                          </m:r>
                                        </m:e>
                                        <m:sub>
                                          <m:r>
                                            <a:rPr lang="en-US" sz="2200" i="1">
                                              <a:latin typeface="Cambria Math" panose="02040503050406030204" pitchFamily="18" charset="0"/>
                                              <a:cs typeface="Times New Roman" panose="02020603050405020304" pitchFamily="18" charset="0"/>
                                            </a:rPr>
                                            <m:t>𝑗</m:t>
                                          </m:r>
                                        </m:sub>
                                      </m:sSub>
                                      <m:d>
                                        <m:dPr>
                                          <m:ctrlPr>
                                            <a:rPr lang="en-US" sz="2200" i="1">
                                              <a:latin typeface="Cambria Math" panose="02040503050406030204" pitchFamily="18" charset="0"/>
                                              <a:cs typeface="Times New Roman" panose="02020603050405020304" pitchFamily="18" charset="0"/>
                                            </a:rPr>
                                          </m:ctrlPr>
                                        </m:dPr>
                                        <m:e>
                                          <m:r>
                                            <a:rPr lang="en-US" sz="2200" i="1">
                                              <a:latin typeface="Cambria Math" panose="02040503050406030204" pitchFamily="18" charset="0"/>
                                              <a:cs typeface="Times New Roman" panose="02020603050405020304" pitchFamily="18" charset="0"/>
                                            </a:rPr>
                                            <m:t>𝑡</m:t>
                                          </m:r>
                                        </m:e>
                                      </m:d>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𝑟</m:t>
                                          </m:r>
                                        </m:e>
                                        <m:sub>
                                          <m:r>
                                            <a:rPr lang="en-US" sz="2200" i="1">
                                              <a:latin typeface="Cambria Math" panose="02040503050406030204" pitchFamily="18" charset="0"/>
                                              <a:cs typeface="Times New Roman" panose="02020603050405020304" pitchFamily="18" charset="0"/>
                                            </a:rPr>
                                            <m:t>𝑗</m:t>
                                          </m:r>
                                        </m:sub>
                                      </m:sSub>
                                      <m:d>
                                        <m:dPr>
                                          <m:ctrlPr>
                                            <a:rPr lang="en-US" sz="2200" i="1">
                                              <a:latin typeface="Cambria Math" panose="02040503050406030204" pitchFamily="18" charset="0"/>
                                              <a:cs typeface="Times New Roman" panose="02020603050405020304" pitchFamily="18" charset="0"/>
                                            </a:rPr>
                                          </m:ctrlPr>
                                        </m:dPr>
                                        <m:e>
                                          <m:r>
                                            <a:rPr lang="en-US" sz="2200" i="1">
                                              <a:latin typeface="Cambria Math" panose="02040503050406030204" pitchFamily="18" charset="0"/>
                                              <a:cs typeface="Times New Roman" panose="02020603050405020304" pitchFamily="18" charset="0"/>
                                            </a:rPr>
                                            <m:t>0</m:t>
                                          </m:r>
                                        </m:e>
                                      </m:d>
                                    </m:e>
                                  </m:d>
                                </m:e>
                                <m:sup>
                                  <m:r>
                                    <a:rPr lang="en-US" sz="2200" b="0" i="1" smtClean="0">
                                      <a:latin typeface="Cambria Math" panose="02040503050406030204" pitchFamily="18" charset="0"/>
                                      <a:cs typeface="Times New Roman" panose="02020603050405020304" pitchFamily="18" charset="0"/>
                                    </a:rPr>
                                    <m:t>2</m:t>
                                  </m:r>
                                </m:sup>
                              </m:sSup>
                            </m:e>
                          </m:nary>
                        </m:e>
                      </m:d>
                    </m:oMath>
                  </m:oMathPara>
                </a14:m>
                <a:endParaRPr lang="en-US" sz="2200" b="0" dirty="0">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𝑟</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latin typeface="Times New Roman" panose="02020603050405020304" pitchFamily="18" charset="0"/>
                    <a:cs typeface="Times New Roman" panose="02020603050405020304" pitchFamily="18" charset="0"/>
                  </a:rPr>
                  <a:t> is the position vector of the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𝑗</m:t>
                    </m:r>
                  </m:oMath>
                </a14:m>
                <a:r>
                  <a:rPr lang="en-US" sz="2200" dirty="0" err="1">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atom, t is the time and d is the dimensionality of the system. So, for 3-D (x-,y- and z-directions)</a:t>
                </a:r>
              </a:p>
              <a:p>
                <a:pPr>
                  <a:lnSpc>
                    <a:spcPct val="1000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𝐷</m:t>
                      </m:r>
                      <m:r>
                        <a:rPr lang="pt-BR" sz="2200" i="1" smtClean="0">
                          <a:latin typeface="Cambria Math" panose="02040503050406030204" pitchFamily="18" charset="0"/>
                          <a:cs typeface="Times New Roman" panose="02020603050405020304" pitchFamily="18" charset="0"/>
                        </a:rPr>
                        <m:t>=</m:t>
                      </m:r>
                      <m:func>
                        <m:funcPr>
                          <m:ctrlPr>
                            <a:rPr lang="pt-BR" sz="2200" i="1" smtClean="0">
                              <a:latin typeface="Cambria Math" panose="02040503050406030204" pitchFamily="18" charset="0"/>
                              <a:cs typeface="Times New Roman" panose="02020603050405020304" pitchFamily="18" charset="0"/>
                            </a:rPr>
                          </m:ctrlPr>
                        </m:funcPr>
                        <m:fName>
                          <m:limLow>
                            <m:limLowPr>
                              <m:ctrlPr>
                                <a:rPr lang="pt-BR" sz="2200" i="1" smtClean="0">
                                  <a:latin typeface="Cambria Math" panose="02040503050406030204" pitchFamily="18" charset="0"/>
                                  <a:cs typeface="Times New Roman" panose="02020603050405020304" pitchFamily="18" charset="0"/>
                                </a:rPr>
                              </m:ctrlPr>
                            </m:limLowPr>
                            <m:e>
                              <m:r>
                                <m:rPr>
                                  <m:sty m:val="p"/>
                                </m:rPr>
                                <a:rPr lang="pt-BR" sz="2200" i="0" smtClean="0">
                                  <a:latin typeface="Cambria Math" panose="02040503050406030204" pitchFamily="18" charset="0"/>
                                  <a:cs typeface="Times New Roman" panose="02020603050405020304" pitchFamily="18" charset="0"/>
                                </a:rPr>
                                <m:t>lim</m:t>
                              </m:r>
                            </m:e>
                            <m:lim>
                              <m:r>
                                <a:rPr lang="en-US" sz="2200" b="0" i="1" smtClean="0">
                                  <a:latin typeface="Cambria Math" panose="02040503050406030204" pitchFamily="18" charset="0"/>
                                  <a:cs typeface="Times New Roman" panose="02020603050405020304" pitchFamily="18" charset="0"/>
                                </a:rPr>
                                <m:t>𝑡</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lim>
                          </m:limLow>
                        </m:fName>
                        <m:e>
                          <m:f>
                            <m:fPr>
                              <m:ctrlPr>
                                <a:rPr lang="pt-BR"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6</m:t>
                              </m:r>
                              <m:r>
                                <a:rPr lang="en-US" sz="2200" b="0" i="1" smtClean="0">
                                  <a:latin typeface="Cambria Math" panose="02040503050406030204" pitchFamily="18" charset="0"/>
                                  <a:cs typeface="Times New Roman" panose="02020603050405020304" pitchFamily="18" charset="0"/>
                                </a:rPr>
                                <m:t>𝑁𝑡</m:t>
                              </m:r>
                            </m:den>
                          </m:f>
                        </m:e>
                      </m:func>
                      <m:d>
                        <m:dPr>
                          <m:ctrlPr>
                            <a:rPr lang="en-US" sz="2200" b="0" i="1" smtClean="0">
                              <a:latin typeface="Cambria Math" panose="02040503050406030204" pitchFamily="18" charset="0"/>
                              <a:cs typeface="Times New Roman" panose="02020603050405020304" pitchFamily="18" charset="0"/>
                            </a:rPr>
                          </m:ctrlPr>
                        </m:dPr>
                        <m:e>
                          <m:nary>
                            <m:naryPr>
                              <m:chr m:val="∑"/>
                              <m:ctrlPr>
                                <a:rPr lang="en-US" sz="2200" b="0" i="1" smtClean="0">
                                  <a:latin typeface="Cambria Math" panose="02040503050406030204" pitchFamily="18" charset="0"/>
                                  <a:cs typeface="Times New Roman" panose="02020603050405020304" pitchFamily="18" charset="0"/>
                                </a:rPr>
                              </m:ctrlPr>
                            </m:naryPr>
                            <m:sub>
                              <m:r>
                                <m:rPr>
                                  <m:brk m:alnAt="23"/>
                                </m:rPr>
                                <a:rPr lang="en-US" sz="2200" b="0" i="1" smtClean="0">
                                  <a:latin typeface="Cambria Math" panose="02040503050406030204" pitchFamily="18" charset="0"/>
                                  <a:cs typeface="Times New Roman" panose="02020603050405020304" pitchFamily="18" charset="0"/>
                                </a:rPr>
                                <m:t>𝑗</m:t>
                              </m:r>
                              <m:r>
                                <a:rPr lang="en-US" sz="2200" b="0" i="1" smtClean="0">
                                  <a:latin typeface="Cambria Math" panose="02040503050406030204" pitchFamily="18" charset="0"/>
                                  <a:cs typeface="Times New Roman" panose="02020603050405020304" pitchFamily="18" charset="0"/>
                                </a:rPr>
                                <m:t>=1</m:t>
                              </m:r>
                            </m:sub>
                            <m:sup>
                              <m:r>
                                <a:rPr lang="en-US" sz="2200" b="0" i="1" smtClean="0">
                                  <a:latin typeface="Cambria Math" panose="02040503050406030204" pitchFamily="18" charset="0"/>
                                  <a:cs typeface="Times New Roman" panose="02020603050405020304" pitchFamily="18" charset="0"/>
                                </a:rPr>
                                <m:t>𝑁</m:t>
                              </m:r>
                            </m:sup>
                            <m:e>
                              <m:sSup>
                                <m:sSupPr>
                                  <m:ctrlPr>
                                    <a:rPr lang="en-US" sz="2200" b="0" i="1" smtClean="0">
                                      <a:latin typeface="Cambria Math" panose="02040503050406030204" pitchFamily="18" charset="0"/>
                                      <a:cs typeface="Times New Roman" panose="02020603050405020304" pitchFamily="18" charset="0"/>
                                    </a:rPr>
                                  </m:ctrlPr>
                                </m:sSupPr>
                                <m:e>
                                  <m:d>
                                    <m:dPr>
                                      <m:begChr m:val="["/>
                                      <m:endChr m:val="]"/>
                                      <m:ctrlPr>
                                        <a:rPr lang="en-US" sz="2200" i="1">
                                          <a:latin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𝑟</m:t>
                                          </m:r>
                                        </m:e>
                                        <m:sub>
                                          <m:r>
                                            <a:rPr lang="en-US" sz="2200" i="1">
                                              <a:latin typeface="Cambria Math" panose="02040503050406030204" pitchFamily="18" charset="0"/>
                                              <a:cs typeface="Times New Roman" panose="02020603050405020304" pitchFamily="18" charset="0"/>
                                            </a:rPr>
                                            <m:t>𝑗</m:t>
                                          </m:r>
                                        </m:sub>
                                      </m:sSub>
                                      <m:d>
                                        <m:dPr>
                                          <m:ctrlPr>
                                            <a:rPr lang="en-US" sz="2200" i="1">
                                              <a:latin typeface="Cambria Math" panose="02040503050406030204" pitchFamily="18" charset="0"/>
                                              <a:cs typeface="Times New Roman" panose="02020603050405020304" pitchFamily="18" charset="0"/>
                                            </a:rPr>
                                          </m:ctrlPr>
                                        </m:dPr>
                                        <m:e>
                                          <m:r>
                                            <a:rPr lang="en-US" sz="2200" i="1">
                                              <a:latin typeface="Cambria Math" panose="02040503050406030204" pitchFamily="18" charset="0"/>
                                              <a:cs typeface="Times New Roman" panose="02020603050405020304" pitchFamily="18" charset="0"/>
                                            </a:rPr>
                                            <m:t>𝑡</m:t>
                                          </m:r>
                                        </m:e>
                                      </m:d>
                                      <m:r>
                                        <a:rPr lang="en-US" sz="2200" i="1">
                                          <a:latin typeface="Cambria Math" panose="02040503050406030204" pitchFamily="18" charset="0"/>
                                          <a:cs typeface="Times New Roman" panose="02020603050405020304" pitchFamily="18" charset="0"/>
                                        </a:rPr>
                                        <m:t>−</m:t>
                                      </m:r>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𝑟</m:t>
                                          </m:r>
                                        </m:e>
                                        <m:sub>
                                          <m:r>
                                            <a:rPr lang="en-US" sz="2200" i="1">
                                              <a:latin typeface="Cambria Math" panose="02040503050406030204" pitchFamily="18" charset="0"/>
                                              <a:cs typeface="Times New Roman" panose="02020603050405020304" pitchFamily="18" charset="0"/>
                                            </a:rPr>
                                            <m:t>𝑗</m:t>
                                          </m:r>
                                        </m:sub>
                                      </m:sSub>
                                      <m:d>
                                        <m:dPr>
                                          <m:ctrlPr>
                                            <a:rPr lang="en-US" sz="2200" i="1">
                                              <a:latin typeface="Cambria Math" panose="02040503050406030204" pitchFamily="18" charset="0"/>
                                              <a:cs typeface="Times New Roman" panose="02020603050405020304" pitchFamily="18" charset="0"/>
                                            </a:rPr>
                                          </m:ctrlPr>
                                        </m:dPr>
                                        <m:e>
                                          <m:r>
                                            <a:rPr lang="en-US" sz="2200" i="1">
                                              <a:latin typeface="Cambria Math" panose="02040503050406030204" pitchFamily="18" charset="0"/>
                                              <a:cs typeface="Times New Roman" panose="02020603050405020304" pitchFamily="18" charset="0"/>
                                            </a:rPr>
                                            <m:t>0</m:t>
                                          </m:r>
                                        </m:e>
                                      </m:d>
                                    </m:e>
                                  </m:d>
                                </m:e>
                                <m:sup>
                                  <m:r>
                                    <a:rPr lang="en-US" sz="2200" b="0" i="1" smtClean="0">
                                      <a:latin typeface="Cambria Math" panose="02040503050406030204" pitchFamily="18" charset="0"/>
                                      <a:cs typeface="Times New Roman" panose="02020603050405020304" pitchFamily="18" charset="0"/>
                                    </a:rPr>
                                    <m:t>2</m:t>
                                  </m:r>
                                </m:sup>
                              </m:sSup>
                            </m:e>
                          </m:nary>
                        </m:e>
                      </m:d>
                    </m:oMath>
                  </m:oMathPara>
                </a14:m>
                <a:endParaRPr lang="en-US" sz="2200" dirty="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mean square displacement (MSD) is defined as:</a:t>
                </a:r>
              </a:p>
              <a:p>
                <a:pPr>
                  <a:lnSpc>
                    <a:spcPct val="100000"/>
                  </a:lnSpc>
                </a:pPr>
                <a14:m>
                  <m:oMathPara xmlns:m="http://schemas.openxmlformats.org/officeDocument/2006/math">
                    <m:oMathParaPr>
                      <m:jc m:val="centerGroup"/>
                    </m:oMathParaPr>
                    <m:oMath xmlns:m="http://schemas.openxmlformats.org/officeDocument/2006/math">
                      <m:r>
                        <a:rPr lang="en-US" sz="2200" b="0" i="1" smtClean="0">
                          <a:solidFill>
                            <a:prstClr val="black"/>
                          </a:solidFill>
                          <a:latin typeface="Cambria Math" panose="02040503050406030204" pitchFamily="18" charset="0"/>
                          <a:ea typeface="+mn-ea"/>
                          <a:cs typeface="Times New Roman" panose="02020603050405020304" pitchFamily="18" charset="0"/>
                        </a:rPr>
                        <m:t>𝑀𝑆𝐷</m:t>
                      </m:r>
                      <m:r>
                        <a:rPr lang="pt-BR" sz="2200" i="1">
                          <a:solidFill>
                            <a:prstClr val="black"/>
                          </a:solidFill>
                          <a:latin typeface="Cambria Math" panose="02040503050406030204" pitchFamily="18" charset="0"/>
                          <a:ea typeface="+mn-ea"/>
                          <a:cs typeface="Times New Roman" panose="02020603050405020304" pitchFamily="18" charset="0"/>
                        </a:rPr>
                        <m:t>=</m:t>
                      </m:r>
                      <m:func>
                        <m:funcPr>
                          <m:ctrlPr>
                            <a:rPr lang="pt-BR" sz="2200" i="1">
                              <a:solidFill>
                                <a:prstClr val="black"/>
                              </a:solidFill>
                              <a:latin typeface="Cambria Math" panose="02040503050406030204" pitchFamily="18" charset="0"/>
                              <a:ea typeface="+mn-ea"/>
                              <a:cs typeface="Times New Roman" panose="02020603050405020304" pitchFamily="18" charset="0"/>
                            </a:rPr>
                          </m:ctrlPr>
                        </m:funcPr>
                        <m:fName>
                          <m:limLow>
                            <m:limLowPr>
                              <m:ctrlPr>
                                <a:rPr lang="pt-BR" sz="2200" i="1">
                                  <a:solidFill>
                                    <a:prstClr val="black"/>
                                  </a:solidFill>
                                  <a:latin typeface="Cambria Math" panose="02040503050406030204" pitchFamily="18" charset="0"/>
                                  <a:ea typeface="+mn-ea"/>
                                  <a:cs typeface="Times New Roman" panose="02020603050405020304" pitchFamily="18" charset="0"/>
                                </a:rPr>
                              </m:ctrlPr>
                            </m:limLowPr>
                            <m:e>
                              <m:r>
                                <m:rPr>
                                  <m:sty m:val="p"/>
                                </m:rPr>
                                <a:rPr lang="pt-BR" sz="2200">
                                  <a:solidFill>
                                    <a:prstClr val="black"/>
                                  </a:solidFill>
                                  <a:latin typeface="Cambria Math" panose="02040503050406030204" pitchFamily="18" charset="0"/>
                                  <a:ea typeface="+mn-ea"/>
                                  <a:cs typeface="Times New Roman" panose="02020603050405020304" pitchFamily="18" charset="0"/>
                                </a:rPr>
                                <m:t>lim</m:t>
                              </m:r>
                            </m:e>
                            <m:lim>
                              <m:r>
                                <a:rPr lang="en-US" sz="2200" i="1">
                                  <a:solidFill>
                                    <a:prstClr val="black"/>
                                  </a:solidFill>
                                  <a:latin typeface="Cambria Math" panose="02040503050406030204" pitchFamily="18" charset="0"/>
                                  <a:ea typeface="+mn-ea"/>
                                  <a:cs typeface="Times New Roman" panose="02020603050405020304" pitchFamily="18" charset="0"/>
                                </a:rPr>
                                <m:t>𝑡</m:t>
                              </m:r>
                              <m:r>
                                <a:rPr lang="en-US" sz="2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lim>
                          </m:limLow>
                        </m:fName>
                        <m:e>
                          <m:f>
                            <m:fPr>
                              <m:ctrlPr>
                                <a:rPr lang="pt-BR" sz="2200" i="1">
                                  <a:solidFill>
                                    <a:prstClr val="black"/>
                                  </a:solidFill>
                                  <a:latin typeface="Cambria Math" panose="02040503050406030204" pitchFamily="18" charset="0"/>
                                  <a:ea typeface="+mn-ea"/>
                                  <a:cs typeface="Times New Roman" panose="02020603050405020304" pitchFamily="18" charset="0"/>
                                </a:rPr>
                              </m:ctrlPr>
                            </m:fPr>
                            <m:num>
                              <m:r>
                                <a:rPr lang="en-US" sz="2200" i="1">
                                  <a:solidFill>
                                    <a:prstClr val="black"/>
                                  </a:solidFill>
                                  <a:latin typeface="Cambria Math" panose="02040503050406030204" pitchFamily="18" charset="0"/>
                                  <a:ea typeface="+mn-ea"/>
                                  <a:cs typeface="Times New Roman" panose="02020603050405020304" pitchFamily="18" charset="0"/>
                                </a:rPr>
                                <m:t>1</m:t>
                              </m:r>
                            </m:num>
                            <m:den>
                              <m:r>
                                <a:rPr lang="en-US" sz="2200" i="1">
                                  <a:solidFill>
                                    <a:prstClr val="black"/>
                                  </a:solidFill>
                                  <a:latin typeface="Cambria Math" panose="02040503050406030204" pitchFamily="18" charset="0"/>
                                  <a:ea typeface="+mn-ea"/>
                                  <a:cs typeface="Times New Roman" panose="02020603050405020304" pitchFamily="18" charset="0"/>
                                </a:rPr>
                                <m:t>𝑁</m:t>
                              </m:r>
                            </m:den>
                          </m:f>
                        </m:e>
                      </m:func>
                      <m:d>
                        <m:dPr>
                          <m:ctrlPr>
                            <a:rPr lang="en-US" sz="2200" i="1">
                              <a:solidFill>
                                <a:prstClr val="black"/>
                              </a:solidFill>
                              <a:latin typeface="Cambria Math" panose="02040503050406030204" pitchFamily="18" charset="0"/>
                              <a:ea typeface="+mn-ea"/>
                              <a:cs typeface="Times New Roman" panose="02020603050405020304" pitchFamily="18" charset="0"/>
                            </a:rPr>
                          </m:ctrlPr>
                        </m:dPr>
                        <m:e>
                          <m:nary>
                            <m:naryPr>
                              <m:chr m:val="∑"/>
                              <m:ctrlPr>
                                <a:rPr lang="en-US" sz="2200" i="1">
                                  <a:solidFill>
                                    <a:prstClr val="black"/>
                                  </a:solidFill>
                                  <a:latin typeface="Cambria Math" panose="02040503050406030204" pitchFamily="18" charset="0"/>
                                  <a:ea typeface="+mn-ea"/>
                                  <a:cs typeface="Times New Roman" panose="02020603050405020304" pitchFamily="18" charset="0"/>
                                </a:rPr>
                              </m:ctrlPr>
                            </m:naryPr>
                            <m:sub>
                              <m:r>
                                <m:rPr>
                                  <m:brk m:alnAt="23"/>
                                </m:rPr>
                                <a:rPr lang="en-US" sz="2200" i="1">
                                  <a:solidFill>
                                    <a:prstClr val="black"/>
                                  </a:solidFill>
                                  <a:latin typeface="Cambria Math" panose="02040503050406030204" pitchFamily="18" charset="0"/>
                                  <a:ea typeface="+mn-ea"/>
                                  <a:cs typeface="Times New Roman" panose="02020603050405020304" pitchFamily="18" charset="0"/>
                                </a:rPr>
                                <m:t>𝑗</m:t>
                              </m:r>
                              <m:r>
                                <a:rPr lang="en-US" sz="2200" i="1">
                                  <a:solidFill>
                                    <a:prstClr val="black"/>
                                  </a:solidFill>
                                  <a:latin typeface="Cambria Math" panose="02040503050406030204" pitchFamily="18" charset="0"/>
                                  <a:ea typeface="+mn-ea"/>
                                  <a:cs typeface="Times New Roman" panose="02020603050405020304" pitchFamily="18" charset="0"/>
                                </a:rPr>
                                <m:t>=1</m:t>
                              </m:r>
                            </m:sub>
                            <m:sup>
                              <m:r>
                                <a:rPr lang="en-US" sz="2200" i="1">
                                  <a:solidFill>
                                    <a:prstClr val="black"/>
                                  </a:solidFill>
                                  <a:latin typeface="Cambria Math" panose="02040503050406030204" pitchFamily="18" charset="0"/>
                                  <a:ea typeface="+mn-ea"/>
                                  <a:cs typeface="Times New Roman" panose="02020603050405020304" pitchFamily="18" charset="0"/>
                                </a:rPr>
                                <m:t>𝑁</m:t>
                              </m:r>
                            </m:sup>
                            <m:e>
                              <m:sSup>
                                <m:sSupPr>
                                  <m:ctrlPr>
                                    <a:rPr lang="en-US" sz="2200" i="1">
                                      <a:solidFill>
                                        <a:prstClr val="black"/>
                                      </a:solidFill>
                                      <a:latin typeface="Cambria Math" panose="02040503050406030204" pitchFamily="18" charset="0"/>
                                      <a:ea typeface="+mn-ea"/>
                                      <a:cs typeface="Times New Roman" panose="02020603050405020304" pitchFamily="18" charset="0"/>
                                    </a:rPr>
                                  </m:ctrlPr>
                                </m:sSupPr>
                                <m:e>
                                  <m:d>
                                    <m:dPr>
                                      <m:begChr m:val="["/>
                                      <m:endChr m:val="]"/>
                                      <m:ctrlPr>
                                        <a:rPr lang="en-US" sz="2200" i="1">
                                          <a:solidFill>
                                            <a:prstClr val="black"/>
                                          </a:solidFill>
                                          <a:latin typeface="Cambria Math" panose="02040503050406030204" pitchFamily="18" charset="0"/>
                                          <a:ea typeface="+mn-ea"/>
                                          <a:cs typeface="Times New Roman" panose="02020603050405020304" pitchFamily="18" charset="0"/>
                                        </a:rPr>
                                      </m:ctrlPr>
                                    </m:dPr>
                                    <m:e>
                                      <m:sSub>
                                        <m:sSubPr>
                                          <m:ctrlPr>
                                            <a:rPr lang="en-US" sz="2200" i="1">
                                              <a:solidFill>
                                                <a:prstClr val="black"/>
                                              </a:solidFill>
                                              <a:latin typeface="Cambria Math" panose="02040503050406030204" pitchFamily="18" charset="0"/>
                                              <a:ea typeface="+mn-ea"/>
                                              <a:cs typeface="Times New Roman" panose="02020603050405020304" pitchFamily="18" charset="0"/>
                                            </a:rPr>
                                          </m:ctrlPr>
                                        </m:sSubPr>
                                        <m:e>
                                          <m:r>
                                            <a:rPr lang="en-US" sz="2200" i="1">
                                              <a:solidFill>
                                                <a:prstClr val="black"/>
                                              </a:solidFill>
                                              <a:latin typeface="Cambria Math" panose="02040503050406030204" pitchFamily="18" charset="0"/>
                                              <a:ea typeface="+mn-ea"/>
                                              <a:cs typeface="Times New Roman" panose="02020603050405020304" pitchFamily="18" charset="0"/>
                                            </a:rPr>
                                            <m:t>𝑟</m:t>
                                          </m:r>
                                        </m:e>
                                        <m:sub>
                                          <m:r>
                                            <a:rPr lang="en-US" sz="2200" i="1">
                                              <a:solidFill>
                                                <a:prstClr val="black"/>
                                              </a:solidFill>
                                              <a:latin typeface="Cambria Math" panose="02040503050406030204" pitchFamily="18" charset="0"/>
                                              <a:ea typeface="+mn-ea"/>
                                              <a:cs typeface="Times New Roman" panose="02020603050405020304" pitchFamily="18" charset="0"/>
                                            </a:rPr>
                                            <m:t>𝑗</m:t>
                                          </m:r>
                                        </m:sub>
                                      </m:sSub>
                                      <m:d>
                                        <m:dPr>
                                          <m:ctrlPr>
                                            <a:rPr lang="en-US" sz="2200" i="1">
                                              <a:solidFill>
                                                <a:prstClr val="black"/>
                                              </a:solidFill>
                                              <a:latin typeface="Cambria Math" panose="02040503050406030204" pitchFamily="18" charset="0"/>
                                              <a:ea typeface="+mn-ea"/>
                                              <a:cs typeface="Times New Roman" panose="02020603050405020304" pitchFamily="18" charset="0"/>
                                            </a:rPr>
                                          </m:ctrlPr>
                                        </m:dPr>
                                        <m:e>
                                          <m:r>
                                            <a:rPr lang="en-US" sz="2200" i="1">
                                              <a:solidFill>
                                                <a:prstClr val="black"/>
                                              </a:solidFill>
                                              <a:latin typeface="Cambria Math" panose="02040503050406030204" pitchFamily="18" charset="0"/>
                                              <a:ea typeface="+mn-ea"/>
                                              <a:cs typeface="Times New Roman" panose="02020603050405020304" pitchFamily="18" charset="0"/>
                                            </a:rPr>
                                            <m:t>𝑡</m:t>
                                          </m:r>
                                        </m:e>
                                      </m:d>
                                      <m:r>
                                        <a:rPr lang="en-US" sz="2200" i="1">
                                          <a:solidFill>
                                            <a:prstClr val="black"/>
                                          </a:solidFill>
                                          <a:latin typeface="Cambria Math" panose="02040503050406030204" pitchFamily="18" charset="0"/>
                                          <a:ea typeface="+mn-ea"/>
                                          <a:cs typeface="Times New Roman" panose="02020603050405020304" pitchFamily="18" charset="0"/>
                                        </a:rPr>
                                        <m:t>−</m:t>
                                      </m:r>
                                      <m:sSub>
                                        <m:sSubPr>
                                          <m:ctrlPr>
                                            <a:rPr lang="en-US" sz="2200" i="1">
                                              <a:solidFill>
                                                <a:prstClr val="black"/>
                                              </a:solidFill>
                                              <a:latin typeface="Cambria Math" panose="02040503050406030204" pitchFamily="18" charset="0"/>
                                              <a:ea typeface="+mn-ea"/>
                                              <a:cs typeface="Times New Roman" panose="02020603050405020304" pitchFamily="18" charset="0"/>
                                            </a:rPr>
                                          </m:ctrlPr>
                                        </m:sSubPr>
                                        <m:e>
                                          <m:r>
                                            <a:rPr lang="en-US" sz="2200" i="1">
                                              <a:solidFill>
                                                <a:prstClr val="black"/>
                                              </a:solidFill>
                                              <a:latin typeface="Cambria Math" panose="02040503050406030204" pitchFamily="18" charset="0"/>
                                              <a:ea typeface="+mn-ea"/>
                                              <a:cs typeface="Times New Roman" panose="02020603050405020304" pitchFamily="18" charset="0"/>
                                            </a:rPr>
                                            <m:t>𝑟</m:t>
                                          </m:r>
                                        </m:e>
                                        <m:sub>
                                          <m:r>
                                            <a:rPr lang="en-US" sz="2200" i="1">
                                              <a:solidFill>
                                                <a:prstClr val="black"/>
                                              </a:solidFill>
                                              <a:latin typeface="Cambria Math" panose="02040503050406030204" pitchFamily="18" charset="0"/>
                                              <a:ea typeface="+mn-ea"/>
                                              <a:cs typeface="Times New Roman" panose="02020603050405020304" pitchFamily="18" charset="0"/>
                                            </a:rPr>
                                            <m:t>𝑗</m:t>
                                          </m:r>
                                        </m:sub>
                                      </m:sSub>
                                      <m:d>
                                        <m:dPr>
                                          <m:ctrlPr>
                                            <a:rPr lang="en-US" sz="2200" i="1">
                                              <a:solidFill>
                                                <a:prstClr val="black"/>
                                              </a:solidFill>
                                              <a:latin typeface="Cambria Math" panose="02040503050406030204" pitchFamily="18" charset="0"/>
                                              <a:ea typeface="+mn-ea"/>
                                              <a:cs typeface="Times New Roman" panose="02020603050405020304" pitchFamily="18" charset="0"/>
                                            </a:rPr>
                                          </m:ctrlPr>
                                        </m:dPr>
                                        <m:e>
                                          <m:r>
                                            <a:rPr lang="en-US" sz="2200" i="1">
                                              <a:solidFill>
                                                <a:prstClr val="black"/>
                                              </a:solidFill>
                                              <a:latin typeface="Cambria Math" panose="02040503050406030204" pitchFamily="18" charset="0"/>
                                              <a:ea typeface="+mn-ea"/>
                                              <a:cs typeface="Times New Roman" panose="02020603050405020304" pitchFamily="18" charset="0"/>
                                            </a:rPr>
                                            <m:t>0</m:t>
                                          </m:r>
                                        </m:e>
                                      </m:d>
                                    </m:e>
                                  </m:d>
                                </m:e>
                                <m:sup>
                                  <m:r>
                                    <a:rPr lang="en-US" sz="2200" i="1">
                                      <a:solidFill>
                                        <a:prstClr val="black"/>
                                      </a:solidFill>
                                      <a:latin typeface="Cambria Math" panose="02040503050406030204" pitchFamily="18" charset="0"/>
                                      <a:ea typeface="+mn-ea"/>
                                      <a:cs typeface="Times New Roman" panose="02020603050405020304" pitchFamily="18" charset="0"/>
                                    </a:rPr>
                                    <m:t>2</m:t>
                                  </m:r>
                                </m:sup>
                              </m:sSup>
                            </m:e>
                          </m:nary>
                        </m:e>
                      </m:d>
                    </m:oMath>
                  </m:oMathPara>
                </a14:m>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Therefore, the slope of the MSD determines the diffusivity.</a:t>
                </a:r>
              </a:p>
            </p:txBody>
          </p:sp>
        </mc:Choice>
        <mc:Fallback xmlns="">
          <p:sp>
            <p:nvSpPr>
              <p:cNvPr id="17" name="Title 3" descr="Title">
                <a:extLst>
                  <a:ext uri="{FF2B5EF4-FFF2-40B4-BE49-F238E27FC236}">
                    <a16:creationId xmlns:a16="http://schemas.microsoft.com/office/drawing/2014/main" id="{73AB9DE0-584A-C34E-5533-5F526E8DC463}"/>
                  </a:ext>
                </a:extLst>
              </p:cNvPr>
              <p:cNvSpPr txBox="1">
                <a:spLocks noRot="1" noChangeAspect="1" noMove="1" noResize="1" noEditPoints="1" noAdjustHandles="1" noChangeArrowheads="1" noChangeShapeType="1" noTextEdit="1"/>
              </p:cNvSpPr>
              <p:nvPr/>
            </p:nvSpPr>
            <p:spPr>
              <a:xfrm>
                <a:off x="365835" y="974035"/>
                <a:ext cx="8373904" cy="5244337"/>
              </a:xfrm>
              <a:prstGeom prst="rect">
                <a:avLst/>
              </a:prstGeom>
              <a:blipFill>
                <a:blip r:embed="rId3"/>
                <a:stretch>
                  <a:fillRect l="-2038" t="-814"/>
                </a:stretch>
              </a:blipFill>
            </p:spPr>
            <p:txBody>
              <a:bodyPr/>
              <a:lstStyle/>
              <a:p>
                <a:r>
                  <a:rPr lang="en-US">
                    <a:noFill/>
                  </a:rPr>
                  <a:t> </a:t>
                </a:r>
              </a:p>
            </p:txBody>
          </p:sp>
        </mc:Fallback>
      </mc:AlternateContent>
    </p:spTree>
    <p:extLst>
      <p:ext uri="{BB962C8B-B14F-4D97-AF65-F5344CB8AC3E}">
        <p14:creationId xmlns:p14="http://schemas.microsoft.com/office/powerpoint/2010/main" val="357511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B081001-BF56-383E-FC81-15CC5E2CA102}"/>
              </a:ext>
            </a:extLst>
          </p:cNvPr>
          <p:cNvSpPr txBox="1"/>
          <p:nvPr/>
        </p:nvSpPr>
        <p:spPr>
          <a:xfrm>
            <a:off x="144378" y="149442"/>
            <a:ext cx="11906451"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Simulation System of water in a box</a:t>
            </a:r>
          </a:p>
        </p:txBody>
      </p:sp>
      <p:sp>
        <p:nvSpPr>
          <p:cNvPr id="4" name="TextBox 3">
            <a:extLst>
              <a:ext uri="{FF2B5EF4-FFF2-40B4-BE49-F238E27FC236}">
                <a16:creationId xmlns:a16="http://schemas.microsoft.com/office/drawing/2014/main" id="{EAAA59CF-4D76-4A72-9EA5-AE97DF999602}"/>
              </a:ext>
            </a:extLst>
          </p:cNvPr>
          <p:cNvSpPr txBox="1"/>
          <p:nvPr/>
        </p:nvSpPr>
        <p:spPr>
          <a:xfrm>
            <a:off x="511092" y="4976271"/>
            <a:ext cx="4436292" cy="461665"/>
          </a:xfrm>
          <a:prstGeom prst="rect">
            <a:avLst/>
          </a:prstGeom>
          <a:noFill/>
        </p:spPr>
        <p:txBody>
          <a:bodyPr wrap="square" rtlCol="0">
            <a:spAutoFit/>
          </a:bodyPr>
          <a:lstStyle/>
          <a:p>
            <a:r>
              <a:rPr lang="en-US" sz="1200" dirty="0"/>
              <a:t>Fig 2. Simulation system of water. The box has the size of L x = 30 </a:t>
            </a:r>
            <a:r>
              <a:rPr lang="en-US" sz="1200" b="0" i="0" dirty="0">
                <a:solidFill>
                  <a:srgbClr val="040C28"/>
                </a:solidFill>
                <a:effectLst/>
                <a:latin typeface="Google Sans"/>
              </a:rPr>
              <a:t>Å</a:t>
            </a:r>
            <a:r>
              <a:rPr lang="en-US" sz="1200" dirty="0"/>
              <a:t>, L y = 30 </a:t>
            </a:r>
            <a:r>
              <a:rPr lang="en-US" sz="1200" b="0" i="0" dirty="0">
                <a:solidFill>
                  <a:srgbClr val="040C28"/>
                </a:solidFill>
                <a:effectLst/>
                <a:latin typeface="Google Sans"/>
              </a:rPr>
              <a:t>Å and L z=20 Å.</a:t>
            </a:r>
            <a:endParaRPr lang="en-US" sz="1200" dirty="0"/>
          </a:p>
        </p:txBody>
      </p:sp>
      <p:sp>
        <p:nvSpPr>
          <p:cNvPr id="6" name="TextBox 5">
            <a:extLst>
              <a:ext uri="{FF2B5EF4-FFF2-40B4-BE49-F238E27FC236}">
                <a16:creationId xmlns:a16="http://schemas.microsoft.com/office/drawing/2014/main" id="{72F7DF76-1911-AD4D-FFFA-DBF8D7ADB2A1}"/>
              </a:ext>
            </a:extLst>
          </p:cNvPr>
          <p:cNvSpPr txBox="1"/>
          <p:nvPr/>
        </p:nvSpPr>
        <p:spPr>
          <a:xfrm>
            <a:off x="5829923" y="4966637"/>
            <a:ext cx="5787770" cy="276999"/>
          </a:xfrm>
          <a:prstGeom prst="rect">
            <a:avLst/>
          </a:prstGeom>
          <a:solidFill>
            <a:schemeClr val="bg1"/>
          </a:solidFill>
        </p:spPr>
        <p:txBody>
          <a:bodyPr wrap="square" rtlCol="0">
            <a:spAutoFit/>
          </a:bodyPr>
          <a:lstStyle/>
          <a:p>
            <a:r>
              <a:rPr lang="en-US" sz="1200" dirty="0"/>
              <a:t>Fig 3. MSD as a function of time for the water molecules within box region.</a:t>
            </a:r>
          </a:p>
        </p:txBody>
      </p:sp>
      <p:graphicFrame>
        <p:nvGraphicFramePr>
          <p:cNvPr id="7" name="Table 7">
            <a:extLst>
              <a:ext uri="{FF2B5EF4-FFF2-40B4-BE49-F238E27FC236}">
                <a16:creationId xmlns:a16="http://schemas.microsoft.com/office/drawing/2014/main" id="{463F9FAA-4952-FC39-7367-5F8797D4D336}"/>
              </a:ext>
            </a:extLst>
          </p:cNvPr>
          <p:cNvGraphicFramePr>
            <a:graphicFrameLocks noGrp="1"/>
          </p:cNvGraphicFramePr>
          <p:nvPr>
            <p:extLst>
              <p:ext uri="{D42A27DB-BD31-4B8C-83A1-F6EECF244321}">
                <p14:modId xmlns:p14="http://schemas.microsoft.com/office/powerpoint/2010/main" val="3884897890"/>
              </p:ext>
            </p:extLst>
          </p:nvPr>
        </p:nvGraphicFramePr>
        <p:xfrm>
          <a:off x="511091" y="5452727"/>
          <a:ext cx="11106603" cy="741680"/>
        </p:xfrm>
        <a:graphic>
          <a:graphicData uri="http://schemas.openxmlformats.org/drawingml/2006/table">
            <a:tbl>
              <a:tblPr firstRow="1" bandRow="1">
                <a:tableStyleId>{E8B1032C-EA38-4F05-BA0D-38AFFFC7BED3}</a:tableStyleId>
              </a:tblPr>
              <a:tblGrid>
                <a:gridCol w="3702201">
                  <a:extLst>
                    <a:ext uri="{9D8B030D-6E8A-4147-A177-3AD203B41FA5}">
                      <a16:colId xmlns:a16="http://schemas.microsoft.com/office/drawing/2014/main" val="925130350"/>
                    </a:ext>
                  </a:extLst>
                </a:gridCol>
                <a:gridCol w="3702201">
                  <a:extLst>
                    <a:ext uri="{9D8B030D-6E8A-4147-A177-3AD203B41FA5}">
                      <a16:colId xmlns:a16="http://schemas.microsoft.com/office/drawing/2014/main" val="2944643634"/>
                    </a:ext>
                  </a:extLst>
                </a:gridCol>
                <a:gridCol w="3702201">
                  <a:extLst>
                    <a:ext uri="{9D8B030D-6E8A-4147-A177-3AD203B41FA5}">
                      <a16:colId xmlns:a16="http://schemas.microsoft.com/office/drawing/2014/main" val="469246727"/>
                    </a:ext>
                  </a:extLst>
                </a:gridCol>
              </a:tblGrid>
              <a:tr h="370840">
                <a:tc>
                  <a:txBody>
                    <a:bodyPr/>
                    <a:lstStyle/>
                    <a:p>
                      <a:pPr algn="ctr"/>
                      <a:r>
                        <a:rPr lang="en-US" dirty="0"/>
                        <a:t>Water</a:t>
                      </a:r>
                    </a:p>
                  </a:txBody>
                  <a:tcPr/>
                </a:tc>
                <a:tc>
                  <a:txBody>
                    <a:bodyPr/>
                    <a:lstStyle/>
                    <a:p>
                      <a:pPr algn="ctr"/>
                      <a:r>
                        <a:rPr lang="en-US" dirty="0"/>
                        <a:t>From reference </a:t>
                      </a:r>
                    </a:p>
                  </a:txBody>
                  <a:tcPr/>
                </a:tc>
                <a:tc>
                  <a:txBody>
                    <a:bodyPr/>
                    <a:lstStyle/>
                    <a:p>
                      <a:pPr algn="ctr"/>
                      <a:r>
                        <a:rPr lang="en-US" dirty="0"/>
                        <a:t>Our simulation result </a:t>
                      </a:r>
                    </a:p>
                  </a:txBody>
                  <a:tcPr/>
                </a:tc>
                <a:extLst>
                  <a:ext uri="{0D108BD9-81ED-4DB2-BD59-A6C34878D82A}">
                    <a16:rowId xmlns:a16="http://schemas.microsoft.com/office/drawing/2014/main" val="2644250986"/>
                  </a:ext>
                </a:extLst>
              </a:tr>
              <a:tr h="370840">
                <a:tc>
                  <a:txBody>
                    <a:bodyPr/>
                    <a:lstStyle/>
                    <a:p>
                      <a:pPr algn="ctr"/>
                      <a:r>
                        <a:rPr lang="en-US" dirty="0"/>
                        <a:t>Diffusivity (</a:t>
                      </a:r>
                      <a:r>
                        <a:rPr lang="en-US" b="0" i="0" dirty="0">
                          <a:solidFill>
                            <a:srgbClr val="040C28"/>
                          </a:solidFill>
                          <a:effectLst/>
                          <a:latin typeface="Google Sans"/>
                        </a:rPr>
                        <a:t>m</a:t>
                      </a:r>
                      <a:r>
                        <a:rPr lang="en-US" b="0" i="0" baseline="30000" dirty="0">
                          <a:solidFill>
                            <a:srgbClr val="040C28"/>
                          </a:solidFill>
                          <a:effectLst/>
                          <a:latin typeface="Google Sans"/>
                        </a:rPr>
                        <a:t>2</a:t>
                      </a:r>
                      <a:r>
                        <a:rPr lang="en-US" b="0" i="0" dirty="0">
                          <a:solidFill>
                            <a:srgbClr val="040C28"/>
                          </a:solidFill>
                          <a:effectLst/>
                          <a:latin typeface="Google Sans"/>
                        </a:rPr>
                        <a:t> s</a:t>
                      </a:r>
                      <a:r>
                        <a:rPr lang="en-US" b="0" i="0" baseline="30000" dirty="0">
                          <a:solidFill>
                            <a:srgbClr val="040C28"/>
                          </a:solidFill>
                          <a:effectLst/>
                          <a:latin typeface="Google Sans"/>
                        </a:rPr>
                        <a:t>−</a:t>
                      </a:r>
                      <a:r>
                        <a:rPr lang="en-US" b="0" i="0" dirty="0">
                          <a:solidFill>
                            <a:srgbClr val="040C28"/>
                          </a:solidFill>
                          <a:effectLst/>
                          <a:latin typeface="Google Sans"/>
                        </a:rPr>
                        <a:t> </a:t>
                      </a:r>
                      <a:r>
                        <a:rPr lang="en-US" b="0" i="0" baseline="30000" dirty="0">
                          <a:solidFill>
                            <a:srgbClr val="040C28"/>
                          </a:solidFill>
                          <a:effectLst/>
                          <a:latin typeface="Google Sans"/>
                        </a:rPr>
                        <a:t>1</a:t>
                      </a:r>
                      <a:r>
                        <a:rPr lang="en-US" dirty="0"/>
                        <a:t>)</a:t>
                      </a:r>
                    </a:p>
                  </a:txBody>
                  <a:tcPr/>
                </a:tc>
                <a:tc>
                  <a:txBody>
                    <a:bodyPr/>
                    <a:lstStyle/>
                    <a:p>
                      <a:pPr algn="ctr"/>
                      <a:r>
                        <a:rPr lang="en-US" dirty="0"/>
                        <a:t>2.62 X </a:t>
                      </a:r>
                      <a:r>
                        <a:rPr kumimoji="0" lang="en-US" sz="1800" b="0" i="0" u="none" strike="noStrike" kern="1200" cap="none" spc="0" normalizeH="0" baseline="0" noProof="0" dirty="0">
                          <a:ln>
                            <a:noFill/>
                          </a:ln>
                          <a:solidFill>
                            <a:srgbClr val="040C28"/>
                          </a:solidFill>
                          <a:effectLst/>
                          <a:uLnTx/>
                          <a:uFillTx/>
                          <a:latin typeface="Google Sans"/>
                          <a:ea typeface="+mn-ea"/>
                          <a:cs typeface="+mn-cs"/>
                        </a:rPr>
                        <a:t>10</a:t>
                      </a:r>
                      <a:r>
                        <a:rPr kumimoji="0" lang="en-US" sz="1800" b="0" i="0" u="none" strike="noStrike" kern="1200" cap="none" spc="0" normalizeH="0" baseline="30000" noProof="0" dirty="0">
                          <a:ln>
                            <a:noFill/>
                          </a:ln>
                          <a:solidFill>
                            <a:srgbClr val="040C28"/>
                          </a:solidFill>
                          <a:effectLst/>
                          <a:uLnTx/>
                          <a:uFillTx/>
                          <a:latin typeface="Google Sans"/>
                          <a:ea typeface="+mn-ea"/>
                          <a:cs typeface="+mn-cs"/>
                        </a:rPr>
                        <a:t>−</a:t>
                      </a:r>
                      <a:r>
                        <a:rPr kumimoji="0" lang="en-US" sz="1800" b="0" i="0" u="none" strike="noStrike" kern="1200" cap="none" spc="0" normalizeH="0" baseline="0" noProof="0" dirty="0">
                          <a:ln>
                            <a:noFill/>
                          </a:ln>
                          <a:solidFill>
                            <a:srgbClr val="040C28"/>
                          </a:solidFill>
                          <a:effectLst/>
                          <a:uLnTx/>
                          <a:uFillTx/>
                          <a:latin typeface="Google Sans"/>
                          <a:ea typeface="+mn-ea"/>
                          <a:cs typeface="+mn-cs"/>
                        </a:rPr>
                        <a:t> </a:t>
                      </a:r>
                      <a:r>
                        <a:rPr kumimoji="0" lang="en-US" sz="1800" b="0" i="0" u="none" strike="noStrike" kern="1200" cap="none" spc="0" normalizeH="0" baseline="30000" noProof="0" dirty="0">
                          <a:ln>
                            <a:noFill/>
                          </a:ln>
                          <a:solidFill>
                            <a:srgbClr val="040C28"/>
                          </a:solidFill>
                          <a:effectLst/>
                          <a:uLnTx/>
                          <a:uFillTx/>
                          <a:latin typeface="Google Sans"/>
                          <a:ea typeface="+mn-ea"/>
                          <a:cs typeface="+mn-cs"/>
                        </a:rPr>
                        <a:t>9</a:t>
                      </a:r>
                      <a:r>
                        <a:rPr lang="en-US" dirty="0"/>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3.08 X </a:t>
                      </a:r>
                      <a:r>
                        <a:rPr kumimoji="0" lang="en-US" sz="1800" b="0" i="0" u="none" strike="noStrike" kern="1200" cap="none" spc="0" normalizeH="0" baseline="0" noProof="0" dirty="0">
                          <a:ln>
                            <a:noFill/>
                          </a:ln>
                          <a:solidFill>
                            <a:srgbClr val="040C28"/>
                          </a:solidFill>
                          <a:effectLst/>
                          <a:uLnTx/>
                          <a:uFillTx/>
                          <a:latin typeface="Google Sans"/>
                          <a:ea typeface="+mn-ea"/>
                          <a:cs typeface="+mn-cs"/>
                        </a:rPr>
                        <a:t>10</a:t>
                      </a:r>
                      <a:r>
                        <a:rPr kumimoji="0" lang="en-US" sz="1800" b="0" i="0" u="none" strike="noStrike" kern="1200" cap="none" spc="0" normalizeH="0" baseline="30000" noProof="0" dirty="0">
                          <a:ln>
                            <a:noFill/>
                          </a:ln>
                          <a:solidFill>
                            <a:srgbClr val="040C28"/>
                          </a:solidFill>
                          <a:effectLst/>
                          <a:uLnTx/>
                          <a:uFillTx/>
                          <a:latin typeface="Google Sans"/>
                          <a:ea typeface="+mn-ea"/>
                          <a:cs typeface="+mn-cs"/>
                        </a:rPr>
                        <a:t>−</a:t>
                      </a:r>
                      <a:r>
                        <a:rPr kumimoji="0" lang="en-US" sz="1800" b="0" i="0" u="none" strike="noStrike" kern="1200" cap="none" spc="0" normalizeH="0" baseline="0" noProof="0" dirty="0">
                          <a:ln>
                            <a:noFill/>
                          </a:ln>
                          <a:solidFill>
                            <a:srgbClr val="040C28"/>
                          </a:solidFill>
                          <a:effectLst/>
                          <a:uLnTx/>
                          <a:uFillTx/>
                          <a:latin typeface="Google Sans"/>
                          <a:ea typeface="+mn-ea"/>
                          <a:cs typeface="+mn-cs"/>
                        </a:rPr>
                        <a:t> </a:t>
                      </a:r>
                      <a:r>
                        <a:rPr kumimoji="0" lang="en-US" sz="1800" b="0" i="0" u="none" strike="noStrike" kern="1200" cap="none" spc="0" normalizeH="0" baseline="30000" noProof="0" dirty="0">
                          <a:ln>
                            <a:noFill/>
                          </a:ln>
                          <a:solidFill>
                            <a:srgbClr val="040C28"/>
                          </a:solidFill>
                          <a:effectLst/>
                          <a:uLnTx/>
                          <a:uFillTx/>
                          <a:latin typeface="Google Sans"/>
                          <a:ea typeface="+mn-ea"/>
                          <a:cs typeface="+mn-cs"/>
                        </a:rPr>
                        <a:t>9</a:t>
                      </a:r>
                      <a:r>
                        <a:rPr kumimoji="0" lang="en-US" sz="1800" b="0" i="0" u="none" strike="noStrike" kern="1200" cap="none" spc="0" normalizeH="0" baseline="0" noProof="0" dirty="0">
                          <a:ln>
                            <a:noFill/>
                          </a:ln>
                          <a:solidFill>
                            <a:prstClr val="black"/>
                          </a:solidFill>
                          <a:effectLst/>
                          <a:uLnTx/>
                          <a:uFillTx/>
                          <a:latin typeface="+mn-lt"/>
                          <a:ea typeface="+mn-ea"/>
                          <a:cs typeface="+mn-cs"/>
                        </a:rPr>
                        <a:t> </a:t>
                      </a:r>
                    </a:p>
                  </a:txBody>
                  <a:tcPr/>
                </a:tc>
                <a:extLst>
                  <a:ext uri="{0D108BD9-81ED-4DB2-BD59-A6C34878D82A}">
                    <a16:rowId xmlns:a16="http://schemas.microsoft.com/office/drawing/2014/main" val="2126487833"/>
                  </a:ext>
                </a:extLst>
              </a:tr>
            </a:tbl>
          </a:graphicData>
        </a:graphic>
      </p:graphicFrame>
      <p:pic>
        <p:nvPicPr>
          <p:cNvPr id="8" name="Picture 7">
            <a:extLst>
              <a:ext uri="{FF2B5EF4-FFF2-40B4-BE49-F238E27FC236}">
                <a16:creationId xmlns:a16="http://schemas.microsoft.com/office/drawing/2014/main" id="{7440C5FA-FF42-BFFA-5D25-B741FE98FD25}"/>
              </a:ext>
            </a:extLst>
          </p:cNvPr>
          <p:cNvPicPr>
            <a:picLocks noChangeAspect="1"/>
          </p:cNvPicPr>
          <p:nvPr/>
        </p:nvPicPr>
        <p:blipFill>
          <a:blip r:embed="rId2"/>
          <a:stretch>
            <a:fillRect/>
          </a:stretch>
        </p:blipFill>
        <p:spPr>
          <a:xfrm>
            <a:off x="574308" y="847118"/>
            <a:ext cx="4373076" cy="40288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271D71C5-E9E5-9F0D-D2C3-AD6E531BFD75}"/>
              </a:ext>
            </a:extLst>
          </p:cNvPr>
          <p:cNvPicPr>
            <a:picLocks noChangeAspect="1"/>
          </p:cNvPicPr>
          <p:nvPr/>
        </p:nvPicPr>
        <p:blipFill rotWithShape="1">
          <a:blip r:embed="rId3"/>
          <a:srcRect t="2978" r="7469" b="3780"/>
          <a:stretch/>
        </p:blipFill>
        <p:spPr>
          <a:xfrm>
            <a:off x="5829923" y="734216"/>
            <a:ext cx="5343375" cy="4074151"/>
          </a:xfrm>
          <a:prstGeom prst="rect">
            <a:avLst/>
          </a:prstGeom>
        </p:spPr>
      </p:pic>
    </p:spTree>
    <p:extLst>
      <p:ext uri="{BB962C8B-B14F-4D97-AF65-F5344CB8AC3E}">
        <p14:creationId xmlns:p14="http://schemas.microsoft.com/office/powerpoint/2010/main" val="897497038"/>
      </p:ext>
    </p:extLst>
  </p:cSld>
  <p:clrMapOvr>
    <a:masterClrMapping/>
  </p:clrMapOvr>
</p:sld>
</file>

<file path=ppt/theme/theme1.xml><?xml version="1.0" encoding="utf-8"?>
<a:theme xmlns:a="http://schemas.openxmlformats.org/drawingml/2006/main" name="Office Them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475556_win32_updated.potx" id="{A4A0EA2A-97B2-410A-8D7A-6FADB82D2E12}" vid="{BA420F86-D112-4462-A780-945ECA68E05F}"/>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 presentation</Template>
  <TotalTime>715</TotalTime>
  <Words>1056</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Arial</vt:lpstr>
      <vt:lpstr>Calibri</vt:lpstr>
      <vt:lpstr>Calibri Light</vt:lpstr>
      <vt:lpstr>Cambria Math</vt:lpstr>
      <vt:lpstr>Corbel</vt:lpstr>
      <vt:lpstr>Georgia</vt:lpstr>
      <vt:lpstr>Google Sans</vt:lpstr>
      <vt:lpstr>Söhne</vt:lpstr>
      <vt:lpstr>STIX-Regular</vt:lpstr>
      <vt:lpstr>Times New Roman</vt:lpstr>
      <vt:lpstr>Wingdings</vt:lpstr>
      <vt:lpstr>Office Theme</vt:lpstr>
      <vt:lpstr>1_Office Theme</vt:lpstr>
      <vt:lpstr>Molecular Dynamics  Study of Water Diffusivity in Graphene Nanochannels.</vt:lpstr>
      <vt:lpstr>Contents:</vt:lpstr>
      <vt:lpstr>What is Graphene sheet?</vt:lpstr>
      <vt:lpstr>Why is Graphene sheet is so important?</vt:lpstr>
      <vt:lpstr>Literature review</vt:lpstr>
      <vt:lpstr>Objective</vt:lpstr>
      <vt:lpstr>Software/Tools used </vt:lpstr>
      <vt:lpstr>Methodology</vt:lpstr>
      <vt:lpstr>PowerPoint Presentation</vt:lpstr>
      <vt:lpstr>Simulation Model</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Molecular Dynamics  Study of Water Diffusivity confined between Graphitic solid walls</dc:title>
  <dc:creator>ABHAY GUPTA</dc:creator>
  <cp:lastModifiedBy>Rupareliya Abhay</cp:lastModifiedBy>
  <cp:revision>20</cp:revision>
  <dcterms:created xsi:type="dcterms:W3CDTF">2023-04-17T05:08:01Z</dcterms:created>
  <dcterms:modified xsi:type="dcterms:W3CDTF">2023-08-10T17:35:57Z</dcterms:modified>
</cp:coreProperties>
</file>