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0" r:id="rId2"/>
    <p:sldId id="263" r:id="rId3"/>
    <p:sldId id="266" r:id="rId4"/>
    <p:sldId id="262" r:id="rId5"/>
    <p:sldId id="261" r:id="rId6"/>
    <p:sldId id="269" r:id="rId7"/>
    <p:sldId id="256" r:id="rId8"/>
    <p:sldId id="257" r:id="rId9"/>
    <p:sldId id="258" r:id="rId10"/>
    <p:sldId id="25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37" autoAdjust="0"/>
  </p:normalViewPr>
  <p:slideViewPr>
    <p:cSldViewPr snapToGrid="0">
      <p:cViewPr varScale="1">
        <p:scale>
          <a:sx n="61" d="100"/>
          <a:sy n="61" d="100"/>
        </p:scale>
        <p:origin x="8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E34D-751D-5B43-AE24-5A46DCC063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70C5E3-9531-DA6B-BA91-46D3C8D87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A515FA-7BD9-F6E8-4AE6-E4A66E04123D}"/>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5" name="Footer Placeholder 4">
            <a:extLst>
              <a:ext uri="{FF2B5EF4-FFF2-40B4-BE49-F238E27FC236}">
                <a16:creationId xmlns:a16="http://schemas.microsoft.com/office/drawing/2014/main" id="{D4A8FEC1-22EB-5F80-4101-278D5FC4A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E9817-4967-9FAD-CE6B-E4D92D16C2CB}"/>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328303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F694-7C3D-8733-ADE6-4262A0F7A0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50B190-4C75-E0D6-301B-4373C7C71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3AC97-C52A-DEE5-E758-8E556BAE848F}"/>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5" name="Footer Placeholder 4">
            <a:extLst>
              <a:ext uri="{FF2B5EF4-FFF2-40B4-BE49-F238E27FC236}">
                <a16:creationId xmlns:a16="http://schemas.microsoft.com/office/drawing/2014/main" id="{056B425C-17B3-A644-B196-DEFDD8B6F0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27382-40B7-485E-0301-7FF4D9B79AF8}"/>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347480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073AD5-D4A0-44C4-2812-564040DB21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595EFD-0836-C25F-57B8-64DC4F56C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DC1275-D7F2-81ED-9B51-051E0B8F9C5A}"/>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5" name="Footer Placeholder 4">
            <a:extLst>
              <a:ext uri="{FF2B5EF4-FFF2-40B4-BE49-F238E27FC236}">
                <a16:creationId xmlns:a16="http://schemas.microsoft.com/office/drawing/2014/main" id="{FDBC53E4-38BD-2533-4590-1DAFD2117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D8EC1-F00C-D645-3E6D-D7F56FAFE825}"/>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25075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6378-11D1-5B91-FDAE-D5D13E7FB9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26D53D-7200-AC7A-ED73-1288321E1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BE60D-D670-0538-9D7F-F683535BC51C}"/>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5" name="Footer Placeholder 4">
            <a:extLst>
              <a:ext uri="{FF2B5EF4-FFF2-40B4-BE49-F238E27FC236}">
                <a16:creationId xmlns:a16="http://schemas.microsoft.com/office/drawing/2014/main" id="{FF81278E-BB94-4C6C-EB6D-5F67381A6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86356-CA29-6C6C-A1AA-57CD41753A14}"/>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283191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BDB2-CE4D-A867-3DE8-C5E6F043E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5A47E4-2CA4-32C0-E4C7-AAC5A67031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10F49-4012-60BE-BA02-22AD47D0A3C9}"/>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5" name="Footer Placeholder 4">
            <a:extLst>
              <a:ext uri="{FF2B5EF4-FFF2-40B4-BE49-F238E27FC236}">
                <a16:creationId xmlns:a16="http://schemas.microsoft.com/office/drawing/2014/main" id="{978FF674-42BE-BCC9-51CE-6519FD67E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F61A7-ADBD-FC4F-6A3A-5F9082E7A8E7}"/>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7656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79A5-7B31-F3D4-DB24-E428CA3EA1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C617EB-279D-EA70-5C9D-125C1E20F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B19DB2-C457-E6F4-FE69-2B049D003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814AAD-08DD-B28D-08FE-6AF3A7CE0FF9}"/>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6" name="Footer Placeholder 5">
            <a:extLst>
              <a:ext uri="{FF2B5EF4-FFF2-40B4-BE49-F238E27FC236}">
                <a16:creationId xmlns:a16="http://schemas.microsoft.com/office/drawing/2014/main" id="{1C81B446-6FE4-203F-EBD4-C116E0C328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E60448-70AD-4272-1F75-420FB192B439}"/>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305999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BA11-F734-83D8-90D7-D91A85E0DB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5E3D9-A6F4-A550-CE3D-9ED570276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1AF13-799D-6D81-98F5-7AA2EA8F12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6F111E-66F7-F852-2EC0-47734DB40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2DBBD7-A689-E224-1B7C-F17DFA2D3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BD28AC-0477-1410-34EB-5521A562C724}"/>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8" name="Footer Placeholder 7">
            <a:extLst>
              <a:ext uri="{FF2B5EF4-FFF2-40B4-BE49-F238E27FC236}">
                <a16:creationId xmlns:a16="http://schemas.microsoft.com/office/drawing/2014/main" id="{59495A4B-9E2B-9D24-2218-5A53991495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10074A-C9C6-D61C-7386-77EE0C4A648B}"/>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150393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86A2-E6D3-18D4-20C1-65F912A3E5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0C3BD2-68F9-1584-A171-6F0C37619BD3}"/>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4" name="Footer Placeholder 3">
            <a:extLst>
              <a:ext uri="{FF2B5EF4-FFF2-40B4-BE49-F238E27FC236}">
                <a16:creationId xmlns:a16="http://schemas.microsoft.com/office/drawing/2014/main" id="{65439B5D-C526-025B-4EB9-E717445819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BE461D-98BB-7187-B53D-42680B756FCA}"/>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230507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D19039-15C6-D868-A1AA-F3B41F330B08}"/>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3" name="Footer Placeholder 2">
            <a:extLst>
              <a:ext uri="{FF2B5EF4-FFF2-40B4-BE49-F238E27FC236}">
                <a16:creationId xmlns:a16="http://schemas.microsoft.com/office/drawing/2014/main" id="{04BF5FB4-699C-C60D-B9CC-07E2AC03EB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39E3B8-7ECD-5B93-E5CB-64E346B9E60A}"/>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2859026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8E7D4-639E-5077-E68D-4868CBF78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A782E1-8637-4FD1-4084-9027C95AE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F86FF2-7A04-244C-8A05-8B49FE97F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DF9E4-ED06-89F2-05B0-286BA936B9AB}"/>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6" name="Footer Placeholder 5">
            <a:extLst>
              <a:ext uri="{FF2B5EF4-FFF2-40B4-BE49-F238E27FC236}">
                <a16:creationId xmlns:a16="http://schemas.microsoft.com/office/drawing/2014/main" id="{002ECAAF-7725-259D-E36A-635FC38C4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4E3AC-3F47-0236-DA19-422FE69CC909}"/>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165773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BA91-41E4-01FA-84B2-C0553B71C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042596-0674-1456-0702-901769349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C4D855-5D7C-7454-EE5E-3086FE9FA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B43FF-C0D7-86FB-E4C5-1B1DC40B1F6D}"/>
              </a:ext>
            </a:extLst>
          </p:cNvPr>
          <p:cNvSpPr>
            <a:spLocks noGrp="1"/>
          </p:cNvSpPr>
          <p:nvPr>
            <p:ph type="dt" sz="half" idx="10"/>
          </p:nvPr>
        </p:nvSpPr>
        <p:spPr/>
        <p:txBody>
          <a:bodyPr/>
          <a:lstStyle/>
          <a:p>
            <a:fld id="{FC088C00-7FA6-431C-927C-30A2EA311599}" type="datetimeFigureOut">
              <a:rPr lang="en-IN" smtClean="0"/>
              <a:t>25-06-2024</a:t>
            </a:fld>
            <a:endParaRPr lang="en-IN"/>
          </a:p>
        </p:txBody>
      </p:sp>
      <p:sp>
        <p:nvSpPr>
          <p:cNvPr id="6" name="Footer Placeholder 5">
            <a:extLst>
              <a:ext uri="{FF2B5EF4-FFF2-40B4-BE49-F238E27FC236}">
                <a16:creationId xmlns:a16="http://schemas.microsoft.com/office/drawing/2014/main" id="{391F8ED1-698F-52F0-BCAE-65F4EF935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BE844-CB9C-05A0-1B06-2F7CD6F37147}"/>
              </a:ext>
            </a:extLst>
          </p:cNvPr>
          <p:cNvSpPr>
            <a:spLocks noGrp="1"/>
          </p:cNvSpPr>
          <p:nvPr>
            <p:ph type="sldNum" sz="quarter" idx="12"/>
          </p:nvPr>
        </p:nvSpPr>
        <p:spPr/>
        <p:txBody>
          <a:bodyPr/>
          <a:lstStyle/>
          <a:p>
            <a:fld id="{6C521602-2F67-4C7A-B335-CC7FB8BF3EE7}" type="slidenum">
              <a:rPr lang="en-IN" smtClean="0"/>
              <a:t>‹#›</a:t>
            </a:fld>
            <a:endParaRPr lang="en-IN"/>
          </a:p>
        </p:txBody>
      </p:sp>
    </p:spTree>
    <p:extLst>
      <p:ext uri="{BB962C8B-B14F-4D97-AF65-F5344CB8AC3E}">
        <p14:creationId xmlns:p14="http://schemas.microsoft.com/office/powerpoint/2010/main" val="413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BF4E73-EA77-DB8B-46C2-9A58FF21F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0F7A0-60E9-3477-7513-FE5EAF7005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2F0F0-26AF-7663-BC51-3E78C8F782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8C00-7FA6-431C-927C-30A2EA311599}" type="datetimeFigureOut">
              <a:rPr lang="en-IN" smtClean="0"/>
              <a:t>25-06-2024</a:t>
            </a:fld>
            <a:endParaRPr lang="en-IN"/>
          </a:p>
        </p:txBody>
      </p:sp>
      <p:sp>
        <p:nvSpPr>
          <p:cNvPr id="5" name="Footer Placeholder 4">
            <a:extLst>
              <a:ext uri="{FF2B5EF4-FFF2-40B4-BE49-F238E27FC236}">
                <a16:creationId xmlns:a16="http://schemas.microsoft.com/office/drawing/2014/main" id="{2C25EA55-DC8A-B7D5-1213-7C26BD909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A779D5-51E9-1772-E393-E93EF4E44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521602-2F67-4C7A-B335-CC7FB8BF3EE7}" type="slidenum">
              <a:rPr lang="en-IN" smtClean="0"/>
              <a:t>‹#›</a:t>
            </a:fld>
            <a:endParaRPr lang="en-IN"/>
          </a:p>
        </p:txBody>
      </p:sp>
    </p:spTree>
    <p:extLst>
      <p:ext uri="{BB962C8B-B14F-4D97-AF65-F5344CB8AC3E}">
        <p14:creationId xmlns:p14="http://schemas.microsoft.com/office/powerpoint/2010/main" val="334848569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pixabay.com/es/signo-reservado-reserva-restaurante-1428235/"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6.svg"/><Relationship Id="rId12" Type="http://schemas.openxmlformats.org/officeDocument/2006/relationships/hyperlink" Target="https://pixabay.com/th/%E0%B8%A3%E0%B9%89%E0%B8%B2%E0%B8%99%E0%B8%AD%E0%B8%B2%E0%B8%AB%E0%B8%B2%E0%B8%A3-%E0%B9%82%E0%B8%A3%E0%B8%87%E0%B9%81%E0%B8%A3%E0%B8%A1-%E0%B9%82%E0%B8%A5%E0%B9%82%E0%B8%81%E0%B9%89-%E0%B8%A3%E0%B8%B9%E0%B8%9B%E0%B8%AA%E0%B8%B1%E0%B8%8D%E0%B8%A5%E0%B8%B1%E0%B8%81%E0%B8%A9%E0%B8%93%E0%B9%8C-36030/" TargetMode="External"/><Relationship Id="rId2" Type="http://schemas.openxmlformats.org/officeDocument/2006/relationships/image" Target="../media/image2.png"/><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hyperlink" Target="https://svgsilh.com/image/312018.html" TargetMode="External"/><Relationship Id="rId15" Type="http://schemas.openxmlformats.org/officeDocument/2006/relationships/hyperlink" Target="https://www.pngall.com/hotel-png/download/57968" TargetMode="External"/><Relationship Id="rId10" Type="http://schemas.openxmlformats.org/officeDocument/2006/relationships/hyperlink" Target="https://creativecommons.org/licenses/by-nc/3.0/" TargetMode="External"/><Relationship Id="rId4" Type="http://schemas.openxmlformats.org/officeDocument/2006/relationships/image" Target="../media/image4.png"/><Relationship Id="rId9" Type="http://schemas.openxmlformats.org/officeDocument/2006/relationships/hyperlink" Target="https://www.pngall.com/hotel-png/" TargetMode="External"/><Relationship Id="rId14" Type="http://schemas.openxmlformats.org/officeDocument/2006/relationships/hyperlink" Target="https://www.renunciamosyviajamos.com/normas-restricciones-entrar-a-machu-picchu-desde-2017/icon-reservation-black2-510x510/"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s://freepngimg.com/svg/color/C0C0C0/100051-male-and-female-children-icons" TargetMode="External"/><Relationship Id="rId3" Type="http://schemas.microsoft.com/office/2007/relationships/hdphoto" Target="../media/hdphoto1.wdp"/><Relationship Id="rId7" Type="http://schemas.openxmlformats.org/officeDocument/2006/relationships/hyperlink" Target="https://www.cosvernauta.com/2018/07/seguridad-todo-acerca-del-internet-casa-Mexico-seguros.html" TargetMode="External"/><Relationship Id="rId12"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hyperlink" Target="https://www.renunciamosyviajamos.com/normas-restricciones-entrar-a-machu-picchu-desde-2017/icon-reservation-black2-510x510/" TargetMode="External"/><Relationship Id="rId10" Type="http://schemas.openxmlformats.org/officeDocument/2006/relationships/hyperlink" Target="https://pixabay.com/nl/man-vrouw-toilet-bedrijf-handen-297369/" TargetMode="External"/><Relationship Id="rId4" Type="http://schemas.openxmlformats.org/officeDocument/2006/relationships/image" Target="../media/image9.png"/><Relationship Id="rId9"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hyperlink" Target="https://freepngimg.com/svg/color/C0C0C0/100051-male-and-female-children-icons" TargetMode="External"/><Relationship Id="rId3" Type="http://schemas.microsoft.com/office/2007/relationships/hdphoto" Target="../media/hdphoto1.wdp"/><Relationship Id="rId7"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renunciamosyviajamos.com/normas-restricciones-entrar-a-machu-picchu-desde-2017/icon-reservation-black2-510x510/" TargetMode="Externa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F7DE3D-8B34-C343-BBA5-EB4B93A56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7876B7-C8DB-B403-EBE1-280D53387B4B}"/>
              </a:ext>
            </a:extLst>
          </p:cNvPr>
          <p:cNvSpPr>
            <a:spLocks noGrp="1"/>
          </p:cNvSpPr>
          <p:nvPr>
            <p:ph type="title"/>
          </p:nvPr>
        </p:nvSpPr>
        <p:spPr>
          <a:xfrm>
            <a:off x="1219406" y="742445"/>
            <a:ext cx="9227876" cy="1565472"/>
          </a:xfrm>
          <a:prstGeom prst="roundRect">
            <a:avLst/>
          </a:prstGeom>
          <a:solidFill>
            <a:schemeClr val="tx2"/>
          </a:solidFill>
          <a:ln>
            <a:solidFill>
              <a:schemeClr val="bg2">
                <a:lumMod val="10000"/>
              </a:schemeClr>
            </a:solidFill>
          </a:ln>
        </p:spPr>
        <p:txBody>
          <a:bodyPr>
            <a:normAutofit fontScale="90000"/>
            <a:scene3d>
              <a:camera prst="perspectiveFront"/>
              <a:lightRig rig="threePt" dir="t"/>
            </a:scene3d>
          </a:bodyPr>
          <a:lstStyle/>
          <a:p>
            <a:pPr>
              <a:lnSpc>
                <a:spcPct val="100000"/>
              </a:lnSpc>
            </a:pPr>
            <a:r>
              <a:rPr lang="en-IN" sz="5400" b="1" dirty="0">
                <a:solidFill>
                  <a:schemeClr val="accent3">
                    <a:lumMod val="20000"/>
                    <a:lumOff val="80000"/>
                  </a:schemeClr>
                </a:solidFill>
                <a:latin typeface="Algerian" panose="04020705040A02060702" pitchFamily="82" charset="0"/>
              </a:rPr>
              <a:t>DATA ANALYSIS USING MYSQL – HOTEL RESERVATIONs</a:t>
            </a:r>
          </a:p>
        </p:txBody>
      </p:sp>
      <p:sp>
        <p:nvSpPr>
          <p:cNvPr id="8" name="TextBox 7">
            <a:extLst>
              <a:ext uri="{FF2B5EF4-FFF2-40B4-BE49-F238E27FC236}">
                <a16:creationId xmlns:a16="http://schemas.microsoft.com/office/drawing/2014/main" id="{E90A962C-8249-093E-F9BF-FD8F93A9152F}"/>
              </a:ext>
            </a:extLst>
          </p:cNvPr>
          <p:cNvSpPr txBox="1"/>
          <p:nvPr/>
        </p:nvSpPr>
        <p:spPr>
          <a:xfrm>
            <a:off x="578070" y="4971393"/>
            <a:ext cx="2848302" cy="1123712"/>
          </a:xfrm>
          <a:prstGeom prst="roundRect">
            <a:avLst/>
          </a:prstGeom>
          <a:solidFill>
            <a:schemeClr val="tx2"/>
          </a:solidFill>
        </p:spPr>
        <p:txBody>
          <a:bodyPr wrap="square" rtlCol="0">
            <a:spAutoFit/>
          </a:bodyPr>
          <a:lstStyle/>
          <a:p>
            <a:r>
              <a:rPr lang="en-IN" sz="2000" b="1" dirty="0">
                <a:solidFill>
                  <a:schemeClr val="accent1">
                    <a:lumMod val="40000"/>
                    <a:lumOff val="60000"/>
                  </a:schemeClr>
                </a:solidFill>
                <a:latin typeface="Baskerville Old Face" panose="02020602080505020303" pitchFamily="18" charset="0"/>
              </a:rPr>
              <a:t>SUBMITTED BY,</a:t>
            </a:r>
          </a:p>
          <a:p>
            <a:r>
              <a:rPr lang="en-IN" sz="2000" b="1" dirty="0">
                <a:solidFill>
                  <a:schemeClr val="accent1">
                    <a:lumMod val="40000"/>
                    <a:lumOff val="60000"/>
                  </a:schemeClr>
                </a:solidFill>
                <a:latin typeface="Baskerville Old Face" panose="02020602080505020303" pitchFamily="18" charset="0"/>
              </a:rPr>
              <a:t>ALENA C J</a:t>
            </a:r>
          </a:p>
          <a:p>
            <a:r>
              <a:rPr lang="en-IN" sz="2000" b="1" dirty="0">
                <a:solidFill>
                  <a:schemeClr val="accent1">
                    <a:lumMod val="40000"/>
                    <a:lumOff val="60000"/>
                  </a:schemeClr>
                </a:solidFill>
                <a:latin typeface="Baskerville Old Face" panose="02020602080505020303" pitchFamily="18" charset="0"/>
              </a:rPr>
              <a:t>BATCH: MIP-DA-10</a:t>
            </a:r>
          </a:p>
        </p:txBody>
      </p:sp>
    </p:spTree>
    <p:extLst>
      <p:ext uri="{BB962C8B-B14F-4D97-AF65-F5344CB8AC3E}">
        <p14:creationId xmlns:p14="http://schemas.microsoft.com/office/powerpoint/2010/main" val="864524710"/>
      </p:ext>
    </p:extLst>
  </p:cSld>
  <p:clrMapOvr>
    <a:masterClrMapping/>
  </p:clrMapOvr>
  <mc:AlternateContent xmlns:mc="http://schemas.openxmlformats.org/markup-compatibility/2006" xmlns:p14="http://schemas.microsoft.com/office/powerpoint/2010/main">
    <mc:Choice Requires="p14">
      <p:transition spd="slow" p14:dur="2000" advTm="26686"/>
    </mc:Choice>
    <mc:Fallback xmlns="">
      <p:transition spd="slow" advTm="266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CD093A-42A1-BAB2-A7CE-23905BFE5968}"/>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5" name="Table 4">
            <a:extLst>
              <a:ext uri="{FF2B5EF4-FFF2-40B4-BE49-F238E27FC236}">
                <a16:creationId xmlns:a16="http://schemas.microsoft.com/office/drawing/2014/main" id="{AAB2A90D-4B47-43EA-CBBC-1E7E086E4276}"/>
              </a:ext>
            </a:extLst>
          </p:cNvPr>
          <p:cNvGraphicFramePr>
            <a:graphicFrameLocks noGrp="1"/>
          </p:cNvGraphicFramePr>
          <p:nvPr>
            <p:extLst>
              <p:ext uri="{D42A27DB-BD31-4B8C-83A1-F6EECF244321}">
                <p14:modId xmlns:p14="http://schemas.microsoft.com/office/powerpoint/2010/main" val="1065378449"/>
              </p:ext>
            </p:extLst>
          </p:nvPr>
        </p:nvGraphicFramePr>
        <p:xfrm>
          <a:off x="4394648" y="3505598"/>
          <a:ext cx="5418666" cy="259588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1710093120"/>
                    </a:ext>
                  </a:extLst>
                </a:gridCol>
                <a:gridCol w="2709333">
                  <a:extLst>
                    <a:ext uri="{9D8B030D-6E8A-4147-A177-3AD203B41FA5}">
                      <a16:colId xmlns:a16="http://schemas.microsoft.com/office/drawing/2014/main" val="573387502"/>
                    </a:ext>
                  </a:extLst>
                </a:gridCol>
              </a:tblGrid>
              <a:tr h="370840">
                <a:tc>
                  <a:txBody>
                    <a:bodyPr/>
                    <a:lstStyle/>
                    <a:p>
                      <a:r>
                        <a:rPr lang="en-IN" dirty="0">
                          <a:solidFill>
                            <a:schemeClr val="bg1"/>
                          </a:solidFill>
                        </a:rPr>
                        <a:t>Room Types</a:t>
                      </a:r>
                    </a:p>
                  </a:txBody>
                  <a:tcPr/>
                </a:tc>
                <a:tc>
                  <a:txBody>
                    <a:bodyPr/>
                    <a:lstStyle/>
                    <a:p>
                      <a:r>
                        <a:rPr lang="en-IN" dirty="0">
                          <a:solidFill>
                            <a:schemeClr val="bg1"/>
                          </a:solidFill>
                        </a:rPr>
                        <a:t>No of Nights</a:t>
                      </a:r>
                    </a:p>
                  </a:txBody>
                  <a:tcPr/>
                </a:tc>
                <a:extLst>
                  <a:ext uri="{0D108BD9-81ED-4DB2-BD59-A6C34878D82A}">
                    <a16:rowId xmlns:a16="http://schemas.microsoft.com/office/drawing/2014/main" val="475437098"/>
                  </a:ext>
                </a:extLst>
              </a:tr>
              <a:tr h="370840">
                <a:tc>
                  <a:txBody>
                    <a:bodyPr/>
                    <a:lstStyle/>
                    <a:p>
                      <a:r>
                        <a:rPr lang="en-IN" dirty="0" err="1">
                          <a:solidFill>
                            <a:schemeClr val="bg1"/>
                          </a:solidFill>
                        </a:rPr>
                        <a:t>Room_Type</a:t>
                      </a:r>
                      <a:r>
                        <a:rPr lang="en-IN" dirty="0">
                          <a:solidFill>
                            <a:schemeClr val="bg1"/>
                          </a:solidFill>
                        </a:rPr>
                        <a:t> 1</a:t>
                      </a:r>
                    </a:p>
                  </a:txBody>
                  <a:tcPr anchor="ctr"/>
                </a:tc>
                <a:tc>
                  <a:txBody>
                    <a:bodyPr/>
                    <a:lstStyle/>
                    <a:p>
                      <a:r>
                        <a:rPr lang="en-IN" dirty="0">
                          <a:solidFill>
                            <a:schemeClr val="bg1"/>
                          </a:solidFill>
                        </a:rPr>
                        <a:t>3</a:t>
                      </a:r>
                    </a:p>
                  </a:txBody>
                  <a:tcPr anchor="ctr"/>
                </a:tc>
                <a:extLst>
                  <a:ext uri="{0D108BD9-81ED-4DB2-BD59-A6C34878D82A}">
                    <a16:rowId xmlns:a16="http://schemas.microsoft.com/office/drawing/2014/main" val="698679322"/>
                  </a:ext>
                </a:extLst>
              </a:tr>
              <a:tr h="370840">
                <a:tc>
                  <a:txBody>
                    <a:bodyPr/>
                    <a:lstStyle/>
                    <a:p>
                      <a:r>
                        <a:rPr lang="en-IN" dirty="0" err="1">
                          <a:solidFill>
                            <a:schemeClr val="bg1"/>
                          </a:solidFill>
                        </a:rPr>
                        <a:t>Room_Type</a:t>
                      </a:r>
                      <a:r>
                        <a:rPr lang="en-IN" dirty="0">
                          <a:solidFill>
                            <a:schemeClr val="bg1"/>
                          </a:solidFill>
                        </a:rPr>
                        <a:t> 4</a:t>
                      </a:r>
                    </a:p>
                  </a:txBody>
                  <a:tcPr anchor="ctr"/>
                </a:tc>
                <a:tc>
                  <a:txBody>
                    <a:bodyPr/>
                    <a:lstStyle/>
                    <a:p>
                      <a:r>
                        <a:rPr lang="en-IN" dirty="0">
                          <a:solidFill>
                            <a:schemeClr val="bg1"/>
                          </a:solidFill>
                        </a:rPr>
                        <a:t>4</a:t>
                      </a:r>
                    </a:p>
                  </a:txBody>
                  <a:tcPr anchor="ctr"/>
                </a:tc>
                <a:extLst>
                  <a:ext uri="{0D108BD9-81ED-4DB2-BD59-A6C34878D82A}">
                    <a16:rowId xmlns:a16="http://schemas.microsoft.com/office/drawing/2014/main" val="3823797517"/>
                  </a:ext>
                </a:extLst>
              </a:tr>
              <a:tr h="370840">
                <a:tc>
                  <a:txBody>
                    <a:bodyPr/>
                    <a:lstStyle/>
                    <a:p>
                      <a:r>
                        <a:rPr lang="en-IN">
                          <a:solidFill>
                            <a:schemeClr val="bg1"/>
                          </a:solidFill>
                        </a:rPr>
                        <a:t>Room_Type 2</a:t>
                      </a:r>
                    </a:p>
                  </a:txBody>
                  <a:tcPr anchor="ctr"/>
                </a:tc>
                <a:tc>
                  <a:txBody>
                    <a:bodyPr/>
                    <a:lstStyle/>
                    <a:p>
                      <a:r>
                        <a:rPr lang="en-IN" dirty="0">
                          <a:solidFill>
                            <a:schemeClr val="bg1"/>
                          </a:solidFill>
                        </a:rPr>
                        <a:t>3</a:t>
                      </a:r>
                    </a:p>
                  </a:txBody>
                  <a:tcPr anchor="ctr"/>
                </a:tc>
                <a:extLst>
                  <a:ext uri="{0D108BD9-81ED-4DB2-BD59-A6C34878D82A}">
                    <a16:rowId xmlns:a16="http://schemas.microsoft.com/office/drawing/2014/main" val="1723511022"/>
                  </a:ext>
                </a:extLst>
              </a:tr>
              <a:tr h="370840">
                <a:tc>
                  <a:txBody>
                    <a:bodyPr/>
                    <a:lstStyle/>
                    <a:p>
                      <a:r>
                        <a:rPr lang="en-IN" dirty="0" err="1">
                          <a:solidFill>
                            <a:schemeClr val="bg1"/>
                          </a:solidFill>
                        </a:rPr>
                        <a:t>Room_Type</a:t>
                      </a:r>
                      <a:r>
                        <a:rPr lang="en-IN" dirty="0">
                          <a:solidFill>
                            <a:schemeClr val="bg1"/>
                          </a:solidFill>
                        </a:rPr>
                        <a:t> 6</a:t>
                      </a:r>
                    </a:p>
                  </a:txBody>
                  <a:tcPr anchor="ctr"/>
                </a:tc>
                <a:tc>
                  <a:txBody>
                    <a:bodyPr/>
                    <a:lstStyle/>
                    <a:p>
                      <a:r>
                        <a:rPr lang="en-IN" dirty="0">
                          <a:solidFill>
                            <a:schemeClr val="bg1"/>
                          </a:solidFill>
                        </a:rPr>
                        <a:t>4</a:t>
                      </a:r>
                    </a:p>
                  </a:txBody>
                  <a:tcPr anchor="ctr"/>
                </a:tc>
                <a:extLst>
                  <a:ext uri="{0D108BD9-81ED-4DB2-BD59-A6C34878D82A}">
                    <a16:rowId xmlns:a16="http://schemas.microsoft.com/office/drawing/2014/main" val="3202377349"/>
                  </a:ext>
                </a:extLst>
              </a:tr>
              <a:tr h="370840">
                <a:tc>
                  <a:txBody>
                    <a:bodyPr/>
                    <a:lstStyle/>
                    <a:p>
                      <a:r>
                        <a:rPr lang="en-IN" dirty="0" err="1">
                          <a:solidFill>
                            <a:schemeClr val="bg1"/>
                          </a:solidFill>
                        </a:rPr>
                        <a:t>Room_Type</a:t>
                      </a:r>
                      <a:r>
                        <a:rPr lang="en-IN" dirty="0">
                          <a:solidFill>
                            <a:schemeClr val="bg1"/>
                          </a:solidFill>
                        </a:rPr>
                        <a:t> 5</a:t>
                      </a:r>
                    </a:p>
                  </a:txBody>
                  <a:tcPr anchor="ctr"/>
                </a:tc>
                <a:tc>
                  <a:txBody>
                    <a:bodyPr/>
                    <a:lstStyle/>
                    <a:p>
                      <a:r>
                        <a:rPr lang="en-IN" dirty="0">
                          <a:solidFill>
                            <a:schemeClr val="bg1"/>
                          </a:solidFill>
                        </a:rPr>
                        <a:t>2</a:t>
                      </a:r>
                    </a:p>
                  </a:txBody>
                  <a:tcPr anchor="ctr"/>
                </a:tc>
                <a:extLst>
                  <a:ext uri="{0D108BD9-81ED-4DB2-BD59-A6C34878D82A}">
                    <a16:rowId xmlns:a16="http://schemas.microsoft.com/office/drawing/2014/main" val="1890418412"/>
                  </a:ext>
                </a:extLst>
              </a:tr>
              <a:tr h="370840">
                <a:tc>
                  <a:txBody>
                    <a:bodyPr/>
                    <a:lstStyle/>
                    <a:p>
                      <a:r>
                        <a:rPr lang="en-IN" dirty="0" err="1">
                          <a:solidFill>
                            <a:schemeClr val="bg1"/>
                          </a:solidFill>
                        </a:rPr>
                        <a:t>Room_Type</a:t>
                      </a:r>
                      <a:r>
                        <a:rPr lang="en-IN" dirty="0">
                          <a:solidFill>
                            <a:schemeClr val="bg1"/>
                          </a:solidFill>
                        </a:rPr>
                        <a:t> 7</a:t>
                      </a:r>
                    </a:p>
                  </a:txBody>
                  <a:tcPr anchor="ctr"/>
                </a:tc>
                <a:tc>
                  <a:txBody>
                    <a:bodyPr/>
                    <a:lstStyle/>
                    <a:p>
                      <a:r>
                        <a:rPr lang="en-IN" dirty="0">
                          <a:solidFill>
                            <a:schemeClr val="bg1"/>
                          </a:solidFill>
                        </a:rPr>
                        <a:t>3</a:t>
                      </a:r>
                    </a:p>
                  </a:txBody>
                  <a:tcPr anchor="ctr"/>
                </a:tc>
                <a:extLst>
                  <a:ext uri="{0D108BD9-81ED-4DB2-BD59-A6C34878D82A}">
                    <a16:rowId xmlns:a16="http://schemas.microsoft.com/office/drawing/2014/main" val="2353275818"/>
                  </a:ext>
                </a:extLst>
              </a:tr>
            </a:tbl>
          </a:graphicData>
        </a:graphic>
      </p:graphicFrame>
      <p:sp>
        <p:nvSpPr>
          <p:cNvPr id="6" name="TextBox 5">
            <a:extLst>
              <a:ext uri="{FF2B5EF4-FFF2-40B4-BE49-F238E27FC236}">
                <a16:creationId xmlns:a16="http://schemas.microsoft.com/office/drawing/2014/main" id="{07D09A06-891E-7111-BE9F-DD21BB119C61}"/>
              </a:ext>
            </a:extLst>
          </p:cNvPr>
          <p:cNvSpPr txBox="1"/>
          <p:nvPr/>
        </p:nvSpPr>
        <p:spPr>
          <a:xfrm>
            <a:off x="1211053" y="2709956"/>
            <a:ext cx="7210435"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AVERAGE NIGHTS SPEND BY GUESTS PER ROOM TYPE</a:t>
            </a:r>
          </a:p>
        </p:txBody>
      </p:sp>
      <p:sp>
        <p:nvSpPr>
          <p:cNvPr id="27" name="TextBox 26">
            <a:extLst>
              <a:ext uri="{FF2B5EF4-FFF2-40B4-BE49-F238E27FC236}">
                <a16:creationId xmlns:a16="http://schemas.microsoft.com/office/drawing/2014/main" id="{4F37005B-1E7D-E0ED-918F-E31E7F6FA0D4}"/>
              </a:ext>
            </a:extLst>
          </p:cNvPr>
          <p:cNvSpPr txBox="1"/>
          <p:nvPr/>
        </p:nvSpPr>
        <p:spPr>
          <a:xfrm>
            <a:off x="550647" y="815053"/>
            <a:ext cx="3844001"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CONFIRMED RESERVATIONS</a:t>
            </a:r>
          </a:p>
        </p:txBody>
      </p:sp>
      <p:sp>
        <p:nvSpPr>
          <p:cNvPr id="28" name="Oval 27">
            <a:extLst>
              <a:ext uri="{FF2B5EF4-FFF2-40B4-BE49-F238E27FC236}">
                <a16:creationId xmlns:a16="http://schemas.microsoft.com/office/drawing/2014/main" id="{AE3F99B2-3CA3-0FA3-77A8-B5B703232612}"/>
              </a:ext>
            </a:extLst>
          </p:cNvPr>
          <p:cNvSpPr/>
          <p:nvPr/>
        </p:nvSpPr>
        <p:spPr>
          <a:xfrm>
            <a:off x="4945294" y="296812"/>
            <a:ext cx="2301411" cy="16357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1" algn="r"/>
            <a:endParaRPr lang="en-IN" sz="2000" b="1" dirty="0"/>
          </a:p>
          <a:p>
            <a:pPr lvl="1" algn="r"/>
            <a:r>
              <a:rPr lang="en-IN" sz="2000" b="1" dirty="0"/>
              <a:t>493</a:t>
            </a:r>
          </a:p>
        </p:txBody>
      </p:sp>
      <p:pic>
        <p:nvPicPr>
          <p:cNvPr id="30" name="Picture 29">
            <a:extLst>
              <a:ext uri="{FF2B5EF4-FFF2-40B4-BE49-F238E27FC236}">
                <a16:creationId xmlns:a16="http://schemas.microsoft.com/office/drawing/2014/main" id="{BF0CE72F-359A-D9D0-F324-B0C579CD34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39788" y="528881"/>
            <a:ext cx="1153360" cy="798942"/>
          </a:xfrm>
          <a:prstGeom prst="rect">
            <a:avLst/>
          </a:prstGeom>
        </p:spPr>
      </p:pic>
    </p:spTree>
    <p:extLst>
      <p:ext uri="{BB962C8B-B14F-4D97-AF65-F5344CB8AC3E}">
        <p14:creationId xmlns:p14="http://schemas.microsoft.com/office/powerpoint/2010/main" val="2264357954"/>
      </p:ext>
    </p:extLst>
  </p:cSld>
  <p:clrMapOvr>
    <a:masterClrMapping/>
  </p:clrMapOvr>
  <mc:AlternateContent xmlns:mc="http://schemas.openxmlformats.org/markup-compatibility/2006" xmlns:p14="http://schemas.microsoft.com/office/powerpoint/2010/main">
    <mc:Choice Requires="p14">
      <p:transition spd="slow" p14:dur="2000" advTm="43994"/>
    </mc:Choice>
    <mc:Fallback xmlns="">
      <p:transition spd="slow" advTm="4399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EBEF0A-D6F7-AA35-83F3-0A8360E4D303}"/>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3AE2A9F-5369-D5DF-0A41-C324F677ED2E}"/>
              </a:ext>
            </a:extLst>
          </p:cNvPr>
          <p:cNvSpPr txBox="1"/>
          <p:nvPr/>
        </p:nvSpPr>
        <p:spPr>
          <a:xfrm>
            <a:off x="4391999" y="264811"/>
            <a:ext cx="3071675" cy="707886"/>
          </a:xfrm>
          <a:prstGeom prst="rect">
            <a:avLst/>
          </a:prstGeom>
          <a:noFill/>
        </p:spPr>
        <p:txBody>
          <a:bodyPr wrap="none" rtlCol="0">
            <a:spAutoFit/>
            <a:scene3d>
              <a:camera prst="perspectiveFront"/>
              <a:lightRig rig="threePt" dir="t"/>
            </a:scene3d>
          </a:bodyPr>
          <a:lstStyle/>
          <a:p>
            <a:pPr algn="ctr"/>
            <a:r>
              <a:rPr lang="en-IN" sz="4000" dirty="0">
                <a:solidFill>
                  <a:schemeClr val="tx2">
                    <a:lumMod val="20000"/>
                    <a:lumOff val="80000"/>
                  </a:schemeClr>
                </a:solidFill>
                <a:effectLst>
                  <a:outerShdw blurRad="50800" dist="38100" dir="16200000" rotWithShape="0">
                    <a:prstClr val="black">
                      <a:alpha val="40000"/>
                    </a:prstClr>
                  </a:outerShdw>
                </a:effectLst>
                <a:latin typeface="Algerian" panose="04020705040A02060702" pitchFamily="82" charset="0"/>
              </a:rPr>
              <a:t>CONCLUSION</a:t>
            </a:r>
          </a:p>
        </p:txBody>
      </p:sp>
      <p:sp>
        <p:nvSpPr>
          <p:cNvPr id="5" name="TextBox 4">
            <a:extLst>
              <a:ext uri="{FF2B5EF4-FFF2-40B4-BE49-F238E27FC236}">
                <a16:creationId xmlns:a16="http://schemas.microsoft.com/office/drawing/2014/main" id="{F56D98BD-E448-1D93-174A-55AE4FF750C7}"/>
              </a:ext>
            </a:extLst>
          </p:cNvPr>
          <p:cNvSpPr txBox="1"/>
          <p:nvPr/>
        </p:nvSpPr>
        <p:spPr>
          <a:xfrm>
            <a:off x="704193" y="1237508"/>
            <a:ext cx="10762593" cy="4661276"/>
          </a:xfrm>
          <a:prstGeom prst="rect">
            <a:avLst/>
          </a:prstGeom>
          <a:noFill/>
        </p:spPr>
        <p:txBody>
          <a:bodyPr wrap="square" rtlCol="0">
            <a:spAutoFit/>
          </a:bodyPr>
          <a:lstStyle/>
          <a:p>
            <a:pPr algn="just">
              <a:lnSpc>
                <a:spcPct val="150000"/>
              </a:lnSpc>
            </a:pPr>
            <a:r>
              <a:rPr lang="en-US" sz="2000" dirty="0">
                <a:solidFill>
                  <a:schemeClr val="tx2">
                    <a:lumMod val="20000"/>
                    <a:lumOff val="80000"/>
                  </a:schemeClr>
                </a:solidFill>
              </a:rPr>
              <a:t>In this project, we performed an extensive analysis of a hotel reservation dataset using SQL. We addressed 15 critical questions that provided insights into various aspects of hotel operations. Our analysis revealed the total number of reservations, the most popular meal plans and room types, and the distribution of reservations across different market segments and booking statuses. We also examined the booking patterns, including lead times, weekend stays, and monthly reservation trends. Additionally, we explored the relationship between reservations involving children and various factors such as room types and prices. Through this comprehensive analysis, we identified key trends and patterns that can help hotels enhance their service offerings and operational efficiency. This project not only demonstrated the power of SQL in data analysis but also highlighted the importance of data-driven decision-making in the hospitality industry.</a:t>
            </a:r>
            <a:endParaRPr lang="en-IN" sz="2000" dirty="0">
              <a:solidFill>
                <a:schemeClr val="tx2">
                  <a:lumMod val="20000"/>
                  <a:lumOff val="80000"/>
                </a:schemeClr>
              </a:solidFill>
            </a:endParaRPr>
          </a:p>
        </p:txBody>
      </p:sp>
    </p:spTree>
    <p:extLst>
      <p:ext uri="{BB962C8B-B14F-4D97-AF65-F5344CB8AC3E}">
        <p14:creationId xmlns:p14="http://schemas.microsoft.com/office/powerpoint/2010/main" val="2249962187"/>
      </p:ext>
    </p:extLst>
  </p:cSld>
  <p:clrMapOvr>
    <a:masterClrMapping/>
  </p:clrMapOvr>
  <mc:AlternateContent xmlns:mc="http://schemas.openxmlformats.org/markup-compatibility/2006" xmlns:p14="http://schemas.microsoft.com/office/powerpoint/2010/main">
    <mc:Choice Requires="p14">
      <p:transition spd="slow" p14:dur="2000" advTm="53940"/>
    </mc:Choice>
    <mc:Fallback xmlns="">
      <p:transition spd="slow" advTm="539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EBEF0A-D6F7-AA35-83F3-0A8360E4D303}"/>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3AE2A9F-5369-D5DF-0A41-C324F677ED2E}"/>
              </a:ext>
            </a:extLst>
          </p:cNvPr>
          <p:cNvSpPr txBox="1"/>
          <p:nvPr/>
        </p:nvSpPr>
        <p:spPr>
          <a:xfrm>
            <a:off x="3543831" y="2125141"/>
            <a:ext cx="4725974" cy="1107996"/>
          </a:xfrm>
          <a:prstGeom prst="rect">
            <a:avLst/>
          </a:prstGeom>
          <a:noFill/>
        </p:spPr>
        <p:txBody>
          <a:bodyPr wrap="none" rtlCol="0">
            <a:spAutoFit/>
            <a:scene3d>
              <a:camera prst="perspectiveFront"/>
              <a:lightRig rig="threePt" dir="t"/>
            </a:scene3d>
          </a:bodyPr>
          <a:lstStyle/>
          <a:p>
            <a:pPr algn="ctr"/>
            <a:r>
              <a:rPr lang="en-IN" sz="6600" dirty="0">
                <a:solidFill>
                  <a:schemeClr val="tx2">
                    <a:lumMod val="20000"/>
                    <a:lumOff val="80000"/>
                  </a:schemeClr>
                </a:solidFill>
                <a:effectLst>
                  <a:outerShdw blurRad="50800" dist="38100" dir="16200000" rotWithShape="0">
                    <a:prstClr val="black">
                      <a:alpha val="40000"/>
                    </a:prstClr>
                  </a:outerShdw>
                  <a:reflection blurRad="6350" stA="60000" endA="900" endPos="58000" dir="5400000" sy="-100000" algn="bl" rotWithShape="0"/>
                </a:effectLst>
                <a:latin typeface="Algerian" panose="04020705040A02060702" pitchFamily="82" charset="0"/>
              </a:rPr>
              <a:t>THANK YOU</a:t>
            </a:r>
          </a:p>
        </p:txBody>
      </p:sp>
    </p:spTree>
    <p:extLst>
      <p:ext uri="{BB962C8B-B14F-4D97-AF65-F5344CB8AC3E}">
        <p14:creationId xmlns:p14="http://schemas.microsoft.com/office/powerpoint/2010/main" val="826286488"/>
      </p:ext>
    </p:extLst>
  </p:cSld>
  <p:clrMapOvr>
    <a:masterClrMapping/>
  </p:clrMapOvr>
  <mc:AlternateContent xmlns:mc="http://schemas.openxmlformats.org/markup-compatibility/2006" xmlns:p14="http://schemas.microsoft.com/office/powerpoint/2010/main">
    <mc:Choice Requires="p14">
      <p:transition spd="slow" p14:dur="2000" advTm="1950"/>
    </mc:Choice>
    <mc:Fallback xmlns="">
      <p:transition spd="slow" advTm="195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5C225-EFD7-DF83-BC02-5CBFB0B64285}"/>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D84E2EF-0D28-E62B-C66F-BE673B308967}"/>
              </a:ext>
            </a:extLst>
          </p:cNvPr>
          <p:cNvSpPr txBox="1"/>
          <p:nvPr/>
        </p:nvSpPr>
        <p:spPr>
          <a:xfrm>
            <a:off x="4519449" y="306852"/>
            <a:ext cx="2616422" cy="707886"/>
          </a:xfrm>
          <a:prstGeom prst="rect">
            <a:avLst/>
          </a:prstGeom>
          <a:noFill/>
        </p:spPr>
        <p:txBody>
          <a:bodyPr wrap="none" rtlCol="0">
            <a:spAutoFit/>
            <a:scene3d>
              <a:camera prst="perspectiveFront"/>
              <a:lightRig rig="threePt" dir="t"/>
            </a:scene3d>
          </a:bodyPr>
          <a:lstStyle/>
          <a:p>
            <a:r>
              <a:rPr lang="en-IN" sz="4000" dirty="0">
                <a:solidFill>
                  <a:schemeClr val="tx2">
                    <a:lumMod val="20000"/>
                    <a:lumOff val="80000"/>
                  </a:schemeClr>
                </a:solidFill>
                <a:effectLst>
                  <a:outerShdw blurRad="50800" dist="38100" dir="16200000" rotWithShape="0">
                    <a:prstClr val="black">
                      <a:alpha val="40000"/>
                    </a:prstClr>
                  </a:outerShdw>
                </a:effectLst>
                <a:latin typeface="Algerian" panose="04020705040A02060702" pitchFamily="82" charset="0"/>
              </a:rPr>
              <a:t>CONTENTS</a:t>
            </a:r>
          </a:p>
        </p:txBody>
      </p:sp>
      <p:sp>
        <p:nvSpPr>
          <p:cNvPr id="5" name="TextBox 4">
            <a:extLst>
              <a:ext uri="{FF2B5EF4-FFF2-40B4-BE49-F238E27FC236}">
                <a16:creationId xmlns:a16="http://schemas.microsoft.com/office/drawing/2014/main" id="{51B26834-5DCE-DD79-2199-6CCE122178C5}"/>
              </a:ext>
            </a:extLst>
          </p:cNvPr>
          <p:cNvSpPr txBox="1"/>
          <p:nvPr/>
        </p:nvSpPr>
        <p:spPr>
          <a:xfrm>
            <a:off x="2005460" y="1994109"/>
            <a:ext cx="3822200" cy="3785652"/>
          </a:xfrm>
          <a:prstGeom prst="rect">
            <a:avLst/>
          </a:prstGeom>
          <a:noFill/>
        </p:spPr>
        <p:txBody>
          <a:bodyPr wrap="none" rtlCol="0">
            <a:spAutoFit/>
          </a:bodyPr>
          <a:lstStyle/>
          <a:p>
            <a:pPr marL="285750" indent="-285750" algn="just">
              <a:buFont typeface="Wingdings" panose="05000000000000000000" pitchFamily="2" charset="2"/>
              <a:buChar char="q"/>
            </a:pPr>
            <a:r>
              <a:rPr lang="en-IN" sz="2400" b="1" dirty="0">
                <a:solidFill>
                  <a:schemeClr val="tx2">
                    <a:lumMod val="20000"/>
                    <a:lumOff val="80000"/>
                  </a:schemeClr>
                </a:solidFill>
                <a:latin typeface="Arial Rounded MT Bold" panose="020F0704030504030204" pitchFamily="34" charset="0"/>
              </a:rPr>
              <a:t>     Introduction</a:t>
            </a:r>
          </a:p>
          <a:p>
            <a:pPr marL="285750" indent="-285750" algn="just">
              <a:buFont typeface="Wingdings" panose="05000000000000000000" pitchFamily="2" charset="2"/>
              <a:buChar char="q"/>
            </a:pPr>
            <a:endParaRPr lang="en-IN" sz="2400" b="1" dirty="0">
              <a:solidFill>
                <a:schemeClr val="tx2">
                  <a:lumMod val="20000"/>
                  <a:lumOff val="80000"/>
                </a:schemeClr>
              </a:solidFill>
              <a:latin typeface="Arial Rounded MT Bold" panose="020F0704030504030204" pitchFamily="34" charset="0"/>
            </a:endParaRPr>
          </a:p>
          <a:p>
            <a:pPr marL="285750" indent="-285750" algn="just">
              <a:buFont typeface="Wingdings" panose="05000000000000000000" pitchFamily="2" charset="2"/>
              <a:buChar char="q"/>
            </a:pPr>
            <a:r>
              <a:rPr lang="en-IN" sz="2400" b="1" dirty="0">
                <a:solidFill>
                  <a:schemeClr val="tx2">
                    <a:lumMod val="20000"/>
                    <a:lumOff val="80000"/>
                  </a:schemeClr>
                </a:solidFill>
                <a:latin typeface="Arial Rounded MT Bold" panose="020F0704030504030204" pitchFamily="34" charset="0"/>
              </a:rPr>
              <a:t>     Dataset Description</a:t>
            </a:r>
          </a:p>
          <a:p>
            <a:pPr algn="just"/>
            <a:endParaRPr lang="en-IN" sz="2400" b="1" dirty="0">
              <a:solidFill>
                <a:schemeClr val="tx2">
                  <a:lumMod val="20000"/>
                  <a:lumOff val="80000"/>
                </a:schemeClr>
              </a:solidFill>
              <a:latin typeface="Arial Rounded MT Bold" panose="020F0704030504030204" pitchFamily="34" charset="0"/>
            </a:endParaRPr>
          </a:p>
          <a:p>
            <a:pPr marL="285750" indent="-285750" algn="just">
              <a:buFont typeface="Wingdings" panose="05000000000000000000" pitchFamily="2" charset="2"/>
              <a:buChar char="q"/>
            </a:pPr>
            <a:r>
              <a:rPr lang="en-IN" sz="2400" b="1" dirty="0">
                <a:solidFill>
                  <a:schemeClr val="tx2">
                    <a:lumMod val="20000"/>
                    <a:lumOff val="80000"/>
                  </a:schemeClr>
                </a:solidFill>
                <a:latin typeface="Arial Rounded MT Bold" panose="020F0704030504030204" pitchFamily="34" charset="0"/>
              </a:rPr>
              <a:t>     Data Analysis</a:t>
            </a:r>
          </a:p>
          <a:p>
            <a:pPr marL="285750" indent="-285750" algn="just">
              <a:buFont typeface="Wingdings" panose="05000000000000000000" pitchFamily="2" charset="2"/>
              <a:buChar char="q"/>
            </a:pPr>
            <a:endParaRPr lang="en-IN" sz="2400" b="1" dirty="0">
              <a:solidFill>
                <a:schemeClr val="tx2">
                  <a:lumMod val="20000"/>
                  <a:lumOff val="80000"/>
                </a:schemeClr>
              </a:solidFill>
              <a:latin typeface="Arial Rounded MT Bold" panose="020F0704030504030204" pitchFamily="34" charset="0"/>
            </a:endParaRPr>
          </a:p>
          <a:p>
            <a:pPr marL="285750" indent="-285750" algn="just">
              <a:buFont typeface="Wingdings" panose="05000000000000000000" pitchFamily="2" charset="2"/>
              <a:buChar char="q"/>
            </a:pPr>
            <a:r>
              <a:rPr lang="en-IN" sz="2400" b="1" dirty="0">
                <a:solidFill>
                  <a:schemeClr val="tx2">
                    <a:lumMod val="20000"/>
                    <a:lumOff val="80000"/>
                  </a:schemeClr>
                </a:solidFill>
                <a:latin typeface="Arial Rounded MT Bold" panose="020F0704030504030204" pitchFamily="34" charset="0"/>
              </a:rPr>
              <a:t>     Problems</a:t>
            </a:r>
          </a:p>
          <a:p>
            <a:pPr marL="285750" indent="-285750" algn="just">
              <a:buFont typeface="Wingdings" panose="05000000000000000000" pitchFamily="2" charset="2"/>
              <a:buChar char="q"/>
            </a:pPr>
            <a:endParaRPr lang="en-IN" sz="2400" b="1" dirty="0">
              <a:solidFill>
                <a:schemeClr val="tx2">
                  <a:lumMod val="20000"/>
                  <a:lumOff val="80000"/>
                </a:schemeClr>
              </a:solidFill>
              <a:latin typeface="Arial Rounded MT Bold" panose="020F0704030504030204" pitchFamily="34" charset="0"/>
            </a:endParaRPr>
          </a:p>
          <a:p>
            <a:pPr marL="285750" indent="-285750" algn="just">
              <a:buFont typeface="Wingdings" panose="05000000000000000000" pitchFamily="2" charset="2"/>
              <a:buChar char="q"/>
            </a:pPr>
            <a:r>
              <a:rPr lang="en-IN" sz="2400" b="1" dirty="0">
                <a:solidFill>
                  <a:schemeClr val="tx2">
                    <a:lumMod val="20000"/>
                    <a:lumOff val="80000"/>
                  </a:schemeClr>
                </a:solidFill>
                <a:latin typeface="Arial Rounded MT Bold" panose="020F0704030504030204" pitchFamily="34" charset="0"/>
              </a:rPr>
              <a:t>     Conclusion</a:t>
            </a:r>
          </a:p>
          <a:p>
            <a:pPr algn="just"/>
            <a:endParaRPr lang="en-IN" sz="2400" b="1" dirty="0">
              <a:solidFill>
                <a:schemeClr val="tx2">
                  <a:lumMod val="20000"/>
                  <a:lumOff val="80000"/>
                </a:schemeClr>
              </a:solidFill>
              <a:latin typeface="Arial Rounded MT Bold" panose="020F0704030504030204" pitchFamily="34" charset="0"/>
            </a:endParaRPr>
          </a:p>
        </p:txBody>
      </p:sp>
    </p:spTree>
    <p:extLst>
      <p:ext uri="{BB962C8B-B14F-4D97-AF65-F5344CB8AC3E}">
        <p14:creationId xmlns:p14="http://schemas.microsoft.com/office/powerpoint/2010/main" val="4186264939"/>
      </p:ext>
    </p:extLst>
  </p:cSld>
  <p:clrMapOvr>
    <a:masterClrMapping/>
  </p:clrMapOvr>
  <mc:AlternateContent xmlns:mc="http://schemas.openxmlformats.org/markup-compatibility/2006" xmlns:p14="http://schemas.microsoft.com/office/powerpoint/2010/main">
    <mc:Choice Requires="p14">
      <p:transition spd="slow" p14:dur="2000" advTm="18130"/>
    </mc:Choice>
    <mc:Fallback xmlns="">
      <p:transition spd="slow" advTm="181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EBEF0A-D6F7-AA35-83F3-0A8360E4D303}"/>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3AE2A9F-5369-D5DF-0A41-C324F677ED2E}"/>
              </a:ext>
            </a:extLst>
          </p:cNvPr>
          <p:cNvSpPr txBox="1"/>
          <p:nvPr/>
        </p:nvSpPr>
        <p:spPr>
          <a:xfrm>
            <a:off x="4047427" y="548591"/>
            <a:ext cx="3592650" cy="707886"/>
          </a:xfrm>
          <a:prstGeom prst="rect">
            <a:avLst/>
          </a:prstGeom>
          <a:noFill/>
        </p:spPr>
        <p:txBody>
          <a:bodyPr wrap="none" rtlCol="0">
            <a:spAutoFit/>
            <a:scene3d>
              <a:camera prst="perspectiveFront"/>
              <a:lightRig rig="threePt" dir="t"/>
            </a:scene3d>
          </a:bodyPr>
          <a:lstStyle/>
          <a:p>
            <a:pPr algn="ctr"/>
            <a:r>
              <a:rPr lang="en-IN" sz="4000" dirty="0">
                <a:solidFill>
                  <a:schemeClr val="tx2">
                    <a:lumMod val="20000"/>
                    <a:lumOff val="80000"/>
                  </a:schemeClr>
                </a:solidFill>
                <a:effectLst>
                  <a:outerShdw blurRad="50800" dist="38100" dir="16200000" rotWithShape="0">
                    <a:prstClr val="black">
                      <a:alpha val="40000"/>
                    </a:prstClr>
                  </a:outerShdw>
                </a:effectLst>
                <a:latin typeface="Algerian" panose="04020705040A02060702" pitchFamily="82" charset="0"/>
              </a:rPr>
              <a:t>INTRODUCTION</a:t>
            </a:r>
          </a:p>
        </p:txBody>
      </p:sp>
      <p:sp>
        <p:nvSpPr>
          <p:cNvPr id="4" name="TextBox 3">
            <a:extLst>
              <a:ext uri="{FF2B5EF4-FFF2-40B4-BE49-F238E27FC236}">
                <a16:creationId xmlns:a16="http://schemas.microsoft.com/office/drawing/2014/main" id="{A316E318-B7EC-0EDB-8816-D08F5978A609}"/>
              </a:ext>
            </a:extLst>
          </p:cNvPr>
          <p:cNvSpPr txBox="1"/>
          <p:nvPr/>
        </p:nvSpPr>
        <p:spPr>
          <a:xfrm>
            <a:off x="620110" y="1618592"/>
            <a:ext cx="10794124" cy="2814617"/>
          </a:xfrm>
          <a:prstGeom prst="rect">
            <a:avLst/>
          </a:prstGeom>
          <a:noFill/>
        </p:spPr>
        <p:txBody>
          <a:bodyPr wrap="square" rtlCol="0">
            <a:spAutoFit/>
          </a:bodyPr>
          <a:lstStyle/>
          <a:p>
            <a:pPr algn="just">
              <a:lnSpc>
                <a:spcPct val="150000"/>
              </a:lnSpc>
            </a:pPr>
            <a:r>
              <a:rPr lang="en-US" sz="2000" dirty="0">
                <a:solidFill>
                  <a:schemeClr val="tx2">
                    <a:lumMod val="20000"/>
                    <a:lumOff val="80000"/>
                  </a:schemeClr>
                </a:solidFill>
              </a:rPr>
              <a:t>In the highly competitive hotel industry, data analysis is indispensable for optimizing operations, enhancing guest experiences, and making informed strategic decisions. This project focuses on utilizing SQL to analyze a comprehensive dataset of hotel reservations, encompassing various aspects such as booking details, guest demographics, room preferences, and pricing structures. Through the application of SQL queries, we aim to uncover valuable insights into guest preferences, booking trends, and critical factors that influence hotel performance. </a:t>
            </a:r>
            <a:endParaRPr lang="en-IN" sz="2000" dirty="0">
              <a:solidFill>
                <a:schemeClr val="tx2">
                  <a:lumMod val="20000"/>
                  <a:lumOff val="80000"/>
                </a:schemeClr>
              </a:solidFill>
            </a:endParaRPr>
          </a:p>
        </p:txBody>
      </p:sp>
    </p:spTree>
    <p:extLst>
      <p:ext uri="{BB962C8B-B14F-4D97-AF65-F5344CB8AC3E}">
        <p14:creationId xmlns:p14="http://schemas.microsoft.com/office/powerpoint/2010/main" val="377895193"/>
      </p:ext>
    </p:extLst>
  </p:cSld>
  <p:clrMapOvr>
    <a:masterClrMapping/>
  </p:clrMapOvr>
  <mc:AlternateContent xmlns:mc="http://schemas.openxmlformats.org/markup-compatibility/2006" xmlns:p14="http://schemas.microsoft.com/office/powerpoint/2010/main">
    <mc:Choice Requires="p14">
      <p:transition spd="slow" p14:dur="2000" advTm="58847"/>
    </mc:Choice>
    <mc:Fallback xmlns="">
      <p:transition spd="slow" advTm="5884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C0D779-02D6-A1A5-77E3-CA80D3F74A88}"/>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3BC0AB-BDFC-6EDD-972A-19E06F67062C}"/>
              </a:ext>
            </a:extLst>
          </p:cNvPr>
          <p:cNvSpPr txBox="1"/>
          <p:nvPr/>
        </p:nvSpPr>
        <p:spPr>
          <a:xfrm>
            <a:off x="2879835" y="180728"/>
            <a:ext cx="5674951" cy="707886"/>
          </a:xfrm>
          <a:prstGeom prst="rect">
            <a:avLst/>
          </a:prstGeom>
          <a:noFill/>
        </p:spPr>
        <p:txBody>
          <a:bodyPr wrap="none" rtlCol="0">
            <a:spAutoFit/>
            <a:scene3d>
              <a:camera prst="perspectiveFront"/>
              <a:lightRig rig="threePt" dir="t"/>
            </a:scene3d>
          </a:bodyPr>
          <a:lstStyle/>
          <a:p>
            <a:r>
              <a:rPr lang="en-IN" sz="4000" dirty="0">
                <a:solidFill>
                  <a:schemeClr val="tx2">
                    <a:lumMod val="20000"/>
                    <a:lumOff val="80000"/>
                  </a:schemeClr>
                </a:solidFill>
                <a:effectLst>
                  <a:outerShdw blurRad="50800" dist="38100" dir="16200000" rotWithShape="0">
                    <a:prstClr val="black">
                      <a:alpha val="40000"/>
                    </a:prstClr>
                  </a:outerShdw>
                </a:effectLst>
                <a:latin typeface="Algerian" panose="04020705040A02060702" pitchFamily="82" charset="0"/>
              </a:rPr>
              <a:t>DATASET Description</a:t>
            </a:r>
          </a:p>
        </p:txBody>
      </p:sp>
      <p:sp>
        <p:nvSpPr>
          <p:cNvPr id="5" name="TextBox 4">
            <a:extLst>
              <a:ext uri="{FF2B5EF4-FFF2-40B4-BE49-F238E27FC236}">
                <a16:creationId xmlns:a16="http://schemas.microsoft.com/office/drawing/2014/main" id="{37E5A21D-6F59-B087-C164-EEB498CC733A}"/>
              </a:ext>
            </a:extLst>
          </p:cNvPr>
          <p:cNvSpPr txBox="1"/>
          <p:nvPr/>
        </p:nvSpPr>
        <p:spPr>
          <a:xfrm>
            <a:off x="725215" y="1069342"/>
            <a:ext cx="10741570" cy="5450851"/>
          </a:xfrm>
          <a:prstGeom prst="rect">
            <a:avLst/>
          </a:prstGeom>
          <a:noFill/>
        </p:spPr>
        <p:txBody>
          <a:bodyPr wrap="square" rtlCol="0">
            <a:spAutoFit/>
          </a:bodyPr>
          <a:lstStyle/>
          <a:p>
            <a:pPr algn="just">
              <a:lnSpc>
                <a:spcPct val="150000"/>
              </a:lnSpc>
            </a:pPr>
            <a:r>
              <a:rPr lang="en-US" dirty="0">
                <a:solidFill>
                  <a:schemeClr val="tx2">
                    <a:lumMod val="20000"/>
                    <a:lumOff val="80000"/>
                  </a:schemeClr>
                </a:solidFill>
              </a:rPr>
              <a:t>The dataset includes the following columns: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Booking_ID</a:t>
            </a:r>
            <a:r>
              <a:rPr lang="en-US" dirty="0">
                <a:solidFill>
                  <a:schemeClr val="tx2">
                    <a:lumMod val="20000"/>
                    <a:lumOff val="80000"/>
                  </a:schemeClr>
                </a:solidFill>
              </a:rPr>
              <a:t>: A unique identifier for each hotel reservation.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no_of_adults</a:t>
            </a:r>
            <a:r>
              <a:rPr lang="en-US" dirty="0">
                <a:solidFill>
                  <a:schemeClr val="tx2">
                    <a:lumMod val="20000"/>
                    <a:lumOff val="80000"/>
                  </a:schemeClr>
                </a:solidFill>
              </a:rPr>
              <a:t>: The number of adults in the reservation. </a:t>
            </a:r>
          </a:p>
          <a:p>
            <a:pPr marL="342900" indent="-342900" algn="just">
              <a:lnSpc>
                <a:spcPct val="150000"/>
              </a:lnSpc>
              <a:buFont typeface="Wingdings" panose="05000000000000000000" pitchFamily="2" charset="2"/>
              <a:buChar char="Ø"/>
            </a:pPr>
            <a:r>
              <a:rPr lang="en-US" dirty="0">
                <a:solidFill>
                  <a:schemeClr val="tx2">
                    <a:lumMod val="20000"/>
                    <a:lumOff val="80000"/>
                  </a:schemeClr>
                </a:solidFill>
              </a:rPr>
              <a:t> </a:t>
            </a:r>
            <a:r>
              <a:rPr lang="en-US" dirty="0" err="1">
                <a:solidFill>
                  <a:schemeClr val="tx2">
                    <a:lumMod val="20000"/>
                    <a:lumOff val="80000"/>
                  </a:schemeClr>
                </a:solidFill>
              </a:rPr>
              <a:t>no_of_children</a:t>
            </a:r>
            <a:r>
              <a:rPr lang="en-US" dirty="0">
                <a:solidFill>
                  <a:schemeClr val="tx2">
                    <a:lumMod val="20000"/>
                    <a:lumOff val="80000"/>
                  </a:schemeClr>
                </a:solidFill>
              </a:rPr>
              <a:t>: The number of children in the reservation.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no_of_weekend_nights</a:t>
            </a:r>
            <a:r>
              <a:rPr lang="en-US" dirty="0">
                <a:solidFill>
                  <a:schemeClr val="tx2">
                    <a:lumMod val="20000"/>
                    <a:lumOff val="80000"/>
                  </a:schemeClr>
                </a:solidFill>
              </a:rPr>
              <a:t>: The number of nights in the reservation that fall on weekends.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no_of_week_nights</a:t>
            </a:r>
            <a:r>
              <a:rPr lang="en-US" dirty="0">
                <a:solidFill>
                  <a:schemeClr val="tx2">
                    <a:lumMod val="20000"/>
                    <a:lumOff val="80000"/>
                  </a:schemeClr>
                </a:solidFill>
              </a:rPr>
              <a:t>: The number of nights in the reservation that fall on weekdays.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type_of_meal_plan</a:t>
            </a:r>
            <a:r>
              <a:rPr lang="en-US" dirty="0">
                <a:solidFill>
                  <a:schemeClr val="tx2">
                    <a:lumMod val="20000"/>
                    <a:lumOff val="80000"/>
                  </a:schemeClr>
                </a:solidFill>
              </a:rPr>
              <a:t>: The meal plan chosen by the guests.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room_type_reserved</a:t>
            </a:r>
            <a:r>
              <a:rPr lang="en-US" dirty="0">
                <a:solidFill>
                  <a:schemeClr val="tx2">
                    <a:lumMod val="20000"/>
                    <a:lumOff val="80000"/>
                  </a:schemeClr>
                </a:solidFill>
              </a:rPr>
              <a:t>: The type of room reserved by the guests.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lead_time</a:t>
            </a:r>
            <a:r>
              <a:rPr lang="en-US" dirty="0">
                <a:solidFill>
                  <a:schemeClr val="tx2">
                    <a:lumMod val="20000"/>
                    <a:lumOff val="80000"/>
                  </a:schemeClr>
                </a:solidFill>
              </a:rPr>
              <a:t>: The number of days between booking and arrival.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arrival_date</a:t>
            </a:r>
            <a:r>
              <a:rPr lang="en-US" dirty="0">
                <a:solidFill>
                  <a:schemeClr val="tx2">
                    <a:lumMod val="20000"/>
                    <a:lumOff val="80000"/>
                  </a:schemeClr>
                </a:solidFill>
              </a:rPr>
              <a:t>: The date of arrival.</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market_segment_type</a:t>
            </a:r>
            <a:r>
              <a:rPr lang="en-US" dirty="0">
                <a:solidFill>
                  <a:schemeClr val="tx2">
                    <a:lumMod val="20000"/>
                    <a:lumOff val="80000"/>
                  </a:schemeClr>
                </a:solidFill>
              </a:rPr>
              <a:t>: The market segment to which the reservation belongs.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avg_price_per_room</a:t>
            </a:r>
            <a:r>
              <a:rPr lang="en-US" dirty="0">
                <a:solidFill>
                  <a:schemeClr val="tx2">
                    <a:lumMod val="20000"/>
                    <a:lumOff val="80000"/>
                  </a:schemeClr>
                </a:solidFill>
              </a:rPr>
              <a:t>: The average price per room in the reservation. </a:t>
            </a:r>
          </a:p>
          <a:p>
            <a:pPr marL="342900" indent="-342900" algn="just">
              <a:lnSpc>
                <a:spcPct val="150000"/>
              </a:lnSpc>
              <a:buFont typeface="Wingdings" panose="05000000000000000000" pitchFamily="2" charset="2"/>
              <a:buChar char="Ø"/>
            </a:pPr>
            <a:r>
              <a:rPr lang="en-US" dirty="0" err="1">
                <a:solidFill>
                  <a:schemeClr val="tx2">
                    <a:lumMod val="20000"/>
                    <a:lumOff val="80000"/>
                  </a:schemeClr>
                </a:solidFill>
              </a:rPr>
              <a:t>booking_status</a:t>
            </a:r>
            <a:r>
              <a:rPr lang="en-US" dirty="0">
                <a:solidFill>
                  <a:schemeClr val="tx2">
                    <a:lumMod val="20000"/>
                    <a:lumOff val="80000"/>
                  </a:schemeClr>
                </a:solidFill>
              </a:rPr>
              <a:t>: The status of the booking.</a:t>
            </a:r>
            <a:endParaRPr lang="en-IN" dirty="0">
              <a:solidFill>
                <a:schemeClr val="tx2">
                  <a:lumMod val="20000"/>
                  <a:lumOff val="80000"/>
                </a:schemeClr>
              </a:solidFill>
            </a:endParaRPr>
          </a:p>
        </p:txBody>
      </p:sp>
    </p:spTree>
    <p:extLst>
      <p:ext uri="{BB962C8B-B14F-4D97-AF65-F5344CB8AC3E}">
        <p14:creationId xmlns:p14="http://schemas.microsoft.com/office/powerpoint/2010/main" val="2160253877"/>
      </p:ext>
    </p:extLst>
  </p:cSld>
  <p:clrMapOvr>
    <a:masterClrMapping/>
  </p:clrMapOvr>
  <mc:AlternateContent xmlns:mc="http://schemas.openxmlformats.org/markup-compatibility/2006" xmlns:p14="http://schemas.microsoft.com/office/powerpoint/2010/main">
    <mc:Choice Requires="p14">
      <p:transition spd="slow" p14:dur="2000" advTm="59179"/>
    </mc:Choice>
    <mc:Fallback xmlns="">
      <p:transition spd="slow" advTm="591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9681392-2048-DF6A-263B-DE037FA7A972}"/>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0" y="0"/>
            <a:ext cx="12265572" cy="6858000"/>
          </a:xfrm>
          <a:prstGeom prst="rect">
            <a:avLst/>
          </a:prstGeom>
        </p:spPr>
      </p:pic>
      <p:sp>
        <p:nvSpPr>
          <p:cNvPr id="5" name="TextBox 4">
            <a:extLst>
              <a:ext uri="{FF2B5EF4-FFF2-40B4-BE49-F238E27FC236}">
                <a16:creationId xmlns:a16="http://schemas.microsoft.com/office/drawing/2014/main" id="{2CED32D6-696C-2E7B-4CCE-C8D75EB9FBF2}"/>
              </a:ext>
            </a:extLst>
          </p:cNvPr>
          <p:cNvSpPr txBox="1"/>
          <p:nvPr/>
        </p:nvSpPr>
        <p:spPr>
          <a:xfrm>
            <a:off x="1839311" y="536027"/>
            <a:ext cx="6080511" cy="1015663"/>
          </a:xfrm>
          <a:prstGeom prst="rect">
            <a:avLst/>
          </a:prstGeom>
          <a:noFill/>
        </p:spPr>
        <p:txBody>
          <a:bodyPr wrap="none" rtlCol="0">
            <a:spAutoFit/>
            <a:scene3d>
              <a:camera prst="perspectiveFront"/>
              <a:lightRig rig="threePt" dir="t"/>
            </a:scene3d>
          </a:bodyPr>
          <a:lstStyle/>
          <a:p>
            <a:r>
              <a:rPr lang="en-IN" sz="6000" dirty="0">
                <a:solidFill>
                  <a:schemeClr val="tx2">
                    <a:lumMod val="20000"/>
                    <a:lumOff val="80000"/>
                  </a:schemeClr>
                </a:solidFill>
                <a:effectLst>
                  <a:outerShdw blurRad="50800" dist="38100" dir="16200000" rotWithShape="0">
                    <a:prstClr val="black">
                      <a:alpha val="40000"/>
                    </a:prstClr>
                  </a:outerShdw>
                </a:effectLst>
                <a:latin typeface="Algerian" panose="04020705040A02060702" pitchFamily="82" charset="0"/>
              </a:rPr>
              <a:t>DATA ANALYSIS</a:t>
            </a:r>
          </a:p>
        </p:txBody>
      </p:sp>
    </p:spTree>
    <p:extLst>
      <p:ext uri="{BB962C8B-B14F-4D97-AF65-F5344CB8AC3E}">
        <p14:creationId xmlns:p14="http://schemas.microsoft.com/office/powerpoint/2010/main" val="23508912"/>
      </p:ext>
    </p:extLst>
  </p:cSld>
  <p:clrMapOvr>
    <a:masterClrMapping/>
  </p:clrMapOvr>
  <mc:AlternateContent xmlns:mc="http://schemas.openxmlformats.org/markup-compatibility/2006" xmlns:p14="http://schemas.microsoft.com/office/powerpoint/2010/main">
    <mc:Choice Requires="p14">
      <p:transition spd="slow" p14:dur="2000" advTm="5016"/>
    </mc:Choice>
    <mc:Fallback xmlns="">
      <p:transition spd="slow" advTm="501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C0D779-02D6-A1A5-77E3-CA80D3F74A88}"/>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982497"/>
          </a:xfrm>
          <a:prstGeom prst="rect">
            <a:avLst/>
          </a:prstGeom>
        </p:spPr>
      </p:pic>
      <p:sp>
        <p:nvSpPr>
          <p:cNvPr id="4" name="TextBox 3">
            <a:extLst>
              <a:ext uri="{FF2B5EF4-FFF2-40B4-BE49-F238E27FC236}">
                <a16:creationId xmlns:a16="http://schemas.microsoft.com/office/drawing/2014/main" id="{AD3BC0AB-BDFC-6EDD-972A-19E06F67062C}"/>
              </a:ext>
            </a:extLst>
          </p:cNvPr>
          <p:cNvSpPr txBox="1"/>
          <p:nvPr/>
        </p:nvSpPr>
        <p:spPr>
          <a:xfrm>
            <a:off x="4330700" y="86281"/>
            <a:ext cx="2725426" cy="707886"/>
          </a:xfrm>
          <a:prstGeom prst="rect">
            <a:avLst/>
          </a:prstGeom>
          <a:noFill/>
        </p:spPr>
        <p:txBody>
          <a:bodyPr wrap="none" rtlCol="0">
            <a:spAutoFit/>
            <a:scene3d>
              <a:camera prst="perspectiveFront"/>
              <a:lightRig rig="threePt" dir="t"/>
            </a:scene3d>
          </a:bodyPr>
          <a:lstStyle/>
          <a:p>
            <a:r>
              <a:rPr lang="en-IN" sz="4000" dirty="0">
                <a:solidFill>
                  <a:schemeClr val="tx2">
                    <a:lumMod val="20000"/>
                    <a:lumOff val="80000"/>
                  </a:schemeClr>
                </a:solidFill>
                <a:effectLst>
                  <a:outerShdw blurRad="50800" dist="38100" dir="16200000" rotWithShape="0">
                    <a:prstClr val="black">
                      <a:alpha val="40000"/>
                    </a:prstClr>
                  </a:outerShdw>
                </a:effectLst>
                <a:latin typeface="Algerian" panose="04020705040A02060702" pitchFamily="82" charset="0"/>
              </a:rPr>
              <a:t>PROBLEMS</a:t>
            </a:r>
          </a:p>
        </p:txBody>
      </p:sp>
      <p:sp>
        <p:nvSpPr>
          <p:cNvPr id="5" name="TextBox 4">
            <a:extLst>
              <a:ext uri="{FF2B5EF4-FFF2-40B4-BE49-F238E27FC236}">
                <a16:creationId xmlns:a16="http://schemas.microsoft.com/office/drawing/2014/main" id="{37E5A21D-6F59-B087-C164-EEB498CC733A}"/>
              </a:ext>
            </a:extLst>
          </p:cNvPr>
          <p:cNvSpPr txBox="1"/>
          <p:nvPr/>
        </p:nvSpPr>
        <p:spPr>
          <a:xfrm>
            <a:off x="457200" y="1147018"/>
            <a:ext cx="11188700" cy="5324535"/>
          </a:xfrm>
          <a:prstGeom prst="rect">
            <a:avLst/>
          </a:prstGeom>
          <a:noFill/>
        </p:spPr>
        <p:txBody>
          <a:bodyPr wrap="square" rtlCol="0">
            <a:spAutoFit/>
          </a:bodyPr>
          <a:lstStyle/>
          <a:p>
            <a:pPr algn="just"/>
            <a:r>
              <a:rPr lang="en-US" sz="2000" dirty="0">
                <a:solidFill>
                  <a:schemeClr val="tx2">
                    <a:lumMod val="20000"/>
                    <a:lumOff val="80000"/>
                  </a:schemeClr>
                </a:solidFill>
              </a:rPr>
              <a:t>1. What is the total number of reservations in the dataset? </a:t>
            </a:r>
          </a:p>
          <a:p>
            <a:pPr algn="just"/>
            <a:r>
              <a:rPr lang="en-US" sz="2000" dirty="0">
                <a:solidFill>
                  <a:schemeClr val="tx2">
                    <a:lumMod val="20000"/>
                    <a:lumOff val="80000"/>
                  </a:schemeClr>
                </a:solidFill>
              </a:rPr>
              <a:t>2. Which meal plan is the most popular among guests? </a:t>
            </a:r>
          </a:p>
          <a:p>
            <a:pPr algn="just"/>
            <a:r>
              <a:rPr lang="en-US" sz="2000" dirty="0">
                <a:solidFill>
                  <a:schemeClr val="tx2">
                    <a:lumMod val="20000"/>
                    <a:lumOff val="80000"/>
                  </a:schemeClr>
                </a:solidFill>
              </a:rPr>
              <a:t>3. What is the average price per room for reservations involving children?</a:t>
            </a:r>
          </a:p>
          <a:p>
            <a:pPr algn="just"/>
            <a:r>
              <a:rPr lang="en-US" sz="2000" dirty="0">
                <a:solidFill>
                  <a:schemeClr val="tx2">
                    <a:lumMod val="20000"/>
                    <a:lumOff val="80000"/>
                  </a:schemeClr>
                </a:solidFill>
              </a:rPr>
              <a:t>4. How many reservations were made for the year 20XX (replace XX with the desired year)? </a:t>
            </a:r>
          </a:p>
          <a:p>
            <a:pPr algn="just"/>
            <a:r>
              <a:rPr lang="en-US" sz="2000" dirty="0">
                <a:solidFill>
                  <a:schemeClr val="tx2">
                    <a:lumMod val="20000"/>
                    <a:lumOff val="80000"/>
                  </a:schemeClr>
                </a:solidFill>
              </a:rPr>
              <a:t>5. What is the most commonly booked room type? </a:t>
            </a:r>
          </a:p>
          <a:p>
            <a:pPr algn="just"/>
            <a:r>
              <a:rPr lang="en-US" sz="2000" dirty="0">
                <a:solidFill>
                  <a:schemeClr val="tx2">
                    <a:lumMod val="20000"/>
                    <a:lumOff val="80000"/>
                  </a:schemeClr>
                </a:solidFill>
              </a:rPr>
              <a:t>6. How many reservations fall on a weekend (</a:t>
            </a:r>
            <a:r>
              <a:rPr lang="en-US" sz="2000" dirty="0" err="1">
                <a:solidFill>
                  <a:schemeClr val="tx2">
                    <a:lumMod val="20000"/>
                    <a:lumOff val="80000"/>
                  </a:schemeClr>
                </a:solidFill>
              </a:rPr>
              <a:t>no_of_weekend_nights</a:t>
            </a:r>
            <a:r>
              <a:rPr lang="en-US" sz="2000" dirty="0">
                <a:solidFill>
                  <a:schemeClr val="tx2">
                    <a:lumMod val="20000"/>
                    <a:lumOff val="80000"/>
                  </a:schemeClr>
                </a:solidFill>
              </a:rPr>
              <a:t> &gt; 0)? </a:t>
            </a:r>
          </a:p>
          <a:p>
            <a:pPr algn="just"/>
            <a:r>
              <a:rPr lang="en-US" sz="2000" dirty="0">
                <a:solidFill>
                  <a:schemeClr val="tx2">
                    <a:lumMod val="20000"/>
                    <a:lumOff val="80000"/>
                  </a:schemeClr>
                </a:solidFill>
              </a:rPr>
              <a:t>7. What is the highest and lowest lead time for reservations? </a:t>
            </a:r>
          </a:p>
          <a:p>
            <a:pPr algn="just"/>
            <a:r>
              <a:rPr lang="en-US" sz="2000" dirty="0">
                <a:solidFill>
                  <a:schemeClr val="tx2">
                    <a:lumMod val="20000"/>
                    <a:lumOff val="80000"/>
                  </a:schemeClr>
                </a:solidFill>
              </a:rPr>
              <a:t>8. What is the most common market segment type for reservations? </a:t>
            </a:r>
          </a:p>
          <a:p>
            <a:pPr algn="just"/>
            <a:r>
              <a:rPr lang="en-US" sz="2000" dirty="0">
                <a:solidFill>
                  <a:schemeClr val="tx2">
                    <a:lumMod val="20000"/>
                    <a:lumOff val="80000"/>
                  </a:schemeClr>
                </a:solidFill>
              </a:rPr>
              <a:t>9. How many reservations have a booking status of "Confirmed"? </a:t>
            </a:r>
          </a:p>
          <a:p>
            <a:pPr algn="just"/>
            <a:r>
              <a:rPr lang="en-US" sz="2000" dirty="0">
                <a:solidFill>
                  <a:schemeClr val="tx2">
                    <a:lumMod val="20000"/>
                    <a:lumOff val="80000"/>
                  </a:schemeClr>
                </a:solidFill>
              </a:rPr>
              <a:t>10. What is the total number of adults and children across all reservations? </a:t>
            </a:r>
          </a:p>
          <a:p>
            <a:pPr algn="just"/>
            <a:r>
              <a:rPr lang="en-US" sz="2000" dirty="0">
                <a:solidFill>
                  <a:schemeClr val="tx2">
                    <a:lumMod val="20000"/>
                    <a:lumOff val="80000"/>
                  </a:schemeClr>
                </a:solidFill>
              </a:rPr>
              <a:t>11. What is the average number of weekend nights for reservations involving children? </a:t>
            </a:r>
          </a:p>
          <a:p>
            <a:pPr algn="just"/>
            <a:r>
              <a:rPr lang="en-US" sz="2000" dirty="0">
                <a:solidFill>
                  <a:schemeClr val="tx2">
                    <a:lumMod val="20000"/>
                    <a:lumOff val="80000"/>
                  </a:schemeClr>
                </a:solidFill>
              </a:rPr>
              <a:t>12. How many reservations were made in each month of the year? </a:t>
            </a:r>
          </a:p>
          <a:p>
            <a:pPr algn="just"/>
            <a:r>
              <a:rPr lang="en-US" sz="2000" dirty="0">
                <a:solidFill>
                  <a:schemeClr val="tx2">
                    <a:lumMod val="20000"/>
                    <a:lumOff val="80000"/>
                  </a:schemeClr>
                </a:solidFill>
              </a:rPr>
              <a:t>13. What is the average number of nights (both weekend and weekday) spent by guests for each room type? </a:t>
            </a:r>
          </a:p>
          <a:p>
            <a:pPr algn="just"/>
            <a:r>
              <a:rPr lang="en-US" sz="2000" dirty="0">
                <a:solidFill>
                  <a:schemeClr val="tx2">
                    <a:lumMod val="20000"/>
                    <a:lumOff val="80000"/>
                  </a:schemeClr>
                </a:solidFill>
              </a:rPr>
              <a:t>14. For reservations involving children, what is the most common room type, and what is the average price for that room type? </a:t>
            </a:r>
          </a:p>
          <a:p>
            <a:pPr algn="just"/>
            <a:r>
              <a:rPr lang="en-US" sz="2000" dirty="0">
                <a:solidFill>
                  <a:schemeClr val="tx2">
                    <a:lumMod val="20000"/>
                    <a:lumOff val="80000"/>
                  </a:schemeClr>
                </a:solidFill>
              </a:rPr>
              <a:t>15. Find the market segment type that generates the highest average price per room.</a:t>
            </a:r>
            <a:endParaRPr lang="en-IN" sz="2000" dirty="0">
              <a:solidFill>
                <a:schemeClr val="tx2">
                  <a:lumMod val="20000"/>
                  <a:lumOff val="80000"/>
                </a:schemeClr>
              </a:solidFill>
            </a:endParaRPr>
          </a:p>
        </p:txBody>
      </p:sp>
    </p:spTree>
    <p:extLst>
      <p:ext uri="{BB962C8B-B14F-4D97-AF65-F5344CB8AC3E}">
        <p14:creationId xmlns:p14="http://schemas.microsoft.com/office/powerpoint/2010/main" val="2249314346"/>
      </p:ext>
    </p:extLst>
  </p:cSld>
  <p:clrMapOvr>
    <a:masterClrMapping/>
  </p:clrMapOvr>
  <mc:AlternateContent xmlns:mc="http://schemas.openxmlformats.org/markup-compatibility/2006" xmlns:p14="http://schemas.microsoft.com/office/powerpoint/2010/main">
    <mc:Choice Requires="p14">
      <p:transition spd="slow" p14:dur="2000" advTm="18251"/>
    </mc:Choice>
    <mc:Fallback xmlns="">
      <p:transition spd="slow" advTm="182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6603F1-47C6-AB66-13F7-6E664A2D99C6}"/>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34749EF-F5D9-A014-195D-4CFFCB9E7C0D}"/>
              </a:ext>
            </a:extLst>
          </p:cNvPr>
          <p:cNvSpPr txBox="1"/>
          <p:nvPr/>
        </p:nvSpPr>
        <p:spPr>
          <a:xfrm>
            <a:off x="863028" y="754835"/>
            <a:ext cx="2129686" cy="461665"/>
          </a:xfrm>
          <a:prstGeom prst="rect">
            <a:avLst/>
          </a:prstGeom>
          <a:noFill/>
        </p:spPr>
        <p:txBody>
          <a:bodyPr wrap="none" rtlCol="0">
            <a:spAutoFit/>
          </a:bodyPr>
          <a:lstStyle/>
          <a:p>
            <a:r>
              <a:rPr lang="en-IN" sz="2400"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Reservations</a:t>
            </a:r>
          </a:p>
        </p:txBody>
      </p:sp>
      <p:sp>
        <p:nvSpPr>
          <p:cNvPr id="5" name="Oval 4">
            <a:extLst>
              <a:ext uri="{FF2B5EF4-FFF2-40B4-BE49-F238E27FC236}">
                <a16:creationId xmlns:a16="http://schemas.microsoft.com/office/drawing/2014/main" id="{C5042830-8124-AFAA-55BC-09F4915BF06D}"/>
              </a:ext>
            </a:extLst>
          </p:cNvPr>
          <p:cNvSpPr/>
          <p:nvPr/>
        </p:nvSpPr>
        <p:spPr>
          <a:xfrm>
            <a:off x="3251461" y="300635"/>
            <a:ext cx="2202377" cy="137099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r"/>
            <a:r>
              <a:rPr lang="en-IN" sz="2000" b="1" dirty="0"/>
              <a:t>700</a:t>
            </a:r>
          </a:p>
        </p:txBody>
      </p:sp>
      <p:sp>
        <p:nvSpPr>
          <p:cNvPr id="6" name="TextBox 5">
            <a:extLst>
              <a:ext uri="{FF2B5EF4-FFF2-40B4-BE49-F238E27FC236}">
                <a16:creationId xmlns:a16="http://schemas.microsoft.com/office/drawing/2014/main" id="{9324D2BA-4D6D-9FF8-6295-2B78BD7B0DFF}"/>
              </a:ext>
            </a:extLst>
          </p:cNvPr>
          <p:cNvSpPr txBox="1"/>
          <p:nvPr/>
        </p:nvSpPr>
        <p:spPr>
          <a:xfrm>
            <a:off x="6083964" y="754835"/>
            <a:ext cx="3068084" cy="400110"/>
          </a:xfrm>
          <a:prstGeom prst="rect">
            <a:avLst/>
          </a:prstGeom>
          <a:noFill/>
        </p:spPr>
        <p:txBody>
          <a:bodyPr wrap="none" rtlCol="0">
            <a:spAutoFit/>
          </a:bodyPr>
          <a:lstStyle/>
          <a:p>
            <a:r>
              <a:rPr lang="en-IN" sz="2000"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POPULAR MEAL PLAN</a:t>
            </a:r>
          </a:p>
        </p:txBody>
      </p:sp>
      <p:sp>
        <p:nvSpPr>
          <p:cNvPr id="7" name="Oval 6">
            <a:extLst>
              <a:ext uri="{FF2B5EF4-FFF2-40B4-BE49-F238E27FC236}">
                <a16:creationId xmlns:a16="http://schemas.microsoft.com/office/drawing/2014/main" id="{7D2A92AB-6ABF-0456-CE41-C7D06AC6D1E7}"/>
              </a:ext>
            </a:extLst>
          </p:cNvPr>
          <p:cNvSpPr/>
          <p:nvPr/>
        </p:nvSpPr>
        <p:spPr>
          <a:xfrm>
            <a:off x="9123873" y="287301"/>
            <a:ext cx="2855795" cy="160790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1" algn="r"/>
            <a:r>
              <a:rPr lang="en-IN" sz="2000" b="1" dirty="0"/>
              <a:t>Meal Plan 1</a:t>
            </a:r>
          </a:p>
        </p:txBody>
      </p:sp>
      <p:sp>
        <p:nvSpPr>
          <p:cNvPr id="8" name="TextBox 7">
            <a:extLst>
              <a:ext uri="{FF2B5EF4-FFF2-40B4-BE49-F238E27FC236}">
                <a16:creationId xmlns:a16="http://schemas.microsoft.com/office/drawing/2014/main" id="{07F6941E-80A3-07D9-1066-645545D4DA42}"/>
              </a:ext>
            </a:extLst>
          </p:cNvPr>
          <p:cNvSpPr txBox="1"/>
          <p:nvPr/>
        </p:nvSpPr>
        <p:spPr>
          <a:xfrm>
            <a:off x="3159526" y="2725543"/>
            <a:ext cx="5718297" cy="400110"/>
          </a:xfrm>
          <a:prstGeom prst="rect">
            <a:avLst/>
          </a:prstGeom>
          <a:noFill/>
        </p:spPr>
        <p:txBody>
          <a:bodyPr wrap="none" rtlCol="0">
            <a:spAutoFit/>
          </a:bodyPr>
          <a:lstStyle/>
          <a:p>
            <a:r>
              <a:rPr lang="en-IN" sz="2000" dirty="0">
                <a:ln w="0">
                  <a:solidFill>
                    <a:sysClr val="windowText" lastClr="000000"/>
                  </a:solidFill>
                </a:ln>
                <a:effectLst>
                  <a:outerShdw blurRad="38100" dist="19050" dir="2700000" algn="tl" rotWithShape="0">
                    <a:schemeClr val="dk1">
                      <a:alpha val="40000"/>
                    </a:schemeClr>
                  </a:outerShdw>
                </a:effectLst>
                <a:latin typeface="Arial Rounded MT Bold" panose="020F0704030504030204" pitchFamily="34" charset="0"/>
              </a:rPr>
              <a:t> </a:t>
            </a:r>
            <a:r>
              <a:rPr lang="en-IN" sz="2000"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PRICE PER ROOM, INCLUDING CHILDRENS</a:t>
            </a:r>
          </a:p>
        </p:txBody>
      </p:sp>
      <p:sp>
        <p:nvSpPr>
          <p:cNvPr id="10" name="Oval 9">
            <a:extLst>
              <a:ext uri="{FF2B5EF4-FFF2-40B4-BE49-F238E27FC236}">
                <a16:creationId xmlns:a16="http://schemas.microsoft.com/office/drawing/2014/main" id="{85FEFD15-4F85-5086-7D62-D2031020CFD9}"/>
              </a:ext>
            </a:extLst>
          </p:cNvPr>
          <p:cNvSpPr/>
          <p:nvPr/>
        </p:nvSpPr>
        <p:spPr>
          <a:xfrm>
            <a:off x="370903" y="1937701"/>
            <a:ext cx="2506894" cy="197579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r"/>
            <a:r>
              <a:rPr lang="en-IN" sz="2000" b="1" dirty="0"/>
              <a:t>Rs. 127</a:t>
            </a:r>
          </a:p>
        </p:txBody>
      </p:sp>
      <p:sp>
        <p:nvSpPr>
          <p:cNvPr id="11" name="Oval 10">
            <a:extLst>
              <a:ext uri="{FF2B5EF4-FFF2-40B4-BE49-F238E27FC236}">
                <a16:creationId xmlns:a16="http://schemas.microsoft.com/office/drawing/2014/main" id="{010D9A4A-E51B-1A5F-F10C-0EB4FFF8F0B7}"/>
              </a:ext>
            </a:extLst>
          </p:cNvPr>
          <p:cNvSpPr/>
          <p:nvPr/>
        </p:nvSpPr>
        <p:spPr>
          <a:xfrm>
            <a:off x="9152048" y="2070092"/>
            <a:ext cx="2669049" cy="197579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r"/>
            <a:r>
              <a:rPr lang="en-IN" sz="2000" b="1" dirty="0"/>
              <a:t>Rs. 167</a:t>
            </a:r>
          </a:p>
        </p:txBody>
      </p:sp>
      <p:pic>
        <p:nvPicPr>
          <p:cNvPr id="15" name="Picture 14">
            <a:extLst>
              <a:ext uri="{FF2B5EF4-FFF2-40B4-BE49-F238E27FC236}">
                <a16:creationId xmlns:a16="http://schemas.microsoft.com/office/drawing/2014/main" id="{F1109698-60FC-F28C-B8E4-D14678859B2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91221" y="2647278"/>
            <a:ext cx="978997" cy="770578"/>
          </a:xfrm>
          <a:prstGeom prst="rect">
            <a:avLst/>
          </a:prstGeom>
        </p:spPr>
      </p:pic>
      <p:pic>
        <p:nvPicPr>
          <p:cNvPr id="17" name="Graphic 16">
            <a:extLst>
              <a:ext uri="{FF2B5EF4-FFF2-40B4-BE49-F238E27FC236}">
                <a16:creationId xmlns:a16="http://schemas.microsoft.com/office/drawing/2014/main" id="{8D204B89-7D9A-2E98-E58E-8FEB6514EE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5"/>
              </a:ext>
            </a:extLst>
          </a:blip>
          <a:stretch>
            <a:fillRect/>
          </a:stretch>
        </p:blipFill>
        <p:spPr>
          <a:xfrm>
            <a:off x="410975" y="2336165"/>
            <a:ext cx="1213375" cy="1213375"/>
          </a:xfrm>
          <a:prstGeom prst="rect">
            <a:avLst/>
          </a:prstGeom>
        </p:spPr>
      </p:pic>
      <p:pic>
        <p:nvPicPr>
          <p:cNvPr id="19" name="Picture 18">
            <a:extLst>
              <a:ext uri="{FF2B5EF4-FFF2-40B4-BE49-F238E27FC236}">
                <a16:creationId xmlns:a16="http://schemas.microsoft.com/office/drawing/2014/main" id="{0EB19F78-945F-1F9C-3751-0BECCDF73A4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518730" y="570233"/>
            <a:ext cx="870620" cy="825312"/>
          </a:xfrm>
          <a:prstGeom prst="rect">
            <a:avLst/>
          </a:prstGeom>
        </p:spPr>
      </p:pic>
      <p:sp>
        <p:nvSpPr>
          <p:cNvPr id="20" name="TextBox 19">
            <a:extLst>
              <a:ext uri="{FF2B5EF4-FFF2-40B4-BE49-F238E27FC236}">
                <a16:creationId xmlns:a16="http://schemas.microsoft.com/office/drawing/2014/main" id="{33198ED2-495F-397A-8DDA-016D8E4601C5}"/>
              </a:ext>
            </a:extLst>
          </p:cNvPr>
          <p:cNvSpPr txBox="1"/>
          <p:nvPr/>
        </p:nvSpPr>
        <p:spPr>
          <a:xfrm>
            <a:off x="2478756" y="6993144"/>
            <a:ext cx="2975082" cy="230832"/>
          </a:xfrm>
          <a:prstGeom prst="rect">
            <a:avLst/>
          </a:prstGeom>
          <a:noFill/>
        </p:spPr>
        <p:txBody>
          <a:bodyPr wrap="square" rtlCol="0">
            <a:spAutoFit/>
          </a:bodyPr>
          <a:lstStyle/>
          <a:p>
            <a:r>
              <a:rPr lang="en-IN" sz="900">
                <a:hlinkClick r:id="rId9" tooltip="https://www.pngall.com/hotel-png/"/>
              </a:rPr>
              <a:t>This Photo</a:t>
            </a:r>
            <a:r>
              <a:rPr lang="en-IN" sz="900"/>
              <a:t> by Unknown Author is licensed under </a:t>
            </a:r>
            <a:r>
              <a:rPr lang="en-IN" sz="900">
                <a:hlinkClick r:id="rId10" tooltip="https://creativecommons.org/licenses/by-nc/3.0/"/>
              </a:rPr>
              <a:t>CC BY-NC</a:t>
            </a:r>
            <a:endParaRPr lang="en-IN" sz="900"/>
          </a:p>
        </p:txBody>
      </p:sp>
      <p:pic>
        <p:nvPicPr>
          <p:cNvPr id="22" name="Picture 21">
            <a:extLst>
              <a:ext uri="{FF2B5EF4-FFF2-40B4-BE49-F238E27FC236}">
                <a16:creationId xmlns:a16="http://schemas.microsoft.com/office/drawing/2014/main" id="{DA178BDD-35F7-CD4E-462B-2F97DC29B8C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322354" y="735754"/>
            <a:ext cx="741970" cy="724580"/>
          </a:xfrm>
          <a:prstGeom prst="rect">
            <a:avLst/>
          </a:prstGeom>
        </p:spPr>
      </p:pic>
      <p:sp>
        <p:nvSpPr>
          <p:cNvPr id="23" name="TextBox 22">
            <a:extLst>
              <a:ext uri="{FF2B5EF4-FFF2-40B4-BE49-F238E27FC236}">
                <a16:creationId xmlns:a16="http://schemas.microsoft.com/office/drawing/2014/main" id="{96DAFE13-E532-FF97-AC8A-A2BF665954E5}"/>
              </a:ext>
            </a:extLst>
          </p:cNvPr>
          <p:cNvSpPr txBox="1"/>
          <p:nvPr/>
        </p:nvSpPr>
        <p:spPr>
          <a:xfrm>
            <a:off x="2378299" y="4501282"/>
            <a:ext cx="2870979" cy="400110"/>
          </a:xfrm>
          <a:prstGeom prst="rect">
            <a:avLst/>
          </a:prstGeom>
          <a:noFill/>
        </p:spPr>
        <p:txBody>
          <a:bodyPr wrap="none" rtlCol="0">
            <a:spAutoFit/>
          </a:bodyPr>
          <a:lstStyle/>
          <a:p>
            <a:r>
              <a:rPr lang="en-IN" sz="2000"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2017 RESERVATIONS</a:t>
            </a:r>
          </a:p>
        </p:txBody>
      </p:sp>
      <p:sp>
        <p:nvSpPr>
          <p:cNvPr id="24" name="Oval 23">
            <a:extLst>
              <a:ext uri="{FF2B5EF4-FFF2-40B4-BE49-F238E27FC236}">
                <a16:creationId xmlns:a16="http://schemas.microsoft.com/office/drawing/2014/main" id="{CC6DF7CF-4F70-3F2E-717A-E28956D11268}"/>
              </a:ext>
            </a:extLst>
          </p:cNvPr>
          <p:cNvSpPr/>
          <p:nvPr/>
        </p:nvSpPr>
        <p:spPr>
          <a:xfrm>
            <a:off x="0" y="4211884"/>
            <a:ext cx="2506894" cy="197579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r"/>
            <a:r>
              <a:rPr lang="en-IN" sz="2000" b="1" dirty="0"/>
              <a:t>699</a:t>
            </a:r>
          </a:p>
        </p:txBody>
      </p:sp>
      <p:pic>
        <p:nvPicPr>
          <p:cNvPr id="26" name="Picture 25">
            <a:extLst>
              <a:ext uri="{FF2B5EF4-FFF2-40B4-BE49-F238E27FC236}">
                <a16:creationId xmlns:a16="http://schemas.microsoft.com/office/drawing/2014/main" id="{CB1AA714-36C1-BD13-F9CA-35A5FA7853B5}"/>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380357" y="4726648"/>
            <a:ext cx="998199" cy="998199"/>
          </a:xfrm>
          <a:prstGeom prst="rect">
            <a:avLst/>
          </a:prstGeom>
        </p:spPr>
      </p:pic>
      <p:sp>
        <p:nvSpPr>
          <p:cNvPr id="30" name="TextBox 29">
            <a:extLst>
              <a:ext uri="{FF2B5EF4-FFF2-40B4-BE49-F238E27FC236}">
                <a16:creationId xmlns:a16="http://schemas.microsoft.com/office/drawing/2014/main" id="{6483054E-264E-60BC-1818-DEAB34219E9B}"/>
              </a:ext>
            </a:extLst>
          </p:cNvPr>
          <p:cNvSpPr txBox="1"/>
          <p:nvPr/>
        </p:nvSpPr>
        <p:spPr>
          <a:xfrm>
            <a:off x="3551785" y="7181340"/>
            <a:ext cx="1801485" cy="369332"/>
          </a:xfrm>
          <a:prstGeom prst="rect">
            <a:avLst/>
          </a:prstGeom>
          <a:noFill/>
        </p:spPr>
        <p:txBody>
          <a:bodyPr wrap="square" rtlCol="0">
            <a:spAutoFit/>
          </a:bodyPr>
          <a:lstStyle/>
          <a:p>
            <a:r>
              <a:rPr lang="en-IN" sz="900">
                <a:hlinkClick r:id="rId15" tooltip="https://www.pngall.com/hotel-png/download/57968"/>
              </a:rPr>
              <a:t>This Photo</a:t>
            </a:r>
            <a:r>
              <a:rPr lang="en-IN" sz="900"/>
              <a:t> by Unknown Author is licensed under </a:t>
            </a:r>
            <a:r>
              <a:rPr lang="en-IN" sz="900">
                <a:hlinkClick r:id="rId10" tooltip="https://creativecommons.org/licenses/by-nc/3.0/"/>
              </a:rPr>
              <a:t>CC BY-NC</a:t>
            </a:r>
            <a:endParaRPr lang="en-IN" sz="900"/>
          </a:p>
        </p:txBody>
      </p:sp>
      <p:sp>
        <p:nvSpPr>
          <p:cNvPr id="31" name="TextBox 30">
            <a:extLst>
              <a:ext uri="{FF2B5EF4-FFF2-40B4-BE49-F238E27FC236}">
                <a16:creationId xmlns:a16="http://schemas.microsoft.com/office/drawing/2014/main" id="{81F33A9D-BE0B-8E0C-5E8E-8DD956D8544D}"/>
              </a:ext>
            </a:extLst>
          </p:cNvPr>
          <p:cNvSpPr txBox="1"/>
          <p:nvPr/>
        </p:nvSpPr>
        <p:spPr>
          <a:xfrm>
            <a:off x="4389350" y="5434963"/>
            <a:ext cx="4488473" cy="400110"/>
          </a:xfrm>
          <a:prstGeom prst="rect">
            <a:avLst/>
          </a:prstGeom>
          <a:noFill/>
        </p:spPr>
        <p:txBody>
          <a:bodyPr wrap="none" rtlCol="0">
            <a:spAutoFit/>
          </a:bodyPr>
          <a:lstStyle/>
          <a:p>
            <a:r>
              <a:rPr lang="en-IN" sz="2000"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COMMONLY BOOKED ROOM TYPE</a:t>
            </a:r>
          </a:p>
        </p:txBody>
      </p:sp>
      <p:sp>
        <p:nvSpPr>
          <p:cNvPr id="32" name="Oval 31">
            <a:extLst>
              <a:ext uri="{FF2B5EF4-FFF2-40B4-BE49-F238E27FC236}">
                <a16:creationId xmlns:a16="http://schemas.microsoft.com/office/drawing/2014/main" id="{941A828D-8462-80CC-081B-B193AE92F821}"/>
              </a:ext>
            </a:extLst>
          </p:cNvPr>
          <p:cNvSpPr/>
          <p:nvPr/>
        </p:nvSpPr>
        <p:spPr>
          <a:xfrm>
            <a:off x="9152048" y="4797132"/>
            <a:ext cx="2855795" cy="172250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1" algn="r"/>
            <a:r>
              <a:rPr lang="en-IN" sz="2000" b="1" dirty="0"/>
              <a:t>Room Type 1</a:t>
            </a:r>
          </a:p>
        </p:txBody>
      </p:sp>
      <p:pic>
        <p:nvPicPr>
          <p:cNvPr id="29" name="Picture 28">
            <a:extLst>
              <a:ext uri="{FF2B5EF4-FFF2-40B4-BE49-F238E27FC236}">
                <a16:creationId xmlns:a16="http://schemas.microsoft.com/office/drawing/2014/main" id="{240278F2-5046-988E-7058-2EE748E2FF2E}"/>
              </a:ext>
            </a:extLst>
          </p:cNvPr>
          <p:cNvPicPr>
            <a:picLocks noChangeAspect="1"/>
          </p:cNvPicPr>
          <p:nvPr/>
        </p:nvPicPr>
        <p:blipFill>
          <a:blip r:embed="rId16">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9388890" y="5248415"/>
            <a:ext cx="686582" cy="873831"/>
          </a:xfrm>
          <a:prstGeom prst="rect">
            <a:avLst/>
          </a:prstGeom>
        </p:spPr>
      </p:pic>
    </p:spTree>
    <p:extLst>
      <p:ext uri="{BB962C8B-B14F-4D97-AF65-F5344CB8AC3E}">
        <p14:creationId xmlns:p14="http://schemas.microsoft.com/office/powerpoint/2010/main" val="698693393"/>
      </p:ext>
    </p:extLst>
  </p:cSld>
  <p:clrMapOvr>
    <a:masterClrMapping/>
  </p:clrMapOvr>
  <mc:AlternateContent xmlns:mc="http://schemas.openxmlformats.org/markup-compatibility/2006" xmlns:p14="http://schemas.microsoft.com/office/powerpoint/2010/main">
    <mc:Choice Requires="p14">
      <p:transition spd="slow" p14:dur="2000" advTm="43112"/>
    </mc:Choice>
    <mc:Fallback xmlns="">
      <p:transition spd="slow" advTm="431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6417C0-1D5D-65E3-2818-9857FB5C03A5}"/>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3B1353E-F39E-60B6-0E90-F5CE0B9F1883}"/>
              </a:ext>
            </a:extLst>
          </p:cNvPr>
          <p:cNvSpPr txBox="1"/>
          <p:nvPr/>
        </p:nvSpPr>
        <p:spPr>
          <a:xfrm>
            <a:off x="331489" y="251437"/>
            <a:ext cx="4289636"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RESERVATIONS  ON WEEKENDS</a:t>
            </a:r>
          </a:p>
        </p:txBody>
      </p:sp>
      <p:sp>
        <p:nvSpPr>
          <p:cNvPr id="6" name="Oval 5">
            <a:extLst>
              <a:ext uri="{FF2B5EF4-FFF2-40B4-BE49-F238E27FC236}">
                <a16:creationId xmlns:a16="http://schemas.microsoft.com/office/drawing/2014/main" id="{06D4B164-8D54-7942-D660-74A45824DCCF}"/>
              </a:ext>
            </a:extLst>
          </p:cNvPr>
          <p:cNvSpPr/>
          <p:nvPr/>
        </p:nvSpPr>
        <p:spPr>
          <a:xfrm>
            <a:off x="2651202" y="755904"/>
            <a:ext cx="2301411" cy="184013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r"/>
            <a:r>
              <a:rPr lang="en-IN" sz="2000" b="1" dirty="0"/>
              <a:t>383</a:t>
            </a:r>
          </a:p>
        </p:txBody>
      </p:sp>
      <p:pic>
        <p:nvPicPr>
          <p:cNvPr id="5" name="Picture 4">
            <a:extLst>
              <a:ext uri="{FF2B5EF4-FFF2-40B4-BE49-F238E27FC236}">
                <a16:creationId xmlns:a16="http://schemas.microsoft.com/office/drawing/2014/main" id="{1CB1FB36-1EE5-0D99-4AE4-5582D7BC1EE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947548" y="1208028"/>
            <a:ext cx="998199" cy="998199"/>
          </a:xfrm>
          <a:prstGeom prst="rect">
            <a:avLst/>
          </a:prstGeom>
        </p:spPr>
      </p:pic>
      <p:sp>
        <p:nvSpPr>
          <p:cNvPr id="7" name="Oval 6">
            <a:extLst>
              <a:ext uri="{FF2B5EF4-FFF2-40B4-BE49-F238E27FC236}">
                <a16:creationId xmlns:a16="http://schemas.microsoft.com/office/drawing/2014/main" id="{F231BC5C-62AB-B8E8-DDA0-A9AE1811314C}"/>
              </a:ext>
            </a:extLst>
          </p:cNvPr>
          <p:cNvSpPr/>
          <p:nvPr/>
        </p:nvSpPr>
        <p:spPr>
          <a:xfrm>
            <a:off x="654241" y="2700391"/>
            <a:ext cx="2301411" cy="184013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sz="2000" b="1" dirty="0"/>
          </a:p>
          <a:p>
            <a:pPr algn="ctr"/>
            <a:r>
              <a:rPr lang="en-IN" sz="2000" b="1" dirty="0"/>
              <a:t>99</a:t>
            </a:r>
          </a:p>
        </p:txBody>
      </p:sp>
      <p:sp>
        <p:nvSpPr>
          <p:cNvPr id="8" name="Oval 7">
            <a:extLst>
              <a:ext uri="{FF2B5EF4-FFF2-40B4-BE49-F238E27FC236}">
                <a16:creationId xmlns:a16="http://schemas.microsoft.com/office/drawing/2014/main" id="{691B68F6-7744-F593-85DC-832D956869F0}"/>
              </a:ext>
            </a:extLst>
          </p:cNvPr>
          <p:cNvSpPr/>
          <p:nvPr/>
        </p:nvSpPr>
        <p:spPr>
          <a:xfrm>
            <a:off x="682727" y="4734804"/>
            <a:ext cx="2301411" cy="184013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sz="2000" b="1" dirty="0"/>
          </a:p>
          <a:p>
            <a:pPr algn="ctr"/>
            <a:r>
              <a:rPr lang="en-IN" sz="2000" b="1" dirty="0"/>
              <a:t>1</a:t>
            </a:r>
          </a:p>
        </p:txBody>
      </p:sp>
      <p:sp>
        <p:nvSpPr>
          <p:cNvPr id="9" name="TextBox 8">
            <a:extLst>
              <a:ext uri="{FF2B5EF4-FFF2-40B4-BE49-F238E27FC236}">
                <a16:creationId xmlns:a16="http://schemas.microsoft.com/office/drawing/2014/main" id="{706F34B2-D7C0-FFD7-1AFF-0D9AE731C914}"/>
              </a:ext>
            </a:extLst>
          </p:cNvPr>
          <p:cNvSpPr txBox="1"/>
          <p:nvPr/>
        </p:nvSpPr>
        <p:spPr>
          <a:xfrm>
            <a:off x="3277095" y="4332281"/>
            <a:ext cx="1574470"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LEAD TIME</a:t>
            </a:r>
          </a:p>
        </p:txBody>
      </p:sp>
      <p:sp>
        <p:nvSpPr>
          <p:cNvPr id="10" name="TextBox 9">
            <a:extLst>
              <a:ext uri="{FF2B5EF4-FFF2-40B4-BE49-F238E27FC236}">
                <a16:creationId xmlns:a16="http://schemas.microsoft.com/office/drawing/2014/main" id="{AEE027BC-7D60-755B-340D-32FCFDAE4669}"/>
              </a:ext>
            </a:extLst>
          </p:cNvPr>
          <p:cNvSpPr txBox="1"/>
          <p:nvPr/>
        </p:nvSpPr>
        <p:spPr>
          <a:xfrm>
            <a:off x="768919" y="3105238"/>
            <a:ext cx="2037161" cy="400110"/>
          </a:xfrm>
          <a:prstGeom prst="rect">
            <a:avLst/>
          </a:prstGeom>
          <a:noFill/>
        </p:spPr>
        <p:txBody>
          <a:bodyPr wrap="none" rtlCol="0">
            <a:spAutoFit/>
          </a:bodyPr>
          <a:lstStyle/>
          <a:p>
            <a:r>
              <a:rPr lang="en-IN" sz="2000" dirty="0">
                <a:ln w="0">
                  <a:solidFill>
                    <a:sysClr val="windowText" lastClr="000000"/>
                  </a:solidFill>
                </a:ln>
                <a:effectLst>
                  <a:outerShdw blurRad="38100" dist="19050" dir="2700000" algn="tl" rotWithShape="0">
                    <a:schemeClr val="dk1">
                      <a:alpha val="40000"/>
                    </a:schemeClr>
                  </a:outerShdw>
                </a:effectLst>
                <a:latin typeface="Arial Rounded MT Bold" panose="020F0704030504030204" pitchFamily="34" charset="0"/>
              </a:rPr>
              <a:t>Maximum Days</a:t>
            </a:r>
          </a:p>
        </p:txBody>
      </p:sp>
      <p:sp>
        <p:nvSpPr>
          <p:cNvPr id="11" name="TextBox 10">
            <a:extLst>
              <a:ext uri="{FF2B5EF4-FFF2-40B4-BE49-F238E27FC236}">
                <a16:creationId xmlns:a16="http://schemas.microsoft.com/office/drawing/2014/main" id="{7E53A63A-DE11-0DB5-C245-2873C8621CC2}"/>
              </a:ext>
            </a:extLst>
          </p:cNvPr>
          <p:cNvSpPr txBox="1"/>
          <p:nvPr/>
        </p:nvSpPr>
        <p:spPr>
          <a:xfrm>
            <a:off x="931500" y="5301921"/>
            <a:ext cx="1976247" cy="400110"/>
          </a:xfrm>
          <a:prstGeom prst="rect">
            <a:avLst/>
          </a:prstGeom>
          <a:noFill/>
        </p:spPr>
        <p:txBody>
          <a:bodyPr wrap="none" rtlCol="0">
            <a:spAutoFit/>
          </a:bodyPr>
          <a:lstStyle/>
          <a:p>
            <a:r>
              <a:rPr lang="en-IN" sz="2000" dirty="0">
                <a:ln w="0">
                  <a:solidFill>
                    <a:sysClr val="windowText" lastClr="000000"/>
                  </a:solidFill>
                </a:ln>
                <a:effectLst>
                  <a:outerShdw blurRad="38100" dist="19050" dir="2700000" algn="tl" rotWithShape="0">
                    <a:schemeClr val="dk1">
                      <a:alpha val="40000"/>
                    </a:schemeClr>
                  </a:outerShdw>
                </a:effectLst>
                <a:latin typeface="Arial Rounded MT Bold" panose="020F0704030504030204" pitchFamily="34" charset="0"/>
              </a:rPr>
              <a:t>Minimum Days</a:t>
            </a:r>
          </a:p>
        </p:txBody>
      </p:sp>
      <p:cxnSp>
        <p:nvCxnSpPr>
          <p:cNvPr id="19" name="Straight Arrow Connector 18">
            <a:extLst>
              <a:ext uri="{FF2B5EF4-FFF2-40B4-BE49-F238E27FC236}">
                <a16:creationId xmlns:a16="http://schemas.microsoft.com/office/drawing/2014/main" id="{9CB535D8-B7D3-0C09-587A-2B3439FF213F}"/>
              </a:ext>
            </a:extLst>
          </p:cNvPr>
          <p:cNvCxnSpPr/>
          <p:nvPr/>
        </p:nvCxnSpPr>
        <p:spPr>
          <a:xfrm flipH="1" flipV="1">
            <a:off x="2887293" y="4102432"/>
            <a:ext cx="426246" cy="246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E7C6215-E26C-5839-3E3B-AB5D5B3EF19B}"/>
              </a:ext>
            </a:extLst>
          </p:cNvPr>
          <p:cNvCxnSpPr>
            <a:cxnSpLocks/>
          </p:cNvCxnSpPr>
          <p:nvPr/>
        </p:nvCxnSpPr>
        <p:spPr>
          <a:xfrm flipH="1">
            <a:off x="2907747" y="4811901"/>
            <a:ext cx="421586" cy="29632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924CB023-DD85-D2D5-A791-A6ABC6A10124}"/>
              </a:ext>
            </a:extLst>
          </p:cNvPr>
          <p:cNvSpPr txBox="1"/>
          <p:nvPr/>
        </p:nvSpPr>
        <p:spPr>
          <a:xfrm>
            <a:off x="5788682" y="258084"/>
            <a:ext cx="3921266"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COMMON MARKET SEGMENT</a:t>
            </a:r>
          </a:p>
        </p:txBody>
      </p:sp>
      <p:sp>
        <p:nvSpPr>
          <p:cNvPr id="23" name="Oval 22">
            <a:extLst>
              <a:ext uri="{FF2B5EF4-FFF2-40B4-BE49-F238E27FC236}">
                <a16:creationId xmlns:a16="http://schemas.microsoft.com/office/drawing/2014/main" id="{43AF876C-B215-33DE-E5B8-BCB07BBDAB47}"/>
              </a:ext>
            </a:extLst>
          </p:cNvPr>
          <p:cNvSpPr/>
          <p:nvPr/>
        </p:nvSpPr>
        <p:spPr>
          <a:xfrm>
            <a:off x="9174703" y="651547"/>
            <a:ext cx="2301411" cy="16357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1" algn="r"/>
            <a:r>
              <a:rPr lang="en-IN" sz="2000" b="1" dirty="0"/>
              <a:t>ONLINE</a:t>
            </a:r>
          </a:p>
        </p:txBody>
      </p:sp>
      <p:pic>
        <p:nvPicPr>
          <p:cNvPr id="25" name="Picture 24">
            <a:extLst>
              <a:ext uri="{FF2B5EF4-FFF2-40B4-BE49-F238E27FC236}">
                <a16:creationId xmlns:a16="http://schemas.microsoft.com/office/drawing/2014/main" id="{1E069282-B6AE-8040-D5F3-CB851039A567}"/>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424838" y="1125642"/>
            <a:ext cx="756852" cy="756852"/>
          </a:xfrm>
          <a:prstGeom prst="rect">
            <a:avLst/>
          </a:prstGeom>
        </p:spPr>
      </p:pic>
      <p:sp>
        <p:nvSpPr>
          <p:cNvPr id="31" name="Oval 30">
            <a:extLst>
              <a:ext uri="{FF2B5EF4-FFF2-40B4-BE49-F238E27FC236}">
                <a16:creationId xmlns:a16="http://schemas.microsoft.com/office/drawing/2014/main" id="{B34ADDE9-1553-3C50-93B9-2E08FD23D6DE}"/>
              </a:ext>
            </a:extLst>
          </p:cNvPr>
          <p:cNvSpPr/>
          <p:nvPr/>
        </p:nvSpPr>
        <p:spPr>
          <a:xfrm>
            <a:off x="5776870" y="2814525"/>
            <a:ext cx="2301411" cy="16357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1" algn="r"/>
            <a:r>
              <a:rPr lang="en-IN" sz="2000" b="1" dirty="0"/>
              <a:t>1316</a:t>
            </a:r>
          </a:p>
        </p:txBody>
      </p:sp>
      <p:sp>
        <p:nvSpPr>
          <p:cNvPr id="32" name="Oval 31">
            <a:extLst>
              <a:ext uri="{FF2B5EF4-FFF2-40B4-BE49-F238E27FC236}">
                <a16:creationId xmlns:a16="http://schemas.microsoft.com/office/drawing/2014/main" id="{E2103234-5C5D-4139-A379-7C8E0C1F3FE9}"/>
              </a:ext>
            </a:extLst>
          </p:cNvPr>
          <p:cNvSpPr/>
          <p:nvPr/>
        </p:nvSpPr>
        <p:spPr>
          <a:xfrm>
            <a:off x="9235612" y="4776917"/>
            <a:ext cx="2183072" cy="16357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1" algn="r"/>
            <a:r>
              <a:rPr lang="en-IN" sz="2000" b="1" dirty="0"/>
              <a:t>69</a:t>
            </a:r>
          </a:p>
        </p:txBody>
      </p:sp>
      <p:pic>
        <p:nvPicPr>
          <p:cNvPr id="34" name="Picture 33">
            <a:extLst>
              <a:ext uri="{FF2B5EF4-FFF2-40B4-BE49-F238E27FC236}">
                <a16:creationId xmlns:a16="http://schemas.microsoft.com/office/drawing/2014/main" id="{2CAFE037-2ABC-1C34-7397-FC7EA6365AE0}"/>
              </a:ext>
            </a:extLst>
          </p:cNvPr>
          <p:cNvPicPr>
            <a:picLocks noChangeAspect="1"/>
          </p:cNvPicPr>
          <p:nvPr/>
        </p:nvPicPr>
        <p:blipFill>
          <a:blip r:embed="rId8">
            <a:duotone>
              <a:prstClr val="black"/>
              <a:schemeClr val="accent3">
                <a:lumMod val="60000"/>
                <a:lumOff val="40000"/>
                <a:tint val="45000"/>
                <a:satMod val="400000"/>
              </a:schemeClr>
            </a:duotone>
            <a:extLst>
              <a:ext uri="{BEBA8EAE-BF5A-486C-A8C5-ECC9F3942E4B}">
                <a14:imgProps xmlns:a14="http://schemas.microsoft.com/office/drawing/2010/main">
                  <a14:imgLayer r:embed="rId9">
                    <a14:imgEffect>
                      <a14:colorTemperature colorTemp="8800"/>
                    </a14:imgEffect>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134757" y="3207988"/>
            <a:ext cx="787856" cy="848868"/>
          </a:xfrm>
          <a:prstGeom prst="rect">
            <a:avLst/>
          </a:prstGeom>
        </p:spPr>
      </p:pic>
      <p:pic>
        <p:nvPicPr>
          <p:cNvPr id="38" name="Graphic 37">
            <a:extLst>
              <a:ext uri="{FF2B5EF4-FFF2-40B4-BE49-F238E27FC236}">
                <a16:creationId xmlns:a16="http://schemas.microsoft.com/office/drawing/2014/main" id="{97B5DBDC-3B0E-4BAC-2ADA-DC934C8BCA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 uri="{837473B0-CC2E-450A-ABE3-18F120FF3D39}">
                <a1611:picAttrSrcUrl xmlns:a1611="http://schemas.microsoft.com/office/drawing/2016/11/main" r:id="rId13"/>
              </a:ext>
            </a:extLst>
          </a:blip>
          <a:stretch>
            <a:fillRect/>
          </a:stretch>
        </p:blipFill>
        <p:spPr>
          <a:xfrm>
            <a:off x="9709948" y="5281218"/>
            <a:ext cx="881668" cy="674862"/>
          </a:xfrm>
          <a:prstGeom prst="rect">
            <a:avLst/>
          </a:prstGeom>
        </p:spPr>
      </p:pic>
      <p:sp>
        <p:nvSpPr>
          <p:cNvPr id="40" name="TextBox 39">
            <a:extLst>
              <a:ext uri="{FF2B5EF4-FFF2-40B4-BE49-F238E27FC236}">
                <a16:creationId xmlns:a16="http://schemas.microsoft.com/office/drawing/2014/main" id="{BA3A2F9F-21CF-4CB2-D4D8-05638649508B}"/>
              </a:ext>
            </a:extLst>
          </p:cNvPr>
          <p:cNvSpPr txBox="1"/>
          <p:nvPr/>
        </p:nvSpPr>
        <p:spPr>
          <a:xfrm>
            <a:off x="7977079" y="2738833"/>
            <a:ext cx="1208985"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ADULTS</a:t>
            </a:r>
          </a:p>
        </p:txBody>
      </p:sp>
      <p:sp>
        <p:nvSpPr>
          <p:cNvPr id="41" name="TextBox 40">
            <a:extLst>
              <a:ext uri="{FF2B5EF4-FFF2-40B4-BE49-F238E27FC236}">
                <a16:creationId xmlns:a16="http://schemas.microsoft.com/office/drawing/2014/main" id="{564D7C2A-F995-3093-B59A-EEC87AD4583A}"/>
              </a:ext>
            </a:extLst>
          </p:cNvPr>
          <p:cNvSpPr txBox="1"/>
          <p:nvPr/>
        </p:nvSpPr>
        <p:spPr>
          <a:xfrm>
            <a:off x="7307154" y="4901811"/>
            <a:ext cx="1717137"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CHILDRENS</a:t>
            </a:r>
          </a:p>
        </p:txBody>
      </p:sp>
    </p:spTree>
    <p:extLst>
      <p:ext uri="{BB962C8B-B14F-4D97-AF65-F5344CB8AC3E}">
        <p14:creationId xmlns:p14="http://schemas.microsoft.com/office/powerpoint/2010/main" val="1553151594"/>
      </p:ext>
    </p:extLst>
  </p:cSld>
  <p:clrMapOvr>
    <a:masterClrMapping/>
  </p:clrMapOvr>
  <mc:AlternateContent xmlns:mc="http://schemas.openxmlformats.org/markup-compatibility/2006" xmlns:p14="http://schemas.microsoft.com/office/powerpoint/2010/main">
    <mc:Choice Requires="p14">
      <p:transition spd="slow" p14:dur="2000" advTm="44202"/>
    </mc:Choice>
    <mc:Fallback xmlns="">
      <p:transition spd="slow" advTm="442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EB2F3F2-01D2-76B7-989D-96556C9F454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artisticBlur/>
                    </a14:imgEffect>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Oval 4">
            <a:extLst>
              <a:ext uri="{FF2B5EF4-FFF2-40B4-BE49-F238E27FC236}">
                <a16:creationId xmlns:a16="http://schemas.microsoft.com/office/drawing/2014/main" id="{7141EDAA-AFB9-B48F-91F7-2D6FB078C670}"/>
              </a:ext>
            </a:extLst>
          </p:cNvPr>
          <p:cNvSpPr/>
          <p:nvPr/>
        </p:nvSpPr>
        <p:spPr>
          <a:xfrm>
            <a:off x="8476061" y="417883"/>
            <a:ext cx="2301411" cy="163579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lvl="2" algn="ctr"/>
            <a:r>
              <a:rPr lang="en-IN" sz="2000" b="1" dirty="0"/>
              <a:t>1</a:t>
            </a:r>
          </a:p>
        </p:txBody>
      </p:sp>
      <p:pic>
        <p:nvPicPr>
          <p:cNvPr id="6" name="Picture 5">
            <a:extLst>
              <a:ext uri="{FF2B5EF4-FFF2-40B4-BE49-F238E27FC236}">
                <a16:creationId xmlns:a16="http://schemas.microsoft.com/office/drawing/2014/main" id="{04E16AFF-FC7B-AFD9-E201-006A1F3B339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22185" y="688145"/>
            <a:ext cx="833812" cy="833812"/>
          </a:xfrm>
          <a:prstGeom prst="rect">
            <a:avLst/>
          </a:prstGeom>
        </p:spPr>
      </p:pic>
      <p:pic>
        <p:nvPicPr>
          <p:cNvPr id="7" name="Graphic 6">
            <a:extLst>
              <a:ext uri="{FF2B5EF4-FFF2-40B4-BE49-F238E27FC236}">
                <a16:creationId xmlns:a16="http://schemas.microsoft.com/office/drawing/2014/main" id="{F0799C16-4EE9-80E1-A64E-9FE566CC8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8804315" y="1112545"/>
            <a:ext cx="636031" cy="486842"/>
          </a:xfrm>
          <a:prstGeom prst="rect">
            <a:avLst/>
          </a:prstGeom>
        </p:spPr>
      </p:pic>
      <p:sp>
        <p:nvSpPr>
          <p:cNvPr id="2" name="TextBox 1">
            <a:extLst>
              <a:ext uri="{FF2B5EF4-FFF2-40B4-BE49-F238E27FC236}">
                <a16:creationId xmlns:a16="http://schemas.microsoft.com/office/drawing/2014/main" id="{FE472713-C5AC-3952-923A-7996189CE94A}"/>
              </a:ext>
            </a:extLst>
          </p:cNvPr>
          <p:cNvSpPr txBox="1"/>
          <p:nvPr/>
        </p:nvSpPr>
        <p:spPr>
          <a:xfrm>
            <a:off x="562507" y="1051640"/>
            <a:ext cx="7649274" cy="400110"/>
          </a:xfrm>
          <a:prstGeom prst="rect">
            <a:avLst/>
          </a:prstGeom>
          <a:noFill/>
        </p:spPr>
        <p:txBody>
          <a:bodyPr wrap="none" rtlCol="0">
            <a:spAutoFit/>
          </a:bodyPr>
          <a:lstStyle/>
          <a:p>
            <a:r>
              <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WEEKEND NIGHT RESERVATIONS INVOLVING CHILDRENS </a:t>
            </a:r>
          </a:p>
        </p:txBody>
      </p:sp>
      <p:graphicFrame>
        <p:nvGraphicFramePr>
          <p:cNvPr id="10" name="Table 9">
            <a:extLst>
              <a:ext uri="{FF2B5EF4-FFF2-40B4-BE49-F238E27FC236}">
                <a16:creationId xmlns:a16="http://schemas.microsoft.com/office/drawing/2014/main" id="{A2900A18-9B8F-4BBD-0D9D-2E08F403EC3D}"/>
              </a:ext>
            </a:extLst>
          </p:cNvPr>
          <p:cNvGraphicFramePr>
            <a:graphicFrameLocks noGrp="1"/>
          </p:cNvGraphicFramePr>
          <p:nvPr>
            <p:extLst>
              <p:ext uri="{D42A27DB-BD31-4B8C-83A1-F6EECF244321}">
                <p14:modId xmlns:p14="http://schemas.microsoft.com/office/powerpoint/2010/main" val="1351727230"/>
              </p:ext>
            </p:extLst>
          </p:nvPr>
        </p:nvGraphicFramePr>
        <p:xfrm>
          <a:off x="6109060" y="5004797"/>
          <a:ext cx="5493249" cy="1010920"/>
        </p:xfrm>
        <a:graphic>
          <a:graphicData uri="http://schemas.openxmlformats.org/drawingml/2006/table">
            <a:tbl>
              <a:tblPr firstRow="1" bandRow="1">
                <a:tableStyleId>{616DA210-FB5B-4158-B5E0-FEB733F419BA}</a:tableStyleId>
              </a:tblPr>
              <a:tblGrid>
                <a:gridCol w="1831083">
                  <a:extLst>
                    <a:ext uri="{9D8B030D-6E8A-4147-A177-3AD203B41FA5}">
                      <a16:colId xmlns:a16="http://schemas.microsoft.com/office/drawing/2014/main" val="680729675"/>
                    </a:ext>
                  </a:extLst>
                </a:gridCol>
                <a:gridCol w="1831083">
                  <a:extLst>
                    <a:ext uri="{9D8B030D-6E8A-4147-A177-3AD203B41FA5}">
                      <a16:colId xmlns:a16="http://schemas.microsoft.com/office/drawing/2014/main" val="3720882627"/>
                    </a:ext>
                  </a:extLst>
                </a:gridCol>
                <a:gridCol w="1831083">
                  <a:extLst>
                    <a:ext uri="{9D8B030D-6E8A-4147-A177-3AD203B41FA5}">
                      <a16:colId xmlns:a16="http://schemas.microsoft.com/office/drawing/2014/main" val="1300322189"/>
                    </a:ext>
                  </a:extLst>
                </a:gridCol>
              </a:tblGrid>
              <a:tr h="370840">
                <a:tc>
                  <a:txBody>
                    <a:bodyPr/>
                    <a:lstStyle/>
                    <a:p>
                      <a:r>
                        <a:rPr lang="en-IN" dirty="0">
                          <a:solidFill>
                            <a:schemeClr val="tx2">
                              <a:lumMod val="20000"/>
                              <a:lumOff val="80000"/>
                            </a:schemeClr>
                          </a:solidFill>
                        </a:rPr>
                        <a:t>Room Type</a:t>
                      </a:r>
                    </a:p>
                  </a:txBody>
                  <a:tcPr/>
                </a:tc>
                <a:tc>
                  <a:txBody>
                    <a:bodyPr/>
                    <a:lstStyle/>
                    <a:p>
                      <a:r>
                        <a:rPr lang="en-IN" dirty="0">
                          <a:solidFill>
                            <a:schemeClr val="tx2">
                              <a:lumMod val="20000"/>
                              <a:lumOff val="80000"/>
                            </a:schemeClr>
                          </a:solidFill>
                        </a:rPr>
                        <a:t>Count of Reservations</a:t>
                      </a:r>
                    </a:p>
                  </a:txBody>
                  <a:tcPr/>
                </a:tc>
                <a:tc>
                  <a:txBody>
                    <a:bodyPr/>
                    <a:lstStyle/>
                    <a:p>
                      <a:r>
                        <a:rPr lang="en-IN" dirty="0" err="1">
                          <a:solidFill>
                            <a:schemeClr val="tx2">
                              <a:lumMod val="20000"/>
                              <a:lumOff val="80000"/>
                            </a:schemeClr>
                          </a:solidFill>
                        </a:rPr>
                        <a:t>Avg</a:t>
                      </a:r>
                      <a:r>
                        <a:rPr lang="en-IN" dirty="0">
                          <a:solidFill>
                            <a:schemeClr val="tx2">
                              <a:lumMod val="20000"/>
                              <a:lumOff val="80000"/>
                            </a:schemeClr>
                          </a:solidFill>
                        </a:rPr>
                        <a:t> Price per Room</a:t>
                      </a:r>
                    </a:p>
                  </a:txBody>
                  <a:tcPr/>
                </a:tc>
                <a:extLst>
                  <a:ext uri="{0D108BD9-81ED-4DB2-BD59-A6C34878D82A}">
                    <a16:rowId xmlns:a16="http://schemas.microsoft.com/office/drawing/2014/main" val="2702551784"/>
                  </a:ext>
                </a:extLst>
              </a:tr>
              <a:tr h="370840">
                <a:tc>
                  <a:txBody>
                    <a:bodyPr/>
                    <a:lstStyle/>
                    <a:p>
                      <a:r>
                        <a:rPr lang="en-IN" dirty="0" err="1">
                          <a:solidFill>
                            <a:schemeClr val="tx2">
                              <a:lumMod val="20000"/>
                              <a:lumOff val="80000"/>
                            </a:schemeClr>
                          </a:solidFill>
                        </a:rPr>
                        <a:t>Room_Type</a:t>
                      </a:r>
                      <a:r>
                        <a:rPr lang="en-IN" dirty="0">
                          <a:solidFill>
                            <a:schemeClr val="tx2">
                              <a:lumMod val="20000"/>
                              <a:lumOff val="80000"/>
                            </a:schemeClr>
                          </a:solidFill>
                        </a:rPr>
                        <a:t> 1</a:t>
                      </a:r>
                    </a:p>
                  </a:txBody>
                  <a:tcPr anchor="ctr"/>
                </a:tc>
                <a:tc>
                  <a:txBody>
                    <a:bodyPr/>
                    <a:lstStyle/>
                    <a:p>
                      <a:r>
                        <a:rPr lang="en-IN" dirty="0">
                          <a:solidFill>
                            <a:schemeClr val="tx2">
                              <a:lumMod val="20000"/>
                              <a:lumOff val="80000"/>
                            </a:schemeClr>
                          </a:solidFill>
                        </a:rPr>
                        <a:t>24</a:t>
                      </a:r>
                    </a:p>
                  </a:txBody>
                  <a:tcPr anchor="ctr"/>
                </a:tc>
                <a:tc>
                  <a:txBody>
                    <a:bodyPr/>
                    <a:lstStyle/>
                    <a:p>
                      <a:r>
                        <a:rPr lang="en-IN" dirty="0">
                          <a:solidFill>
                            <a:schemeClr val="tx2">
                              <a:lumMod val="20000"/>
                              <a:lumOff val="80000"/>
                            </a:schemeClr>
                          </a:solidFill>
                        </a:rPr>
                        <a:t>Rs.123</a:t>
                      </a:r>
                    </a:p>
                  </a:txBody>
                  <a:tcPr anchor="ctr"/>
                </a:tc>
                <a:extLst>
                  <a:ext uri="{0D108BD9-81ED-4DB2-BD59-A6C34878D82A}">
                    <a16:rowId xmlns:a16="http://schemas.microsoft.com/office/drawing/2014/main" val="391194466"/>
                  </a:ext>
                </a:extLst>
              </a:tr>
            </a:tbl>
          </a:graphicData>
        </a:graphic>
      </p:graphicFrame>
      <p:sp>
        <p:nvSpPr>
          <p:cNvPr id="11" name="TextBox 10">
            <a:extLst>
              <a:ext uri="{FF2B5EF4-FFF2-40B4-BE49-F238E27FC236}">
                <a16:creationId xmlns:a16="http://schemas.microsoft.com/office/drawing/2014/main" id="{3466ABCA-6B6F-3526-345A-7E3C9BDF1A2A}"/>
              </a:ext>
            </a:extLst>
          </p:cNvPr>
          <p:cNvSpPr txBox="1"/>
          <p:nvPr/>
        </p:nvSpPr>
        <p:spPr>
          <a:xfrm>
            <a:off x="616428" y="4654855"/>
            <a:ext cx="5342561" cy="1418017"/>
          </a:xfrm>
          <a:prstGeom prst="rect">
            <a:avLst/>
          </a:prstGeom>
          <a:noFill/>
        </p:spPr>
        <p:txBody>
          <a:bodyPr wrap="square" rtlCol="0">
            <a:spAutoFit/>
          </a:bodyPr>
          <a:lstStyle/>
          <a:p>
            <a:pPr>
              <a:lnSpc>
                <a:spcPct val="150000"/>
              </a:lnSpc>
            </a:pPr>
            <a:r>
              <a:rPr lang="en-US"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THE COMMON ROOM TYPE INVOLVING CHILDREN</a:t>
            </a:r>
          </a:p>
          <a:p>
            <a:pPr>
              <a:lnSpc>
                <a:spcPct val="150000"/>
              </a:lnSpc>
            </a:pPr>
            <a:r>
              <a:rPr lang="en-US"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AVERAGE  PRICE FOR THAT ROOM</a:t>
            </a:r>
            <a:endPar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51B16FB5-38E0-79CD-4896-EEDF66191666}"/>
              </a:ext>
            </a:extLst>
          </p:cNvPr>
          <p:cNvSpPr txBox="1"/>
          <p:nvPr/>
        </p:nvSpPr>
        <p:spPr>
          <a:xfrm>
            <a:off x="616427" y="2423651"/>
            <a:ext cx="5342561" cy="1418017"/>
          </a:xfrm>
          <a:prstGeom prst="rect">
            <a:avLst/>
          </a:prstGeom>
          <a:noFill/>
        </p:spPr>
        <p:txBody>
          <a:bodyPr wrap="square" rtlCol="0">
            <a:spAutoFit/>
          </a:bodyPr>
          <a:lstStyle/>
          <a:p>
            <a:pPr>
              <a:lnSpc>
                <a:spcPct val="150000"/>
              </a:lnSpc>
            </a:pPr>
            <a:r>
              <a:rPr lang="en-US"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rPr>
              <a:t>THE MARKET SEGMENT TYPE THAT GENERATES HIGHEST AVERAGE PRICE PER ROOM</a:t>
            </a:r>
            <a:endParaRPr lang="en-IN" sz="2000" b="1" dirty="0">
              <a:ln w="0">
                <a:solidFill>
                  <a:sysClr val="windowText" lastClr="000000"/>
                </a:solidFill>
              </a:ln>
              <a:solidFill>
                <a:schemeClr val="accent1">
                  <a:lumMod val="40000"/>
                  <a:lumOff val="60000"/>
                </a:schemeClr>
              </a:solidFill>
              <a:effectLst>
                <a:outerShdw blurRad="38100" dist="19050" dir="2700000" algn="tl" rotWithShape="0">
                  <a:schemeClr val="dk1">
                    <a:alpha val="40000"/>
                  </a:schemeClr>
                </a:outerShdw>
              </a:effectLst>
              <a:latin typeface="Arial Rounded MT Bold" panose="020F0704030504030204" pitchFamily="34" charset="0"/>
            </a:endParaRPr>
          </a:p>
        </p:txBody>
      </p:sp>
      <p:graphicFrame>
        <p:nvGraphicFramePr>
          <p:cNvPr id="15" name="Table 14">
            <a:extLst>
              <a:ext uri="{FF2B5EF4-FFF2-40B4-BE49-F238E27FC236}">
                <a16:creationId xmlns:a16="http://schemas.microsoft.com/office/drawing/2014/main" id="{BE71A2F1-993A-8A89-E5A0-B9989DAD5ACA}"/>
              </a:ext>
            </a:extLst>
          </p:cNvPr>
          <p:cNvGraphicFramePr>
            <a:graphicFrameLocks noGrp="1"/>
          </p:cNvGraphicFramePr>
          <p:nvPr>
            <p:extLst>
              <p:ext uri="{D42A27DB-BD31-4B8C-83A1-F6EECF244321}">
                <p14:modId xmlns:p14="http://schemas.microsoft.com/office/powerpoint/2010/main" val="4182978854"/>
              </p:ext>
            </p:extLst>
          </p:nvPr>
        </p:nvGraphicFramePr>
        <p:xfrm>
          <a:off x="6378470" y="2869504"/>
          <a:ext cx="2097591" cy="370840"/>
        </p:xfrm>
        <a:graphic>
          <a:graphicData uri="http://schemas.openxmlformats.org/drawingml/2006/table">
            <a:tbl>
              <a:tblPr firstRow="1" bandRow="1">
                <a:tableStyleId>{616DA210-FB5B-4158-B5E0-FEB733F419BA}</a:tableStyleId>
              </a:tblPr>
              <a:tblGrid>
                <a:gridCol w="1020813">
                  <a:extLst>
                    <a:ext uri="{9D8B030D-6E8A-4147-A177-3AD203B41FA5}">
                      <a16:colId xmlns:a16="http://schemas.microsoft.com/office/drawing/2014/main" val="276739367"/>
                    </a:ext>
                  </a:extLst>
                </a:gridCol>
                <a:gridCol w="1076778">
                  <a:extLst>
                    <a:ext uri="{9D8B030D-6E8A-4147-A177-3AD203B41FA5}">
                      <a16:colId xmlns:a16="http://schemas.microsoft.com/office/drawing/2014/main" val="926057520"/>
                    </a:ext>
                  </a:extLst>
                </a:gridCol>
              </a:tblGrid>
              <a:tr h="370840">
                <a:tc>
                  <a:txBody>
                    <a:bodyPr/>
                    <a:lstStyle/>
                    <a:p>
                      <a:r>
                        <a:rPr lang="en-IN" dirty="0">
                          <a:solidFill>
                            <a:schemeClr val="tx2">
                              <a:lumMod val="20000"/>
                              <a:lumOff val="80000"/>
                            </a:schemeClr>
                          </a:solidFill>
                        </a:rPr>
                        <a:t>Online</a:t>
                      </a:r>
                    </a:p>
                  </a:txBody>
                  <a:tcPr/>
                </a:tc>
                <a:tc>
                  <a:txBody>
                    <a:bodyPr/>
                    <a:lstStyle/>
                    <a:p>
                      <a:r>
                        <a:rPr lang="en-IN" dirty="0">
                          <a:solidFill>
                            <a:schemeClr val="tx2">
                              <a:lumMod val="20000"/>
                              <a:lumOff val="80000"/>
                            </a:schemeClr>
                          </a:solidFill>
                        </a:rPr>
                        <a:t>Rs.112</a:t>
                      </a:r>
                    </a:p>
                  </a:txBody>
                  <a:tcPr/>
                </a:tc>
                <a:extLst>
                  <a:ext uri="{0D108BD9-81ED-4DB2-BD59-A6C34878D82A}">
                    <a16:rowId xmlns:a16="http://schemas.microsoft.com/office/drawing/2014/main" val="4141874743"/>
                  </a:ext>
                </a:extLst>
              </a:tr>
            </a:tbl>
          </a:graphicData>
        </a:graphic>
      </p:graphicFrame>
    </p:spTree>
    <p:extLst>
      <p:ext uri="{BB962C8B-B14F-4D97-AF65-F5344CB8AC3E}">
        <p14:creationId xmlns:p14="http://schemas.microsoft.com/office/powerpoint/2010/main" val="2716421302"/>
      </p:ext>
    </p:extLst>
  </p:cSld>
  <p:clrMapOvr>
    <a:masterClrMapping/>
  </p:clrMapOvr>
  <mc:AlternateContent xmlns:mc="http://schemas.openxmlformats.org/markup-compatibility/2006" xmlns:p14="http://schemas.microsoft.com/office/powerpoint/2010/main">
    <mc:Choice Requires="p14">
      <p:transition spd="slow" p14:dur="2000" advTm="39085"/>
    </mc:Choice>
    <mc:Fallback xmlns="">
      <p:transition spd="slow" advTm="3908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860</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Arial Rounded MT Bold</vt:lpstr>
      <vt:lpstr>Baskerville Old Face</vt:lpstr>
      <vt:lpstr>Calibri</vt:lpstr>
      <vt:lpstr>Calibri Light</vt:lpstr>
      <vt:lpstr>Wingdings</vt:lpstr>
      <vt:lpstr>Office Theme</vt:lpstr>
      <vt:lpstr>DATA ANALYSIS USING MYSQL – HOTEL RESERVATIONs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Alena C J</dc:creator>
  <cp:lastModifiedBy>Alena C J</cp:lastModifiedBy>
  <cp:revision>6</cp:revision>
  <dcterms:created xsi:type="dcterms:W3CDTF">2024-06-24T16:41:52Z</dcterms:created>
  <dcterms:modified xsi:type="dcterms:W3CDTF">2024-06-25T06:46:44Z</dcterms:modified>
</cp:coreProperties>
</file>