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5"/>
  </p:notesMasterIdLst>
  <p:handoutMasterIdLst>
    <p:handoutMasterId r:id="rId16"/>
  </p:handoutMasterIdLst>
  <p:sldIdLst>
    <p:sldId id="317" r:id="rId5"/>
    <p:sldId id="307" r:id="rId6"/>
    <p:sldId id="308" r:id="rId7"/>
    <p:sldId id="278" r:id="rId8"/>
    <p:sldId id="309" r:id="rId9"/>
    <p:sldId id="263" r:id="rId10"/>
    <p:sldId id="312" r:id="rId11"/>
    <p:sldId id="316" r:id="rId12"/>
    <p:sldId id="314" r:id="rId13"/>
    <p:sldId id="30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43E35"/>
    <a:srgbClr val="637700"/>
    <a:srgbClr val="505A47"/>
    <a:srgbClr val="AD5C4D"/>
    <a:srgbClr val="FFF4ED"/>
    <a:srgbClr val="636A58"/>
    <a:srgbClr val="D1D8B7"/>
    <a:srgbClr val="A09D79"/>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405" autoAdjust="0"/>
  </p:normalViewPr>
  <p:slideViewPr>
    <p:cSldViewPr snapToGrid="0">
      <p:cViewPr varScale="1">
        <p:scale>
          <a:sx n="59" d="100"/>
          <a:sy n="59" d="100"/>
        </p:scale>
        <p:origin x="964" y="36"/>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7/13/2024</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7/13/2024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1467541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1473721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674091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6</a:t>
            </a:fld>
            <a:endParaRPr lang="en-US" noProof="0" dirty="0"/>
          </a:p>
        </p:txBody>
      </p:sp>
    </p:spTree>
    <p:extLst>
      <p:ext uri="{BB962C8B-B14F-4D97-AF65-F5344CB8AC3E}">
        <p14:creationId xmlns:p14="http://schemas.microsoft.com/office/powerpoint/2010/main" val="2308133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7</a:t>
            </a:fld>
            <a:endParaRPr lang="en-US" noProof="0" dirty="0"/>
          </a:p>
        </p:txBody>
      </p:sp>
    </p:spTree>
    <p:extLst>
      <p:ext uri="{BB962C8B-B14F-4D97-AF65-F5344CB8AC3E}">
        <p14:creationId xmlns:p14="http://schemas.microsoft.com/office/powerpoint/2010/main" val="3472499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9</a:t>
            </a:fld>
            <a:endParaRPr lang="en-US" noProof="0" dirty="0"/>
          </a:p>
        </p:txBody>
      </p:sp>
    </p:spTree>
    <p:extLst>
      <p:ext uri="{BB962C8B-B14F-4D97-AF65-F5344CB8AC3E}">
        <p14:creationId xmlns:p14="http://schemas.microsoft.com/office/powerpoint/2010/main" val="42099865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10</a:t>
            </a:fld>
            <a:endParaRPr lang="en-US" noProof="0" dirty="0"/>
          </a:p>
        </p:txBody>
      </p:sp>
    </p:spTree>
    <p:extLst>
      <p:ext uri="{BB962C8B-B14F-4D97-AF65-F5344CB8AC3E}">
        <p14:creationId xmlns:p14="http://schemas.microsoft.com/office/powerpoint/2010/main" val="4105550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915924" y="914400"/>
            <a:ext cx="10360152" cy="5029200"/>
          </a:xfrm>
        </p:spPr>
        <p:txBody>
          <a:bodyPr anchor="ctr"/>
          <a:lstStyle/>
          <a:p>
            <a:endParaRPr lang="en-US" dirty="0"/>
          </a:p>
        </p:txBody>
      </p:sp>
      <p:sp>
        <p:nvSpPr>
          <p:cNvPr id="4" name="AutoShape 4">
            <a:extLst>
              <a:ext uri="{FF2B5EF4-FFF2-40B4-BE49-F238E27FC236}">
                <a16:creationId xmlns:a16="http://schemas.microsoft.com/office/drawing/2014/main" id="{DBA66DF3-B879-2AC8-8249-E423C2A961C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2" name="Picture 8" descr="Top 5 Customer Churn Prediction Models in Machine Learning">
            <a:extLst>
              <a:ext uri="{FF2B5EF4-FFF2-40B4-BE49-F238E27FC236}">
                <a16:creationId xmlns:a16="http://schemas.microsoft.com/office/drawing/2014/main" id="{B6EB055F-0FAE-53EB-9C9F-A505F7A6110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9752"/>
          <a:stretch/>
        </p:blipFill>
        <p:spPr bwMode="auto">
          <a:xfrm>
            <a:off x="0" y="0"/>
            <a:ext cx="12344400"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D8E6FF2-CC43-EED8-8A6B-E1EEA2135BA7}"/>
              </a:ext>
            </a:extLst>
          </p:cNvPr>
          <p:cNvSpPr txBox="1"/>
          <p:nvPr/>
        </p:nvSpPr>
        <p:spPr>
          <a:xfrm>
            <a:off x="7915565" y="637401"/>
            <a:ext cx="3999738" cy="646331"/>
          </a:xfrm>
          <a:prstGeom prst="rect">
            <a:avLst/>
          </a:prstGeom>
          <a:noFill/>
        </p:spPr>
        <p:txBody>
          <a:bodyPr wrap="square" rtlCol="0">
            <a:spAutoFit/>
          </a:bodyPr>
          <a:lstStyle/>
          <a:p>
            <a:r>
              <a:rPr lang="en-US" sz="3600" dirty="0">
                <a:solidFill>
                  <a:srgbClr val="FFF4ED"/>
                </a:solidFill>
                <a:latin typeface="Arial Black" panose="020B0A04020102020204" pitchFamily="34" charset="0"/>
              </a:rPr>
              <a:t>Prediction</a:t>
            </a:r>
          </a:p>
        </p:txBody>
      </p:sp>
      <p:sp>
        <p:nvSpPr>
          <p:cNvPr id="9" name="TextBox 8">
            <a:extLst>
              <a:ext uri="{FF2B5EF4-FFF2-40B4-BE49-F238E27FC236}">
                <a16:creationId xmlns:a16="http://schemas.microsoft.com/office/drawing/2014/main" id="{AF7279D0-7F00-9FF8-2550-11D8D76CD3C7}"/>
              </a:ext>
            </a:extLst>
          </p:cNvPr>
          <p:cNvSpPr txBox="1"/>
          <p:nvPr/>
        </p:nvSpPr>
        <p:spPr>
          <a:xfrm>
            <a:off x="8839199" y="5168900"/>
            <a:ext cx="3377437" cy="1569660"/>
          </a:xfrm>
          <a:prstGeom prst="rect">
            <a:avLst/>
          </a:prstGeom>
          <a:noFill/>
        </p:spPr>
        <p:txBody>
          <a:bodyPr wrap="square" rtlCol="0">
            <a:spAutoFit/>
          </a:bodyPr>
          <a:lstStyle/>
          <a:p>
            <a:r>
              <a:rPr lang="en-US" sz="2400" dirty="0">
                <a:solidFill>
                  <a:srgbClr val="FFC000"/>
                </a:solidFill>
                <a:latin typeface="Algerian" panose="04020705040A02060702" pitchFamily="82" charset="0"/>
              </a:rPr>
              <a:t>Name: DISHA JAIN</a:t>
            </a:r>
          </a:p>
          <a:p>
            <a:r>
              <a:rPr lang="en-US" sz="2400" dirty="0">
                <a:solidFill>
                  <a:srgbClr val="FFC000"/>
                </a:solidFill>
                <a:latin typeface="Algerian" panose="04020705040A02060702" pitchFamily="82" charset="0"/>
              </a:rPr>
              <a:t>SECTION: ML</a:t>
            </a:r>
          </a:p>
          <a:p>
            <a:r>
              <a:rPr lang="en-US" sz="2400" dirty="0">
                <a:solidFill>
                  <a:srgbClr val="FFC000"/>
                </a:solidFill>
                <a:latin typeface="Algerian" panose="04020705040A02060702" pitchFamily="82" charset="0"/>
              </a:rPr>
              <a:t>UNIVERSITY ROLL NO. : </a:t>
            </a:r>
          </a:p>
          <a:p>
            <a:r>
              <a:rPr lang="en-US" sz="2400" dirty="0">
                <a:solidFill>
                  <a:srgbClr val="FFC000"/>
                </a:solidFill>
                <a:latin typeface="Algerian" panose="04020705040A02060702" pitchFamily="82" charset="0"/>
              </a:rPr>
              <a:t>                       2021878</a:t>
            </a:r>
          </a:p>
        </p:txBody>
      </p:sp>
    </p:spTree>
    <p:extLst>
      <p:ext uri="{BB962C8B-B14F-4D97-AF65-F5344CB8AC3E}">
        <p14:creationId xmlns:p14="http://schemas.microsoft.com/office/powerpoint/2010/main" val="1338167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a:xfrm>
            <a:off x="4354285" y="914400"/>
            <a:ext cx="6901543" cy="5029200"/>
          </a:xfrm>
        </p:spPr>
        <p:txBody>
          <a:bodyPr/>
          <a:lstStyle/>
          <a:p>
            <a:r>
              <a:rPr lang="en-US" sz="5400" b="1" dirty="0"/>
              <a:t>Thank You</a:t>
            </a:r>
          </a:p>
        </p:txBody>
      </p:sp>
    </p:spTree>
    <p:extLst>
      <p:ext uri="{BB962C8B-B14F-4D97-AF65-F5344CB8AC3E}">
        <p14:creationId xmlns:p14="http://schemas.microsoft.com/office/powerpoint/2010/main" val="2188828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46C7B-D29F-368C-FEEC-CDFA125F8E5C}"/>
              </a:ext>
            </a:extLst>
          </p:cNvPr>
          <p:cNvSpPr>
            <a:spLocks noGrp="1"/>
          </p:cNvSpPr>
          <p:nvPr>
            <p:ph type="title"/>
          </p:nvPr>
        </p:nvSpPr>
        <p:spPr>
          <a:xfrm>
            <a:off x="266701" y="914400"/>
            <a:ext cx="6376614" cy="5029200"/>
          </a:xfrm>
        </p:spPr>
        <p:txBody>
          <a:bodyPr/>
          <a:lstStyle/>
          <a:p>
            <a:r>
              <a:rPr lang="en-US" sz="3600" dirty="0"/>
              <a:t>INTRODUCTION</a:t>
            </a:r>
          </a:p>
        </p:txBody>
      </p:sp>
      <p:graphicFrame>
        <p:nvGraphicFramePr>
          <p:cNvPr id="6" name="Table 4">
            <a:extLst>
              <a:ext uri="{FF2B5EF4-FFF2-40B4-BE49-F238E27FC236}">
                <a16:creationId xmlns:a16="http://schemas.microsoft.com/office/drawing/2014/main" id="{0D6FB95E-6987-A57C-3663-3FD6F6FAC24E}"/>
              </a:ext>
            </a:extLst>
          </p:cNvPr>
          <p:cNvGraphicFramePr>
            <a:graphicFrameLocks noGrp="1"/>
          </p:cNvGraphicFramePr>
          <p:nvPr>
            <p:ph idx="1"/>
            <p:extLst>
              <p:ext uri="{D42A27DB-BD31-4B8C-83A1-F6EECF244321}">
                <p14:modId xmlns:p14="http://schemas.microsoft.com/office/powerpoint/2010/main" val="3236250089"/>
              </p:ext>
            </p:extLst>
          </p:nvPr>
        </p:nvGraphicFramePr>
        <p:xfrm>
          <a:off x="4864100" y="393703"/>
          <a:ext cx="7061199" cy="6858000"/>
        </p:xfrm>
        <a:graphic>
          <a:graphicData uri="http://schemas.openxmlformats.org/drawingml/2006/table">
            <a:tbl>
              <a:tblPr firstRow="1" bandRow="1"/>
              <a:tblGrid>
                <a:gridCol w="7061199">
                  <a:extLst>
                    <a:ext uri="{9D8B030D-6E8A-4147-A177-3AD203B41FA5}">
                      <a16:colId xmlns:a16="http://schemas.microsoft.com/office/drawing/2014/main" val="1563570424"/>
                    </a:ext>
                  </a:extLst>
                </a:gridCol>
              </a:tblGrid>
              <a:tr h="81808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1800" kern="1200" dirty="0">
                          <a:solidFill>
                            <a:schemeClr val="tx1"/>
                          </a:solidFill>
                          <a:effectLst/>
                          <a:latin typeface="Arial Rounded MT Bold" panose="020F0704030504030204" pitchFamily="34" charset="0"/>
                          <a:ea typeface="+mn-ea"/>
                          <a:cs typeface="+mn-cs"/>
                        </a:rPr>
                        <a:t>Customers are the foremost requirement or the demand for a successful business. Entrepreneurship is the outstanding domain which is currently outgrowing in this market</a:t>
                      </a:r>
                      <a:endParaRPr lang="en-US" sz="2400" b="0" dirty="0">
                        <a:latin typeface="Arial Rounded MT Bold" panose="020F0704030504030204" pitchFamily="34" charset="0"/>
                      </a:endParaRP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1554354">
                <a:tc>
                  <a:txBody>
                    <a:bodyPr/>
                    <a:lstStyle/>
                    <a:p>
                      <a:pPr algn="r"/>
                      <a:r>
                        <a:rPr lang="en-GB" sz="1800" kern="1200" dirty="0">
                          <a:solidFill>
                            <a:schemeClr val="tx1"/>
                          </a:solidFill>
                          <a:effectLst/>
                          <a:latin typeface="Arial Rounded MT Bold" panose="020F0704030504030204" pitchFamily="34" charset="0"/>
                          <a:ea typeface="+mn-ea"/>
                          <a:cs typeface="+mn-cs"/>
                        </a:rPr>
                        <a:t>Different ways of attracting new ideal potential customers to avail different services and products or to retaining the existing ones and gaining their loyalty, so that they won’t churn from the services and the products they are using should be one of the major concerns of a business or a startup.</a:t>
                      </a:r>
                      <a:endParaRPr lang="en-US" sz="2400" b="0" kern="1200" dirty="0">
                        <a:solidFill>
                          <a:schemeClr val="tx1"/>
                        </a:solidFill>
                        <a:latin typeface="Arial Rounded MT Bold" panose="020F0704030504030204" pitchFamily="34" charset="0"/>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1554354">
                <a:tc>
                  <a:txBody>
                    <a:bodyPr/>
                    <a:lstStyle/>
                    <a:p>
                      <a:pPr algn="r"/>
                      <a:r>
                        <a:rPr lang="en-GB" sz="1800" kern="1200" dirty="0">
                          <a:solidFill>
                            <a:schemeClr val="tx1"/>
                          </a:solidFill>
                          <a:effectLst/>
                          <a:latin typeface="Arial Rounded MT Bold" panose="020F0704030504030204" pitchFamily="34" charset="0"/>
                          <a:ea typeface="+mn-ea"/>
                          <a:cs typeface="+mn-cs"/>
                        </a:rPr>
                        <a:t>Churning is the process of switching from one service to another. So, customers switching from one service that they currently using or is indulging in to another service or product due to their not satisfying services, weak customer retention, or maybe they are more interested in the offers or the benefits which other service is providing</a:t>
                      </a:r>
                      <a:endParaRPr lang="en-US" sz="2400" b="0" kern="1200" dirty="0">
                        <a:solidFill>
                          <a:schemeClr val="tx1"/>
                        </a:solidFill>
                        <a:latin typeface="Arial Rounded MT Bold" panose="020F0704030504030204" pitchFamily="34" charset="0"/>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1900948">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1800" kern="1200" dirty="0">
                          <a:solidFill>
                            <a:schemeClr val="tx1"/>
                          </a:solidFill>
                          <a:effectLst/>
                          <a:latin typeface="Arial Rounded MT Bold" panose="020F0704030504030204" pitchFamily="34" charset="0"/>
                          <a:ea typeface="+mn-ea"/>
                          <a:cs typeface="+mn-cs"/>
                        </a:rPr>
                        <a:t>It is one of the challenging tasks for the business to attract ideal potential customers to use their services and retain the loyalty of the existing customer to stop them from churning. So, machine learning once again came as a helping hand to build different model which on various insights, various criteria can predict that whether the respective customer will churn or not. This model can be proved to be of great help.</a:t>
                      </a:r>
                      <a:endParaRPr lang="en-US" sz="1800" kern="1200" dirty="0">
                        <a:solidFill>
                          <a:schemeClr val="tx1"/>
                        </a:solidFill>
                        <a:effectLst/>
                        <a:latin typeface="Arial Rounded MT Bold" panose="020F0704030504030204" pitchFamily="34" charset="0"/>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410497">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sz="2400" b="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spTree>
    <p:extLst>
      <p:ext uri="{BB962C8B-B14F-4D97-AF65-F5344CB8AC3E}">
        <p14:creationId xmlns:p14="http://schemas.microsoft.com/office/powerpoint/2010/main" val="586478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3EE45-3924-5A20-4FDE-7EA6BBEBD06F}"/>
              </a:ext>
            </a:extLst>
          </p:cNvPr>
          <p:cNvSpPr>
            <a:spLocks noGrp="1"/>
          </p:cNvSpPr>
          <p:nvPr>
            <p:ph type="title"/>
          </p:nvPr>
        </p:nvSpPr>
        <p:spPr>
          <a:xfrm>
            <a:off x="914400" y="914400"/>
            <a:ext cx="5540829" cy="4898571"/>
          </a:xfrm>
        </p:spPr>
        <p:txBody>
          <a:bodyPr/>
          <a:lstStyle/>
          <a:p>
            <a:r>
              <a:rPr lang="en-US" sz="3600" u="sng" dirty="0">
                <a:solidFill>
                  <a:srgbClr val="AD5C4D"/>
                </a:solidFill>
              </a:rPr>
              <a:t>PROBLEM STATEMENT</a:t>
            </a:r>
            <a:br>
              <a:rPr lang="en-US" sz="3600" dirty="0"/>
            </a:br>
            <a:br>
              <a:rPr lang="en-US" sz="3600" dirty="0"/>
            </a:br>
            <a:r>
              <a:rPr lang="en-GB" sz="2000" dirty="0">
                <a:effectLst/>
                <a:latin typeface="Arial Rounded MT Bold" panose="020F0704030504030204" pitchFamily="34" charset="0"/>
                <a:ea typeface="Times New Roman" panose="02020603050405020304" pitchFamily="18" charset="0"/>
              </a:rPr>
              <a:t>We have tried making a model for helping business in their customer retention, i.e., customer churn prediction model. We have been given with a dataset in which their different criteria like senior citizen, gender, partnership, internet service, online service, online backup, and many more of a telecom industry. We will first be taking the insights</a:t>
            </a:r>
            <a:r>
              <a:rPr lang="en-GB" sz="2000" dirty="0">
                <a:latin typeface="Arial Rounded MT Bold" panose="020F0704030504030204" pitchFamily="34" charset="0"/>
                <a:ea typeface="Times New Roman" panose="02020603050405020304" pitchFamily="18" charset="0"/>
              </a:rPr>
              <a:t> by doing the EDA part</a:t>
            </a:r>
            <a:r>
              <a:rPr lang="en-GB" sz="2000" dirty="0">
                <a:effectLst/>
                <a:latin typeface="Arial Rounded MT Bold" panose="020F0704030504030204" pitchFamily="34" charset="0"/>
                <a:ea typeface="Times New Roman" panose="02020603050405020304" pitchFamily="18" charset="0"/>
              </a:rPr>
              <a:t> from the dataset, cleaning it, and then training it on the criteria’s due to which the prediction will be affected the most. We will be following the complete model making procedure from data cleaning to taking insights to training the data to testing. We have to make the nearest precise churn prediction model which can result in prediction of churn rate as well and will be helpful in the real world.</a:t>
            </a:r>
            <a:br>
              <a:rPr lang="en-US" sz="2000" dirty="0">
                <a:effectLst/>
                <a:latin typeface="Arial Rounded MT Bold" panose="020F0704030504030204" pitchFamily="34" charset="0"/>
                <a:ea typeface="Arial" panose="020B0604020202020204" pitchFamily="34" charset="0"/>
              </a:rPr>
            </a:br>
            <a:endParaRPr lang="en-US" sz="2000" dirty="0">
              <a:latin typeface="Arial Rounded MT Bold" panose="020F0704030504030204" pitchFamily="34" charset="0"/>
            </a:endParaRPr>
          </a:p>
        </p:txBody>
      </p:sp>
      <p:pic>
        <p:nvPicPr>
          <p:cNvPr id="2054" name="Picture 6" descr="Data Science Life Cycle for Customer Churn | by Islam Hasabo | Medium">
            <a:extLst>
              <a:ext uri="{FF2B5EF4-FFF2-40B4-BE49-F238E27FC236}">
                <a16:creationId xmlns:a16="http://schemas.microsoft.com/office/drawing/2014/main" id="{3031D8CF-D8B5-514C-7781-BF8DE6FBA9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6229" y="1796213"/>
            <a:ext cx="5253242" cy="3134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2324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3472543" y="914400"/>
            <a:ext cx="7804486" cy="696686"/>
          </a:xfrm>
        </p:spPr>
        <p:txBody>
          <a:bodyPr anchor="b"/>
          <a:lstStyle/>
          <a:p>
            <a:r>
              <a:rPr lang="en-US" dirty="0"/>
              <a:t>METHADOLOGY</a:t>
            </a:r>
          </a:p>
        </p:txBody>
      </p:sp>
      <p:sp>
        <p:nvSpPr>
          <p:cNvPr id="11" name="Content Placeholder 10">
            <a:extLst>
              <a:ext uri="{FF2B5EF4-FFF2-40B4-BE49-F238E27FC236}">
                <a16:creationId xmlns:a16="http://schemas.microsoft.com/office/drawing/2014/main" id="{000EBDF4-3413-FCF9-2E25-9A254A61F23E}"/>
              </a:ext>
            </a:extLst>
          </p:cNvPr>
          <p:cNvSpPr>
            <a:spLocks noGrp="1"/>
          </p:cNvSpPr>
          <p:nvPr>
            <p:ph idx="10"/>
          </p:nvPr>
        </p:nvSpPr>
        <p:spPr>
          <a:xfrm>
            <a:off x="5827204" y="1817914"/>
            <a:ext cx="5449824" cy="4125686"/>
          </a:xfrm>
        </p:spPr>
        <p:txBody>
          <a:bodyPr/>
          <a:lstStyle/>
          <a:p>
            <a:r>
              <a:rPr lang="en-US" dirty="0">
                <a:solidFill>
                  <a:srgbClr val="505A47"/>
                </a:solidFill>
                <a:latin typeface="Aptos Narrow" panose="020B0004020202020204" pitchFamily="34" charset="0"/>
              </a:rPr>
              <a:t>A systematic process is being followed to build a model which we will be discussing in this section. The first step in this is the dataset collection phase, followed by preprocessing, then implementing selection features and then training and testing the dataset and then finally running the model to predict WHETHER CUSTOMER WILL CHURN OR NOT and declare it to be YES or NO. We have taken the use of machine learning to build our model.</a:t>
            </a:r>
          </a:p>
          <a:p>
            <a:endParaRPr lang="en-US" dirty="0"/>
          </a:p>
        </p:txBody>
      </p:sp>
      <p:sp>
        <p:nvSpPr>
          <p:cNvPr id="6" name="Freeform 6">
            <a:extLst>
              <a:ext uri="{FF2B5EF4-FFF2-40B4-BE49-F238E27FC236}">
                <a16:creationId xmlns:a16="http://schemas.microsoft.com/office/drawing/2014/main" id="{96CD4A16-21AB-275F-A520-014C771EAAE0}"/>
              </a:ext>
            </a:extLst>
          </p:cNvPr>
          <p:cNvSpPr/>
          <p:nvPr/>
        </p:nvSpPr>
        <p:spPr>
          <a:xfrm>
            <a:off x="609601" y="2057400"/>
            <a:ext cx="4746171" cy="2960692"/>
          </a:xfrm>
          <a:custGeom>
            <a:avLst/>
            <a:gdLst/>
            <a:ahLst/>
            <a:cxnLst/>
            <a:rect l="l" t="t" r="r" b="b"/>
            <a:pathLst>
              <a:path w="9856283" h="4952003">
                <a:moveTo>
                  <a:pt x="0" y="0"/>
                </a:moveTo>
                <a:lnTo>
                  <a:pt x="9856284" y="0"/>
                </a:lnTo>
                <a:lnTo>
                  <a:pt x="9856284" y="4952002"/>
                </a:lnTo>
                <a:lnTo>
                  <a:pt x="0" y="4952002"/>
                </a:lnTo>
                <a:lnTo>
                  <a:pt x="0" y="0"/>
                </a:lnTo>
                <a:close/>
              </a:path>
            </a:pathLst>
          </a:custGeom>
          <a:blipFill>
            <a:blip r:embed="rId3"/>
            <a:stretch>
              <a:fillRect t="-1624" b="-6449"/>
            </a:stretch>
          </a:blipFill>
        </p:spPr>
      </p:sp>
    </p:spTree>
    <p:extLst>
      <p:ext uri="{BB962C8B-B14F-4D97-AF65-F5344CB8AC3E}">
        <p14:creationId xmlns:p14="http://schemas.microsoft.com/office/powerpoint/2010/main" val="52000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a:xfrm>
            <a:off x="914400" y="261257"/>
            <a:ext cx="5410200" cy="2590799"/>
          </a:xfrm>
        </p:spPr>
        <p:txBody>
          <a:bodyPr/>
          <a:lstStyle/>
          <a:p>
            <a:r>
              <a:rPr lang="en-US" sz="2400" dirty="0">
                <a:solidFill>
                  <a:srgbClr val="000000"/>
                </a:solidFill>
                <a:latin typeface="Glacial Indifference"/>
              </a:rPr>
              <a:t>This image shows how the Dataset is firstly preprocessed, in which it deals with missing values, cleaning of data and also taking insights which is one of the most important part before training or testing.</a:t>
            </a:r>
            <a:br>
              <a:rPr lang="en-US" sz="2400" dirty="0">
                <a:solidFill>
                  <a:srgbClr val="000000"/>
                </a:solidFill>
                <a:latin typeface="Glacial Indifference"/>
              </a:rPr>
            </a:br>
            <a:endParaRPr lang="en-US" sz="2400" dirty="0"/>
          </a:p>
        </p:txBody>
      </p:sp>
      <p:sp>
        <p:nvSpPr>
          <p:cNvPr id="8" name="Content Placeholder 7">
            <a:extLst>
              <a:ext uri="{FF2B5EF4-FFF2-40B4-BE49-F238E27FC236}">
                <a16:creationId xmlns:a16="http://schemas.microsoft.com/office/drawing/2014/main" id="{BCFDA37B-399A-B9F0-7A7D-2A891EB7FFA6}"/>
              </a:ext>
            </a:extLst>
          </p:cNvPr>
          <p:cNvSpPr>
            <a:spLocks noGrp="1"/>
          </p:cNvSpPr>
          <p:nvPr>
            <p:ph sz="quarter" idx="10"/>
          </p:nvPr>
        </p:nvSpPr>
        <p:spPr>
          <a:xfrm>
            <a:off x="3897086" y="3428999"/>
            <a:ext cx="7881256" cy="2590801"/>
          </a:xfrm>
        </p:spPr>
        <p:txBody>
          <a:bodyPr>
            <a:noAutofit/>
          </a:bodyPr>
          <a:lstStyle/>
          <a:p>
            <a:pPr marL="2286000" lvl="5" indent="0" algn="ctr">
              <a:buNone/>
            </a:pPr>
            <a:r>
              <a:rPr lang="en-US" sz="2400" dirty="0">
                <a:solidFill>
                  <a:srgbClr val="000000"/>
                </a:solidFill>
                <a:latin typeface="Glacial Indifference"/>
              </a:rPr>
              <a:t>This is the output of our dataset which we are using to build this model. This image shows the count of customers in total who will churn from the services they are availing provided in our dataset. This gives a wholesome picture of our dataset.</a:t>
            </a:r>
            <a:endParaRPr lang="en-US" sz="2400" dirty="0"/>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5</a:t>
            </a:fld>
            <a:endParaRPr lang="en-US" dirty="0"/>
          </a:p>
        </p:txBody>
      </p:sp>
      <p:pic>
        <p:nvPicPr>
          <p:cNvPr id="4" name="Picture 3">
            <a:extLst>
              <a:ext uri="{FF2B5EF4-FFF2-40B4-BE49-F238E27FC236}">
                <a16:creationId xmlns:a16="http://schemas.microsoft.com/office/drawing/2014/main" id="{8E309564-BA26-84C3-8DF6-4185CC417190}"/>
              </a:ext>
            </a:extLst>
          </p:cNvPr>
          <p:cNvPicPr>
            <a:picLocks noChangeAspect="1"/>
          </p:cNvPicPr>
          <p:nvPr/>
        </p:nvPicPr>
        <p:blipFill>
          <a:blip r:embed="rId3"/>
          <a:stretch>
            <a:fillRect/>
          </a:stretch>
        </p:blipFill>
        <p:spPr>
          <a:xfrm>
            <a:off x="7380514" y="261257"/>
            <a:ext cx="4547756" cy="2590800"/>
          </a:xfrm>
          <a:prstGeom prst="rect">
            <a:avLst/>
          </a:prstGeom>
        </p:spPr>
      </p:pic>
      <p:pic>
        <p:nvPicPr>
          <p:cNvPr id="6" name="Picture 5">
            <a:extLst>
              <a:ext uri="{FF2B5EF4-FFF2-40B4-BE49-F238E27FC236}">
                <a16:creationId xmlns:a16="http://schemas.microsoft.com/office/drawing/2014/main" id="{38D2128C-718F-8178-EC61-9D29A0F943DA}"/>
              </a:ext>
            </a:extLst>
          </p:cNvPr>
          <p:cNvPicPr>
            <a:picLocks noChangeAspect="1"/>
          </p:cNvPicPr>
          <p:nvPr/>
        </p:nvPicPr>
        <p:blipFill>
          <a:blip r:embed="rId4"/>
          <a:stretch>
            <a:fillRect/>
          </a:stretch>
        </p:blipFill>
        <p:spPr>
          <a:xfrm>
            <a:off x="176784" y="3058887"/>
            <a:ext cx="4862512" cy="2960914"/>
          </a:xfrm>
          <a:prstGeom prst="rect">
            <a:avLst/>
          </a:prstGeom>
        </p:spPr>
      </p:pic>
      <p:sp>
        <p:nvSpPr>
          <p:cNvPr id="7" name="Freeform 9">
            <a:extLst>
              <a:ext uri="{FF2B5EF4-FFF2-40B4-BE49-F238E27FC236}">
                <a16:creationId xmlns:a16="http://schemas.microsoft.com/office/drawing/2014/main" id="{E7133767-5233-BC20-C025-5D16E9D3EB5D}"/>
              </a:ext>
            </a:extLst>
          </p:cNvPr>
          <p:cNvSpPr/>
          <p:nvPr/>
        </p:nvSpPr>
        <p:spPr>
          <a:xfrm>
            <a:off x="5174125" y="4101640"/>
            <a:ext cx="1150475" cy="448589"/>
          </a:xfrm>
          <a:custGeom>
            <a:avLst/>
            <a:gdLst/>
            <a:ahLst/>
            <a:cxnLst/>
            <a:rect l="l" t="t" r="r" b="b"/>
            <a:pathLst>
              <a:path w="1383983" h="522549">
                <a:moveTo>
                  <a:pt x="0" y="0"/>
                </a:moveTo>
                <a:lnTo>
                  <a:pt x="1383983" y="0"/>
                </a:lnTo>
                <a:lnTo>
                  <a:pt x="1383983" y="522549"/>
                </a:lnTo>
                <a:lnTo>
                  <a:pt x="0" y="522549"/>
                </a:lnTo>
                <a:lnTo>
                  <a:pt x="0" y="0"/>
                </a:lnTo>
                <a:close/>
              </a:path>
            </a:pathLst>
          </a:custGeom>
          <a:blipFill>
            <a:blip r:embed="rId5"/>
            <a:stretch>
              <a:fillRect t="-78240" b="-92577"/>
            </a:stretch>
          </a:blipFill>
        </p:spPr>
      </p:sp>
    </p:spTree>
    <p:extLst>
      <p:ext uri="{BB962C8B-B14F-4D97-AF65-F5344CB8AC3E}">
        <p14:creationId xmlns:p14="http://schemas.microsoft.com/office/powerpoint/2010/main" val="1966913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2A3D95EF-8A67-7F71-37EF-9EB02511B163}"/>
              </a:ext>
            </a:extLst>
          </p:cNvPr>
          <p:cNvSpPr>
            <a:spLocks noGrp="1"/>
          </p:cNvSpPr>
          <p:nvPr>
            <p:ph type="title"/>
          </p:nvPr>
        </p:nvSpPr>
        <p:spPr>
          <a:xfrm>
            <a:off x="914400" y="914400"/>
            <a:ext cx="5921829" cy="783771"/>
          </a:xfrm>
        </p:spPr>
        <p:txBody>
          <a:bodyPr anchor="b"/>
          <a:lstStyle/>
          <a:p>
            <a:r>
              <a:rPr lang="en-US" dirty="0"/>
              <a:t>Insights</a:t>
            </a:r>
          </a:p>
        </p:txBody>
      </p:sp>
      <p:sp>
        <p:nvSpPr>
          <p:cNvPr id="15" name="Text Placeholder 14">
            <a:extLst>
              <a:ext uri="{FF2B5EF4-FFF2-40B4-BE49-F238E27FC236}">
                <a16:creationId xmlns:a16="http://schemas.microsoft.com/office/drawing/2014/main" id="{C7846849-DC0A-EE3B-2E5E-D669EC1273D6}"/>
              </a:ext>
            </a:extLst>
          </p:cNvPr>
          <p:cNvSpPr>
            <a:spLocks noGrp="1"/>
          </p:cNvSpPr>
          <p:nvPr>
            <p:ph type="body" sz="quarter" idx="13"/>
          </p:nvPr>
        </p:nvSpPr>
        <p:spPr>
          <a:xfrm>
            <a:off x="990600" y="1869622"/>
            <a:ext cx="5845629" cy="4579256"/>
          </a:xfrm>
        </p:spPr>
        <p:txBody>
          <a:bodyPr/>
          <a:lstStyle/>
          <a:p>
            <a:pPr marL="342900" indent="-342900" algn="l">
              <a:buFont typeface="Arial" panose="020B0604020202020204" pitchFamily="34" charset="0"/>
              <a:buChar char="•"/>
            </a:pPr>
            <a:r>
              <a:rPr lang="en-GB" sz="1800" b="1" kern="0" dirty="0">
                <a:solidFill>
                  <a:srgbClr val="637700"/>
                </a:solidFill>
                <a:effectLst/>
                <a:latin typeface="Aptos Narrow" panose="020B0004020202020204" pitchFamily="34" charset="0"/>
                <a:ea typeface="Times New Roman" panose="02020603050405020304" pitchFamily="18" charset="0"/>
              </a:rPr>
              <a:t>After doing pre-processing of data, we have done data exploration for taking the data insights. So, to select the best categories and examine them among gender, senior citizen, partnership, internet service, online service, online backup and many more that. among these criteria’s which should be used for training the model because o which the model will be most affected.</a:t>
            </a:r>
          </a:p>
          <a:p>
            <a:pPr marL="342900" indent="-342900" algn="l">
              <a:buFont typeface="Arial" panose="020B0604020202020204" pitchFamily="34" charset="0"/>
              <a:buChar char="•"/>
            </a:pPr>
            <a:r>
              <a:rPr lang="en-GB" sz="1800" b="1" dirty="0">
                <a:solidFill>
                  <a:srgbClr val="637700"/>
                </a:solidFill>
                <a:effectLst/>
                <a:latin typeface="Aptos Narrow" panose="020B0004020202020204" pitchFamily="34" charset="0"/>
                <a:ea typeface="Times New Roman" panose="02020603050405020304" pitchFamily="18" charset="0"/>
              </a:rPr>
              <a:t>These are the bar graphs produced on exploring data on various categories. They show how much customers will churn or not on the basis of particular criteria.</a:t>
            </a:r>
            <a:endParaRPr lang="en-US" sz="1800" b="1" dirty="0">
              <a:solidFill>
                <a:srgbClr val="637700"/>
              </a:solidFill>
              <a:effectLst/>
              <a:latin typeface="Aptos Narrow" panose="020B0004020202020204" pitchFamily="34" charset="0"/>
              <a:ea typeface="Arial" panose="020B0604020202020204" pitchFamily="34" charset="0"/>
            </a:endParaRPr>
          </a:p>
          <a:p>
            <a:pPr marL="342900" indent="-342900" algn="l">
              <a:buFont typeface="Arial" panose="020B0604020202020204" pitchFamily="34" charset="0"/>
              <a:buChar char="•"/>
            </a:pPr>
            <a:r>
              <a:rPr lang="en-GB" sz="1800" b="1" kern="0" dirty="0">
                <a:solidFill>
                  <a:srgbClr val="637700"/>
                </a:solidFill>
                <a:effectLst/>
                <a:latin typeface="Aptos Narrow" panose="020B0004020202020204" pitchFamily="34" charset="0"/>
                <a:ea typeface="Times New Roman" panose="02020603050405020304" pitchFamily="18" charset="0"/>
              </a:rPr>
              <a:t>After getting insights from this information, we used machine learning to train the model</a:t>
            </a:r>
            <a:endParaRPr lang="en-US" b="1" dirty="0">
              <a:solidFill>
                <a:srgbClr val="637700"/>
              </a:solidFill>
              <a:latin typeface="Aptos Narrow" panose="020B0004020202020204" pitchFamily="34" charset="0"/>
            </a:endParaRPr>
          </a:p>
        </p:txBody>
      </p:sp>
      <p:pic>
        <p:nvPicPr>
          <p:cNvPr id="2" name="Picture 1">
            <a:extLst>
              <a:ext uri="{FF2B5EF4-FFF2-40B4-BE49-F238E27FC236}">
                <a16:creationId xmlns:a16="http://schemas.microsoft.com/office/drawing/2014/main" id="{1E103D55-980E-5213-B8FA-AD5477A596FA}"/>
              </a:ext>
            </a:extLst>
          </p:cNvPr>
          <p:cNvPicPr>
            <a:picLocks noChangeAspect="1"/>
          </p:cNvPicPr>
          <p:nvPr/>
        </p:nvPicPr>
        <p:blipFill>
          <a:blip r:embed="rId3"/>
          <a:stretch>
            <a:fillRect/>
          </a:stretch>
        </p:blipFill>
        <p:spPr>
          <a:xfrm>
            <a:off x="7293429" y="1837817"/>
            <a:ext cx="2166257" cy="1622987"/>
          </a:xfrm>
          <a:prstGeom prst="rect">
            <a:avLst/>
          </a:prstGeom>
        </p:spPr>
      </p:pic>
      <p:pic>
        <p:nvPicPr>
          <p:cNvPr id="3" name="Picture 2">
            <a:extLst>
              <a:ext uri="{FF2B5EF4-FFF2-40B4-BE49-F238E27FC236}">
                <a16:creationId xmlns:a16="http://schemas.microsoft.com/office/drawing/2014/main" id="{3065FDD9-C940-6392-5E4E-2E544B34F971}"/>
              </a:ext>
            </a:extLst>
          </p:cNvPr>
          <p:cNvPicPr>
            <a:picLocks noChangeAspect="1"/>
          </p:cNvPicPr>
          <p:nvPr/>
        </p:nvPicPr>
        <p:blipFill>
          <a:blip r:embed="rId4"/>
          <a:stretch>
            <a:fillRect/>
          </a:stretch>
        </p:blipFill>
        <p:spPr>
          <a:xfrm>
            <a:off x="9753276" y="1869622"/>
            <a:ext cx="2064659" cy="1559378"/>
          </a:xfrm>
          <a:prstGeom prst="rect">
            <a:avLst/>
          </a:prstGeom>
        </p:spPr>
      </p:pic>
      <p:pic>
        <p:nvPicPr>
          <p:cNvPr id="4" name="Picture 3">
            <a:extLst>
              <a:ext uri="{FF2B5EF4-FFF2-40B4-BE49-F238E27FC236}">
                <a16:creationId xmlns:a16="http://schemas.microsoft.com/office/drawing/2014/main" id="{A8740B55-FC22-5FDD-DAD3-287DED55B313}"/>
              </a:ext>
            </a:extLst>
          </p:cNvPr>
          <p:cNvPicPr>
            <a:picLocks noChangeAspect="1"/>
          </p:cNvPicPr>
          <p:nvPr/>
        </p:nvPicPr>
        <p:blipFill>
          <a:blip r:embed="rId5"/>
          <a:stretch>
            <a:fillRect/>
          </a:stretch>
        </p:blipFill>
        <p:spPr>
          <a:xfrm>
            <a:off x="9731924" y="3588883"/>
            <a:ext cx="2086011" cy="1559379"/>
          </a:xfrm>
          <a:prstGeom prst="rect">
            <a:avLst/>
          </a:prstGeom>
        </p:spPr>
      </p:pic>
      <p:pic>
        <p:nvPicPr>
          <p:cNvPr id="5" name="Picture 4">
            <a:extLst>
              <a:ext uri="{FF2B5EF4-FFF2-40B4-BE49-F238E27FC236}">
                <a16:creationId xmlns:a16="http://schemas.microsoft.com/office/drawing/2014/main" id="{1D559814-41FF-0435-6ED2-9C82DF74B0AA}"/>
              </a:ext>
            </a:extLst>
          </p:cNvPr>
          <p:cNvPicPr>
            <a:picLocks noChangeAspect="1"/>
          </p:cNvPicPr>
          <p:nvPr/>
        </p:nvPicPr>
        <p:blipFill>
          <a:blip r:embed="rId6"/>
          <a:stretch>
            <a:fillRect/>
          </a:stretch>
        </p:blipFill>
        <p:spPr>
          <a:xfrm>
            <a:off x="7293429" y="3588883"/>
            <a:ext cx="2166257" cy="1629823"/>
          </a:xfrm>
          <a:prstGeom prst="rect">
            <a:avLst/>
          </a:prstGeom>
        </p:spPr>
      </p:pic>
    </p:spTree>
    <p:extLst>
      <p:ext uri="{BB962C8B-B14F-4D97-AF65-F5344CB8AC3E}">
        <p14:creationId xmlns:p14="http://schemas.microsoft.com/office/powerpoint/2010/main" val="1096717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95044F7-BD97-2FDE-4E33-A565BCF0EFEC}"/>
              </a:ext>
            </a:extLst>
          </p:cNvPr>
          <p:cNvSpPr>
            <a:spLocks noGrp="1"/>
          </p:cNvSpPr>
          <p:nvPr>
            <p:ph type="title"/>
          </p:nvPr>
        </p:nvSpPr>
        <p:spPr>
          <a:xfrm>
            <a:off x="4568876" y="914401"/>
            <a:ext cx="2287305" cy="783770"/>
          </a:xfrm>
        </p:spPr>
        <p:txBody>
          <a:bodyPr/>
          <a:lstStyle/>
          <a:p>
            <a:r>
              <a:rPr lang="en-US" sz="4000" b="1" dirty="0"/>
              <a:t>RESULT</a:t>
            </a:r>
          </a:p>
        </p:txBody>
      </p:sp>
      <p:sp>
        <p:nvSpPr>
          <p:cNvPr id="3" name="Content Placeholder 2">
            <a:extLst>
              <a:ext uri="{FF2B5EF4-FFF2-40B4-BE49-F238E27FC236}">
                <a16:creationId xmlns:a16="http://schemas.microsoft.com/office/drawing/2014/main" id="{DE597F60-88E2-C430-D52B-6604405AD55C}"/>
              </a:ext>
            </a:extLst>
          </p:cNvPr>
          <p:cNvSpPr>
            <a:spLocks noGrp="1"/>
          </p:cNvSpPr>
          <p:nvPr>
            <p:ph sz="quarter" idx="12"/>
          </p:nvPr>
        </p:nvSpPr>
        <p:spPr>
          <a:xfrm>
            <a:off x="914398" y="2039110"/>
            <a:ext cx="5791201" cy="4361689"/>
          </a:xfrm>
        </p:spPr>
        <p:txBody>
          <a:bodyPr/>
          <a:lstStyle/>
          <a:p>
            <a:pPr marL="342900" indent="-342900">
              <a:buFont typeface="Wingdings" panose="05000000000000000000" pitchFamily="2" charset="2"/>
              <a:buChar char="Ø"/>
            </a:pPr>
            <a:r>
              <a:rPr lang="en-US" sz="2000" dirty="0">
                <a:solidFill>
                  <a:srgbClr val="000000"/>
                </a:solidFill>
                <a:latin typeface="Comic Sans"/>
              </a:rPr>
              <a:t>After applying various supervised machine learning algorithms and also by taking the help of confusion matrices , we concluded that which algorithm we have to use to train our model , so that it will give us the most precise result.</a:t>
            </a:r>
          </a:p>
          <a:p>
            <a:pPr marL="342900" indent="-342900">
              <a:buFont typeface="Wingdings" panose="05000000000000000000" pitchFamily="2" charset="2"/>
              <a:buChar char="Ø"/>
            </a:pPr>
            <a:r>
              <a:rPr lang="en-US" sz="2000" dirty="0">
                <a:solidFill>
                  <a:srgbClr val="000000"/>
                </a:solidFill>
                <a:latin typeface="Comic Sans"/>
              </a:rPr>
              <a:t>Confusion matrix is a table of two rows and two columns consisting true positive, false positive, false negative and true negative.</a:t>
            </a:r>
          </a:p>
          <a:p>
            <a:pPr marL="342900" indent="-342900">
              <a:buFont typeface="Wingdings" panose="05000000000000000000" pitchFamily="2" charset="2"/>
              <a:buChar char="Ø"/>
            </a:pPr>
            <a:r>
              <a:rPr lang="en-US" sz="2000" dirty="0">
                <a:solidFill>
                  <a:srgbClr val="000000"/>
                </a:solidFill>
                <a:latin typeface="Comic Sans"/>
              </a:rPr>
              <a:t>It is called so as it is used in predictive analysis, i.e., it is used to predict whether the machine is confused between the two. </a:t>
            </a:r>
          </a:p>
          <a:p>
            <a:pPr marL="342900" indent="-342900">
              <a:buFont typeface="Wingdings" panose="05000000000000000000" pitchFamily="2" charset="2"/>
              <a:buChar char="Ø"/>
            </a:pPr>
            <a:endParaRPr lang="en-US" dirty="0">
              <a:solidFill>
                <a:srgbClr val="543E35"/>
              </a:solidFill>
            </a:endParaRPr>
          </a:p>
        </p:txBody>
      </p:sp>
      <p:sp>
        <p:nvSpPr>
          <p:cNvPr id="6" name="Freeform 6">
            <a:extLst>
              <a:ext uri="{FF2B5EF4-FFF2-40B4-BE49-F238E27FC236}">
                <a16:creationId xmlns:a16="http://schemas.microsoft.com/office/drawing/2014/main" id="{C1886D90-EA0A-5183-06F9-CCBEC218E1AE}"/>
              </a:ext>
            </a:extLst>
          </p:cNvPr>
          <p:cNvSpPr/>
          <p:nvPr/>
        </p:nvSpPr>
        <p:spPr>
          <a:xfrm>
            <a:off x="7271657" y="2374827"/>
            <a:ext cx="4365172" cy="3155116"/>
          </a:xfrm>
          <a:custGeom>
            <a:avLst/>
            <a:gdLst/>
            <a:ahLst/>
            <a:cxnLst/>
            <a:rect l="l" t="t" r="r" b="b"/>
            <a:pathLst>
              <a:path w="5653661" h="3769107">
                <a:moveTo>
                  <a:pt x="0" y="0"/>
                </a:moveTo>
                <a:lnTo>
                  <a:pt x="5653661" y="0"/>
                </a:lnTo>
                <a:lnTo>
                  <a:pt x="5653661" y="3769107"/>
                </a:lnTo>
                <a:lnTo>
                  <a:pt x="0" y="3769107"/>
                </a:lnTo>
                <a:lnTo>
                  <a:pt x="0" y="0"/>
                </a:lnTo>
                <a:close/>
              </a:path>
            </a:pathLst>
          </a:custGeom>
          <a:blipFill>
            <a:blip r:embed="rId3"/>
            <a:stretch>
              <a:fillRect/>
            </a:stretch>
          </a:blipFill>
        </p:spPr>
      </p:sp>
    </p:spTree>
    <p:extLst>
      <p:ext uri="{BB962C8B-B14F-4D97-AF65-F5344CB8AC3E}">
        <p14:creationId xmlns:p14="http://schemas.microsoft.com/office/powerpoint/2010/main" val="859909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96E3FD31-D19A-BFEB-821F-C00103830DC9}"/>
              </a:ext>
            </a:extLst>
          </p:cNvPr>
          <p:cNvSpPr>
            <a:spLocks noGrp="1"/>
          </p:cNvSpPr>
          <p:nvPr>
            <p:ph type="title"/>
          </p:nvPr>
        </p:nvSpPr>
        <p:spPr>
          <a:xfrm>
            <a:off x="293916" y="4316669"/>
            <a:ext cx="11495313" cy="2269188"/>
          </a:xfrm>
        </p:spPr>
        <p:txBody>
          <a:bodyPr/>
          <a:lstStyle/>
          <a:p>
            <a:r>
              <a:rPr lang="en-GB" sz="2400" dirty="0">
                <a:effectLst/>
                <a:latin typeface="Times New Roman" panose="02020603050405020304" pitchFamily="18" charset="0"/>
                <a:ea typeface="Times New Roman" panose="02020603050405020304" pitchFamily="18" charset="0"/>
              </a:rPr>
              <a:t>Random forest thus proves to be a better algorithm since it makes it easy to visualise the data and is a further classified version of decision tree. So, it is a more improved one. It works according to the voting procedure; this works for the majority. Thus, with an accuracy score of 95.64% random forest algorithm proved to be the best to train our model.</a:t>
            </a:r>
            <a:br>
              <a:rPr lang="en-US" sz="1800" dirty="0">
                <a:effectLst/>
                <a:latin typeface="Arial" panose="020B0604020202020204" pitchFamily="34" charset="0"/>
                <a:ea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CF3ADB94-FC21-07C5-1FC9-E729C5DEDFC6}"/>
              </a:ext>
            </a:extLst>
          </p:cNvPr>
          <p:cNvSpPr>
            <a:spLocks noGrp="1"/>
          </p:cNvSpPr>
          <p:nvPr>
            <p:ph sz="quarter" idx="12"/>
          </p:nvPr>
        </p:nvSpPr>
        <p:spPr>
          <a:xfrm flipH="1">
            <a:off x="4778828" y="446313"/>
            <a:ext cx="7119256" cy="5433277"/>
          </a:xfrm>
        </p:spPr>
        <p:txBody>
          <a:bodyPr>
            <a:normAutofit/>
          </a:bodyPr>
          <a:lstStyle/>
          <a:p>
            <a:pPr marL="342900" indent="-342900">
              <a:buFont typeface="Wingdings" panose="05000000000000000000" pitchFamily="2" charset="2"/>
              <a:buChar char="ü"/>
            </a:pPr>
            <a:r>
              <a:rPr lang="en-US" sz="2000" dirty="0">
                <a:solidFill>
                  <a:srgbClr val="000000"/>
                </a:solidFill>
                <a:latin typeface="Trebuchet MS"/>
              </a:rPr>
              <a:t>This is the confusion matrix of random forest classifier algorithm which shows that random forest supervised machine learning algorithm gives less negative statement as compared to decision tree classifier, i.e., this algorithm do its best to predict the result.</a:t>
            </a:r>
          </a:p>
          <a:p>
            <a:pPr marL="342900" indent="-342900">
              <a:buFont typeface="Wingdings" panose="05000000000000000000" pitchFamily="2" charset="2"/>
              <a:buChar char="ü"/>
            </a:pPr>
            <a:endParaRPr lang="en-US" dirty="0">
              <a:solidFill>
                <a:srgbClr val="000000"/>
              </a:solidFill>
              <a:latin typeface="Trebuchet MS"/>
            </a:endParaRPr>
          </a:p>
          <a:p>
            <a:pPr marL="342900" indent="-342900">
              <a:buFont typeface="Wingdings" panose="05000000000000000000" pitchFamily="2" charset="2"/>
              <a:buChar char="ü"/>
            </a:pPr>
            <a:r>
              <a:rPr lang="en-US" sz="2000" dirty="0">
                <a:solidFill>
                  <a:srgbClr val="000000"/>
                </a:solidFill>
                <a:latin typeface="Trebuchet MS"/>
              </a:rPr>
              <a:t>This is the confusion matrix of random forest classifier  algorithm after applying SMOTE-ENN technique to reduce overlapping in result and hence it decreases the number of false negative when applied for training on various criteria’s.</a:t>
            </a:r>
          </a:p>
          <a:p>
            <a:pPr marL="342900" indent="-342900">
              <a:buFont typeface="Wingdings" panose="05000000000000000000" pitchFamily="2" charset="2"/>
              <a:buChar char="ü"/>
            </a:pPr>
            <a:endParaRPr lang="en-US" dirty="0">
              <a:solidFill>
                <a:srgbClr val="000000"/>
              </a:solidFill>
              <a:latin typeface="Trebuchet MS"/>
            </a:endParaRPr>
          </a:p>
          <a:p>
            <a:pPr marL="342900" indent="-342900">
              <a:buFont typeface="Wingdings" panose="05000000000000000000" pitchFamily="2" charset="2"/>
              <a:buChar char="ü"/>
            </a:pPr>
            <a:endParaRPr lang="en-US" sz="2000" dirty="0">
              <a:solidFill>
                <a:srgbClr val="000000"/>
              </a:solidFill>
              <a:latin typeface="Trebuchet MS"/>
            </a:endParaRPr>
          </a:p>
          <a:p>
            <a:pPr marL="342900" indent="-342900">
              <a:buFont typeface="Wingdings" panose="05000000000000000000" pitchFamily="2" charset="2"/>
              <a:buChar char="ü"/>
            </a:pPr>
            <a:endParaRPr lang="en-US" dirty="0">
              <a:solidFill>
                <a:srgbClr val="000000"/>
              </a:solidFill>
              <a:latin typeface="Trebuchet MS"/>
            </a:endParaRPr>
          </a:p>
          <a:p>
            <a:pPr marL="342900" indent="-342900">
              <a:buFont typeface="Wingdings" panose="05000000000000000000" pitchFamily="2" charset="2"/>
              <a:buChar char="ü"/>
            </a:pPr>
            <a:endParaRPr lang="en-US" dirty="0">
              <a:solidFill>
                <a:srgbClr val="000000"/>
              </a:solidFill>
              <a:latin typeface="Trebuchet MS"/>
            </a:endParaRPr>
          </a:p>
          <a:p>
            <a:pPr marL="342900" indent="-342900">
              <a:buFont typeface="Wingdings" panose="05000000000000000000" pitchFamily="2" charset="2"/>
              <a:buChar char="ü"/>
            </a:pPr>
            <a:endParaRPr lang="en-US" dirty="0">
              <a:solidFill>
                <a:srgbClr val="000000"/>
              </a:solidFill>
              <a:latin typeface="Trebuchet MS"/>
            </a:endParaRPr>
          </a:p>
        </p:txBody>
      </p:sp>
      <p:sp>
        <p:nvSpPr>
          <p:cNvPr id="5" name="Slide Number Placeholder 4">
            <a:extLst>
              <a:ext uri="{FF2B5EF4-FFF2-40B4-BE49-F238E27FC236}">
                <a16:creationId xmlns:a16="http://schemas.microsoft.com/office/drawing/2014/main" id="{7F576313-F1C8-57CB-82F6-54BC07D3B9F4}"/>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8</a:t>
            </a:fld>
            <a:endParaRPr lang="en-US" dirty="0"/>
          </a:p>
        </p:txBody>
      </p:sp>
      <p:pic>
        <p:nvPicPr>
          <p:cNvPr id="7" name="Content Placeholder 6">
            <a:extLst>
              <a:ext uri="{FF2B5EF4-FFF2-40B4-BE49-F238E27FC236}">
                <a16:creationId xmlns:a16="http://schemas.microsoft.com/office/drawing/2014/main" id="{B68BAEB2-DA83-4BE1-53F4-2172AAC8D301}"/>
              </a:ext>
            </a:extLst>
          </p:cNvPr>
          <p:cNvPicPr>
            <a:picLocks noGrp="1" noChangeAspect="1"/>
          </p:cNvPicPr>
          <p:nvPr>
            <p:ph sz="quarter" idx="13"/>
          </p:nvPr>
        </p:nvPicPr>
        <p:blipFill>
          <a:blip r:embed="rId2"/>
          <a:stretch>
            <a:fillRect/>
          </a:stretch>
        </p:blipFill>
        <p:spPr>
          <a:xfrm>
            <a:off x="565602" y="272143"/>
            <a:ext cx="3026684" cy="1727183"/>
          </a:xfrm>
          <a:prstGeom prst="rect">
            <a:avLst/>
          </a:prstGeom>
        </p:spPr>
      </p:pic>
      <p:pic>
        <p:nvPicPr>
          <p:cNvPr id="8" name="Picture 7">
            <a:extLst>
              <a:ext uri="{FF2B5EF4-FFF2-40B4-BE49-F238E27FC236}">
                <a16:creationId xmlns:a16="http://schemas.microsoft.com/office/drawing/2014/main" id="{3BF62AE7-4525-8FA8-38A2-7DF863F6FD83}"/>
              </a:ext>
            </a:extLst>
          </p:cNvPr>
          <p:cNvPicPr>
            <a:picLocks noChangeAspect="1"/>
          </p:cNvPicPr>
          <p:nvPr/>
        </p:nvPicPr>
        <p:blipFill>
          <a:blip r:embed="rId3"/>
          <a:stretch>
            <a:fillRect/>
          </a:stretch>
        </p:blipFill>
        <p:spPr>
          <a:xfrm>
            <a:off x="565602" y="2362199"/>
            <a:ext cx="3086739" cy="1591597"/>
          </a:xfrm>
          <a:prstGeom prst="rect">
            <a:avLst/>
          </a:prstGeom>
        </p:spPr>
      </p:pic>
    </p:spTree>
    <p:extLst>
      <p:ext uri="{BB962C8B-B14F-4D97-AF65-F5344CB8AC3E}">
        <p14:creationId xmlns:p14="http://schemas.microsoft.com/office/powerpoint/2010/main" val="537809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B33A77B-664F-FFD3-D61A-0D344C269A12}"/>
              </a:ext>
            </a:extLst>
          </p:cNvPr>
          <p:cNvSpPr>
            <a:spLocks noGrp="1"/>
          </p:cNvSpPr>
          <p:nvPr>
            <p:ph type="title"/>
          </p:nvPr>
        </p:nvSpPr>
        <p:spPr>
          <a:xfrm>
            <a:off x="4082143" y="566057"/>
            <a:ext cx="7192409" cy="1262743"/>
          </a:xfrm>
        </p:spPr>
        <p:txBody>
          <a:bodyPr/>
          <a:lstStyle/>
          <a:p>
            <a:r>
              <a:rPr lang="en-US" sz="3600" b="1" dirty="0"/>
              <a:t>CONCLUSION</a:t>
            </a:r>
          </a:p>
        </p:txBody>
      </p:sp>
      <p:sp>
        <p:nvSpPr>
          <p:cNvPr id="3" name="Content Placeholder 2">
            <a:extLst>
              <a:ext uri="{FF2B5EF4-FFF2-40B4-BE49-F238E27FC236}">
                <a16:creationId xmlns:a16="http://schemas.microsoft.com/office/drawing/2014/main" id="{DA4B0F3C-5228-C9FB-1212-1D4894C80B46}"/>
              </a:ext>
            </a:extLst>
          </p:cNvPr>
          <p:cNvSpPr>
            <a:spLocks noGrp="1"/>
          </p:cNvSpPr>
          <p:nvPr>
            <p:ph sz="quarter" idx="13"/>
          </p:nvPr>
        </p:nvSpPr>
        <p:spPr>
          <a:xfrm>
            <a:off x="76200" y="2039111"/>
            <a:ext cx="7568183" cy="3840480"/>
          </a:xfrm>
        </p:spPr>
        <p:txBody>
          <a:bodyPr>
            <a:normAutofit/>
          </a:bodyPr>
          <a:lstStyle/>
          <a:p>
            <a:pPr marL="457200" lvl="1" indent="0">
              <a:buNone/>
            </a:pPr>
            <a:endParaRPr lang="en-US" dirty="0"/>
          </a:p>
          <a:p>
            <a:pPr marL="457200" lvl="1" indent="0">
              <a:buNone/>
            </a:pPr>
            <a:r>
              <a:rPr lang="en-GB" sz="1800" kern="0" dirty="0">
                <a:effectLst/>
                <a:latin typeface="Lucida Bright" panose="02040602050505020304" pitchFamily="18" charset="0"/>
                <a:ea typeface="Times New Roman" panose="02020603050405020304" pitchFamily="18" charset="0"/>
              </a:rPr>
              <a:t>These emerging technologies is a big push to the business world as well. Customer churn prediction model has proved to be a great use for new startups or the existing business. We have used different machine learning techniques and SMOTE-ENN technique to build the model. SMOTE-ENN is a technique to avoid overlapping content. This technique helps in precision of the result. But, making these machine-based model to produce exact precise result to be implemented and get the correct output is not easy. Since, these types of models are trained based on large amount of data having different categories and criteria. Predicting human behaviour through machine is a less precise thing.</a:t>
            </a:r>
            <a:endParaRPr lang="en-US" dirty="0">
              <a:latin typeface="Lucida Bright" panose="02040602050505020304" pitchFamily="18" charset="0"/>
            </a:endParaRPr>
          </a:p>
        </p:txBody>
      </p:sp>
      <p:sp>
        <p:nvSpPr>
          <p:cNvPr id="5" name="Content Placeholder 4">
            <a:extLst>
              <a:ext uri="{FF2B5EF4-FFF2-40B4-BE49-F238E27FC236}">
                <a16:creationId xmlns:a16="http://schemas.microsoft.com/office/drawing/2014/main" id="{7DA9EE9E-3073-7E11-3AA5-F77C3B48A97F}"/>
              </a:ext>
            </a:extLst>
          </p:cNvPr>
          <p:cNvSpPr>
            <a:spLocks noGrp="1"/>
          </p:cNvSpPr>
          <p:nvPr>
            <p:ph sz="quarter" idx="12"/>
          </p:nvPr>
        </p:nvSpPr>
        <p:spPr>
          <a:xfrm>
            <a:off x="7848600" y="2405744"/>
            <a:ext cx="3428696" cy="3331028"/>
          </a:xfrm>
        </p:spPr>
        <p:txBody>
          <a:bodyPr>
            <a:normAutofit fontScale="77500" lnSpcReduction="20000"/>
          </a:bodyPr>
          <a:lstStyle/>
          <a:p>
            <a:pPr marL="0" marR="0">
              <a:lnSpc>
                <a:spcPct val="150000"/>
              </a:lnSpc>
              <a:spcBef>
                <a:spcPts val="0"/>
              </a:spcBef>
              <a:spcAft>
                <a:spcPts val="0"/>
              </a:spcAft>
            </a:pPr>
            <a:r>
              <a:rPr lang="en-GB" sz="1800" dirty="0">
                <a:effectLst/>
                <a:latin typeface="Libre Baskerville" panose="02000000000000000000" pitchFamily="2" charset="0"/>
                <a:ea typeface="Times New Roman" panose="02020603050405020304" pitchFamily="18" charset="0"/>
              </a:rPr>
              <a:t>Future work can include, models being made by working on more re-fined dataset pre-processed, cleaned and having more decisive results. Applying more optimized techniques to increase the precision of the output is yet need to be examined. As this business is not an area of experiments, because they are the most affected fields, they work on accuracy only.</a:t>
            </a:r>
            <a:endParaRPr lang="en-US" sz="1800" dirty="0">
              <a:effectLst/>
              <a:latin typeface="Libre Baskerville" panose="02000000000000000000" pitchFamily="2" charset="0"/>
              <a:ea typeface="Arial" panose="020B0604020202020204" pitchFamily="34" charset="0"/>
            </a:endParaRPr>
          </a:p>
        </p:txBody>
      </p:sp>
      <p:sp>
        <p:nvSpPr>
          <p:cNvPr id="4" name="Slide Number Placeholder 3">
            <a:extLst>
              <a:ext uri="{FF2B5EF4-FFF2-40B4-BE49-F238E27FC236}">
                <a16:creationId xmlns:a16="http://schemas.microsoft.com/office/drawing/2014/main" id="{AE59500A-4B75-29F9-CE37-C3E13D6A566A}"/>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9</a:t>
            </a:fld>
            <a:endParaRPr lang="en-US" dirty="0"/>
          </a:p>
        </p:txBody>
      </p:sp>
    </p:spTree>
    <p:extLst>
      <p:ext uri="{BB962C8B-B14F-4D97-AF65-F5344CB8AC3E}">
        <p14:creationId xmlns:p14="http://schemas.microsoft.com/office/powerpoint/2010/main" val="4132147533"/>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249AD37-9510-4A2D-B790-12C439A83F93}">
  <ds:schemaRefs>
    <ds:schemaRef ds:uri="http://schemas.microsoft.com/sharepoint/v3/contenttype/forms"/>
  </ds:schemaRefs>
</ds:datastoreItem>
</file>

<file path=customXml/itemProps3.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{B461AFD0-5555-4EAF-B4CB-FF069350A094}tf11964407_win32</Template>
  <TotalTime>467</TotalTime>
  <Words>1119</Words>
  <Application>Microsoft Office PowerPoint</Application>
  <PresentationFormat>Widescreen</PresentationFormat>
  <Paragraphs>47</Paragraphs>
  <Slides>10</Slides>
  <Notes>9</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10</vt:i4>
      </vt:variant>
    </vt:vector>
  </HeadingPairs>
  <TitlesOfParts>
    <vt:vector size="27" baseType="lpstr">
      <vt:lpstr>Algerian</vt:lpstr>
      <vt:lpstr>Aptos Narrow</vt:lpstr>
      <vt:lpstr>Arial</vt:lpstr>
      <vt:lpstr>Arial Black</vt:lpstr>
      <vt:lpstr>Arial Rounded MT Bold</vt:lpstr>
      <vt:lpstr>Calibri</vt:lpstr>
      <vt:lpstr>Comic Sans</vt:lpstr>
      <vt:lpstr>Courier New</vt:lpstr>
      <vt:lpstr>Gill Sans Nova Light</vt:lpstr>
      <vt:lpstr>Glacial Indifference</vt:lpstr>
      <vt:lpstr>Libre Baskerville</vt:lpstr>
      <vt:lpstr>Lucida Bright</vt:lpstr>
      <vt:lpstr>Sagona Book</vt:lpstr>
      <vt:lpstr>Times New Roman</vt:lpstr>
      <vt:lpstr>Trebuchet MS</vt:lpstr>
      <vt:lpstr>Wingdings</vt:lpstr>
      <vt:lpstr>Custom</vt:lpstr>
      <vt:lpstr>PowerPoint Presentation</vt:lpstr>
      <vt:lpstr>INTRODUCTION</vt:lpstr>
      <vt:lpstr>PROBLEM STATEMENT  We have tried making a model for helping business in their customer retention, i.e., customer churn prediction model. We have been given with a dataset in which their different criteria like senior citizen, gender, partnership, internet service, online service, online backup, and many more of a telecom industry. We will first be taking the insights by doing the EDA part from the dataset, cleaning it, and then training it on the criteria’s due to which the prediction will be affected the most. We will be following the complete model making procedure from data cleaning to taking insights to training the data to testing. We have to make the nearest precise churn prediction model which can result in prediction of churn rate as well and will be helpful in the real world. </vt:lpstr>
      <vt:lpstr>METHADOLOGY</vt:lpstr>
      <vt:lpstr>This image shows how the Dataset is firstly preprocessed, in which it deals with missing values, cleaning of data and also taking insights which is one of the most important part before training or testing. </vt:lpstr>
      <vt:lpstr>Insights</vt:lpstr>
      <vt:lpstr>RESULT</vt:lpstr>
      <vt:lpstr>Random forest thus proves to be a better algorithm since it makes it easy to visualise the data and is a further classified version of decision tree. So, it is a more improved one. It works according to the voting procedure; this works for the majority. Thus, with an accuracy score of 95.64% random forest algorithm proved to be the best to train our model.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Disha Jain</dc:creator>
  <cp:lastModifiedBy>Disha Jain</cp:lastModifiedBy>
  <cp:revision>4</cp:revision>
  <dcterms:created xsi:type="dcterms:W3CDTF">2024-07-08T11:40:06Z</dcterms:created>
  <dcterms:modified xsi:type="dcterms:W3CDTF">2024-07-13T10:11:28Z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