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legreya" panose="020B0604020202020204" charset="0"/>
      <p:regular r:id="rId12"/>
    </p:embeddedFont>
    <p:embeddedFont>
      <p:font typeface="Alice" panose="020B0604020202020204" charset="0"/>
      <p:regular r:id="rId13"/>
    </p:embeddedFont>
    <p:embeddedFont>
      <p:font typeface="Comic Sans" panose="020B0604020202020204" charset="0"/>
      <p:regular r:id="rId14"/>
    </p:embeddedFont>
    <p:embeddedFont>
      <p:font typeface="Georgia Pro" panose="02040502050405020303" pitchFamily="18" charset="0"/>
      <p:regular r:id="rId15"/>
      <p:bold r:id="rId16"/>
      <p:italic r:id="rId17"/>
      <p:boldItalic r:id="rId18"/>
    </p:embeddedFont>
    <p:embeddedFont>
      <p:font typeface="Glacial Indifference" panose="020B0604020202020204" charset="0"/>
      <p:regular r:id="rId19"/>
    </p:embeddedFont>
    <p:embeddedFont>
      <p:font typeface="Glacial Indifference Italics" panose="020B0604020202020204" charset="0"/>
      <p:regular r:id="rId20"/>
    </p:embeddedFont>
    <p:embeddedFont>
      <p:font typeface="Libre Baskerville" panose="02000000000000000000" pitchFamily="2" charset="0"/>
      <p:regular r:id="rId21"/>
      <p:bold r:id="rId22"/>
      <p:italic r:id="rId23"/>
    </p:embeddedFont>
    <p:embeddedFont>
      <p:font typeface="Lora" pitchFamily="2" charset="0"/>
      <p:regular r:id="rId24"/>
      <p:bold r:id="rId25"/>
      <p:italic r:id="rId26"/>
      <p:boldItalic r:id="rId27"/>
    </p:embeddedFont>
    <p:embeddedFont>
      <p:font typeface="Lora Bold" charset="0"/>
      <p:regular r:id="rId28"/>
    </p:embeddedFont>
    <p:embeddedFont>
      <p:font typeface="Source Sans Pro Bold" panose="020B0604020202020204" charset="0"/>
      <p:regular r:id="rId29"/>
    </p:embeddedFont>
    <p:embeddedFont>
      <p:font typeface="Trebuchet MS" panose="020B0603020202020204" pitchFamily="34" charset="0"/>
      <p:regular r:id="rId30"/>
      <p:bold r:id="rId31"/>
      <p:italic r:id="rId32"/>
      <p:boldItalic r:id="rId33"/>
    </p:embeddedFont>
    <p:embeddedFont>
      <p:font typeface="Trebuchet MS Bold" panose="020B0703020202020204" pitchFamily="34" charset="0"/>
      <p:regular r:id="rId34"/>
      <p:bold r:id="rId35"/>
    </p:embeddedFont>
    <p:embeddedFont>
      <p:font typeface="Yeseva One" panose="020B060402020202020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theme" Target="theme/theme1.xml"/><Relationship Id="rId21" Type="http://schemas.openxmlformats.org/officeDocument/2006/relationships/font" Target="fonts/font10.fntdata"/><Relationship Id="rId34" Type="http://schemas.openxmlformats.org/officeDocument/2006/relationships/font" Target="fonts/font23.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958163" y="3349815"/>
            <a:ext cx="11721636" cy="3251201"/>
          </a:xfrm>
          <a:prstGeom prst="rect">
            <a:avLst/>
          </a:prstGeom>
        </p:spPr>
        <p:txBody>
          <a:bodyPr lIns="0" tIns="0" rIns="0" bIns="0" rtlCol="0" anchor="t">
            <a:spAutoFit/>
          </a:bodyPr>
          <a:lstStyle/>
          <a:p>
            <a:pPr algn="ctr">
              <a:lnSpc>
                <a:spcPts val="12500"/>
              </a:lnSpc>
            </a:pPr>
            <a:r>
              <a:rPr lang="en-US" sz="12500">
                <a:solidFill>
                  <a:srgbClr val="000000"/>
                </a:solidFill>
                <a:latin typeface="Yeseva One"/>
              </a:rPr>
              <a:t>Thesis Defense</a:t>
            </a:r>
          </a:p>
        </p:txBody>
      </p:sp>
      <p:sp>
        <p:nvSpPr>
          <p:cNvPr id="3" name="Freeform 3"/>
          <p:cNvSpPr/>
          <p:nvPr/>
        </p:nvSpPr>
        <p:spPr>
          <a:xfrm>
            <a:off x="5637158" y="-459473"/>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0" y="7955839"/>
            <a:ext cx="11721636" cy="400050"/>
          </a:xfrm>
          <a:prstGeom prst="rect">
            <a:avLst/>
          </a:prstGeom>
        </p:spPr>
        <p:txBody>
          <a:bodyPr lIns="0" tIns="0" rIns="0" bIns="0" rtlCol="0" anchor="t">
            <a:spAutoFit/>
          </a:bodyPr>
          <a:lstStyle/>
          <a:p>
            <a:pPr algn="ctr">
              <a:lnSpc>
                <a:spcPts val="3000"/>
              </a:lnSpc>
            </a:pPr>
            <a:r>
              <a:rPr lang="en-US" sz="3000">
                <a:solidFill>
                  <a:srgbClr val="000000"/>
                </a:solidFill>
                <a:latin typeface="Libre Baskerville"/>
              </a:rPr>
              <a:t>Presented by Juliana Silva</a:t>
            </a:r>
          </a:p>
        </p:txBody>
      </p:sp>
      <p:sp>
        <p:nvSpPr>
          <p:cNvPr id="5" name="Freeform 5"/>
          <p:cNvSpPr/>
          <p:nvPr/>
        </p:nvSpPr>
        <p:spPr>
          <a:xfrm rot="-3755510">
            <a:off x="14390221" y="5888454"/>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0" y="-5443"/>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6"/>
            <a:stretch>
              <a:fillRect t="-9337" b="-9180"/>
            </a:stretch>
          </a:blipFill>
        </p:spPr>
      </p:sp>
      <p:sp>
        <p:nvSpPr>
          <p:cNvPr id="7" name="TextBox 7"/>
          <p:cNvSpPr txBox="1"/>
          <p:nvPr/>
        </p:nvSpPr>
        <p:spPr>
          <a:xfrm>
            <a:off x="228601" y="7755814"/>
            <a:ext cx="6629400" cy="1582934"/>
          </a:xfrm>
          <a:prstGeom prst="rect">
            <a:avLst/>
          </a:prstGeom>
        </p:spPr>
        <p:txBody>
          <a:bodyPr wrap="square" lIns="0" tIns="0" rIns="0" bIns="0" rtlCol="0" anchor="t">
            <a:spAutoFit/>
          </a:bodyPr>
          <a:lstStyle/>
          <a:p>
            <a:pPr algn="ctr">
              <a:lnSpc>
                <a:spcPts val="4099"/>
              </a:lnSpc>
            </a:pPr>
            <a:r>
              <a:rPr lang="en-US" sz="4099" spc="-150" dirty="0">
                <a:solidFill>
                  <a:srgbClr val="000000"/>
                </a:solidFill>
                <a:latin typeface="Source Sans Pro Bold"/>
              </a:rPr>
              <a:t>Name:  DISHA JAIN</a:t>
            </a:r>
          </a:p>
          <a:p>
            <a:pPr>
              <a:lnSpc>
                <a:spcPts val="4099"/>
              </a:lnSpc>
            </a:pPr>
            <a:r>
              <a:rPr lang="en-US" sz="4099" spc="-150" dirty="0">
                <a:solidFill>
                  <a:srgbClr val="000000"/>
                </a:solidFill>
                <a:latin typeface="Source Sans Pro Bold"/>
              </a:rPr>
              <a:t>           Section:         ML</a:t>
            </a:r>
          </a:p>
          <a:p>
            <a:pPr algn="ctr">
              <a:lnSpc>
                <a:spcPts val="4099"/>
              </a:lnSpc>
            </a:pPr>
            <a:r>
              <a:rPr lang="en-US" sz="4099" spc="-150" dirty="0">
                <a:solidFill>
                  <a:srgbClr val="000000"/>
                </a:solidFill>
                <a:latin typeface="Source Sans Pro Bold"/>
              </a:rPr>
              <a:t>University roll no : 2021878</a:t>
            </a:r>
          </a:p>
        </p:txBody>
      </p:sp>
      <p:sp>
        <p:nvSpPr>
          <p:cNvPr id="8" name="TextBox 8"/>
          <p:cNvSpPr txBox="1"/>
          <p:nvPr/>
        </p:nvSpPr>
        <p:spPr>
          <a:xfrm>
            <a:off x="2064602" y="611072"/>
            <a:ext cx="15194698" cy="1339832"/>
          </a:xfrm>
          <a:prstGeom prst="rect">
            <a:avLst/>
          </a:prstGeom>
        </p:spPr>
        <p:txBody>
          <a:bodyPr wrap="square" lIns="0" tIns="0" rIns="0" bIns="0" rtlCol="0" anchor="t">
            <a:spAutoFit/>
          </a:bodyPr>
          <a:lstStyle/>
          <a:p>
            <a:pPr algn="ctr">
              <a:lnSpc>
                <a:spcPts val="9999"/>
              </a:lnSpc>
            </a:pPr>
            <a:r>
              <a:rPr lang="en-US" sz="9999" dirty="0">
                <a:solidFill>
                  <a:srgbClr val="231D19"/>
                </a:solidFill>
                <a:latin typeface="Yeseva One"/>
              </a:rPr>
              <a:t>FAKE NEWS DETECTION</a:t>
            </a:r>
          </a:p>
        </p:txBody>
      </p:sp>
      <p:sp>
        <p:nvSpPr>
          <p:cNvPr id="9" name="TextBox 9"/>
          <p:cNvSpPr txBox="1"/>
          <p:nvPr/>
        </p:nvSpPr>
        <p:spPr>
          <a:xfrm>
            <a:off x="8192193" y="9393478"/>
            <a:ext cx="11721636" cy="496569"/>
          </a:xfrm>
          <a:prstGeom prst="rect">
            <a:avLst/>
          </a:prstGeom>
        </p:spPr>
        <p:txBody>
          <a:bodyPr lIns="0" tIns="0" rIns="0" bIns="0" rtlCol="0" anchor="t">
            <a:spAutoFit/>
          </a:bodyPr>
          <a:lstStyle/>
          <a:p>
            <a:pPr algn="ctr">
              <a:lnSpc>
                <a:spcPts val="3799"/>
              </a:lnSpc>
            </a:pPr>
            <a:r>
              <a:rPr lang="en-US" sz="3799">
                <a:solidFill>
                  <a:srgbClr val="000000"/>
                </a:solidFill>
                <a:latin typeface="Libre Baskerville"/>
              </a:rPr>
              <a:t>Mentor by: Dr. Neha Tripathi</a:t>
            </a:r>
          </a:p>
        </p:txBody>
      </p:sp>
      <p:sp>
        <p:nvSpPr>
          <p:cNvPr id="10" name="TextBox 10"/>
          <p:cNvSpPr txBox="1"/>
          <p:nvPr/>
        </p:nvSpPr>
        <p:spPr>
          <a:xfrm>
            <a:off x="11052068" y="2056314"/>
            <a:ext cx="8861761" cy="341712"/>
          </a:xfrm>
          <a:prstGeom prst="rect">
            <a:avLst/>
          </a:prstGeom>
        </p:spPr>
        <p:txBody>
          <a:bodyPr lIns="0" tIns="0" rIns="0" bIns="0" rtlCol="0" anchor="t">
            <a:spAutoFit/>
          </a:bodyPr>
          <a:lstStyle/>
          <a:p>
            <a:pPr algn="ctr">
              <a:lnSpc>
                <a:spcPts val="2570"/>
              </a:lnSpc>
            </a:pPr>
            <a:r>
              <a:rPr lang="en-US" sz="2570">
                <a:solidFill>
                  <a:srgbClr val="000000"/>
                </a:solidFill>
                <a:latin typeface="Glacial Indifference Italics"/>
              </a:rPr>
              <a:t>Using 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0" y="0"/>
            <a:ext cx="18744847" cy="10287000"/>
          </a:xfrm>
          <a:custGeom>
            <a:avLst/>
            <a:gdLst/>
            <a:ahLst/>
            <a:cxnLst/>
            <a:rect l="l" t="t" r="r" b="b"/>
            <a:pathLst>
              <a:path w="18744847" h="10287000">
                <a:moveTo>
                  <a:pt x="0" y="0"/>
                </a:moveTo>
                <a:lnTo>
                  <a:pt x="18744847" y="0"/>
                </a:lnTo>
                <a:lnTo>
                  <a:pt x="18744847" y="10287000"/>
                </a:lnTo>
                <a:lnTo>
                  <a:pt x="0" y="10287000"/>
                </a:lnTo>
                <a:lnTo>
                  <a:pt x="0" y="0"/>
                </a:lnTo>
                <a:close/>
              </a:path>
            </a:pathLst>
          </a:custGeom>
          <a:blipFill>
            <a:blip r:embed="rId8"/>
            <a:stretch>
              <a:fillRect t="-15323" b="-15323"/>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4538510" y="768210"/>
            <a:ext cx="10109170" cy="1155979"/>
          </a:xfrm>
          <a:prstGeom prst="rect">
            <a:avLst/>
          </a:prstGeom>
        </p:spPr>
        <p:txBody>
          <a:bodyPr lIns="0" tIns="0" rIns="0" bIns="0" rtlCol="0" anchor="t">
            <a:spAutoFit/>
          </a:bodyPr>
          <a:lstStyle/>
          <a:p>
            <a:pPr algn="ctr">
              <a:lnSpc>
                <a:spcPts val="8760"/>
              </a:lnSpc>
            </a:pPr>
            <a:r>
              <a:rPr lang="en-US" sz="8760">
                <a:solidFill>
                  <a:srgbClr val="000000"/>
                </a:solidFill>
                <a:latin typeface="Lora Bold"/>
              </a:rPr>
              <a:t>INTRODUCTION</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522404" y="2362200"/>
            <a:ext cx="17243192" cy="7229175"/>
          </a:xfrm>
          <a:prstGeom prst="rect">
            <a:avLst/>
          </a:prstGeom>
        </p:spPr>
        <p:txBody>
          <a:bodyPr lIns="0" tIns="0" rIns="0" bIns="0" rtlCol="0" anchor="t">
            <a:spAutoFit/>
          </a:bodyPr>
          <a:lstStyle/>
          <a:p>
            <a:pPr marL="888034" lvl="1" indent="-444017" algn="ctr">
              <a:lnSpc>
                <a:spcPts val="4113"/>
              </a:lnSpc>
              <a:buFont typeface="Arial"/>
              <a:buChar char="•"/>
            </a:pPr>
            <a:r>
              <a:rPr lang="en-US" sz="4113">
                <a:solidFill>
                  <a:srgbClr val="000000"/>
                </a:solidFill>
                <a:latin typeface="Lora"/>
              </a:rPr>
              <a:t>This outgrowing technical industry is overpowering the brains of many people out there. Everyone is becoming more and more accustomed to the need and usage of technology. There are many cyber criminals who use this technical for various corruptions . One of those is spreading fake news among their readers. It is a serious concern to look into it as once the news is out people start believing it without its verifications which can also lead to spreading of hatred, misconceptions and a lot more.</a:t>
            </a:r>
          </a:p>
          <a:p>
            <a:pPr algn="ctr">
              <a:lnSpc>
                <a:spcPts val="4113"/>
              </a:lnSpc>
            </a:pPr>
            <a:endParaRPr lang="en-US" sz="4113">
              <a:solidFill>
                <a:srgbClr val="000000"/>
              </a:solidFill>
              <a:latin typeface="Lora"/>
            </a:endParaRPr>
          </a:p>
          <a:p>
            <a:pPr marL="888034" lvl="1" indent="-444017" algn="ctr">
              <a:lnSpc>
                <a:spcPts val="4113"/>
              </a:lnSpc>
              <a:buFont typeface="Arial"/>
              <a:buChar char="•"/>
            </a:pPr>
            <a:r>
              <a:rPr lang="en-US" sz="4113">
                <a:solidFill>
                  <a:srgbClr val="000000"/>
                </a:solidFill>
                <a:latin typeface="Lora"/>
              </a:rPr>
              <a:t>So, Machine learning comes as a saviour to this problem of fake news. Machine learning is the subcategory of artificial intelligence which focuses on training the model according to the various algorithms and thus testing it to produce the result.</a:t>
            </a:r>
          </a:p>
          <a:p>
            <a:pPr algn="ctr">
              <a:lnSpc>
                <a:spcPts val="4113"/>
              </a:lnSpc>
            </a:pPr>
            <a:endParaRPr lang="en-US" sz="4113">
              <a:solidFill>
                <a:srgbClr val="000000"/>
              </a:solidFill>
              <a:latin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647295" y="899969"/>
            <a:ext cx="8496705" cy="835312"/>
          </a:xfrm>
          <a:prstGeom prst="rect">
            <a:avLst/>
          </a:prstGeom>
        </p:spPr>
        <p:txBody>
          <a:bodyPr lIns="0" tIns="0" rIns="0" bIns="0" rtlCol="0" anchor="t">
            <a:spAutoFit/>
          </a:bodyPr>
          <a:lstStyle/>
          <a:p>
            <a:pPr algn="ctr">
              <a:lnSpc>
                <a:spcPts val="6261"/>
              </a:lnSpc>
            </a:pPr>
            <a:r>
              <a:rPr lang="en-US" sz="6261">
                <a:solidFill>
                  <a:srgbClr val="000000"/>
                </a:solidFill>
                <a:latin typeface="Alegreya"/>
              </a:rPr>
              <a:t>Problem Statement:</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328165" y="2002306"/>
            <a:ext cx="10539703" cy="8572867"/>
          </a:xfrm>
          <a:prstGeom prst="rect">
            <a:avLst/>
          </a:prstGeom>
        </p:spPr>
        <p:txBody>
          <a:bodyPr lIns="0" tIns="0" rIns="0" bIns="0" rtlCol="0" anchor="t">
            <a:spAutoFit/>
          </a:bodyPr>
          <a:lstStyle/>
          <a:p>
            <a:pPr algn="ctr">
              <a:lnSpc>
                <a:spcPts val="4560"/>
              </a:lnSpc>
            </a:pPr>
            <a:r>
              <a:rPr lang="en-US" sz="3677">
                <a:solidFill>
                  <a:srgbClr val="000000"/>
                </a:solidFill>
                <a:latin typeface="Georgia Pro"/>
              </a:rPr>
              <a:t>We are provided with a large dataset consisting of over 1000 statements of news articles headlines. Some of them are fake and some of them are true ones. We are required to build a model that is capable of detecting if the statement in the article is fake or true . For this we are using various machine learning algorithms to train the model so we can predict the result. Fake news is a big concern which is no longer hidden from this world. And people are becoming more and more aware of this problem. So, the responsibility increases to build the most precise model for detecting fake news. </a:t>
            </a:r>
          </a:p>
          <a:p>
            <a:pPr algn="ctr">
              <a:lnSpc>
                <a:spcPts val="4560"/>
              </a:lnSpc>
            </a:pPr>
            <a:endParaRPr lang="en-US" sz="3677">
              <a:solidFill>
                <a:srgbClr val="000000"/>
              </a:solidFill>
              <a:latin typeface="Georgia Pro"/>
            </a:endParaRPr>
          </a:p>
          <a:p>
            <a:pPr algn="ctr">
              <a:lnSpc>
                <a:spcPts val="4560"/>
              </a:lnSpc>
            </a:pPr>
            <a:endParaRPr lang="en-US" sz="3677">
              <a:solidFill>
                <a:srgbClr val="000000"/>
              </a:solidFill>
              <a:latin typeface="Georgia Pro"/>
            </a:endParaRPr>
          </a:p>
        </p:txBody>
      </p:sp>
      <p:sp>
        <p:nvSpPr>
          <p:cNvPr id="7" name="Freeform 7"/>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2192000" y="2572285"/>
            <a:ext cx="5641948" cy="5585529"/>
          </a:xfrm>
          <a:custGeom>
            <a:avLst/>
            <a:gdLst/>
            <a:ahLst/>
            <a:cxnLst/>
            <a:rect l="l" t="t" r="r" b="b"/>
            <a:pathLst>
              <a:path w="5641948" h="5585529">
                <a:moveTo>
                  <a:pt x="0" y="0"/>
                </a:moveTo>
                <a:lnTo>
                  <a:pt x="5641948" y="0"/>
                </a:lnTo>
                <a:lnTo>
                  <a:pt x="5641948" y="5585529"/>
                </a:lnTo>
                <a:lnTo>
                  <a:pt x="0" y="5585529"/>
                </a:lnTo>
                <a:lnTo>
                  <a:pt x="0" y="0"/>
                </a:lnTo>
                <a:close/>
              </a:path>
            </a:pathLst>
          </a:custGeom>
          <a:blipFill>
            <a:blip r:embed="rId8"/>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4215858" y="4964662"/>
            <a:ext cx="9856283" cy="4952003"/>
          </a:xfrm>
          <a:custGeom>
            <a:avLst/>
            <a:gdLst/>
            <a:ahLst/>
            <a:cxnLst/>
            <a:rect l="l" t="t" r="r" b="b"/>
            <a:pathLst>
              <a:path w="9856283" h="4952003">
                <a:moveTo>
                  <a:pt x="0" y="0"/>
                </a:moveTo>
                <a:lnTo>
                  <a:pt x="9856284" y="0"/>
                </a:lnTo>
                <a:lnTo>
                  <a:pt x="9856284" y="4952002"/>
                </a:lnTo>
                <a:lnTo>
                  <a:pt x="0" y="4952002"/>
                </a:lnTo>
                <a:lnTo>
                  <a:pt x="0" y="0"/>
                </a:lnTo>
                <a:close/>
              </a:path>
            </a:pathLst>
          </a:custGeom>
          <a:blipFill>
            <a:blip r:embed="rId8"/>
            <a:stretch>
              <a:fillRect t="-1624" b="-6449"/>
            </a:stretch>
          </a:blipFill>
        </p:spPr>
      </p:sp>
      <p:sp>
        <p:nvSpPr>
          <p:cNvPr id="7" name="TextBox 7"/>
          <p:cNvSpPr txBox="1"/>
          <p:nvPr/>
        </p:nvSpPr>
        <p:spPr>
          <a:xfrm>
            <a:off x="909920" y="513576"/>
            <a:ext cx="16230600" cy="1201699"/>
          </a:xfrm>
          <a:prstGeom prst="rect">
            <a:avLst/>
          </a:prstGeom>
        </p:spPr>
        <p:txBody>
          <a:bodyPr lIns="0" tIns="0" rIns="0" bIns="0" rtlCol="0" anchor="t">
            <a:spAutoFit/>
          </a:bodyPr>
          <a:lstStyle/>
          <a:p>
            <a:pPr algn="ctr">
              <a:lnSpc>
                <a:spcPts val="9060"/>
              </a:lnSpc>
            </a:pPr>
            <a:r>
              <a:rPr lang="en-US" sz="9060">
                <a:solidFill>
                  <a:srgbClr val="000000"/>
                </a:solidFill>
                <a:latin typeface="Lora Bold"/>
              </a:rPr>
              <a:t>Methodology</a:t>
            </a:r>
          </a:p>
        </p:txBody>
      </p:sp>
      <p:sp>
        <p:nvSpPr>
          <p:cNvPr id="8" name="TextBox 8"/>
          <p:cNvSpPr txBox="1"/>
          <p:nvPr/>
        </p:nvSpPr>
        <p:spPr>
          <a:xfrm>
            <a:off x="499124" y="1781949"/>
            <a:ext cx="16760176" cy="3182712"/>
          </a:xfrm>
          <a:prstGeom prst="rect">
            <a:avLst/>
          </a:prstGeom>
        </p:spPr>
        <p:txBody>
          <a:bodyPr lIns="0" tIns="0" rIns="0" bIns="0" rtlCol="0" anchor="t">
            <a:spAutoFit/>
          </a:bodyPr>
          <a:lstStyle/>
          <a:p>
            <a:pPr>
              <a:lnSpc>
                <a:spcPts val="4178"/>
              </a:lnSpc>
            </a:pPr>
            <a:r>
              <a:rPr lang="en-US" sz="4178">
                <a:solidFill>
                  <a:srgbClr val="000000"/>
                </a:solidFill>
                <a:latin typeface="Alice"/>
              </a:rPr>
              <a:t>A systematic process is being followed to build a model which we will be discussing in this section. The first step in this is the dataset collection phase, followed by preprocessing, then implementing selection features and then training and testing the dataset and then finally running the model to predict news and declare it to be true or false. We have taken the use of machine learning to build our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0" y="4904978"/>
            <a:ext cx="6772345" cy="5382022"/>
            <a:chOff x="0" y="0"/>
            <a:chExt cx="9029794" cy="7176030"/>
          </a:xfrm>
        </p:grpSpPr>
        <p:pic>
          <p:nvPicPr>
            <p:cNvPr id="7" name="Picture 7"/>
            <p:cNvPicPr>
              <a:picLocks noChangeAspect="1"/>
            </p:cNvPicPr>
            <p:nvPr/>
          </p:nvPicPr>
          <p:blipFill>
            <a:blip r:embed="rId8"/>
            <a:srcRect l="3775" r="3775"/>
            <a:stretch>
              <a:fillRect/>
            </a:stretch>
          </p:blipFill>
          <p:spPr>
            <a:xfrm>
              <a:off x="0" y="0"/>
              <a:ext cx="9029794" cy="7176030"/>
            </a:xfrm>
            <a:prstGeom prst="rect">
              <a:avLst/>
            </a:prstGeom>
          </p:spPr>
        </p:pic>
      </p:grpSp>
      <p:sp>
        <p:nvSpPr>
          <p:cNvPr id="8" name="Freeform 8"/>
          <p:cNvSpPr/>
          <p:nvPr/>
        </p:nvSpPr>
        <p:spPr>
          <a:xfrm>
            <a:off x="7366971" y="0"/>
            <a:ext cx="10921029" cy="4607558"/>
          </a:xfrm>
          <a:custGeom>
            <a:avLst/>
            <a:gdLst/>
            <a:ahLst/>
            <a:cxnLst/>
            <a:rect l="l" t="t" r="r" b="b"/>
            <a:pathLst>
              <a:path w="10921029" h="4607558">
                <a:moveTo>
                  <a:pt x="0" y="0"/>
                </a:moveTo>
                <a:lnTo>
                  <a:pt x="10921029" y="0"/>
                </a:lnTo>
                <a:lnTo>
                  <a:pt x="10921029" y="4607558"/>
                </a:lnTo>
                <a:lnTo>
                  <a:pt x="0" y="4607558"/>
                </a:lnTo>
                <a:lnTo>
                  <a:pt x="0" y="0"/>
                </a:lnTo>
                <a:close/>
              </a:path>
            </a:pathLst>
          </a:custGeom>
          <a:blipFill>
            <a:blip r:embed="rId9"/>
            <a:stretch>
              <a:fillRect/>
            </a:stretch>
          </a:blipFill>
        </p:spPr>
      </p:sp>
      <p:sp>
        <p:nvSpPr>
          <p:cNvPr id="9" name="Freeform 9"/>
          <p:cNvSpPr/>
          <p:nvPr/>
        </p:nvSpPr>
        <p:spPr>
          <a:xfrm>
            <a:off x="7318611" y="7073440"/>
            <a:ext cx="1383983" cy="522549"/>
          </a:xfrm>
          <a:custGeom>
            <a:avLst/>
            <a:gdLst/>
            <a:ahLst/>
            <a:cxnLst/>
            <a:rect l="l" t="t" r="r" b="b"/>
            <a:pathLst>
              <a:path w="1383983" h="522549">
                <a:moveTo>
                  <a:pt x="0" y="0"/>
                </a:moveTo>
                <a:lnTo>
                  <a:pt x="1383983" y="0"/>
                </a:lnTo>
                <a:lnTo>
                  <a:pt x="1383983" y="522549"/>
                </a:lnTo>
                <a:lnTo>
                  <a:pt x="0" y="522549"/>
                </a:lnTo>
                <a:lnTo>
                  <a:pt x="0" y="0"/>
                </a:lnTo>
                <a:close/>
              </a:path>
            </a:pathLst>
          </a:custGeom>
          <a:blipFill>
            <a:blip r:embed="rId10"/>
            <a:stretch>
              <a:fillRect t="-78240" b="-92577"/>
            </a:stretch>
          </a:blipFill>
        </p:spPr>
      </p:sp>
      <p:sp>
        <p:nvSpPr>
          <p:cNvPr id="10" name="TextBox 10"/>
          <p:cNvSpPr txBox="1"/>
          <p:nvPr/>
        </p:nvSpPr>
        <p:spPr>
          <a:xfrm>
            <a:off x="9248860" y="5362575"/>
            <a:ext cx="7157252" cy="4073524"/>
          </a:xfrm>
          <a:prstGeom prst="rect">
            <a:avLst/>
          </a:prstGeom>
        </p:spPr>
        <p:txBody>
          <a:bodyPr lIns="0" tIns="0" rIns="0" bIns="0" rtlCol="0" anchor="t">
            <a:spAutoFit/>
          </a:bodyPr>
          <a:lstStyle/>
          <a:p>
            <a:pPr>
              <a:lnSpc>
                <a:spcPts val="3999"/>
              </a:lnSpc>
            </a:pPr>
            <a:r>
              <a:rPr lang="en-US" sz="3999">
                <a:solidFill>
                  <a:srgbClr val="000000"/>
                </a:solidFill>
                <a:latin typeface="Glacial Indifference"/>
              </a:rPr>
              <a:t>This is the output of our dataset which we are using to build this model. This image shows that our dataset contain how much amount of fake and true news articles which will be further trained and and tested accordingly.</a:t>
            </a:r>
          </a:p>
        </p:txBody>
      </p:sp>
      <p:sp>
        <p:nvSpPr>
          <p:cNvPr id="11" name="TextBox 11"/>
          <p:cNvSpPr txBox="1"/>
          <p:nvPr/>
        </p:nvSpPr>
        <p:spPr>
          <a:xfrm>
            <a:off x="209719" y="1327150"/>
            <a:ext cx="7157252" cy="2591435"/>
          </a:xfrm>
          <a:prstGeom prst="rect">
            <a:avLst/>
          </a:prstGeom>
        </p:spPr>
        <p:txBody>
          <a:bodyPr lIns="0" tIns="0" rIns="0" bIns="0" rtlCol="0" anchor="t">
            <a:spAutoFit/>
          </a:bodyPr>
          <a:lstStyle/>
          <a:p>
            <a:pPr>
              <a:lnSpc>
                <a:spcPts val="3399"/>
              </a:lnSpc>
            </a:pPr>
            <a:r>
              <a:rPr lang="en-US" sz="3399">
                <a:solidFill>
                  <a:srgbClr val="000000"/>
                </a:solidFill>
                <a:latin typeface="Glacial Indifference"/>
              </a:rPr>
              <a:t>This image shows how the Dataset is firstly preprocessed, Then vectorization is applied on it to make machine to interpret the data in binary values. Here the process of data pre-processing concludes..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9144000" y="2286000"/>
            <a:ext cx="8663650" cy="6191392"/>
          </a:xfrm>
          <a:custGeom>
            <a:avLst/>
            <a:gdLst/>
            <a:ahLst/>
            <a:cxnLst/>
            <a:rect l="l" t="t" r="r" b="b"/>
            <a:pathLst>
              <a:path w="8663650" h="6191392">
                <a:moveTo>
                  <a:pt x="0" y="0"/>
                </a:moveTo>
                <a:lnTo>
                  <a:pt x="8663650" y="0"/>
                </a:lnTo>
                <a:lnTo>
                  <a:pt x="8663650" y="6191392"/>
                </a:lnTo>
                <a:lnTo>
                  <a:pt x="0" y="6191392"/>
                </a:lnTo>
                <a:lnTo>
                  <a:pt x="0" y="0"/>
                </a:lnTo>
                <a:close/>
              </a:path>
            </a:pathLst>
          </a:custGeom>
          <a:blipFill>
            <a:blip r:embed="rId8"/>
            <a:stretch>
              <a:fillRect/>
            </a:stretch>
          </a:blipFill>
        </p:spPr>
      </p:sp>
      <p:sp>
        <p:nvSpPr>
          <p:cNvPr id="7" name="TextBox 7"/>
          <p:cNvSpPr txBox="1"/>
          <p:nvPr/>
        </p:nvSpPr>
        <p:spPr>
          <a:xfrm>
            <a:off x="516839" y="3067756"/>
            <a:ext cx="8115300" cy="4694555"/>
          </a:xfrm>
          <a:prstGeom prst="rect">
            <a:avLst/>
          </a:prstGeom>
        </p:spPr>
        <p:txBody>
          <a:bodyPr lIns="0" tIns="0" rIns="0" bIns="0" rtlCol="0" anchor="t">
            <a:spAutoFit/>
          </a:bodyPr>
          <a:lstStyle/>
          <a:p>
            <a:pPr>
              <a:lnSpc>
                <a:spcPts val="3699"/>
              </a:lnSpc>
            </a:pPr>
            <a:r>
              <a:rPr lang="en-US" sz="3699">
                <a:solidFill>
                  <a:srgbClr val="000000"/>
                </a:solidFill>
                <a:latin typeface="Libre Baskerville"/>
              </a:rPr>
              <a:t>After the data pre- processing , data is trained on basis of supervised machine learning algorithm in which classification algorithms are mostly preferred over regression ones as they are more precise in this case. After this training process, Testing is being conducted for the accuracy and then fake news test is done.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1605639" y="4003293"/>
            <a:ext cx="5653661" cy="3769107"/>
          </a:xfrm>
          <a:custGeom>
            <a:avLst/>
            <a:gdLst/>
            <a:ahLst/>
            <a:cxnLst/>
            <a:rect l="l" t="t" r="r" b="b"/>
            <a:pathLst>
              <a:path w="5653661" h="3769107">
                <a:moveTo>
                  <a:pt x="0" y="0"/>
                </a:moveTo>
                <a:lnTo>
                  <a:pt x="5653661" y="0"/>
                </a:lnTo>
                <a:lnTo>
                  <a:pt x="5653661" y="3769107"/>
                </a:lnTo>
                <a:lnTo>
                  <a:pt x="0" y="3769107"/>
                </a:lnTo>
                <a:lnTo>
                  <a:pt x="0" y="0"/>
                </a:lnTo>
                <a:close/>
              </a:path>
            </a:pathLst>
          </a:custGeom>
          <a:blipFill>
            <a:blip r:embed="rId8"/>
            <a:stretch>
              <a:fillRect/>
            </a:stretch>
          </a:blipFill>
        </p:spPr>
      </p:sp>
      <p:sp>
        <p:nvSpPr>
          <p:cNvPr id="7" name="TextBox 7"/>
          <p:cNvSpPr txBox="1"/>
          <p:nvPr/>
        </p:nvSpPr>
        <p:spPr>
          <a:xfrm>
            <a:off x="3044314" y="1071643"/>
            <a:ext cx="11696350"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rPr>
              <a:t>RESULT</a:t>
            </a:r>
          </a:p>
        </p:txBody>
      </p:sp>
      <p:sp>
        <p:nvSpPr>
          <p:cNvPr id="8" name="TextBox 8"/>
          <p:cNvSpPr txBox="1"/>
          <p:nvPr/>
        </p:nvSpPr>
        <p:spPr>
          <a:xfrm>
            <a:off x="1328165" y="2884956"/>
            <a:ext cx="9858262" cy="2533620"/>
          </a:xfrm>
          <a:prstGeom prst="rect">
            <a:avLst/>
          </a:prstGeom>
        </p:spPr>
        <p:txBody>
          <a:bodyPr lIns="0" tIns="0" rIns="0" bIns="0" rtlCol="0" anchor="t">
            <a:spAutoFit/>
          </a:bodyPr>
          <a:lstStyle/>
          <a:p>
            <a:pPr marL="728407" lvl="1" indent="-364203">
              <a:lnSpc>
                <a:spcPts val="3373"/>
              </a:lnSpc>
              <a:buFont typeface="Arial"/>
              <a:buChar char="•"/>
            </a:pPr>
            <a:r>
              <a:rPr lang="en-US" sz="3373">
                <a:solidFill>
                  <a:srgbClr val="000000"/>
                </a:solidFill>
                <a:latin typeface="Comic Sans"/>
              </a:rPr>
              <a:t>After applying various supervised machine learning algorithms and also by taking the help of confusion matrices , we concluded that which algorithm we have to use to train our model , so that it will give us the most precise result.</a:t>
            </a:r>
          </a:p>
        </p:txBody>
      </p:sp>
      <p:sp>
        <p:nvSpPr>
          <p:cNvPr id="9" name="TextBox 9"/>
          <p:cNvSpPr txBox="1"/>
          <p:nvPr/>
        </p:nvSpPr>
        <p:spPr>
          <a:xfrm>
            <a:off x="1328165" y="6496080"/>
            <a:ext cx="9858262" cy="1276320"/>
          </a:xfrm>
          <a:prstGeom prst="rect">
            <a:avLst/>
          </a:prstGeom>
        </p:spPr>
        <p:txBody>
          <a:bodyPr lIns="0" tIns="0" rIns="0" bIns="0" rtlCol="0" anchor="t">
            <a:spAutoFit/>
          </a:bodyPr>
          <a:lstStyle/>
          <a:p>
            <a:pPr marL="728407" lvl="1" indent="-364203">
              <a:lnSpc>
                <a:spcPts val="3373"/>
              </a:lnSpc>
              <a:buFont typeface="Arial"/>
              <a:buChar char="•"/>
            </a:pPr>
            <a:r>
              <a:rPr lang="en-US" sz="3373">
                <a:solidFill>
                  <a:srgbClr val="000000"/>
                </a:solidFill>
                <a:latin typeface="Comic Sans"/>
              </a:rPr>
              <a:t>Confusion matrix is a table of two rows and two columns consisting true positive, false positive, false negative and true negative.</a:t>
            </a:r>
          </a:p>
        </p:txBody>
      </p:sp>
      <p:sp>
        <p:nvSpPr>
          <p:cNvPr id="10" name="TextBox 10"/>
          <p:cNvSpPr txBox="1"/>
          <p:nvPr/>
        </p:nvSpPr>
        <p:spPr>
          <a:xfrm>
            <a:off x="1328165" y="8372475"/>
            <a:ext cx="9858262" cy="1276320"/>
          </a:xfrm>
          <a:prstGeom prst="rect">
            <a:avLst/>
          </a:prstGeom>
        </p:spPr>
        <p:txBody>
          <a:bodyPr lIns="0" tIns="0" rIns="0" bIns="0" rtlCol="0" anchor="t">
            <a:spAutoFit/>
          </a:bodyPr>
          <a:lstStyle/>
          <a:p>
            <a:pPr marL="728407" lvl="1" indent="-364203">
              <a:lnSpc>
                <a:spcPts val="3373"/>
              </a:lnSpc>
              <a:buFont typeface="Arial"/>
              <a:buChar char="•"/>
            </a:pPr>
            <a:r>
              <a:rPr lang="en-US" sz="3373">
                <a:solidFill>
                  <a:srgbClr val="000000"/>
                </a:solidFill>
                <a:latin typeface="Comic Sans"/>
              </a:rPr>
              <a:t>It is called so as it is used in predictive analysis, i.e., it is used to predict whether the machine is confused between the two.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10118837" y="723900"/>
            <a:ext cx="7568775" cy="3124200"/>
            <a:chOff x="0" y="0"/>
            <a:chExt cx="10091699" cy="4165600"/>
          </a:xfrm>
        </p:grpSpPr>
        <p:pic>
          <p:nvPicPr>
            <p:cNvPr id="7" name="Picture 7"/>
            <p:cNvPicPr>
              <a:picLocks noChangeAspect="1"/>
            </p:cNvPicPr>
            <p:nvPr/>
          </p:nvPicPr>
          <p:blipFill>
            <a:blip r:embed="rId8"/>
            <a:srcRect l="803" r="803"/>
            <a:stretch>
              <a:fillRect/>
            </a:stretch>
          </p:blipFill>
          <p:spPr>
            <a:xfrm>
              <a:off x="0" y="0"/>
              <a:ext cx="10091699" cy="4165600"/>
            </a:xfrm>
            <a:prstGeom prst="rect">
              <a:avLst/>
            </a:prstGeom>
          </p:spPr>
        </p:pic>
      </p:grpSp>
      <p:sp>
        <p:nvSpPr>
          <p:cNvPr id="8" name="Freeform 8"/>
          <p:cNvSpPr/>
          <p:nvPr/>
        </p:nvSpPr>
        <p:spPr>
          <a:xfrm>
            <a:off x="534495" y="5912223"/>
            <a:ext cx="8609505" cy="2816861"/>
          </a:xfrm>
          <a:custGeom>
            <a:avLst/>
            <a:gdLst/>
            <a:ahLst/>
            <a:cxnLst/>
            <a:rect l="l" t="t" r="r" b="b"/>
            <a:pathLst>
              <a:path w="8609505" h="2816861">
                <a:moveTo>
                  <a:pt x="0" y="0"/>
                </a:moveTo>
                <a:lnTo>
                  <a:pt x="8609505" y="0"/>
                </a:lnTo>
                <a:lnTo>
                  <a:pt x="8609505" y="2816861"/>
                </a:lnTo>
                <a:lnTo>
                  <a:pt x="0" y="2816861"/>
                </a:lnTo>
                <a:lnTo>
                  <a:pt x="0" y="0"/>
                </a:lnTo>
                <a:close/>
              </a:path>
            </a:pathLst>
          </a:custGeom>
          <a:blipFill>
            <a:blip r:embed="rId9"/>
            <a:stretch>
              <a:fillRect r="-322"/>
            </a:stretch>
          </a:blipFill>
        </p:spPr>
      </p:sp>
      <p:sp>
        <p:nvSpPr>
          <p:cNvPr id="9" name="TextBox 9"/>
          <p:cNvSpPr txBox="1"/>
          <p:nvPr/>
        </p:nvSpPr>
        <p:spPr>
          <a:xfrm>
            <a:off x="911100" y="1057275"/>
            <a:ext cx="8115300" cy="3426714"/>
          </a:xfrm>
          <a:prstGeom prst="rect">
            <a:avLst/>
          </a:prstGeom>
        </p:spPr>
        <p:txBody>
          <a:bodyPr lIns="0" tIns="0" rIns="0" bIns="0" rtlCol="0" anchor="t">
            <a:spAutoFit/>
          </a:bodyPr>
          <a:lstStyle/>
          <a:p>
            <a:pPr marL="777237" lvl="1" indent="-388618">
              <a:lnSpc>
                <a:spcPts val="3887"/>
              </a:lnSpc>
              <a:buFont typeface="Arial"/>
              <a:buChar char="•"/>
            </a:pPr>
            <a:r>
              <a:rPr lang="en-US" sz="3599">
                <a:solidFill>
                  <a:srgbClr val="000000"/>
                </a:solidFill>
                <a:latin typeface="Trebuchet MS"/>
              </a:rPr>
              <a:t>This is the confusion matrix of random forest algorithm which shows that random forest supervised machine learning algorithm gives 0 false negative statement , i.e., this algorithm do its best to predict the result.</a:t>
            </a:r>
          </a:p>
        </p:txBody>
      </p:sp>
      <p:sp>
        <p:nvSpPr>
          <p:cNvPr id="10" name="TextBox 10"/>
          <p:cNvSpPr txBox="1"/>
          <p:nvPr/>
        </p:nvSpPr>
        <p:spPr>
          <a:xfrm>
            <a:off x="9572311" y="4866794"/>
            <a:ext cx="8115300" cy="4501232"/>
          </a:xfrm>
          <a:prstGeom prst="rect">
            <a:avLst/>
          </a:prstGeom>
        </p:spPr>
        <p:txBody>
          <a:bodyPr lIns="0" tIns="0" rIns="0" bIns="0" rtlCol="0" anchor="t">
            <a:spAutoFit/>
          </a:bodyPr>
          <a:lstStyle/>
          <a:p>
            <a:pPr marL="777237" lvl="1" indent="-388618">
              <a:lnSpc>
                <a:spcPts val="3887"/>
              </a:lnSpc>
              <a:buFont typeface="Arial"/>
              <a:buChar char="•"/>
            </a:pPr>
            <a:r>
              <a:rPr lang="en-US" sz="3599">
                <a:solidFill>
                  <a:srgbClr val="000000"/>
                </a:solidFill>
                <a:latin typeface="Trebuchet MS"/>
              </a:rPr>
              <a:t>Random </a:t>
            </a:r>
            <a:r>
              <a:rPr lang="en-US" sz="3599" dirty="0">
                <a:solidFill>
                  <a:srgbClr val="000000"/>
                </a:solidFill>
                <a:latin typeface="Trebuchet MS"/>
              </a:rPr>
              <a:t>forest is a known supervised machine learning algorithm that is used to solve the cases related to regression and classification as well. In this case it is used as a classification algorithm in which it has to differentiate whether the news is true or false. </a:t>
            </a:r>
          </a:p>
          <a:p>
            <a:pPr>
              <a:lnSpc>
                <a:spcPts val="3887"/>
              </a:lnSpc>
            </a:pPr>
            <a:endParaRPr lang="en-US" sz="3599" dirty="0">
              <a:solidFill>
                <a:srgbClr val="000000"/>
              </a:solidFill>
              <a:latin typeface="Trebuchet MS"/>
            </a:endParaRPr>
          </a:p>
        </p:txBody>
      </p:sp>
      <p:sp>
        <p:nvSpPr>
          <p:cNvPr id="11" name="TextBox 11"/>
          <p:cNvSpPr txBox="1"/>
          <p:nvPr/>
        </p:nvSpPr>
        <p:spPr>
          <a:xfrm>
            <a:off x="534495" y="9039225"/>
            <a:ext cx="9324071" cy="909126"/>
          </a:xfrm>
          <a:prstGeom prst="rect">
            <a:avLst/>
          </a:prstGeom>
        </p:spPr>
        <p:txBody>
          <a:bodyPr lIns="0" tIns="0" rIns="0" bIns="0" rtlCol="0" anchor="t">
            <a:spAutoFit/>
          </a:bodyPr>
          <a:lstStyle/>
          <a:p>
            <a:pPr>
              <a:lnSpc>
                <a:spcPts val="2326"/>
              </a:lnSpc>
            </a:pPr>
            <a:r>
              <a:rPr lang="en-US" sz="2153">
                <a:solidFill>
                  <a:srgbClr val="000000"/>
                </a:solidFill>
                <a:latin typeface="Trebuchet MS Bold"/>
              </a:rPr>
              <a:t>Thus, this classification supervised machine learning algorithms proved that they can solve this issue of fake news and make such models to predict them.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4518590" y="734259"/>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rPr>
              <a:t>Conclusion</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2057399" y="1939091"/>
            <a:ext cx="15201901" cy="3411190"/>
          </a:xfrm>
          <a:prstGeom prst="rect">
            <a:avLst/>
          </a:prstGeom>
        </p:spPr>
        <p:txBody>
          <a:bodyPr wrap="square" lIns="0" tIns="0" rIns="0" bIns="0" rtlCol="0" anchor="t">
            <a:spAutoFit/>
          </a:bodyPr>
          <a:lstStyle/>
          <a:p>
            <a:pPr marL="824637" lvl="1" indent="-412318" algn="ctr">
              <a:lnSpc>
                <a:spcPts val="3819"/>
              </a:lnSpc>
              <a:buFont typeface="Arial"/>
              <a:buChar char="•"/>
            </a:pPr>
            <a:r>
              <a:rPr lang="en-US" sz="3819" dirty="0">
                <a:solidFill>
                  <a:srgbClr val="000000"/>
                </a:solidFill>
                <a:latin typeface="Times New Roman"/>
              </a:rPr>
              <a:t>Spreading news or we can say making people aware of what is happening around the world, this all work takes a few minutes to be uploaded on the internet. So, it is very important to verify whether the news that is being spreaded is correct or if it is someone’s purpose to destroy someone. For this supervised machine learning proved to be of great help to make a model which can predict.We have seen that random forest proved to be the one algorithm which helped in building a model which we needed.</a:t>
            </a:r>
          </a:p>
        </p:txBody>
      </p:sp>
      <p:sp>
        <p:nvSpPr>
          <p:cNvPr id="8" name="TextBox 8"/>
          <p:cNvSpPr txBox="1"/>
          <p:nvPr/>
        </p:nvSpPr>
        <p:spPr>
          <a:xfrm>
            <a:off x="1905001" y="6130095"/>
            <a:ext cx="15354300" cy="2436564"/>
          </a:xfrm>
          <a:prstGeom prst="rect">
            <a:avLst/>
          </a:prstGeom>
        </p:spPr>
        <p:txBody>
          <a:bodyPr wrap="square" lIns="0" tIns="0" rIns="0" bIns="0" rtlCol="0" anchor="t">
            <a:spAutoFit/>
          </a:bodyPr>
          <a:lstStyle/>
          <a:p>
            <a:pPr marL="824637" lvl="1" indent="-412318" algn="ctr">
              <a:lnSpc>
                <a:spcPts val="3819"/>
              </a:lnSpc>
              <a:buFont typeface="Arial"/>
              <a:buChar char="•"/>
            </a:pPr>
            <a:r>
              <a:rPr lang="en-US" sz="3819" dirty="0">
                <a:solidFill>
                  <a:srgbClr val="000000"/>
                </a:solidFill>
                <a:latin typeface="Times New Roman"/>
              </a:rPr>
              <a:t>In this field, a lot more is left to be analysed and be looked into. Regularly emerging technologies and methods can be searched for. Searching into unsupervised machine learning algorithms and considering them can be a point that can be taken in the future. Using those methods which will help in the sustainable development of the society will be considered.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868</Words>
  <Application>Microsoft Office PowerPoint</Application>
  <PresentationFormat>Custom</PresentationFormat>
  <Paragraphs>29</Paragraphs>
  <Slides>10</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10</vt:i4>
      </vt:variant>
    </vt:vector>
  </HeadingPairs>
  <TitlesOfParts>
    <vt:vector size="27" baseType="lpstr">
      <vt:lpstr>Yeseva One</vt:lpstr>
      <vt:lpstr>Georgia Pro</vt:lpstr>
      <vt:lpstr>Lora Bold</vt:lpstr>
      <vt:lpstr>Source Sans Pro Bold</vt:lpstr>
      <vt:lpstr>Trebuchet MS</vt:lpstr>
      <vt:lpstr>Arial</vt:lpstr>
      <vt:lpstr>Glacial Indifference Italics</vt:lpstr>
      <vt:lpstr>Comic Sans</vt:lpstr>
      <vt:lpstr>Times New Roman</vt:lpstr>
      <vt:lpstr>Libre Baskerville</vt:lpstr>
      <vt:lpstr>Lora</vt:lpstr>
      <vt:lpstr>Calibri</vt:lpstr>
      <vt:lpstr>Glacial Indifference</vt:lpstr>
      <vt:lpstr>Trebuchet MS Bold</vt:lpstr>
      <vt:lpstr>Alice</vt:lpstr>
      <vt:lpstr>Alegreya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Sand Minimalist Modern Thesis Defense Presentation</dc:title>
  <dc:creator>HP</dc:creator>
  <cp:lastModifiedBy>Disha Jain</cp:lastModifiedBy>
  <cp:revision>6</cp:revision>
  <dcterms:created xsi:type="dcterms:W3CDTF">2006-08-16T00:00:00Z</dcterms:created>
  <dcterms:modified xsi:type="dcterms:W3CDTF">2024-07-12T07:11:40Z</dcterms:modified>
  <dc:identifier>DAF6EYs_ECE</dc:identifier>
</cp:coreProperties>
</file>