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embeddedFontLst>
    <p:embeddedFont>
      <p:font typeface="Roboto Slab" panose="020B0604020202020204" charset="0"/>
      <p:regular r:id="rId13"/>
      <p:bold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41484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9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6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03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13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da9d4e23391810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da9d4e23391810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468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da9d4e23391810a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da9d4e23391810a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58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da9d4e23391810a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da9d4e23391810a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85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da9d4e23391810a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da9d4e23391810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21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da9d4e23391810a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da9d4e23391810a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80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aperswithcode.com/task/brain-tumor-segmentation"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66020" y="1654701"/>
            <a:ext cx="6148606" cy="14226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t>Workshop on: Deep Learning and image </a:t>
            </a:r>
            <a:r>
              <a:rPr lang="en-US" b="1" dirty="0" smtClean="0"/>
              <a:t>segmentation Applications </a:t>
            </a:r>
            <a:r>
              <a:rPr lang="en-US" b="1" dirty="0" smtClean="0"/>
              <a:t>in Medical Domain</a:t>
            </a:r>
            <a:endParaRPr b="1" dirty="0"/>
          </a:p>
        </p:txBody>
      </p:sp>
      <p:pic>
        <p:nvPicPr>
          <p:cNvPr id="65"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Thank You </a:t>
            </a:r>
            <a:endParaRPr sz="4900"/>
          </a:p>
        </p:txBody>
      </p:sp>
      <p:sp>
        <p:nvSpPr>
          <p:cNvPr id="128" name="Google Shape;128;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If You have any questions ?</a:t>
            </a:r>
            <a:endParaRPr sz="2000"/>
          </a:p>
          <a:p>
            <a:pPr marL="0" lvl="0" indent="0" algn="l" rtl="0">
              <a:spcBef>
                <a:spcPts val="1600"/>
              </a:spcBef>
              <a:spcAft>
                <a:spcPts val="1600"/>
              </a:spcAft>
              <a:buNone/>
            </a:pPr>
            <a:r>
              <a:rPr lang="en" sz="2000"/>
              <a:t>You can ask me</a:t>
            </a:r>
            <a:endParaRPr sz="2000"/>
          </a:p>
        </p:txBody>
      </p:sp>
      <p:pic>
        <p:nvPicPr>
          <p:cNvPr id="129" name="Google Shape;129;p23"/>
          <p:cNvPicPr preferRelativeResize="0"/>
          <p:nvPr/>
        </p:nvPicPr>
        <p:blipFill>
          <a:blip r:embed="rId3">
            <a:alphaModFix/>
          </a:blip>
          <a:stretch>
            <a:fillRect/>
          </a:stretch>
        </p:blipFill>
        <p:spPr>
          <a:xfrm>
            <a:off x="7368056" y="0"/>
            <a:ext cx="1775944" cy="90899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45700" y="947687"/>
            <a:ext cx="5298300" cy="3425101"/>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2500" b="1" dirty="0" smtClean="0"/>
              <a:t>Introduction</a:t>
            </a:r>
            <a:r>
              <a:rPr lang="en-US" sz="1700" dirty="0" smtClean="0"/>
              <a:t/>
            </a:r>
            <a:br>
              <a:rPr lang="en-US" sz="1700" dirty="0" smtClean="0"/>
            </a:br>
            <a:r>
              <a:rPr lang="en-US" sz="1700" dirty="0" smtClean="0"/>
              <a:t>Noor Hussain is a CEH, CHFI and President at Student’s Developer Society BUETK. He is currently conducting his final year project research on Automatic brain </a:t>
            </a:r>
            <a:r>
              <a:rPr lang="en-US" sz="1700" dirty="0"/>
              <a:t>t</a:t>
            </a:r>
            <a:r>
              <a:rPr lang="en-US" sz="1700" dirty="0" smtClean="0"/>
              <a:t>umor detection and segmentation based on Improved UNET by using Convolutional neural networks.</a:t>
            </a:r>
            <a:endParaRPr sz="1700" dirty="0"/>
          </a:p>
        </p:txBody>
      </p:sp>
      <p:pic>
        <p:nvPicPr>
          <p:cNvPr id="5"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
        <p:nvSpPr>
          <p:cNvPr id="6" name="Google Shape;64;p13"/>
          <p:cNvSpPr txBox="1">
            <a:spLocks/>
          </p:cNvSpPr>
          <p:nvPr/>
        </p:nvSpPr>
        <p:spPr>
          <a:xfrm>
            <a:off x="-641657" y="4343191"/>
            <a:ext cx="5783400" cy="90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600" dirty="0" smtClean="0">
                <a:solidFill>
                  <a:schemeClr val="tx1"/>
                </a:solidFill>
              </a:rPr>
              <a:t>Guest Speaker: Noor Hussain </a:t>
            </a:r>
            <a:endParaRPr lang="en-US" sz="2600" dirty="0">
              <a:solidFill>
                <a:schemeClr val="tx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7" y="748763"/>
            <a:ext cx="3624025" cy="36240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
        <p:nvSpPr>
          <p:cNvPr id="3" name="Google Shape;71;p14"/>
          <p:cNvSpPr txBox="1">
            <a:spLocks noGrp="1"/>
          </p:cNvSpPr>
          <p:nvPr>
            <p:ph type="title"/>
          </p:nvPr>
        </p:nvSpPr>
        <p:spPr>
          <a:xfrm>
            <a:off x="218923" y="287706"/>
            <a:ext cx="4281158" cy="689571"/>
          </a:xfrm>
          <a:prstGeom prst="rect">
            <a:avLst/>
          </a:prstGeom>
        </p:spPr>
        <p:txBody>
          <a:bodyPr spcFirstLastPara="1" wrap="square" lIns="91425" tIns="91425" rIns="91425" bIns="91425" anchor="ctr" anchorCtr="0">
            <a:noAutofit/>
          </a:bodyPr>
          <a:lstStyle/>
          <a:p>
            <a:pPr lvl="0" algn="just">
              <a:lnSpc>
                <a:spcPct val="115000"/>
              </a:lnSpc>
            </a:pPr>
            <a:r>
              <a:rPr lang="en-US" sz="4000" b="1" dirty="0" smtClean="0">
                <a:solidFill>
                  <a:schemeClr val="tx1"/>
                </a:solidFill>
              </a:rPr>
              <a:t>Deep learning</a:t>
            </a:r>
            <a:endParaRPr sz="4000" dirty="0">
              <a:solidFill>
                <a:schemeClr val="tx1"/>
              </a:solidFill>
            </a:endParaRPr>
          </a:p>
        </p:txBody>
      </p:sp>
      <p:sp>
        <p:nvSpPr>
          <p:cNvPr id="5" name="Google Shape;71;p14"/>
          <p:cNvSpPr txBox="1">
            <a:spLocks/>
          </p:cNvSpPr>
          <p:nvPr/>
        </p:nvSpPr>
        <p:spPr>
          <a:xfrm>
            <a:off x="0" y="1629187"/>
            <a:ext cx="9028232" cy="15489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pPr marL="285750" indent="-285750" algn="just">
              <a:lnSpc>
                <a:spcPct val="115000"/>
              </a:lnSpc>
              <a:buFont typeface="Wingdings" panose="05000000000000000000" pitchFamily="2" charset="2"/>
              <a:buChar char="§"/>
            </a:pPr>
            <a:endParaRPr lang="en-US" sz="1600" dirty="0" smtClean="0"/>
          </a:p>
          <a:p>
            <a:pPr marL="285750" indent="-285750" algn="just">
              <a:lnSpc>
                <a:spcPct val="115000"/>
              </a:lnSpc>
              <a:buFont typeface="Wingdings" panose="05000000000000000000" pitchFamily="2" charset="2"/>
              <a:buChar char="§"/>
            </a:pPr>
            <a:r>
              <a:rPr lang="en-US" sz="1600" dirty="0" smtClean="0"/>
              <a:t>Deep </a:t>
            </a:r>
            <a:r>
              <a:rPr lang="en-US" sz="1600" dirty="0"/>
              <a:t>learning uses artificial neural networks designed to imitate the way humans think and learn</a:t>
            </a:r>
            <a:r>
              <a:rPr lang="en-US" sz="1600" dirty="0" smtClean="0"/>
              <a:t>.</a:t>
            </a:r>
          </a:p>
          <a:p>
            <a:pPr marL="285750" indent="-285750" algn="just">
              <a:lnSpc>
                <a:spcPct val="115000"/>
              </a:lnSpc>
              <a:buFont typeface="Wingdings" panose="05000000000000000000" pitchFamily="2" charset="2"/>
              <a:buChar char="§"/>
            </a:pPr>
            <a:r>
              <a:rPr lang="en-US" sz="1600" dirty="0"/>
              <a:t>Deep Learning: to be the next frontier of machine learning</a:t>
            </a:r>
            <a:r>
              <a:rPr lang="en-US" sz="1600" dirty="0" smtClean="0"/>
              <a:t>.</a:t>
            </a:r>
          </a:p>
          <a:p>
            <a:pPr marL="285750" indent="-285750" algn="just">
              <a:lnSpc>
                <a:spcPct val="115000"/>
              </a:lnSpc>
              <a:buFont typeface="Wingdings" panose="05000000000000000000" pitchFamily="2" charset="2"/>
              <a:buChar char="§"/>
            </a:pPr>
            <a:r>
              <a:rPr lang="en-US" sz="1600" dirty="0"/>
              <a:t>Deep learning is also known as </a:t>
            </a:r>
            <a:r>
              <a:rPr lang="en-US" sz="1600" b="1" i="1" dirty="0"/>
              <a:t>neural organized learning</a:t>
            </a:r>
            <a:r>
              <a:rPr lang="en-US" sz="1600" dirty="0"/>
              <a:t> and happens when artificial neural networks learn from large volumes of data. Deep learning algorithms perform tasks repeatedly, tweaking them each time to improve the outcome. The algorithms depend on vast amounts of data to drive "learning</a:t>
            </a:r>
            <a:r>
              <a:rPr lang="en-US" sz="1600" dirty="0" smtClean="0"/>
              <a:t>.“ -Coursera.org</a:t>
            </a:r>
            <a:endParaRPr lang="en-US" sz="1600" dirty="0"/>
          </a:p>
          <a:p>
            <a:pPr marL="285750" indent="-285750" algn="just">
              <a:lnSpc>
                <a:spcPct val="115000"/>
              </a:lnSpc>
              <a:buFont typeface="Wingdings" panose="05000000000000000000" pitchFamily="2" charset="2"/>
              <a:buChar char="§"/>
            </a:pPr>
            <a:endParaRPr lang="en-US" sz="1600" dirty="0" smtClean="0"/>
          </a:p>
          <a:p>
            <a:pPr algn="just">
              <a:lnSpc>
                <a:spcPct val="115000"/>
              </a:lnSpc>
            </a:pPr>
            <a:r>
              <a:rPr lang="en-US" sz="1600" dirty="0"/>
              <a:t>	</a:t>
            </a:r>
            <a:r>
              <a:rPr lang="en-US" sz="1600" dirty="0" smtClean="0"/>
              <a:t>					</a:t>
            </a:r>
            <a:endParaRPr lang="en-US" sz="1600" dirty="0"/>
          </a:p>
          <a:p>
            <a:pPr marL="285750" indent="-285750" algn="just">
              <a:lnSpc>
                <a:spcPct val="115000"/>
              </a:lnSpc>
              <a:buFont typeface="Wingdings" panose="05000000000000000000" pitchFamily="2" charset="2"/>
              <a:buChar char="§"/>
            </a:pPr>
            <a:endParaRPr lang="en-US" sz="1600" dirty="0"/>
          </a:p>
        </p:txBody>
      </p:sp>
      <p:pic>
        <p:nvPicPr>
          <p:cNvPr id="6" name="Picture 2" descr="Machine Learning vs Deep Learning: What is the Differ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971" y="3451669"/>
            <a:ext cx="5319261" cy="1418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30560" y="4867275"/>
            <a:ext cx="2819400" cy="276225"/>
          </a:xfrm>
          <a:prstGeom prst="rect">
            <a:avLst/>
          </a:prstGeom>
          <a:noFill/>
        </p:spPr>
        <p:txBody>
          <a:bodyPr>
            <a:spAutoFit/>
          </a:bodyPr>
          <a:lstStyle/>
          <a:p>
            <a:pPr>
              <a:defRPr/>
            </a:pPr>
            <a:r>
              <a:rPr lang="en-US" sz="1200" dirty="0" smtClean="0">
                <a:solidFill>
                  <a:srgbClr val="FFFFFF">
                    <a:lumMod val="65000"/>
                  </a:srgbClr>
                </a:solidFill>
              </a:rPr>
              <a:t>Image</a:t>
            </a:r>
            <a:r>
              <a:rPr lang="en-US" sz="1200" dirty="0" smtClean="0">
                <a:solidFill>
                  <a:srgbClr val="FFFFFF">
                    <a:lumMod val="65000"/>
                  </a:srgbClr>
                </a:solidFill>
              </a:rPr>
              <a:t> </a:t>
            </a:r>
            <a:r>
              <a:rPr lang="en-US" sz="1200" dirty="0">
                <a:solidFill>
                  <a:srgbClr val="FFFFFF">
                    <a:lumMod val="65000"/>
                  </a:srgbClr>
                </a:solidFill>
              </a:rPr>
              <a:t>credit: </a:t>
            </a:r>
            <a:r>
              <a:rPr lang="en-US" sz="1200" dirty="0" smtClean="0">
                <a:solidFill>
                  <a:srgbClr val="FFFFFF">
                    <a:lumMod val="65000"/>
                  </a:srgbClr>
                </a:solidFill>
              </a:rPr>
              <a:t>www.google.com</a:t>
            </a:r>
            <a:endParaRPr lang="en-US" sz="1200" dirty="0">
              <a:solidFill>
                <a:srgbClr val="FFFFFF">
                  <a:lumMod val="65000"/>
                </a:srgb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5"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
        <p:nvSpPr>
          <p:cNvPr id="3" name="Google Shape;71;p14"/>
          <p:cNvSpPr txBox="1">
            <a:spLocks/>
          </p:cNvSpPr>
          <p:nvPr/>
        </p:nvSpPr>
        <p:spPr>
          <a:xfrm>
            <a:off x="177825" y="287706"/>
            <a:ext cx="5555155" cy="6895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n-US" sz="4000" b="1" dirty="0" smtClean="0">
                <a:solidFill>
                  <a:schemeClr val="tx1"/>
                </a:solidFill>
              </a:rPr>
              <a:t>Image Segmentation</a:t>
            </a:r>
            <a:endParaRPr lang="en-US" sz="4000" dirty="0">
              <a:solidFill>
                <a:schemeClr val="tx1"/>
              </a:solidFill>
            </a:endParaRPr>
          </a:p>
        </p:txBody>
      </p:sp>
      <p:sp>
        <p:nvSpPr>
          <p:cNvPr id="6" name="Content Placeholder 2"/>
          <p:cNvSpPr>
            <a:spLocks noGrp="1"/>
          </p:cNvSpPr>
          <p:nvPr/>
        </p:nvSpPr>
        <p:spPr>
          <a:xfrm>
            <a:off x="85357" y="1121115"/>
            <a:ext cx="6243524" cy="1765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000" dirty="0" smtClean="0"/>
              <a:t>Let’s </a:t>
            </a:r>
            <a:r>
              <a:rPr lang="en-US" sz="2000" dirty="0"/>
              <a:t>understand image segmentation using a simple example. Consider the below image</a:t>
            </a:r>
            <a:r>
              <a:rPr lang="en-US" sz="2000" dirty="0" smtClean="0"/>
              <a:t>:</a:t>
            </a:r>
          </a:p>
          <a:p>
            <a:pPr algn="just"/>
            <a:r>
              <a:rPr lang="en-US" sz="2000" dirty="0"/>
              <a:t>O</a:t>
            </a:r>
            <a:r>
              <a:rPr lang="en-US" sz="2000" dirty="0" smtClean="0"/>
              <a:t>nly </a:t>
            </a:r>
            <a:r>
              <a:rPr lang="en-US" sz="2000" dirty="0"/>
              <a:t>one object </a:t>
            </a:r>
            <a:r>
              <a:rPr lang="en-US" sz="2000" dirty="0" smtClean="0"/>
              <a:t>here </a:t>
            </a:r>
            <a:r>
              <a:rPr lang="en-US" sz="2000" dirty="0" err="1" smtClean="0"/>
              <a:t>i.e</a:t>
            </a:r>
            <a:r>
              <a:rPr lang="en-US" sz="2000" dirty="0" smtClean="0"/>
              <a:t> </a:t>
            </a:r>
            <a:r>
              <a:rPr lang="en-US" sz="2000" dirty="0"/>
              <a:t>a dog. We can build a straightforward cat-dog classifier model and predict that there’s a dog in the given image.</a:t>
            </a:r>
          </a:p>
          <a:p>
            <a:endParaRPr lang="en-US" sz="2000" dirty="0" smtClean="0"/>
          </a:p>
          <a:p>
            <a:endParaRPr lang="en-US" sz="2000" dirty="0" smtClean="0"/>
          </a:p>
          <a:p>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027" y="2887038"/>
            <a:ext cx="3119277" cy="206821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0"/>
            <a:ext cx="1775944" cy="908993"/>
          </a:xfrm>
          <a:prstGeom prst="rect">
            <a:avLst/>
          </a:prstGeom>
          <a:noFill/>
          <a:ln>
            <a:noFill/>
          </a:ln>
        </p:spPr>
      </p:pic>
      <p:sp>
        <p:nvSpPr>
          <p:cNvPr id="3" name="Content Placeholder 2"/>
          <p:cNvSpPr txBox="1">
            <a:spLocks/>
          </p:cNvSpPr>
          <p:nvPr/>
        </p:nvSpPr>
        <p:spPr>
          <a:xfrm>
            <a:off x="0" y="1357821"/>
            <a:ext cx="8270697" cy="23559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514350" indent="-285750">
              <a:buFont typeface="Wingdings" panose="05000000000000000000" pitchFamily="2" charset="2"/>
              <a:buChar char="§"/>
            </a:pPr>
            <a:r>
              <a:rPr lang="en-US" sz="1600" dirty="0" smtClean="0"/>
              <a:t>But what if we have both a cat and a dog in a single image? Example shown in Image 1 below.</a:t>
            </a:r>
          </a:p>
          <a:p>
            <a:endParaRPr lang="en-US" sz="1600" dirty="0" smtClean="0"/>
          </a:p>
          <a:p>
            <a:pPr marL="514350" indent="-285750" algn="just">
              <a:buFont typeface="Wingdings" panose="05000000000000000000" pitchFamily="2" charset="2"/>
              <a:buChar char="§"/>
            </a:pPr>
            <a:r>
              <a:rPr lang="en-US" sz="1600" dirty="0" smtClean="0"/>
              <a:t>We can train a multi-label classifier, in that instance. Now, there’s another issue – we won’t know the location of either animal/object in the image.</a:t>
            </a:r>
          </a:p>
          <a:p>
            <a:pPr marL="514350" indent="-285750" algn="just">
              <a:buFont typeface="Wingdings" panose="05000000000000000000" pitchFamily="2" charset="2"/>
              <a:buChar char="§"/>
            </a:pPr>
            <a:r>
              <a:rPr lang="en-US" sz="1600" dirty="0" smtClean="0"/>
              <a:t>But We </a:t>
            </a:r>
            <a:r>
              <a:rPr lang="en-US" sz="1600" dirty="0"/>
              <a:t>can predict the location along with the class for each object using Object detection</a:t>
            </a:r>
            <a:r>
              <a:rPr lang="en-US" sz="1600" dirty="0" smtClean="0"/>
              <a:t>.</a:t>
            </a:r>
          </a:p>
          <a:p>
            <a:pPr marL="514350" indent="-285750" algn="just">
              <a:buFont typeface="Wingdings" panose="05000000000000000000" pitchFamily="2" charset="2"/>
              <a:buChar char="§"/>
            </a:pPr>
            <a:r>
              <a:rPr lang="en-US" sz="1600" dirty="0"/>
              <a:t>We can predict the location along with the class for each object using Object detection</a:t>
            </a:r>
            <a:r>
              <a:rPr lang="en-US" sz="1600" dirty="0" smtClean="0"/>
              <a:t>. Example Shown in Image 2 below</a:t>
            </a:r>
          </a:p>
          <a:p>
            <a:pPr marL="514350" indent="-285750" algn="just">
              <a:buFont typeface="Wingdings" panose="05000000000000000000" pitchFamily="2" charset="2"/>
              <a:buChar char="§"/>
            </a:pPr>
            <a:r>
              <a:rPr lang="en-US" sz="1600" dirty="0"/>
              <a:t>Before detecting the objects and even before classifying the image, we need to understand what the image consists of</a:t>
            </a:r>
          </a:p>
          <a:p>
            <a:pPr marL="514350" indent="-285750" algn="just">
              <a:buFont typeface="Wingdings" panose="05000000000000000000" pitchFamily="2" charset="2"/>
              <a:buChar char="§"/>
            </a:pPr>
            <a:endParaRPr lang="en-US" sz="1600" dirty="0"/>
          </a:p>
          <a:p>
            <a:pPr marL="514350" indent="-285750" algn="just">
              <a:buFont typeface="Wingdings" panose="05000000000000000000" pitchFamily="2" charset="2"/>
              <a:buChar char="§"/>
            </a:pPr>
            <a:endParaRPr lang="en-US" sz="1600" dirty="0" smtClean="0"/>
          </a:p>
          <a:p>
            <a:endParaRPr lang="en-US" sz="1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51" y="3594658"/>
            <a:ext cx="1650907" cy="1298540"/>
          </a:xfrm>
          <a:prstGeom prst="rect">
            <a:avLst/>
          </a:prstGeom>
        </p:spPr>
      </p:pic>
      <p:sp>
        <p:nvSpPr>
          <p:cNvPr id="6" name="TextBox 5"/>
          <p:cNvSpPr txBox="1"/>
          <p:nvPr/>
        </p:nvSpPr>
        <p:spPr>
          <a:xfrm>
            <a:off x="431515" y="4815174"/>
            <a:ext cx="1674688" cy="307777"/>
          </a:xfrm>
          <a:prstGeom prst="rect">
            <a:avLst/>
          </a:prstGeom>
          <a:noFill/>
        </p:spPr>
        <p:txBody>
          <a:bodyPr wrap="square" rtlCol="0">
            <a:spAutoFit/>
          </a:bodyPr>
          <a:lstStyle/>
          <a:p>
            <a:r>
              <a:rPr lang="en-US" b="1" dirty="0" smtClean="0">
                <a:solidFill>
                  <a:schemeClr val="tx1"/>
                </a:solidFill>
              </a:rPr>
              <a:t>Image 1</a:t>
            </a:r>
            <a:endParaRPr lang="en-US" b="1" dirty="0">
              <a:solidFill>
                <a:schemeClr val="tx1"/>
              </a:solidFill>
            </a:endParaRPr>
          </a:p>
        </p:txBody>
      </p:sp>
      <p:pic>
        <p:nvPicPr>
          <p:cNvPr id="7" name="Picture 2" descr="image localization and object det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444" y="3413951"/>
            <a:ext cx="3353504" cy="13569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66878" y="4736505"/>
            <a:ext cx="2583952" cy="307777"/>
          </a:xfrm>
          <a:prstGeom prst="rect">
            <a:avLst/>
          </a:prstGeom>
          <a:noFill/>
        </p:spPr>
        <p:txBody>
          <a:bodyPr wrap="square" rtlCol="0">
            <a:spAutoFit/>
          </a:bodyPr>
          <a:lstStyle/>
          <a:p>
            <a:r>
              <a:rPr lang="en-US" b="1" dirty="0" smtClean="0">
                <a:solidFill>
                  <a:schemeClr val="tx1"/>
                </a:solidFill>
              </a:rPr>
              <a:t>Image 2</a:t>
            </a:r>
            <a:endParaRPr lang="en-US" b="1" dirty="0">
              <a:solidFill>
                <a:schemeClr val="tx1"/>
              </a:solidFill>
            </a:endParaRPr>
          </a:p>
        </p:txBody>
      </p:sp>
      <p:sp>
        <p:nvSpPr>
          <p:cNvPr id="9" name="TextBox 8"/>
          <p:cNvSpPr txBox="1"/>
          <p:nvPr/>
        </p:nvSpPr>
        <p:spPr>
          <a:xfrm>
            <a:off x="6760718" y="4906170"/>
            <a:ext cx="2819400" cy="276225"/>
          </a:xfrm>
          <a:prstGeom prst="rect">
            <a:avLst/>
          </a:prstGeom>
          <a:noFill/>
        </p:spPr>
        <p:txBody>
          <a:bodyPr>
            <a:spAutoFit/>
          </a:bodyPr>
          <a:lstStyle/>
          <a:p>
            <a:pPr>
              <a:defRPr/>
            </a:pPr>
            <a:r>
              <a:rPr lang="en-US" sz="1200" dirty="0" smtClean="0">
                <a:solidFill>
                  <a:srgbClr val="FFFFFF">
                    <a:lumMod val="65000"/>
                  </a:srgbClr>
                </a:solidFill>
              </a:rPr>
              <a:t>Image </a:t>
            </a:r>
            <a:r>
              <a:rPr lang="en-US" sz="1200" dirty="0">
                <a:solidFill>
                  <a:srgbClr val="FFFFFF">
                    <a:lumMod val="65000"/>
                  </a:srgbClr>
                </a:solidFill>
              </a:rPr>
              <a:t>credit: </a:t>
            </a:r>
            <a:r>
              <a:rPr lang="en-US" sz="1200" dirty="0" smtClean="0">
                <a:solidFill>
                  <a:srgbClr val="FFFFFF">
                    <a:lumMod val="65000"/>
                  </a:srgbClr>
                </a:solidFill>
              </a:rPr>
              <a:t>www.google.com</a:t>
            </a:r>
            <a:endParaRPr lang="en-US" sz="1200" dirty="0">
              <a:solidFill>
                <a:srgbClr val="FFFFFF">
                  <a:lumMod val="65000"/>
                </a:srgb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
        <p:nvSpPr>
          <p:cNvPr id="3" name="Google Shape;71;p14"/>
          <p:cNvSpPr txBox="1">
            <a:spLocks/>
          </p:cNvSpPr>
          <p:nvPr/>
        </p:nvSpPr>
        <p:spPr>
          <a:xfrm>
            <a:off x="177825" y="287706"/>
            <a:ext cx="5555155" cy="6895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n-US" sz="2500" b="1" dirty="0" smtClean="0">
                <a:solidFill>
                  <a:schemeClr val="tx1"/>
                </a:solidFill>
              </a:rPr>
              <a:t>How Image Segmentation Works?</a:t>
            </a:r>
            <a:endParaRPr lang="en-US" sz="2500" dirty="0">
              <a:solidFill>
                <a:schemeClr val="tx1"/>
              </a:solidFill>
            </a:endParaRPr>
          </a:p>
        </p:txBody>
      </p:sp>
      <p:sp>
        <p:nvSpPr>
          <p:cNvPr id="5" name="Content Placeholder 2"/>
          <p:cNvSpPr txBox="1">
            <a:spLocks/>
          </p:cNvSpPr>
          <p:nvPr/>
        </p:nvSpPr>
        <p:spPr>
          <a:xfrm>
            <a:off x="-107022" y="522780"/>
            <a:ext cx="7011256" cy="292103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514350" indent="-285750" algn="just">
              <a:buFont typeface="Wingdings" panose="05000000000000000000" pitchFamily="2" charset="2"/>
              <a:buChar char="§"/>
            </a:pPr>
            <a:r>
              <a:rPr lang="en-US" dirty="0" smtClean="0"/>
              <a:t>We can divide or partition the image into various parts called segments. It’s not a great idea to process the entire image at the same time as there will be regions in the image which do not contain any information.</a:t>
            </a:r>
          </a:p>
          <a:p>
            <a:pPr marL="514350" indent="-285750" algn="just">
              <a:buFont typeface="Wingdings" panose="05000000000000000000" pitchFamily="2" charset="2"/>
              <a:buChar char="§"/>
            </a:pPr>
            <a:r>
              <a:rPr lang="en-US" dirty="0" smtClean="0"/>
              <a:t> By dividing the image into segments, we can make use of the important segments for processing the image.</a:t>
            </a:r>
            <a:endParaRPr lang="en-US" dirty="0"/>
          </a:p>
        </p:txBody>
      </p:sp>
      <p:pic>
        <p:nvPicPr>
          <p:cNvPr id="6" name="Picture 5"/>
          <p:cNvPicPr>
            <a:picLocks noChangeAspect="1"/>
          </p:cNvPicPr>
          <p:nvPr/>
        </p:nvPicPr>
        <p:blipFill>
          <a:blip r:embed="rId4"/>
          <a:stretch>
            <a:fillRect/>
          </a:stretch>
        </p:blipFill>
        <p:spPr>
          <a:xfrm>
            <a:off x="177825" y="2923208"/>
            <a:ext cx="8934085" cy="1950971"/>
          </a:xfrm>
          <a:prstGeom prst="rect">
            <a:avLst/>
          </a:prstGeom>
        </p:spPr>
      </p:pic>
      <p:sp>
        <p:nvSpPr>
          <p:cNvPr id="7" name="TextBox 6"/>
          <p:cNvSpPr txBox="1"/>
          <p:nvPr/>
        </p:nvSpPr>
        <p:spPr>
          <a:xfrm>
            <a:off x="6208832" y="4874179"/>
            <a:ext cx="2819400" cy="276225"/>
          </a:xfrm>
          <a:prstGeom prst="rect">
            <a:avLst/>
          </a:prstGeom>
          <a:noFill/>
        </p:spPr>
        <p:txBody>
          <a:bodyPr>
            <a:spAutoFit/>
          </a:bodyPr>
          <a:lstStyle/>
          <a:p>
            <a:pPr>
              <a:defRPr/>
            </a:pPr>
            <a:r>
              <a:rPr lang="en-US" sz="1200" dirty="0" smtClean="0">
                <a:solidFill>
                  <a:srgbClr val="FFFFFF">
                    <a:lumMod val="65000"/>
                  </a:srgbClr>
                </a:solidFill>
              </a:rPr>
              <a:t>Image </a:t>
            </a:r>
            <a:r>
              <a:rPr lang="en-US" sz="1200" dirty="0">
                <a:solidFill>
                  <a:srgbClr val="FFFFFF">
                    <a:lumMod val="65000"/>
                  </a:srgbClr>
                </a:solidFill>
              </a:rPr>
              <a:t>credit: </a:t>
            </a:r>
            <a:r>
              <a:rPr lang="en-US" sz="1200" dirty="0" smtClean="0">
                <a:solidFill>
                  <a:srgbClr val="FFFFFF">
                    <a:lumMod val="65000"/>
                  </a:srgbClr>
                </a:solidFill>
              </a:rPr>
              <a:t>www.google.com</a:t>
            </a:r>
            <a:endParaRPr lang="en-US" sz="1200" dirty="0">
              <a:solidFill>
                <a:srgbClr val="FFFFFF">
                  <a:lumMod val="65000"/>
                </a:srgb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sp>
        <p:nvSpPr>
          <p:cNvPr id="3" name="Google Shape;71;p14"/>
          <p:cNvSpPr txBox="1">
            <a:spLocks/>
          </p:cNvSpPr>
          <p:nvPr/>
        </p:nvSpPr>
        <p:spPr>
          <a:xfrm>
            <a:off x="147003" y="215787"/>
            <a:ext cx="7219568" cy="10993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3000" b="1" dirty="0" smtClean="0">
                <a:solidFill>
                  <a:schemeClr val="tx1"/>
                </a:solidFill>
              </a:rPr>
              <a:t>Why do we need Image Segmentation?</a:t>
            </a:r>
            <a:endParaRPr lang="en-US" sz="3000" b="1" dirty="0">
              <a:solidFill>
                <a:schemeClr val="tx1"/>
              </a:solidFill>
            </a:endParaRPr>
          </a:p>
        </p:txBody>
      </p:sp>
      <p:sp>
        <p:nvSpPr>
          <p:cNvPr id="5" name="Content Placeholder 2"/>
          <p:cNvSpPr txBox="1">
            <a:spLocks/>
          </p:cNvSpPr>
          <p:nvPr/>
        </p:nvSpPr>
        <p:spPr>
          <a:xfrm>
            <a:off x="0" y="1442047"/>
            <a:ext cx="8383712" cy="34176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smtClean="0">
                <a:solidFill>
                  <a:schemeClr val="tx1"/>
                </a:solidFill>
              </a:rPr>
              <a:t>   </a:t>
            </a:r>
            <a:r>
              <a:rPr lang="en-US" sz="2000" b="1" dirty="0" smtClean="0">
                <a:solidFill>
                  <a:schemeClr val="tx1"/>
                </a:solidFill>
              </a:rPr>
              <a:t>Utilization of Image Segmentation in Medical Domain</a:t>
            </a:r>
          </a:p>
          <a:p>
            <a:pPr marL="342900" indent="-342900" algn="just">
              <a:buFont typeface="Wingdings" panose="05000000000000000000" pitchFamily="2" charset="2"/>
              <a:buChar char="§"/>
            </a:pPr>
            <a:r>
              <a:rPr lang="en-US" sz="2000" dirty="0" smtClean="0">
                <a:solidFill>
                  <a:schemeClr val="tx1"/>
                </a:solidFill>
              </a:rPr>
              <a:t>Cancer has long been a deadly illness. Even in today’s age of technological advancements, cancer can be fatal if we don’t identify it at an early stage. Detecting cancerous cell(s) as quickly as possible can potentially save millions of lives.</a:t>
            </a:r>
          </a:p>
          <a:p>
            <a:pPr marL="342900" indent="-342900" algn="just">
              <a:buFont typeface="Wingdings" panose="05000000000000000000" pitchFamily="2" charset="2"/>
              <a:buChar char="§"/>
            </a:pPr>
            <a:endParaRPr lang="en-US" sz="2000" dirty="0" smtClean="0">
              <a:solidFill>
                <a:schemeClr val="tx1"/>
              </a:solidFill>
            </a:endParaRPr>
          </a:p>
          <a:p>
            <a:pPr marL="342900" indent="-342900" algn="just">
              <a:buFont typeface="Wingdings" panose="05000000000000000000" pitchFamily="2" charset="2"/>
              <a:buChar char="§"/>
            </a:pPr>
            <a:r>
              <a:rPr lang="en-US" sz="2000" dirty="0">
                <a:solidFill>
                  <a:schemeClr val="tx1"/>
                </a:solidFill>
              </a:rPr>
              <a:t>The shape of the cancerous cells plays a vital role in determining the severity of the cancer. object detection will not be very useful here. We will only generate bounding boxes which will not help us in identifying the shape of the cells</a:t>
            </a:r>
            <a:r>
              <a:rPr lang="en-US" sz="2000" dirty="0" smtClean="0">
                <a:solidFill>
                  <a:schemeClr val="tx1"/>
                </a:solidFill>
              </a:rPr>
              <a:t>. </a:t>
            </a:r>
            <a:r>
              <a:rPr lang="en-US" sz="2000" dirty="0" err="1" smtClean="0">
                <a:solidFill>
                  <a:schemeClr val="tx1"/>
                </a:solidFill>
              </a:rPr>
              <a:t>E.g</a:t>
            </a:r>
            <a:r>
              <a:rPr lang="en-US" sz="2000" dirty="0" smtClean="0">
                <a:solidFill>
                  <a:schemeClr val="tx1"/>
                </a:solidFill>
              </a:rPr>
              <a:t> Image </a:t>
            </a:r>
            <a:r>
              <a:rPr lang="en-US" sz="2000" dirty="0" smtClean="0">
                <a:solidFill>
                  <a:schemeClr val="tx1"/>
                </a:solidFill>
              </a:rPr>
              <a:t>3 &amp; 4</a:t>
            </a:r>
            <a:endParaRPr lang="en-US" sz="2000" dirty="0">
              <a:solidFill>
                <a:schemeClr val="tx1"/>
              </a:solidFill>
            </a:endParaRPr>
          </a:p>
          <a:p>
            <a:pPr algn="just"/>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pic>
        <p:nvPicPr>
          <p:cNvPr id="3" name="Picture 2" descr="cancer cell seg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9" y="861409"/>
            <a:ext cx="4545654" cy="30563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40663" y="3647020"/>
            <a:ext cx="1239442" cy="307777"/>
          </a:xfrm>
          <a:prstGeom prst="rect">
            <a:avLst/>
          </a:prstGeom>
          <a:noFill/>
        </p:spPr>
        <p:txBody>
          <a:bodyPr wrap="none" rtlCol="0">
            <a:spAutoFit/>
          </a:bodyPr>
          <a:lstStyle/>
          <a:p>
            <a:r>
              <a:rPr lang="en-US" b="1" dirty="0" smtClean="0">
                <a:solidFill>
                  <a:schemeClr val="tx1"/>
                </a:solidFill>
              </a:rPr>
              <a:t>Skin cancer </a:t>
            </a:r>
            <a:endParaRPr lang="en-US" b="1" dirty="0">
              <a:solidFill>
                <a:schemeClr val="tx1"/>
              </a:solidFill>
            </a:endParaRPr>
          </a:p>
        </p:txBody>
      </p:sp>
      <p:sp>
        <p:nvSpPr>
          <p:cNvPr id="7" name="TextBox 6"/>
          <p:cNvSpPr txBox="1"/>
          <p:nvPr/>
        </p:nvSpPr>
        <p:spPr>
          <a:xfrm>
            <a:off x="3968556" y="4199283"/>
            <a:ext cx="2555513" cy="400110"/>
          </a:xfrm>
          <a:prstGeom prst="rect">
            <a:avLst/>
          </a:prstGeom>
          <a:noFill/>
        </p:spPr>
        <p:txBody>
          <a:bodyPr wrap="square" rtlCol="0">
            <a:spAutoFit/>
          </a:bodyPr>
          <a:lstStyle/>
          <a:p>
            <a:pPr algn="ctr"/>
            <a:r>
              <a:rPr lang="en-US" sz="2000" b="1" dirty="0" smtClean="0">
                <a:solidFill>
                  <a:schemeClr val="tx1"/>
                </a:solidFill>
              </a:rPr>
              <a:t>Image 3 and 4</a:t>
            </a:r>
            <a:endParaRPr lang="en-US" sz="2000" b="1" dirty="0">
              <a:solidFill>
                <a:schemeClr val="tx1"/>
              </a:solidFill>
            </a:endParaRPr>
          </a:p>
        </p:txBody>
      </p:sp>
      <p:sp>
        <p:nvSpPr>
          <p:cNvPr id="8" name="TextBox 7"/>
          <p:cNvSpPr txBox="1"/>
          <p:nvPr/>
        </p:nvSpPr>
        <p:spPr>
          <a:xfrm>
            <a:off x="462337" y="4681835"/>
            <a:ext cx="9373071" cy="461665"/>
          </a:xfrm>
          <a:prstGeom prst="rect">
            <a:avLst/>
          </a:prstGeom>
          <a:noFill/>
        </p:spPr>
        <p:txBody>
          <a:bodyPr wrap="square">
            <a:spAutoFit/>
          </a:bodyPr>
          <a:lstStyle/>
          <a:p>
            <a:pPr>
              <a:defRPr/>
            </a:pPr>
            <a:r>
              <a:rPr lang="en-US" sz="1200" dirty="0" smtClean="0">
                <a:solidFill>
                  <a:srgbClr val="FFFFFF">
                    <a:lumMod val="65000"/>
                  </a:srgbClr>
                </a:solidFill>
              </a:rPr>
              <a:t>Image </a:t>
            </a:r>
            <a:r>
              <a:rPr lang="en-US" sz="1200" dirty="0">
                <a:solidFill>
                  <a:srgbClr val="FFFFFF">
                    <a:lumMod val="65000"/>
                  </a:srgbClr>
                </a:solidFill>
              </a:rPr>
              <a:t>credit: </a:t>
            </a:r>
            <a:r>
              <a:rPr lang="en-US" sz="1200" dirty="0">
                <a:solidFill>
                  <a:srgbClr val="FFFFFF">
                    <a:lumMod val="65000"/>
                  </a:srgbClr>
                </a:solidFill>
              </a:rPr>
              <a:t>https://www.researchgate.net/figure/Segmentation-of-skin-lesion-a-original-RGB-image-b-binary-mask-c-traced-skin_fig1_312251492</a:t>
            </a:r>
            <a:endParaRPr lang="en-US" sz="1200" dirty="0">
              <a:solidFill>
                <a:srgbClr val="FFFFFF">
                  <a:lumMod val="65000"/>
                </a:srgbClr>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035" y="1307153"/>
            <a:ext cx="2562225" cy="22574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4" name="Google Shape;65;p13"/>
          <p:cNvPicPr preferRelativeResize="0"/>
          <p:nvPr/>
        </p:nvPicPr>
        <p:blipFill>
          <a:blip r:embed="rId3">
            <a:alphaModFix/>
          </a:blip>
          <a:stretch>
            <a:fillRect/>
          </a:stretch>
        </p:blipFill>
        <p:spPr>
          <a:xfrm>
            <a:off x="7252288" y="68284"/>
            <a:ext cx="1775944" cy="908993"/>
          </a:xfrm>
          <a:prstGeom prst="rect">
            <a:avLst/>
          </a:prstGeom>
          <a:noFill/>
          <a:ln>
            <a:noFill/>
          </a:ln>
        </p:spPr>
      </p:pic>
      <p:pic>
        <p:nvPicPr>
          <p:cNvPr id="3" name="Picture 2" descr="NiftyNet: a deep-learning platform for medical imaging - ScienceDirect"/>
          <p:cNvPicPr>
            <a:picLocks noChangeAspect="1" noChangeArrowheads="1"/>
          </p:cNvPicPr>
          <p:nvPr/>
        </p:nvPicPr>
        <p:blipFill rotWithShape="1">
          <a:blip r:embed="rId4">
            <a:extLst>
              <a:ext uri="{28A0092B-C50C-407E-A947-70E740481C1C}">
                <a14:useLocalDpi xmlns:a14="http://schemas.microsoft.com/office/drawing/2010/main" val="0"/>
              </a:ext>
            </a:extLst>
          </a:blip>
          <a:srcRect b="5385"/>
          <a:stretch/>
        </p:blipFill>
        <p:spPr bwMode="auto">
          <a:xfrm>
            <a:off x="135782" y="1132178"/>
            <a:ext cx="3054550" cy="28975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4" descr="Brain Tumor Segmentation | Papers With 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000" y="1132178"/>
            <a:ext cx="2494439" cy="2897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DF) Medical image semantic segmentation based on deep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6107" y="1132178"/>
            <a:ext cx="2160197" cy="28975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09727" y="4180342"/>
            <a:ext cx="2412840" cy="307777"/>
          </a:xfrm>
          <a:prstGeom prst="rect">
            <a:avLst/>
          </a:prstGeom>
          <a:noFill/>
        </p:spPr>
        <p:txBody>
          <a:bodyPr wrap="none" rtlCol="0">
            <a:spAutoFit/>
          </a:bodyPr>
          <a:lstStyle/>
          <a:p>
            <a:r>
              <a:rPr lang="en-US" b="1" dirty="0" smtClean="0">
                <a:solidFill>
                  <a:schemeClr val="tx1"/>
                </a:solidFill>
              </a:rPr>
              <a:t>Brain tumor segmentation</a:t>
            </a:r>
            <a:endParaRPr lang="en-US" b="1" dirty="0">
              <a:solidFill>
                <a:schemeClr val="tx1"/>
              </a:solidFill>
            </a:endParaRPr>
          </a:p>
        </p:txBody>
      </p:sp>
      <p:sp>
        <p:nvSpPr>
          <p:cNvPr id="8" name="TextBox 7"/>
          <p:cNvSpPr txBox="1"/>
          <p:nvPr/>
        </p:nvSpPr>
        <p:spPr>
          <a:xfrm>
            <a:off x="6710922" y="4180342"/>
            <a:ext cx="1931939" cy="307777"/>
          </a:xfrm>
          <a:prstGeom prst="rect">
            <a:avLst/>
          </a:prstGeom>
          <a:noFill/>
        </p:spPr>
        <p:txBody>
          <a:bodyPr wrap="none" rtlCol="0">
            <a:spAutoFit/>
          </a:bodyPr>
          <a:lstStyle/>
          <a:p>
            <a:r>
              <a:rPr lang="en-US" b="1" dirty="0" smtClean="0">
                <a:solidFill>
                  <a:schemeClr val="tx1"/>
                </a:solidFill>
              </a:rPr>
              <a:t>Lungs segmentation</a:t>
            </a:r>
            <a:endParaRPr lang="en-US" b="1" dirty="0">
              <a:solidFill>
                <a:schemeClr val="tx1"/>
              </a:solidFill>
            </a:endParaRPr>
          </a:p>
        </p:txBody>
      </p:sp>
      <p:sp>
        <p:nvSpPr>
          <p:cNvPr id="9" name="TextBox 8"/>
          <p:cNvSpPr txBox="1"/>
          <p:nvPr/>
        </p:nvSpPr>
        <p:spPr>
          <a:xfrm>
            <a:off x="3877757" y="4723437"/>
            <a:ext cx="5666329" cy="646331"/>
          </a:xfrm>
          <a:prstGeom prst="rect">
            <a:avLst/>
          </a:prstGeom>
          <a:noFill/>
        </p:spPr>
        <p:txBody>
          <a:bodyPr wrap="square">
            <a:spAutoFit/>
          </a:bodyPr>
          <a:lstStyle/>
          <a:p>
            <a:pPr>
              <a:defRPr/>
            </a:pPr>
            <a:r>
              <a:rPr lang="en-US" sz="1200" dirty="0" smtClean="0">
                <a:solidFill>
                  <a:srgbClr val="FFFFFF">
                    <a:lumMod val="65000"/>
                  </a:srgbClr>
                </a:solidFill>
              </a:rPr>
              <a:t>Image </a:t>
            </a:r>
            <a:r>
              <a:rPr lang="en-US" sz="1200" dirty="0">
                <a:solidFill>
                  <a:srgbClr val="FFFFFF">
                    <a:lumMod val="65000"/>
                  </a:srgbClr>
                </a:solidFill>
              </a:rPr>
              <a:t>credit: </a:t>
            </a:r>
            <a:r>
              <a:rPr lang="en-US" sz="1200" dirty="0">
                <a:solidFill>
                  <a:srgbClr val="FFFFFF">
                    <a:lumMod val="65000"/>
                  </a:srgbClr>
                </a:solidFill>
                <a:hlinkClick r:id="rId7"/>
              </a:rPr>
              <a:t>https://</a:t>
            </a:r>
            <a:r>
              <a:rPr lang="en-US" sz="1200" dirty="0" smtClean="0">
                <a:solidFill>
                  <a:srgbClr val="FFFFFF">
                    <a:lumMod val="65000"/>
                  </a:srgbClr>
                </a:solidFill>
                <a:hlinkClick r:id="rId7"/>
              </a:rPr>
              <a:t>paperswithcode.com/task/brain-tumor-segmentation</a:t>
            </a:r>
            <a:endParaRPr lang="en-US" sz="1200" dirty="0" smtClean="0">
              <a:solidFill>
                <a:srgbClr val="FFFFFF">
                  <a:lumMod val="65000"/>
                </a:srgbClr>
              </a:solidFill>
            </a:endParaRPr>
          </a:p>
          <a:p>
            <a:pPr>
              <a:defRPr/>
            </a:pPr>
            <a:r>
              <a:rPr lang="en-US" sz="1200" dirty="0">
                <a:solidFill>
                  <a:srgbClr val="FFFFFF">
                    <a:lumMod val="65000"/>
                  </a:srgbClr>
                </a:solidFill>
              </a:rPr>
              <a:t> </a:t>
            </a:r>
            <a:r>
              <a:rPr lang="en-US" sz="1200" dirty="0" smtClean="0">
                <a:solidFill>
                  <a:srgbClr val="FFFFFF">
                    <a:lumMod val="65000"/>
                  </a:srgbClr>
                </a:solidFill>
              </a:rPr>
              <a:t>                   &amp; www.Researchgate.com</a:t>
            </a:r>
          </a:p>
          <a:p>
            <a:pPr>
              <a:defRPr/>
            </a:pPr>
            <a:endParaRPr lang="en-US" sz="1200" dirty="0">
              <a:solidFill>
                <a:srgbClr val="FFFFFF">
                  <a:lumMod val="65000"/>
                </a:srgb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441</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Wingdings</vt:lpstr>
      <vt:lpstr>Arial</vt:lpstr>
      <vt:lpstr>Roboto Slab</vt:lpstr>
      <vt:lpstr>Roboto</vt:lpstr>
      <vt:lpstr>Marina</vt:lpstr>
      <vt:lpstr>Workshop on: Deep Learning and image segmentation Applications in Medical Domain</vt:lpstr>
      <vt:lpstr>Introduction Noor Hussain is a CEH, CHFI and President at Student’s Developer Society BUETK. He is currently conducting his final year project research on Automatic brain tumor detection and segmentation based on Improved UNET by using Convolutional neural networks.</vt:lpstr>
      <vt:lpstr>Deep learning</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Lungs Cancer and its diagnosis using digital tools</dc:title>
  <dc:creator>Noor Hussain</dc:creator>
  <cp:lastModifiedBy>Microsoft account</cp:lastModifiedBy>
  <cp:revision>13</cp:revision>
  <dcterms:modified xsi:type="dcterms:W3CDTF">2022-12-15T19:29:54Z</dcterms:modified>
</cp:coreProperties>
</file>