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Economica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italic.fntdata"/><Relationship Id="rId30" Type="http://schemas.openxmlformats.org/officeDocument/2006/relationships/font" Target="fonts/Economica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Economica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3a127bcaa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b3a127bcaa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3a127bcaa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3a127bcaa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4a21fc5d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4a21fc5d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3a127bcaa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3a127bcaa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4a21fc5d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4a21fc5d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3a127bcaa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b3a127bcaa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4a21fc5d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b4a21fc5d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3a127bcaa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b3a127bcaa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b4a21fc5d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b4a21fc5d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4a21fc5d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b4a21fc5d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3a127bca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3a127bca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b4a21fc5d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b4a21fc5d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b4a21fc5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b4a21fc5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b4a21fc5d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b4a21fc5d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b3a127bcaa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b3a127bcaa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3a127bcaa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3a127bcaa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3a127bcaa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3a127bcaa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3a127bcaa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3a127bcaa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4a21fc5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4a21fc5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4a21fc5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4a21fc5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3a127bcaa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3a127bcaa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3a127bcaa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3a127bcaa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dominodatalab.com/blog/named-entity-recognition-ner-challenges-and-model" TargetMode="External"/><Relationship Id="rId4" Type="http://schemas.openxmlformats.org/officeDocument/2006/relationships/hyperlink" Target="https://medium.com/inside-machine-learning/what-is-a-transformer-d07dd1fbec04" TargetMode="External"/><Relationship Id="rId5" Type="http://schemas.openxmlformats.org/officeDocument/2006/relationships/hyperlink" Target="https://towardsdatascience.com/named-entity-recognition-with-bert-in-pytorch-a454405e0b6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entity recognition for product listings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1290" r="-1289" t="0"/>
          <a:stretch/>
        </p:blipFill>
        <p:spPr>
          <a:xfrm>
            <a:off x="311700" y="1309350"/>
            <a:ext cx="8520601" cy="335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Short Term Memory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147218"/>
            <a:ext cx="8832301" cy="3237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112625"/>
            <a:ext cx="85206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 LSTM </a:t>
            </a:r>
            <a:r>
              <a:rPr lang="en"/>
              <a:t>with CRF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6075"/>
            <a:ext cx="8520600" cy="40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 implementation using Flair(BiLSTM-CRF)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Flair is a </a:t>
            </a:r>
            <a:r>
              <a:rPr i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PyTorch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library based NLP.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925" y="1761175"/>
            <a:ext cx="4907026" cy="22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 implementation using Flair(contd.)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25" y="1280950"/>
            <a:ext cx="4818351" cy="31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950" y="1784125"/>
            <a:ext cx="364612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9275"/>
            <a:ext cx="2062800" cy="7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481" y="0"/>
            <a:ext cx="439503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Stacking on encoders together form BERT, which are useful in solving questions like Machine Translation, sentiment analysis, NER and so 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BERT has been pre trained to understand the language and context.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to be fine tuned to learn specific task(NER).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 tuning BERT for NER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Annotate using IOB tagging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a tokenizer from pretrained BERT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BertForTokenClassification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accuracy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Preprocessing, Annotate using IOB tagging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75" y="1225225"/>
            <a:ext cx="8306452" cy="35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Tokenizing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5" y="1028150"/>
            <a:ext cx="8976501" cy="16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98151"/>
            <a:ext cx="9144002" cy="243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Problem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Literature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Training, testing accuracy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2113"/>
            <a:ext cx="9144003" cy="275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600" y="3766560"/>
            <a:ext cx="9144001" cy="129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Example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Title : LOUIS VUITTON M40096 Handbag Priscilla Multi-color canvas Multi-color canvas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Tag : ['B-Brand', 'I-Brand', 'B-MPN', 'B-Type', 'B-Model', 'B-Color', 'B-Color', 'B-Color', 'B-Fabric Type', 'B-Color', 'B-Color', 'B-Color', 'B-Fabric Type']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Conclude, BERT has given better results on the Named entity recognition task.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https://www.dominodatalab.com/blog/named-entity-recognition-ner-challenges-and-model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https://medium.com/inside-machine-learning/what-is-a-transformer-d07dd1fbec04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https://towardsdatascience.com/named-entity-recognition-with-bert-in-pytorch-a454405e0b6a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31946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2100">
                <a:solidFill>
                  <a:srgbClr val="000000"/>
                </a:solidFill>
              </a:rPr>
              <a:t>Named Entities</a:t>
            </a:r>
            <a:r>
              <a:rPr lang="en" sz="2100">
                <a:solidFill>
                  <a:srgbClr val="000000"/>
                </a:solidFill>
              </a:rPr>
              <a:t> (NEs) are proper names in texts, i.e. the names of persons, organizations, locations, times and quantities</a:t>
            </a:r>
            <a:endParaRPr sz="2100">
              <a:solidFill>
                <a:srgbClr val="000000"/>
              </a:solidFill>
            </a:endParaRPr>
          </a:p>
          <a:p>
            <a:pPr indent="-331946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Char char="○"/>
            </a:pPr>
            <a:r>
              <a:rPr lang="en" sz="2100">
                <a:solidFill>
                  <a:srgbClr val="292929"/>
                </a:solidFill>
                <a:highlight>
                  <a:srgbClr val="FFFFFF"/>
                </a:highlight>
              </a:rPr>
              <a:t>Person’s name (James, Robert, Mary, etc.),</a:t>
            </a:r>
            <a:endParaRPr sz="21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1946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Char char="○"/>
            </a:pPr>
            <a:r>
              <a:rPr lang="en" sz="2100">
                <a:solidFill>
                  <a:srgbClr val="292929"/>
                </a:solidFill>
                <a:highlight>
                  <a:srgbClr val="FFFFFF"/>
                </a:highlight>
              </a:rPr>
              <a:t>Countries (United States, Canada, China, etc.,),</a:t>
            </a:r>
            <a:endParaRPr sz="21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1946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Char char="○"/>
            </a:pPr>
            <a:r>
              <a:rPr lang="en" sz="2100">
                <a:solidFill>
                  <a:srgbClr val="292929"/>
                </a:solidFill>
                <a:highlight>
                  <a:srgbClr val="FFFFFF"/>
                </a:highlight>
              </a:rPr>
              <a:t>Organization (Google, Facebook, etc.)</a:t>
            </a:r>
            <a:endParaRPr sz="2100">
              <a:solidFill>
                <a:srgbClr val="000000"/>
              </a:solidFill>
            </a:endParaRPr>
          </a:p>
          <a:p>
            <a:pPr indent="-33194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100">
                <a:solidFill>
                  <a:srgbClr val="000000"/>
                </a:solidFill>
              </a:rPr>
              <a:t>NE Recognition (NER) is a sub-task of Information Extraction (IE)</a:t>
            </a:r>
            <a:endParaRPr sz="2100">
              <a:solidFill>
                <a:srgbClr val="000000"/>
              </a:solidFill>
            </a:endParaRPr>
          </a:p>
          <a:p>
            <a:pPr indent="-33194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100">
                <a:solidFill>
                  <a:srgbClr val="000000"/>
                </a:solidFill>
              </a:rPr>
              <a:t>NER is also an important task for texts in </a:t>
            </a:r>
            <a:r>
              <a:rPr b="1" lang="en" sz="2100">
                <a:solidFill>
                  <a:srgbClr val="000000"/>
                </a:solidFill>
              </a:rPr>
              <a:t>specific domains</a:t>
            </a:r>
            <a:r>
              <a:rPr lang="en" sz="2100">
                <a:solidFill>
                  <a:srgbClr val="000000"/>
                </a:solidFill>
              </a:rPr>
              <a:t> such as ecommerce and biomedical texts.</a:t>
            </a:r>
            <a:endParaRPr sz="2100">
              <a:solidFill>
                <a:srgbClr val="000000"/>
              </a:solidFill>
            </a:endParaRPr>
          </a:p>
          <a:p>
            <a:pPr indent="-33194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100">
                <a:solidFill>
                  <a:srgbClr val="000000"/>
                </a:solidFill>
              </a:rPr>
              <a:t>Used for Recommendation systems, Internal search engines.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Given below are the listings of the ecommerce websites Amazon/ebay</a:t>
            </a:r>
            <a:endParaRPr sz="1600"/>
          </a:p>
          <a:p>
            <a:pPr indent="-330200" lvl="1" marL="9144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Open Sans"/>
              <a:buAutoNum type="alphaLcPeriod"/>
            </a:pPr>
            <a:r>
              <a:rPr lang="en" sz="1600"/>
              <a:t>Prada Saffiano Double Zip Tote </a:t>
            </a:r>
            <a:endParaRPr sz="1600"/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lphaLcPeriod"/>
            </a:pPr>
            <a:r>
              <a:rPr lang="en" sz="1600"/>
              <a:t>Authentic GUCCI Jackie Handbag leather</a:t>
            </a:r>
            <a:endParaRPr sz="1600"/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lphaLcPeriod"/>
            </a:pPr>
            <a:r>
              <a:rPr lang="en" sz="1600"/>
              <a:t>Chanel Leo Lion Flap Bag Chevron Lambskin Medium 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Identify Prada, GUCCI, Chanel as </a:t>
            </a:r>
            <a:r>
              <a:rPr i="1" lang="en" sz="1600"/>
              <a:t>Brands</a:t>
            </a:r>
            <a:r>
              <a:rPr lang="en" sz="1600"/>
              <a:t> from the above sentences, Handbag, Flap Bag, Zip Tote are </a:t>
            </a:r>
            <a:r>
              <a:rPr i="1" lang="en" sz="1600"/>
              <a:t>Product Types</a:t>
            </a:r>
            <a:r>
              <a:rPr lang="en" sz="1600"/>
              <a:t>, Medium is </a:t>
            </a:r>
            <a:r>
              <a:rPr i="1" lang="en" sz="1600"/>
              <a:t>size</a:t>
            </a:r>
            <a:r>
              <a:rPr lang="en" sz="1600"/>
              <a:t>, </a:t>
            </a:r>
            <a:r>
              <a:rPr i="1" lang="en" sz="1600"/>
              <a:t>colour</a:t>
            </a:r>
            <a:r>
              <a:rPr lang="en" sz="1600"/>
              <a:t> and so on.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Rule based NER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Conditional Random Fields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Long Short Term Memory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Bidirectional Encoder Representations from Transformers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Based NER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6"/>
              </a:buClr>
              <a:buSzPts val="1800"/>
              <a:buAutoNum type="arabicPeriod"/>
            </a:pPr>
            <a:r>
              <a:rPr lang="en">
                <a:solidFill>
                  <a:srgbClr val="050506"/>
                </a:solidFill>
              </a:rPr>
              <a:t>Rule based Named Entity Recognition uses a knowledge-based recognition process that relies on lists of datasets, such as a list of company names for the company category, to make inferences.</a:t>
            </a:r>
            <a:endParaRPr>
              <a:solidFill>
                <a:srgbClr val="050506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6"/>
              </a:buClr>
              <a:buSzPts val="1800"/>
              <a:buAutoNum type="arabicPeriod"/>
            </a:pPr>
            <a:r>
              <a:rPr lang="en">
                <a:solidFill>
                  <a:srgbClr val="050506"/>
                </a:solidFill>
              </a:rPr>
              <a:t>Because of this, its accuracy can vary greatly based on how relevant the datasets are to the input text.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59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Rule based NER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12200"/>
            <a:ext cx="8520601" cy="403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Random Fields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A conditional random field uses the contextual information and the state of the neighbours for prediction task.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A linear chain CRF is a popular type of a CRF model, which assumes that the tag for the present word is dependent only on the tag of just one previous word.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One problem with the linear chain CRFs is that they are capable of capturing the dependencies between labels in the forward direction only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70707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Random Fields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75" y="1225225"/>
            <a:ext cx="8920976" cy="31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