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7.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0.xml" ContentType="application/vnd.openxmlformats-officedocument.presentationml.notesSlide+xml"/>
  <Override PartName="/ppt/charts/chartEx1.xml" ContentType="application/vnd.ms-office.chartex+xml"/>
  <Override PartName="/ppt/charts/style11.xml" ContentType="application/vnd.ms-office.chartstyle+xml"/>
  <Override PartName="/ppt/charts/colors11.xml" ContentType="application/vnd.ms-office.chartcolorstyl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60" r:id="rId4"/>
    <p:sldId id="258" r:id="rId5"/>
    <p:sldId id="262" r:id="rId6"/>
    <p:sldId id="263" r:id="rId7"/>
    <p:sldId id="264" r:id="rId8"/>
    <p:sldId id="261" r:id="rId9"/>
    <p:sldId id="265" r:id="rId10"/>
    <p:sldId id="266" r:id="rId11"/>
    <p:sldId id="259"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hmuXWA08DaxH658KF9sadERmbc4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660" y="-174"/>
      </p:cViewPr>
      <p:guideLst>
        <p:guide orient="horz" pos="2160"/>
        <p:guide pos="1224"/>
        <p:guide orient="horz" pos="3888"/>
        <p:guide pos="41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ishika\Downloads\Account%20Sales%20Data%20for%20Analysis.xlsm"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ishika\Downloads\Account%20Sales%20Data%20for%20Analysis.xlsm"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ishika\Downloads\Account%20Sales%20Data%20for%20Analysis.xlsm"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ishika\Downloads\Account%20Sales%20Data%20for%20Analysis.xlsm"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ishika\Downloads\Account%20Sales%20Data%20for%20Analysis.xlsm"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ishika\Downloads\Account%20Sales%20Data%20for%20Analysis.xlsm"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ishika\Downloads\Account%20Sales%20Data%20for%20Analysis.xlsm"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ishika\Downloads\Account%20Sales%20Data%20for%20Analysis.xlsm"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ishika\Downloads\Account%20Sales%20Data%20for%20Analysis.xlsm"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ishika\Downloads\Account%20Sales%20Data%20for%20Analysis.xlsm"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file:///C:\Users\ishika\Downloads\Account%20Sales%20Data%20for%20Analysis.xlsm"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Analysis.xlsm]Sheet2!PivotTable1</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Sheet2!$C$3</c:f>
              <c:strCache>
                <c:ptCount val="1"/>
                <c:pt idx="0">
                  <c:v>Sales in 2017</c:v>
                </c:pt>
              </c:strCache>
            </c:strRef>
          </c:tx>
          <c:spPr>
            <a:solidFill>
              <a:schemeClr val="accent1"/>
            </a:solidFill>
            <a:ln>
              <a:noFill/>
            </a:ln>
            <a:effectLst/>
          </c:spPr>
          <c:invertIfNegative val="0"/>
          <c:cat>
            <c:strRef>
              <c:f>Sheet2!$B$4:$B$8</c:f>
              <c:strCache>
                <c:ptCount val="4"/>
                <c:pt idx="0">
                  <c:v>Medium Business</c:v>
                </c:pt>
                <c:pt idx="1">
                  <c:v>Online Retailer</c:v>
                </c:pt>
                <c:pt idx="2">
                  <c:v>Small Business</c:v>
                </c:pt>
                <c:pt idx="3">
                  <c:v>Wholesale Distributor</c:v>
                </c:pt>
              </c:strCache>
            </c:strRef>
          </c:cat>
          <c:val>
            <c:numRef>
              <c:f>Sheet2!$C$4:$C$8</c:f>
              <c:numCache>
                <c:formatCode>General</c:formatCode>
                <c:ptCount val="4"/>
                <c:pt idx="0">
                  <c:v>46025</c:v>
                </c:pt>
                <c:pt idx="1">
                  <c:v>47259</c:v>
                </c:pt>
                <c:pt idx="2">
                  <c:v>51804</c:v>
                </c:pt>
                <c:pt idx="3">
                  <c:v>44888</c:v>
                </c:pt>
              </c:numCache>
            </c:numRef>
          </c:val>
          <c:extLst>
            <c:ext xmlns:c16="http://schemas.microsoft.com/office/drawing/2014/chart" uri="{C3380CC4-5D6E-409C-BE32-E72D297353CC}">
              <c16:uniqueId val="{00000000-95D8-4D5A-BA0B-C8451F175DA5}"/>
            </c:ext>
          </c:extLst>
        </c:ser>
        <c:ser>
          <c:idx val="1"/>
          <c:order val="1"/>
          <c:tx>
            <c:strRef>
              <c:f>Sheet2!$D$3</c:f>
              <c:strCache>
                <c:ptCount val="1"/>
                <c:pt idx="0">
                  <c:v>Sales in 2018</c:v>
                </c:pt>
              </c:strCache>
            </c:strRef>
          </c:tx>
          <c:spPr>
            <a:solidFill>
              <a:schemeClr val="accent2"/>
            </a:solidFill>
            <a:ln>
              <a:noFill/>
            </a:ln>
            <a:effectLst/>
          </c:spPr>
          <c:invertIfNegative val="0"/>
          <c:cat>
            <c:strRef>
              <c:f>Sheet2!$B$4:$B$8</c:f>
              <c:strCache>
                <c:ptCount val="4"/>
                <c:pt idx="0">
                  <c:v>Medium Business</c:v>
                </c:pt>
                <c:pt idx="1">
                  <c:v>Online Retailer</c:v>
                </c:pt>
                <c:pt idx="2">
                  <c:v>Small Business</c:v>
                </c:pt>
                <c:pt idx="3">
                  <c:v>Wholesale Distributor</c:v>
                </c:pt>
              </c:strCache>
            </c:strRef>
          </c:cat>
          <c:val>
            <c:numRef>
              <c:f>Sheet2!$D$4:$D$8</c:f>
              <c:numCache>
                <c:formatCode>General</c:formatCode>
                <c:ptCount val="4"/>
                <c:pt idx="0">
                  <c:v>65032</c:v>
                </c:pt>
                <c:pt idx="1">
                  <c:v>67275</c:v>
                </c:pt>
                <c:pt idx="2">
                  <c:v>60121</c:v>
                </c:pt>
                <c:pt idx="3">
                  <c:v>50567</c:v>
                </c:pt>
              </c:numCache>
            </c:numRef>
          </c:val>
          <c:extLst>
            <c:ext xmlns:c16="http://schemas.microsoft.com/office/drawing/2014/chart" uri="{C3380CC4-5D6E-409C-BE32-E72D297353CC}">
              <c16:uniqueId val="{00000001-95D8-4D5A-BA0B-C8451F175DA5}"/>
            </c:ext>
          </c:extLst>
        </c:ser>
        <c:ser>
          <c:idx val="2"/>
          <c:order val="2"/>
          <c:tx>
            <c:strRef>
              <c:f>Sheet2!$E$3</c:f>
              <c:strCache>
                <c:ptCount val="1"/>
                <c:pt idx="0">
                  <c:v>Sales in 2019</c:v>
                </c:pt>
              </c:strCache>
            </c:strRef>
          </c:tx>
          <c:spPr>
            <a:solidFill>
              <a:schemeClr val="accent3"/>
            </a:solidFill>
            <a:ln>
              <a:noFill/>
            </a:ln>
            <a:effectLst/>
          </c:spPr>
          <c:invertIfNegative val="0"/>
          <c:cat>
            <c:strRef>
              <c:f>Sheet2!$B$4:$B$8</c:f>
              <c:strCache>
                <c:ptCount val="4"/>
                <c:pt idx="0">
                  <c:v>Medium Business</c:v>
                </c:pt>
                <c:pt idx="1">
                  <c:v>Online Retailer</c:v>
                </c:pt>
                <c:pt idx="2">
                  <c:v>Small Business</c:v>
                </c:pt>
                <c:pt idx="3">
                  <c:v>Wholesale Distributor</c:v>
                </c:pt>
              </c:strCache>
            </c:strRef>
          </c:cat>
          <c:val>
            <c:numRef>
              <c:f>Sheet2!$E$4:$E$8</c:f>
              <c:numCache>
                <c:formatCode>General</c:formatCode>
                <c:ptCount val="4"/>
                <c:pt idx="0">
                  <c:v>77731</c:v>
                </c:pt>
                <c:pt idx="1">
                  <c:v>79646</c:v>
                </c:pt>
                <c:pt idx="2">
                  <c:v>60760</c:v>
                </c:pt>
                <c:pt idx="3">
                  <c:v>70312</c:v>
                </c:pt>
              </c:numCache>
            </c:numRef>
          </c:val>
          <c:extLst>
            <c:ext xmlns:c16="http://schemas.microsoft.com/office/drawing/2014/chart" uri="{C3380CC4-5D6E-409C-BE32-E72D297353CC}">
              <c16:uniqueId val="{00000002-95D8-4D5A-BA0B-C8451F175DA5}"/>
            </c:ext>
          </c:extLst>
        </c:ser>
        <c:ser>
          <c:idx val="3"/>
          <c:order val="3"/>
          <c:tx>
            <c:strRef>
              <c:f>Sheet2!$F$3</c:f>
              <c:strCache>
                <c:ptCount val="1"/>
                <c:pt idx="0">
                  <c:v>Sales in 2020</c:v>
                </c:pt>
              </c:strCache>
            </c:strRef>
          </c:tx>
          <c:spPr>
            <a:solidFill>
              <a:schemeClr val="accent4"/>
            </a:solidFill>
            <a:ln>
              <a:noFill/>
            </a:ln>
            <a:effectLst/>
          </c:spPr>
          <c:invertIfNegative val="0"/>
          <c:cat>
            <c:strRef>
              <c:f>Sheet2!$B$4:$B$8</c:f>
              <c:strCache>
                <c:ptCount val="4"/>
                <c:pt idx="0">
                  <c:v>Medium Business</c:v>
                </c:pt>
                <c:pt idx="1">
                  <c:v>Online Retailer</c:v>
                </c:pt>
                <c:pt idx="2">
                  <c:v>Small Business</c:v>
                </c:pt>
                <c:pt idx="3">
                  <c:v>Wholesale Distributor</c:v>
                </c:pt>
              </c:strCache>
            </c:strRef>
          </c:cat>
          <c:val>
            <c:numRef>
              <c:f>Sheet2!$F$4:$F$8</c:f>
              <c:numCache>
                <c:formatCode>General</c:formatCode>
                <c:ptCount val="4"/>
                <c:pt idx="0">
                  <c:v>89595</c:v>
                </c:pt>
                <c:pt idx="1">
                  <c:v>102065</c:v>
                </c:pt>
                <c:pt idx="2">
                  <c:v>75991</c:v>
                </c:pt>
                <c:pt idx="3">
                  <c:v>82583</c:v>
                </c:pt>
              </c:numCache>
            </c:numRef>
          </c:val>
          <c:extLst>
            <c:ext xmlns:c16="http://schemas.microsoft.com/office/drawing/2014/chart" uri="{C3380CC4-5D6E-409C-BE32-E72D297353CC}">
              <c16:uniqueId val="{00000003-95D8-4D5A-BA0B-C8451F175DA5}"/>
            </c:ext>
          </c:extLst>
        </c:ser>
        <c:ser>
          <c:idx val="4"/>
          <c:order val="4"/>
          <c:tx>
            <c:strRef>
              <c:f>Sheet2!$G$3</c:f>
              <c:strCache>
                <c:ptCount val="1"/>
                <c:pt idx="0">
                  <c:v>Sales in 2021</c:v>
                </c:pt>
              </c:strCache>
            </c:strRef>
          </c:tx>
          <c:spPr>
            <a:solidFill>
              <a:schemeClr val="accent5"/>
            </a:solidFill>
            <a:ln>
              <a:noFill/>
            </a:ln>
            <a:effectLst/>
          </c:spPr>
          <c:invertIfNegative val="0"/>
          <c:cat>
            <c:strRef>
              <c:f>Sheet2!$B$4:$B$8</c:f>
              <c:strCache>
                <c:ptCount val="4"/>
                <c:pt idx="0">
                  <c:v>Medium Business</c:v>
                </c:pt>
                <c:pt idx="1">
                  <c:v>Online Retailer</c:v>
                </c:pt>
                <c:pt idx="2">
                  <c:v>Small Business</c:v>
                </c:pt>
                <c:pt idx="3">
                  <c:v>Wholesale Distributor</c:v>
                </c:pt>
              </c:strCache>
            </c:strRef>
          </c:cat>
          <c:val>
            <c:numRef>
              <c:f>Sheet2!$G$4:$G$8</c:f>
              <c:numCache>
                <c:formatCode>General</c:formatCode>
                <c:ptCount val="4"/>
                <c:pt idx="0">
                  <c:v>102185</c:v>
                </c:pt>
                <c:pt idx="1">
                  <c:v>112270</c:v>
                </c:pt>
                <c:pt idx="2">
                  <c:v>94147</c:v>
                </c:pt>
                <c:pt idx="3">
                  <c:v>100592</c:v>
                </c:pt>
              </c:numCache>
            </c:numRef>
          </c:val>
          <c:extLst>
            <c:ext xmlns:c16="http://schemas.microsoft.com/office/drawing/2014/chart" uri="{C3380CC4-5D6E-409C-BE32-E72D297353CC}">
              <c16:uniqueId val="{00000004-95D8-4D5A-BA0B-C8451F175DA5}"/>
            </c:ext>
          </c:extLst>
        </c:ser>
        <c:dLbls>
          <c:showLegendKey val="0"/>
          <c:showVal val="0"/>
          <c:showCatName val="0"/>
          <c:showSerName val="0"/>
          <c:showPercent val="0"/>
          <c:showBubbleSize val="0"/>
        </c:dLbls>
        <c:gapWidth val="219"/>
        <c:overlap val="-27"/>
        <c:axId val="1552974591"/>
        <c:axId val="1552976255"/>
      </c:barChart>
      <c:catAx>
        <c:axId val="1552974591"/>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dk1"/>
                    </a:solidFill>
                    <a:latin typeface="+mn-lt"/>
                    <a:ea typeface="+mn-ea"/>
                    <a:cs typeface="+mn-cs"/>
                  </a:defRPr>
                </a:pPr>
                <a:r>
                  <a:rPr lang="en-US" sz="1800"/>
                  <a:t>Account type</a:t>
                </a:r>
              </a:p>
            </c:rich>
          </c:tx>
          <c:layout>
            <c:manualLayout>
              <c:xMode val="edge"/>
              <c:yMode val="edge"/>
              <c:x val="0.49051099800805736"/>
              <c:y val="0.8027614736954781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dk1"/>
                </a:solidFill>
                <a:latin typeface="+mn-lt"/>
                <a:ea typeface="+mn-ea"/>
                <a:cs typeface="+mn-cs"/>
              </a:defRPr>
            </a:pPr>
            <a:endParaRPr lang="en-US"/>
          </a:p>
        </c:txPr>
        <c:crossAx val="1552976255"/>
        <c:crosses val="autoZero"/>
        <c:auto val="1"/>
        <c:lblAlgn val="ctr"/>
        <c:lblOffset val="100"/>
        <c:noMultiLvlLbl val="0"/>
      </c:catAx>
      <c:valAx>
        <c:axId val="15529762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dk1"/>
                    </a:solidFill>
                    <a:latin typeface="+mn-lt"/>
                    <a:ea typeface="+mn-ea"/>
                    <a:cs typeface="+mn-cs"/>
                  </a:defRPr>
                </a:pPr>
                <a:r>
                  <a:rPr lang="en-US" sz="1800"/>
                  <a:t>Sales</a:t>
                </a:r>
              </a:p>
            </c:rich>
          </c:tx>
          <c:layout>
            <c:manualLayout>
              <c:xMode val="edge"/>
              <c:yMode val="edge"/>
              <c:x val="2.0061728395061727E-2"/>
              <c:y val="0.25559687983066376"/>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dk1"/>
                </a:solidFill>
                <a:latin typeface="+mn-lt"/>
                <a:ea typeface="+mn-ea"/>
                <a:cs typeface="+mn-cs"/>
              </a:defRPr>
            </a:pPr>
            <a:endParaRPr lang="en-US"/>
          </a:p>
        </c:txPr>
        <c:crossAx val="15529745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rotWithShape="1">
      <a:gsLst>
        <a:gs pos="0">
          <a:schemeClr val="accent1">
            <a:tint val="60000"/>
            <a:lumMod val="110000"/>
          </a:schemeClr>
        </a:gs>
        <a:gs pos="100000">
          <a:schemeClr val="accent1">
            <a:tint val="82000"/>
          </a:schemeClr>
        </a:gs>
      </a:gsLst>
      <a:lin ang="5400000" scaled="0"/>
    </a:gradFill>
    <a:ln w="9525" cap="flat" cmpd="sng" algn="ctr">
      <a:solidFill>
        <a:schemeClr val="accent1"/>
      </a:solidFill>
      <a:prstDash val="solid"/>
      <a:roun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Sheet2!$C$45</c:f>
              <c:strCache>
                <c:ptCount val="1"/>
                <c:pt idx="0">
                  <c:v>Total Sales in 5 years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Sheet2!$B$46:$B$49</c:f>
              <c:strCache>
                <c:ptCount val="4"/>
                <c:pt idx="0">
                  <c:v>Medium Business</c:v>
                </c:pt>
                <c:pt idx="1">
                  <c:v>Online Retailer</c:v>
                </c:pt>
                <c:pt idx="2">
                  <c:v>Small Business</c:v>
                </c:pt>
                <c:pt idx="3">
                  <c:v>Wholesale Distributor</c:v>
                </c:pt>
              </c:strCache>
            </c:strRef>
          </c:cat>
          <c:val>
            <c:numRef>
              <c:f>Sheet2!$C$46:$C$49</c:f>
              <c:numCache>
                <c:formatCode>General</c:formatCode>
                <c:ptCount val="4"/>
                <c:pt idx="0">
                  <c:v>380568</c:v>
                </c:pt>
                <c:pt idx="1">
                  <c:v>408515</c:v>
                </c:pt>
                <c:pt idx="2">
                  <c:v>342823</c:v>
                </c:pt>
                <c:pt idx="3">
                  <c:v>348942</c:v>
                </c:pt>
              </c:numCache>
            </c:numRef>
          </c:val>
          <c:extLst>
            <c:ext xmlns:c16="http://schemas.microsoft.com/office/drawing/2014/chart" uri="{C3380CC4-5D6E-409C-BE32-E72D297353CC}">
              <c16:uniqueId val="{00000000-D923-4871-B513-64CADB62932E}"/>
            </c:ext>
          </c:extLst>
        </c:ser>
        <c:dLbls>
          <c:dLblPos val="outEnd"/>
          <c:showLegendKey val="0"/>
          <c:showVal val="1"/>
          <c:showCatName val="0"/>
          <c:showSerName val="0"/>
          <c:showPercent val="0"/>
          <c:showBubbleSize val="0"/>
        </c:dLbls>
        <c:gapWidth val="219"/>
        <c:axId val="2088119535"/>
        <c:axId val="2088101231"/>
      </c:barChart>
      <c:catAx>
        <c:axId val="20881195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US" sz="1600" dirty="0"/>
                  <a:t>Account</a:t>
                </a:r>
                <a:r>
                  <a:rPr lang="en-US" sz="1600" baseline="0" dirty="0"/>
                  <a:t> Type</a:t>
                </a:r>
                <a:endParaRPr lang="en-US" sz="1600" dirty="0"/>
              </a:p>
            </c:rich>
          </c:tx>
          <c:layout>
            <c:manualLayout>
              <c:xMode val="edge"/>
              <c:yMode val="edge"/>
              <c:x val="0.49136189910280842"/>
              <c:y val="0.8822802038862225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2088101231"/>
        <c:crosses val="autoZero"/>
        <c:auto val="1"/>
        <c:lblAlgn val="ctr"/>
        <c:lblOffset val="100"/>
        <c:noMultiLvlLbl val="0"/>
      </c:catAx>
      <c:valAx>
        <c:axId val="2088101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US" sz="1600" dirty="0"/>
                  <a:t>Sales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2088119535"/>
        <c:crosses val="autoZero"/>
        <c:crossBetween val="between"/>
      </c:valAx>
      <c:spPr>
        <a:noFill/>
        <a:ln>
          <a:noFill/>
        </a:ln>
        <a:effectLst/>
      </c:spPr>
    </c:plotArea>
    <c:plotVisOnly val="1"/>
    <c:dispBlanksAs val="gap"/>
    <c:showDLblsOverMax val="0"/>
  </c:chart>
  <c:spPr>
    <a:gradFill rotWithShape="1">
      <a:gsLst>
        <a:gs pos="0">
          <a:schemeClr val="accent2">
            <a:tint val="60000"/>
            <a:lumMod val="110000"/>
          </a:schemeClr>
        </a:gs>
        <a:gs pos="100000">
          <a:schemeClr val="accent2">
            <a:tint val="82000"/>
          </a:schemeClr>
        </a:gs>
      </a:gsLst>
      <a:lin ang="5400000" scaled="0"/>
    </a:gradFill>
    <a:ln w="9525" cap="flat" cmpd="sng" algn="ctr">
      <a:solidFill>
        <a:schemeClr val="accent2"/>
      </a:solidFill>
      <a:prstDash val="solid"/>
      <a:roun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Analysis.xlsm]Sheet2!PivotTable32</c:name>
    <c:fmtId val="6"/>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Sheet2!$C$10</c:f>
              <c:strCache>
                <c:ptCount val="1"/>
                <c:pt idx="0">
                  <c:v>Count of Social Media</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Sheet2!$B$11:$B$12</c:f>
              <c:strCache>
                <c:ptCount val="2"/>
                <c:pt idx="0">
                  <c:v>No</c:v>
                </c:pt>
                <c:pt idx="1">
                  <c:v>Yes</c:v>
                </c:pt>
              </c:strCache>
            </c:strRef>
          </c:cat>
          <c:val>
            <c:numRef>
              <c:f>Sheet2!$C$11:$C$12</c:f>
              <c:numCache>
                <c:formatCode>General</c:formatCode>
                <c:ptCount val="2"/>
                <c:pt idx="0">
                  <c:v>36</c:v>
                </c:pt>
                <c:pt idx="1">
                  <c:v>24</c:v>
                </c:pt>
              </c:numCache>
            </c:numRef>
          </c:val>
          <c:extLst>
            <c:ext xmlns:c16="http://schemas.microsoft.com/office/drawing/2014/chart" uri="{C3380CC4-5D6E-409C-BE32-E72D297353CC}">
              <c16:uniqueId val="{00000000-7F96-4FD0-B3EC-500DC652937A}"/>
            </c:ext>
          </c:extLst>
        </c:ser>
        <c:dLbls>
          <c:dLblPos val="outEnd"/>
          <c:showLegendKey val="0"/>
          <c:showVal val="1"/>
          <c:showCatName val="0"/>
          <c:showSerName val="0"/>
          <c:showPercent val="0"/>
          <c:showBubbleSize val="0"/>
        </c:dLbls>
        <c:gapWidth val="219"/>
        <c:overlap val="-27"/>
        <c:axId val="2086847631"/>
        <c:axId val="2086837231"/>
      </c:barChart>
      <c:lineChart>
        <c:grouping val="standard"/>
        <c:varyColors val="0"/>
        <c:ser>
          <c:idx val="1"/>
          <c:order val="1"/>
          <c:tx>
            <c:strRef>
              <c:f>Sheet2!$D$10</c:f>
              <c:strCache>
                <c:ptCount val="1"/>
                <c:pt idx="0">
                  <c:v>Average of 5 YR CAGR</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Sheet2!$B$11:$B$12</c:f>
              <c:strCache>
                <c:ptCount val="2"/>
                <c:pt idx="0">
                  <c:v>No</c:v>
                </c:pt>
                <c:pt idx="1">
                  <c:v>Yes</c:v>
                </c:pt>
              </c:strCache>
            </c:strRef>
          </c:cat>
          <c:val>
            <c:numRef>
              <c:f>Sheet2!$D$11:$D$12</c:f>
              <c:numCache>
                <c:formatCode>0.00%</c:formatCode>
                <c:ptCount val="2"/>
                <c:pt idx="0">
                  <c:v>0.17485748558288577</c:v>
                </c:pt>
                <c:pt idx="1">
                  <c:v>0.9747262551782816</c:v>
                </c:pt>
              </c:numCache>
            </c:numRef>
          </c:val>
          <c:smooth val="0"/>
          <c:extLst>
            <c:ext xmlns:c16="http://schemas.microsoft.com/office/drawing/2014/chart" uri="{C3380CC4-5D6E-409C-BE32-E72D297353CC}">
              <c16:uniqueId val="{00000001-7F96-4FD0-B3EC-500DC652937A}"/>
            </c:ext>
          </c:extLst>
        </c:ser>
        <c:dLbls>
          <c:showLegendKey val="0"/>
          <c:showVal val="1"/>
          <c:showCatName val="0"/>
          <c:showSerName val="0"/>
          <c:showPercent val="0"/>
          <c:showBubbleSize val="0"/>
        </c:dLbls>
        <c:marker val="1"/>
        <c:smooth val="0"/>
        <c:axId val="2086859279"/>
        <c:axId val="2086858031"/>
      </c:lineChart>
      <c:catAx>
        <c:axId val="20868476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2086837231"/>
        <c:crosses val="autoZero"/>
        <c:auto val="1"/>
        <c:lblAlgn val="ctr"/>
        <c:lblOffset val="100"/>
        <c:noMultiLvlLbl val="0"/>
      </c:catAx>
      <c:valAx>
        <c:axId val="20868372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2086847631"/>
        <c:crosses val="autoZero"/>
        <c:crossBetween val="between"/>
      </c:valAx>
      <c:valAx>
        <c:axId val="2086858031"/>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2086859279"/>
        <c:crosses val="max"/>
        <c:crossBetween val="between"/>
      </c:valAx>
      <c:catAx>
        <c:axId val="2086859279"/>
        <c:scaling>
          <c:orientation val="minMax"/>
        </c:scaling>
        <c:delete val="1"/>
        <c:axPos val="b"/>
        <c:numFmt formatCode="General" sourceLinked="1"/>
        <c:majorTickMark val="out"/>
        <c:minorTickMark val="none"/>
        <c:tickLblPos val="nextTo"/>
        <c:crossAx val="2086858031"/>
        <c:crosses val="autoZero"/>
        <c:auto val="1"/>
        <c:lblAlgn val="ctr"/>
        <c:lblOffset val="100"/>
        <c:noMultiLvlLbl val="0"/>
      </c:catAx>
      <c:spPr>
        <a:noFill/>
        <a:ln>
          <a:noFill/>
        </a:ln>
        <a:effectLst/>
      </c:spPr>
    </c:plotArea>
    <c:legend>
      <c:legendPos val="b"/>
      <c:layout>
        <c:manualLayout>
          <c:xMode val="edge"/>
          <c:yMode val="edge"/>
          <c:x val="1.7701757596088358E-2"/>
          <c:y val="0.82061786815217563"/>
          <c:w val="0.97740886555847173"/>
          <c:h val="0.14142315543890346"/>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rotWithShape="1">
      <a:gsLst>
        <a:gs pos="0">
          <a:schemeClr val="accent1">
            <a:tint val="60000"/>
            <a:lumMod val="110000"/>
          </a:schemeClr>
        </a:gs>
        <a:gs pos="100000">
          <a:schemeClr val="accent1">
            <a:tint val="82000"/>
          </a:schemeClr>
        </a:gs>
      </a:gsLst>
      <a:lin ang="5400000" scaled="0"/>
    </a:gradFill>
    <a:ln w="9525" cap="flat" cmpd="sng" algn="ctr">
      <a:solidFill>
        <a:schemeClr val="accent1"/>
      </a:solidFill>
      <a:prstDash val="solid"/>
      <a:roun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Analysis.xlsm]Sheet2!PivotTable33</c:name>
    <c:fmtId val="6"/>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Sheet2!$C$14</c:f>
              <c:strCache>
                <c:ptCount val="1"/>
                <c:pt idx="0">
                  <c:v>Count of Catalog Inclusion</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Sheet2!$B$15:$B$16</c:f>
              <c:strCache>
                <c:ptCount val="2"/>
                <c:pt idx="0">
                  <c:v>No</c:v>
                </c:pt>
                <c:pt idx="1">
                  <c:v>Yes</c:v>
                </c:pt>
              </c:strCache>
            </c:strRef>
          </c:cat>
          <c:val>
            <c:numRef>
              <c:f>Sheet2!$C$15:$C$16</c:f>
              <c:numCache>
                <c:formatCode>General</c:formatCode>
                <c:ptCount val="2"/>
                <c:pt idx="0">
                  <c:v>17</c:v>
                </c:pt>
                <c:pt idx="1">
                  <c:v>42</c:v>
                </c:pt>
              </c:numCache>
            </c:numRef>
          </c:val>
          <c:extLst>
            <c:ext xmlns:c16="http://schemas.microsoft.com/office/drawing/2014/chart" uri="{C3380CC4-5D6E-409C-BE32-E72D297353CC}">
              <c16:uniqueId val="{00000000-827A-4FC1-8EB5-5F4E10F2F06D}"/>
            </c:ext>
          </c:extLst>
        </c:ser>
        <c:dLbls>
          <c:showLegendKey val="0"/>
          <c:showVal val="1"/>
          <c:showCatName val="0"/>
          <c:showSerName val="0"/>
          <c:showPercent val="0"/>
          <c:showBubbleSize val="0"/>
        </c:dLbls>
        <c:gapWidth val="219"/>
        <c:overlap val="-27"/>
        <c:axId val="2088060463"/>
        <c:axId val="2088058383"/>
      </c:barChart>
      <c:lineChart>
        <c:grouping val="standard"/>
        <c:varyColors val="0"/>
        <c:ser>
          <c:idx val="1"/>
          <c:order val="1"/>
          <c:tx>
            <c:strRef>
              <c:f>Sheet2!$D$14</c:f>
              <c:strCache>
                <c:ptCount val="1"/>
                <c:pt idx="0">
                  <c:v>Average of 5 YR CAGR</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Sheet2!$B$15:$B$16</c:f>
              <c:strCache>
                <c:ptCount val="2"/>
                <c:pt idx="0">
                  <c:v>No</c:v>
                </c:pt>
                <c:pt idx="1">
                  <c:v>Yes</c:v>
                </c:pt>
              </c:strCache>
            </c:strRef>
          </c:cat>
          <c:val>
            <c:numRef>
              <c:f>Sheet2!$D$15:$D$16</c:f>
              <c:numCache>
                <c:formatCode>0.00%</c:formatCode>
                <c:ptCount val="2"/>
                <c:pt idx="0">
                  <c:v>0.12744734637005947</c:v>
                </c:pt>
                <c:pt idx="1">
                  <c:v>0.5755209527738494</c:v>
                </c:pt>
              </c:numCache>
            </c:numRef>
          </c:val>
          <c:smooth val="0"/>
          <c:extLst>
            <c:ext xmlns:c16="http://schemas.microsoft.com/office/drawing/2014/chart" uri="{C3380CC4-5D6E-409C-BE32-E72D297353CC}">
              <c16:uniqueId val="{00000001-827A-4FC1-8EB5-5F4E10F2F06D}"/>
            </c:ext>
          </c:extLst>
        </c:ser>
        <c:dLbls>
          <c:showLegendKey val="0"/>
          <c:showVal val="1"/>
          <c:showCatName val="0"/>
          <c:showSerName val="0"/>
          <c:showPercent val="0"/>
          <c:showBubbleSize val="0"/>
        </c:dLbls>
        <c:marker val="1"/>
        <c:smooth val="0"/>
        <c:axId val="2088050895"/>
        <c:axId val="2088072943"/>
      </c:lineChart>
      <c:catAx>
        <c:axId val="20880604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2088058383"/>
        <c:crosses val="autoZero"/>
        <c:auto val="1"/>
        <c:lblAlgn val="ctr"/>
        <c:lblOffset val="100"/>
        <c:noMultiLvlLbl val="0"/>
      </c:catAx>
      <c:valAx>
        <c:axId val="20880583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2088060463"/>
        <c:crosses val="autoZero"/>
        <c:crossBetween val="between"/>
      </c:valAx>
      <c:valAx>
        <c:axId val="2088072943"/>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2088050895"/>
        <c:crosses val="max"/>
        <c:crossBetween val="between"/>
      </c:valAx>
      <c:catAx>
        <c:axId val="2088050895"/>
        <c:scaling>
          <c:orientation val="minMax"/>
        </c:scaling>
        <c:delete val="1"/>
        <c:axPos val="b"/>
        <c:numFmt formatCode="General" sourceLinked="1"/>
        <c:majorTickMark val="out"/>
        <c:minorTickMark val="none"/>
        <c:tickLblPos val="nextTo"/>
        <c:crossAx val="2088072943"/>
        <c:crosses val="autoZero"/>
        <c:auto val="1"/>
        <c:lblAlgn val="ctr"/>
        <c:lblOffset val="100"/>
        <c:noMultiLvlLbl val="0"/>
      </c:catAx>
      <c:spPr>
        <a:noFill/>
        <a:ln>
          <a:noFill/>
        </a:ln>
        <a:effectLst/>
      </c:spPr>
    </c:plotArea>
    <c:legend>
      <c:legendPos val="b"/>
      <c:layout>
        <c:manualLayout>
          <c:xMode val="edge"/>
          <c:yMode val="edge"/>
          <c:x val="1.1515383493729952E-2"/>
          <c:y val="0.83079906678331872"/>
          <c:w val="0.98159886264216989"/>
          <c:h val="0.14142315543890346"/>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rotWithShape="1">
      <a:gsLst>
        <a:gs pos="0">
          <a:schemeClr val="accent1">
            <a:tint val="60000"/>
            <a:lumMod val="110000"/>
          </a:schemeClr>
        </a:gs>
        <a:gs pos="100000">
          <a:schemeClr val="accent1">
            <a:tint val="82000"/>
          </a:schemeClr>
        </a:gs>
      </a:gsLst>
      <a:lin ang="5400000" scaled="0"/>
    </a:gradFill>
    <a:ln w="9525" cap="flat" cmpd="sng" algn="ctr">
      <a:solidFill>
        <a:schemeClr val="accent1"/>
      </a:solidFill>
      <a:prstDash val="solid"/>
      <a:roun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Analysis.xlsm]Sheet2!PivotTable31</c:name>
    <c:fmtId val="8"/>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457166812481773"/>
          <c:y val="5.0925925925925923E-2"/>
          <c:w val="0.70837962962962964"/>
          <c:h val="0.66971128608923891"/>
        </c:manualLayout>
      </c:layout>
      <c:barChart>
        <c:barDir val="col"/>
        <c:grouping val="clustered"/>
        <c:varyColors val="0"/>
        <c:ser>
          <c:idx val="0"/>
          <c:order val="0"/>
          <c:tx>
            <c:strRef>
              <c:f>Sheet2!$C$18</c:f>
              <c:strCache>
                <c:ptCount val="1"/>
                <c:pt idx="0">
                  <c:v>Count of Coupons</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Sheet2!$B$19:$B$20</c:f>
              <c:strCache>
                <c:ptCount val="2"/>
                <c:pt idx="0">
                  <c:v>No</c:v>
                </c:pt>
                <c:pt idx="1">
                  <c:v>Yes</c:v>
                </c:pt>
              </c:strCache>
            </c:strRef>
          </c:cat>
          <c:val>
            <c:numRef>
              <c:f>Sheet2!$C$19:$C$20</c:f>
              <c:numCache>
                <c:formatCode>General</c:formatCode>
                <c:ptCount val="2"/>
                <c:pt idx="0">
                  <c:v>40</c:v>
                </c:pt>
                <c:pt idx="1">
                  <c:v>19</c:v>
                </c:pt>
              </c:numCache>
            </c:numRef>
          </c:val>
          <c:extLst>
            <c:ext xmlns:c16="http://schemas.microsoft.com/office/drawing/2014/chart" uri="{C3380CC4-5D6E-409C-BE32-E72D297353CC}">
              <c16:uniqueId val="{00000000-7B21-4B22-8735-DB7C9DE985E2}"/>
            </c:ext>
          </c:extLst>
        </c:ser>
        <c:dLbls>
          <c:showLegendKey val="0"/>
          <c:showVal val="1"/>
          <c:showCatName val="0"/>
          <c:showSerName val="0"/>
          <c:showPercent val="0"/>
          <c:showBubbleSize val="0"/>
        </c:dLbls>
        <c:gapWidth val="219"/>
        <c:overlap val="-27"/>
        <c:axId val="2088097903"/>
        <c:axId val="2088094159"/>
      </c:barChart>
      <c:lineChart>
        <c:grouping val="standard"/>
        <c:varyColors val="0"/>
        <c:ser>
          <c:idx val="1"/>
          <c:order val="1"/>
          <c:tx>
            <c:strRef>
              <c:f>Sheet2!$D$18</c:f>
              <c:strCache>
                <c:ptCount val="1"/>
                <c:pt idx="0">
                  <c:v>Average of 5 YR CAGR</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Sheet2!$B$19:$B$20</c:f>
              <c:strCache>
                <c:ptCount val="2"/>
                <c:pt idx="0">
                  <c:v>No</c:v>
                </c:pt>
                <c:pt idx="1">
                  <c:v>Yes</c:v>
                </c:pt>
              </c:strCache>
            </c:strRef>
          </c:cat>
          <c:val>
            <c:numRef>
              <c:f>Sheet2!$D$19:$D$20</c:f>
              <c:numCache>
                <c:formatCode>0.00%</c:formatCode>
                <c:ptCount val="2"/>
                <c:pt idx="0">
                  <c:v>0.34165653805738999</c:v>
                </c:pt>
                <c:pt idx="1">
                  <c:v>0.66695912539458369</c:v>
                </c:pt>
              </c:numCache>
            </c:numRef>
          </c:val>
          <c:smooth val="0"/>
          <c:extLst>
            <c:ext xmlns:c16="http://schemas.microsoft.com/office/drawing/2014/chart" uri="{C3380CC4-5D6E-409C-BE32-E72D297353CC}">
              <c16:uniqueId val="{00000001-7B21-4B22-8735-DB7C9DE985E2}"/>
            </c:ext>
          </c:extLst>
        </c:ser>
        <c:dLbls>
          <c:showLegendKey val="0"/>
          <c:showVal val="1"/>
          <c:showCatName val="0"/>
          <c:showSerName val="0"/>
          <c:showPercent val="0"/>
          <c:showBubbleSize val="0"/>
        </c:dLbls>
        <c:marker val="1"/>
        <c:smooth val="0"/>
        <c:axId val="2088081263"/>
        <c:axId val="2088088751"/>
      </c:lineChart>
      <c:catAx>
        <c:axId val="20880979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2088094159"/>
        <c:crosses val="autoZero"/>
        <c:auto val="1"/>
        <c:lblAlgn val="ctr"/>
        <c:lblOffset val="100"/>
        <c:noMultiLvlLbl val="0"/>
      </c:catAx>
      <c:valAx>
        <c:axId val="20880941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2088097903"/>
        <c:crosses val="autoZero"/>
        <c:crossBetween val="between"/>
      </c:valAx>
      <c:valAx>
        <c:axId val="2088088751"/>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2088081263"/>
        <c:crosses val="max"/>
        <c:crossBetween val="between"/>
      </c:valAx>
      <c:catAx>
        <c:axId val="2088081263"/>
        <c:scaling>
          <c:orientation val="minMax"/>
        </c:scaling>
        <c:delete val="1"/>
        <c:axPos val="b"/>
        <c:numFmt formatCode="General" sourceLinked="1"/>
        <c:majorTickMark val="out"/>
        <c:minorTickMark val="none"/>
        <c:tickLblPos val="nextTo"/>
        <c:crossAx val="2088088751"/>
        <c:crosses val="autoZero"/>
        <c:auto val="1"/>
        <c:lblAlgn val="ctr"/>
        <c:lblOffset val="100"/>
        <c:noMultiLvlLbl val="0"/>
      </c:catAx>
      <c:spPr>
        <a:noFill/>
        <a:ln>
          <a:noFill/>
        </a:ln>
        <a:effectLst/>
      </c:spPr>
    </c:plotArea>
    <c:legend>
      <c:legendPos val="b"/>
      <c:layout>
        <c:manualLayout>
          <c:xMode val="edge"/>
          <c:yMode val="edge"/>
          <c:x val="4.3702974628171472E-2"/>
          <c:y val="0.84468795567220767"/>
          <c:w val="0.92185331000291626"/>
          <c:h val="0.14142315543890346"/>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rotWithShape="1">
      <a:gsLst>
        <a:gs pos="0">
          <a:schemeClr val="accent1">
            <a:tint val="60000"/>
            <a:lumMod val="110000"/>
          </a:schemeClr>
        </a:gs>
        <a:gs pos="100000">
          <a:schemeClr val="accent1">
            <a:tint val="82000"/>
          </a:schemeClr>
        </a:gs>
      </a:gsLst>
      <a:lin ang="5400000" scaled="0"/>
    </a:gradFill>
    <a:ln w="9525" cap="flat" cmpd="sng" algn="ctr">
      <a:solidFill>
        <a:schemeClr val="accent1"/>
      </a:solidFill>
      <a:prstDash val="solid"/>
      <a:roun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Analysis.xlsm]Sheet2!PivotTable34</c:name>
    <c:fmtId val="6"/>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Sheet2!$C$22</c:f>
              <c:strCache>
                <c:ptCount val="1"/>
                <c:pt idx="0">
                  <c:v>Count of Posters</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Sheet2!$B$23:$B$24</c:f>
              <c:strCache>
                <c:ptCount val="2"/>
                <c:pt idx="0">
                  <c:v>No</c:v>
                </c:pt>
                <c:pt idx="1">
                  <c:v>Yes</c:v>
                </c:pt>
              </c:strCache>
            </c:strRef>
          </c:cat>
          <c:val>
            <c:numRef>
              <c:f>Sheet2!$C$23:$C$24</c:f>
              <c:numCache>
                <c:formatCode>General</c:formatCode>
                <c:ptCount val="2"/>
                <c:pt idx="0">
                  <c:v>43</c:v>
                </c:pt>
                <c:pt idx="1">
                  <c:v>17</c:v>
                </c:pt>
              </c:numCache>
            </c:numRef>
          </c:val>
          <c:extLst>
            <c:ext xmlns:c16="http://schemas.microsoft.com/office/drawing/2014/chart" uri="{C3380CC4-5D6E-409C-BE32-E72D297353CC}">
              <c16:uniqueId val="{00000000-6C62-4889-9485-A66C89FC6208}"/>
            </c:ext>
          </c:extLst>
        </c:ser>
        <c:dLbls>
          <c:showLegendKey val="0"/>
          <c:showVal val="1"/>
          <c:showCatName val="0"/>
          <c:showSerName val="0"/>
          <c:showPercent val="0"/>
          <c:showBubbleSize val="0"/>
        </c:dLbls>
        <c:gapWidth val="219"/>
        <c:overlap val="-27"/>
        <c:axId val="2088133679"/>
        <c:axId val="2088137007"/>
      </c:barChart>
      <c:lineChart>
        <c:grouping val="standard"/>
        <c:varyColors val="0"/>
        <c:ser>
          <c:idx val="1"/>
          <c:order val="1"/>
          <c:tx>
            <c:strRef>
              <c:f>Sheet2!$D$22</c:f>
              <c:strCache>
                <c:ptCount val="1"/>
                <c:pt idx="0">
                  <c:v>Average of 5 YR CAGR</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Sheet2!$B$23:$B$24</c:f>
              <c:strCache>
                <c:ptCount val="2"/>
                <c:pt idx="0">
                  <c:v>No</c:v>
                </c:pt>
                <c:pt idx="1">
                  <c:v>Yes</c:v>
                </c:pt>
              </c:strCache>
            </c:strRef>
          </c:cat>
          <c:val>
            <c:numRef>
              <c:f>Sheet2!$D$23:$D$24</c:f>
              <c:numCache>
                <c:formatCode>0.00%</c:formatCode>
                <c:ptCount val="2"/>
                <c:pt idx="0">
                  <c:v>0.44778467976494712</c:v>
                </c:pt>
                <c:pt idx="1">
                  <c:v>0.61373872796293627</c:v>
                </c:pt>
              </c:numCache>
            </c:numRef>
          </c:val>
          <c:smooth val="0"/>
          <c:extLst>
            <c:ext xmlns:c16="http://schemas.microsoft.com/office/drawing/2014/chart" uri="{C3380CC4-5D6E-409C-BE32-E72D297353CC}">
              <c16:uniqueId val="{00000001-6C62-4889-9485-A66C89FC6208}"/>
            </c:ext>
          </c:extLst>
        </c:ser>
        <c:dLbls>
          <c:showLegendKey val="0"/>
          <c:showVal val="1"/>
          <c:showCatName val="0"/>
          <c:showSerName val="0"/>
          <c:showPercent val="0"/>
          <c:showBubbleSize val="0"/>
        </c:dLbls>
        <c:marker val="1"/>
        <c:smooth val="0"/>
        <c:axId val="2088140335"/>
        <c:axId val="2088151983"/>
      </c:lineChart>
      <c:catAx>
        <c:axId val="20881336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2088137007"/>
        <c:crosses val="autoZero"/>
        <c:auto val="1"/>
        <c:lblAlgn val="ctr"/>
        <c:lblOffset val="100"/>
        <c:noMultiLvlLbl val="0"/>
      </c:catAx>
      <c:valAx>
        <c:axId val="20881370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2088133679"/>
        <c:crosses val="autoZero"/>
        <c:crossBetween val="between"/>
      </c:valAx>
      <c:valAx>
        <c:axId val="2088151983"/>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2088140335"/>
        <c:crosses val="max"/>
        <c:crossBetween val="between"/>
      </c:valAx>
      <c:catAx>
        <c:axId val="2088140335"/>
        <c:scaling>
          <c:orientation val="minMax"/>
        </c:scaling>
        <c:delete val="1"/>
        <c:axPos val="b"/>
        <c:numFmt formatCode="General" sourceLinked="1"/>
        <c:majorTickMark val="out"/>
        <c:minorTickMark val="none"/>
        <c:tickLblPos val="nextTo"/>
        <c:crossAx val="2088151983"/>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rotWithShape="1">
      <a:gsLst>
        <a:gs pos="0">
          <a:schemeClr val="accent1">
            <a:tint val="60000"/>
            <a:lumMod val="110000"/>
          </a:schemeClr>
        </a:gs>
        <a:gs pos="100000">
          <a:schemeClr val="accent1">
            <a:tint val="82000"/>
          </a:schemeClr>
        </a:gs>
      </a:gsLst>
      <a:lin ang="5400000" scaled="0"/>
    </a:gradFill>
    <a:ln w="9525" cap="flat" cmpd="sng" algn="ctr">
      <a:solidFill>
        <a:schemeClr val="accent1"/>
      </a:solidFill>
      <a:prstDash val="solid"/>
      <a:roun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Analysis.xlsm]Sheet2!PivotTable39</c:name>
    <c:fmtId val="12"/>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rgbClr val="002060"/>
            </a:solidFill>
            <a:round/>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rgbClr val="FF0000"/>
            </a:solidFill>
            <a:round/>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rgbClr val="00206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rgbClr val="FF0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rgbClr val="00206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rgbClr val="FF0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Sheet2!$G$10</c:f>
              <c:strCache>
                <c:ptCount val="1"/>
                <c:pt idx="0">
                  <c:v>Sales in 2017</c:v>
                </c:pt>
              </c:strCache>
            </c:strRef>
          </c:tx>
          <c:spPr>
            <a:ln w="28575" cap="rnd">
              <a:solidFill>
                <a:srgbClr val="002060"/>
              </a:solidFill>
              <a:round/>
            </a:ln>
            <a:effectLst/>
          </c:spPr>
          <c:marker>
            <c:symbol val="none"/>
          </c:marker>
          <c:cat>
            <c:strRef>
              <c:f>Sheet2!$F$11:$F$69</c:f>
              <c:strCache>
                <c:ptCount val="59"/>
                <c:pt idx="0">
                  <c:v>-73%</c:v>
                </c:pt>
                <c:pt idx="1">
                  <c:v>-61%</c:v>
                </c:pt>
                <c:pt idx="2">
                  <c:v>-55%</c:v>
                </c:pt>
                <c:pt idx="3">
                  <c:v>-54%</c:v>
                </c:pt>
                <c:pt idx="4">
                  <c:v>-42%</c:v>
                </c:pt>
                <c:pt idx="5">
                  <c:v>-37%</c:v>
                </c:pt>
                <c:pt idx="6">
                  <c:v>-33%</c:v>
                </c:pt>
                <c:pt idx="7">
                  <c:v>-33%</c:v>
                </c:pt>
                <c:pt idx="8">
                  <c:v>-30%</c:v>
                </c:pt>
                <c:pt idx="9">
                  <c:v>-25%</c:v>
                </c:pt>
                <c:pt idx="10">
                  <c:v>-24%</c:v>
                </c:pt>
                <c:pt idx="11">
                  <c:v>-21%</c:v>
                </c:pt>
                <c:pt idx="12">
                  <c:v>-18%</c:v>
                </c:pt>
                <c:pt idx="13">
                  <c:v>-16%</c:v>
                </c:pt>
                <c:pt idx="14">
                  <c:v>-12%</c:v>
                </c:pt>
                <c:pt idx="15">
                  <c:v>-7%</c:v>
                </c:pt>
                <c:pt idx="16">
                  <c:v>0%</c:v>
                </c:pt>
                <c:pt idx="17">
                  <c:v>18%</c:v>
                </c:pt>
                <c:pt idx="18">
                  <c:v>18%</c:v>
                </c:pt>
                <c:pt idx="19">
                  <c:v>25%</c:v>
                </c:pt>
                <c:pt idx="20">
                  <c:v>27%</c:v>
                </c:pt>
                <c:pt idx="21">
                  <c:v>31%</c:v>
                </c:pt>
                <c:pt idx="22">
                  <c:v>37%</c:v>
                </c:pt>
                <c:pt idx="23">
                  <c:v>37%</c:v>
                </c:pt>
                <c:pt idx="24">
                  <c:v>38%</c:v>
                </c:pt>
                <c:pt idx="25">
                  <c:v>39%</c:v>
                </c:pt>
                <c:pt idx="26">
                  <c:v>41%</c:v>
                </c:pt>
                <c:pt idx="27">
                  <c:v>43%</c:v>
                </c:pt>
                <c:pt idx="28">
                  <c:v>46%</c:v>
                </c:pt>
                <c:pt idx="29">
                  <c:v>52%</c:v>
                </c:pt>
                <c:pt idx="30">
                  <c:v>58%</c:v>
                </c:pt>
                <c:pt idx="31">
                  <c:v>58%</c:v>
                </c:pt>
                <c:pt idx="32">
                  <c:v>60%</c:v>
                </c:pt>
                <c:pt idx="33">
                  <c:v>62%</c:v>
                </c:pt>
                <c:pt idx="34">
                  <c:v>63%</c:v>
                </c:pt>
                <c:pt idx="35">
                  <c:v>64%</c:v>
                </c:pt>
                <c:pt idx="36">
                  <c:v>66%</c:v>
                </c:pt>
                <c:pt idx="37">
                  <c:v>66%</c:v>
                </c:pt>
                <c:pt idx="38">
                  <c:v>69%</c:v>
                </c:pt>
                <c:pt idx="39">
                  <c:v>71%</c:v>
                </c:pt>
                <c:pt idx="40">
                  <c:v>72%</c:v>
                </c:pt>
                <c:pt idx="41">
                  <c:v>73%</c:v>
                </c:pt>
                <c:pt idx="42">
                  <c:v>74%</c:v>
                </c:pt>
                <c:pt idx="43">
                  <c:v>81%</c:v>
                </c:pt>
                <c:pt idx="44">
                  <c:v>83%</c:v>
                </c:pt>
                <c:pt idx="45">
                  <c:v>86%</c:v>
                </c:pt>
                <c:pt idx="46">
                  <c:v>91%</c:v>
                </c:pt>
                <c:pt idx="47">
                  <c:v>91%</c:v>
                </c:pt>
                <c:pt idx="48">
                  <c:v>102%</c:v>
                </c:pt>
                <c:pt idx="49">
                  <c:v>108%</c:v>
                </c:pt>
                <c:pt idx="50">
                  <c:v>109%</c:v>
                </c:pt>
                <c:pt idx="51">
                  <c:v>112%</c:v>
                </c:pt>
                <c:pt idx="52">
                  <c:v>135%</c:v>
                </c:pt>
                <c:pt idx="53">
                  <c:v>142%</c:v>
                </c:pt>
                <c:pt idx="54">
                  <c:v>152%</c:v>
                </c:pt>
                <c:pt idx="55">
                  <c:v>165%</c:v>
                </c:pt>
                <c:pt idx="56">
                  <c:v>181%</c:v>
                </c:pt>
                <c:pt idx="57">
                  <c:v>225%</c:v>
                </c:pt>
                <c:pt idx="58">
                  <c:v>335%</c:v>
                </c:pt>
              </c:strCache>
            </c:strRef>
          </c:cat>
          <c:val>
            <c:numRef>
              <c:f>Sheet2!$G$11:$G$69</c:f>
              <c:numCache>
                <c:formatCode>General</c:formatCode>
                <c:ptCount val="59"/>
                <c:pt idx="0">
                  <c:v>8156</c:v>
                </c:pt>
                <c:pt idx="1">
                  <c:v>9252</c:v>
                </c:pt>
                <c:pt idx="2">
                  <c:v>9058</c:v>
                </c:pt>
                <c:pt idx="3">
                  <c:v>8331</c:v>
                </c:pt>
                <c:pt idx="4">
                  <c:v>7840</c:v>
                </c:pt>
                <c:pt idx="5">
                  <c:v>6156</c:v>
                </c:pt>
                <c:pt idx="6">
                  <c:v>7703</c:v>
                </c:pt>
                <c:pt idx="7">
                  <c:v>8466</c:v>
                </c:pt>
                <c:pt idx="8">
                  <c:v>9766</c:v>
                </c:pt>
                <c:pt idx="9">
                  <c:v>7555</c:v>
                </c:pt>
                <c:pt idx="10">
                  <c:v>8034</c:v>
                </c:pt>
                <c:pt idx="11">
                  <c:v>9773</c:v>
                </c:pt>
                <c:pt idx="12">
                  <c:v>8891</c:v>
                </c:pt>
                <c:pt idx="13">
                  <c:v>9791</c:v>
                </c:pt>
                <c:pt idx="14">
                  <c:v>6309</c:v>
                </c:pt>
                <c:pt idx="15">
                  <c:v>8873</c:v>
                </c:pt>
                <c:pt idx="16">
                  <c:v>2487</c:v>
                </c:pt>
                <c:pt idx="17">
                  <c:v>3916</c:v>
                </c:pt>
                <c:pt idx="18">
                  <c:v>2390</c:v>
                </c:pt>
                <c:pt idx="19">
                  <c:v>2786</c:v>
                </c:pt>
                <c:pt idx="20">
                  <c:v>3501</c:v>
                </c:pt>
                <c:pt idx="21">
                  <c:v>3297</c:v>
                </c:pt>
                <c:pt idx="22">
                  <c:v>2519</c:v>
                </c:pt>
                <c:pt idx="23">
                  <c:v>1532</c:v>
                </c:pt>
                <c:pt idx="24">
                  <c:v>2541</c:v>
                </c:pt>
                <c:pt idx="25">
                  <c:v>2341</c:v>
                </c:pt>
                <c:pt idx="26">
                  <c:v>1530</c:v>
                </c:pt>
                <c:pt idx="27">
                  <c:v>1421</c:v>
                </c:pt>
                <c:pt idx="28">
                  <c:v>1982</c:v>
                </c:pt>
                <c:pt idx="29">
                  <c:v>1779</c:v>
                </c:pt>
                <c:pt idx="30">
                  <c:v>1323</c:v>
                </c:pt>
                <c:pt idx="31">
                  <c:v>1032</c:v>
                </c:pt>
                <c:pt idx="32">
                  <c:v>1497</c:v>
                </c:pt>
                <c:pt idx="33">
                  <c:v>1290</c:v>
                </c:pt>
                <c:pt idx="34">
                  <c:v>1357</c:v>
                </c:pt>
                <c:pt idx="35">
                  <c:v>1368</c:v>
                </c:pt>
                <c:pt idx="36">
                  <c:v>1014</c:v>
                </c:pt>
                <c:pt idx="37">
                  <c:v>1263</c:v>
                </c:pt>
                <c:pt idx="38">
                  <c:v>1209</c:v>
                </c:pt>
                <c:pt idx="39">
                  <c:v>1082</c:v>
                </c:pt>
                <c:pt idx="40">
                  <c:v>1092</c:v>
                </c:pt>
                <c:pt idx="41">
                  <c:v>576</c:v>
                </c:pt>
                <c:pt idx="42">
                  <c:v>1038</c:v>
                </c:pt>
                <c:pt idx="43">
                  <c:v>861</c:v>
                </c:pt>
                <c:pt idx="44">
                  <c:v>870</c:v>
                </c:pt>
                <c:pt idx="45">
                  <c:v>712</c:v>
                </c:pt>
                <c:pt idx="46">
                  <c:v>700</c:v>
                </c:pt>
                <c:pt idx="47">
                  <c:v>742</c:v>
                </c:pt>
                <c:pt idx="48">
                  <c:v>570</c:v>
                </c:pt>
                <c:pt idx="49">
                  <c:v>488</c:v>
                </c:pt>
                <c:pt idx="50">
                  <c:v>431</c:v>
                </c:pt>
                <c:pt idx="51">
                  <c:v>376</c:v>
                </c:pt>
                <c:pt idx="52">
                  <c:v>299</c:v>
                </c:pt>
                <c:pt idx="53">
                  <c:v>238</c:v>
                </c:pt>
                <c:pt idx="54">
                  <c:v>209</c:v>
                </c:pt>
                <c:pt idx="55">
                  <c:v>128</c:v>
                </c:pt>
                <c:pt idx="56">
                  <c:v>138</c:v>
                </c:pt>
                <c:pt idx="57">
                  <c:v>73</c:v>
                </c:pt>
                <c:pt idx="58">
                  <c:v>24</c:v>
                </c:pt>
              </c:numCache>
            </c:numRef>
          </c:val>
          <c:smooth val="0"/>
          <c:extLst>
            <c:ext xmlns:c16="http://schemas.microsoft.com/office/drawing/2014/chart" uri="{C3380CC4-5D6E-409C-BE32-E72D297353CC}">
              <c16:uniqueId val="{00000000-A80C-422E-978D-89983C193ADA}"/>
            </c:ext>
          </c:extLst>
        </c:ser>
        <c:ser>
          <c:idx val="1"/>
          <c:order val="1"/>
          <c:tx>
            <c:strRef>
              <c:f>Sheet2!$H$10</c:f>
              <c:strCache>
                <c:ptCount val="1"/>
                <c:pt idx="0">
                  <c:v>Sales in 2018</c:v>
                </c:pt>
              </c:strCache>
            </c:strRef>
          </c:tx>
          <c:spPr>
            <a:ln w="28575" cap="rnd">
              <a:solidFill>
                <a:schemeClr val="accent2"/>
              </a:solidFill>
              <a:round/>
            </a:ln>
            <a:effectLst/>
          </c:spPr>
          <c:marker>
            <c:symbol val="none"/>
          </c:marker>
          <c:cat>
            <c:strRef>
              <c:f>Sheet2!$F$11:$F$69</c:f>
              <c:strCache>
                <c:ptCount val="59"/>
                <c:pt idx="0">
                  <c:v>-73%</c:v>
                </c:pt>
                <c:pt idx="1">
                  <c:v>-61%</c:v>
                </c:pt>
                <c:pt idx="2">
                  <c:v>-55%</c:v>
                </c:pt>
                <c:pt idx="3">
                  <c:v>-54%</c:v>
                </c:pt>
                <c:pt idx="4">
                  <c:v>-42%</c:v>
                </c:pt>
                <c:pt idx="5">
                  <c:v>-37%</c:v>
                </c:pt>
                <c:pt idx="6">
                  <c:v>-33%</c:v>
                </c:pt>
                <c:pt idx="7">
                  <c:v>-33%</c:v>
                </c:pt>
                <c:pt idx="8">
                  <c:v>-30%</c:v>
                </c:pt>
                <c:pt idx="9">
                  <c:v>-25%</c:v>
                </c:pt>
                <c:pt idx="10">
                  <c:v>-24%</c:v>
                </c:pt>
                <c:pt idx="11">
                  <c:v>-21%</c:v>
                </c:pt>
                <c:pt idx="12">
                  <c:v>-18%</c:v>
                </c:pt>
                <c:pt idx="13">
                  <c:v>-16%</c:v>
                </c:pt>
                <c:pt idx="14">
                  <c:v>-12%</c:v>
                </c:pt>
                <c:pt idx="15">
                  <c:v>-7%</c:v>
                </c:pt>
                <c:pt idx="16">
                  <c:v>0%</c:v>
                </c:pt>
                <c:pt idx="17">
                  <c:v>18%</c:v>
                </c:pt>
                <c:pt idx="18">
                  <c:v>18%</c:v>
                </c:pt>
                <c:pt idx="19">
                  <c:v>25%</c:v>
                </c:pt>
                <c:pt idx="20">
                  <c:v>27%</c:v>
                </c:pt>
                <c:pt idx="21">
                  <c:v>31%</c:v>
                </c:pt>
                <c:pt idx="22">
                  <c:v>37%</c:v>
                </c:pt>
                <c:pt idx="23">
                  <c:v>37%</c:v>
                </c:pt>
                <c:pt idx="24">
                  <c:v>38%</c:v>
                </c:pt>
                <c:pt idx="25">
                  <c:v>39%</c:v>
                </c:pt>
                <c:pt idx="26">
                  <c:v>41%</c:v>
                </c:pt>
                <c:pt idx="27">
                  <c:v>43%</c:v>
                </c:pt>
                <c:pt idx="28">
                  <c:v>46%</c:v>
                </c:pt>
                <c:pt idx="29">
                  <c:v>52%</c:v>
                </c:pt>
                <c:pt idx="30">
                  <c:v>58%</c:v>
                </c:pt>
                <c:pt idx="31">
                  <c:v>58%</c:v>
                </c:pt>
                <c:pt idx="32">
                  <c:v>60%</c:v>
                </c:pt>
                <c:pt idx="33">
                  <c:v>62%</c:v>
                </c:pt>
                <c:pt idx="34">
                  <c:v>63%</c:v>
                </c:pt>
                <c:pt idx="35">
                  <c:v>64%</c:v>
                </c:pt>
                <c:pt idx="36">
                  <c:v>66%</c:v>
                </c:pt>
                <c:pt idx="37">
                  <c:v>66%</c:v>
                </c:pt>
                <c:pt idx="38">
                  <c:v>69%</c:v>
                </c:pt>
                <c:pt idx="39">
                  <c:v>71%</c:v>
                </c:pt>
                <c:pt idx="40">
                  <c:v>72%</c:v>
                </c:pt>
                <c:pt idx="41">
                  <c:v>73%</c:v>
                </c:pt>
                <c:pt idx="42">
                  <c:v>74%</c:v>
                </c:pt>
                <c:pt idx="43">
                  <c:v>81%</c:v>
                </c:pt>
                <c:pt idx="44">
                  <c:v>83%</c:v>
                </c:pt>
                <c:pt idx="45">
                  <c:v>86%</c:v>
                </c:pt>
                <c:pt idx="46">
                  <c:v>91%</c:v>
                </c:pt>
                <c:pt idx="47">
                  <c:v>91%</c:v>
                </c:pt>
                <c:pt idx="48">
                  <c:v>102%</c:v>
                </c:pt>
                <c:pt idx="49">
                  <c:v>108%</c:v>
                </c:pt>
                <c:pt idx="50">
                  <c:v>109%</c:v>
                </c:pt>
                <c:pt idx="51">
                  <c:v>112%</c:v>
                </c:pt>
                <c:pt idx="52">
                  <c:v>135%</c:v>
                </c:pt>
                <c:pt idx="53">
                  <c:v>142%</c:v>
                </c:pt>
                <c:pt idx="54">
                  <c:v>152%</c:v>
                </c:pt>
                <c:pt idx="55">
                  <c:v>165%</c:v>
                </c:pt>
                <c:pt idx="56">
                  <c:v>181%</c:v>
                </c:pt>
                <c:pt idx="57">
                  <c:v>225%</c:v>
                </c:pt>
                <c:pt idx="58">
                  <c:v>335%</c:v>
                </c:pt>
              </c:strCache>
            </c:strRef>
          </c:cat>
          <c:val>
            <c:numRef>
              <c:f>Sheet2!$H$11:$H$69</c:f>
              <c:numCache>
                <c:formatCode>General</c:formatCode>
                <c:ptCount val="59"/>
                <c:pt idx="0">
                  <c:v>1245</c:v>
                </c:pt>
                <c:pt idx="1">
                  <c:v>8499</c:v>
                </c:pt>
                <c:pt idx="2">
                  <c:v>4839</c:v>
                </c:pt>
                <c:pt idx="3">
                  <c:v>7667</c:v>
                </c:pt>
                <c:pt idx="4">
                  <c:v>5804</c:v>
                </c:pt>
                <c:pt idx="5">
                  <c:v>6110</c:v>
                </c:pt>
                <c:pt idx="6">
                  <c:v>6957</c:v>
                </c:pt>
                <c:pt idx="7">
                  <c:v>4079</c:v>
                </c:pt>
                <c:pt idx="8">
                  <c:v>8049</c:v>
                </c:pt>
                <c:pt idx="9">
                  <c:v>6551</c:v>
                </c:pt>
                <c:pt idx="10">
                  <c:v>6541</c:v>
                </c:pt>
                <c:pt idx="11">
                  <c:v>9179</c:v>
                </c:pt>
                <c:pt idx="12">
                  <c:v>5952</c:v>
                </c:pt>
                <c:pt idx="13">
                  <c:v>9610</c:v>
                </c:pt>
                <c:pt idx="14">
                  <c:v>6227</c:v>
                </c:pt>
                <c:pt idx="15">
                  <c:v>8484</c:v>
                </c:pt>
                <c:pt idx="16">
                  <c:v>6050</c:v>
                </c:pt>
                <c:pt idx="17">
                  <c:v>4218</c:v>
                </c:pt>
                <c:pt idx="18">
                  <c:v>2415</c:v>
                </c:pt>
                <c:pt idx="19">
                  <c:v>3804</c:v>
                </c:pt>
                <c:pt idx="20">
                  <c:v>7079</c:v>
                </c:pt>
                <c:pt idx="21">
                  <c:v>4866</c:v>
                </c:pt>
                <c:pt idx="22">
                  <c:v>3938</c:v>
                </c:pt>
                <c:pt idx="23">
                  <c:v>2678</c:v>
                </c:pt>
                <c:pt idx="24">
                  <c:v>3794</c:v>
                </c:pt>
                <c:pt idx="25">
                  <c:v>6105</c:v>
                </c:pt>
                <c:pt idx="26">
                  <c:v>1620</c:v>
                </c:pt>
                <c:pt idx="27">
                  <c:v>1893</c:v>
                </c:pt>
                <c:pt idx="28">
                  <c:v>5388</c:v>
                </c:pt>
                <c:pt idx="29">
                  <c:v>2124</c:v>
                </c:pt>
                <c:pt idx="30">
                  <c:v>4963</c:v>
                </c:pt>
                <c:pt idx="31">
                  <c:v>3919</c:v>
                </c:pt>
                <c:pt idx="32">
                  <c:v>1768</c:v>
                </c:pt>
                <c:pt idx="33">
                  <c:v>4033</c:v>
                </c:pt>
                <c:pt idx="34">
                  <c:v>4189</c:v>
                </c:pt>
                <c:pt idx="35">
                  <c:v>3447</c:v>
                </c:pt>
                <c:pt idx="36">
                  <c:v>2254</c:v>
                </c:pt>
                <c:pt idx="37">
                  <c:v>2517</c:v>
                </c:pt>
                <c:pt idx="38">
                  <c:v>1534</c:v>
                </c:pt>
                <c:pt idx="39">
                  <c:v>3353</c:v>
                </c:pt>
                <c:pt idx="40">
                  <c:v>3140</c:v>
                </c:pt>
                <c:pt idx="41">
                  <c:v>2628</c:v>
                </c:pt>
                <c:pt idx="42">
                  <c:v>3615</c:v>
                </c:pt>
                <c:pt idx="43">
                  <c:v>1314</c:v>
                </c:pt>
                <c:pt idx="44">
                  <c:v>2428</c:v>
                </c:pt>
                <c:pt idx="45">
                  <c:v>4182</c:v>
                </c:pt>
                <c:pt idx="46">
                  <c:v>5721</c:v>
                </c:pt>
                <c:pt idx="47">
                  <c:v>3751</c:v>
                </c:pt>
                <c:pt idx="48">
                  <c:v>1322</c:v>
                </c:pt>
                <c:pt idx="49">
                  <c:v>5535</c:v>
                </c:pt>
                <c:pt idx="50">
                  <c:v>6231</c:v>
                </c:pt>
                <c:pt idx="51">
                  <c:v>889</c:v>
                </c:pt>
                <c:pt idx="52">
                  <c:v>657</c:v>
                </c:pt>
                <c:pt idx="53">
                  <c:v>1235</c:v>
                </c:pt>
                <c:pt idx="54">
                  <c:v>621</c:v>
                </c:pt>
                <c:pt idx="55">
                  <c:v>416</c:v>
                </c:pt>
                <c:pt idx="56">
                  <c:v>286</c:v>
                </c:pt>
                <c:pt idx="57">
                  <c:v>3485</c:v>
                </c:pt>
                <c:pt idx="58">
                  <c:v>1797</c:v>
                </c:pt>
              </c:numCache>
            </c:numRef>
          </c:val>
          <c:smooth val="0"/>
          <c:extLst>
            <c:ext xmlns:c16="http://schemas.microsoft.com/office/drawing/2014/chart" uri="{C3380CC4-5D6E-409C-BE32-E72D297353CC}">
              <c16:uniqueId val="{00000001-A80C-422E-978D-89983C193ADA}"/>
            </c:ext>
          </c:extLst>
        </c:ser>
        <c:ser>
          <c:idx val="2"/>
          <c:order val="2"/>
          <c:tx>
            <c:strRef>
              <c:f>Sheet2!$I$10</c:f>
              <c:strCache>
                <c:ptCount val="1"/>
                <c:pt idx="0">
                  <c:v>Sales in 2019</c:v>
                </c:pt>
              </c:strCache>
            </c:strRef>
          </c:tx>
          <c:spPr>
            <a:ln w="28575" cap="rnd">
              <a:solidFill>
                <a:schemeClr val="accent3"/>
              </a:solidFill>
              <a:round/>
            </a:ln>
            <a:effectLst/>
          </c:spPr>
          <c:marker>
            <c:symbol val="none"/>
          </c:marker>
          <c:cat>
            <c:strRef>
              <c:f>Sheet2!$F$11:$F$69</c:f>
              <c:strCache>
                <c:ptCount val="59"/>
                <c:pt idx="0">
                  <c:v>-73%</c:v>
                </c:pt>
                <c:pt idx="1">
                  <c:v>-61%</c:v>
                </c:pt>
                <c:pt idx="2">
                  <c:v>-55%</c:v>
                </c:pt>
                <c:pt idx="3">
                  <c:v>-54%</c:v>
                </c:pt>
                <c:pt idx="4">
                  <c:v>-42%</c:v>
                </c:pt>
                <c:pt idx="5">
                  <c:v>-37%</c:v>
                </c:pt>
                <c:pt idx="6">
                  <c:v>-33%</c:v>
                </c:pt>
                <c:pt idx="7">
                  <c:v>-33%</c:v>
                </c:pt>
                <c:pt idx="8">
                  <c:v>-30%</c:v>
                </c:pt>
                <c:pt idx="9">
                  <c:v>-25%</c:v>
                </c:pt>
                <c:pt idx="10">
                  <c:v>-24%</c:v>
                </c:pt>
                <c:pt idx="11">
                  <c:v>-21%</c:v>
                </c:pt>
                <c:pt idx="12">
                  <c:v>-18%</c:v>
                </c:pt>
                <c:pt idx="13">
                  <c:v>-16%</c:v>
                </c:pt>
                <c:pt idx="14">
                  <c:v>-12%</c:v>
                </c:pt>
                <c:pt idx="15">
                  <c:v>-7%</c:v>
                </c:pt>
                <c:pt idx="16">
                  <c:v>0%</c:v>
                </c:pt>
                <c:pt idx="17">
                  <c:v>18%</c:v>
                </c:pt>
                <c:pt idx="18">
                  <c:v>18%</c:v>
                </c:pt>
                <c:pt idx="19">
                  <c:v>25%</c:v>
                </c:pt>
                <c:pt idx="20">
                  <c:v>27%</c:v>
                </c:pt>
                <c:pt idx="21">
                  <c:v>31%</c:v>
                </c:pt>
                <c:pt idx="22">
                  <c:v>37%</c:v>
                </c:pt>
                <c:pt idx="23">
                  <c:v>37%</c:v>
                </c:pt>
                <c:pt idx="24">
                  <c:v>38%</c:v>
                </c:pt>
                <c:pt idx="25">
                  <c:v>39%</c:v>
                </c:pt>
                <c:pt idx="26">
                  <c:v>41%</c:v>
                </c:pt>
                <c:pt idx="27">
                  <c:v>43%</c:v>
                </c:pt>
                <c:pt idx="28">
                  <c:v>46%</c:v>
                </c:pt>
                <c:pt idx="29">
                  <c:v>52%</c:v>
                </c:pt>
                <c:pt idx="30">
                  <c:v>58%</c:v>
                </c:pt>
                <c:pt idx="31">
                  <c:v>58%</c:v>
                </c:pt>
                <c:pt idx="32">
                  <c:v>60%</c:v>
                </c:pt>
                <c:pt idx="33">
                  <c:v>62%</c:v>
                </c:pt>
                <c:pt idx="34">
                  <c:v>63%</c:v>
                </c:pt>
                <c:pt idx="35">
                  <c:v>64%</c:v>
                </c:pt>
                <c:pt idx="36">
                  <c:v>66%</c:v>
                </c:pt>
                <c:pt idx="37">
                  <c:v>66%</c:v>
                </c:pt>
                <c:pt idx="38">
                  <c:v>69%</c:v>
                </c:pt>
                <c:pt idx="39">
                  <c:v>71%</c:v>
                </c:pt>
                <c:pt idx="40">
                  <c:v>72%</c:v>
                </c:pt>
                <c:pt idx="41">
                  <c:v>73%</c:v>
                </c:pt>
                <c:pt idx="42">
                  <c:v>74%</c:v>
                </c:pt>
                <c:pt idx="43">
                  <c:v>81%</c:v>
                </c:pt>
                <c:pt idx="44">
                  <c:v>83%</c:v>
                </c:pt>
                <c:pt idx="45">
                  <c:v>86%</c:v>
                </c:pt>
                <c:pt idx="46">
                  <c:v>91%</c:v>
                </c:pt>
                <c:pt idx="47">
                  <c:v>91%</c:v>
                </c:pt>
                <c:pt idx="48">
                  <c:v>102%</c:v>
                </c:pt>
                <c:pt idx="49">
                  <c:v>108%</c:v>
                </c:pt>
                <c:pt idx="50">
                  <c:v>109%</c:v>
                </c:pt>
                <c:pt idx="51">
                  <c:v>112%</c:v>
                </c:pt>
                <c:pt idx="52">
                  <c:v>135%</c:v>
                </c:pt>
                <c:pt idx="53">
                  <c:v>142%</c:v>
                </c:pt>
                <c:pt idx="54">
                  <c:v>152%</c:v>
                </c:pt>
                <c:pt idx="55">
                  <c:v>165%</c:v>
                </c:pt>
                <c:pt idx="56">
                  <c:v>181%</c:v>
                </c:pt>
                <c:pt idx="57">
                  <c:v>225%</c:v>
                </c:pt>
                <c:pt idx="58">
                  <c:v>335%</c:v>
                </c:pt>
              </c:strCache>
            </c:strRef>
          </c:cat>
          <c:val>
            <c:numRef>
              <c:f>Sheet2!$I$11:$I$69</c:f>
              <c:numCache>
                <c:formatCode>General</c:formatCode>
                <c:ptCount val="59"/>
                <c:pt idx="0">
                  <c:v>791</c:v>
                </c:pt>
                <c:pt idx="1">
                  <c:v>991</c:v>
                </c:pt>
                <c:pt idx="2">
                  <c:v>4776</c:v>
                </c:pt>
                <c:pt idx="3">
                  <c:v>5952</c:v>
                </c:pt>
                <c:pt idx="4">
                  <c:v>4259</c:v>
                </c:pt>
                <c:pt idx="5">
                  <c:v>5791</c:v>
                </c:pt>
                <c:pt idx="6">
                  <c:v>3898</c:v>
                </c:pt>
                <c:pt idx="7">
                  <c:v>2797</c:v>
                </c:pt>
                <c:pt idx="8">
                  <c:v>5556</c:v>
                </c:pt>
                <c:pt idx="9">
                  <c:v>5188</c:v>
                </c:pt>
                <c:pt idx="10">
                  <c:v>3311</c:v>
                </c:pt>
                <c:pt idx="11">
                  <c:v>8390</c:v>
                </c:pt>
                <c:pt idx="12">
                  <c:v>5914</c:v>
                </c:pt>
                <c:pt idx="13">
                  <c:v>7534</c:v>
                </c:pt>
                <c:pt idx="14">
                  <c:v>5123</c:v>
                </c:pt>
                <c:pt idx="15">
                  <c:v>7883</c:v>
                </c:pt>
                <c:pt idx="16">
                  <c:v>9479</c:v>
                </c:pt>
                <c:pt idx="17">
                  <c:v>5072</c:v>
                </c:pt>
                <c:pt idx="18">
                  <c:v>3461</c:v>
                </c:pt>
                <c:pt idx="19">
                  <c:v>4121</c:v>
                </c:pt>
                <c:pt idx="20">
                  <c:v>7438</c:v>
                </c:pt>
                <c:pt idx="21">
                  <c:v>4928</c:v>
                </c:pt>
                <c:pt idx="22">
                  <c:v>5190</c:v>
                </c:pt>
                <c:pt idx="23">
                  <c:v>4068</c:v>
                </c:pt>
                <c:pt idx="24">
                  <c:v>3984</c:v>
                </c:pt>
                <c:pt idx="25">
                  <c:v>7777</c:v>
                </c:pt>
                <c:pt idx="26">
                  <c:v>2027</c:v>
                </c:pt>
                <c:pt idx="27">
                  <c:v>2722</c:v>
                </c:pt>
                <c:pt idx="28">
                  <c:v>7063</c:v>
                </c:pt>
                <c:pt idx="29">
                  <c:v>2844</c:v>
                </c:pt>
                <c:pt idx="30">
                  <c:v>6292</c:v>
                </c:pt>
                <c:pt idx="31">
                  <c:v>4466</c:v>
                </c:pt>
                <c:pt idx="32">
                  <c:v>2804</c:v>
                </c:pt>
                <c:pt idx="33">
                  <c:v>6956</c:v>
                </c:pt>
                <c:pt idx="34">
                  <c:v>5407</c:v>
                </c:pt>
                <c:pt idx="35">
                  <c:v>4535</c:v>
                </c:pt>
                <c:pt idx="36">
                  <c:v>4534</c:v>
                </c:pt>
                <c:pt idx="37">
                  <c:v>8042</c:v>
                </c:pt>
                <c:pt idx="38">
                  <c:v>1634</c:v>
                </c:pt>
                <c:pt idx="39">
                  <c:v>6351</c:v>
                </c:pt>
                <c:pt idx="40">
                  <c:v>4123</c:v>
                </c:pt>
                <c:pt idx="41">
                  <c:v>3612</c:v>
                </c:pt>
                <c:pt idx="42">
                  <c:v>3712</c:v>
                </c:pt>
                <c:pt idx="43">
                  <c:v>1810</c:v>
                </c:pt>
                <c:pt idx="44">
                  <c:v>7386</c:v>
                </c:pt>
                <c:pt idx="45">
                  <c:v>6087</c:v>
                </c:pt>
                <c:pt idx="46">
                  <c:v>6247</c:v>
                </c:pt>
                <c:pt idx="47">
                  <c:v>4423</c:v>
                </c:pt>
                <c:pt idx="48">
                  <c:v>7279</c:v>
                </c:pt>
                <c:pt idx="49">
                  <c:v>5775</c:v>
                </c:pt>
                <c:pt idx="50">
                  <c:v>7478</c:v>
                </c:pt>
                <c:pt idx="51">
                  <c:v>4373</c:v>
                </c:pt>
                <c:pt idx="52">
                  <c:v>6238</c:v>
                </c:pt>
                <c:pt idx="53">
                  <c:v>1822</c:v>
                </c:pt>
                <c:pt idx="54">
                  <c:v>3098</c:v>
                </c:pt>
                <c:pt idx="55">
                  <c:v>747</c:v>
                </c:pt>
                <c:pt idx="56">
                  <c:v>6750</c:v>
                </c:pt>
                <c:pt idx="57">
                  <c:v>4592</c:v>
                </c:pt>
                <c:pt idx="58">
                  <c:v>3548</c:v>
                </c:pt>
              </c:numCache>
            </c:numRef>
          </c:val>
          <c:smooth val="0"/>
          <c:extLst>
            <c:ext xmlns:c16="http://schemas.microsoft.com/office/drawing/2014/chart" uri="{C3380CC4-5D6E-409C-BE32-E72D297353CC}">
              <c16:uniqueId val="{00000002-A80C-422E-978D-89983C193ADA}"/>
            </c:ext>
          </c:extLst>
        </c:ser>
        <c:ser>
          <c:idx val="3"/>
          <c:order val="3"/>
          <c:tx>
            <c:strRef>
              <c:f>Sheet2!$J$10</c:f>
              <c:strCache>
                <c:ptCount val="1"/>
                <c:pt idx="0">
                  <c:v>Sales in 2020</c:v>
                </c:pt>
              </c:strCache>
            </c:strRef>
          </c:tx>
          <c:spPr>
            <a:ln w="28575" cap="rnd">
              <a:solidFill>
                <a:schemeClr val="accent4"/>
              </a:solidFill>
              <a:round/>
            </a:ln>
            <a:effectLst/>
          </c:spPr>
          <c:marker>
            <c:symbol val="none"/>
          </c:marker>
          <c:cat>
            <c:strRef>
              <c:f>Sheet2!$F$11:$F$69</c:f>
              <c:strCache>
                <c:ptCount val="59"/>
                <c:pt idx="0">
                  <c:v>-73%</c:v>
                </c:pt>
                <c:pt idx="1">
                  <c:v>-61%</c:v>
                </c:pt>
                <c:pt idx="2">
                  <c:v>-55%</c:v>
                </c:pt>
                <c:pt idx="3">
                  <c:v>-54%</c:v>
                </c:pt>
                <c:pt idx="4">
                  <c:v>-42%</c:v>
                </c:pt>
                <c:pt idx="5">
                  <c:v>-37%</c:v>
                </c:pt>
                <c:pt idx="6">
                  <c:v>-33%</c:v>
                </c:pt>
                <c:pt idx="7">
                  <c:v>-33%</c:v>
                </c:pt>
                <c:pt idx="8">
                  <c:v>-30%</c:v>
                </c:pt>
                <c:pt idx="9">
                  <c:v>-25%</c:v>
                </c:pt>
                <c:pt idx="10">
                  <c:v>-24%</c:v>
                </c:pt>
                <c:pt idx="11">
                  <c:v>-21%</c:v>
                </c:pt>
                <c:pt idx="12">
                  <c:v>-18%</c:v>
                </c:pt>
                <c:pt idx="13">
                  <c:v>-16%</c:v>
                </c:pt>
                <c:pt idx="14">
                  <c:v>-12%</c:v>
                </c:pt>
                <c:pt idx="15">
                  <c:v>-7%</c:v>
                </c:pt>
                <c:pt idx="16">
                  <c:v>0%</c:v>
                </c:pt>
                <c:pt idx="17">
                  <c:v>18%</c:v>
                </c:pt>
                <c:pt idx="18">
                  <c:v>18%</c:v>
                </c:pt>
                <c:pt idx="19">
                  <c:v>25%</c:v>
                </c:pt>
                <c:pt idx="20">
                  <c:v>27%</c:v>
                </c:pt>
                <c:pt idx="21">
                  <c:v>31%</c:v>
                </c:pt>
                <c:pt idx="22">
                  <c:v>37%</c:v>
                </c:pt>
                <c:pt idx="23">
                  <c:v>37%</c:v>
                </c:pt>
                <c:pt idx="24">
                  <c:v>38%</c:v>
                </c:pt>
                <c:pt idx="25">
                  <c:v>39%</c:v>
                </c:pt>
                <c:pt idx="26">
                  <c:v>41%</c:v>
                </c:pt>
                <c:pt idx="27">
                  <c:v>43%</c:v>
                </c:pt>
                <c:pt idx="28">
                  <c:v>46%</c:v>
                </c:pt>
                <c:pt idx="29">
                  <c:v>52%</c:v>
                </c:pt>
                <c:pt idx="30">
                  <c:v>58%</c:v>
                </c:pt>
                <c:pt idx="31">
                  <c:v>58%</c:v>
                </c:pt>
                <c:pt idx="32">
                  <c:v>60%</c:v>
                </c:pt>
                <c:pt idx="33">
                  <c:v>62%</c:v>
                </c:pt>
                <c:pt idx="34">
                  <c:v>63%</c:v>
                </c:pt>
                <c:pt idx="35">
                  <c:v>64%</c:v>
                </c:pt>
                <c:pt idx="36">
                  <c:v>66%</c:v>
                </c:pt>
                <c:pt idx="37">
                  <c:v>66%</c:v>
                </c:pt>
                <c:pt idx="38">
                  <c:v>69%</c:v>
                </c:pt>
                <c:pt idx="39">
                  <c:v>71%</c:v>
                </c:pt>
                <c:pt idx="40">
                  <c:v>72%</c:v>
                </c:pt>
                <c:pt idx="41">
                  <c:v>73%</c:v>
                </c:pt>
                <c:pt idx="42">
                  <c:v>74%</c:v>
                </c:pt>
                <c:pt idx="43">
                  <c:v>81%</c:v>
                </c:pt>
                <c:pt idx="44">
                  <c:v>83%</c:v>
                </c:pt>
                <c:pt idx="45">
                  <c:v>86%</c:v>
                </c:pt>
                <c:pt idx="46">
                  <c:v>91%</c:v>
                </c:pt>
                <c:pt idx="47">
                  <c:v>91%</c:v>
                </c:pt>
                <c:pt idx="48">
                  <c:v>102%</c:v>
                </c:pt>
                <c:pt idx="49">
                  <c:v>108%</c:v>
                </c:pt>
                <c:pt idx="50">
                  <c:v>109%</c:v>
                </c:pt>
                <c:pt idx="51">
                  <c:v>112%</c:v>
                </c:pt>
                <c:pt idx="52">
                  <c:v>135%</c:v>
                </c:pt>
                <c:pt idx="53">
                  <c:v>142%</c:v>
                </c:pt>
                <c:pt idx="54">
                  <c:v>152%</c:v>
                </c:pt>
                <c:pt idx="55">
                  <c:v>165%</c:v>
                </c:pt>
                <c:pt idx="56">
                  <c:v>181%</c:v>
                </c:pt>
                <c:pt idx="57">
                  <c:v>225%</c:v>
                </c:pt>
                <c:pt idx="58">
                  <c:v>335%</c:v>
                </c:pt>
              </c:strCache>
            </c:strRef>
          </c:cat>
          <c:val>
            <c:numRef>
              <c:f>Sheet2!$J$11:$J$69</c:f>
              <c:numCache>
                <c:formatCode>General</c:formatCode>
                <c:ptCount val="59"/>
                <c:pt idx="0">
                  <c:v>338</c:v>
                </c:pt>
                <c:pt idx="1">
                  <c:v>448</c:v>
                </c:pt>
                <c:pt idx="2">
                  <c:v>4024</c:v>
                </c:pt>
                <c:pt idx="3">
                  <c:v>1998</c:v>
                </c:pt>
                <c:pt idx="4">
                  <c:v>4243</c:v>
                </c:pt>
                <c:pt idx="5">
                  <c:v>1759</c:v>
                </c:pt>
                <c:pt idx="6">
                  <c:v>1857</c:v>
                </c:pt>
                <c:pt idx="7">
                  <c:v>2245</c:v>
                </c:pt>
                <c:pt idx="8">
                  <c:v>5202</c:v>
                </c:pt>
                <c:pt idx="9">
                  <c:v>3436</c:v>
                </c:pt>
                <c:pt idx="10">
                  <c:v>3254</c:v>
                </c:pt>
                <c:pt idx="11">
                  <c:v>8256</c:v>
                </c:pt>
                <c:pt idx="12">
                  <c:v>5405</c:v>
                </c:pt>
                <c:pt idx="13">
                  <c:v>5080</c:v>
                </c:pt>
                <c:pt idx="14">
                  <c:v>4968</c:v>
                </c:pt>
                <c:pt idx="15">
                  <c:v>7499</c:v>
                </c:pt>
                <c:pt idx="16">
                  <c:v>13523</c:v>
                </c:pt>
                <c:pt idx="17">
                  <c:v>5201</c:v>
                </c:pt>
                <c:pt idx="18">
                  <c:v>3850</c:v>
                </c:pt>
                <c:pt idx="19">
                  <c:v>6210</c:v>
                </c:pt>
                <c:pt idx="20">
                  <c:v>7443</c:v>
                </c:pt>
                <c:pt idx="21">
                  <c:v>8451</c:v>
                </c:pt>
                <c:pt idx="22">
                  <c:v>8203</c:v>
                </c:pt>
                <c:pt idx="23">
                  <c:v>4278</c:v>
                </c:pt>
                <c:pt idx="24">
                  <c:v>8803</c:v>
                </c:pt>
                <c:pt idx="25">
                  <c:v>7891</c:v>
                </c:pt>
                <c:pt idx="26">
                  <c:v>4881</c:v>
                </c:pt>
                <c:pt idx="27">
                  <c:v>4410</c:v>
                </c:pt>
                <c:pt idx="28">
                  <c:v>7208</c:v>
                </c:pt>
                <c:pt idx="29">
                  <c:v>6877</c:v>
                </c:pt>
                <c:pt idx="30">
                  <c:v>6728</c:v>
                </c:pt>
                <c:pt idx="31">
                  <c:v>5568</c:v>
                </c:pt>
                <c:pt idx="32">
                  <c:v>5718</c:v>
                </c:pt>
                <c:pt idx="33">
                  <c:v>7929</c:v>
                </c:pt>
                <c:pt idx="34">
                  <c:v>6233</c:v>
                </c:pt>
                <c:pt idx="35">
                  <c:v>5476</c:v>
                </c:pt>
                <c:pt idx="36">
                  <c:v>6796</c:v>
                </c:pt>
                <c:pt idx="37">
                  <c:v>8222</c:v>
                </c:pt>
                <c:pt idx="38">
                  <c:v>4302</c:v>
                </c:pt>
                <c:pt idx="39">
                  <c:v>8550</c:v>
                </c:pt>
                <c:pt idx="40">
                  <c:v>4366</c:v>
                </c:pt>
                <c:pt idx="41">
                  <c:v>5066</c:v>
                </c:pt>
                <c:pt idx="42">
                  <c:v>5819</c:v>
                </c:pt>
                <c:pt idx="43">
                  <c:v>6510</c:v>
                </c:pt>
                <c:pt idx="44">
                  <c:v>8835</c:v>
                </c:pt>
                <c:pt idx="45">
                  <c:v>7494</c:v>
                </c:pt>
                <c:pt idx="46">
                  <c:v>8495</c:v>
                </c:pt>
                <c:pt idx="47">
                  <c:v>8733</c:v>
                </c:pt>
                <c:pt idx="48">
                  <c:v>8443</c:v>
                </c:pt>
                <c:pt idx="49">
                  <c:v>7661</c:v>
                </c:pt>
                <c:pt idx="50">
                  <c:v>8039</c:v>
                </c:pt>
                <c:pt idx="51">
                  <c:v>6803</c:v>
                </c:pt>
                <c:pt idx="52">
                  <c:v>8922</c:v>
                </c:pt>
                <c:pt idx="53">
                  <c:v>7074</c:v>
                </c:pt>
                <c:pt idx="54">
                  <c:v>7118</c:v>
                </c:pt>
                <c:pt idx="55">
                  <c:v>1028</c:v>
                </c:pt>
                <c:pt idx="56">
                  <c:v>8254</c:v>
                </c:pt>
                <c:pt idx="57">
                  <c:v>5143</c:v>
                </c:pt>
                <c:pt idx="58">
                  <c:v>3668</c:v>
                </c:pt>
              </c:numCache>
            </c:numRef>
          </c:val>
          <c:smooth val="0"/>
          <c:extLst>
            <c:ext xmlns:c16="http://schemas.microsoft.com/office/drawing/2014/chart" uri="{C3380CC4-5D6E-409C-BE32-E72D297353CC}">
              <c16:uniqueId val="{00000003-A80C-422E-978D-89983C193ADA}"/>
            </c:ext>
          </c:extLst>
        </c:ser>
        <c:ser>
          <c:idx val="4"/>
          <c:order val="4"/>
          <c:tx>
            <c:strRef>
              <c:f>Sheet2!$K$10</c:f>
              <c:strCache>
                <c:ptCount val="1"/>
                <c:pt idx="0">
                  <c:v>Sales in 2021</c:v>
                </c:pt>
              </c:strCache>
            </c:strRef>
          </c:tx>
          <c:spPr>
            <a:ln w="28575" cap="rnd">
              <a:solidFill>
                <a:srgbClr val="FF0000"/>
              </a:solidFill>
              <a:round/>
            </a:ln>
            <a:effectLst/>
          </c:spPr>
          <c:marker>
            <c:symbol val="none"/>
          </c:marker>
          <c:cat>
            <c:strRef>
              <c:f>Sheet2!$F$11:$F$69</c:f>
              <c:strCache>
                <c:ptCount val="59"/>
                <c:pt idx="0">
                  <c:v>-73%</c:v>
                </c:pt>
                <c:pt idx="1">
                  <c:v>-61%</c:v>
                </c:pt>
                <c:pt idx="2">
                  <c:v>-55%</c:v>
                </c:pt>
                <c:pt idx="3">
                  <c:v>-54%</c:v>
                </c:pt>
                <c:pt idx="4">
                  <c:v>-42%</c:v>
                </c:pt>
                <c:pt idx="5">
                  <c:v>-37%</c:v>
                </c:pt>
                <c:pt idx="6">
                  <c:v>-33%</c:v>
                </c:pt>
                <c:pt idx="7">
                  <c:v>-33%</c:v>
                </c:pt>
                <c:pt idx="8">
                  <c:v>-30%</c:v>
                </c:pt>
                <c:pt idx="9">
                  <c:v>-25%</c:v>
                </c:pt>
                <c:pt idx="10">
                  <c:v>-24%</c:v>
                </c:pt>
                <c:pt idx="11">
                  <c:v>-21%</c:v>
                </c:pt>
                <c:pt idx="12">
                  <c:v>-18%</c:v>
                </c:pt>
                <c:pt idx="13">
                  <c:v>-16%</c:v>
                </c:pt>
                <c:pt idx="14">
                  <c:v>-12%</c:v>
                </c:pt>
                <c:pt idx="15">
                  <c:v>-7%</c:v>
                </c:pt>
                <c:pt idx="16">
                  <c:v>0%</c:v>
                </c:pt>
                <c:pt idx="17">
                  <c:v>18%</c:v>
                </c:pt>
                <c:pt idx="18">
                  <c:v>18%</c:v>
                </c:pt>
                <c:pt idx="19">
                  <c:v>25%</c:v>
                </c:pt>
                <c:pt idx="20">
                  <c:v>27%</c:v>
                </c:pt>
                <c:pt idx="21">
                  <c:v>31%</c:v>
                </c:pt>
                <c:pt idx="22">
                  <c:v>37%</c:v>
                </c:pt>
                <c:pt idx="23">
                  <c:v>37%</c:v>
                </c:pt>
                <c:pt idx="24">
                  <c:v>38%</c:v>
                </c:pt>
                <c:pt idx="25">
                  <c:v>39%</c:v>
                </c:pt>
                <c:pt idx="26">
                  <c:v>41%</c:v>
                </c:pt>
                <c:pt idx="27">
                  <c:v>43%</c:v>
                </c:pt>
                <c:pt idx="28">
                  <c:v>46%</c:v>
                </c:pt>
                <c:pt idx="29">
                  <c:v>52%</c:v>
                </c:pt>
                <c:pt idx="30">
                  <c:v>58%</c:v>
                </c:pt>
                <c:pt idx="31">
                  <c:v>58%</c:v>
                </c:pt>
                <c:pt idx="32">
                  <c:v>60%</c:v>
                </c:pt>
                <c:pt idx="33">
                  <c:v>62%</c:v>
                </c:pt>
                <c:pt idx="34">
                  <c:v>63%</c:v>
                </c:pt>
                <c:pt idx="35">
                  <c:v>64%</c:v>
                </c:pt>
                <c:pt idx="36">
                  <c:v>66%</c:v>
                </c:pt>
                <c:pt idx="37">
                  <c:v>66%</c:v>
                </c:pt>
                <c:pt idx="38">
                  <c:v>69%</c:v>
                </c:pt>
                <c:pt idx="39">
                  <c:v>71%</c:v>
                </c:pt>
                <c:pt idx="40">
                  <c:v>72%</c:v>
                </c:pt>
                <c:pt idx="41">
                  <c:v>73%</c:v>
                </c:pt>
                <c:pt idx="42">
                  <c:v>74%</c:v>
                </c:pt>
                <c:pt idx="43">
                  <c:v>81%</c:v>
                </c:pt>
                <c:pt idx="44">
                  <c:v>83%</c:v>
                </c:pt>
                <c:pt idx="45">
                  <c:v>86%</c:v>
                </c:pt>
                <c:pt idx="46">
                  <c:v>91%</c:v>
                </c:pt>
                <c:pt idx="47">
                  <c:v>91%</c:v>
                </c:pt>
                <c:pt idx="48">
                  <c:v>102%</c:v>
                </c:pt>
                <c:pt idx="49">
                  <c:v>108%</c:v>
                </c:pt>
                <c:pt idx="50">
                  <c:v>109%</c:v>
                </c:pt>
                <c:pt idx="51">
                  <c:v>112%</c:v>
                </c:pt>
                <c:pt idx="52">
                  <c:v>135%</c:v>
                </c:pt>
                <c:pt idx="53">
                  <c:v>142%</c:v>
                </c:pt>
                <c:pt idx="54">
                  <c:v>152%</c:v>
                </c:pt>
                <c:pt idx="55">
                  <c:v>165%</c:v>
                </c:pt>
                <c:pt idx="56">
                  <c:v>181%</c:v>
                </c:pt>
                <c:pt idx="57">
                  <c:v>225%</c:v>
                </c:pt>
                <c:pt idx="58">
                  <c:v>335%</c:v>
                </c:pt>
              </c:strCache>
            </c:strRef>
          </c:cat>
          <c:val>
            <c:numRef>
              <c:f>Sheet2!$K$11:$K$69</c:f>
              <c:numCache>
                <c:formatCode>General</c:formatCode>
                <c:ptCount val="59"/>
                <c:pt idx="0">
                  <c:v>44</c:v>
                </c:pt>
                <c:pt idx="1">
                  <c:v>211</c:v>
                </c:pt>
                <c:pt idx="2">
                  <c:v>369</c:v>
                </c:pt>
                <c:pt idx="3">
                  <c:v>375</c:v>
                </c:pt>
                <c:pt idx="4">
                  <c:v>907</c:v>
                </c:pt>
                <c:pt idx="5">
                  <c:v>969</c:v>
                </c:pt>
                <c:pt idx="6">
                  <c:v>1512</c:v>
                </c:pt>
                <c:pt idx="7">
                  <c:v>1696</c:v>
                </c:pt>
                <c:pt idx="8">
                  <c:v>2373</c:v>
                </c:pt>
                <c:pt idx="9">
                  <c:v>2359</c:v>
                </c:pt>
                <c:pt idx="10">
                  <c:v>2687</c:v>
                </c:pt>
                <c:pt idx="11">
                  <c:v>3815</c:v>
                </c:pt>
                <c:pt idx="12">
                  <c:v>4031</c:v>
                </c:pt>
                <c:pt idx="13">
                  <c:v>4936</c:v>
                </c:pt>
                <c:pt idx="14">
                  <c:v>3857</c:v>
                </c:pt>
                <c:pt idx="15">
                  <c:v>6592</c:v>
                </c:pt>
                <c:pt idx="16">
                  <c:v>19187</c:v>
                </c:pt>
                <c:pt idx="17">
                  <c:v>7588</c:v>
                </c:pt>
                <c:pt idx="18">
                  <c:v>4657</c:v>
                </c:pt>
                <c:pt idx="19">
                  <c:v>6909</c:v>
                </c:pt>
                <c:pt idx="20">
                  <c:v>9225</c:v>
                </c:pt>
                <c:pt idx="21">
                  <c:v>9585</c:v>
                </c:pt>
                <c:pt idx="22">
                  <c:v>8780</c:v>
                </c:pt>
                <c:pt idx="23">
                  <c:v>5382</c:v>
                </c:pt>
                <c:pt idx="24">
                  <c:v>9338</c:v>
                </c:pt>
                <c:pt idx="25">
                  <c:v>8758</c:v>
                </c:pt>
                <c:pt idx="26">
                  <c:v>6002</c:v>
                </c:pt>
                <c:pt idx="27">
                  <c:v>5873</c:v>
                </c:pt>
                <c:pt idx="28">
                  <c:v>9093</c:v>
                </c:pt>
                <c:pt idx="29">
                  <c:v>9570</c:v>
                </c:pt>
                <c:pt idx="30">
                  <c:v>8202</c:v>
                </c:pt>
                <c:pt idx="31">
                  <c:v>6476</c:v>
                </c:pt>
                <c:pt idx="32">
                  <c:v>9822</c:v>
                </c:pt>
                <c:pt idx="33">
                  <c:v>8834</c:v>
                </c:pt>
                <c:pt idx="34">
                  <c:v>9681</c:v>
                </c:pt>
                <c:pt idx="35">
                  <c:v>9983</c:v>
                </c:pt>
                <c:pt idx="36">
                  <c:v>7730</c:v>
                </c:pt>
                <c:pt idx="37">
                  <c:v>9686</c:v>
                </c:pt>
                <c:pt idx="38">
                  <c:v>9768</c:v>
                </c:pt>
                <c:pt idx="39">
                  <c:v>9272</c:v>
                </c:pt>
                <c:pt idx="40">
                  <c:v>9482</c:v>
                </c:pt>
                <c:pt idx="41">
                  <c:v>5156</c:v>
                </c:pt>
                <c:pt idx="42">
                  <c:v>9589</c:v>
                </c:pt>
                <c:pt idx="43">
                  <c:v>9271</c:v>
                </c:pt>
                <c:pt idx="44">
                  <c:v>9766</c:v>
                </c:pt>
                <c:pt idx="45">
                  <c:v>8599</c:v>
                </c:pt>
                <c:pt idx="46">
                  <c:v>9236</c:v>
                </c:pt>
                <c:pt idx="47">
                  <c:v>9909</c:v>
                </c:pt>
                <c:pt idx="48">
                  <c:v>9571</c:v>
                </c:pt>
                <c:pt idx="49">
                  <c:v>9206</c:v>
                </c:pt>
                <c:pt idx="50">
                  <c:v>8271</c:v>
                </c:pt>
                <c:pt idx="51">
                  <c:v>7578</c:v>
                </c:pt>
                <c:pt idx="52">
                  <c:v>9081</c:v>
                </c:pt>
                <c:pt idx="53">
                  <c:v>8207</c:v>
                </c:pt>
                <c:pt idx="54">
                  <c:v>8433</c:v>
                </c:pt>
                <c:pt idx="55">
                  <c:v>6357</c:v>
                </c:pt>
                <c:pt idx="56">
                  <c:v>8656</c:v>
                </c:pt>
                <c:pt idx="57">
                  <c:v>8100</c:v>
                </c:pt>
                <c:pt idx="58">
                  <c:v>8592</c:v>
                </c:pt>
              </c:numCache>
            </c:numRef>
          </c:val>
          <c:smooth val="0"/>
          <c:extLst>
            <c:ext xmlns:c16="http://schemas.microsoft.com/office/drawing/2014/chart" uri="{C3380CC4-5D6E-409C-BE32-E72D297353CC}">
              <c16:uniqueId val="{00000004-A80C-422E-978D-89983C193ADA}"/>
            </c:ext>
          </c:extLst>
        </c:ser>
        <c:dLbls>
          <c:showLegendKey val="0"/>
          <c:showVal val="0"/>
          <c:showCatName val="0"/>
          <c:showSerName val="0"/>
          <c:showPercent val="0"/>
          <c:showBubbleSize val="0"/>
        </c:dLbls>
        <c:smooth val="0"/>
        <c:axId val="2086857615"/>
        <c:axId val="2086856783"/>
      </c:lineChart>
      <c:catAx>
        <c:axId val="2086857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2086856783"/>
        <c:crosses val="autoZero"/>
        <c:auto val="1"/>
        <c:lblAlgn val="ctr"/>
        <c:lblOffset val="100"/>
        <c:noMultiLvlLbl val="0"/>
      </c:catAx>
      <c:valAx>
        <c:axId val="20868567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2086857615"/>
        <c:crosses val="autoZero"/>
        <c:crossBetween val="between"/>
      </c:valAx>
      <c:spPr>
        <a:noFill/>
        <a:ln>
          <a:noFill/>
        </a:ln>
        <a:effectLst/>
      </c:spPr>
    </c:plotArea>
    <c:legend>
      <c:legendPos val="b"/>
      <c:layout>
        <c:manualLayout>
          <c:xMode val="edge"/>
          <c:yMode val="edge"/>
          <c:x val="1.2962962962962966E-2"/>
          <c:y val="0.89803842228054831"/>
          <c:w val="0.96250000000000002"/>
          <c:h val="7.4183799941673956E-2"/>
        </c:manualLayout>
      </c:layout>
      <c:overlay val="0"/>
      <c:spPr>
        <a:solidFill>
          <a:sysClr val="window" lastClr="FFFFFF"/>
        </a:solid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rotWithShape="1">
      <a:gsLst>
        <a:gs pos="0">
          <a:schemeClr val="accent3">
            <a:tint val="60000"/>
            <a:lumMod val="110000"/>
          </a:schemeClr>
        </a:gs>
        <a:gs pos="100000">
          <a:schemeClr val="accent3">
            <a:tint val="82000"/>
          </a:schemeClr>
        </a:gs>
      </a:gsLst>
      <a:lin ang="5400000" scaled="0"/>
    </a:gradFill>
    <a:ln w="9525" cap="flat" cmpd="sng" algn="ctr">
      <a:solidFill>
        <a:schemeClr val="accent3"/>
      </a:solidFill>
      <a:prstDash val="solid"/>
      <a:roun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Analysis.xlsm]Sheet2!PivotTable2</c:name>
    <c:fmtId val="12"/>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Sheet2!$C$26</c:f>
              <c:strCache>
                <c:ptCount val="1"/>
                <c:pt idx="0">
                  <c:v>Total</c:v>
                </c:pt>
              </c:strCache>
            </c:strRef>
          </c:tx>
          <c:spPr>
            <a:solidFill>
              <a:schemeClr val="accent1"/>
            </a:solidFill>
            <a:ln>
              <a:noFill/>
            </a:ln>
            <a:effectLst/>
          </c:spPr>
          <c:invertIfNegative val="0"/>
          <c:dLbls>
            <c:dLbl>
              <c:idx val="4"/>
              <c:layout>
                <c:manualLayout>
                  <c:x val="-1.1535725070382302E-16"/>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B8A-4CE4-9463-E66053650D6D}"/>
                </c:ext>
              </c:extLst>
            </c:dLbl>
            <c:spPr>
              <a:noFill/>
              <a:ln>
                <a:noFill/>
              </a:ln>
              <a:effectLst/>
            </c:spPr>
            <c:txPr>
              <a:bodyPr rot="0" spcFirstLastPara="1" vertOverflow="ellipsis" vert="horz" wrap="square" anchor="ctr" anchorCtr="1"/>
              <a:lstStyle/>
              <a:p>
                <a:pPr>
                  <a:defRPr sz="12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Sheet2!$B$27:$B$36</c:f>
              <c:strCache>
                <c:ptCount val="10"/>
                <c:pt idx="0">
                  <c:v>MB 12</c:v>
                </c:pt>
                <c:pt idx="1">
                  <c:v>MB 5</c:v>
                </c:pt>
                <c:pt idx="2">
                  <c:v>MB 6</c:v>
                </c:pt>
                <c:pt idx="3">
                  <c:v>OR 10</c:v>
                </c:pt>
                <c:pt idx="4">
                  <c:v>OR 15</c:v>
                </c:pt>
                <c:pt idx="5">
                  <c:v>OR 2</c:v>
                </c:pt>
                <c:pt idx="6">
                  <c:v>OR 9</c:v>
                </c:pt>
                <c:pt idx="7">
                  <c:v>SB 13</c:v>
                </c:pt>
                <c:pt idx="8">
                  <c:v>WD 11</c:v>
                </c:pt>
                <c:pt idx="9">
                  <c:v>WD 2</c:v>
                </c:pt>
              </c:strCache>
            </c:strRef>
          </c:cat>
          <c:val>
            <c:numRef>
              <c:f>Sheet2!$C$27:$C$36</c:f>
              <c:numCache>
                <c:formatCode>0.00%</c:formatCode>
                <c:ptCount val="10"/>
                <c:pt idx="0">
                  <c:v>1.5203389637502625</c:v>
                </c:pt>
                <c:pt idx="1">
                  <c:v>2.2455667067018901</c:v>
                </c:pt>
                <c:pt idx="2">
                  <c:v>1.4232703532020747</c:v>
                </c:pt>
                <c:pt idx="3">
                  <c:v>1.1188084145320056</c:v>
                </c:pt>
                <c:pt idx="4">
                  <c:v>1.0930046233022455</c:v>
                </c:pt>
                <c:pt idx="5">
                  <c:v>1.8142296888697582</c:v>
                </c:pt>
                <c:pt idx="6">
                  <c:v>1.084072328017021</c:v>
                </c:pt>
                <c:pt idx="7">
                  <c:v>3.3498147004699526</c:v>
                </c:pt>
                <c:pt idx="8">
                  <c:v>1.6546701130112136</c:v>
                </c:pt>
                <c:pt idx="9">
                  <c:v>1.3475541667800686</c:v>
                </c:pt>
              </c:numCache>
            </c:numRef>
          </c:val>
          <c:extLst>
            <c:ext xmlns:c16="http://schemas.microsoft.com/office/drawing/2014/chart" uri="{C3380CC4-5D6E-409C-BE32-E72D297353CC}">
              <c16:uniqueId val="{00000000-9B8A-4CE4-9463-E66053650D6D}"/>
            </c:ext>
          </c:extLst>
        </c:ser>
        <c:dLbls>
          <c:dLblPos val="outEnd"/>
          <c:showLegendKey val="0"/>
          <c:showVal val="1"/>
          <c:showCatName val="0"/>
          <c:showSerName val="0"/>
          <c:showPercent val="0"/>
          <c:showBubbleSize val="0"/>
        </c:dLbls>
        <c:gapWidth val="219"/>
        <c:axId val="1665018735"/>
        <c:axId val="1665026639"/>
      </c:barChart>
      <c:catAx>
        <c:axId val="16650187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1665026639"/>
        <c:crosses val="autoZero"/>
        <c:auto val="1"/>
        <c:lblAlgn val="ctr"/>
        <c:lblOffset val="100"/>
        <c:noMultiLvlLbl val="0"/>
      </c:catAx>
      <c:valAx>
        <c:axId val="166502663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16650187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rotWithShape="1">
      <a:gsLst>
        <a:gs pos="0">
          <a:schemeClr val="accent3">
            <a:tint val="60000"/>
            <a:lumMod val="110000"/>
          </a:schemeClr>
        </a:gs>
        <a:gs pos="100000">
          <a:schemeClr val="accent3">
            <a:tint val="82000"/>
          </a:schemeClr>
        </a:gs>
      </a:gsLst>
      <a:lin ang="5400000" scaled="0"/>
    </a:gradFill>
    <a:ln w="9525" cap="flat" cmpd="sng" algn="ctr">
      <a:solidFill>
        <a:schemeClr val="accent3"/>
      </a:solidFill>
      <a:prstDash val="solid"/>
      <a:roun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Analysis.xlsm]Sheet2!PivotTable41</c:name>
    <c:fmtId val="10"/>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s>
    <c:plotArea>
      <c:layout/>
      <c:pieChart>
        <c:varyColors val="1"/>
        <c:ser>
          <c:idx val="0"/>
          <c:order val="0"/>
          <c:tx>
            <c:strRef>
              <c:f>Sheet2!$C$38</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31A-49F6-8D08-F053CAED2B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31A-49F6-8D08-F053CAED2B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31A-49F6-8D08-F053CAED2B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31A-49F6-8D08-F053CAED2B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31A-49F6-8D08-F053CAED2BA6}"/>
              </c:ext>
            </c:extLst>
          </c:dPt>
          <c:dLbls>
            <c:dLbl>
              <c:idx val="1"/>
              <c:dLblPos val="bestFit"/>
              <c:showLegendKey val="0"/>
              <c:showVal val="1"/>
              <c:showCatName val="1"/>
              <c:showSerName val="0"/>
              <c:showPercent val="0"/>
              <c:showBubbleSize val="0"/>
              <c:extLst>
                <c:ext xmlns:c15="http://schemas.microsoft.com/office/drawing/2012/chart" uri="{CE6537A1-D6FC-4f65-9D91-7224C49458BB}">
                  <c15:layout>
                    <c:manualLayout>
                      <c:w val="0.23571695309264143"/>
                      <c:h val="0.18804571412951121"/>
                    </c:manualLayout>
                  </c15:layout>
                </c:ext>
                <c:ext xmlns:c16="http://schemas.microsoft.com/office/drawing/2014/chart" uri="{C3380CC4-5D6E-409C-BE32-E72D297353CC}">
                  <c16:uniqueId val="{00000003-C31A-49F6-8D08-F053CAED2BA6}"/>
                </c:ext>
              </c:extLst>
            </c:dLbl>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dLblPos val="bestFit"/>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Sheet2!$B$39:$B$43</c:f>
              <c:strCache>
                <c:ptCount val="5"/>
                <c:pt idx="0">
                  <c:v>Bronx</c:v>
                </c:pt>
                <c:pt idx="1">
                  <c:v>Brooklyn</c:v>
                </c:pt>
                <c:pt idx="2">
                  <c:v>New York</c:v>
                </c:pt>
                <c:pt idx="3">
                  <c:v>Staten Island</c:v>
                </c:pt>
                <c:pt idx="4">
                  <c:v>Yonkers</c:v>
                </c:pt>
              </c:strCache>
            </c:strRef>
          </c:cat>
          <c:val>
            <c:numRef>
              <c:f>Sheet2!$C$39:$C$43</c:f>
              <c:numCache>
                <c:formatCode>0.00%</c:formatCode>
                <c:ptCount val="5"/>
                <c:pt idx="0">
                  <c:v>0.89216044791710369</c:v>
                </c:pt>
                <c:pt idx="1">
                  <c:v>0.33005810730030805</c:v>
                </c:pt>
                <c:pt idx="2">
                  <c:v>0.37096312862519232</c:v>
                </c:pt>
                <c:pt idx="3">
                  <c:v>0.39452500346994762</c:v>
                </c:pt>
                <c:pt idx="4">
                  <c:v>1.8142296888697582</c:v>
                </c:pt>
              </c:numCache>
            </c:numRef>
          </c:val>
          <c:extLst>
            <c:ext xmlns:c16="http://schemas.microsoft.com/office/drawing/2014/chart" uri="{C3380CC4-5D6E-409C-BE32-E72D297353CC}">
              <c16:uniqueId val="{0000000A-C31A-49F6-8D08-F053CAED2BA6}"/>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rotWithShape="1">
      <a:gsLst>
        <a:gs pos="0">
          <a:schemeClr val="accent3">
            <a:tint val="60000"/>
            <a:lumMod val="110000"/>
          </a:schemeClr>
        </a:gs>
        <a:gs pos="100000">
          <a:schemeClr val="accent3">
            <a:tint val="82000"/>
          </a:schemeClr>
        </a:gs>
      </a:gsLst>
      <a:lin ang="5400000" scaled="0"/>
    </a:gradFill>
    <a:ln w="9525" cap="flat" cmpd="sng" algn="ctr">
      <a:solidFill>
        <a:schemeClr val="accent3"/>
      </a:solidFill>
      <a:prstDash val="solid"/>
      <a:roun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Sheet2!$C$55</c:f>
              <c:strCache>
                <c:ptCount val="1"/>
                <c:pt idx="0">
                  <c:v>Average 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25E-44B4-AEAC-D4527B3BC89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25E-44B4-AEAC-D4527B3BC89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25E-44B4-AEAC-D4527B3BC89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25E-44B4-AEAC-D4527B3BC89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25E-44B4-AEAC-D4527B3BC894}"/>
              </c:ext>
            </c:extLst>
          </c:dPt>
          <c:dLbls>
            <c:dLbl>
              <c:idx val="0"/>
              <c:layout>
                <c:manualLayout>
                  <c:x val="0.11441953447212576"/>
                  <c:y val="2.2810211258209614E-2"/>
                </c:manualLayout>
              </c:layout>
              <c:showLegendKey val="0"/>
              <c:showVal val="1"/>
              <c:showCatName val="1"/>
              <c:showSerName val="0"/>
              <c:showPercent val="1"/>
              <c:showBubbleSize val="0"/>
              <c:extLst>
                <c:ext xmlns:c15="http://schemas.microsoft.com/office/drawing/2012/chart" uri="{CE6537A1-D6FC-4f65-9D91-7224C49458BB}">
                  <c15:layout>
                    <c:manualLayout>
                      <c:w val="0.24857676405729676"/>
                      <c:h val="0.21358628692820708"/>
                    </c:manualLayout>
                  </c15:layout>
                </c:ext>
                <c:ext xmlns:c16="http://schemas.microsoft.com/office/drawing/2014/chart" uri="{C3380CC4-5D6E-409C-BE32-E72D297353CC}">
                  <c16:uniqueId val="{00000001-525E-44B4-AEAC-D4527B3BC894}"/>
                </c:ext>
              </c:extLst>
            </c:dLbl>
            <c:dLbl>
              <c:idx val="1"/>
              <c:layout>
                <c:manualLayout>
                  <c:x val="0.13263751494305404"/>
                  <c:y val="3.3062993463550253E-2"/>
                </c:manualLayout>
              </c:layout>
              <c:showLegendKey val="0"/>
              <c:showVal val="1"/>
              <c:showCatName val="1"/>
              <c:showSerName val="0"/>
              <c:showPercent val="1"/>
              <c:showBubbleSize val="0"/>
              <c:extLst>
                <c:ext xmlns:c15="http://schemas.microsoft.com/office/drawing/2012/chart" uri="{CE6537A1-D6FC-4f65-9D91-7224C49458BB}">
                  <c15:layout>
                    <c:manualLayout>
                      <c:w val="0.26143549606099448"/>
                      <c:h val="0.2807751059089687"/>
                    </c:manualLayout>
                  </c15:layout>
                </c:ext>
                <c:ext xmlns:c16="http://schemas.microsoft.com/office/drawing/2014/chart" uri="{C3380CC4-5D6E-409C-BE32-E72D297353CC}">
                  <c16:uniqueId val="{00000003-525E-44B4-AEAC-D4527B3BC894}"/>
                </c:ext>
              </c:extLst>
            </c:dLbl>
            <c:dLbl>
              <c:idx val="2"/>
              <c:layout>
                <c:manualLayout>
                  <c:x val="-3.0733082730707649E-2"/>
                  <c:y val="-2.0664533626301076E-2"/>
                </c:manualLayout>
              </c:layout>
              <c:showLegendKey val="0"/>
              <c:showVal val="1"/>
              <c:showCatName val="1"/>
              <c:showSerName val="0"/>
              <c:showPercent val="1"/>
              <c:showBubbleSize val="0"/>
              <c:extLst>
                <c:ext xmlns:c15="http://schemas.microsoft.com/office/drawing/2012/chart" uri="{CE6537A1-D6FC-4f65-9D91-7224C49458BB}">
                  <c15:layout>
                    <c:manualLayout>
                      <c:w val="0.23263453461095335"/>
                      <c:h val="0.2807751059089687"/>
                    </c:manualLayout>
                  </c15:layout>
                </c:ext>
                <c:ext xmlns:c16="http://schemas.microsoft.com/office/drawing/2014/chart" uri="{C3380CC4-5D6E-409C-BE32-E72D297353CC}">
                  <c16:uniqueId val="{00000005-525E-44B4-AEAC-D4527B3BC894}"/>
                </c:ext>
              </c:extLst>
            </c:dLbl>
            <c:dLbl>
              <c:idx val="3"/>
              <c:layout>
                <c:manualLayout>
                  <c:x val="-0.14284973751425528"/>
                  <c:y val="-6.6801728127170168E-2"/>
                </c:manualLayout>
              </c:layout>
              <c:showLegendKey val="0"/>
              <c:showVal val="1"/>
              <c:showCatName val="1"/>
              <c:showSerName val="0"/>
              <c:showPercent val="1"/>
              <c:showBubbleSize val="0"/>
              <c:extLst>
                <c:ext xmlns:c15="http://schemas.microsoft.com/office/drawing/2012/chart" uri="{CE6537A1-D6FC-4f65-9D91-7224C49458BB}">
                  <c15:layout>
                    <c:manualLayout>
                      <c:w val="0.2324014573569243"/>
                      <c:h val="0.2807751059089687"/>
                    </c:manualLayout>
                  </c15:layout>
                </c:ext>
                <c:ext xmlns:c16="http://schemas.microsoft.com/office/drawing/2014/chart" uri="{C3380CC4-5D6E-409C-BE32-E72D297353CC}">
                  <c16:uniqueId val="{00000007-525E-44B4-AEAC-D4527B3BC894}"/>
                </c:ext>
              </c:extLst>
            </c:dLbl>
            <c:dLbl>
              <c:idx val="4"/>
              <c:layout>
                <c:manualLayout>
                  <c:x val="1.4984192777050521E-2"/>
                  <c:y val="-0.10934999326374051"/>
                </c:manualLayout>
              </c:layout>
              <c:showLegendKey val="0"/>
              <c:showVal val="1"/>
              <c:showCatName val="1"/>
              <c:showSerName val="0"/>
              <c:showPercent val="1"/>
              <c:showBubbleSize val="0"/>
              <c:extLst>
                <c:ext xmlns:c15="http://schemas.microsoft.com/office/drawing/2012/chart" uri="{CE6537A1-D6FC-4f65-9D91-7224C49458BB}">
                  <c15:layout>
                    <c:manualLayout>
                      <c:w val="0.24361056280642335"/>
                      <c:h val="0.21358628692820708"/>
                    </c:manualLayout>
                  </c15:layout>
                </c:ext>
                <c:ext xmlns:c16="http://schemas.microsoft.com/office/drawing/2014/chart" uri="{C3380CC4-5D6E-409C-BE32-E72D297353CC}">
                  <c16:uniqueId val="{00000009-525E-44B4-AEAC-D4527B3BC894}"/>
                </c:ext>
              </c:extLst>
            </c:dLbl>
            <c:spPr>
              <a:noFill/>
              <a:ln>
                <a:noFill/>
              </a:ln>
              <a:effectLst/>
            </c:spPr>
            <c:txPr>
              <a:bodyPr rot="0" spcFirstLastPara="1" vertOverflow="clip" horzOverflow="clip" vert="horz" wrap="square" lIns="36576" tIns="18288" rIns="36576" bIns="18288" anchor="ctr" anchorCtr="1">
                <a:spAutoFit/>
              </a:bodyPr>
              <a:lstStyle/>
              <a:p>
                <a:pPr>
                  <a:defRPr sz="1400" b="0" i="0" u="none" strike="noStrike" kern="1200" baseline="0">
                    <a:solidFill>
                      <a:schemeClr val="tx1"/>
                    </a:solidFill>
                    <a:latin typeface="+mn-lt"/>
                    <a:ea typeface="+mn-ea"/>
                    <a:cs typeface="+mn-cs"/>
                  </a:defRPr>
                </a:pPr>
                <a:endParaRPr lang="en-US"/>
              </a:p>
            </c:txPr>
            <c:showLegendKey val="0"/>
            <c:showVal val="1"/>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Sheet2!$B$56:$B$60</c:f>
              <c:strCache>
                <c:ptCount val="5"/>
                <c:pt idx="0">
                  <c:v>Bronx</c:v>
                </c:pt>
                <c:pt idx="1">
                  <c:v>Brooklyn</c:v>
                </c:pt>
                <c:pt idx="2">
                  <c:v>New York</c:v>
                </c:pt>
                <c:pt idx="3">
                  <c:v>Staten Island</c:v>
                </c:pt>
                <c:pt idx="4">
                  <c:v>Yonkers</c:v>
                </c:pt>
              </c:strCache>
            </c:strRef>
          </c:cat>
          <c:val>
            <c:numRef>
              <c:f>Sheet2!$C$56:$C$60</c:f>
              <c:numCache>
                <c:formatCode>General</c:formatCode>
                <c:ptCount val="5"/>
                <c:pt idx="0">
                  <c:v>66693.600000000006</c:v>
                </c:pt>
                <c:pt idx="1">
                  <c:v>101055.2</c:v>
                </c:pt>
                <c:pt idx="2">
                  <c:v>109574.39999999999</c:v>
                </c:pt>
                <c:pt idx="3">
                  <c:v>14029.6</c:v>
                </c:pt>
                <c:pt idx="4">
                  <c:v>4816.8</c:v>
                </c:pt>
              </c:numCache>
            </c:numRef>
          </c:val>
          <c:extLst>
            <c:ext xmlns:c16="http://schemas.microsoft.com/office/drawing/2014/chart" uri="{C3380CC4-5D6E-409C-BE32-E72D297353CC}">
              <c16:uniqueId val="{0000000A-525E-44B4-AEAC-D4527B3BC894}"/>
            </c:ext>
          </c:extLst>
        </c:ser>
        <c:dLbls>
          <c:showLegendKey val="0"/>
          <c:showVal val="0"/>
          <c:showCatName val="0"/>
          <c:showSerName val="0"/>
          <c:showPercent val="0"/>
          <c:showBubbleSize val="0"/>
          <c:showLeaderLines val="0"/>
        </c:dLbls>
        <c:firstSliceAng val="0"/>
        <c:holeSize val="4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rotWithShape="1">
      <a:gsLst>
        <a:gs pos="0">
          <a:schemeClr val="accent2">
            <a:tint val="60000"/>
            <a:lumMod val="110000"/>
          </a:schemeClr>
        </a:gs>
        <a:gs pos="100000">
          <a:schemeClr val="accent2">
            <a:tint val="82000"/>
          </a:schemeClr>
        </a:gs>
      </a:gsLst>
      <a:lin ang="5400000" scaled="0"/>
    </a:gradFill>
    <a:ln w="9525" cap="flat" cmpd="sng" algn="ctr">
      <a:solidFill>
        <a:schemeClr val="accent2"/>
      </a:solidFill>
      <a:prstDash val="solid"/>
      <a:roun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Sheet2!$B$51:$B$53</cx:f>
        <cx:lvl ptCount="3">
          <cx:pt idx="0">Product 1</cx:pt>
          <cx:pt idx="1">Product 2</cx:pt>
          <cx:pt idx="2">Product 3</cx:pt>
        </cx:lvl>
      </cx:strDim>
      <cx:numDim type="val">
        <cx:f>Sheet2!$C$51:$C$53</cx:f>
        <cx:lvl ptCount="3" formatCode="General">
          <cx:pt idx="0">60</cx:pt>
          <cx:pt idx="1">46</cx:pt>
          <cx:pt idx="2">28</cx:pt>
        </cx:lvl>
      </cx:numDim>
    </cx:data>
  </cx:chartData>
  <cx:chart>
    <cx:plotArea>
      <cx:plotAreaRegion>
        <cx:series layoutId="funnel" uniqueId="{6899F6C3-F004-479B-8C66-A29F6DE13CE3}">
          <cx:dataLabels>
            <cx:txPr>
              <a:bodyPr spcFirstLastPara="1" vertOverflow="ellipsis" horzOverflow="overflow" wrap="square" lIns="0" tIns="0" rIns="0" bIns="0" anchor="ctr" anchorCtr="1"/>
              <a:lstStyle/>
              <a:p>
                <a:pPr algn="ctr" rtl="0">
                  <a:defRPr sz="2000">
                    <a:solidFill>
                      <a:schemeClr val="bg1"/>
                    </a:solidFill>
                  </a:defRPr>
                </a:pPr>
                <a:endParaRPr lang="en-US" sz="2000" b="0" i="0" u="none" strike="noStrike" baseline="0">
                  <a:solidFill>
                    <a:schemeClr val="bg1"/>
                  </a:solidFill>
                  <a:latin typeface="Arial"/>
                </a:endParaRPr>
              </a:p>
            </cx:txPr>
            <cx:visibility seriesName="0" categoryName="0" value="1"/>
          </cx:dataLabels>
          <cx:dataId val="0"/>
        </cx:series>
      </cx:plotAreaRegion>
      <cx:axis id="0">
        <cx:catScaling gapWidth="0.0599999987"/>
        <cx:tickLabels/>
        <cx:txPr>
          <a:bodyPr spcFirstLastPara="1" vertOverflow="ellipsis" horzOverflow="overflow" wrap="square" lIns="0" tIns="0" rIns="0" bIns="0" anchor="ctr" anchorCtr="1"/>
          <a:lstStyle/>
          <a:p>
            <a:pPr algn="ctr" rtl="0">
              <a:defRPr sz="2000">
                <a:solidFill>
                  <a:schemeClr val="tx1"/>
                </a:solidFill>
              </a:defRPr>
            </a:pPr>
            <a:endParaRPr lang="en-US" sz="2000" b="0" i="0" u="none" strike="noStrike" baseline="0">
              <a:solidFill>
                <a:schemeClr val="tx1"/>
              </a:solidFill>
              <a:latin typeface="Garamond" panose="02020404030301010803"/>
            </a:endParaRPr>
          </a:p>
        </cx:txPr>
      </cx:axis>
    </cx:plotArea>
  </cx:chart>
  <cx:spPr>
    <a:gradFill rotWithShape="1">
      <a:gsLst>
        <a:gs pos="0">
          <a:schemeClr val="accent2">
            <a:tint val="60000"/>
            <a:lumMod val="110000"/>
          </a:schemeClr>
        </a:gs>
        <a:gs pos="100000">
          <a:schemeClr val="accent2">
            <a:tint val="82000"/>
          </a:schemeClr>
        </a:gs>
      </a:gsLst>
      <a:lin ang="5400000" scaled="0"/>
    </a:gradFill>
    <a:ln w="9525" cap="flat" cmpd="sng" algn="ctr">
      <a:solidFill>
        <a:schemeClr val="accent2"/>
      </a:solidFill>
      <a:prstDash val="solid"/>
    </a:ln>
    <a:effectLst/>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8505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668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4563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1675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9439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4850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0060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6"/>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6"/>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7"/>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7"/>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25" name="Google Shape;25;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9"/>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3" name="Google Shape;43;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6" name="Google Shape;56;p1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1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8" name="Google Shape;58;p1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4"/>
          <p:cNvSpPr>
            <a:spLocks noGrp="1"/>
          </p:cNvSpPr>
          <p:nvPr>
            <p:ph type="pic" idx="2"/>
          </p:nvPr>
        </p:nvSpPr>
        <p:spPr>
          <a:xfrm>
            <a:off x="3887391" y="987426"/>
            <a:ext cx="4629150" cy="4873625"/>
          </a:xfrm>
          <a:prstGeom prst="rect">
            <a:avLst/>
          </a:prstGeom>
          <a:noFill/>
          <a:ln>
            <a:noFill/>
          </a:ln>
        </p:spPr>
      </p:sp>
      <p:sp>
        <p:nvSpPr>
          <p:cNvPr id="69" name="Google Shape;69;p1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14/relationships/chartEx" Target="../charts/chartEx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image" Target="../media/image1.png"/><Relationship Id="rId7" Type="http://schemas.openxmlformats.org/officeDocument/2006/relationships/chart" Target="../charts/chart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458100" y="1599734"/>
            <a:ext cx="8228700" cy="98488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a:buNone/>
            </a:pPr>
            <a:r>
              <a:rPr lang="en-US" sz="3200" b="0" i="0" u="none" strike="noStrike" cap="none" dirty="0">
                <a:solidFill>
                  <a:srgbClr val="0070C0"/>
                </a:solidFill>
                <a:latin typeface="Arial"/>
                <a:ea typeface="Arial"/>
                <a:cs typeface="Arial"/>
                <a:sym typeface="Arial"/>
              </a:rPr>
              <a:t>Data</a:t>
            </a:r>
            <a:r>
              <a:rPr lang="en-US" sz="3200" dirty="0">
                <a:solidFill>
                  <a:srgbClr val="0070C0"/>
                </a:solidFill>
              </a:rPr>
              <a:t>-</a:t>
            </a:r>
            <a:r>
              <a:rPr lang="en-US" sz="3200" b="0" i="0" u="none" strike="noStrike" cap="none" dirty="0">
                <a:solidFill>
                  <a:srgbClr val="0070C0"/>
                </a:solidFill>
                <a:latin typeface="Arial"/>
                <a:ea typeface="Arial"/>
                <a:cs typeface="Arial"/>
                <a:sym typeface="Arial"/>
              </a:rPr>
              <a:t>Driven Storytelling Presentation: </a:t>
            </a:r>
            <a:r>
              <a:rPr lang="en-US" sz="3200" b="0" i="0" u="none" strike="noStrike" cap="none" dirty="0">
                <a:solidFill>
                  <a:schemeClr val="tx1"/>
                </a:solidFill>
                <a:latin typeface="Arial"/>
                <a:ea typeface="Arial"/>
                <a:cs typeface="Arial"/>
                <a:sym typeface="Arial"/>
              </a:rPr>
              <a:t>Descriptive Analytics </a:t>
            </a:r>
            <a:endParaRPr dirty="0"/>
          </a:p>
        </p:txBody>
      </p:sp>
      <p:sp>
        <p:nvSpPr>
          <p:cNvPr id="97" name="Google Shape;97;p1"/>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98" name="Google Shape;98;p1"/>
          <p:cNvPicPr preferRelativeResize="0"/>
          <p:nvPr/>
        </p:nvPicPr>
        <p:blipFill rotWithShape="1">
          <a:blip r:embed="rId4">
            <a:alphaModFix/>
          </a:blip>
          <a:srcRect/>
          <a:stretch/>
        </p:blipFill>
        <p:spPr>
          <a:xfrm>
            <a:off x="457200" y="6271072"/>
            <a:ext cx="1415143" cy="2872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6" name="Google Shape;106;p2"/>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5" name="TextBox 4">
            <a:extLst>
              <a:ext uri="{FF2B5EF4-FFF2-40B4-BE49-F238E27FC236}">
                <a16:creationId xmlns:a16="http://schemas.microsoft.com/office/drawing/2014/main" id="{763DA4B4-0D23-4F1D-EC3C-B8828B61A103}"/>
              </a:ext>
            </a:extLst>
          </p:cNvPr>
          <p:cNvSpPr txBox="1"/>
          <p:nvPr/>
        </p:nvSpPr>
        <p:spPr>
          <a:xfrm>
            <a:off x="500360" y="5159397"/>
            <a:ext cx="8143280" cy="584775"/>
          </a:xfrm>
          <a:prstGeom prst="rect">
            <a:avLst/>
          </a:prstGeom>
          <a:noFill/>
        </p:spPr>
        <p:txBody>
          <a:bodyPr wrap="square" rtlCol="0">
            <a:spAutoFit/>
          </a:bodyPr>
          <a:lstStyle/>
          <a:p>
            <a:r>
              <a:rPr lang="en-US" sz="1600" dirty="0">
                <a:solidFill>
                  <a:schemeClr val="tx1"/>
                </a:solidFill>
              </a:rPr>
              <a:t>From this chart, we can see the largest absolute gap was between Product 2 and Product 3 on the product lines. </a:t>
            </a:r>
          </a:p>
        </p:txBody>
      </p:sp>
      <p:sp>
        <p:nvSpPr>
          <p:cNvPr id="6" name="Title 5">
            <a:extLst>
              <a:ext uri="{FF2B5EF4-FFF2-40B4-BE49-F238E27FC236}">
                <a16:creationId xmlns:a16="http://schemas.microsoft.com/office/drawing/2014/main" id="{E28CB8AE-A58A-D2C9-C007-EE5A9D559B96}"/>
              </a:ext>
            </a:extLst>
          </p:cNvPr>
          <p:cNvSpPr>
            <a:spLocks noGrp="1"/>
          </p:cNvSpPr>
          <p:nvPr>
            <p:ph type="title"/>
          </p:nvPr>
        </p:nvSpPr>
        <p:spPr>
          <a:xfrm>
            <a:off x="527101" y="552493"/>
            <a:ext cx="7970637" cy="1454715"/>
          </a:xfrm>
        </p:spPr>
        <p:txBody>
          <a:bodyPr/>
          <a:lstStyle/>
          <a:p>
            <a:br>
              <a:rPr lang="en-US" dirty="0">
                <a:solidFill>
                  <a:schemeClr val="tx1"/>
                </a:solidFill>
              </a:rPr>
            </a:br>
            <a:endParaRPr lang="en-US" dirty="0">
              <a:solidFill>
                <a:schemeClr val="tx1"/>
              </a:solidFill>
            </a:endParaRPr>
          </a:p>
        </p:txBody>
      </p:sp>
      <mc:AlternateContent xmlns:mc="http://schemas.openxmlformats.org/markup-compatibility/2006">
        <mc:Choice xmlns:cx2="http://schemas.microsoft.com/office/drawing/2015/10/21/chartex" Requires="cx2">
          <p:graphicFrame>
            <p:nvGraphicFramePr>
              <p:cNvPr id="2" name="Chart 1">
                <a:extLst>
                  <a:ext uri="{FF2B5EF4-FFF2-40B4-BE49-F238E27FC236}">
                    <a16:creationId xmlns:a16="http://schemas.microsoft.com/office/drawing/2014/main" id="{456705A0-D0A6-4558-9565-08283C49E0A1}"/>
                  </a:ext>
                </a:extLst>
              </p:cNvPr>
              <p:cNvGraphicFramePr/>
              <p:nvPr>
                <p:extLst>
                  <p:ext uri="{D42A27DB-BD31-4B8C-83A1-F6EECF244321}">
                    <p14:modId xmlns:p14="http://schemas.microsoft.com/office/powerpoint/2010/main" val="1142200489"/>
                  </p:ext>
                </p:extLst>
              </p:nvPr>
            </p:nvGraphicFramePr>
            <p:xfrm>
              <a:off x="527100" y="1742731"/>
              <a:ext cx="8159699" cy="3108062"/>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2" name="Chart 1">
                <a:extLst>
                  <a:ext uri="{FF2B5EF4-FFF2-40B4-BE49-F238E27FC236}">
                    <a16:creationId xmlns:a16="http://schemas.microsoft.com/office/drawing/2014/main" id="{456705A0-D0A6-4558-9565-08283C49E0A1}"/>
                  </a:ext>
                </a:extLst>
              </p:cNvPr>
              <p:cNvPicPr>
                <a:picLocks noGrp="1" noRot="1" noChangeAspect="1" noMove="1" noResize="1" noEditPoints="1" noAdjustHandles="1" noChangeArrowheads="1" noChangeShapeType="1"/>
              </p:cNvPicPr>
              <p:nvPr/>
            </p:nvPicPr>
            <p:blipFill>
              <a:blip r:embed="rId6"/>
              <a:stretch>
                <a:fillRect/>
              </a:stretch>
            </p:blipFill>
            <p:spPr>
              <a:xfrm>
                <a:off x="527100" y="1742731"/>
                <a:ext cx="8159699" cy="3108062"/>
              </a:xfrm>
              <a:prstGeom prst="rect">
                <a:avLst/>
              </a:prstGeom>
            </p:spPr>
          </p:pic>
        </mc:Fallback>
      </mc:AlternateContent>
      <p:sp>
        <p:nvSpPr>
          <p:cNvPr id="4" name="Title 5">
            <a:extLst>
              <a:ext uri="{FF2B5EF4-FFF2-40B4-BE49-F238E27FC236}">
                <a16:creationId xmlns:a16="http://schemas.microsoft.com/office/drawing/2014/main" id="{E8B05C37-0BAE-D889-F06D-89D838692CB9}"/>
              </a:ext>
            </a:extLst>
          </p:cNvPr>
          <p:cNvSpPr txBox="1">
            <a:spLocks/>
          </p:cNvSpPr>
          <p:nvPr/>
        </p:nvSpPr>
        <p:spPr>
          <a:xfrm>
            <a:off x="527101" y="568389"/>
            <a:ext cx="7970637" cy="1454715"/>
          </a:xfrm>
          <a:prstGeom prst="rect">
            <a:avLst/>
          </a:prstGeom>
          <a:noFill/>
          <a:ln>
            <a:noFill/>
          </a:ln>
        </p:spPr>
        <p:txBody>
          <a:bodyPr spcFirstLastPara="1" wrap="square" lIns="0" tIns="45700" rIns="0" bIns="4570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3200"/>
              <a:buFont typeface="Arial"/>
              <a:buNone/>
              <a:defRPr sz="32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solidFill>
                  <a:schemeClr val="tx1"/>
                </a:solidFill>
              </a:rPr>
              <a:t>Flow of Product Lines </a:t>
            </a:r>
            <a:r>
              <a:rPr lang="en-US" dirty="0" err="1">
                <a:solidFill>
                  <a:schemeClr val="tx1"/>
                </a:solidFill>
              </a:rPr>
              <a:t>dropoff</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3852849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457200" y="580201"/>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a:solidFill>
                  <a:srgbClr val="0070C0"/>
                </a:solidFill>
              </a:rPr>
              <a:t>Summary</a:t>
            </a:r>
            <a:endParaRPr/>
          </a:p>
        </p:txBody>
      </p:sp>
      <p:sp>
        <p:nvSpPr>
          <p:cNvPr id="121" name="Google Shape;121;p4"/>
          <p:cNvSpPr txBox="1"/>
          <p:nvPr/>
        </p:nvSpPr>
        <p:spPr>
          <a:xfrm>
            <a:off x="457200" y="1177117"/>
            <a:ext cx="7439036" cy="470894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Arial"/>
              <a:buChar char="•"/>
            </a:pPr>
            <a:r>
              <a:rPr lang="en-US" sz="2000" dirty="0">
                <a:solidFill>
                  <a:schemeClr val="tx1">
                    <a:lumMod val="95000"/>
                    <a:lumOff val="5000"/>
                  </a:schemeClr>
                </a:solidFill>
                <a:latin typeface="+mn-lt"/>
                <a:cs typeface="Calibri"/>
                <a:sym typeface="Calibri"/>
              </a:rPr>
              <a:t>Cross-selling of Product 3 decreased in a very less number.</a:t>
            </a:r>
          </a:p>
          <a:p>
            <a:pPr marL="285750" marR="0" lvl="0" indent="-285750" algn="l" rtl="0">
              <a:spcBef>
                <a:spcPts val="0"/>
              </a:spcBef>
              <a:spcAft>
                <a:spcPts val="0"/>
              </a:spcAft>
              <a:buClr>
                <a:schemeClr val="dk1"/>
              </a:buClr>
              <a:buSzPts val="1600"/>
              <a:buFont typeface="Arial"/>
              <a:buChar char="•"/>
            </a:pPr>
            <a:r>
              <a:rPr lang="en-GB" sz="2000" dirty="0">
                <a:solidFill>
                  <a:schemeClr val="tx1">
                    <a:lumMod val="95000"/>
                    <a:lumOff val="5000"/>
                  </a:schemeClr>
                </a:solidFill>
                <a:latin typeface="+mn-lt"/>
              </a:rPr>
              <a:t>With sound marketing tactics, online retail has the potential to expand quickly.</a:t>
            </a:r>
            <a:endParaRPr lang="en-GB" sz="2000" dirty="0">
              <a:solidFill>
                <a:schemeClr val="tx1">
                  <a:lumMod val="95000"/>
                  <a:lumOff val="5000"/>
                </a:schemeClr>
              </a:solidFill>
              <a:latin typeface="+mn-lt"/>
              <a:cs typeface="Calibri"/>
              <a:sym typeface="Calibri"/>
            </a:endParaRPr>
          </a:p>
          <a:p>
            <a:pPr marL="285750" marR="0" lvl="0" indent="-285750" algn="l" rtl="0">
              <a:spcBef>
                <a:spcPts val="0"/>
              </a:spcBef>
              <a:spcAft>
                <a:spcPts val="0"/>
              </a:spcAft>
              <a:buClr>
                <a:schemeClr val="dk1"/>
              </a:buClr>
              <a:buSzPts val="1600"/>
              <a:buFont typeface="Arial"/>
              <a:buChar char="•"/>
            </a:pPr>
            <a:r>
              <a:rPr lang="en-US" sz="2000" dirty="0">
                <a:solidFill>
                  <a:schemeClr val="tx1">
                    <a:lumMod val="95000"/>
                    <a:lumOff val="5000"/>
                  </a:schemeClr>
                </a:solidFill>
                <a:latin typeface="+mn-lt"/>
              </a:rPr>
              <a:t>Though the sales in big cities is higher but the rate of return is higher in Yonkers and Staten Island.</a:t>
            </a:r>
          </a:p>
          <a:p>
            <a:pPr marL="285750" marR="0" lvl="0" indent="-285750" algn="l" rtl="0">
              <a:spcBef>
                <a:spcPts val="0"/>
              </a:spcBef>
              <a:spcAft>
                <a:spcPts val="0"/>
              </a:spcAft>
              <a:buClr>
                <a:schemeClr val="dk1"/>
              </a:buClr>
              <a:buSzPts val="1600"/>
              <a:buFont typeface="Arial"/>
              <a:buChar char="•"/>
            </a:pPr>
            <a:r>
              <a:rPr lang="en-US" sz="2000" dirty="0">
                <a:solidFill>
                  <a:schemeClr val="tx1">
                    <a:lumMod val="95000"/>
                    <a:lumOff val="5000"/>
                  </a:schemeClr>
                </a:solidFill>
                <a:latin typeface="+mn-lt"/>
              </a:rPr>
              <a:t>Account Name with SB 13 have CAGR of 334.98% even though it has Small Business and from Brooklyn, followed by MB 5 with 224.56% CAGR.</a:t>
            </a:r>
          </a:p>
          <a:p>
            <a:pPr marL="285750" marR="0" lvl="0" indent="-285750" algn="l" rtl="0">
              <a:spcBef>
                <a:spcPts val="0"/>
              </a:spcBef>
              <a:spcAft>
                <a:spcPts val="0"/>
              </a:spcAft>
              <a:buClr>
                <a:schemeClr val="dk1"/>
              </a:buClr>
              <a:buSzPts val="1600"/>
              <a:buFont typeface="Arial"/>
              <a:buChar char="•"/>
            </a:pPr>
            <a:r>
              <a:rPr lang="en-US" sz="2000" dirty="0">
                <a:solidFill>
                  <a:schemeClr val="tx1">
                    <a:lumMod val="95000"/>
                    <a:lumOff val="5000"/>
                  </a:schemeClr>
                </a:solidFill>
                <a:latin typeface="+mn-lt"/>
              </a:rPr>
              <a:t> Sales in 2017 have gradually decreased to 0 as the rate of return increased and vice versa for Sales in 2021.</a:t>
            </a:r>
          </a:p>
          <a:p>
            <a:pPr marL="285750" marR="0" lvl="0" indent="-285750" algn="l" rtl="0">
              <a:spcBef>
                <a:spcPts val="0"/>
              </a:spcBef>
              <a:spcAft>
                <a:spcPts val="0"/>
              </a:spcAft>
              <a:buClr>
                <a:schemeClr val="dk1"/>
              </a:buClr>
              <a:buSzPts val="1600"/>
              <a:buFont typeface="Arial"/>
              <a:buChar char="•"/>
            </a:pPr>
            <a:r>
              <a:rPr lang="en-US" sz="2000" dirty="0">
                <a:solidFill>
                  <a:schemeClr val="tx1">
                    <a:lumMod val="95000"/>
                    <a:lumOff val="5000"/>
                  </a:schemeClr>
                </a:solidFill>
                <a:latin typeface="+mn-lt"/>
              </a:rPr>
              <a:t>We have also found that Social Media is the most effective way for marketing as </a:t>
            </a:r>
            <a:r>
              <a:rPr lang="en-GB" sz="2000" b="0" i="0" dirty="0">
                <a:solidFill>
                  <a:schemeClr val="tx1">
                    <a:lumMod val="95000"/>
                    <a:lumOff val="5000"/>
                  </a:schemeClr>
                </a:solidFill>
                <a:effectLst/>
                <a:latin typeface="+mn-lt"/>
              </a:rPr>
              <a:t>our inbound traffic is not only limited to your usual customers.</a:t>
            </a:r>
          </a:p>
          <a:p>
            <a:pPr marL="285750" marR="0" lvl="0" indent="-285750" algn="l" rtl="0">
              <a:spcBef>
                <a:spcPts val="0"/>
              </a:spcBef>
              <a:spcAft>
                <a:spcPts val="0"/>
              </a:spcAft>
              <a:buClr>
                <a:schemeClr val="dk1"/>
              </a:buClr>
              <a:buSzPts val="1600"/>
              <a:buFont typeface="Arial"/>
              <a:buChar char="•"/>
            </a:pPr>
            <a:r>
              <a:rPr lang="en-US" sz="2000" b="0" i="0" dirty="0">
                <a:solidFill>
                  <a:schemeClr val="tx1">
                    <a:lumMod val="95000"/>
                    <a:lumOff val="5000"/>
                  </a:schemeClr>
                </a:solidFill>
                <a:effectLst/>
                <a:latin typeface="+mn-lt"/>
              </a:rPr>
              <a:t>Also</a:t>
            </a:r>
            <a:r>
              <a:rPr lang="en-US" sz="2000" dirty="0">
                <a:solidFill>
                  <a:schemeClr val="tx1">
                    <a:lumMod val="95000"/>
                    <a:lumOff val="5000"/>
                  </a:schemeClr>
                </a:solidFill>
                <a:latin typeface="+mn-lt"/>
              </a:rPr>
              <a:t>, the online retailer have shown great number of sales in each year as compared to other account types.</a:t>
            </a:r>
            <a:endParaRPr lang="en-GB" sz="2000" b="0" i="0" dirty="0">
              <a:solidFill>
                <a:schemeClr val="tx1">
                  <a:lumMod val="95000"/>
                  <a:lumOff val="5000"/>
                </a:schemeClr>
              </a:solidFill>
              <a:effectLst/>
              <a:latin typeface="+mn-lt"/>
            </a:endParaRPr>
          </a:p>
        </p:txBody>
      </p:sp>
      <p:sp>
        <p:nvSpPr>
          <p:cNvPr id="122" name="Google Shape;122;p4"/>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23" name="Google Shape;123;p4"/>
          <p:cNvPicPr preferRelativeResize="0"/>
          <p:nvPr/>
        </p:nvPicPr>
        <p:blipFill rotWithShape="1">
          <a:blip r:embed="rId4">
            <a:alphaModFix/>
          </a:blip>
          <a:srcRect/>
          <a:stretch/>
        </p:blipFill>
        <p:spPr>
          <a:xfrm>
            <a:off x="457200" y="6271072"/>
            <a:ext cx="1415143" cy="2872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457200" y="526298"/>
            <a:ext cx="8056959" cy="966866"/>
          </a:xfrm>
          <a:prstGeom prst="rect">
            <a:avLst/>
          </a:prstGeom>
          <a:noFill/>
          <a:ln>
            <a:noFill/>
          </a:ln>
        </p:spPr>
        <p:txBody>
          <a:bodyPr spcFirstLastPara="1" wrap="square" lIns="0" tIns="45700" rIns="0" bIns="45700" anchor="b" anchorCtr="0">
            <a:normAutofit/>
          </a:bodyPr>
          <a:lstStyle/>
          <a:p>
            <a:r>
              <a:rPr lang="en-US" dirty="0" err="1">
                <a:solidFill>
                  <a:schemeClr val="tx1"/>
                </a:solidFill>
              </a:rPr>
              <a:t>Yearwise</a:t>
            </a:r>
            <a:r>
              <a:rPr lang="en-US" dirty="0">
                <a:solidFill>
                  <a:schemeClr val="tx1"/>
                </a:solidFill>
              </a:rPr>
              <a:t> sales by account type</a:t>
            </a:r>
            <a:endParaRPr dirty="0">
              <a:solidFill>
                <a:schemeClr val="tx1"/>
              </a:solidFill>
            </a:endParaRPr>
          </a:p>
        </p:txBody>
      </p:sp>
      <p:sp>
        <p:nvSpPr>
          <p:cNvPr id="106" name="Google Shape;106;p2"/>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457200" y="6271072"/>
            <a:ext cx="1415143" cy="287233"/>
          </a:xfrm>
          <a:prstGeom prst="rect">
            <a:avLst/>
          </a:prstGeom>
          <a:noFill/>
          <a:ln>
            <a:noFill/>
          </a:ln>
        </p:spPr>
      </p:pic>
      <p:graphicFrame>
        <p:nvGraphicFramePr>
          <p:cNvPr id="2" name="Chart 1">
            <a:extLst>
              <a:ext uri="{FF2B5EF4-FFF2-40B4-BE49-F238E27FC236}">
                <a16:creationId xmlns:a16="http://schemas.microsoft.com/office/drawing/2014/main" id="{2E759028-92C1-4472-8BB4-8CE72B76CAB0}"/>
              </a:ext>
            </a:extLst>
          </p:cNvPr>
          <p:cNvGraphicFramePr>
            <a:graphicFrameLocks/>
          </p:cNvGraphicFramePr>
          <p:nvPr>
            <p:extLst>
              <p:ext uri="{D42A27DB-BD31-4B8C-83A1-F6EECF244321}">
                <p14:modId xmlns:p14="http://schemas.microsoft.com/office/powerpoint/2010/main" val="4274717661"/>
              </p:ext>
            </p:extLst>
          </p:nvPr>
        </p:nvGraphicFramePr>
        <p:xfrm>
          <a:off x="457200" y="1708736"/>
          <a:ext cx="8229600" cy="3811588"/>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52DD11B1-C1D1-BFAD-E38B-69E04A4FD33E}"/>
              </a:ext>
            </a:extLst>
          </p:cNvPr>
          <p:cNvSpPr txBox="1"/>
          <p:nvPr/>
        </p:nvSpPr>
        <p:spPr>
          <a:xfrm>
            <a:off x="457200" y="5636424"/>
            <a:ext cx="8229600" cy="584775"/>
          </a:xfrm>
          <a:prstGeom prst="rect">
            <a:avLst/>
          </a:prstGeom>
          <a:noFill/>
        </p:spPr>
        <p:txBody>
          <a:bodyPr wrap="square" rtlCol="0">
            <a:spAutoFit/>
          </a:bodyPr>
          <a:lstStyle/>
          <a:p>
            <a:r>
              <a:rPr lang="en-US" sz="1600" dirty="0">
                <a:solidFill>
                  <a:schemeClr val="tx1"/>
                </a:solidFill>
              </a:rPr>
              <a:t>Account</a:t>
            </a:r>
            <a:r>
              <a:rPr lang="en-US" sz="1600" baseline="0" dirty="0">
                <a:solidFill>
                  <a:schemeClr val="tx1"/>
                </a:solidFill>
              </a:rPr>
              <a:t> type of Online Retailer have shown great sales each year, specially in 2021 comparing to other account types.</a:t>
            </a:r>
            <a:endParaRPr lang="en-US" sz="18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457198" y="-82781"/>
            <a:ext cx="8056959" cy="966866"/>
          </a:xfrm>
          <a:prstGeom prst="rect">
            <a:avLst/>
          </a:prstGeom>
          <a:noFill/>
          <a:ln>
            <a:noFill/>
          </a:ln>
        </p:spPr>
        <p:txBody>
          <a:bodyPr spcFirstLastPara="1" wrap="square" lIns="0" tIns="45700" rIns="0" bIns="45700" anchor="b" anchorCtr="0">
            <a:normAutofit/>
          </a:bodyPr>
          <a:lstStyle/>
          <a:p>
            <a:r>
              <a:rPr lang="en-US" dirty="0">
                <a:solidFill>
                  <a:schemeClr val="tx1"/>
                </a:solidFill>
              </a:rPr>
              <a:t>Comparing Market Campaigns</a:t>
            </a:r>
            <a:endParaRPr dirty="0">
              <a:solidFill>
                <a:schemeClr val="tx1"/>
              </a:solidFill>
            </a:endParaRPr>
          </a:p>
        </p:txBody>
      </p:sp>
      <p:sp>
        <p:nvSpPr>
          <p:cNvPr id="106" name="Google Shape;106;p2"/>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457200" y="6271072"/>
            <a:ext cx="1415143" cy="287233"/>
          </a:xfrm>
          <a:prstGeom prst="rect">
            <a:avLst/>
          </a:prstGeom>
          <a:noFill/>
          <a:ln>
            <a:noFill/>
          </a:ln>
        </p:spPr>
      </p:pic>
      <p:graphicFrame>
        <p:nvGraphicFramePr>
          <p:cNvPr id="3" name="Chart 2">
            <a:extLst>
              <a:ext uri="{FF2B5EF4-FFF2-40B4-BE49-F238E27FC236}">
                <a16:creationId xmlns:a16="http://schemas.microsoft.com/office/drawing/2014/main" id="{2F583C46-6FD1-41B2-B0F3-538788874648}"/>
              </a:ext>
            </a:extLst>
          </p:cNvPr>
          <p:cNvGraphicFramePr>
            <a:graphicFrameLocks/>
          </p:cNvGraphicFramePr>
          <p:nvPr>
            <p:extLst>
              <p:ext uri="{D42A27DB-BD31-4B8C-83A1-F6EECF244321}">
                <p14:modId xmlns:p14="http://schemas.microsoft.com/office/powerpoint/2010/main" val="3695480984"/>
              </p:ext>
            </p:extLst>
          </p:nvPr>
        </p:nvGraphicFramePr>
        <p:xfrm>
          <a:off x="457198" y="972576"/>
          <a:ext cx="3934920" cy="26591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 name="Chart 3">
            <a:extLst>
              <a:ext uri="{FF2B5EF4-FFF2-40B4-BE49-F238E27FC236}">
                <a16:creationId xmlns:a16="http://schemas.microsoft.com/office/drawing/2014/main" id="{435A9030-3C6A-4A72-A3A3-BF15F745A987}"/>
              </a:ext>
            </a:extLst>
          </p:cNvPr>
          <p:cNvGraphicFramePr>
            <a:graphicFrameLocks/>
          </p:cNvGraphicFramePr>
          <p:nvPr>
            <p:extLst>
              <p:ext uri="{D42A27DB-BD31-4B8C-83A1-F6EECF244321}">
                <p14:modId xmlns:p14="http://schemas.microsoft.com/office/powerpoint/2010/main" val="1795169732"/>
              </p:ext>
            </p:extLst>
          </p:nvPr>
        </p:nvGraphicFramePr>
        <p:xfrm>
          <a:off x="4736634" y="972576"/>
          <a:ext cx="3934920" cy="265911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Chart 6">
            <a:extLst>
              <a:ext uri="{FF2B5EF4-FFF2-40B4-BE49-F238E27FC236}">
                <a16:creationId xmlns:a16="http://schemas.microsoft.com/office/drawing/2014/main" id="{6C853DDF-65B5-E4D8-11E9-F1E47C375EE3}"/>
              </a:ext>
            </a:extLst>
          </p:cNvPr>
          <p:cNvGraphicFramePr>
            <a:graphicFrameLocks/>
          </p:cNvGraphicFramePr>
          <p:nvPr>
            <p:extLst>
              <p:ext uri="{D42A27DB-BD31-4B8C-83A1-F6EECF244321}">
                <p14:modId xmlns:p14="http://schemas.microsoft.com/office/powerpoint/2010/main" val="797143666"/>
              </p:ext>
            </p:extLst>
          </p:nvPr>
        </p:nvGraphicFramePr>
        <p:xfrm>
          <a:off x="457198" y="3594461"/>
          <a:ext cx="3934920" cy="2659111"/>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Chart 7">
            <a:extLst>
              <a:ext uri="{FF2B5EF4-FFF2-40B4-BE49-F238E27FC236}">
                <a16:creationId xmlns:a16="http://schemas.microsoft.com/office/drawing/2014/main" id="{334AFB27-000E-48E6-BACC-FE973CB313BA}"/>
              </a:ext>
            </a:extLst>
          </p:cNvPr>
          <p:cNvGraphicFramePr>
            <a:graphicFrameLocks/>
          </p:cNvGraphicFramePr>
          <p:nvPr>
            <p:extLst>
              <p:ext uri="{D42A27DB-BD31-4B8C-83A1-F6EECF244321}">
                <p14:modId xmlns:p14="http://schemas.microsoft.com/office/powerpoint/2010/main" val="756064794"/>
              </p:ext>
            </p:extLst>
          </p:nvPr>
        </p:nvGraphicFramePr>
        <p:xfrm>
          <a:off x="4736634" y="3576961"/>
          <a:ext cx="3934920" cy="2676611"/>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713709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3"/>
          <p:cNvSpPr txBox="1"/>
          <p:nvPr/>
        </p:nvSpPr>
        <p:spPr>
          <a:xfrm>
            <a:off x="457200" y="1462475"/>
            <a:ext cx="6562164" cy="3385502"/>
          </a:xfrm>
          <a:prstGeom prst="rect">
            <a:avLst/>
          </a:prstGeom>
          <a:noFill/>
          <a:ln>
            <a:noFill/>
          </a:ln>
        </p:spPr>
        <p:txBody>
          <a:bodyPr spcFirstLastPara="1" wrap="square" lIns="91425" tIns="45700" rIns="91425" bIns="45700" anchor="t" anchorCtr="0">
            <a:spAutoFit/>
          </a:bodyPr>
          <a:lstStyle/>
          <a:p>
            <a:r>
              <a:rPr lang="en-US" sz="2000" dirty="0">
                <a:solidFill>
                  <a:schemeClr val="tx1"/>
                </a:solidFill>
              </a:rPr>
              <a:t>From the given combo charts of Social media, Catalog Inclusion, Coupons and Posters; we have found the following conclusion:</a:t>
            </a:r>
          </a:p>
          <a:p>
            <a:r>
              <a:rPr lang="en-US" sz="2000" dirty="0">
                <a:solidFill>
                  <a:schemeClr val="tx1"/>
                </a:solidFill>
              </a:rPr>
              <a:t>Many</a:t>
            </a:r>
            <a:r>
              <a:rPr lang="en-US" sz="2000" baseline="0" dirty="0">
                <a:solidFill>
                  <a:schemeClr val="tx1"/>
                </a:solidFill>
              </a:rPr>
              <a:t> account holder have chosen for Catalog Inclusion but it's average 5 year CAGR with 57.55% which is much less than other marketing campaigns. Meanwhile rate of return is more in social media with 97.47%, followed by Coupons with 66.70% which is way less than social media and then Posters with 61.37%. </a:t>
            </a:r>
            <a:r>
              <a:rPr lang="en-US" sz="2000" b="1" baseline="0" dirty="0">
                <a:solidFill>
                  <a:schemeClr val="tx1"/>
                </a:solidFill>
              </a:rPr>
              <a:t>So, the most effective way of marketing is Social media.</a:t>
            </a:r>
            <a:endParaRPr lang="en-US" sz="2000" b="1" dirty="0">
              <a:solidFill>
                <a:schemeClr val="tx1"/>
              </a:solidFill>
            </a:endParaRPr>
          </a:p>
          <a:p>
            <a:pPr marL="0" marR="0" lvl="0" indent="0" algn="l" rtl="0">
              <a:spcBef>
                <a:spcPts val="0"/>
              </a:spcBef>
              <a:spcAft>
                <a:spcPts val="0"/>
              </a:spcAft>
              <a:buNone/>
            </a:pPr>
            <a:endParaRPr dirty="0"/>
          </a:p>
        </p:txBody>
      </p:sp>
      <p:sp>
        <p:nvSpPr>
          <p:cNvPr id="114" name="Google Shape;114;p3"/>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15" name="Google Shape;115;p3"/>
          <p:cNvPicPr preferRelativeResize="0"/>
          <p:nvPr/>
        </p:nvPicPr>
        <p:blipFill rotWithShape="1">
          <a:blip r:embed="rId4">
            <a:alphaModFix/>
          </a:blip>
          <a:srcRect/>
          <a:stretch/>
        </p:blipFill>
        <p:spPr>
          <a:xfrm>
            <a:off x="457200" y="6271072"/>
            <a:ext cx="1415143" cy="2872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543520" y="516826"/>
            <a:ext cx="8056959" cy="966866"/>
          </a:xfrm>
          <a:prstGeom prst="rect">
            <a:avLst/>
          </a:prstGeom>
          <a:noFill/>
          <a:ln>
            <a:noFill/>
          </a:ln>
        </p:spPr>
        <p:txBody>
          <a:bodyPr spcFirstLastPara="1" wrap="square" lIns="0" tIns="45700" rIns="0" bIns="45700" anchor="b" anchorCtr="0">
            <a:normAutofit/>
          </a:bodyPr>
          <a:lstStyle/>
          <a:p>
            <a:r>
              <a:rPr lang="en-US" dirty="0">
                <a:solidFill>
                  <a:schemeClr val="tx1"/>
                </a:solidFill>
              </a:rPr>
              <a:t>Comparing Yearly Sales</a:t>
            </a:r>
            <a:endParaRPr dirty="0">
              <a:solidFill>
                <a:schemeClr val="tx1"/>
              </a:solidFill>
            </a:endParaRPr>
          </a:p>
        </p:txBody>
      </p:sp>
      <p:sp>
        <p:nvSpPr>
          <p:cNvPr id="106" name="Google Shape;106;p2"/>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457200" y="6271072"/>
            <a:ext cx="1415143" cy="287233"/>
          </a:xfrm>
          <a:prstGeom prst="rect">
            <a:avLst/>
          </a:prstGeom>
          <a:noFill/>
          <a:ln>
            <a:noFill/>
          </a:ln>
        </p:spPr>
      </p:pic>
      <p:graphicFrame>
        <p:nvGraphicFramePr>
          <p:cNvPr id="2" name="Chart 1">
            <a:extLst>
              <a:ext uri="{FF2B5EF4-FFF2-40B4-BE49-F238E27FC236}">
                <a16:creationId xmlns:a16="http://schemas.microsoft.com/office/drawing/2014/main" id="{B5904959-882F-4B87-ABEC-81A669A845BF}"/>
              </a:ext>
            </a:extLst>
          </p:cNvPr>
          <p:cNvGraphicFramePr>
            <a:graphicFrameLocks/>
          </p:cNvGraphicFramePr>
          <p:nvPr>
            <p:extLst>
              <p:ext uri="{D42A27DB-BD31-4B8C-83A1-F6EECF244321}">
                <p14:modId xmlns:p14="http://schemas.microsoft.com/office/powerpoint/2010/main" val="2328603794"/>
              </p:ext>
            </p:extLst>
          </p:nvPr>
        </p:nvGraphicFramePr>
        <p:xfrm>
          <a:off x="543520" y="1525082"/>
          <a:ext cx="8143280" cy="3807836"/>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763DA4B4-0D23-4F1D-EC3C-B8828B61A103}"/>
              </a:ext>
            </a:extLst>
          </p:cNvPr>
          <p:cNvSpPr txBox="1"/>
          <p:nvPr/>
        </p:nvSpPr>
        <p:spPr>
          <a:xfrm>
            <a:off x="543520" y="5432663"/>
            <a:ext cx="8143280" cy="830997"/>
          </a:xfrm>
          <a:prstGeom prst="rect">
            <a:avLst/>
          </a:prstGeom>
          <a:noFill/>
        </p:spPr>
        <p:txBody>
          <a:bodyPr wrap="square" rtlCol="0">
            <a:spAutoFit/>
          </a:bodyPr>
          <a:lstStyle/>
          <a:p>
            <a:r>
              <a:rPr lang="en-US" sz="1600" dirty="0"/>
              <a:t>As we can see, sales in 2021(red color) have drastically changed after a point and have kind off constant line after a point, though it have some low point but somehow it is moving in the same range of figures.</a:t>
            </a:r>
          </a:p>
        </p:txBody>
      </p:sp>
    </p:spTree>
    <p:extLst>
      <p:ext uri="{BB962C8B-B14F-4D97-AF65-F5344CB8AC3E}">
        <p14:creationId xmlns:p14="http://schemas.microsoft.com/office/powerpoint/2010/main" val="645452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6" name="Google Shape;106;p2"/>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5" name="TextBox 4">
            <a:extLst>
              <a:ext uri="{FF2B5EF4-FFF2-40B4-BE49-F238E27FC236}">
                <a16:creationId xmlns:a16="http://schemas.microsoft.com/office/drawing/2014/main" id="{763DA4B4-0D23-4F1D-EC3C-B8828B61A103}"/>
              </a:ext>
            </a:extLst>
          </p:cNvPr>
          <p:cNvSpPr txBox="1"/>
          <p:nvPr/>
        </p:nvSpPr>
        <p:spPr>
          <a:xfrm>
            <a:off x="543520" y="5432663"/>
            <a:ext cx="8143280" cy="584775"/>
          </a:xfrm>
          <a:prstGeom prst="rect">
            <a:avLst/>
          </a:prstGeom>
          <a:noFill/>
        </p:spPr>
        <p:txBody>
          <a:bodyPr wrap="square" rtlCol="0">
            <a:spAutoFit/>
          </a:bodyPr>
          <a:lstStyle/>
          <a:p>
            <a:r>
              <a:rPr lang="en-US" sz="1600" dirty="0">
                <a:solidFill>
                  <a:schemeClr val="tx1"/>
                </a:solidFill>
              </a:rPr>
              <a:t>Given Account name with</a:t>
            </a:r>
            <a:r>
              <a:rPr lang="en-US" sz="1600" baseline="0" dirty="0">
                <a:solidFill>
                  <a:schemeClr val="tx1"/>
                </a:solidFill>
              </a:rPr>
              <a:t> top 10,</a:t>
            </a:r>
            <a:r>
              <a:rPr lang="en-US" sz="1600" dirty="0">
                <a:solidFill>
                  <a:schemeClr val="tx1"/>
                </a:solidFill>
              </a:rPr>
              <a:t> 5 year CAGR having more than</a:t>
            </a:r>
            <a:r>
              <a:rPr lang="en-US" sz="1600" baseline="0" dirty="0">
                <a:solidFill>
                  <a:schemeClr val="tx1"/>
                </a:solidFill>
              </a:rPr>
              <a:t> </a:t>
            </a:r>
            <a:r>
              <a:rPr lang="en-US" sz="1600" dirty="0">
                <a:solidFill>
                  <a:schemeClr val="tx1"/>
                </a:solidFill>
              </a:rPr>
              <a:t>100% CAGR. SB 13</a:t>
            </a:r>
            <a:r>
              <a:rPr lang="en-US" sz="1600" baseline="0" dirty="0">
                <a:solidFill>
                  <a:schemeClr val="tx1"/>
                </a:solidFill>
              </a:rPr>
              <a:t> have more rate of return with 334.98% , following by MB 5 with 224.56%. </a:t>
            </a:r>
            <a:endParaRPr lang="en-US" sz="1600" dirty="0">
              <a:solidFill>
                <a:schemeClr val="tx1"/>
              </a:solidFill>
            </a:endParaRPr>
          </a:p>
        </p:txBody>
      </p:sp>
      <p:graphicFrame>
        <p:nvGraphicFramePr>
          <p:cNvPr id="3" name="Chart 2">
            <a:extLst>
              <a:ext uri="{FF2B5EF4-FFF2-40B4-BE49-F238E27FC236}">
                <a16:creationId xmlns:a16="http://schemas.microsoft.com/office/drawing/2014/main" id="{15A4EF73-1927-4A7F-8786-330715B49814}"/>
              </a:ext>
            </a:extLst>
          </p:cNvPr>
          <p:cNvGraphicFramePr>
            <a:graphicFrameLocks/>
          </p:cNvGraphicFramePr>
          <p:nvPr>
            <p:extLst>
              <p:ext uri="{D42A27DB-BD31-4B8C-83A1-F6EECF244321}">
                <p14:modId xmlns:p14="http://schemas.microsoft.com/office/powerpoint/2010/main" val="2237228100"/>
              </p:ext>
            </p:extLst>
          </p:nvPr>
        </p:nvGraphicFramePr>
        <p:xfrm>
          <a:off x="527101" y="1667372"/>
          <a:ext cx="8073377" cy="3599317"/>
        </p:xfrm>
        <a:graphic>
          <a:graphicData uri="http://schemas.openxmlformats.org/drawingml/2006/chart">
            <c:chart xmlns:c="http://schemas.openxmlformats.org/drawingml/2006/chart" xmlns:r="http://schemas.openxmlformats.org/officeDocument/2006/relationships" r:id="rId5"/>
          </a:graphicData>
        </a:graphic>
      </p:graphicFrame>
      <p:sp>
        <p:nvSpPr>
          <p:cNvPr id="6" name="Title 5">
            <a:extLst>
              <a:ext uri="{FF2B5EF4-FFF2-40B4-BE49-F238E27FC236}">
                <a16:creationId xmlns:a16="http://schemas.microsoft.com/office/drawing/2014/main" id="{E28CB8AE-A58A-D2C9-C007-EE5A9D559B96}"/>
              </a:ext>
            </a:extLst>
          </p:cNvPr>
          <p:cNvSpPr>
            <a:spLocks noGrp="1"/>
          </p:cNvSpPr>
          <p:nvPr>
            <p:ph type="title"/>
          </p:nvPr>
        </p:nvSpPr>
        <p:spPr>
          <a:xfrm>
            <a:off x="527101" y="365081"/>
            <a:ext cx="7970637" cy="1600200"/>
          </a:xfrm>
        </p:spPr>
        <p:txBody>
          <a:bodyPr/>
          <a:lstStyle/>
          <a:p>
            <a:r>
              <a:rPr lang="en-US" dirty="0">
                <a:solidFill>
                  <a:schemeClr val="tx1"/>
                </a:solidFill>
              </a:rPr>
              <a:t>Top 10 sales by 5 year CAGR</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2296438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6" name="Google Shape;106;p2"/>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5" name="TextBox 4">
            <a:extLst>
              <a:ext uri="{FF2B5EF4-FFF2-40B4-BE49-F238E27FC236}">
                <a16:creationId xmlns:a16="http://schemas.microsoft.com/office/drawing/2014/main" id="{763DA4B4-0D23-4F1D-EC3C-B8828B61A103}"/>
              </a:ext>
            </a:extLst>
          </p:cNvPr>
          <p:cNvSpPr txBox="1"/>
          <p:nvPr/>
        </p:nvSpPr>
        <p:spPr>
          <a:xfrm>
            <a:off x="584029" y="5182556"/>
            <a:ext cx="8143280" cy="830997"/>
          </a:xfrm>
          <a:prstGeom prst="rect">
            <a:avLst/>
          </a:prstGeom>
          <a:noFill/>
        </p:spPr>
        <p:txBody>
          <a:bodyPr wrap="square" rtlCol="0">
            <a:spAutoFit/>
          </a:bodyPr>
          <a:lstStyle/>
          <a:p>
            <a:r>
              <a:rPr lang="en-US" sz="1600" dirty="0">
                <a:solidFill>
                  <a:schemeClr val="tx1"/>
                </a:solidFill>
              </a:rPr>
              <a:t>Rate of return is more in Yonkers even though the sales is 2% which is 4816.8 in five years. Even though the New York have earned a great sales but it’s rate of return is very less.</a:t>
            </a:r>
          </a:p>
        </p:txBody>
      </p:sp>
      <p:sp>
        <p:nvSpPr>
          <p:cNvPr id="6" name="Title 5">
            <a:extLst>
              <a:ext uri="{FF2B5EF4-FFF2-40B4-BE49-F238E27FC236}">
                <a16:creationId xmlns:a16="http://schemas.microsoft.com/office/drawing/2014/main" id="{E28CB8AE-A58A-D2C9-C007-EE5A9D559B96}"/>
              </a:ext>
            </a:extLst>
          </p:cNvPr>
          <p:cNvSpPr>
            <a:spLocks noGrp="1"/>
          </p:cNvSpPr>
          <p:nvPr>
            <p:ph type="title"/>
          </p:nvPr>
        </p:nvSpPr>
        <p:spPr>
          <a:xfrm>
            <a:off x="527101" y="552493"/>
            <a:ext cx="7970637" cy="1454715"/>
          </a:xfrm>
        </p:spPr>
        <p:txBody>
          <a:bodyPr/>
          <a:lstStyle/>
          <a:p>
            <a:r>
              <a:rPr lang="en-US" dirty="0">
                <a:solidFill>
                  <a:schemeClr val="tx1"/>
                </a:solidFill>
              </a:rPr>
              <a:t>City-wise CAGR &amp; Average Sales</a:t>
            </a:r>
            <a:br>
              <a:rPr lang="en-US" dirty="0">
                <a:solidFill>
                  <a:schemeClr val="tx1"/>
                </a:solidFill>
              </a:rPr>
            </a:br>
            <a:endParaRPr lang="en-US" dirty="0">
              <a:solidFill>
                <a:schemeClr val="tx1"/>
              </a:solidFill>
            </a:endParaRPr>
          </a:p>
        </p:txBody>
      </p:sp>
      <p:graphicFrame>
        <p:nvGraphicFramePr>
          <p:cNvPr id="2" name="Chart 1">
            <a:extLst>
              <a:ext uri="{FF2B5EF4-FFF2-40B4-BE49-F238E27FC236}">
                <a16:creationId xmlns:a16="http://schemas.microsoft.com/office/drawing/2014/main" id="{453DA6F9-2679-460D-A7C7-F2D16D380B65}"/>
              </a:ext>
            </a:extLst>
          </p:cNvPr>
          <p:cNvGraphicFramePr>
            <a:graphicFrameLocks/>
          </p:cNvGraphicFramePr>
          <p:nvPr>
            <p:extLst>
              <p:ext uri="{D42A27DB-BD31-4B8C-83A1-F6EECF244321}">
                <p14:modId xmlns:p14="http://schemas.microsoft.com/office/powerpoint/2010/main" val="4266945050"/>
              </p:ext>
            </p:extLst>
          </p:nvPr>
        </p:nvGraphicFramePr>
        <p:xfrm>
          <a:off x="646262" y="1819796"/>
          <a:ext cx="3925738" cy="307292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 name="Chart 3">
            <a:extLst>
              <a:ext uri="{FF2B5EF4-FFF2-40B4-BE49-F238E27FC236}">
                <a16:creationId xmlns:a16="http://schemas.microsoft.com/office/drawing/2014/main" id="{25A50556-2C12-41A2-804B-8BFBFA56439C}"/>
              </a:ext>
            </a:extLst>
          </p:cNvPr>
          <p:cNvGraphicFramePr>
            <a:graphicFrameLocks/>
          </p:cNvGraphicFramePr>
          <p:nvPr>
            <p:extLst>
              <p:ext uri="{D42A27DB-BD31-4B8C-83A1-F6EECF244321}">
                <p14:modId xmlns:p14="http://schemas.microsoft.com/office/powerpoint/2010/main" val="1387741850"/>
              </p:ext>
            </p:extLst>
          </p:nvPr>
        </p:nvGraphicFramePr>
        <p:xfrm>
          <a:off x="4761063" y="1819796"/>
          <a:ext cx="3925737" cy="307292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215656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3"/>
          <p:cNvSpPr txBox="1"/>
          <p:nvPr/>
        </p:nvSpPr>
        <p:spPr>
          <a:xfrm>
            <a:off x="457200" y="1501028"/>
            <a:ext cx="6562164" cy="255450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Arial" panose="020B0604020202020204" pitchFamily="34" charset="0"/>
              <a:buChar char="•"/>
            </a:pPr>
            <a:r>
              <a:rPr lang="en-US" sz="2000" dirty="0">
                <a:solidFill>
                  <a:schemeClr val="dk1"/>
                </a:solidFill>
                <a:latin typeface="Calibri"/>
                <a:cs typeface="Calibri"/>
                <a:sym typeface="Calibri"/>
              </a:rPr>
              <a:t>We can observe that cities such as New York and Brooklyn have earned great number of sales but it’s rate of return is very less in 5 years.</a:t>
            </a:r>
          </a:p>
          <a:p>
            <a:pPr marL="285750" marR="0" lvl="0" indent="-285750" algn="l" rtl="0">
              <a:spcBef>
                <a:spcPts val="0"/>
              </a:spcBef>
              <a:spcAft>
                <a:spcPts val="0"/>
              </a:spcAft>
              <a:buFont typeface="Arial" panose="020B0604020202020204" pitchFamily="34" charset="0"/>
              <a:buChar char="•"/>
            </a:pPr>
            <a:r>
              <a:rPr lang="en-US" sz="2000" dirty="0">
                <a:solidFill>
                  <a:schemeClr val="dk1"/>
                </a:solidFill>
                <a:latin typeface="Calibri"/>
                <a:cs typeface="Calibri"/>
                <a:sym typeface="Calibri"/>
              </a:rPr>
              <a:t>But Bronx have performed as per expectations.</a:t>
            </a:r>
          </a:p>
          <a:p>
            <a:pPr marL="285750" marR="0" lvl="0" indent="-285750" algn="l" rtl="0">
              <a:spcBef>
                <a:spcPts val="0"/>
              </a:spcBef>
              <a:spcAft>
                <a:spcPts val="0"/>
              </a:spcAft>
              <a:buFont typeface="Arial" panose="020B0604020202020204" pitchFamily="34" charset="0"/>
              <a:buChar char="•"/>
            </a:pPr>
            <a:r>
              <a:rPr lang="en-US" sz="2000" dirty="0">
                <a:solidFill>
                  <a:schemeClr val="dk1"/>
                </a:solidFill>
                <a:latin typeface="Calibri"/>
                <a:cs typeface="Calibri"/>
                <a:sym typeface="Calibri"/>
              </a:rPr>
              <a:t>Even though, Yonkers and Staten Island have very less number of sales, it still showed much better rate of return as compared to big cities such as New York and Brooklyn.</a:t>
            </a:r>
          </a:p>
          <a:p>
            <a:pPr marL="285750" marR="0" lvl="0" indent="-285750" algn="l" rtl="0">
              <a:spcBef>
                <a:spcPts val="0"/>
              </a:spcBef>
              <a:spcAft>
                <a:spcPts val="0"/>
              </a:spcAft>
              <a:buFont typeface="Arial" panose="020B0604020202020204" pitchFamily="34" charset="0"/>
              <a:buChar char="•"/>
            </a:pPr>
            <a:endParaRPr lang="en-US" sz="2000" dirty="0">
              <a:solidFill>
                <a:schemeClr val="dk1"/>
              </a:solidFill>
              <a:latin typeface="Calibri"/>
              <a:cs typeface="Calibri"/>
              <a:sym typeface="Calibri"/>
            </a:endParaRPr>
          </a:p>
        </p:txBody>
      </p:sp>
      <p:sp>
        <p:nvSpPr>
          <p:cNvPr id="114" name="Google Shape;114;p3"/>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15" name="Google Shape;115;p3"/>
          <p:cNvPicPr preferRelativeResize="0"/>
          <p:nvPr/>
        </p:nvPicPr>
        <p:blipFill rotWithShape="1">
          <a:blip r:embed="rId4">
            <a:alphaModFix/>
          </a:blip>
          <a:srcRect/>
          <a:stretch/>
        </p:blipFill>
        <p:spPr>
          <a:xfrm>
            <a:off x="457200" y="6271072"/>
            <a:ext cx="1415143" cy="287233"/>
          </a:xfrm>
          <a:prstGeom prst="rect">
            <a:avLst/>
          </a:prstGeom>
          <a:noFill/>
          <a:ln>
            <a:noFill/>
          </a:ln>
        </p:spPr>
      </p:pic>
    </p:spTree>
    <p:extLst>
      <p:ext uri="{BB962C8B-B14F-4D97-AF65-F5344CB8AC3E}">
        <p14:creationId xmlns:p14="http://schemas.microsoft.com/office/powerpoint/2010/main" val="1415425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6" name="Google Shape;106;p2"/>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5" name="TextBox 4">
            <a:extLst>
              <a:ext uri="{FF2B5EF4-FFF2-40B4-BE49-F238E27FC236}">
                <a16:creationId xmlns:a16="http://schemas.microsoft.com/office/drawing/2014/main" id="{763DA4B4-0D23-4F1D-EC3C-B8828B61A103}"/>
              </a:ext>
            </a:extLst>
          </p:cNvPr>
          <p:cNvSpPr txBox="1"/>
          <p:nvPr/>
        </p:nvSpPr>
        <p:spPr>
          <a:xfrm>
            <a:off x="543520" y="5009271"/>
            <a:ext cx="8143280" cy="830997"/>
          </a:xfrm>
          <a:prstGeom prst="rect">
            <a:avLst/>
          </a:prstGeom>
          <a:noFill/>
        </p:spPr>
        <p:txBody>
          <a:bodyPr wrap="square" rtlCol="0">
            <a:spAutoFit/>
          </a:bodyPr>
          <a:lstStyle/>
          <a:p>
            <a:r>
              <a:rPr lang="en-GB" sz="1600" dirty="0">
                <a:solidFill>
                  <a:schemeClr val="tx1"/>
                </a:solidFill>
              </a:rPr>
              <a:t>As anticipated, online retailers have generated greater revenue compared to other account kinds. Online retailing has potential of rapid growth with good marketing </a:t>
            </a:r>
            <a:r>
              <a:rPr lang="en-US" sz="1600" dirty="0">
                <a:solidFill>
                  <a:schemeClr val="tx1"/>
                </a:solidFill>
              </a:rPr>
              <a:t>strategy.</a:t>
            </a:r>
          </a:p>
        </p:txBody>
      </p:sp>
      <p:sp>
        <p:nvSpPr>
          <p:cNvPr id="6" name="Title 5">
            <a:extLst>
              <a:ext uri="{FF2B5EF4-FFF2-40B4-BE49-F238E27FC236}">
                <a16:creationId xmlns:a16="http://schemas.microsoft.com/office/drawing/2014/main" id="{E28CB8AE-A58A-D2C9-C007-EE5A9D559B96}"/>
              </a:ext>
            </a:extLst>
          </p:cNvPr>
          <p:cNvSpPr>
            <a:spLocks noGrp="1"/>
          </p:cNvSpPr>
          <p:nvPr>
            <p:ph type="title"/>
          </p:nvPr>
        </p:nvSpPr>
        <p:spPr>
          <a:xfrm>
            <a:off x="527101" y="552493"/>
            <a:ext cx="7970637" cy="1454715"/>
          </a:xfrm>
        </p:spPr>
        <p:txBody>
          <a:bodyPr/>
          <a:lstStyle/>
          <a:p>
            <a:r>
              <a:rPr lang="en-US" dirty="0">
                <a:solidFill>
                  <a:schemeClr val="tx1"/>
                </a:solidFill>
              </a:rPr>
              <a:t>Account Types Total Sales</a:t>
            </a:r>
            <a:br>
              <a:rPr lang="en-US" dirty="0">
                <a:solidFill>
                  <a:schemeClr val="tx1"/>
                </a:solidFill>
              </a:rPr>
            </a:br>
            <a:endParaRPr lang="en-US" dirty="0">
              <a:solidFill>
                <a:schemeClr val="tx1"/>
              </a:solidFill>
            </a:endParaRPr>
          </a:p>
        </p:txBody>
      </p:sp>
      <p:graphicFrame>
        <p:nvGraphicFramePr>
          <p:cNvPr id="3" name="Chart 2">
            <a:extLst>
              <a:ext uri="{FF2B5EF4-FFF2-40B4-BE49-F238E27FC236}">
                <a16:creationId xmlns:a16="http://schemas.microsoft.com/office/drawing/2014/main" id="{998B5B1F-BFCA-4C84-B540-3ADD20895494}"/>
              </a:ext>
            </a:extLst>
          </p:cNvPr>
          <p:cNvGraphicFramePr>
            <a:graphicFrameLocks/>
          </p:cNvGraphicFramePr>
          <p:nvPr>
            <p:extLst>
              <p:ext uri="{D42A27DB-BD31-4B8C-83A1-F6EECF244321}">
                <p14:modId xmlns:p14="http://schemas.microsoft.com/office/powerpoint/2010/main" val="1990132233"/>
              </p:ext>
            </p:extLst>
          </p:nvPr>
        </p:nvGraphicFramePr>
        <p:xfrm>
          <a:off x="527100" y="1679024"/>
          <a:ext cx="8089799" cy="317176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956852908"/>
      </p:ext>
    </p:extLst>
  </p:cSld>
  <p:clrMapOvr>
    <a:masterClrMapping/>
  </p:clrMapOvr>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581</Words>
  <Application>Microsoft Office PowerPoint</Application>
  <PresentationFormat>On-screen Show (4:3)</PresentationFormat>
  <Paragraphs>40</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PowerPoint Presentation</vt:lpstr>
      <vt:lpstr>Yearwise sales by account type</vt:lpstr>
      <vt:lpstr>Comparing Market Campaigns</vt:lpstr>
      <vt:lpstr>PowerPoint Presentation</vt:lpstr>
      <vt:lpstr>Comparing Yearly Sales</vt:lpstr>
      <vt:lpstr>Top 10 sales by 5 year CAGR </vt:lpstr>
      <vt:lpstr>City-wise CAGR &amp; Average Sales </vt:lpstr>
      <vt:lpstr>PowerPoint Presentation</vt:lpstr>
      <vt:lpstr>Account Types Total Sales </vt:lpstr>
      <vt:lpstr>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Ishika Sarkar</cp:lastModifiedBy>
  <cp:revision>1</cp:revision>
  <dcterms:created xsi:type="dcterms:W3CDTF">2020-03-26T22:50:15Z</dcterms:created>
  <dcterms:modified xsi:type="dcterms:W3CDTF">2023-01-11T12:06:48Z</dcterms:modified>
</cp:coreProperties>
</file>