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08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irelight title.png"/>
          <p:cNvPicPr>
            <a:picLocks noChangeAspect="1"/>
          </p:cNvPicPr>
          <p:nvPr/>
        </p:nvPicPr>
        <p:blipFill>
          <a:blip r:embed="rId2" cstate="print"/>
          <a:srcRect l="43431" t="21353" b="20413"/>
          <a:stretch>
            <a:fillRect/>
          </a:stretch>
        </p:blipFill>
        <p:spPr>
          <a:xfrm>
            <a:off x="0" y="0"/>
            <a:ext cx="36723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219200"/>
            <a:ext cx="6400800" cy="1600200"/>
          </a:xfrm>
        </p:spPr>
        <p:txBody>
          <a:bodyPr anchor="b" anchorCtr="0"/>
          <a:lstStyle>
            <a:lvl1pPr algn="l">
              <a:defRPr>
                <a:gradFill flip="none" rotWithShape="1"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971800"/>
            <a:ext cx="5715000" cy="1295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5943600"/>
            <a:ext cx="2133600" cy="228600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5715000"/>
            <a:ext cx="26670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533400" cy="228600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368" y="274638"/>
            <a:ext cx="5681265" cy="1477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4209" y="2057400"/>
            <a:ext cx="5678424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533400"/>
            <a:ext cx="1752600" cy="4343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800" y="533401"/>
            <a:ext cx="5029200" cy="5422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irelight section.png"/>
          <p:cNvPicPr>
            <a:picLocks noChangeAspect="1"/>
          </p:cNvPicPr>
          <p:nvPr/>
        </p:nvPicPr>
        <p:blipFill>
          <a:blip r:embed="rId2" cstate="print"/>
          <a:srcRect l="7678" r="8563" b="31688"/>
          <a:stretch>
            <a:fillRect/>
          </a:stretch>
        </p:blipFill>
        <p:spPr>
          <a:xfrm>
            <a:off x="0" y="3048000"/>
            <a:ext cx="9144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057400"/>
            <a:ext cx="7391400" cy="1590675"/>
          </a:xfrm>
        </p:spPr>
        <p:txBody>
          <a:bodyPr anchor="b" anchorCtr="0">
            <a:normAutofit/>
          </a:bodyPr>
          <a:lstStyle>
            <a:lvl1pPr algn="ctr">
              <a:defRPr sz="4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546" y="3810000"/>
            <a:ext cx="5388909" cy="14239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1500"/>
              </a:spcBef>
              <a:buFontTx/>
              <a:buNone/>
              <a:defRPr sz="1800" kern="1200">
                <a:gradFill flip="none" rotWithShape="1"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368" y="274638"/>
            <a:ext cx="5681265" cy="1477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057401"/>
            <a:ext cx="2743200" cy="3898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057401"/>
            <a:ext cx="2743200" cy="3898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368" y="274638"/>
            <a:ext cx="5681265" cy="14779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67753"/>
            <a:ext cx="2743200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19400"/>
            <a:ext cx="2743200" cy="3136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967753"/>
            <a:ext cx="2743200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819400"/>
            <a:ext cx="2743200" cy="3136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ntent caption.png"/>
          <p:cNvPicPr>
            <a:picLocks noChangeAspect="1"/>
          </p:cNvPicPr>
          <p:nvPr/>
        </p:nvPicPr>
        <p:blipFill>
          <a:blip r:embed="rId2" cstate="print"/>
          <a:srcRect l="11342" t="23079" r="13047"/>
          <a:stretch>
            <a:fillRect/>
          </a:stretch>
        </p:blipFill>
        <p:spPr>
          <a:xfrm>
            <a:off x="0" y="0"/>
            <a:ext cx="9144000" cy="6095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25" y="438150"/>
            <a:ext cx="2743200" cy="1618488"/>
          </a:xfrm>
        </p:spPr>
        <p:txBody>
          <a:bodyPr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438150"/>
            <a:ext cx="4419600" cy="5118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439" y="2514600"/>
            <a:ext cx="1985962" cy="2362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ntent caption.png"/>
          <p:cNvPicPr>
            <a:picLocks noChangeAspect="1"/>
          </p:cNvPicPr>
          <p:nvPr/>
        </p:nvPicPr>
        <p:blipFill>
          <a:blip r:embed="rId2" cstate="print"/>
          <a:srcRect l="11342" t="23079" r="13047"/>
          <a:stretch>
            <a:fillRect/>
          </a:stretch>
        </p:blipFill>
        <p:spPr>
          <a:xfrm>
            <a:off x="0" y="0"/>
            <a:ext cx="9144000" cy="6095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25" y="438150"/>
            <a:ext cx="2743200" cy="161925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spc="0" baseline="0">
                <a:gradFill flip="none" rotWithShape="1"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5050" y="685800"/>
            <a:ext cx="5264150" cy="4648200"/>
          </a:xfrm>
          <a:prstGeom prst="ellipse">
            <a:avLst/>
          </a:prstGeom>
          <a:ln w="127000">
            <a:solidFill>
              <a:schemeClr val="tx1">
                <a:alpha val="10000"/>
              </a:schemeClr>
            </a:solidFill>
          </a:ln>
          <a:effectLst>
            <a:innerShdw blurRad="190500">
              <a:prstClr val="black">
                <a:alpha val="75000"/>
              </a:prstClr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104" y="2514600"/>
            <a:ext cx="1984248" cy="2359152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buNone/>
              <a:defRPr sz="1400" kern="1200">
                <a:gradFill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15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irelight content.png"/>
          <p:cNvPicPr>
            <a:picLocks noChangeAspect="1"/>
          </p:cNvPicPr>
          <p:nvPr/>
        </p:nvPicPr>
        <p:blipFill>
          <a:blip r:embed="rId13" cstate="print"/>
          <a:srcRect l="10260" t="11518" r="6261" b="874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1368" y="274638"/>
            <a:ext cx="5681265" cy="14779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057400"/>
            <a:ext cx="50292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0" y="64770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1000" kern="1200" spc="0" baseline="0">
                <a:gradFill flip="none" rotWithShape="1"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  <a:tileRect/>
                </a:gradFill>
                <a:latin typeface="+mn-lt"/>
                <a:ea typeface="+mj-ea"/>
                <a:cs typeface="+mj-cs"/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770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000" kern="1200" spc="0" baseline="0">
                <a:gradFill flip="none" rotWithShape="1"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  <a:tileRect/>
                </a:gradFill>
                <a:latin typeface="+mn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248400"/>
            <a:ext cx="533400" cy="228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1100" kern="1200" spc="0" baseline="0">
                <a:gradFill flip="none" rotWithShape="1">
                  <a:gsLst>
                    <a:gs pos="0">
                      <a:schemeClr val="tx1">
                        <a:alpha val="70000"/>
                      </a:schemeClr>
                    </a:gs>
                    <a:gs pos="50000">
                      <a:schemeClr val="tx1">
                        <a:alpha val="80000"/>
                      </a:schemeClr>
                    </a:gs>
                    <a:gs pos="100000">
                      <a:schemeClr val="tx1">
                        <a:alpha val="90000"/>
                      </a:schemeClr>
                    </a:gs>
                  </a:gsLst>
                  <a:lin ang="0" scaled="0"/>
                  <a:tileRect/>
                </a:gradFill>
                <a:latin typeface="+mn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spc="0" baseline="0">
          <a:gradFill flip="none" rotWithShape="1"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  <a:tileRect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500"/>
        </a:spcBef>
        <a:buFontTx/>
        <a:buBlip>
          <a:blip r:embed="rId14"/>
        </a:buBlip>
        <a:defRPr sz="20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1500"/>
        </a:spcBef>
        <a:buFontTx/>
        <a:buBlip>
          <a:blip r:embed="rId15"/>
        </a:buBlip>
        <a:defRPr sz="16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500"/>
        </a:spcBef>
        <a:buFontTx/>
        <a:buBlip>
          <a:blip r:embed="rId14"/>
        </a:buBlip>
        <a:defRPr sz="16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500"/>
        </a:spcBef>
        <a:buFontTx/>
        <a:buBlip>
          <a:blip r:embed="rId15"/>
        </a:buBlip>
        <a:defRPr sz="16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500"/>
        </a:spcBef>
        <a:buFontTx/>
        <a:buBlip>
          <a:blip r:embed="rId14"/>
        </a:buBlip>
        <a:defRPr sz="16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1500"/>
        </a:spcBef>
        <a:buFontTx/>
        <a:buBlip>
          <a:blip r:embed="rId14"/>
        </a:buBlip>
        <a:defRPr sz="16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1500"/>
        </a:spcBef>
        <a:buFontTx/>
        <a:buBlip>
          <a:blip r:embed="rId14"/>
        </a:buBlip>
        <a:defRPr sz="16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1500"/>
        </a:spcBef>
        <a:buFontTx/>
        <a:buBlip>
          <a:blip r:embed="rId14"/>
        </a:buBlip>
        <a:defRPr sz="16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1500"/>
        </a:spcBef>
        <a:buFontTx/>
        <a:buBlip>
          <a:blip r:embed="rId14"/>
        </a:buBlip>
        <a:defRPr sz="1600" kern="1200">
          <a:gradFill>
            <a:gsLst>
              <a:gs pos="0">
                <a:schemeClr val="tx1">
                  <a:alpha val="70000"/>
                </a:schemeClr>
              </a:gs>
              <a:gs pos="50000">
                <a:schemeClr val="tx1">
                  <a:alpha val="80000"/>
                </a:schemeClr>
              </a:gs>
              <a:gs pos="100000">
                <a:schemeClr val="tx1">
                  <a:alpha val="90000"/>
                </a:schemeClr>
              </a:gs>
            </a:gsLst>
            <a:lin ang="0" scaled="0"/>
          </a:gra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Knight’s Tour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Cleared.</a:t>
            </a:r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2057400"/>
            <a:ext cx="388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2057400"/>
            <a:ext cx="388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Click “step.” The knight moves randomly to an available space. One sees that the current position of the knight is colored blue.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2057400"/>
            <a:ext cx="388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“step.” again. The knight takes a 3</a:t>
            </a:r>
            <a:r>
              <a:rPr lang="en-US" baseline="30000" dirty="0" smtClean="0"/>
              <a:t>rd</a:t>
            </a:r>
            <a:r>
              <a:rPr lang="en-US" dirty="0" smtClean="0"/>
              <a:t> move.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2057400"/>
            <a:ext cx="388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2057400"/>
            <a:ext cx="388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2057400"/>
            <a:ext cx="388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Get Bored? Click “Finish.” Watch as the knight moves quickly on its own.</a:t>
            </a:r>
            <a:endParaRPr lang="en-US" sz="3200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2057400"/>
            <a:ext cx="388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828800"/>
            <a:ext cx="4762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Finished! Click “ok.”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8025" y="3390900"/>
            <a:ext cx="26479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is the completed attempt at the Knight’s Tour. Click “Clear” to start over.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2057400"/>
            <a:ext cx="388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irelight">
  <a:themeElements>
    <a:clrScheme name="Firelight">
      <a:dk1>
        <a:sysClr val="windowText" lastClr="000000"/>
      </a:dk1>
      <a:lt1>
        <a:sysClr val="window" lastClr="FFFFFF"/>
      </a:lt1>
      <a:dk2>
        <a:srgbClr val="9F1C00"/>
      </a:dk2>
      <a:lt2>
        <a:srgbClr val="EEECE1"/>
      </a:lt2>
      <a:accent1>
        <a:srgbClr val="FF881F"/>
      </a:accent1>
      <a:accent2>
        <a:srgbClr val="771C00"/>
      </a:accent2>
      <a:accent3>
        <a:srgbClr val="576A2C"/>
      </a:accent3>
      <a:accent4>
        <a:srgbClr val="A24D00"/>
      </a:accent4>
      <a:accent5>
        <a:srgbClr val="244872"/>
      </a:accent5>
      <a:accent6>
        <a:srgbClr val="5E341C"/>
      </a:accent6>
      <a:hlink>
        <a:srgbClr val="FF912E"/>
      </a:hlink>
      <a:folHlink>
        <a:srgbClr val="B5CB83"/>
      </a:folHlink>
    </a:clrScheme>
    <a:fontScheme name="Firelight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ireligh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100000">
              <a:schemeClr val="phClr">
                <a:tint val="100000"/>
                <a:shade val="8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circle">
            <a:fillToRect l="25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>
              <a:shade val="95000"/>
              <a:alpha val="90000"/>
            </a:schemeClr>
          </a:solidFill>
          <a:prstDash val="solid"/>
        </a:ln>
        <a:ln w="76200" cap="flat" cmpd="sng" algn="ctr">
          <a:solidFill>
            <a:schemeClr val="phClr">
              <a:shade val="95000"/>
              <a:alpha val="50000"/>
            </a:schemeClr>
          </a:solidFill>
          <a:prstDash val="solid"/>
        </a:ln>
      </a:lnStyleLst>
      <a:effectStyleLst>
        <a:effectStyle>
          <a:effectLst>
            <a:innerShdw blurRad="63500">
              <a:srgbClr val="000000">
                <a:alpha val="60000"/>
              </a:srgbClr>
            </a:innerShdw>
          </a:effectLst>
        </a:effectStyle>
        <a:effectStyle>
          <a:effectLst>
            <a:innerShdw blurRad="63500">
              <a:srgbClr val="000000">
                <a:alpha val="50000"/>
              </a:srgbClr>
            </a:innerShdw>
            <a:outerShdw blurRad="76200" dist="38100" sx="101000" sy="101000" rotWithShape="0">
              <a:srgbClr val="000000">
                <a:alpha val="60000"/>
              </a:srgbClr>
            </a:outerShdw>
          </a:effectLst>
        </a:effectStyle>
        <a:effectStyle>
          <a:effectLst>
            <a:innerShdw blurRad="63500">
              <a:srgbClr val="000000">
                <a:alpha val="5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4200000"/>
            </a:lightRig>
          </a:scene3d>
          <a:sp3d prstMaterial="softmetal">
            <a:bevelT w="63500" h="254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accent1">
                <a:shade val="45000"/>
                <a:satMod val="125000"/>
              </a:schemeClr>
            </a:gs>
            <a:gs pos="100000">
              <a:schemeClr val="phClr">
                <a:shade val="55000"/>
                <a:satMod val="125000"/>
              </a:schemeClr>
            </a:gs>
          </a:gsLst>
          <a:lin ang="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Firelight</Template>
  <TotalTime>5</TotalTime>
  <Words>93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Firelight</vt:lpstr>
      <vt:lpstr>Knight’s Tour Output</vt:lpstr>
      <vt:lpstr>Initial Setup</vt:lpstr>
      <vt:lpstr>Click “step.” The knight moves randomly to an available space. One sees that the current position of the knight is colored blue.</vt:lpstr>
      <vt:lpstr>Click “step.” again. The knight takes a 3rd move.</vt:lpstr>
      <vt:lpstr>Step 4.</vt:lpstr>
      <vt:lpstr>Step 5.</vt:lpstr>
      <vt:lpstr>Get Bored? Click “Finish.” Watch as the knight moves quickly on its own.</vt:lpstr>
      <vt:lpstr>Finished! Click “ok.”</vt:lpstr>
      <vt:lpstr>Here is the completed attempt at the Knight’s Tour. Click “Clear” to start over.</vt:lpstr>
      <vt:lpstr>Cleared.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Knight’s Tour Output</dc:title>
  <dc:creator>Joey</dc:creator>
  <cp:lastModifiedBy>Joey</cp:lastModifiedBy>
  <cp:revision>6</cp:revision>
  <dcterms:created xsi:type="dcterms:W3CDTF">2006-08-16T00:00:00Z</dcterms:created>
  <dcterms:modified xsi:type="dcterms:W3CDTF">2013-09-05T21:51:59Z</dcterms:modified>
</cp:coreProperties>
</file>