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70" r:id="rId10"/>
    <p:sldId id="269" r:id="rId11"/>
    <p:sldId id="268" r:id="rId12"/>
    <p:sldId id="264" r:id="rId13"/>
    <p:sldId id="265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85C1-D942-4082-B627-E2BA1375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9D16-29A0-405A-8184-C1D08988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002B-4815-4E51-A215-FF748B6E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0B90-5950-419F-BF71-2AA19E8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FCD6-13FC-46B3-956F-F060D18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C84-13E8-410A-994B-12093E0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AA41-D762-4DD1-8190-35D4173C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8122-C8EC-4A14-B57D-7008F62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7-173F-416A-92DB-D6B9BE6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043E-F686-457F-9C1A-A815B64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144E-B646-42FC-862A-8084D48D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D24B-16DA-4271-8E2A-90129FE7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7BC5-EC11-4CA2-8145-E8680FBE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3F86-CB56-4B61-B6D0-64BC2116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C07F-FA88-4269-B6D7-D2D267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28B-1500-4BB4-AD82-F053F57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FF-9C11-41F7-A297-0B747DC6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8424-6521-4F5C-AA1F-AB8111F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269F-4025-442D-A6BE-E1077F41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F02A-0140-4D07-BEC3-2C43942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9C5-C3CF-4090-A172-245E11D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CDF8-55E8-4557-99A2-4E87CACC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EDD9-6464-4BCE-BCA1-652CF0E5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B1B3-EA53-4920-A5A7-CEB576F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2255-43B3-4A6B-8402-0451BA34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6BA7-F60E-48E0-945C-D407605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7756-DEE3-416B-B530-506DF81F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D5B4B-AD86-4D07-AFBD-7A2B6DC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CA57-8ED2-4610-97DA-4D70CC8F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20EB-57FE-40E9-B180-6C17A7BB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AECB-B579-49BD-9C4B-11B02B2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7C2-0FC3-4191-875E-C9079D34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7FD0-7019-4362-A0CA-81C71D53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C800-418A-4A79-A853-45A80F858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45DCE-7C35-4903-8BE0-E18C4756D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27AB-D179-4FEE-9CFA-D0F7988EC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7B9E8-42FC-4B2E-BD31-BBEEC35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5578-C546-474D-B639-480A911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6C13D-9390-4D84-84B9-8D300716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034E-B130-4EF9-941A-C0993E4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8377E-3DEA-4FB3-AABA-4AE9C2BD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02ED-0D90-4A58-88FB-2394E64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4604-554A-4880-937A-B0FFB2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5DDA9-EBDA-45D9-9369-AADFE5D8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30920-D5BB-41AE-8032-C37A4272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8CCB-588B-4656-AE8D-A58BC73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5C1D-29B9-413B-A2E6-70E2C23B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C332-D84E-4DA0-B45F-EBBBDC3A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1D27D-3A0C-448E-BEC7-ED4ECF4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A2A-BB2B-423D-A8E6-688E346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063A-B0A2-42D0-83E6-E2BB2983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D459-8E5D-4032-B4AA-F9B541E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EB4-0F48-4318-881D-911866CD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485E2-7819-4F25-94A6-233FC3D3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75DA-0883-47BD-8F90-B6DFEA36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9D46E-A2DB-4699-84CB-1DDA188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8640-6EB3-4BD2-9A38-ECC63345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8C7E-5EFD-4319-BE31-7DAA0F2B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58404-5413-479F-AB5A-B144CBA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0B3B-E8E0-490B-AB91-5D738643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BFA4-E85D-4E7C-B72A-A8F0A4FA0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D7A9-F520-49A5-AC06-BCCA0C94186D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4AB8-B53E-491D-89BF-0AA197DF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E84A-9658-4889-B2F7-8D3DFA6F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2985-255C-4006-8240-CCFB30EBA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mp_flooding_algorithm" TargetMode="External"/><Relationship Id="rId2" Type="http://schemas.openxmlformats.org/officeDocument/2006/relationships/hyperlink" Target="https://en.wikipedia.org/wiki/Voronoi_diagra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om.uiuc.edu/~samuelp/del_project.html#problem" TargetMode="External"/><Relationship Id="rId4" Type="http://schemas.openxmlformats.org/officeDocument/2006/relationships/hyperlink" Target="https://www.wikiwand.com/en/Jump_flooding_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7A55-AEF7-4F1F-832A-2B6C25D24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Vornoievi</a:t>
            </a:r>
            <a:r>
              <a:rPr lang="en-GB" dirty="0"/>
              <a:t> </a:t>
            </a:r>
            <a:r>
              <a:rPr lang="en-GB" dirty="0" err="1"/>
              <a:t>diagrami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1110E-7F14-4CEB-9C31-00B01CFA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798" y="5910232"/>
            <a:ext cx="9144000" cy="1655762"/>
          </a:xfrm>
        </p:spPr>
        <p:txBody>
          <a:bodyPr/>
          <a:lstStyle/>
          <a:p>
            <a:r>
              <a:rPr lang="en-GB" dirty="0"/>
              <a:t>Liam </a:t>
            </a:r>
            <a:r>
              <a:rPr lang="en-GB" dirty="0" err="1"/>
              <a:t>Mislej</a:t>
            </a:r>
            <a:r>
              <a:rPr lang="en-GB" dirty="0"/>
              <a:t>, Gal </a:t>
            </a:r>
            <a:r>
              <a:rPr lang="en-GB" dirty="0" err="1"/>
              <a:t>Zakrajšek</a:t>
            </a:r>
            <a:endParaRPr lang="en-GB" dirty="0"/>
          </a:p>
          <a:p>
            <a:r>
              <a:rPr lang="en-GB" dirty="0" err="1"/>
              <a:t>Marec</a:t>
            </a:r>
            <a:r>
              <a:rPr lang="en-GB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789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37FCA3-EB2E-4EB3-A589-16C3A070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6" y="4063783"/>
            <a:ext cx="6782748" cy="2623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3078E-387B-46E6-8DB9-BEC737F72323}"/>
              </a:ext>
            </a:extLst>
          </p:cNvPr>
          <p:cNvSpPr txBox="1"/>
          <p:nvPr/>
        </p:nvSpPr>
        <p:spPr>
          <a:xfrm>
            <a:off x="504736" y="905165"/>
            <a:ext cx="111825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Ob končanem postopku določanja kandidatov na obeh straneh</a:t>
            </a:r>
            <a:r>
              <a:rPr lang="en-SI" sz="1600" dirty="0"/>
              <a:t>,</a:t>
            </a:r>
            <a:r>
              <a:rPr lang="sl-SI" sz="1600" dirty="0"/>
              <a:t> nam ostanejo 3 možnosti:</a:t>
            </a:r>
            <a:endParaRPr lang="en-SI" sz="1600" dirty="0"/>
          </a:p>
          <a:p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en-SI" sz="1600" dirty="0" err="1"/>
              <a:t>Iz</a:t>
            </a:r>
            <a:r>
              <a:rPr lang="en-SI" sz="1600" dirty="0"/>
              <a:t> </a:t>
            </a:r>
            <a:r>
              <a:rPr lang="en-SI" sz="1600" dirty="0" err="1"/>
              <a:t>nobene</a:t>
            </a:r>
            <a:r>
              <a:rPr lang="en-SI" sz="1600" dirty="0"/>
              <a:t> </a:t>
            </a:r>
            <a:r>
              <a:rPr lang="en-SI" sz="1600" dirty="0" err="1"/>
              <a:t>strani</a:t>
            </a:r>
            <a:r>
              <a:rPr lang="sl-SI" sz="1600" dirty="0"/>
              <a:t> nismo dobili "izbranca" </a:t>
            </a:r>
            <a:r>
              <a:rPr lang="en-SI" sz="1600" dirty="0"/>
              <a:t>...</a:t>
            </a:r>
            <a:r>
              <a:rPr lang="sl-SI" sz="1600" dirty="0"/>
              <a:t> Zaključimo, spajanje je končano</a:t>
            </a:r>
            <a:endParaRPr lang="en-SI" sz="1600" dirty="0"/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"izbranca" le iz ene strani </a:t>
            </a:r>
            <a:r>
              <a:rPr lang="en-SI" sz="1600" dirty="0"/>
              <a:t>...</a:t>
            </a:r>
            <a:r>
              <a:rPr lang="sl-SI" sz="1600" dirty="0"/>
              <a:t> Izbranca oz. točko povežemo </a:t>
            </a:r>
            <a:r>
              <a:rPr lang="en-SI" sz="1600" dirty="0"/>
              <a:t>s</a:t>
            </a:r>
            <a:r>
              <a:rPr lang="sl-SI" sz="1600" dirty="0"/>
              <a:t> točko bazne LR povezave, ki se nahaja na drugi strani</a:t>
            </a:r>
          </a:p>
          <a:p>
            <a:pPr marL="400050" indent="-400050">
              <a:buFont typeface="+mj-lt"/>
              <a:buAutoNum type="romanUcPeriod"/>
            </a:pPr>
            <a:r>
              <a:rPr lang="sl-SI" sz="1600" dirty="0"/>
              <a:t>Dobimo oba "izbranca" </a:t>
            </a:r>
            <a:r>
              <a:rPr lang="en-SI" sz="1600" dirty="0"/>
              <a:t>... </a:t>
            </a:r>
            <a:r>
              <a:rPr lang="sl-SI" sz="1600" dirty="0"/>
              <a:t> Primerna LR povezava je izbrana glede na spodnji test:</a:t>
            </a:r>
          </a:p>
          <a:p>
            <a:endParaRPr lang="sl-SI" sz="1600" dirty="0"/>
          </a:p>
          <a:p>
            <a:r>
              <a:rPr lang="en-SI" sz="1600" dirty="0">
                <a:sym typeface="Wingdings" panose="05000000000000000000" pitchFamily="2" charset="2"/>
              </a:rPr>
              <a:t> 	</a:t>
            </a:r>
            <a:r>
              <a:rPr lang="sl-SI" sz="1600" dirty="0"/>
              <a:t>Če desni izbranec ni vsebovan v notranjosti očrtanega kroga, ki ga določa trikotnik bazne LR povezave in levega izbranca:</a:t>
            </a:r>
          </a:p>
          <a:p>
            <a:r>
              <a:rPr lang="en-SI" sz="1600" dirty="0"/>
              <a:t>		</a:t>
            </a:r>
            <a:r>
              <a:rPr lang="sl-SI" sz="1600" dirty="0"/>
              <a:t>Levi izbranec določa novo povezavo med njim in desno točko bazne LR povezave.</a:t>
            </a:r>
          </a:p>
          <a:p>
            <a:r>
              <a:rPr lang="en-SI" sz="1600" dirty="0"/>
              <a:t>		</a:t>
            </a:r>
            <a:r>
              <a:rPr lang="sl-SI" sz="1600" dirty="0"/>
              <a:t>Nasprotno velja za levega izbranca (če levi ni vsebovan, desni določa novo povezavo)</a:t>
            </a:r>
            <a:endParaRPr lang="en-SI" sz="1600" dirty="0"/>
          </a:p>
          <a:p>
            <a:endParaRPr lang="sl-SI" sz="1600" dirty="0"/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zagotovljenem obstoju Delaunajeve triangulacije bo vsaj eden zadostoval zgornjemu pogoju.</a:t>
            </a:r>
          </a:p>
          <a:p>
            <a:r>
              <a:rPr lang="sl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 unikatnosti Del. triangulacije bo natanko eden zadostoval pogoj</a:t>
            </a:r>
            <a:r>
              <a:rPr lang="en-S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SI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2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9DB5FF59-9190-4123-9C98-DDEB5A2E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73" y="1531658"/>
            <a:ext cx="8896373" cy="43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73B-6F8B-4BB8-A42B-92532DB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Povezovanje</a:t>
            </a:r>
            <a:r>
              <a:rPr lang="en-GB" dirty="0"/>
              <a:t> </a:t>
            </a:r>
            <a:r>
              <a:rPr lang="en-GB" dirty="0" err="1"/>
              <a:t>točk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CF20-91D5-47B4-82F1-712AD67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7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770-BFFA-499F-A743-11013ABC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in </a:t>
            </a:r>
            <a:r>
              <a:rPr lang="en-GB" dirty="0" err="1"/>
              <a:t>zanimivosto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AC4C-D1DD-44AE-A954-698F2702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2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5D36-9EDF-4969-AE71-F54118B6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19CD-A53D-4EF8-84FE-8B5E488E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1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C6D-01A8-43A3-B02F-72753C22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C0E8-FC63-4C4D-84CD-B30C5C49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https://en.wikipedia.org/wiki/Voronoi_diagram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</a:p>
          <a:p>
            <a:r>
              <a:rPr lang="en-GB" dirty="0">
                <a:hlinkClick r:id="rId3"/>
              </a:rPr>
              <a:t>https://en.wikipedia.org/wiki/Jump_flooding_algorithm</a:t>
            </a:r>
            <a:r>
              <a:rPr lang="en-GB" dirty="0"/>
              <a:t>(Dostop: 17.03.2022)</a:t>
            </a:r>
          </a:p>
          <a:p>
            <a:r>
              <a:rPr lang="en-GB" dirty="0">
                <a:hlinkClick r:id="rId4"/>
              </a:rPr>
              <a:t>https://www.wikiwand.com/en/Jump_flooding_algorithm</a:t>
            </a:r>
            <a:r>
              <a:rPr lang="en-GB" dirty="0"/>
              <a:t> (</a:t>
            </a:r>
            <a:r>
              <a:rPr lang="en-GB" dirty="0" err="1"/>
              <a:t>Dostop</a:t>
            </a:r>
            <a:r>
              <a:rPr lang="en-GB" dirty="0"/>
              <a:t>: 17.03.2022)</a:t>
            </a:r>
            <a:endParaRPr lang="en-SI" dirty="0"/>
          </a:p>
          <a:p>
            <a:r>
              <a:rPr lang="en-GB" dirty="0">
                <a:hlinkClick r:id="rId5"/>
              </a:rPr>
              <a:t>http://www.geom.uiuc.edu/~samuelp/del_project.html#problem</a:t>
            </a:r>
            <a:endParaRPr lang="en-SI" dirty="0"/>
          </a:p>
          <a:p>
            <a:r>
              <a:rPr lang="en-GB" dirty="0"/>
              <a:t>https://en.wikipedia.org/wiki/Delaunay_triangulation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0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39B6-8C09-442D-82AF-D2C73FD9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CD6-2BE8-4C39-AF45-994C66D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7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erson's face on a colorful background&#10;&#10;Description automatically generated with medium confidence">
            <a:extLst>
              <a:ext uri="{FF2B5EF4-FFF2-40B4-BE49-F238E27FC236}">
                <a16:creationId xmlns:a16="http://schemas.microsoft.com/office/drawing/2014/main" id="{FF6E45DB-C873-492E-AD00-22C42F4E3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241560" y="603618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9038-C757-47FD-871F-D3C60C52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Jump flood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BB80-AE4F-49BB-9E5F-890FCDC2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A49-2ED5-4352-AAE2-97E150B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30909"/>
            <a:ext cx="10515600" cy="794761"/>
          </a:xfrm>
        </p:spPr>
        <p:txBody>
          <a:bodyPr/>
          <a:lstStyle/>
          <a:p>
            <a:r>
              <a:rPr lang="en-GB" dirty="0" err="1"/>
              <a:t>Delaun</a:t>
            </a:r>
            <a:r>
              <a:rPr lang="en-SI" dirty="0"/>
              <a:t>o</a:t>
            </a:r>
            <a:r>
              <a:rPr lang="en-GB" dirty="0" err="1"/>
              <a:t>jeva</a:t>
            </a:r>
            <a:r>
              <a:rPr lang="en-GB" dirty="0"/>
              <a:t> </a:t>
            </a:r>
            <a:r>
              <a:rPr lang="en-GB" dirty="0" err="1"/>
              <a:t>triangulacija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95324-5280-4520-9720-77EF1DCA6104}"/>
              </a:ext>
            </a:extLst>
          </p:cNvPr>
          <p:cNvSpPr txBox="1"/>
          <p:nvPr/>
        </p:nvSpPr>
        <p:spPr>
          <a:xfrm>
            <a:off x="369454" y="1376218"/>
            <a:ext cx="8873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Obstaja</a:t>
            </a:r>
            <a:r>
              <a:rPr lang="en-SI" dirty="0"/>
              <a:t> </a:t>
            </a:r>
            <a:r>
              <a:rPr lang="en-SI" dirty="0" err="1"/>
              <a:t>več</a:t>
            </a:r>
            <a:r>
              <a:rPr lang="en-SI" dirty="0"/>
              <a:t> </a:t>
            </a:r>
            <a:r>
              <a:rPr lang="en-SI" dirty="0" err="1"/>
              <a:t>algoritmov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Deli in </a:t>
            </a:r>
            <a:r>
              <a:rPr lang="en-SI" dirty="0" err="1"/>
              <a:t>vladaj</a:t>
            </a:r>
            <a:r>
              <a:rPr lang="en-SI" dirty="0"/>
              <a:t> (Divide and conquer)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Ideja</a:t>
            </a:r>
            <a:r>
              <a:rPr lang="en-SI" dirty="0"/>
              <a:t>: Problem “</a:t>
            </a:r>
            <a:r>
              <a:rPr lang="en-SI" dirty="0" err="1"/>
              <a:t>razbijemo</a:t>
            </a:r>
            <a:r>
              <a:rPr lang="en-SI" dirty="0"/>
              <a:t>”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manjše</a:t>
            </a:r>
            <a:r>
              <a:rPr lang="en-SI" dirty="0"/>
              <a:t> </a:t>
            </a:r>
            <a:r>
              <a:rPr lang="en-SI" dirty="0" err="1"/>
              <a:t>podprobleme</a:t>
            </a:r>
            <a:r>
              <a:rPr lang="en-SI" dirty="0"/>
              <a:t>, ki </a:t>
            </a:r>
            <a:r>
              <a:rPr lang="en-SI" dirty="0" err="1"/>
              <a:t>jih</a:t>
            </a:r>
            <a:r>
              <a:rPr lang="en-SI" dirty="0"/>
              <a:t> </a:t>
            </a:r>
            <a:r>
              <a:rPr lang="en-SI" dirty="0" err="1"/>
              <a:t>nato</a:t>
            </a:r>
            <a:r>
              <a:rPr lang="en-SI" dirty="0"/>
              <a:t> </a:t>
            </a:r>
            <a:r>
              <a:rPr lang="en-SI" dirty="0" err="1"/>
              <a:t>rekurzivno</a:t>
            </a:r>
            <a:r>
              <a:rPr lang="en-SI" dirty="0"/>
              <a:t> </a:t>
            </a:r>
            <a:r>
              <a:rPr lang="en-SI" dirty="0" err="1"/>
              <a:t>zlepimo</a:t>
            </a:r>
            <a:r>
              <a:rPr lang="en-SI" dirty="0"/>
              <a:t> </a:t>
            </a:r>
            <a:r>
              <a:rPr lang="en-SI" dirty="0" err="1"/>
              <a:t>skupaj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Rezultat</a:t>
            </a:r>
            <a:r>
              <a:rPr lang="en-SI" dirty="0"/>
              <a:t>: </a:t>
            </a:r>
            <a:r>
              <a:rPr lang="en-SI" dirty="0" err="1"/>
              <a:t>Triangulacija</a:t>
            </a:r>
            <a:r>
              <a:rPr lang="en-SI" dirty="0"/>
              <a:t> </a:t>
            </a:r>
            <a:r>
              <a:rPr lang="en-SI" dirty="0" err="1"/>
              <a:t>znotraj</a:t>
            </a:r>
            <a:r>
              <a:rPr lang="en-SI" dirty="0"/>
              <a:t> </a:t>
            </a:r>
            <a:r>
              <a:rPr lang="en-SI" dirty="0" err="1"/>
              <a:t>konveksne</a:t>
            </a:r>
            <a:r>
              <a:rPr lang="en-SI" dirty="0"/>
              <a:t> </a:t>
            </a:r>
            <a:r>
              <a:rPr lang="en-SI" dirty="0" err="1"/>
              <a:t>ogrinjače</a:t>
            </a:r>
            <a:r>
              <a:rPr lang="en-SI" dirty="0"/>
              <a:t> </a:t>
            </a:r>
            <a:r>
              <a:rPr lang="en-SI" dirty="0" err="1"/>
              <a:t>neke</a:t>
            </a:r>
            <a:r>
              <a:rPr lang="en-SI" dirty="0"/>
              <a:t> </a:t>
            </a:r>
            <a:r>
              <a:rPr lang="en-SI" dirty="0" err="1"/>
              <a:t>množice</a:t>
            </a:r>
            <a:r>
              <a:rPr lang="en-SI" dirty="0"/>
              <a:t> </a:t>
            </a:r>
            <a:r>
              <a:rPr lang="en-SI" dirty="0" err="1"/>
              <a:t>točk</a:t>
            </a:r>
            <a:endParaRPr lang="en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4BDB0-B97E-400F-9957-7F554AC0D419}"/>
              </a:ext>
            </a:extLst>
          </p:cNvPr>
          <p:cNvSpPr txBox="1"/>
          <p:nvPr/>
        </p:nvSpPr>
        <p:spPr>
          <a:xfrm>
            <a:off x="483937" y="3260808"/>
            <a:ext cx="5816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Pravimo, da Delaun</a:t>
            </a:r>
            <a:r>
              <a:rPr lang="en-SI" dirty="0" err="1"/>
              <a:t>ojeva</a:t>
            </a:r>
            <a:r>
              <a:rPr lang="en-SI" dirty="0"/>
              <a:t> </a:t>
            </a:r>
            <a:r>
              <a:rPr lang="sl-SI" dirty="0"/>
              <a:t> triangulacija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sl-SI" dirty="0"/>
              <a:t>, če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poljubni</a:t>
            </a:r>
            <a:r>
              <a:rPr lang="en-SI" dirty="0"/>
              <a:t> </a:t>
            </a:r>
            <a:r>
              <a:rPr lang="en-SI" dirty="0" err="1"/>
              <a:t>množici</a:t>
            </a:r>
            <a:r>
              <a:rPr lang="en-SI" dirty="0"/>
              <a:t> </a:t>
            </a:r>
            <a:r>
              <a:rPr lang="en-SI" dirty="0" err="1"/>
              <a:t>točk</a:t>
            </a:r>
            <a:r>
              <a:rPr lang="en-SI" dirty="0"/>
              <a:t> (</a:t>
            </a:r>
            <a:r>
              <a:rPr lang="en-SI" dirty="0" err="1"/>
              <a:t>povezane</a:t>
            </a:r>
            <a:r>
              <a:rPr lang="en-SI" dirty="0"/>
              <a:t> v </a:t>
            </a:r>
            <a:r>
              <a:rPr lang="en-SI" dirty="0" err="1"/>
              <a:t>trikotnike</a:t>
            </a:r>
            <a:r>
              <a:rPr lang="en-SI" dirty="0"/>
              <a:t>), za </a:t>
            </a:r>
            <a:r>
              <a:rPr lang="en-SI" dirty="0" err="1"/>
              <a:t>dva</a:t>
            </a:r>
            <a:r>
              <a:rPr lang="en-SI" dirty="0"/>
              <a:t> </a:t>
            </a:r>
            <a:r>
              <a:rPr lang="en-SI" dirty="0" err="1"/>
              <a:t>poljubna</a:t>
            </a:r>
            <a:r>
              <a:rPr lang="en-SI" dirty="0"/>
              <a:t> </a:t>
            </a:r>
            <a:r>
              <a:rPr lang="en-SI" dirty="0" err="1"/>
              <a:t>sosednja</a:t>
            </a:r>
            <a:r>
              <a:rPr lang="en-SI" dirty="0"/>
              <a:t> </a:t>
            </a:r>
            <a:r>
              <a:rPr lang="en-SI" dirty="0" err="1"/>
              <a:t>trikotnika</a:t>
            </a:r>
            <a:r>
              <a:rPr lang="en-SI" dirty="0"/>
              <a:t>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 err="1"/>
              <a:t>naslednje</a:t>
            </a:r>
            <a:r>
              <a:rPr lang="en-SI" dirty="0"/>
              <a:t>: </a:t>
            </a:r>
          </a:p>
          <a:p>
            <a:endParaRPr lang="en-SI" dirty="0"/>
          </a:p>
          <a:p>
            <a:r>
              <a:rPr lang="en-SI" dirty="0"/>
              <a:t>K</a:t>
            </a:r>
            <a:r>
              <a:rPr lang="sl-SI" dirty="0"/>
              <a:t>ota, ki si nasprotujeta in nista "presekana" z </a:t>
            </a:r>
            <a:r>
              <a:rPr lang="en-SI" dirty="0" err="1"/>
              <a:t>njuno</a:t>
            </a:r>
            <a:r>
              <a:rPr lang="en-SI" dirty="0"/>
              <a:t> </a:t>
            </a:r>
            <a:r>
              <a:rPr lang="en-SI" dirty="0" err="1"/>
              <a:t>skupno</a:t>
            </a:r>
            <a:r>
              <a:rPr lang="en-SI" dirty="0"/>
              <a:t> </a:t>
            </a:r>
            <a:r>
              <a:rPr lang="en-SI" dirty="0" err="1"/>
              <a:t>stranico</a:t>
            </a:r>
            <a:r>
              <a:rPr lang="en-SI" dirty="0"/>
              <a:t>, </a:t>
            </a:r>
            <a:r>
              <a:rPr lang="sl-SI" dirty="0"/>
              <a:t>skupaj sestavljata kot, ki je manjši od 180</a:t>
            </a:r>
            <a:r>
              <a:rPr lang="en-SI" dirty="0"/>
              <a:t> </a:t>
            </a:r>
            <a:r>
              <a:rPr lang="sl-SI" dirty="0"/>
              <a:t>stopinj.</a:t>
            </a:r>
            <a:endParaRPr lang="en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5FDFD-FBFF-4538-BD9E-C7B673E08D8D}"/>
              </a:ext>
            </a:extLst>
          </p:cNvPr>
          <p:cNvSpPr txBox="1"/>
          <p:nvPr/>
        </p:nvSpPr>
        <p:spPr>
          <a:xfrm>
            <a:off x="483936" y="2860698"/>
            <a:ext cx="1221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2000" dirty="0" err="1"/>
              <a:t>Definicija</a:t>
            </a:r>
            <a:r>
              <a:rPr lang="en-SI" sz="2000" dirty="0"/>
              <a:t>:</a:t>
            </a:r>
          </a:p>
        </p:txBody>
      </p:sp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EF663A7F-21A4-4894-AC28-FEEF8DD3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59" y="2409394"/>
            <a:ext cx="4186104" cy="42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741A85-4794-40A1-8A92-86C9D687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4" y="240146"/>
            <a:ext cx="10515600" cy="702397"/>
          </a:xfrm>
        </p:spPr>
        <p:txBody>
          <a:bodyPr/>
          <a:lstStyle/>
          <a:p>
            <a:r>
              <a:rPr lang="en-SI" dirty="0" err="1"/>
              <a:t>Priprava</a:t>
            </a:r>
            <a:r>
              <a:rPr lang="en-SI" dirty="0"/>
              <a:t> </a:t>
            </a:r>
            <a:r>
              <a:rPr lang="en-SI" dirty="0" err="1"/>
              <a:t>podatkov</a:t>
            </a:r>
            <a:endParaRPr lang="en-SI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20AB7DE-0FF9-4560-8044-5241B39C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4741"/>
            <a:ext cx="3156393" cy="2082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8EA5A-1298-4125-805E-1D523449EBB4}"/>
              </a:ext>
            </a:extLst>
          </p:cNvPr>
          <p:cNvSpPr txBox="1"/>
          <p:nvPr/>
        </p:nvSpPr>
        <p:spPr>
          <a:xfrm flipH="1">
            <a:off x="427839" y="1081202"/>
            <a:ext cx="596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Uredimo</a:t>
            </a:r>
            <a:r>
              <a:rPr lang="en-SI" dirty="0"/>
              <a:t> po </a:t>
            </a:r>
            <a:r>
              <a:rPr lang="en-SI" dirty="0" err="1"/>
              <a:t>velikosti</a:t>
            </a:r>
            <a:r>
              <a:rPr lang="en-SI" dirty="0"/>
              <a:t> (</a:t>
            </a:r>
            <a:r>
              <a:rPr lang="en-SI" dirty="0" err="1"/>
              <a:t>naraščajoče</a:t>
            </a:r>
            <a:r>
              <a:rPr lang="en-SI" dirty="0"/>
              <a:t>):</a:t>
            </a:r>
          </a:p>
          <a:p>
            <a:pPr marL="285750" indent="-285750">
              <a:buFontTx/>
              <a:buChar char="-"/>
            </a:pPr>
            <a:r>
              <a:rPr lang="en-SI" dirty="0"/>
              <a:t>Po x-</a:t>
            </a:r>
            <a:r>
              <a:rPr lang="en-SI" dirty="0" err="1"/>
              <a:t>koordinati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primeru</a:t>
            </a:r>
            <a:r>
              <a:rPr lang="en-SI" dirty="0"/>
              <a:t> </a:t>
            </a:r>
            <a:r>
              <a:rPr lang="en-SI" dirty="0" err="1"/>
              <a:t>enakih</a:t>
            </a:r>
            <a:r>
              <a:rPr lang="en-SI" dirty="0"/>
              <a:t> x-</a:t>
            </a:r>
            <a:r>
              <a:rPr lang="en-SI" dirty="0" err="1"/>
              <a:t>vrednosti</a:t>
            </a:r>
            <a:r>
              <a:rPr lang="en-SI" dirty="0"/>
              <a:t>, </a:t>
            </a:r>
            <a:r>
              <a:rPr lang="en-SI" dirty="0" err="1"/>
              <a:t>uredimo</a:t>
            </a:r>
            <a:r>
              <a:rPr lang="en-SI" dirty="0"/>
              <a:t> po y- </a:t>
            </a:r>
            <a:r>
              <a:rPr lang="en-SI" dirty="0" err="1"/>
              <a:t>koordinati</a:t>
            </a:r>
            <a:endParaRPr lang="en-S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F524A-F589-4442-B27A-B8927EF0BEA3}"/>
              </a:ext>
            </a:extLst>
          </p:cNvPr>
          <p:cNvSpPr txBox="1"/>
          <p:nvPr/>
        </p:nvSpPr>
        <p:spPr>
          <a:xfrm>
            <a:off x="219364" y="2524549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sz="2800" dirty="0" err="1"/>
              <a:t>Deljenje</a:t>
            </a:r>
            <a:r>
              <a:rPr lang="en-SI" sz="2800" dirty="0"/>
              <a:t> </a:t>
            </a:r>
            <a:r>
              <a:rPr lang="en-SI" sz="2800" dirty="0" err="1"/>
              <a:t>na</a:t>
            </a:r>
            <a:r>
              <a:rPr lang="en-SI" sz="2800" dirty="0"/>
              <a:t> </a:t>
            </a:r>
            <a:r>
              <a:rPr lang="en-SI" sz="2800" dirty="0" err="1"/>
              <a:t>celice</a:t>
            </a:r>
            <a:r>
              <a:rPr lang="en-SI" sz="2800" dirty="0"/>
              <a:t> (Divide)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8205C-AE7B-4373-B07C-C7B279AE12DF}"/>
              </a:ext>
            </a:extLst>
          </p:cNvPr>
          <p:cNvSpPr txBox="1"/>
          <p:nvPr/>
        </p:nvSpPr>
        <p:spPr>
          <a:xfrm>
            <a:off x="427839" y="3363985"/>
            <a:ext cx="495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Delimo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podmnožice</a:t>
            </a:r>
            <a:r>
              <a:rPr lang="en-SI" dirty="0"/>
              <a:t> (</a:t>
            </a:r>
            <a:r>
              <a:rPr lang="en-SI" dirty="0" err="1"/>
              <a:t>celice</a:t>
            </a:r>
            <a:r>
              <a:rPr lang="en-SI" dirty="0"/>
              <a:t>):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Vsaka</a:t>
            </a:r>
            <a:r>
              <a:rPr lang="en-SI" dirty="0"/>
              <a:t> </a:t>
            </a:r>
            <a:r>
              <a:rPr lang="en-SI" dirty="0" err="1"/>
              <a:t>celica</a:t>
            </a:r>
            <a:r>
              <a:rPr lang="en-SI" dirty="0"/>
              <a:t> </a:t>
            </a:r>
            <a:r>
              <a:rPr lang="en-SI" dirty="0" err="1"/>
              <a:t>vsebuje</a:t>
            </a:r>
            <a:r>
              <a:rPr lang="en-SI" dirty="0"/>
              <a:t> </a:t>
            </a:r>
            <a:r>
              <a:rPr lang="en-SI" dirty="0" err="1"/>
              <a:t>najmanj</a:t>
            </a:r>
            <a:r>
              <a:rPr lang="en-SI" dirty="0"/>
              <a:t> 2 in </a:t>
            </a:r>
            <a:r>
              <a:rPr lang="en-SI" dirty="0" err="1"/>
              <a:t>največ</a:t>
            </a:r>
            <a:r>
              <a:rPr lang="en-SI" dirty="0"/>
              <a:t> 3 </a:t>
            </a:r>
            <a:r>
              <a:rPr lang="en-SI" dirty="0" err="1"/>
              <a:t>točke</a:t>
            </a:r>
            <a:endParaRPr lang="en-SI" dirty="0"/>
          </a:p>
        </p:txBody>
      </p:sp>
      <p:pic>
        <p:nvPicPr>
          <p:cNvPr id="15" name="Picture 14" descr="A picture containing sky, air&#10;&#10;Description automatically generated">
            <a:extLst>
              <a:ext uri="{FF2B5EF4-FFF2-40B4-BE49-F238E27FC236}">
                <a16:creationId xmlns:a16="http://schemas.microsoft.com/office/drawing/2014/main" id="{036362C2-0E4C-4E7A-BE15-0CA9962FB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5" y="3268036"/>
            <a:ext cx="3441264" cy="3006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52A32A-3EAD-4551-A34C-4D95400A6DEF}"/>
              </a:ext>
            </a:extLst>
          </p:cNvPr>
          <p:cNvSpPr txBox="1"/>
          <p:nvPr/>
        </p:nvSpPr>
        <p:spPr>
          <a:xfrm>
            <a:off x="416041" y="4586835"/>
            <a:ext cx="395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Točke</a:t>
            </a:r>
            <a:r>
              <a:rPr lang="en-SI" dirty="0"/>
              <a:t> v </a:t>
            </a:r>
            <a:r>
              <a:rPr lang="en-SI" dirty="0" err="1"/>
              <a:t>vsaki</a:t>
            </a:r>
            <a:r>
              <a:rPr lang="en-SI" dirty="0"/>
              <a:t> </a:t>
            </a:r>
            <a:r>
              <a:rPr lang="en-SI" dirty="0" err="1"/>
              <a:t>celici</a:t>
            </a:r>
            <a:r>
              <a:rPr lang="en-SI" dirty="0"/>
              <a:t> med </a:t>
            </a:r>
            <a:r>
              <a:rPr lang="en-SI" dirty="0" err="1"/>
              <a:t>seboj</a:t>
            </a:r>
            <a:r>
              <a:rPr lang="en-SI" dirty="0"/>
              <a:t> </a:t>
            </a:r>
            <a:r>
              <a:rPr lang="en-SI" dirty="0" err="1"/>
              <a:t>povežemo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4988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171163"/>
            <a:ext cx="6578600" cy="734002"/>
          </a:xfrm>
        </p:spPr>
        <p:txBody>
          <a:bodyPr/>
          <a:lstStyle/>
          <a:p>
            <a:r>
              <a:rPr lang="en-SI" dirty="0" err="1"/>
              <a:t>Spajanje</a:t>
            </a:r>
            <a:r>
              <a:rPr lang="en-SI" dirty="0"/>
              <a:t> (Conquer)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E6B05-3710-4CD8-BCDF-444C344A6639}"/>
              </a:ext>
            </a:extLst>
          </p:cNvPr>
          <p:cNvSpPr txBox="1"/>
          <p:nvPr/>
        </p:nvSpPr>
        <p:spPr>
          <a:xfrm>
            <a:off x="419449" y="1124126"/>
            <a:ext cx="49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Celice</a:t>
            </a:r>
            <a:r>
              <a:rPr lang="en-SI" dirty="0"/>
              <a:t> </a:t>
            </a:r>
            <a:r>
              <a:rPr lang="en-SI" dirty="0" err="1"/>
              <a:t>spajamo</a:t>
            </a:r>
            <a:r>
              <a:rPr lang="en-SI" dirty="0"/>
              <a:t> za “</a:t>
            </a:r>
            <a:r>
              <a:rPr lang="en-SI" dirty="0" err="1"/>
              <a:t>nazaj</a:t>
            </a:r>
            <a:r>
              <a:rPr lang="en-SI" dirty="0"/>
              <a:t>”, po </a:t>
            </a:r>
            <a:r>
              <a:rPr lang="en-SI" dirty="0" err="1"/>
              <a:t>dve</a:t>
            </a:r>
            <a:r>
              <a:rPr lang="en-SI" dirty="0"/>
              <a:t> </a:t>
            </a:r>
            <a:r>
              <a:rPr lang="en-SI" dirty="0" err="1"/>
              <a:t>hkrati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S </a:t>
            </a:r>
            <a:r>
              <a:rPr lang="en-SI" dirty="0" err="1"/>
              <a:t>povezavami</a:t>
            </a:r>
            <a:r>
              <a:rPr lang="en-SI" dirty="0"/>
              <a:t> </a:t>
            </a:r>
            <a:r>
              <a:rPr lang="en-SI" dirty="0" err="1"/>
              <a:t>vedno</a:t>
            </a:r>
            <a:r>
              <a:rPr lang="en-SI" dirty="0"/>
              <a:t>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trikotnike</a:t>
            </a: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AA304-8DBB-4ACF-81B3-8F84944B9D35}"/>
              </a:ext>
            </a:extLst>
          </p:cNvPr>
          <p:cNvSpPr txBox="1"/>
          <p:nvPr/>
        </p:nvSpPr>
        <p:spPr>
          <a:xfrm>
            <a:off x="419449" y="2055303"/>
            <a:ext cx="3485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LL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levi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RR ... </a:t>
            </a:r>
            <a:r>
              <a:rPr lang="en-SI" dirty="0" err="1"/>
              <a:t>Vse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v </a:t>
            </a:r>
            <a:r>
              <a:rPr lang="en-SI" dirty="0" err="1"/>
              <a:t>desni</a:t>
            </a:r>
            <a:r>
              <a:rPr lang="en-SI" dirty="0"/>
              <a:t> </a:t>
            </a:r>
            <a:r>
              <a:rPr lang="en-SI" dirty="0" err="1"/>
              <a:t>celici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LR ... </a:t>
            </a:r>
            <a:r>
              <a:rPr lang="en-SI" dirty="0" err="1"/>
              <a:t>Povezave</a:t>
            </a:r>
            <a:r>
              <a:rPr lang="en-SI" dirty="0"/>
              <a:t> med </a:t>
            </a:r>
            <a:r>
              <a:rPr lang="en-SI" dirty="0" err="1"/>
              <a:t>celicama</a:t>
            </a:r>
            <a:endParaRPr lang="en-S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E8E5C-9CC8-430B-B590-AA2FFC734692}"/>
              </a:ext>
            </a:extLst>
          </p:cNvPr>
          <p:cNvSpPr txBox="1"/>
          <p:nvPr/>
        </p:nvSpPr>
        <p:spPr>
          <a:xfrm>
            <a:off x="419449" y="3263479"/>
            <a:ext cx="560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 err="1"/>
              <a:t>Včasih</a:t>
            </a:r>
            <a:r>
              <a:rPr lang="en-SI" dirty="0"/>
              <a:t> </a:t>
            </a:r>
            <a:r>
              <a:rPr lang="en-SI" dirty="0" err="1"/>
              <a:t>potrebno</a:t>
            </a:r>
            <a:r>
              <a:rPr lang="en-SI" dirty="0"/>
              <a:t> </a:t>
            </a:r>
            <a:r>
              <a:rPr lang="en-SI" dirty="0" err="1"/>
              <a:t>nekatere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 </a:t>
            </a:r>
            <a:r>
              <a:rPr lang="en-SI" dirty="0" err="1"/>
              <a:t>iz</a:t>
            </a:r>
            <a:r>
              <a:rPr lang="en-SI" dirty="0"/>
              <a:t> RR in LL </a:t>
            </a:r>
            <a:r>
              <a:rPr lang="en-SI" dirty="0" err="1"/>
              <a:t>izbrisati</a:t>
            </a:r>
            <a:r>
              <a:rPr lang="en-SI" dirty="0"/>
              <a:t> </a:t>
            </a:r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sl-SI" dirty="0"/>
              <a:t>N</a:t>
            </a:r>
            <a:r>
              <a:rPr lang="en-SI" dirty="0" err="1"/>
              <a:t>ikoli</a:t>
            </a:r>
            <a:r>
              <a:rPr lang="en-SI" dirty="0"/>
              <a:t> pa ne </a:t>
            </a:r>
            <a:r>
              <a:rPr lang="en-SI" dirty="0" err="1"/>
              <a:t>ustvarjamo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LL in RR </a:t>
            </a:r>
            <a:r>
              <a:rPr lang="en-SI" dirty="0" err="1"/>
              <a:t>povezav</a:t>
            </a:r>
            <a:endParaRPr lang="en-SI" dirty="0"/>
          </a:p>
        </p:txBody>
      </p:sp>
      <p:pic>
        <p:nvPicPr>
          <p:cNvPr id="9" name="Picture 8" descr="A picture containing sky, air&#10;&#10;Description automatically generated">
            <a:extLst>
              <a:ext uri="{FF2B5EF4-FFF2-40B4-BE49-F238E27FC236}">
                <a16:creationId xmlns:a16="http://schemas.microsoft.com/office/drawing/2014/main" id="{4A7B4D46-FB6B-4FC0-96BA-6F89B913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87" y="422070"/>
            <a:ext cx="3105400" cy="271345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A591FDF-B683-4384-8947-EA008728C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7494"/>
            <a:ext cx="5832753" cy="2608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93E961-BE86-42CC-A99F-31F570A15A6E}"/>
              </a:ext>
            </a:extLst>
          </p:cNvPr>
          <p:cNvSpPr txBox="1"/>
          <p:nvPr/>
        </p:nvSpPr>
        <p:spPr>
          <a:xfrm>
            <a:off x="419449" y="5033500"/>
            <a:ext cx="569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en-SI" dirty="0"/>
              <a:t>Nova LR </a:t>
            </a:r>
            <a:r>
              <a:rPr lang="en-SI" dirty="0" err="1"/>
              <a:t>povezava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sekati</a:t>
            </a:r>
            <a:r>
              <a:rPr lang="en-SI" dirty="0"/>
              <a:t> </a:t>
            </a:r>
            <a:r>
              <a:rPr lang="en-SI" dirty="0" err="1"/>
              <a:t>že</a:t>
            </a:r>
            <a:r>
              <a:rPr lang="en-SI" dirty="0"/>
              <a:t> </a:t>
            </a:r>
            <a:r>
              <a:rPr lang="en-SI" dirty="0" err="1"/>
              <a:t>obstoječe</a:t>
            </a:r>
            <a:r>
              <a:rPr lang="en-SI" dirty="0"/>
              <a:t> </a:t>
            </a:r>
            <a:r>
              <a:rPr lang="en-SI" dirty="0" err="1"/>
              <a:t>povezave</a:t>
            </a:r>
            <a:r>
              <a:rPr lang="en-S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32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6285E-BF18-440A-98AE-75D6577F297A}"/>
              </a:ext>
            </a:extLst>
          </p:cNvPr>
          <p:cNvSpPr txBox="1"/>
          <p:nvPr/>
        </p:nvSpPr>
        <p:spPr>
          <a:xfrm>
            <a:off x="260058" y="1132514"/>
            <a:ext cx="493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Ustvarimo</a:t>
            </a:r>
            <a:r>
              <a:rPr lang="en-SI" dirty="0"/>
              <a:t>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endParaRPr lang="en-SI" dirty="0"/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8BB19831-6BD2-4EA2-BD5C-2AB2D974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32" y="328204"/>
            <a:ext cx="3180832" cy="2648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0B-231B-4A71-A380-2D0DE5E62E4C}"/>
              </a:ext>
            </a:extLst>
          </p:cNvPr>
          <p:cNvSpPr txBox="1"/>
          <p:nvPr/>
        </p:nvSpPr>
        <p:spPr>
          <a:xfrm>
            <a:off x="260056" y="1570140"/>
            <a:ext cx="619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 err="1"/>
              <a:t>Opazka</a:t>
            </a:r>
            <a:r>
              <a:rPr lang="en-SI" dirty="0"/>
              <a:t>: Novo </a:t>
            </a:r>
            <a:r>
              <a:rPr lang="en-SI" dirty="0" err="1"/>
              <a:t>nastala</a:t>
            </a:r>
            <a:r>
              <a:rPr lang="en-SI" dirty="0"/>
              <a:t> </a:t>
            </a:r>
            <a:r>
              <a:rPr lang="en-SI" dirty="0" err="1"/>
              <a:t>povezava</a:t>
            </a:r>
            <a:r>
              <a:rPr lang="en-SI" dirty="0"/>
              <a:t> </a:t>
            </a:r>
            <a:r>
              <a:rPr lang="en-SI" dirty="0" err="1"/>
              <a:t>si</a:t>
            </a:r>
            <a:r>
              <a:rPr lang="en-SI" dirty="0"/>
              <a:t>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delila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z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20480-5B49-4056-968B-2075B76C4141}"/>
              </a:ext>
            </a:extLst>
          </p:cNvPr>
          <p:cNvSpPr txBox="1"/>
          <p:nvPr/>
        </p:nvSpPr>
        <p:spPr>
          <a:xfrm>
            <a:off x="260056" y="4225954"/>
            <a:ext cx="513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I" dirty="0"/>
              <a:t>V </a:t>
            </a:r>
            <a:r>
              <a:rPr lang="en-SI" dirty="0" err="1"/>
              <a:t>obeh</a:t>
            </a:r>
            <a:r>
              <a:rPr lang="en-SI" dirty="0"/>
              <a:t> </a:t>
            </a:r>
            <a:r>
              <a:rPr lang="en-SI" dirty="0" err="1"/>
              <a:t>celicah</a:t>
            </a:r>
            <a:r>
              <a:rPr lang="en-SI" dirty="0"/>
              <a:t> </a:t>
            </a:r>
            <a:r>
              <a:rPr lang="en-SI" dirty="0" err="1"/>
              <a:t>določimo</a:t>
            </a:r>
            <a:r>
              <a:rPr lang="en-SI" dirty="0"/>
              <a:t> </a:t>
            </a:r>
            <a:r>
              <a:rPr lang="en-SI" dirty="0" err="1"/>
              <a:t>potencialne</a:t>
            </a:r>
            <a:r>
              <a:rPr lang="en-SI" dirty="0"/>
              <a:t> </a:t>
            </a:r>
            <a:r>
              <a:rPr lang="en-SI" dirty="0" err="1"/>
              <a:t>kandidate</a:t>
            </a:r>
            <a:r>
              <a:rPr lang="en-SI" dirty="0"/>
              <a:t> (</a:t>
            </a:r>
            <a:r>
              <a:rPr lang="en-SI" dirty="0" err="1"/>
              <a:t>vrstni</a:t>
            </a:r>
            <a:r>
              <a:rPr lang="en-SI" dirty="0"/>
              <a:t> red je </a:t>
            </a:r>
            <a:r>
              <a:rPr lang="en-SI" dirty="0" err="1"/>
              <a:t>pomemben</a:t>
            </a:r>
            <a:r>
              <a:rPr lang="en-SI" dirty="0"/>
              <a:t>!)</a:t>
            </a:r>
          </a:p>
          <a:p>
            <a:pPr marL="285750" indent="-285750">
              <a:buFontTx/>
              <a:buChar char="-"/>
            </a:pPr>
            <a:endParaRPr lang="en-SI" dirty="0"/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5FDF1A10-91AA-475F-A95B-23904E83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64" y="3703182"/>
            <a:ext cx="4563611" cy="25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0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55-70A8-4A0E-9265-F698F02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7" y="171163"/>
            <a:ext cx="8533743" cy="734002"/>
          </a:xfrm>
        </p:spPr>
        <p:txBody>
          <a:bodyPr>
            <a:normAutofit fontScale="90000"/>
          </a:bodyPr>
          <a:lstStyle/>
          <a:p>
            <a:r>
              <a:rPr lang="en-SI" dirty="0" err="1"/>
              <a:t>Določanje</a:t>
            </a:r>
            <a:r>
              <a:rPr lang="en-SI" dirty="0"/>
              <a:t> </a:t>
            </a:r>
            <a:r>
              <a:rPr lang="en-SI" dirty="0" err="1"/>
              <a:t>novih</a:t>
            </a:r>
            <a:r>
              <a:rPr lang="en-SI" dirty="0"/>
              <a:t> LR </a:t>
            </a:r>
            <a:r>
              <a:rPr lang="en-SI" dirty="0" err="1"/>
              <a:t>povezav</a:t>
            </a:r>
            <a:r>
              <a:rPr lang="en-SI" dirty="0"/>
              <a:t> (</a:t>
            </a:r>
            <a:r>
              <a:rPr lang="en-SI" dirty="0" err="1"/>
              <a:t>iteracija</a:t>
            </a:r>
            <a:r>
              <a:rPr lang="en-SI" dirty="0"/>
              <a:t>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361C6-EE55-44D2-813D-37393EA04819}"/>
              </a:ext>
            </a:extLst>
          </p:cNvPr>
          <p:cNvSpPr txBox="1"/>
          <p:nvPr/>
        </p:nvSpPr>
        <p:spPr>
          <a:xfrm>
            <a:off x="436227" y="1283140"/>
            <a:ext cx="7038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Za </a:t>
            </a:r>
            <a:r>
              <a:rPr lang="en-SI" dirty="0" err="1"/>
              <a:t>vsakega</a:t>
            </a:r>
            <a:r>
              <a:rPr lang="en-SI" dirty="0"/>
              <a:t> </a:t>
            </a:r>
            <a:r>
              <a:rPr lang="en-SI" dirty="0" err="1"/>
              <a:t>kandiata</a:t>
            </a:r>
            <a:r>
              <a:rPr lang="en-SI" dirty="0"/>
              <a:t> </a:t>
            </a:r>
            <a:r>
              <a:rPr lang="en-SI" dirty="0" err="1"/>
              <a:t>preverimo</a:t>
            </a:r>
            <a:r>
              <a:rPr lang="en-SI" dirty="0"/>
              <a:t>, </a:t>
            </a:r>
            <a:r>
              <a:rPr lang="en-SI" dirty="0" err="1"/>
              <a:t>če</a:t>
            </a:r>
            <a:r>
              <a:rPr lang="en-SI" dirty="0"/>
              <a:t> </a:t>
            </a:r>
            <a:r>
              <a:rPr lang="en-SI" dirty="0" err="1"/>
              <a:t>zadostuje</a:t>
            </a:r>
            <a:r>
              <a:rPr lang="en-SI" dirty="0"/>
              <a:t> </a:t>
            </a:r>
            <a:r>
              <a:rPr lang="en-SI" dirty="0" err="1"/>
              <a:t>pogojem</a:t>
            </a:r>
            <a:r>
              <a:rPr lang="en-SI" dirty="0"/>
              <a:t>:</a:t>
            </a:r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Kot</a:t>
            </a:r>
            <a:r>
              <a:rPr lang="en-SI" dirty="0"/>
              <a:t> med </a:t>
            </a:r>
            <a:r>
              <a:rPr lang="en-SI" dirty="0" err="1"/>
              <a:t>bazno</a:t>
            </a:r>
            <a:r>
              <a:rPr lang="en-SI" dirty="0"/>
              <a:t> LR </a:t>
            </a:r>
            <a:r>
              <a:rPr lang="en-SI" dirty="0" err="1"/>
              <a:t>povezavo</a:t>
            </a:r>
            <a:r>
              <a:rPr lang="en-SI" dirty="0"/>
              <a:t> in </a:t>
            </a:r>
            <a:r>
              <a:rPr lang="en-SI" dirty="0" err="1"/>
              <a:t>povezavo</a:t>
            </a:r>
            <a:r>
              <a:rPr lang="en-SI" dirty="0"/>
              <a:t> </a:t>
            </a:r>
            <a:r>
              <a:rPr lang="en-SI" dirty="0" err="1"/>
              <a:t>desne</a:t>
            </a:r>
            <a:r>
              <a:rPr lang="en-SI" dirty="0"/>
              <a:t> </a:t>
            </a:r>
            <a:r>
              <a:rPr lang="en-SI" dirty="0" err="1"/>
              <a:t>točke</a:t>
            </a:r>
            <a:r>
              <a:rPr lang="en-SI" dirty="0"/>
              <a:t> do </a:t>
            </a:r>
            <a:r>
              <a:rPr lang="en-SI" dirty="0" err="1"/>
              <a:t>kandidata</a:t>
            </a:r>
            <a:r>
              <a:rPr lang="en-SI" dirty="0"/>
              <a:t> mora </a:t>
            </a:r>
            <a:r>
              <a:rPr lang="en-SI" dirty="0" err="1"/>
              <a:t>biti</a:t>
            </a:r>
            <a:r>
              <a:rPr lang="en-SI" dirty="0"/>
              <a:t> </a:t>
            </a:r>
            <a:r>
              <a:rPr lang="en-SI" dirty="0" err="1"/>
              <a:t>manj</a:t>
            </a:r>
            <a:r>
              <a:rPr lang="en-SI" dirty="0"/>
              <a:t> </a:t>
            </a:r>
            <a:r>
              <a:rPr lang="en-SI" dirty="0" err="1"/>
              <a:t>kot</a:t>
            </a:r>
            <a:r>
              <a:rPr lang="en-SI" dirty="0"/>
              <a:t> 180 </a:t>
            </a:r>
            <a:r>
              <a:rPr lang="en-SI" dirty="0" err="1"/>
              <a:t>stopinj</a:t>
            </a:r>
            <a:endParaRPr lang="en-SI" dirty="0"/>
          </a:p>
          <a:p>
            <a:pPr marL="400050" indent="-400050">
              <a:buFont typeface="+mj-lt"/>
              <a:buAutoNum type="romanUcPeriod"/>
            </a:pPr>
            <a:r>
              <a:rPr lang="en-SI" dirty="0" err="1"/>
              <a:t>Očrtana</a:t>
            </a:r>
            <a:r>
              <a:rPr lang="en-SI" dirty="0"/>
              <a:t> </a:t>
            </a:r>
            <a:r>
              <a:rPr lang="en-SI" dirty="0" err="1"/>
              <a:t>krožnica</a:t>
            </a:r>
            <a:r>
              <a:rPr lang="en-SI" dirty="0"/>
              <a:t>, ki jo </a:t>
            </a:r>
            <a:r>
              <a:rPr lang="en-SI" dirty="0" err="1"/>
              <a:t>tvorita</a:t>
            </a:r>
            <a:r>
              <a:rPr lang="en-SI" dirty="0"/>
              <a:t> </a:t>
            </a:r>
            <a:r>
              <a:rPr lang="en-SI" dirty="0" err="1"/>
              <a:t>obe</a:t>
            </a:r>
            <a:r>
              <a:rPr lang="en-SI" dirty="0"/>
              <a:t> </a:t>
            </a:r>
            <a:r>
              <a:rPr lang="en-SI" dirty="0" err="1"/>
              <a:t>točki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sme</a:t>
            </a:r>
            <a:r>
              <a:rPr lang="en-SI" dirty="0"/>
              <a:t> </a:t>
            </a:r>
            <a:r>
              <a:rPr lang="en-SI" dirty="0" err="1"/>
              <a:t>vsebovati</a:t>
            </a:r>
            <a:r>
              <a:rPr lang="en-SI" dirty="0"/>
              <a:t> </a:t>
            </a:r>
            <a:r>
              <a:rPr lang="en-SI" dirty="0" err="1"/>
              <a:t>naslednjega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endParaRPr lang="en-SI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B3E2DC-D499-48E5-9F40-2C616739F43E}"/>
              </a:ext>
            </a:extLst>
          </p:cNvPr>
          <p:cNvGrpSpPr/>
          <p:nvPr/>
        </p:nvGrpSpPr>
        <p:grpSpPr>
          <a:xfrm>
            <a:off x="7710222" y="791423"/>
            <a:ext cx="4407017" cy="2768382"/>
            <a:chOff x="7710222" y="791423"/>
            <a:chExt cx="4407017" cy="2768382"/>
          </a:xfrm>
        </p:grpSpPr>
        <p:pic>
          <p:nvPicPr>
            <p:cNvPr id="12" name="Picture 11" descr="Chart, radar chart&#10;&#10;Description automatically generated">
              <a:extLst>
                <a:ext uri="{FF2B5EF4-FFF2-40B4-BE49-F238E27FC236}">
                  <a16:creationId xmlns:a16="http://schemas.microsoft.com/office/drawing/2014/main" id="{8175A3BE-CEBB-42F6-BBA3-4E71EF10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222" y="791423"/>
              <a:ext cx="4171385" cy="2637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A8E647-54E9-4AEA-A1FC-4013ABB1A6D4}"/>
                </a:ext>
              </a:extLst>
            </p:cNvPr>
            <p:cNvSpPr txBox="1"/>
            <p:nvPr/>
          </p:nvSpPr>
          <p:spPr>
            <a:xfrm>
              <a:off x="9518451" y="3298195"/>
              <a:ext cx="2598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100" dirty="0" err="1"/>
                <a:t>Prvi</a:t>
              </a:r>
              <a:r>
                <a:rPr lang="en-SI" sz="1100" dirty="0"/>
                <a:t> </a:t>
              </a:r>
              <a:r>
                <a:rPr lang="en-SI" sz="1100" dirty="0" err="1"/>
                <a:t>kandidat</a:t>
              </a:r>
              <a:r>
                <a:rPr lang="en-SI" sz="1100" dirty="0"/>
                <a:t> </a:t>
              </a:r>
              <a:r>
                <a:rPr lang="en-SI" sz="1100" dirty="0" err="1"/>
                <a:t>zadostuje</a:t>
              </a:r>
              <a:r>
                <a:rPr lang="en-SI" sz="1100" dirty="0"/>
                <a:t> le </a:t>
              </a:r>
              <a:r>
                <a:rPr lang="en-SI" sz="1100" dirty="0" err="1"/>
                <a:t>prvemu</a:t>
              </a:r>
              <a:r>
                <a:rPr lang="en-SI" sz="1100" dirty="0"/>
                <a:t> </a:t>
              </a:r>
              <a:r>
                <a:rPr lang="en-SI" sz="1100" dirty="0" err="1"/>
                <a:t>pogoju</a:t>
              </a:r>
              <a:r>
                <a:rPr lang="en-SI" sz="1100" dirty="0"/>
                <a:t>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B75E45-CE76-4CF3-872D-DC8FC45D80AF}"/>
              </a:ext>
            </a:extLst>
          </p:cNvPr>
          <p:cNvSpPr txBox="1"/>
          <p:nvPr/>
        </p:nvSpPr>
        <p:spPr>
          <a:xfrm>
            <a:off x="436227" y="3741490"/>
            <a:ext cx="6459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 err="1"/>
              <a:t>Ločimo</a:t>
            </a:r>
            <a:r>
              <a:rPr lang="en-SI" dirty="0"/>
              <a:t>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primere</a:t>
            </a:r>
            <a:r>
              <a:rPr lang="en-SI" dirty="0"/>
              <a:t>:</a:t>
            </a:r>
          </a:p>
          <a:p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in II.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</a:t>
            </a:r>
            <a:r>
              <a:rPr lang="en-SI" dirty="0" err="1"/>
              <a:t>postane</a:t>
            </a:r>
            <a:r>
              <a:rPr lang="en-SI" dirty="0"/>
              <a:t> </a:t>
            </a:r>
            <a:r>
              <a:rPr lang="en-SI" dirty="0" err="1"/>
              <a:t>naš</a:t>
            </a:r>
            <a:r>
              <a:rPr lang="en-SI" dirty="0"/>
              <a:t> </a:t>
            </a:r>
            <a:r>
              <a:rPr lang="en-SI" dirty="0" err="1"/>
              <a:t>končni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(</a:t>
            </a:r>
            <a:r>
              <a:rPr lang="en-SI" dirty="0" err="1"/>
              <a:t>izbranec</a:t>
            </a:r>
            <a:r>
              <a:rPr lang="en-SI" dirty="0"/>
              <a:t>)</a:t>
            </a:r>
          </a:p>
          <a:p>
            <a:pPr marL="285750" indent="-285750">
              <a:buFontTx/>
              <a:buChar char="-"/>
            </a:pPr>
            <a:r>
              <a:rPr lang="en-SI" dirty="0"/>
              <a:t>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/>
              <a:t> Ne </a:t>
            </a:r>
            <a:r>
              <a:rPr lang="en-SI" dirty="0" err="1"/>
              <a:t>izberemo</a:t>
            </a:r>
            <a:r>
              <a:rPr lang="en-SI" dirty="0"/>
              <a:t> </a:t>
            </a:r>
            <a:r>
              <a:rPr lang="en-SI" dirty="0" err="1"/>
              <a:t>nobenega</a:t>
            </a:r>
            <a:r>
              <a:rPr lang="en-SI" dirty="0"/>
              <a:t> </a:t>
            </a:r>
            <a:r>
              <a:rPr lang="en-SI" dirty="0" err="1"/>
              <a:t>kandidata</a:t>
            </a:r>
            <a:r>
              <a:rPr lang="en-SI" dirty="0"/>
              <a:t> za to </a:t>
            </a:r>
            <a:r>
              <a:rPr lang="en-SI" dirty="0" err="1"/>
              <a:t>stran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/>
              <a:t>I. </a:t>
            </a:r>
            <a:r>
              <a:rPr lang="sl-SI" dirty="0"/>
              <a:t>V</a:t>
            </a:r>
            <a:r>
              <a:rPr lang="en-SI" dirty="0" err="1"/>
              <a:t>elja</a:t>
            </a:r>
            <a:r>
              <a:rPr lang="en-SI" dirty="0"/>
              <a:t> II. ne </a:t>
            </a:r>
            <a:r>
              <a:rPr lang="en-SI" dirty="0" err="1"/>
              <a:t>velja</a:t>
            </a:r>
            <a:r>
              <a:rPr lang="en-SI" dirty="0"/>
              <a:t> </a:t>
            </a:r>
            <a:r>
              <a:rPr lang="en-SI" dirty="0">
                <a:sym typeface="Wingdings" panose="05000000000000000000" pitchFamily="2" charset="2"/>
              </a:rPr>
              <a:t></a:t>
            </a:r>
            <a:r>
              <a:rPr lang="en-SI" dirty="0" err="1"/>
              <a:t>Izbrišemo</a:t>
            </a:r>
            <a:r>
              <a:rPr lang="en-SI" dirty="0"/>
              <a:t> </a:t>
            </a:r>
            <a:r>
              <a:rPr lang="en-SI" dirty="0" err="1"/>
              <a:t>povezavo</a:t>
            </a:r>
            <a:r>
              <a:rPr lang="en-SI" dirty="0"/>
              <a:t> RR med </a:t>
            </a:r>
            <a:r>
              <a:rPr lang="en-SI" dirty="0" err="1"/>
              <a:t>desno</a:t>
            </a:r>
            <a:r>
              <a:rPr lang="en-SI" dirty="0"/>
              <a:t> </a:t>
            </a:r>
            <a:r>
              <a:rPr lang="en-SI" dirty="0" err="1"/>
              <a:t>točko</a:t>
            </a:r>
            <a:r>
              <a:rPr lang="en-SI" dirty="0"/>
              <a:t> </a:t>
            </a:r>
            <a:r>
              <a:rPr lang="en-SI" dirty="0" err="1"/>
              <a:t>bazne</a:t>
            </a:r>
            <a:r>
              <a:rPr lang="en-SI" dirty="0"/>
              <a:t> LR </a:t>
            </a:r>
            <a:r>
              <a:rPr lang="en-SI" dirty="0" err="1"/>
              <a:t>povezave</a:t>
            </a:r>
            <a:r>
              <a:rPr lang="en-SI" dirty="0"/>
              <a:t> in </a:t>
            </a:r>
            <a:r>
              <a:rPr lang="en-SI" dirty="0" err="1"/>
              <a:t>kandidatom</a:t>
            </a:r>
            <a:r>
              <a:rPr lang="en-SI" dirty="0"/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D41F8-F4EB-42A0-8613-1C60289F56D0}"/>
              </a:ext>
            </a:extLst>
          </p:cNvPr>
          <p:cNvSpPr txBox="1"/>
          <p:nvPr/>
        </p:nvSpPr>
        <p:spPr>
          <a:xfrm>
            <a:off x="436227" y="5696125"/>
            <a:ext cx="4584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 err="1"/>
              <a:t>Izvajamo</a:t>
            </a:r>
            <a:r>
              <a:rPr lang="en-SI" dirty="0"/>
              <a:t> </a:t>
            </a:r>
            <a:r>
              <a:rPr lang="en-SI" dirty="0" err="1"/>
              <a:t>dokler</a:t>
            </a:r>
            <a:r>
              <a:rPr lang="en-SI" dirty="0"/>
              <a:t>:</a:t>
            </a:r>
          </a:p>
          <a:p>
            <a:pPr marL="285750" indent="-285750">
              <a:buFontTx/>
              <a:buChar char="-"/>
            </a:pPr>
            <a:r>
              <a:rPr lang="en-SI" dirty="0" err="1"/>
              <a:t>Dobimo</a:t>
            </a:r>
            <a:r>
              <a:rPr lang="en-SI" dirty="0"/>
              <a:t> </a:t>
            </a:r>
            <a:r>
              <a:rPr lang="en-SI" dirty="0" err="1"/>
              <a:t>izbranca</a:t>
            </a:r>
            <a:endParaRPr lang="en-SI" dirty="0"/>
          </a:p>
          <a:p>
            <a:pPr marL="285750" indent="-285750">
              <a:buFontTx/>
              <a:buChar char="-"/>
            </a:pPr>
            <a:r>
              <a:rPr lang="en-SI" dirty="0" err="1"/>
              <a:t>Ugotovimo</a:t>
            </a:r>
            <a:r>
              <a:rPr lang="en-SI" dirty="0"/>
              <a:t>, da </a:t>
            </a:r>
            <a:r>
              <a:rPr lang="en-SI" dirty="0" err="1"/>
              <a:t>noben</a:t>
            </a:r>
            <a:r>
              <a:rPr lang="en-SI" dirty="0"/>
              <a:t> </a:t>
            </a:r>
            <a:r>
              <a:rPr lang="en-SI" dirty="0" err="1"/>
              <a:t>kandidat</a:t>
            </a:r>
            <a:r>
              <a:rPr lang="en-SI" dirty="0"/>
              <a:t> ne </a:t>
            </a:r>
            <a:r>
              <a:rPr lang="en-SI" dirty="0" err="1"/>
              <a:t>bo</a:t>
            </a:r>
            <a:r>
              <a:rPr lang="en-SI" dirty="0"/>
              <a:t> </a:t>
            </a:r>
            <a:r>
              <a:rPr lang="en-SI" dirty="0" err="1"/>
              <a:t>izbran</a:t>
            </a:r>
            <a:endParaRPr lang="en-SI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70DF57E-BEA0-4D7A-8937-08998908F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3952900"/>
            <a:ext cx="4171385" cy="25285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500003-8DEF-4ABC-AFB2-52E58C84F9FC}"/>
              </a:ext>
            </a:extLst>
          </p:cNvPr>
          <p:cNvSpPr txBox="1"/>
          <p:nvPr/>
        </p:nvSpPr>
        <p:spPr>
          <a:xfrm>
            <a:off x="9396622" y="6488650"/>
            <a:ext cx="2720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100" dirty="0"/>
              <a:t>Po </a:t>
            </a:r>
            <a:r>
              <a:rPr lang="en-SI" sz="1100" dirty="0" err="1"/>
              <a:t>izbrisu</a:t>
            </a:r>
            <a:r>
              <a:rPr lang="en-SI" sz="1100" dirty="0"/>
              <a:t> </a:t>
            </a:r>
            <a:r>
              <a:rPr lang="en-SI" sz="1100" dirty="0" err="1"/>
              <a:t>povezave</a:t>
            </a:r>
            <a:r>
              <a:rPr lang="en-SI" sz="1100" dirty="0"/>
              <a:t> </a:t>
            </a:r>
            <a:r>
              <a:rPr lang="en-SI" sz="1100" dirty="0" err="1"/>
              <a:t>dobimo</a:t>
            </a:r>
            <a:r>
              <a:rPr lang="en-SI" sz="1100" dirty="0"/>
              <a:t> </a:t>
            </a:r>
            <a:r>
              <a:rPr lang="en-SI" sz="1100" dirty="0" err="1"/>
              <a:t>našega</a:t>
            </a:r>
            <a:r>
              <a:rPr lang="en-SI" sz="1100" dirty="0"/>
              <a:t> </a:t>
            </a:r>
            <a:r>
              <a:rPr lang="en-SI" sz="1100" dirty="0" err="1"/>
              <a:t>izbranca</a:t>
            </a:r>
            <a:endParaRPr lang="en-SI" sz="1100" dirty="0"/>
          </a:p>
        </p:txBody>
      </p:sp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DFEDEEF7-3E84-405F-93B4-7496D4B4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35" y="3952900"/>
            <a:ext cx="2398379" cy="25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2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Vornoievi diagrami</vt:lpstr>
      <vt:lpstr>Uvod</vt:lpstr>
      <vt:lpstr>PowerPoint Presentation</vt:lpstr>
      <vt:lpstr>Jump flood</vt:lpstr>
      <vt:lpstr>Delaunojeva triangulacija</vt:lpstr>
      <vt:lpstr>Priprava podatkov</vt:lpstr>
      <vt:lpstr>Spajanje (Conquer)</vt:lpstr>
      <vt:lpstr>Določanje novih LR povezav (iteracija)</vt:lpstr>
      <vt:lpstr>Določanje novih LR povezav (iteracija)</vt:lpstr>
      <vt:lpstr>Določanje novih LR povezav (iteracija)</vt:lpstr>
      <vt:lpstr>Spajanje (Conquer)</vt:lpstr>
      <vt:lpstr>Povezovanje točk</vt:lpstr>
      <vt:lpstr>Primeri in zanimivosto</vt:lpstr>
      <vt:lpstr>Primeri uporabe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Vornoievi diagrami</dc:title>
  <dc:creator>gal zakrajsek</dc:creator>
  <cp:lastModifiedBy>Liam Mislej</cp:lastModifiedBy>
  <cp:revision>5</cp:revision>
  <dcterms:created xsi:type="dcterms:W3CDTF">2022-03-17T13:58:20Z</dcterms:created>
  <dcterms:modified xsi:type="dcterms:W3CDTF">2022-03-17T21:03:09Z</dcterms:modified>
</cp:coreProperties>
</file>