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71" r:id="rId5"/>
    <p:sldId id="272" r:id="rId6"/>
    <p:sldId id="261" r:id="rId7"/>
    <p:sldId id="274" r:id="rId8"/>
    <p:sldId id="275" r:id="rId9"/>
    <p:sldId id="276" r:id="rId10"/>
    <p:sldId id="277" r:id="rId11"/>
    <p:sldId id="265" r:id="rId12"/>
    <p:sldId id="27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DOC-20240826-WA0005..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[DOC-20240826-WA0005..xlsx]Sheet1!PivotTable1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2806-1142-8BA6-DA5F16BE93B6}"/>
            </c:ext>
          </c:extLst>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2806-1142-8BA6-DA5F16BE93B6}"/>
            </c:ext>
          </c:extLst>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2806-1142-8BA6-DA5F16BE93B6}"/>
            </c:ext>
          </c:extLst>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2806-1142-8BA6-DA5F16BE93B6}"/>
            </c:ext>
          </c:extLst>
        </c:ser>
        <c:dLbls>
          <c:showLegendKey val="0"/>
          <c:showVal val="0"/>
          <c:showCatName val="0"/>
          <c:showSerName val="0"/>
          <c:showPercent val="0"/>
          <c:showBubbleSize val="0"/>
        </c:dLbls>
        <c:gapWidth val="100"/>
        <c:shape val="box"/>
        <c:axId val="1494353760"/>
        <c:axId val="1639513440"/>
        <c:axId val="775298559"/>
      </c:bar3D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erAx>
        <c:axId val="775298559"/>
        <c:scaling>
          <c:orientation val="minMax"/>
        </c:scaling>
        <c:delete val="0"/>
        <c:axPos val="b"/>
        <c:majorTickMark val="out"/>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ser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76298" y="2798303"/>
            <a:ext cx="10477119" cy="1938992"/>
          </a:xfrm>
          <a:prstGeom prst="rect">
            <a:avLst/>
          </a:prstGeom>
          <a:noFill/>
        </p:spPr>
        <p:txBody>
          <a:bodyPr wrap="square" rtlCol="0">
            <a:spAutoFit/>
          </a:bodyPr>
          <a:lstStyle/>
          <a:p>
            <a:r>
              <a:rPr lang="en-US" sz="2400" dirty="0"/>
              <a:t>STUDENT NAME:  PRIYANGA. L</a:t>
            </a:r>
          </a:p>
          <a:p>
            <a:r>
              <a:rPr lang="en-US" sz="2400" dirty="0"/>
              <a:t>REGISTER NO: 312210042(3483DFE8C6E1B50AD084EE2B921C3E01)</a:t>
            </a:r>
          </a:p>
          <a:p>
            <a:r>
              <a:rPr lang="en-US" sz="2400" dirty="0"/>
              <a:t>DEPARTMENT:B.COM (GENERAL )</a:t>
            </a:r>
          </a:p>
          <a:p>
            <a:r>
              <a:rPr lang="en-US" sz="2400" dirty="0"/>
              <a:t>COLLEGE:VALLIAMMAL COLLEGE FOR WOMEN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3" name="object 6">
            <a:extLst>
              <a:ext uri="{FF2B5EF4-FFF2-40B4-BE49-F238E27FC236}">
                <a16:creationId xmlns:a16="http://schemas.microsoft.com/office/drawing/2014/main" id="{80C34A5F-1A8C-714B-CECC-C20A7D8120DA}"/>
              </a:ext>
            </a:extLst>
          </p:cNvPr>
          <p:cNvPicPr/>
          <p:nvPr/>
        </p:nvPicPr>
        <p:blipFill>
          <a:blip r:embed="rId3" cstate="print"/>
          <a:stretch>
            <a:fillRect/>
          </a:stretch>
        </p:blipFill>
        <p:spPr>
          <a:xfrm>
            <a:off x="6366867" y="291147"/>
            <a:ext cx="3014943" cy="2887822"/>
          </a:xfrm>
          <a:prstGeom prst="rect">
            <a:avLst/>
          </a:prstGeom>
        </p:spPr>
      </p:pic>
      <p:sp>
        <p:nvSpPr>
          <p:cNvPr id="2" name="TextBox 1">
            <a:extLst>
              <a:ext uri="{FF2B5EF4-FFF2-40B4-BE49-F238E27FC236}">
                <a16:creationId xmlns:a16="http://schemas.microsoft.com/office/drawing/2014/main" id="{8F364945-0B94-BFDE-06DB-696706604966}"/>
              </a:ext>
            </a:extLst>
          </p:cNvPr>
          <p:cNvSpPr txBox="1"/>
          <p:nvPr/>
        </p:nvSpPr>
        <p:spPr>
          <a:xfrm>
            <a:off x="764698" y="1720840"/>
            <a:ext cx="6557962" cy="3693319"/>
          </a:xfrm>
          <a:prstGeom prst="rect">
            <a:avLst/>
          </a:prstGeom>
          <a:noFill/>
        </p:spPr>
        <p:txBody>
          <a:bodyPr wrap="square" rtlCol="0">
            <a:sp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DATA COLLECTION 
Identification 
Gathering 
Preparation 
DATA CLEANING </a:t>
            </a:r>
          </a:p>
          <a:p>
            <a:pPr marL="285750" indent="-285750" algn="just">
              <a:buFont typeface="Arial" panose="020B0604020202020204" pitchFamily="34" charset="0"/>
              <a:buChar char="•"/>
            </a:pPr>
            <a:r>
              <a:rPr lang="en-IN" dirty="0"/>
              <a:t>Standardization 
Correction
Validation 
SUMMARY </a:t>
            </a:r>
          </a:p>
          <a:p>
            <a:pPr marL="285750" indent="-285750" algn="just">
              <a:buFont typeface="Arial" panose="020B0604020202020204" pitchFamily="34" charset="0"/>
              <a:buChar char="•"/>
            </a:pPr>
            <a:r>
              <a:rPr lang="en-IN" dirty="0"/>
              <a:t>Data analysis involves examining, transforming, and </a:t>
            </a:r>
            <a:r>
              <a:rPr lang="en-IN" dirty="0" err="1"/>
              <a:t>modeling</a:t>
            </a:r>
            <a:r>
              <a:rPr lang="en-IN" dirty="0"/>
              <a:t> data to extract meaningful insights, identify patterns, and support decision-making. </a:t>
            </a:r>
            <a:endParaRPr lang="en-US" dirty="0"/>
          </a:p>
        </p:txBody>
      </p:sp>
    </p:spTree>
    <p:extLst>
      <p:ext uri="{BB962C8B-B14F-4D97-AF65-F5344CB8AC3E}">
        <p14:creationId xmlns:p14="http://schemas.microsoft.com/office/powerpoint/2010/main" val="2258716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4AAF83F3-95FD-F38D-5044-FF221F00B3A0}"/>
              </a:ext>
            </a:extLst>
          </p:cNvPr>
          <p:cNvGraphicFramePr>
            <a:graphicFrameLocks/>
          </p:cNvGraphicFramePr>
          <p:nvPr>
            <p:extLst>
              <p:ext uri="{D42A27DB-BD31-4B8C-83A1-F6EECF244321}">
                <p14:modId xmlns:p14="http://schemas.microsoft.com/office/powerpoint/2010/main" val="320118173"/>
              </p:ext>
            </p:extLst>
          </p:nvPr>
        </p:nvGraphicFramePr>
        <p:xfrm>
          <a:off x="1973897" y="1419372"/>
          <a:ext cx="5670843" cy="465757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1AEFDC1-E1C1-8F44-7542-F65DE2D80798}"/>
              </a:ext>
            </a:extLst>
          </p:cNvPr>
          <p:cNvSpPr txBox="1"/>
          <p:nvPr/>
        </p:nvSpPr>
        <p:spPr>
          <a:xfrm>
            <a:off x="514232" y="1625200"/>
            <a:ext cx="6091418" cy="2289945"/>
          </a:xfrm>
          <a:prstGeom prst="rect">
            <a:avLst/>
          </a:prstGeom>
          <a:noFill/>
        </p:spPr>
        <p:txBody>
          <a:bodyPr wrap="square" rtlCol="0">
            <a:spAutoFit/>
          </a:bodyPr>
          <a:lstStyle/>
          <a:p>
            <a:pPr marL="285750" indent="-28575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IN" sz="2000" dirty="0"/>
              <a:t>ployee satisfaction.</a:t>
            </a:r>
            <a:endParaRPr lang="en-US" dirty="0"/>
          </a:p>
        </p:txBody>
      </p:sp>
    </p:spTree>
    <p:extLst>
      <p:ext uri="{BB962C8B-B14F-4D97-AF65-F5344CB8AC3E}">
        <p14:creationId xmlns:p14="http://schemas.microsoft.com/office/powerpoint/2010/main" val="234788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5679EA5A-37DA-0E94-A620-CA4DDCCBE545}"/>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E0309066-C252-0701-10D8-AA07F75F962B}"/>
              </a:ext>
            </a:extLst>
          </p:cNvPr>
          <p:cNvSpPr txBox="1"/>
          <p:nvPr/>
        </p:nvSpPr>
        <p:spPr>
          <a:xfrm>
            <a:off x="676275" y="1695450"/>
            <a:ext cx="6739666" cy="2954655"/>
          </a:xfrm>
          <a:prstGeom prst="rect">
            <a:avLst/>
          </a:prstGeom>
          <a:noFill/>
        </p:spPr>
        <p:txBody>
          <a:bodyPr wrap="square" rtlCol="0">
            <a:spAutoFit/>
          </a:bodyPr>
          <a:lstStyle/>
          <a:p>
            <a:pPr algn="l"/>
            <a:endParaRPr lang="en-IN" dirty="0"/>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7193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0590CA8-AD34-58FD-C313-0D349AE64D71}"/>
              </a:ext>
            </a:extLst>
          </p:cNvPr>
          <p:cNvSpPr txBox="1"/>
          <p:nvPr/>
        </p:nvSpPr>
        <p:spPr>
          <a:xfrm>
            <a:off x="676275" y="1725483"/>
            <a:ext cx="7924799" cy="4154984"/>
          </a:xfrm>
          <a:prstGeom prst="rect">
            <a:avLst/>
          </a:prstGeom>
          <a:noFill/>
        </p:spPr>
        <p:txBody>
          <a:bodyPr wrap="square" rtlCol="0">
            <a:spAutoFit/>
          </a:bodyPr>
          <a:lstStyle/>
          <a:p>
            <a:pPr marL="285750" indent="-28575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9655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3070B684-E529-0BAD-CEAC-EF7A8B095848}"/>
              </a:ext>
            </a:extLst>
          </p:cNvPr>
          <p:cNvSpPr txBox="1"/>
          <p:nvPr/>
        </p:nvSpPr>
        <p:spPr>
          <a:xfrm>
            <a:off x="1110735" y="2228671"/>
            <a:ext cx="4603312" cy="1200329"/>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The end users of the employee data analysis are HR managers, team leads, and senior management.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DDEECEE-3174-E008-2C99-DAB4DDE30845}"/>
              </a:ext>
            </a:extLst>
          </p:cNvPr>
          <p:cNvSpPr txBox="1"/>
          <p:nvPr/>
        </p:nvSpPr>
        <p:spPr>
          <a:xfrm>
            <a:off x="3786188" y="2233424"/>
            <a:ext cx="5748337" cy="2677656"/>
          </a:xfrm>
          <a:prstGeom prst="rect">
            <a:avLst/>
          </a:prstGeom>
          <a:noFill/>
        </p:spPr>
        <p:txBody>
          <a:bodyPr wrap="square" rtlCol="0">
            <a:spAutoFit/>
          </a:bodyPr>
          <a:lstStyle/>
          <a:p>
            <a:pPr marL="342900" indent="-342900" algn="l">
              <a:buFont typeface="+mj-lt"/>
              <a:buAutoNum type="arabicPeriod"/>
            </a:pPr>
            <a:r>
              <a:rPr lang="en-IN" sz="2400" dirty="0">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4266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pic>
        <p:nvPicPr>
          <p:cNvPr id="4" name="object 2">
            <a:extLst>
              <a:ext uri="{FF2B5EF4-FFF2-40B4-BE49-F238E27FC236}">
                <a16:creationId xmlns:a16="http://schemas.microsoft.com/office/drawing/2014/main" id="{66537772-4067-42B2-74B4-76B0E65FBBFA}"/>
              </a:ext>
            </a:extLst>
          </p:cNvPr>
          <p:cNvPicPr/>
          <p:nvPr/>
        </p:nvPicPr>
        <p:blipFill>
          <a:blip r:embed="rId2" cstate="print"/>
          <a:stretch>
            <a:fillRect/>
          </a:stretch>
        </p:blipFill>
        <p:spPr>
          <a:xfrm>
            <a:off x="7090172" y="2083593"/>
            <a:ext cx="2695574" cy="3248025"/>
          </a:xfrm>
          <a:prstGeom prst="rect">
            <a:avLst/>
          </a:prstGeom>
          <a:effectLst>
            <a:outerShdw blurRad="50800" dist="38100" dir="5400000" algn="t" rotWithShape="0">
              <a:prstClr val="black">
                <a:alpha val="40000"/>
              </a:prstClr>
            </a:outerShdw>
          </a:effectLst>
        </p:spPr>
      </p:pic>
      <p:sp>
        <p:nvSpPr>
          <p:cNvPr id="3" name="TextBox 2">
            <a:extLst>
              <a:ext uri="{FF2B5EF4-FFF2-40B4-BE49-F238E27FC236}">
                <a16:creationId xmlns:a16="http://schemas.microsoft.com/office/drawing/2014/main" id="{BA1C6C54-10F9-EB7E-BC6D-E8F55DF5488C}"/>
              </a:ext>
            </a:extLst>
          </p:cNvPr>
          <p:cNvSpPr txBox="1"/>
          <p:nvPr/>
        </p:nvSpPr>
        <p:spPr>
          <a:xfrm>
            <a:off x="1585913" y="2083594"/>
            <a:ext cx="6772275" cy="3139321"/>
          </a:xfrm>
          <a:prstGeom prst="rect">
            <a:avLst/>
          </a:prstGeom>
          <a:noFill/>
        </p:spPr>
        <p:txBody>
          <a:bodyPr wrap="square" rtlCol="0">
            <a:spAutoFit/>
          </a:bodyPr>
          <a:lstStyle/>
          <a:p>
            <a:pPr marL="342900" indent="-342900" algn="l">
              <a:buFont typeface="+mj-lt"/>
              <a:buAutoNum type="arabicPeriod"/>
            </a:pPr>
            <a:r>
              <a:rPr lang="en-IN" dirty="0"/>
              <a:t>EMPLOYEE ID 
FIRST NAME
LAST NAME
BUSINESS UNIT 
EMPLOYEE TYPE
EMPLOYEE CLASSIFICATION TYPE
GENDER
PERFORMANCE SCORE
CURRENT EMPLOYEE RATE
PERFORMANCE LEVEL</a:t>
            </a:r>
          </a:p>
          <a:p>
            <a:pPr algn="l"/>
            <a:endParaRPr lang="en-US" dirty="0"/>
          </a:p>
        </p:txBody>
      </p:sp>
    </p:spTree>
    <p:extLst>
      <p:ext uri="{BB962C8B-B14F-4D97-AF65-F5344CB8AC3E}">
        <p14:creationId xmlns:p14="http://schemas.microsoft.com/office/powerpoint/2010/main" val="2653684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010209" y="2095500"/>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07005" y="2354703"/>
            <a:ext cx="3186589" cy="95410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69B608A-CC77-D909-583B-53222E16E073}"/>
              </a:ext>
            </a:extLst>
          </p:cNvPr>
          <p:cNvSpPr txBox="1"/>
          <p:nvPr/>
        </p:nvSpPr>
        <p:spPr>
          <a:xfrm>
            <a:off x="752475" y="3054646"/>
            <a:ext cx="5924167" cy="1200329"/>
          </a:xfrm>
          <a:prstGeom prst="rect">
            <a:avLst/>
          </a:prstGeom>
          <a:noFill/>
        </p:spPr>
        <p:txBody>
          <a:bodyPr wrap="square" rtlCol="0" anchor="ctr">
            <a:spAutoFit/>
          </a:bodyPr>
          <a:lstStyle/>
          <a:p>
            <a:pPr algn="ctr"/>
            <a:r>
              <a:rPr lang="en-IN" sz="3600" dirty="0">
                <a:solidFill>
                  <a:schemeClr val="accent2"/>
                </a:solidFill>
                <a:latin typeface="Algerian" pitchFamily="82" charset="0"/>
              </a:rPr>
              <a:t>Performance level</a:t>
            </a:r>
            <a:r>
              <a:rPr lang="en-IN" dirty="0"/>
              <a:t>
=IFS(Z9&gt;=5,”VERY HIGH”,Z9&gt;=4,”HIGH”,Z9&gt;=3,”MED”,TRUE,”LOW”)</a:t>
            </a:r>
            <a:endParaRPr lang="en-US" dirty="0"/>
          </a:p>
        </p:txBody>
      </p:sp>
    </p:spTree>
    <p:extLst>
      <p:ext uri="{BB962C8B-B14F-4D97-AF65-F5344CB8AC3E}">
        <p14:creationId xmlns:p14="http://schemas.microsoft.com/office/powerpoint/2010/main" val="27701681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shwetha2004swetha@gmail.com</cp:lastModifiedBy>
  <cp:revision>21</cp:revision>
  <dcterms:created xsi:type="dcterms:W3CDTF">2024-03-29T15:07:22Z</dcterms:created>
  <dcterms:modified xsi:type="dcterms:W3CDTF">2024-09-09T06:42:25Z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