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2" r:id="rId3"/>
    <p:sldId id="273" r:id="rId4"/>
    <p:sldId id="258" r:id="rId5"/>
    <p:sldId id="259" r:id="rId6"/>
    <p:sldId id="260" r:id="rId7"/>
    <p:sldId id="261" r:id="rId8"/>
    <p:sldId id="262" r:id="rId9"/>
    <p:sldId id="263" r:id="rId10"/>
    <p:sldId id="264" r:id="rId11"/>
    <p:sldId id="265" r:id="rId12"/>
    <p:sldId id="266" r:id="rId13"/>
    <p:sldId id="269" r:id="rId14"/>
  </p:sldIdLst>
  <p:sldSz cx="18288000" cy="10287000"/>
  <p:notesSz cx="6858000" cy="9144000"/>
  <p:embeddedFontLs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3875567" y="-4926720"/>
            <a:ext cx="9808535" cy="9808535"/>
          </a:xfrm>
          <a:custGeom>
            <a:avLst/>
            <a:gdLst/>
            <a:ahLst/>
            <a:cxnLst/>
            <a:rect l="l" t="t" r="r" b="b"/>
            <a:pathLst>
              <a:path w="9808535" h="9808535">
                <a:moveTo>
                  <a:pt x="0" y="0"/>
                </a:moveTo>
                <a:lnTo>
                  <a:pt x="9808534" y="0"/>
                </a:lnTo>
                <a:lnTo>
                  <a:pt x="9808534" y="9808535"/>
                </a:lnTo>
                <a:lnTo>
                  <a:pt x="0" y="980853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71731" y="6544095"/>
            <a:ext cx="6009009" cy="6009009"/>
          </a:xfrm>
          <a:custGeom>
            <a:avLst/>
            <a:gdLst/>
            <a:ahLst/>
            <a:cxnLst/>
            <a:rect l="l" t="t" r="r" b="b"/>
            <a:pathLst>
              <a:path w="6009009" h="6009009">
                <a:moveTo>
                  <a:pt x="0" y="0"/>
                </a:moveTo>
                <a:lnTo>
                  <a:pt x="6009009" y="0"/>
                </a:lnTo>
                <a:lnTo>
                  <a:pt x="6009009" y="6009010"/>
                </a:lnTo>
                <a:lnTo>
                  <a:pt x="0" y="60090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8100000">
            <a:off x="11884038" y="6896830"/>
            <a:ext cx="8209501" cy="6060105"/>
          </a:xfrm>
          <a:custGeom>
            <a:avLst/>
            <a:gdLst/>
            <a:ahLst/>
            <a:cxnLst/>
            <a:rect l="l" t="t" r="r" b="b"/>
            <a:pathLst>
              <a:path w="8209501" h="6060105">
                <a:moveTo>
                  <a:pt x="0" y="0"/>
                </a:moveTo>
                <a:lnTo>
                  <a:pt x="8209501" y="0"/>
                </a:lnTo>
                <a:lnTo>
                  <a:pt x="8209501" y="6060105"/>
                </a:lnTo>
                <a:lnTo>
                  <a:pt x="0" y="606010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rot="-1393429">
            <a:off x="13626829" y="7381933"/>
            <a:ext cx="4723918" cy="2308815"/>
          </a:xfrm>
          <a:custGeom>
            <a:avLst/>
            <a:gdLst/>
            <a:ahLst/>
            <a:cxnLst/>
            <a:rect l="l" t="t" r="r" b="b"/>
            <a:pathLst>
              <a:path w="4723918" h="2308815">
                <a:moveTo>
                  <a:pt x="0" y="0"/>
                </a:moveTo>
                <a:lnTo>
                  <a:pt x="4723918" y="0"/>
                </a:lnTo>
                <a:lnTo>
                  <a:pt x="4723918" y="2308815"/>
                </a:lnTo>
                <a:lnTo>
                  <a:pt x="0" y="2308815"/>
                </a:lnTo>
                <a:lnTo>
                  <a:pt x="0" y="0"/>
                </a:lnTo>
                <a:close/>
              </a:path>
            </a:pathLst>
          </a:custGeom>
          <a:blipFill>
            <a:blip r:embed="rId8"/>
            <a:stretch>
              <a:fillRect/>
            </a:stretch>
          </a:blipFill>
        </p:spPr>
      </p:sp>
      <p:sp>
        <p:nvSpPr>
          <p:cNvPr id="6" name="Freeform 6"/>
          <p:cNvSpPr/>
          <p:nvPr/>
        </p:nvSpPr>
        <p:spPr>
          <a:xfrm>
            <a:off x="1732774" y="2872762"/>
            <a:ext cx="3597907" cy="3671334"/>
          </a:xfrm>
          <a:custGeom>
            <a:avLst/>
            <a:gdLst/>
            <a:ahLst/>
            <a:cxnLst/>
            <a:rect l="l" t="t" r="r" b="b"/>
            <a:pathLst>
              <a:path w="3597907" h="3671334">
                <a:moveTo>
                  <a:pt x="0" y="0"/>
                </a:moveTo>
                <a:lnTo>
                  <a:pt x="3597907" y="0"/>
                </a:lnTo>
                <a:lnTo>
                  <a:pt x="3597907" y="3671333"/>
                </a:lnTo>
                <a:lnTo>
                  <a:pt x="0" y="3671333"/>
                </a:lnTo>
                <a:lnTo>
                  <a:pt x="0" y="0"/>
                </a:lnTo>
                <a:close/>
              </a:path>
            </a:pathLst>
          </a:custGeom>
          <a:blipFill>
            <a:blip r:embed="rId9"/>
            <a:stretch>
              <a:fillRect/>
            </a:stretch>
          </a:blipFill>
        </p:spPr>
      </p:sp>
      <p:sp>
        <p:nvSpPr>
          <p:cNvPr id="7" name="Freeform 7"/>
          <p:cNvSpPr/>
          <p:nvPr/>
        </p:nvSpPr>
        <p:spPr>
          <a:xfrm rot="3042606">
            <a:off x="-947227" y="8169399"/>
            <a:ext cx="4602247" cy="3514966"/>
          </a:xfrm>
          <a:custGeom>
            <a:avLst/>
            <a:gdLst/>
            <a:ahLst/>
            <a:cxnLst/>
            <a:rect l="l" t="t" r="r" b="b"/>
            <a:pathLst>
              <a:path w="4602247" h="3514966">
                <a:moveTo>
                  <a:pt x="0" y="0"/>
                </a:moveTo>
                <a:lnTo>
                  <a:pt x="4602247" y="0"/>
                </a:lnTo>
                <a:lnTo>
                  <a:pt x="4602247" y="3514967"/>
                </a:lnTo>
                <a:lnTo>
                  <a:pt x="0" y="3514967"/>
                </a:lnTo>
                <a:lnTo>
                  <a:pt x="0" y="0"/>
                </a:lnTo>
                <a:close/>
              </a:path>
            </a:pathLst>
          </a:custGeom>
          <a:blipFill>
            <a:blip r:embed="rId10"/>
            <a:stretch>
              <a:fillRect/>
            </a:stretch>
          </a:blipFill>
        </p:spPr>
      </p:sp>
      <p:sp>
        <p:nvSpPr>
          <p:cNvPr id="8" name="TextBox 8"/>
          <p:cNvSpPr txBox="1"/>
          <p:nvPr/>
        </p:nvSpPr>
        <p:spPr>
          <a:xfrm>
            <a:off x="3012797" y="2324100"/>
            <a:ext cx="12975991" cy="5655394"/>
          </a:xfrm>
          <a:prstGeom prst="rect">
            <a:avLst/>
          </a:prstGeom>
        </p:spPr>
        <p:txBody>
          <a:bodyPr wrap="square" lIns="0" tIns="0" rIns="0" bIns="0" rtlCol="0" anchor="t">
            <a:spAutoFit/>
          </a:bodyPr>
          <a:lstStyle/>
          <a:p>
            <a:pPr algn="ctr">
              <a:lnSpc>
                <a:spcPts val="14740"/>
              </a:lnSpc>
            </a:pPr>
            <a:r>
              <a:rPr lang="en-US" sz="7200" b="1" dirty="0" smtClean="0">
                <a:solidFill>
                  <a:srgbClr val="FFFFFF"/>
                </a:solidFill>
                <a:latin typeface="Neue Machina Ultra-Bold"/>
              </a:rPr>
              <a:t>TNSDC-</a:t>
            </a:r>
          </a:p>
          <a:p>
            <a:pPr algn="ctr">
              <a:lnSpc>
                <a:spcPts val="14740"/>
              </a:lnSpc>
            </a:pPr>
            <a:r>
              <a:rPr lang="en-US" sz="7200" b="1" dirty="0" smtClean="0">
                <a:solidFill>
                  <a:srgbClr val="FFFFFF"/>
                </a:solidFill>
                <a:latin typeface="Neue Machina Ultra-Bold"/>
              </a:rPr>
              <a:t>GENERATIVE AI</a:t>
            </a:r>
          </a:p>
          <a:p>
            <a:pPr algn="ctr">
              <a:lnSpc>
                <a:spcPts val="14740"/>
              </a:lnSpc>
            </a:pPr>
            <a:endParaRPr lang="en-US" sz="7200" b="1" dirty="0">
              <a:solidFill>
                <a:srgbClr val="FFFFFF"/>
              </a:solidFill>
              <a:latin typeface="Neue Machina Ultra-Bold"/>
            </a:endParaRPr>
          </a:p>
        </p:txBody>
      </p:sp>
      <p:sp>
        <p:nvSpPr>
          <p:cNvPr id="9" name="TextBox 9"/>
          <p:cNvSpPr txBox="1"/>
          <p:nvPr/>
        </p:nvSpPr>
        <p:spPr>
          <a:xfrm>
            <a:off x="10530435" y="6465367"/>
            <a:ext cx="5065524" cy="1846659"/>
          </a:xfrm>
          <a:prstGeom prst="rect">
            <a:avLst/>
          </a:prstGeom>
        </p:spPr>
        <p:txBody>
          <a:bodyPr lIns="0" tIns="0" rIns="0" bIns="0" rtlCol="0" anchor="t">
            <a:spAutoFit/>
          </a:bodyPr>
          <a:lstStyle/>
          <a:p>
            <a:pPr algn="ctr">
              <a:lnSpc>
                <a:spcPts val="7217"/>
              </a:lnSpc>
            </a:pPr>
            <a:r>
              <a:rPr lang="en-US" sz="4000" dirty="0" smtClean="0">
                <a:solidFill>
                  <a:srgbClr val="FFFFFF"/>
                </a:solidFill>
                <a:latin typeface="Neue Machina Ultra-Bold"/>
              </a:rPr>
              <a:t>SAI SAKTHI.U</a:t>
            </a:r>
          </a:p>
          <a:p>
            <a:pPr algn="ctr">
              <a:lnSpc>
                <a:spcPts val="7217"/>
              </a:lnSpc>
            </a:pPr>
            <a:r>
              <a:rPr lang="en-US" sz="4000" dirty="0" smtClean="0">
                <a:solidFill>
                  <a:srgbClr val="FFFFFF"/>
                </a:solidFill>
                <a:latin typeface="Neue Machina Ultra-Bold"/>
              </a:rPr>
              <a:t>111- YR CSE</a:t>
            </a:r>
            <a:endParaRPr lang="en-US" sz="4000" dirty="0">
              <a:solidFill>
                <a:srgbClr val="FFFFFF"/>
              </a:solidFill>
              <a:latin typeface="Neue Machina Ul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2934151" y="914400"/>
            <a:ext cx="10955089"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THE WOW IN YOUR SOLUTION </a:t>
            </a:r>
          </a:p>
        </p:txBody>
      </p:sp>
      <p:sp>
        <p:nvSpPr>
          <p:cNvPr id="9" name="TextBox 9"/>
          <p:cNvSpPr txBox="1"/>
          <p:nvPr/>
        </p:nvSpPr>
        <p:spPr>
          <a:xfrm>
            <a:off x="215430" y="2715151"/>
            <a:ext cx="17857141" cy="1335984"/>
          </a:xfrm>
          <a:prstGeom prst="rect">
            <a:avLst/>
          </a:prstGeom>
        </p:spPr>
        <p:txBody>
          <a:bodyPr lIns="0" tIns="0" rIns="0" bIns="0" rtlCol="0" anchor="t">
            <a:spAutoFit/>
          </a:bodyPr>
          <a:lstStyle/>
          <a:p>
            <a:pPr algn="just">
              <a:lnSpc>
                <a:spcPts val="5407"/>
              </a:lnSpc>
              <a:spcBef>
                <a:spcPct val="0"/>
              </a:spcBef>
            </a:pPr>
            <a:r>
              <a:rPr lang="en-US" sz="3862">
                <a:solidFill>
                  <a:srgbClr val="FFFFFF"/>
                </a:solidFill>
                <a:latin typeface="Proxima Nova"/>
              </a:rPr>
              <a:t>text classifier solution lies in its ability to seamlessly integrate cutting-edge machine learning algorithms and natural language processing techniques, offering:</a:t>
            </a:r>
          </a:p>
        </p:txBody>
      </p:sp>
      <p:sp>
        <p:nvSpPr>
          <p:cNvPr id="10" name="TextBox 10"/>
          <p:cNvSpPr txBox="1"/>
          <p:nvPr/>
        </p:nvSpPr>
        <p:spPr>
          <a:xfrm>
            <a:off x="-215430" y="4685334"/>
            <a:ext cx="18072570" cy="7624305"/>
          </a:xfrm>
          <a:prstGeom prst="rect">
            <a:avLst/>
          </a:prstGeom>
        </p:spPr>
        <p:txBody>
          <a:bodyPr lIns="0" tIns="0" rIns="0" bIns="0" rtlCol="0" anchor="t">
            <a:spAutoFit/>
          </a:bodyPr>
          <a:lstStyle/>
          <a:p>
            <a:pPr marL="853991" lvl="1" indent="-426995" algn="just">
              <a:lnSpc>
                <a:spcPts val="5537"/>
              </a:lnSpc>
              <a:buFont typeface="Arial"/>
              <a:buChar char="•"/>
            </a:pPr>
            <a:r>
              <a:rPr lang="en-US" sz="3955">
                <a:solidFill>
                  <a:srgbClr val="FFFFFF"/>
                </a:solidFill>
                <a:latin typeface="Proxima Nova"/>
              </a:rPr>
              <a:t>Precision and Accuracy: Utilizes advanced models for highly accurate text categorization and sentiment analysis.</a:t>
            </a:r>
          </a:p>
          <a:p>
            <a:pPr marL="853991" lvl="1" indent="-426995" algn="just">
              <a:lnSpc>
                <a:spcPts val="5537"/>
              </a:lnSpc>
              <a:buFont typeface="Arial"/>
              <a:buChar char="•"/>
            </a:pPr>
            <a:r>
              <a:rPr lang="en-US" sz="3955">
                <a:solidFill>
                  <a:srgbClr val="FFFFFF"/>
                </a:solidFill>
                <a:latin typeface="Proxima Nova"/>
              </a:rPr>
              <a:t>Scalability: Handles large volumes of text data efficiently, ensuring scalability for growing needs.</a:t>
            </a:r>
          </a:p>
          <a:p>
            <a:pPr marL="853991" lvl="1" indent="-426995" algn="just">
              <a:lnSpc>
                <a:spcPts val="5537"/>
              </a:lnSpc>
              <a:buFont typeface="Arial"/>
              <a:buChar char="•"/>
            </a:pPr>
            <a:r>
              <a:rPr lang="en-US" sz="3955">
                <a:solidFill>
                  <a:srgbClr val="FFFFFF"/>
                </a:solidFill>
                <a:latin typeface="Proxima Nova"/>
              </a:rPr>
              <a:t>Adaptability: Customizable and adaptable to various industries and use cases, meeting diverse text classification requirements.</a:t>
            </a:r>
          </a:p>
          <a:p>
            <a:pPr marL="853991" lvl="1" indent="-426995" algn="just">
              <a:lnSpc>
                <a:spcPts val="5537"/>
              </a:lnSpc>
              <a:buFont typeface="Arial"/>
              <a:buChar char="•"/>
            </a:pPr>
            <a:r>
              <a:rPr lang="en-US" sz="3955">
                <a:solidFill>
                  <a:srgbClr val="FFFFFF"/>
                </a:solidFill>
                <a:latin typeface="Proxima Nova"/>
              </a:rPr>
              <a:t>Automation: Streamlines text analysis tasks, saving time and resources while enhancing productivity.</a:t>
            </a:r>
          </a:p>
          <a:p>
            <a:pPr marL="853991" lvl="1" indent="-426995" algn="just">
              <a:lnSpc>
                <a:spcPts val="5537"/>
              </a:lnSpc>
              <a:buFont typeface="Arial"/>
              <a:buChar char="•"/>
            </a:pPr>
            <a:r>
              <a:rPr lang="en-US" sz="3955">
                <a:solidFill>
                  <a:srgbClr val="FFFFFF"/>
                </a:solidFill>
                <a:latin typeface="Proxima Nova"/>
              </a:rPr>
              <a:t>Insights: Provides valuable insights from text data, empowering informed decision-making and strategy development.</a:t>
            </a:r>
          </a:p>
          <a:p>
            <a:pPr marL="853991" lvl="1" indent="-426995" algn="just">
              <a:lnSpc>
                <a:spcPts val="5537"/>
              </a:lnSpc>
              <a:buFont typeface="Arial"/>
              <a:buChar char="•"/>
            </a:pPr>
            <a:endParaRPr lang="en-US" sz="3955">
              <a:solidFill>
                <a:srgbClr val="FFFFFF"/>
              </a:solidFill>
              <a:latin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0" y="1488782"/>
            <a:ext cx="18288000" cy="5658600"/>
          </a:xfrm>
          <a:prstGeom prst="rect">
            <a:avLst/>
          </a:prstGeom>
        </p:spPr>
        <p:txBody>
          <a:bodyPr lIns="0" tIns="0" rIns="0" bIns="0" rtlCol="0" anchor="t">
            <a:spAutoFit/>
          </a:bodyPr>
          <a:lstStyle/>
          <a:p>
            <a:r>
              <a:rPr lang="en-US" sz="4000" b="1" dirty="0" smtClean="0">
                <a:solidFill>
                  <a:schemeClr val="bg1"/>
                </a:solidFill>
              </a:rPr>
              <a:t>5. Deployment </a:t>
            </a:r>
            <a:r>
              <a:rPr lang="en-US" sz="4000" b="1" dirty="0">
                <a:solidFill>
                  <a:schemeClr val="bg1"/>
                </a:solidFill>
              </a:rPr>
              <a:t>and Integration:</a:t>
            </a:r>
            <a:r>
              <a:rPr lang="en-US" sz="4000" dirty="0">
                <a:solidFill>
                  <a:schemeClr val="bg1"/>
                </a:solidFill>
              </a:rPr>
              <a:t> Deploy the trained and fine-tuned transformer model as a text translation service or API that can be integrated into applications, websites, or platforms to provide real-time translation capabilities</a:t>
            </a:r>
            <a:r>
              <a:rPr lang="en-US" sz="4000" dirty="0" smtClean="0">
                <a:solidFill>
                  <a:schemeClr val="bg1"/>
                </a:solidFill>
              </a:rPr>
              <a:t>.</a:t>
            </a:r>
          </a:p>
          <a:p>
            <a:endParaRPr lang="en-US" sz="4000" dirty="0">
              <a:solidFill>
                <a:schemeClr val="bg1"/>
              </a:solidFill>
            </a:endParaRPr>
          </a:p>
          <a:p>
            <a:r>
              <a:rPr lang="en-US" sz="4000" b="1" dirty="0" smtClean="0">
                <a:solidFill>
                  <a:schemeClr val="bg1"/>
                </a:solidFill>
              </a:rPr>
              <a:t>6. Continuous </a:t>
            </a:r>
            <a:r>
              <a:rPr lang="en-US" sz="4000" b="1" dirty="0">
                <a:solidFill>
                  <a:schemeClr val="bg1"/>
                </a:solidFill>
              </a:rPr>
              <a:t>Improvement:</a:t>
            </a:r>
            <a:r>
              <a:rPr lang="en-US" sz="4000" dirty="0">
                <a:solidFill>
                  <a:schemeClr val="bg1"/>
                </a:solidFill>
              </a:rPr>
              <a:t> Implement mechanisms for continuous monitoring, feedback collection, and model retraining to ensure ongoing improvements in translation accuracy and quality based on user feedback and evolving language patterns.</a:t>
            </a:r>
          </a:p>
          <a:p>
            <a:pPr marL="426996" lvl="1" algn="just">
              <a:lnSpc>
                <a:spcPts val="5537"/>
              </a:lnSpc>
            </a:pPr>
            <a:endParaRPr lang="en-US" sz="3955" dirty="0">
              <a:solidFill>
                <a:srgbClr val="FFFFFF"/>
              </a:solidFill>
              <a:latin typeface="Proxima Nova"/>
            </a:endParaRPr>
          </a:p>
          <a:p>
            <a:pPr algn="just">
              <a:lnSpc>
                <a:spcPts val="5537"/>
              </a:lnSpc>
            </a:pPr>
            <a:endParaRPr lang="en-US" sz="3955" dirty="0">
              <a:solidFill>
                <a:srgbClr val="FFFFFF"/>
              </a:solidFill>
              <a:latin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9" name="TextBox 9"/>
          <p:cNvSpPr txBox="1"/>
          <p:nvPr/>
        </p:nvSpPr>
        <p:spPr>
          <a:xfrm>
            <a:off x="7108528" y="914400"/>
            <a:ext cx="2625923"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RESULT</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540" y="3695700"/>
            <a:ext cx="16974081"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grpSp>
        <p:nvGrpSpPr>
          <p:cNvPr id="8" name="Group 8"/>
          <p:cNvGrpSpPr/>
          <p:nvPr/>
        </p:nvGrpSpPr>
        <p:grpSpPr>
          <a:xfrm>
            <a:off x="4390209" y="1808678"/>
            <a:ext cx="8857593" cy="5995182"/>
            <a:chOff x="0" y="0"/>
            <a:chExt cx="11810124" cy="7993575"/>
          </a:xfrm>
        </p:grpSpPr>
        <p:sp>
          <p:nvSpPr>
            <p:cNvPr id="9" name="TextBox 9"/>
            <p:cNvSpPr txBox="1"/>
            <p:nvPr/>
          </p:nvSpPr>
          <p:spPr>
            <a:xfrm rot="-592460">
              <a:off x="263672" y="1279023"/>
              <a:ext cx="11152961" cy="3364631"/>
            </a:xfrm>
            <a:prstGeom prst="rect">
              <a:avLst/>
            </a:prstGeom>
          </p:spPr>
          <p:txBody>
            <a:bodyPr lIns="0" tIns="0" rIns="0" bIns="0" rtlCol="0" anchor="t">
              <a:spAutoFit/>
            </a:bodyPr>
            <a:lstStyle/>
            <a:p>
              <a:pPr algn="ctr">
                <a:lnSpc>
                  <a:spcPts val="18368"/>
                </a:lnSpc>
                <a:spcBef>
                  <a:spcPct val="0"/>
                </a:spcBef>
              </a:pPr>
              <a:r>
                <a:rPr lang="en-US" sz="18368">
                  <a:solidFill>
                    <a:srgbClr val="F6F3E4"/>
                  </a:solidFill>
                  <a:latin typeface="Bukhari Script Bold"/>
                </a:rPr>
                <a:t>Thank</a:t>
              </a:r>
            </a:p>
          </p:txBody>
        </p:sp>
        <p:sp>
          <p:nvSpPr>
            <p:cNvPr id="10" name="TextBox 10"/>
            <p:cNvSpPr txBox="1"/>
            <p:nvPr/>
          </p:nvSpPr>
          <p:spPr>
            <a:xfrm rot="-515361">
              <a:off x="1466414" y="4199648"/>
              <a:ext cx="10171310" cy="3051716"/>
            </a:xfrm>
            <a:prstGeom prst="rect">
              <a:avLst/>
            </a:prstGeom>
          </p:spPr>
          <p:txBody>
            <a:bodyPr lIns="0" tIns="0" rIns="0" bIns="0" rtlCol="0" anchor="t">
              <a:spAutoFit/>
            </a:bodyPr>
            <a:lstStyle/>
            <a:p>
              <a:pPr algn="ctr">
                <a:lnSpc>
                  <a:spcPts val="16531"/>
                </a:lnSpc>
                <a:spcBef>
                  <a:spcPct val="0"/>
                </a:spcBef>
              </a:pPr>
              <a:r>
                <a:rPr lang="en-US" sz="16531">
                  <a:solidFill>
                    <a:srgbClr val="F6F3E4"/>
                  </a:solidFill>
                  <a:latin typeface="Bukhari Script Bold"/>
                </a:rPr>
                <a:t>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9" name="TextBox 9"/>
          <p:cNvSpPr txBox="1"/>
          <p:nvPr/>
        </p:nvSpPr>
        <p:spPr>
          <a:xfrm>
            <a:off x="359941" y="2837595"/>
            <a:ext cx="17497200" cy="2821285"/>
          </a:xfrm>
          <a:prstGeom prst="rect">
            <a:avLst/>
          </a:prstGeom>
        </p:spPr>
        <p:txBody>
          <a:bodyPr lIns="0" tIns="0" rIns="0" bIns="0" rtlCol="0" anchor="t">
            <a:spAutoFit/>
          </a:bodyPr>
          <a:lstStyle/>
          <a:p>
            <a:pPr marL="427536" lvl="1" algn="just">
              <a:lnSpc>
                <a:spcPts val="5544"/>
              </a:lnSpc>
            </a:pPr>
            <a:r>
              <a:rPr lang="en-US" sz="5400" dirty="0" smtClean="0">
                <a:solidFill>
                  <a:srgbClr val="FFFFFF"/>
                </a:solidFill>
                <a:latin typeface="Proxima Nova Bold"/>
              </a:rPr>
              <a:t>PROJECT TITLE : </a:t>
            </a:r>
          </a:p>
          <a:p>
            <a:pPr marL="427536" lvl="1" algn="just">
              <a:lnSpc>
                <a:spcPts val="5544"/>
              </a:lnSpc>
            </a:pPr>
            <a:endParaRPr lang="en-US" sz="5400" dirty="0">
              <a:solidFill>
                <a:srgbClr val="FFFFFF"/>
              </a:solidFill>
              <a:latin typeface="Proxima Nova Bold"/>
            </a:endParaRPr>
          </a:p>
          <a:p>
            <a:pPr marL="427536" lvl="1" algn="just">
              <a:lnSpc>
                <a:spcPts val="5544"/>
              </a:lnSpc>
            </a:pPr>
            <a:r>
              <a:rPr lang="en-US" sz="5400" dirty="0" smtClean="0">
                <a:solidFill>
                  <a:srgbClr val="FFFFFF"/>
                </a:solidFill>
                <a:latin typeface="Proxima Nova Bold"/>
              </a:rPr>
              <a:t>                       </a:t>
            </a:r>
          </a:p>
          <a:p>
            <a:pPr marL="427536" lvl="1" algn="just">
              <a:lnSpc>
                <a:spcPts val="5544"/>
              </a:lnSpc>
            </a:pPr>
            <a:r>
              <a:rPr lang="en-US" sz="5400" dirty="0">
                <a:solidFill>
                  <a:srgbClr val="FFFFFF"/>
                </a:solidFill>
                <a:latin typeface="Proxima Nova Bold"/>
              </a:rPr>
              <a:t> </a:t>
            </a:r>
            <a:r>
              <a:rPr lang="en-US" sz="5400" dirty="0" smtClean="0">
                <a:solidFill>
                  <a:srgbClr val="FFFFFF"/>
                </a:solidFill>
                <a:latin typeface="Proxima Nova Bold"/>
              </a:rPr>
              <a:t>                    </a:t>
            </a:r>
            <a:r>
              <a:rPr lang="en-US" sz="8000" dirty="0" smtClean="0">
                <a:solidFill>
                  <a:srgbClr val="FFFFFF"/>
                </a:solidFill>
                <a:latin typeface="Proxima Nova Bold"/>
              </a:rPr>
              <a:t>TEXT </a:t>
            </a:r>
            <a:r>
              <a:rPr lang="en-US" sz="8000" dirty="0" smtClean="0">
                <a:solidFill>
                  <a:srgbClr val="FFFFFF"/>
                </a:solidFill>
                <a:latin typeface="Proxima Nova Bold"/>
              </a:rPr>
              <a:t>TRANSLATOR</a:t>
            </a:r>
            <a:endParaRPr lang="en-US" sz="8000" dirty="0">
              <a:solidFill>
                <a:srgbClr val="FFFFFF"/>
              </a:solidFill>
              <a:latin typeface="Proxima Nova Bold"/>
            </a:endParaRPr>
          </a:p>
        </p:txBody>
      </p:sp>
    </p:spTree>
    <p:extLst>
      <p:ext uri="{BB962C8B-B14F-4D97-AF65-F5344CB8AC3E}">
        <p14:creationId xmlns:p14="http://schemas.microsoft.com/office/powerpoint/2010/main" val="302855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5119062" y="1185181"/>
            <a:ext cx="6306294"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   INTRODUCTION</a:t>
            </a:r>
          </a:p>
        </p:txBody>
      </p:sp>
      <p:sp>
        <p:nvSpPr>
          <p:cNvPr id="9" name="TextBox 9"/>
          <p:cNvSpPr txBox="1"/>
          <p:nvPr/>
        </p:nvSpPr>
        <p:spPr>
          <a:xfrm>
            <a:off x="359941" y="2837595"/>
            <a:ext cx="17497200" cy="7053213"/>
          </a:xfrm>
          <a:prstGeom prst="rect">
            <a:avLst/>
          </a:prstGeom>
        </p:spPr>
        <p:txBody>
          <a:bodyPr lIns="0" tIns="0" rIns="0" bIns="0" rtlCol="0" anchor="t">
            <a:spAutoFit/>
          </a:bodyPr>
          <a:lstStyle/>
          <a:p>
            <a:pPr marL="855072" lvl="1" indent="-427536" algn="just">
              <a:lnSpc>
                <a:spcPts val="5544"/>
              </a:lnSpc>
              <a:buFont typeface="Arial"/>
              <a:buChar char="•"/>
            </a:pPr>
            <a:r>
              <a:rPr lang="en-US" sz="4000" dirty="0" smtClean="0">
                <a:solidFill>
                  <a:schemeClr val="bg1"/>
                </a:solidFill>
              </a:rPr>
              <a:t>Language </a:t>
            </a:r>
            <a:r>
              <a:rPr lang="en-US" sz="4000" dirty="0">
                <a:solidFill>
                  <a:schemeClr val="bg1"/>
                </a:solidFill>
              </a:rPr>
              <a:t>translation using transformers has revolutionized the way we approach multilingual communication. By leveraging advanced deep learning techniques, transformer models like the popular BERT, GPT, and T5 have significantly improved translation accuracy and fluency across various languages. These models not only capture syntactic and semantic nuances but also handle context and idiomatic expressions, leading to more natural and contextually relevant translations. This transformative technology has found wide applications in areas such as global business, cross-cultural communication, and international collaboration, empowering users to break language barriers and connect seamlessly across the globe.</a:t>
            </a:r>
            <a:endParaRPr lang="en-US" sz="3960" dirty="0">
              <a:solidFill>
                <a:schemeClr val="bg1"/>
              </a:solidFill>
              <a:latin typeface="Proxima Nova Bold"/>
            </a:endParaRPr>
          </a:p>
        </p:txBody>
      </p:sp>
    </p:spTree>
    <p:extLst>
      <p:ext uri="{BB962C8B-B14F-4D97-AF65-F5344CB8AC3E}">
        <p14:creationId xmlns:p14="http://schemas.microsoft.com/office/powerpoint/2010/main" val="321533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7004663" y="914400"/>
            <a:ext cx="3023295"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AGENDA</a:t>
            </a:r>
          </a:p>
        </p:txBody>
      </p:sp>
      <p:sp>
        <p:nvSpPr>
          <p:cNvPr id="9" name="TextBox 9"/>
          <p:cNvSpPr txBox="1"/>
          <p:nvPr/>
        </p:nvSpPr>
        <p:spPr>
          <a:xfrm>
            <a:off x="381000" y="2324100"/>
            <a:ext cx="17476140" cy="8181727"/>
          </a:xfrm>
          <a:prstGeom prst="rect">
            <a:avLst/>
          </a:prstGeom>
        </p:spPr>
        <p:txBody>
          <a:bodyPr wrap="square" lIns="0" tIns="0" rIns="0" bIns="0" rtlCol="0" anchor="t">
            <a:spAutoFit/>
          </a:bodyPr>
          <a:lstStyle/>
          <a:p>
            <a:r>
              <a:rPr lang="en-US" sz="4000" dirty="0" smtClean="0">
                <a:solidFill>
                  <a:schemeClr val="bg1"/>
                </a:solidFill>
              </a:rPr>
              <a:t>1. Text </a:t>
            </a:r>
            <a:r>
              <a:rPr lang="en-US" sz="4000" dirty="0">
                <a:solidFill>
                  <a:schemeClr val="bg1"/>
                </a:solidFill>
              </a:rPr>
              <a:t>Translation Basics:</a:t>
            </a:r>
          </a:p>
          <a:p>
            <a:r>
              <a:rPr lang="en-US" sz="4000" dirty="0" smtClean="0">
                <a:solidFill>
                  <a:schemeClr val="bg1"/>
                </a:solidFill>
              </a:rPr>
              <a:t>     Explanation </a:t>
            </a:r>
            <a:r>
              <a:rPr lang="en-US" sz="4000" dirty="0">
                <a:solidFill>
                  <a:schemeClr val="bg1"/>
                </a:solidFill>
              </a:rPr>
              <a:t>of text translation and its importance in multilingual communication.</a:t>
            </a:r>
          </a:p>
          <a:p>
            <a:r>
              <a:rPr lang="en-US" sz="4000" dirty="0">
                <a:solidFill>
                  <a:schemeClr val="bg1"/>
                </a:solidFill>
              </a:rPr>
              <a:t> </a:t>
            </a:r>
            <a:r>
              <a:rPr lang="en-US" sz="4000" dirty="0" smtClean="0">
                <a:solidFill>
                  <a:schemeClr val="bg1"/>
                </a:solidFill>
              </a:rPr>
              <a:t>    Overview </a:t>
            </a:r>
            <a:r>
              <a:rPr lang="en-US" sz="4000" dirty="0">
                <a:solidFill>
                  <a:schemeClr val="bg1"/>
                </a:solidFill>
              </a:rPr>
              <a:t>of traditional methods vs. transformer-based approaches.</a:t>
            </a:r>
          </a:p>
          <a:p>
            <a:r>
              <a:rPr lang="en-US" sz="3897" dirty="0" smtClean="0">
                <a:solidFill>
                  <a:srgbClr val="FFFFFF"/>
                </a:solidFill>
                <a:latin typeface="Proxima Nova"/>
              </a:rPr>
              <a:t>2</a:t>
            </a:r>
            <a:r>
              <a:rPr lang="en-US" sz="4000" dirty="0" smtClean="0">
                <a:solidFill>
                  <a:schemeClr val="bg1"/>
                </a:solidFill>
                <a:latin typeface="Proxima Nova"/>
              </a:rPr>
              <a:t>. </a:t>
            </a:r>
            <a:r>
              <a:rPr lang="en-US" sz="4000" dirty="0">
                <a:solidFill>
                  <a:schemeClr val="bg1"/>
                </a:solidFill>
              </a:rPr>
              <a:t>Transformer Model Overview:</a:t>
            </a:r>
          </a:p>
          <a:p>
            <a:pPr lvl="1"/>
            <a:r>
              <a:rPr lang="en-US" sz="4000" dirty="0" smtClean="0">
                <a:solidFill>
                  <a:schemeClr val="bg1"/>
                </a:solidFill>
              </a:rPr>
              <a:t> Detailed </a:t>
            </a:r>
            <a:r>
              <a:rPr lang="en-US" sz="4000" dirty="0">
                <a:solidFill>
                  <a:schemeClr val="bg1"/>
                </a:solidFill>
              </a:rPr>
              <a:t>discussion on transformer architecture components such as attention </a:t>
            </a:r>
            <a:r>
              <a:rPr lang="en-US" sz="4000" dirty="0" smtClean="0">
                <a:solidFill>
                  <a:schemeClr val="bg1"/>
                </a:solidFill>
              </a:rPr>
              <a:t>  mechanisms</a:t>
            </a:r>
            <a:r>
              <a:rPr lang="en-US" sz="4000" dirty="0">
                <a:solidFill>
                  <a:schemeClr val="bg1"/>
                </a:solidFill>
              </a:rPr>
              <a:t>, encoder-decoder structure, and self-attention.</a:t>
            </a:r>
          </a:p>
          <a:p>
            <a:r>
              <a:rPr lang="en-US" sz="4000" dirty="0" smtClean="0">
                <a:solidFill>
                  <a:schemeClr val="bg1"/>
                </a:solidFill>
              </a:rPr>
              <a:t>3.  Preparing </a:t>
            </a:r>
            <a:r>
              <a:rPr lang="en-US" sz="4000" dirty="0">
                <a:solidFill>
                  <a:schemeClr val="bg1"/>
                </a:solidFill>
              </a:rPr>
              <a:t>Data for Translation:</a:t>
            </a:r>
          </a:p>
          <a:p>
            <a:pPr lvl="1"/>
            <a:r>
              <a:rPr lang="en-US" sz="4000" dirty="0" smtClean="0">
                <a:solidFill>
                  <a:schemeClr val="bg1"/>
                </a:solidFill>
              </a:rPr>
              <a:t>  Data </a:t>
            </a:r>
            <a:r>
              <a:rPr lang="en-US" sz="4000" dirty="0">
                <a:solidFill>
                  <a:schemeClr val="bg1"/>
                </a:solidFill>
              </a:rPr>
              <a:t>preprocessing steps including tokenization, padding, and attention masks.</a:t>
            </a:r>
          </a:p>
          <a:p>
            <a:pPr lvl="1"/>
            <a:r>
              <a:rPr lang="en-US" sz="4000" dirty="0" smtClean="0">
                <a:solidFill>
                  <a:schemeClr val="bg1"/>
                </a:solidFill>
              </a:rPr>
              <a:t>  Importance </a:t>
            </a:r>
            <a:r>
              <a:rPr lang="en-US" sz="4000" dirty="0">
                <a:solidFill>
                  <a:schemeClr val="bg1"/>
                </a:solidFill>
              </a:rPr>
              <a:t>of parallel corpora and data augmentation </a:t>
            </a:r>
            <a:r>
              <a:rPr lang="en-US" sz="4000" dirty="0" smtClean="0">
                <a:solidFill>
                  <a:schemeClr val="bg1"/>
                </a:solidFill>
              </a:rPr>
              <a:t>techniques.</a:t>
            </a:r>
            <a:endParaRPr lang="en-US" sz="4000" dirty="0">
              <a:solidFill>
                <a:schemeClr val="bg1"/>
              </a:solidFill>
            </a:endParaRPr>
          </a:p>
          <a:p>
            <a:r>
              <a:rPr lang="en-US" sz="4000" dirty="0" smtClean="0">
                <a:solidFill>
                  <a:schemeClr val="bg1"/>
                </a:solidFill>
                <a:latin typeface="Proxima Nova"/>
              </a:rPr>
              <a:t>4. </a:t>
            </a:r>
            <a:r>
              <a:rPr lang="en-US" sz="4000" dirty="0">
                <a:solidFill>
                  <a:schemeClr val="bg1"/>
                </a:solidFill>
              </a:rPr>
              <a:t>Training a Transformer Model for Translation:</a:t>
            </a:r>
          </a:p>
          <a:p>
            <a:r>
              <a:rPr lang="en-US" sz="4000" dirty="0" smtClean="0">
                <a:solidFill>
                  <a:schemeClr val="bg1"/>
                </a:solidFill>
              </a:rPr>
              <a:t>     Loading </a:t>
            </a:r>
            <a:r>
              <a:rPr lang="en-US" sz="4000" dirty="0">
                <a:solidFill>
                  <a:schemeClr val="bg1"/>
                </a:solidFill>
              </a:rPr>
              <a:t>pre-trained transformer models like BERT, GPT, or T5 for translation </a:t>
            </a:r>
            <a:r>
              <a:rPr lang="en-US" sz="4000" dirty="0" smtClean="0">
                <a:solidFill>
                  <a:schemeClr val="bg1"/>
                </a:solidFill>
              </a:rPr>
              <a:t>tasks.</a:t>
            </a:r>
          </a:p>
          <a:p>
            <a:r>
              <a:rPr lang="en-US" sz="4000" dirty="0" smtClean="0">
                <a:solidFill>
                  <a:schemeClr val="bg1"/>
                </a:solidFill>
              </a:rPr>
              <a:t>Fine-tuning the model on specific translation datasets</a:t>
            </a:r>
            <a:r>
              <a:rPr lang="en-US" sz="4000" dirty="0" smtClean="0"/>
              <a:t>.</a:t>
            </a:r>
          </a:p>
          <a:p>
            <a:pPr algn="just">
              <a:lnSpc>
                <a:spcPts val="6156"/>
              </a:lnSpc>
              <a:spcBef>
                <a:spcPct val="0"/>
              </a:spcBef>
            </a:pPr>
            <a:endParaRPr lang="en-US" sz="4000" dirty="0">
              <a:solidFill>
                <a:schemeClr val="bg1"/>
              </a:solidFill>
              <a:latin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215430" y="2376652"/>
            <a:ext cx="17857141" cy="6860853"/>
          </a:xfrm>
          <a:prstGeom prst="rect">
            <a:avLst/>
          </a:prstGeom>
        </p:spPr>
        <p:txBody>
          <a:bodyPr lIns="0" tIns="0" rIns="0" bIns="0" rtlCol="0" anchor="t">
            <a:spAutoFit/>
          </a:bodyPr>
          <a:lstStyle/>
          <a:p>
            <a:r>
              <a:rPr lang="en-US" sz="3896" dirty="0">
                <a:solidFill>
                  <a:srgbClr val="FFFFFF"/>
                </a:solidFill>
                <a:latin typeface="Proxima Nova"/>
              </a:rPr>
              <a:t>5. </a:t>
            </a:r>
            <a:r>
              <a:rPr lang="en-US" sz="4000" dirty="0">
                <a:solidFill>
                  <a:schemeClr val="bg1"/>
                </a:solidFill>
              </a:rPr>
              <a:t>Applications and Use Cases:</a:t>
            </a:r>
          </a:p>
          <a:p>
            <a:r>
              <a:rPr lang="en-US" sz="4000" dirty="0" smtClean="0">
                <a:solidFill>
                  <a:schemeClr val="bg1"/>
                </a:solidFill>
              </a:rPr>
              <a:t>  * Real-world </a:t>
            </a:r>
            <a:r>
              <a:rPr lang="en-US" sz="4000" dirty="0">
                <a:solidFill>
                  <a:schemeClr val="bg1"/>
                </a:solidFill>
              </a:rPr>
              <a:t>applications of text translation using transformers in industries like </a:t>
            </a:r>
            <a:r>
              <a:rPr lang="en-US" sz="4000" dirty="0" smtClean="0">
                <a:solidFill>
                  <a:schemeClr val="bg1"/>
                </a:solidFill>
              </a:rPr>
              <a:t>e-     commerce</a:t>
            </a:r>
            <a:r>
              <a:rPr lang="en-US" sz="4000" dirty="0">
                <a:solidFill>
                  <a:schemeClr val="bg1"/>
                </a:solidFill>
              </a:rPr>
              <a:t>, healthcare, and customer support.</a:t>
            </a:r>
          </a:p>
          <a:p>
            <a:r>
              <a:rPr lang="en-US" sz="4000" dirty="0" smtClean="0">
                <a:solidFill>
                  <a:schemeClr val="bg1"/>
                </a:solidFill>
              </a:rPr>
              <a:t>   * Case </a:t>
            </a:r>
            <a:r>
              <a:rPr lang="en-US" sz="4000" dirty="0">
                <a:solidFill>
                  <a:schemeClr val="bg1"/>
                </a:solidFill>
              </a:rPr>
              <a:t>studies showcasing successful implementations</a:t>
            </a:r>
            <a:r>
              <a:rPr lang="en-US" sz="4000" dirty="0" smtClean="0">
                <a:solidFill>
                  <a:schemeClr val="bg1"/>
                </a:solidFill>
              </a:rPr>
              <a:t>.</a:t>
            </a:r>
          </a:p>
          <a:p>
            <a:r>
              <a:rPr lang="en-US" sz="4000" dirty="0" smtClean="0">
                <a:solidFill>
                  <a:schemeClr val="bg1"/>
                </a:solidFill>
              </a:rPr>
              <a:t>6. </a:t>
            </a:r>
            <a:r>
              <a:rPr lang="en-US" sz="4000" dirty="0">
                <a:solidFill>
                  <a:schemeClr val="bg1"/>
                </a:solidFill>
              </a:rPr>
              <a:t>Future Trends and Challenges:</a:t>
            </a:r>
          </a:p>
          <a:p>
            <a:r>
              <a:rPr lang="en-US" sz="4000" dirty="0" smtClean="0">
                <a:solidFill>
                  <a:schemeClr val="bg1"/>
                </a:solidFill>
              </a:rPr>
              <a:t>  * Emerging </a:t>
            </a:r>
            <a:r>
              <a:rPr lang="en-US" sz="4000" dirty="0">
                <a:solidFill>
                  <a:schemeClr val="bg1"/>
                </a:solidFill>
              </a:rPr>
              <a:t>trends in transformer-based translation models like multilingual transformers and zero-shot translation.</a:t>
            </a:r>
          </a:p>
          <a:p>
            <a:r>
              <a:rPr lang="en-US" sz="4000" dirty="0">
                <a:solidFill>
                  <a:schemeClr val="bg1"/>
                </a:solidFill>
              </a:rPr>
              <a:t> </a:t>
            </a:r>
            <a:r>
              <a:rPr lang="en-US" sz="4000" dirty="0" smtClean="0">
                <a:solidFill>
                  <a:schemeClr val="bg1"/>
                </a:solidFill>
              </a:rPr>
              <a:t>  * Challenges </a:t>
            </a:r>
            <a:r>
              <a:rPr lang="en-US" sz="4000" dirty="0">
                <a:solidFill>
                  <a:schemeClr val="bg1"/>
                </a:solidFill>
              </a:rPr>
              <a:t>such as domain adaptation, handling rare languages, and maintaining translation quality at scale.</a:t>
            </a:r>
          </a:p>
          <a:p>
            <a:endParaRPr lang="en-US" sz="4000" dirty="0">
              <a:solidFill>
                <a:schemeClr val="bg1"/>
              </a:solidFill>
            </a:endParaRPr>
          </a:p>
          <a:p>
            <a:pPr algn="just">
              <a:lnSpc>
                <a:spcPts val="5455"/>
              </a:lnSpc>
            </a:pPr>
            <a:endParaRPr lang="en-US" sz="3896" dirty="0">
              <a:solidFill>
                <a:schemeClr val="bg1"/>
              </a:solidFill>
              <a:latin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4790181" y="914400"/>
            <a:ext cx="7800975"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PROBLEM STATEMENT</a:t>
            </a:r>
          </a:p>
        </p:txBody>
      </p:sp>
      <p:sp>
        <p:nvSpPr>
          <p:cNvPr id="9" name="TextBox 9"/>
          <p:cNvSpPr txBox="1"/>
          <p:nvPr/>
        </p:nvSpPr>
        <p:spPr>
          <a:xfrm>
            <a:off x="838200" y="2400299"/>
            <a:ext cx="17018940" cy="8626336"/>
          </a:xfrm>
          <a:prstGeom prst="rect">
            <a:avLst/>
          </a:prstGeom>
        </p:spPr>
        <p:txBody>
          <a:bodyPr wrap="square" lIns="0" tIns="0" rIns="0" bIns="0" rtlCol="0" anchor="t">
            <a:spAutoFit/>
          </a:bodyPr>
          <a:lstStyle/>
          <a:p>
            <a:r>
              <a:rPr lang="en-US" sz="4056" dirty="0" smtClean="0">
                <a:solidFill>
                  <a:srgbClr val="FFFFFF"/>
                </a:solidFill>
                <a:latin typeface="Proxima Nova"/>
              </a:rPr>
              <a:t> </a:t>
            </a:r>
            <a:r>
              <a:rPr lang="en-US" sz="4000" dirty="0">
                <a:solidFill>
                  <a:schemeClr val="bg1"/>
                </a:solidFill>
              </a:rPr>
              <a:t>Developing an efficient text translator using transformer models involves addressing several challenges and objectives. The problem statement revolves around creating a system capable of accurately translating text between multiple languages while maintaining high translation quality, scalability, and adaptability. This includes exploring methods to preprocess and tokenize multilingual datasets, fine-tuning transformer architectures like BERT, GPT, or T5 for translation tasks, implementing attention mechanisms for context-aware translations, and optimizing the model's performance using evaluation metrics like BLEU score and METEOR. Additionally, the system should handle real-time translation requests, support a wide range of languages, and address challenges such as domain-specific translations, idiomatic expressions, and linguistic nuances to deliver fluent and natural-sounding translations across diverse linguistic contexts.</a:t>
            </a:r>
          </a:p>
          <a:p>
            <a:r>
              <a:rPr lang="en-US" sz="4000" dirty="0">
                <a:solidFill>
                  <a:schemeClr val="bg1"/>
                </a:solidFill>
              </a:rPr>
              <a:t/>
            </a:r>
            <a:br>
              <a:rPr lang="en-US" sz="4000" dirty="0">
                <a:solidFill>
                  <a:schemeClr val="bg1"/>
                </a:solidFill>
              </a:rPr>
            </a:br>
            <a:endParaRPr lang="en-US" sz="4000" dirty="0">
              <a:solidFill>
                <a:schemeClr val="bg1"/>
              </a:solidFill>
              <a:latin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5039617" y="914400"/>
            <a:ext cx="7302103"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PROJECT OVERVIEW</a:t>
            </a:r>
          </a:p>
        </p:txBody>
      </p:sp>
      <p:sp>
        <p:nvSpPr>
          <p:cNvPr id="9" name="TextBox 9"/>
          <p:cNvSpPr txBox="1"/>
          <p:nvPr/>
        </p:nvSpPr>
        <p:spPr>
          <a:xfrm>
            <a:off x="175679" y="2724675"/>
            <a:ext cx="17857141" cy="8002191"/>
          </a:xfrm>
          <a:prstGeom prst="rect">
            <a:avLst/>
          </a:prstGeom>
        </p:spPr>
        <p:txBody>
          <a:bodyPr lIns="0" tIns="0" rIns="0" bIns="0" rtlCol="0" anchor="t">
            <a:spAutoFit/>
          </a:bodyPr>
          <a:lstStyle/>
          <a:p>
            <a:r>
              <a:rPr lang="en-US" sz="4000" dirty="0" smtClean="0">
                <a:solidFill>
                  <a:schemeClr val="bg1"/>
                </a:solidFill>
              </a:rPr>
              <a:t>The </a:t>
            </a:r>
            <a:r>
              <a:rPr lang="en-US" sz="4000" dirty="0">
                <a:solidFill>
                  <a:schemeClr val="bg1"/>
                </a:solidFill>
              </a:rPr>
              <a:t>project aims to develop a robust and efficient text translator using transformer models. This involves leveraging state-of-the-art transformer architectures such as BERT, GPT, or T5 to build a language translation system capable of accurately and fluently translating text between multiple languages. The system will be designed to handle real-time translation requests, support a wide range of languages, and maintain high translation quality by incorporating attention mechanisms, context-aware translations, and fine-tuning techniques. Evaluation metrics like BLEU score and METEOR will be used to assess and optimize the translation model's performance. The project will also address challenges such as domain-specific translations, idiomatic expressions, and linguistic nuances to ensure accurate and natural-sounding translations across diverse linguistic contexts.</a:t>
            </a:r>
          </a:p>
          <a:p>
            <a:r>
              <a:rPr lang="en-US" sz="4000" dirty="0">
                <a:solidFill>
                  <a:schemeClr val="bg1"/>
                </a:solidFill>
              </a:rPr>
              <a:t/>
            </a:r>
            <a:br>
              <a:rPr lang="en-US" sz="4000" dirty="0">
                <a:solidFill>
                  <a:schemeClr val="bg1"/>
                </a:solidFill>
              </a:rPr>
            </a:br>
            <a:endParaRPr lang="en-US" sz="4000" dirty="0">
              <a:solidFill>
                <a:schemeClr val="bg1"/>
              </a:solidFill>
              <a:latin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3968472" y="1254924"/>
            <a:ext cx="9514136"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WHO ARE THE END USERS ?</a:t>
            </a:r>
          </a:p>
        </p:txBody>
      </p:sp>
      <p:sp>
        <p:nvSpPr>
          <p:cNvPr id="9" name="TextBox 9"/>
          <p:cNvSpPr txBox="1"/>
          <p:nvPr/>
        </p:nvSpPr>
        <p:spPr>
          <a:xfrm>
            <a:off x="1028700" y="2358458"/>
            <a:ext cx="6592044" cy="9476953"/>
          </a:xfrm>
          <a:prstGeom prst="rect">
            <a:avLst/>
          </a:prstGeom>
        </p:spPr>
        <p:txBody>
          <a:bodyPr lIns="0" tIns="0" rIns="0" bIns="0" rtlCol="0" anchor="t">
            <a:spAutoFit/>
          </a:bodyPr>
          <a:lstStyle/>
          <a:p>
            <a:pPr marL="897170" lvl="1" indent="-448585" algn="just">
              <a:lnSpc>
                <a:spcPts val="8310"/>
              </a:lnSpc>
              <a:buFont typeface="Arial"/>
              <a:buChar char="•"/>
            </a:pPr>
            <a:r>
              <a:rPr lang="en-US" sz="4000" b="1" dirty="0">
                <a:solidFill>
                  <a:schemeClr val="bg1"/>
                </a:solidFill>
              </a:rPr>
              <a:t>Travel and Hospitality </a:t>
            </a:r>
            <a:r>
              <a:rPr lang="en-US" sz="4000" b="1" dirty="0" smtClean="0">
                <a:solidFill>
                  <a:schemeClr val="bg1"/>
                </a:solidFill>
              </a:rPr>
              <a:t>Industry</a:t>
            </a:r>
            <a:endParaRPr lang="en-US" sz="4000" dirty="0">
              <a:solidFill>
                <a:schemeClr val="bg1"/>
              </a:solidFill>
              <a:latin typeface="Proxima Nova"/>
            </a:endParaRPr>
          </a:p>
          <a:p>
            <a:pPr marL="897170" lvl="1" indent="-448585" algn="just">
              <a:lnSpc>
                <a:spcPts val="8310"/>
              </a:lnSpc>
              <a:buFont typeface="Arial"/>
              <a:buChar char="•"/>
            </a:pPr>
            <a:r>
              <a:rPr lang="en-US" sz="4000" b="1" dirty="0">
                <a:solidFill>
                  <a:schemeClr val="bg1"/>
                </a:solidFill>
              </a:rPr>
              <a:t>Content Creators</a:t>
            </a:r>
            <a:endParaRPr lang="en-US" sz="4000" dirty="0">
              <a:solidFill>
                <a:schemeClr val="bg1"/>
              </a:solidFill>
              <a:latin typeface="Proxima Nova"/>
            </a:endParaRPr>
          </a:p>
          <a:p>
            <a:pPr marL="897170" lvl="1" indent="-448585" algn="just">
              <a:lnSpc>
                <a:spcPts val="8310"/>
              </a:lnSpc>
              <a:buFont typeface="Arial"/>
              <a:buChar char="•"/>
            </a:pPr>
            <a:r>
              <a:rPr lang="en-US" sz="4000" b="1" dirty="0">
                <a:solidFill>
                  <a:schemeClr val="bg1"/>
                </a:solidFill>
              </a:rPr>
              <a:t>Government Agencies</a:t>
            </a:r>
            <a:endParaRPr lang="en-US" sz="4000" dirty="0">
              <a:solidFill>
                <a:schemeClr val="bg1"/>
              </a:solidFill>
              <a:latin typeface="Proxima Nova"/>
            </a:endParaRPr>
          </a:p>
          <a:p>
            <a:pPr marL="897170" lvl="1" indent="-448585" algn="just">
              <a:lnSpc>
                <a:spcPts val="8310"/>
              </a:lnSpc>
              <a:buFont typeface="Arial"/>
              <a:buChar char="•"/>
            </a:pPr>
            <a:r>
              <a:rPr lang="en-US" sz="4000" b="1" dirty="0">
                <a:solidFill>
                  <a:schemeClr val="bg1"/>
                </a:solidFill>
              </a:rPr>
              <a:t>Individuals</a:t>
            </a:r>
            <a:endParaRPr lang="en-US" sz="4000" dirty="0">
              <a:solidFill>
                <a:schemeClr val="bg1"/>
              </a:solidFill>
              <a:latin typeface="Proxima Nova"/>
            </a:endParaRPr>
          </a:p>
          <a:p>
            <a:pPr marL="897170" lvl="1" indent="-448585" algn="just">
              <a:lnSpc>
                <a:spcPts val="8310"/>
              </a:lnSpc>
              <a:buFont typeface="Arial"/>
              <a:buChar char="•"/>
            </a:pPr>
            <a:r>
              <a:rPr lang="en-US" sz="4000" b="1" dirty="0">
                <a:solidFill>
                  <a:schemeClr val="bg1"/>
                </a:solidFill>
              </a:rPr>
              <a:t>Businesses</a:t>
            </a:r>
            <a:endParaRPr lang="en-US" sz="4000" dirty="0">
              <a:solidFill>
                <a:schemeClr val="bg1"/>
              </a:solidFill>
              <a:latin typeface="Proxima Nova"/>
            </a:endParaRPr>
          </a:p>
          <a:p>
            <a:pPr marL="897170" lvl="1" indent="-448585" algn="just">
              <a:lnSpc>
                <a:spcPts val="8310"/>
              </a:lnSpc>
              <a:buFont typeface="Arial"/>
              <a:buChar char="•"/>
            </a:pPr>
            <a:r>
              <a:rPr lang="en-US" sz="4000" b="1" dirty="0">
                <a:solidFill>
                  <a:schemeClr val="bg1"/>
                </a:solidFill>
              </a:rPr>
              <a:t>Educational Institutions</a:t>
            </a:r>
            <a:endParaRPr lang="en-US" sz="4000" dirty="0">
              <a:solidFill>
                <a:schemeClr val="bg1"/>
              </a:solidFill>
              <a:latin typeface="Proxima Nova"/>
            </a:endParaRPr>
          </a:p>
          <a:p>
            <a:pPr algn="just">
              <a:lnSpc>
                <a:spcPts val="7910"/>
              </a:lnSpc>
            </a:pPr>
            <a:endParaRPr lang="en-US" sz="4155" dirty="0">
              <a:solidFill>
                <a:srgbClr val="FFFFFF"/>
              </a:solidFill>
              <a:latin typeface="Proxima Nova"/>
            </a:endParaRPr>
          </a:p>
          <a:p>
            <a:pPr algn="just">
              <a:lnSpc>
                <a:spcPts val="7910"/>
              </a:lnSpc>
            </a:pPr>
            <a:endParaRPr lang="en-US" sz="4155" dirty="0">
              <a:solidFill>
                <a:srgbClr val="FFFFFF"/>
              </a:solidFill>
              <a:latin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2" name="Freeform 2"/>
          <p:cNvSpPr/>
          <p:nvPr/>
        </p:nvSpPr>
        <p:spPr>
          <a:xfrm>
            <a:off x="11478214" y="-4882840"/>
            <a:ext cx="9218676" cy="9218676"/>
          </a:xfrm>
          <a:custGeom>
            <a:avLst/>
            <a:gdLst/>
            <a:ahLst/>
            <a:cxnLst/>
            <a:rect l="l" t="t" r="r" b="b"/>
            <a:pathLst>
              <a:path w="9218676" h="9218676">
                <a:moveTo>
                  <a:pt x="0" y="0"/>
                </a:moveTo>
                <a:lnTo>
                  <a:pt x="9218676" y="0"/>
                </a:lnTo>
                <a:lnTo>
                  <a:pt x="9218676" y="9218677"/>
                </a:lnTo>
                <a:lnTo>
                  <a:pt x="0" y="921867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20443" y="-1551311"/>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247802" y="4806269"/>
            <a:ext cx="9218676" cy="9218676"/>
          </a:xfrm>
          <a:custGeom>
            <a:avLst/>
            <a:gdLst/>
            <a:ahLst/>
            <a:cxnLst/>
            <a:rect l="l" t="t" r="r" b="b"/>
            <a:pathLst>
              <a:path w="9218676" h="9218676">
                <a:moveTo>
                  <a:pt x="0" y="0"/>
                </a:moveTo>
                <a:lnTo>
                  <a:pt x="9218677" y="0"/>
                </a:lnTo>
                <a:lnTo>
                  <a:pt x="9218677" y="9218676"/>
                </a:lnTo>
                <a:lnTo>
                  <a:pt x="0" y="921867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0899438" y="7474099"/>
            <a:ext cx="8685325" cy="8685325"/>
          </a:xfrm>
          <a:custGeom>
            <a:avLst/>
            <a:gdLst/>
            <a:ahLst/>
            <a:cxnLst/>
            <a:rect l="l" t="t" r="r" b="b"/>
            <a:pathLst>
              <a:path w="8685325" h="8685325">
                <a:moveTo>
                  <a:pt x="0" y="0"/>
                </a:moveTo>
                <a:lnTo>
                  <a:pt x="8685326" y="0"/>
                </a:lnTo>
                <a:lnTo>
                  <a:pt x="8685326" y="8685325"/>
                </a:lnTo>
                <a:lnTo>
                  <a:pt x="0" y="86853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869971" y="8535586"/>
            <a:ext cx="2778658" cy="2285446"/>
          </a:xfrm>
          <a:custGeom>
            <a:avLst/>
            <a:gdLst/>
            <a:ahLst/>
            <a:cxnLst/>
            <a:rect l="l" t="t" r="r" b="b"/>
            <a:pathLst>
              <a:path w="2778658" h="2285446">
                <a:moveTo>
                  <a:pt x="0" y="0"/>
                </a:moveTo>
                <a:lnTo>
                  <a:pt x="2778658" y="0"/>
                </a:lnTo>
                <a:lnTo>
                  <a:pt x="2778658" y="2285447"/>
                </a:lnTo>
                <a:lnTo>
                  <a:pt x="0" y="2285447"/>
                </a:lnTo>
                <a:lnTo>
                  <a:pt x="0" y="0"/>
                </a:lnTo>
                <a:close/>
              </a:path>
            </a:pathLst>
          </a:custGeom>
          <a:blipFill>
            <a:blip r:embed="rId6"/>
            <a:stretch>
              <a:fillRect/>
            </a:stretch>
          </a:blipFill>
        </p:spPr>
      </p:sp>
      <p:sp>
        <p:nvSpPr>
          <p:cNvPr id="7" name="Freeform 7"/>
          <p:cNvSpPr/>
          <p:nvPr/>
        </p:nvSpPr>
        <p:spPr>
          <a:xfrm flipH="1">
            <a:off x="14020057" y="-2331083"/>
            <a:ext cx="4903845" cy="5636604"/>
          </a:xfrm>
          <a:custGeom>
            <a:avLst/>
            <a:gdLst/>
            <a:ahLst/>
            <a:cxnLst/>
            <a:rect l="l" t="t" r="r" b="b"/>
            <a:pathLst>
              <a:path w="4903845" h="5636604">
                <a:moveTo>
                  <a:pt x="4903845" y="0"/>
                </a:moveTo>
                <a:lnTo>
                  <a:pt x="0" y="0"/>
                </a:lnTo>
                <a:lnTo>
                  <a:pt x="0" y="5636604"/>
                </a:lnTo>
                <a:lnTo>
                  <a:pt x="4903845" y="5636604"/>
                </a:lnTo>
                <a:lnTo>
                  <a:pt x="4903845" y="0"/>
                </a:lnTo>
                <a:close/>
              </a:path>
            </a:pathLst>
          </a:custGeom>
          <a:blipFill>
            <a:blip r:embed="rId7"/>
            <a:stretch>
              <a:fillRect/>
            </a:stretch>
          </a:blipFill>
        </p:spPr>
      </p:sp>
      <p:sp>
        <p:nvSpPr>
          <p:cNvPr id="8" name="TextBox 8"/>
          <p:cNvSpPr txBox="1"/>
          <p:nvPr/>
        </p:nvSpPr>
        <p:spPr>
          <a:xfrm>
            <a:off x="360479" y="1123630"/>
            <a:ext cx="14881622" cy="897751"/>
          </a:xfrm>
          <a:prstGeom prst="rect">
            <a:avLst/>
          </a:prstGeom>
        </p:spPr>
        <p:txBody>
          <a:bodyPr lIns="0" tIns="0" rIns="0" bIns="0" rtlCol="0" anchor="t">
            <a:spAutoFit/>
          </a:bodyPr>
          <a:lstStyle/>
          <a:p>
            <a:pPr algn="ctr">
              <a:lnSpc>
                <a:spcPts val="7217"/>
              </a:lnSpc>
              <a:spcBef>
                <a:spcPct val="0"/>
              </a:spcBef>
            </a:pPr>
            <a:r>
              <a:rPr lang="en-US" sz="5155">
                <a:solidFill>
                  <a:srgbClr val="0EA5C6"/>
                </a:solidFill>
                <a:latin typeface="Neue Machina Ultra-Bold"/>
              </a:rPr>
              <a:t>YOUR SOLUTION AND ITS PROPOSISTION</a:t>
            </a:r>
          </a:p>
        </p:txBody>
      </p:sp>
      <p:sp>
        <p:nvSpPr>
          <p:cNvPr id="10" name="TextBox 10"/>
          <p:cNvSpPr txBox="1"/>
          <p:nvPr/>
        </p:nvSpPr>
        <p:spPr>
          <a:xfrm>
            <a:off x="360479" y="2021381"/>
            <a:ext cx="18288150" cy="9977090"/>
          </a:xfrm>
          <a:prstGeom prst="rect">
            <a:avLst/>
          </a:prstGeom>
        </p:spPr>
        <p:txBody>
          <a:bodyPr wrap="square" lIns="0" tIns="0" rIns="0" bIns="0" rtlCol="0" anchor="t">
            <a:spAutoFit/>
          </a:bodyPr>
          <a:lstStyle/>
          <a:p>
            <a:r>
              <a:rPr lang="en-US" sz="4000" b="1" dirty="0" smtClean="0">
                <a:solidFill>
                  <a:schemeClr val="bg1"/>
                </a:solidFill>
              </a:rPr>
              <a:t>1. Transformer </a:t>
            </a:r>
            <a:r>
              <a:rPr lang="en-US" sz="4000" b="1" dirty="0">
                <a:solidFill>
                  <a:schemeClr val="bg1"/>
                </a:solidFill>
              </a:rPr>
              <a:t>Model Selection:</a:t>
            </a:r>
            <a:r>
              <a:rPr lang="en-US" sz="4000" dirty="0">
                <a:solidFill>
                  <a:schemeClr val="bg1"/>
                </a:solidFill>
              </a:rPr>
              <a:t> Choose a suitable transformer model based on the specific requirements of the text translation task, considering factors such as language pairs, model size, and performance.</a:t>
            </a:r>
          </a:p>
          <a:p>
            <a:r>
              <a:rPr lang="en-US" sz="4000" b="1" dirty="0" smtClean="0">
                <a:solidFill>
                  <a:schemeClr val="bg1"/>
                </a:solidFill>
              </a:rPr>
              <a:t>2. Data </a:t>
            </a:r>
            <a:r>
              <a:rPr lang="en-US" sz="4000" b="1" dirty="0">
                <a:solidFill>
                  <a:schemeClr val="bg1"/>
                </a:solidFill>
              </a:rPr>
              <a:t>Preparation:</a:t>
            </a:r>
            <a:r>
              <a:rPr lang="en-US" sz="4000" dirty="0">
                <a:solidFill>
                  <a:schemeClr val="bg1"/>
                </a:solidFill>
              </a:rPr>
              <a:t> Collect and preprocess a large corpus of text data for training and fine-tuning the transformer model. This includes tokenization, data cleaning, and handling multilingual text if applicable</a:t>
            </a:r>
            <a:r>
              <a:rPr lang="en-US" sz="4000" dirty="0" smtClean="0">
                <a:solidFill>
                  <a:schemeClr val="bg1"/>
                </a:solidFill>
              </a:rPr>
              <a:t>.</a:t>
            </a:r>
          </a:p>
          <a:p>
            <a:r>
              <a:rPr lang="en-US" sz="4000" dirty="0" smtClean="0">
                <a:solidFill>
                  <a:schemeClr val="bg1"/>
                </a:solidFill>
              </a:rPr>
              <a:t>3. </a:t>
            </a:r>
            <a:r>
              <a:rPr lang="en-US" sz="4000" b="1" dirty="0">
                <a:solidFill>
                  <a:schemeClr val="bg1"/>
                </a:solidFill>
              </a:rPr>
              <a:t>Training and Fine-Tuning:</a:t>
            </a:r>
            <a:r>
              <a:rPr lang="en-US" sz="4000" dirty="0">
                <a:solidFill>
                  <a:schemeClr val="bg1"/>
                </a:solidFill>
              </a:rPr>
              <a:t> Train the selected transformer model on the prepared data to learn the language patterns and semantics for accurate translation. Fine-tune the model using domain-specific data if needed to improve translation quality.</a:t>
            </a:r>
          </a:p>
          <a:p>
            <a:r>
              <a:rPr lang="en-US" sz="4000" b="1" dirty="0" smtClean="0">
                <a:solidFill>
                  <a:schemeClr val="bg1"/>
                </a:solidFill>
              </a:rPr>
              <a:t>4. Evaluation </a:t>
            </a:r>
            <a:r>
              <a:rPr lang="en-US" sz="4000" b="1" dirty="0">
                <a:solidFill>
                  <a:schemeClr val="bg1"/>
                </a:solidFill>
              </a:rPr>
              <a:t>Metrics:</a:t>
            </a:r>
            <a:r>
              <a:rPr lang="en-US" sz="4000" dirty="0">
                <a:solidFill>
                  <a:schemeClr val="bg1"/>
                </a:solidFill>
              </a:rPr>
              <a:t> Define evaluation metrics such as BLEU (Bilingual Evaluation Understudy) score, ROUGE (Recall-Oriented Understudy for </a:t>
            </a:r>
            <a:r>
              <a:rPr lang="en-US" sz="4000" dirty="0" err="1">
                <a:solidFill>
                  <a:schemeClr val="bg1"/>
                </a:solidFill>
              </a:rPr>
              <a:t>Gisting</a:t>
            </a:r>
            <a:r>
              <a:rPr lang="en-US" sz="4000" dirty="0">
                <a:solidFill>
                  <a:schemeClr val="bg1"/>
                </a:solidFill>
              </a:rPr>
              <a:t> Evaluation) score, or other relevant metrics to measure the performance and accuracy of the translation model.</a:t>
            </a:r>
          </a:p>
          <a:p>
            <a:endParaRPr lang="en-US" sz="4000" dirty="0">
              <a:solidFill>
                <a:schemeClr val="bg1"/>
              </a:solidFill>
            </a:endParaRPr>
          </a:p>
          <a:p>
            <a:pPr algn="just">
              <a:lnSpc>
                <a:spcPts val="5318"/>
              </a:lnSpc>
            </a:pPr>
            <a:endParaRPr lang="en-US" sz="3798" dirty="0">
              <a:solidFill>
                <a:srgbClr val="FFFFFF"/>
              </a:solidFill>
              <a:latin typeface="Proxima Nova"/>
            </a:endParaRPr>
          </a:p>
          <a:p>
            <a:pPr algn="just">
              <a:lnSpc>
                <a:spcPts val="5318"/>
              </a:lnSpc>
            </a:pPr>
            <a:endParaRPr lang="en-US" sz="3798" dirty="0">
              <a:solidFill>
                <a:srgbClr val="FFFFFF"/>
              </a:solidFill>
              <a:latin typeface="Proxima Nov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935</Words>
  <Application>Microsoft Office PowerPoint</Application>
  <PresentationFormat>Custom</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Bukhari Script Bold</vt:lpstr>
      <vt:lpstr>Proxima Nova Bold</vt:lpstr>
      <vt:lpstr>Proxima Nova</vt:lpstr>
      <vt:lpstr>Neue Machina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Purple Futuristic Modern 3D Tech Company Business Presentation</dc:title>
  <cp:lastModifiedBy>DELL</cp:lastModifiedBy>
  <cp:revision>6</cp:revision>
  <dcterms:created xsi:type="dcterms:W3CDTF">2006-08-16T00:00:00Z</dcterms:created>
  <dcterms:modified xsi:type="dcterms:W3CDTF">2024-04-11T16:18:06Z</dcterms:modified>
  <dc:identifier>DAGBJzcjdsk</dc:identifier>
</cp:coreProperties>
</file>