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vml" ContentType="application/vnd.openxmlformats-officedocument.vmlDrawing"/>
  <Default Extension="gif" ContentType="image/gif"/>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5"/>
  </p:notesMasterIdLst>
  <p:handoutMasterIdLst>
    <p:handoutMasterId r:id="rId26"/>
  </p:handoutMasterIdLst>
  <p:sldIdLst>
    <p:sldId id="298" r:id="rId2"/>
    <p:sldId id="286" r:id="rId3"/>
    <p:sldId id="288" r:id="rId4"/>
    <p:sldId id="289" r:id="rId5"/>
    <p:sldId id="290" r:id="rId6"/>
    <p:sldId id="291" r:id="rId7"/>
    <p:sldId id="301" r:id="rId8"/>
    <p:sldId id="292" r:id="rId9"/>
    <p:sldId id="296" r:id="rId10"/>
    <p:sldId id="293" r:id="rId11"/>
    <p:sldId id="294" r:id="rId12"/>
    <p:sldId id="295" r:id="rId13"/>
    <p:sldId id="297" r:id="rId14"/>
    <p:sldId id="305" r:id="rId15"/>
    <p:sldId id="256" r:id="rId16"/>
    <p:sldId id="304" r:id="rId17"/>
    <p:sldId id="302" r:id="rId18"/>
    <p:sldId id="282" r:id="rId19"/>
    <p:sldId id="280" r:id="rId20"/>
    <p:sldId id="303" r:id="rId21"/>
    <p:sldId id="284" r:id="rId22"/>
    <p:sldId id="281" r:id="rId23"/>
    <p:sldId id="283" r:id="rId24"/>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9641"/>
    <a:srgbClr val="D7191C"/>
    <a:srgbClr val="FDAE61"/>
    <a:srgbClr val="FFFFBF"/>
    <a:srgbClr val="A6CF6A"/>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95" autoAdjust="0"/>
    <p:restoredTop sz="86444" autoAdjust="0"/>
  </p:normalViewPr>
  <p:slideViewPr>
    <p:cSldViewPr>
      <p:cViewPr varScale="1">
        <p:scale>
          <a:sx n="83" d="100"/>
          <a:sy n="83" d="100"/>
        </p:scale>
        <p:origin x="576"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84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extLst/>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a:lstStyle>
            <a:extLst/>
          </a:lstStyle>
          <a:p>
            <a:fld id="{31555DB1-8736-42A3-B48D-2B08FB93332A}" type="datetimeFigureOut">
              <a:rPr lang="en-US" smtClean="0"/>
              <a:pPr/>
              <a:t>3/16/17</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a:lstStyle>
            <a:extLst/>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a:lstStyle>
            <a:extLst/>
          </a:lstStyle>
          <a:p>
            <a:fld id="{5400D380-E0D7-4EB1-B91E-BFCC7DA7F29D}"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extLst/>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a:lstStyle>
            <a:extLst/>
          </a:lstStyle>
          <a:p>
            <a:fld id="{0BDB199F-A56C-4049-BA04-1447030960FF}" type="datetimeFigureOut">
              <a:rPr lang="en-US" smtClean="0"/>
              <a:pPr/>
              <a:t>3/16/17</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anchor="ctr"/>
          <a:lstStyle>
            <a:extLst/>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a:lstStyle>
            <a:extLst/>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a:lstStyle>
            <a:extLst/>
          </a:lstStyle>
          <a:p>
            <a:fld id="{B3A019F3-8596-4028-9847-CBD3A185B07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B3A019F3-8596-4028-9847-CBD3A185B07A}"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B3A019F3-8596-4028-9847-CBD3A185B07A}"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B3A019F3-8596-4028-9847-CBD3A185B07A}"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23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B3A019F3-8596-4028-9847-CBD3A185B07A}"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gif"/><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spTree>
      <p:nvGrpSpPr>
        <p:cNvPr id="1" name=""/>
        <p:cNvGrpSpPr/>
        <p:nvPr/>
      </p:nvGrpSpPr>
      <p:grpSpPr>
        <a:xfrm>
          <a:off x="0" y="0"/>
          <a:ext cx="0" cy="0"/>
          <a:chOff x="0" y="0"/>
          <a:chExt cx="0" cy="0"/>
        </a:xfrm>
      </p:grpSpPr>
      <p:sp>
        <p:nvSpPr>
          <p:cNvPr id="9" name="Rectangle 10"/>
          <p:cNvSpPr/>
          <p:nvPr userDrawn="1"/>
        </p:nvSpPr>
        <p:spPr>
          <a:xfrm>
            <a:off x="0" y="3505200"/>
            <a:ext cx="9144000" cy="1143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2" name="Rectangle 2"/>
          <p:cNvSpPr>
            <a:spLocks noGrp="1"/>
          </p:cNvSpPr>
          <p:nvPr>
            <p:ph type="ctrTitle" hasCustomPrompt="1"/>
          </p:nvPr>
        </p:nvSpPr>
        <p:spPr>
          <a:xfrm>
            <a:off x="228600" y="4114800"/>
            <a:ext cx="7239000" cy="533400"/>
          </a:xfrm>
          <a:noFill/>
        </p:spPr>
        <p:txBody>
          <a:bodyPr vert="horz"/>
          <a:lstStyle>
            <a:lvl1pPr algn="l">
              <a:defRPr sz="2000" b="0" cap="all" spc="150" baseline="0">
                <a:solidFill>
                  <a:schemeClr val="bg1"/>
                </a:solidFill>
              </a:defRPr>
            </a:lvl1pPr>
            <a:extLst/>
          </a:lstStyle>
          <a:p>
            <a:r>
              <a:rPr lang="en-US" dirty="0" smtClean="0"/>
              <a:t>CET Industry LAB</a:t>
            </a:r>
            <a:endParaRPr lang="en-US" dirty="0"/>
          </a:p>
        </p:txBody>
      </p:sp>
      <p:sp>
        <p:nvSpPr>
          <p:cNvPr id="3" name="Rectangle 3"/>
          <p:cNvSpPr>
            <a:spLocks noGrp="1"/>
          </p:cNvSpPr>
          <p:nvPr>
            <p:ph type="subTitle" idx="1" hasCustomPrompt="1"/>
          </p:nvPr>
        </p:nvSpPr>
        <p:spPr>
          <a:xfrm>
            <a:off x="228600" y="4706112"/>
            <a:ext cx="6934200" cy="228600"/>
          </a:xfrm>
          <a:solidFill>
            <a:schemeClr val="bg1"/>
          </a:solidFill>
        </p:spPr>
        <p:txBody>
          <a:bodyPr/>
          <a:lstStyle>
            <a:lvl1pPr marL="0" indent="0" algn="l">
              <a:buNone/>
              <a:defRPr sz="1100" b="1" baseline="0">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smtClean="0"/>
              <a:t>Ikhlaq Sidhu, Ph.D., Burghardt Tenderich, Ph.D.</a:t>
            </a:r>
            <a:endParaRPr lang="en-US" dirty="0"/>
          </a:p>
        </p:txBody>
      </p:sp>
      <p:sp>
        <p:nvSpPr>
          <p:cNvPr id="15" name="Rectangle 15"/>
          <p:cNvSpPr>
            <a:spLocks noGrp="1"/>
          </p:cNvSpPr>
          <p:nvPr>
            <p:ph type="sldNum" sz="quarter" idx="11"/>
          </p:nvPr>
        </p:nvSpPr>
        <p:spPr>
          <a:xfrm>
            <a:off x="6477000" y="6477000"/>
            <a:ext cx="1021080" cy="304800"/>
          </a:xfrm>
        </p:spPr>
        <p:txBody>
          <a:bodyPr anchor="ctr"/>
          <a:lstStyle>
            <a:extLst/>
          </a:lstStyle>
          <a:p>
            <a:pPr algn="r"/>
            <a:fld id="{256D3EEF-DE4E-429D-8EC4-DDC531AFF587}" type="slidenum">
              <a:rPr lang="en-US" sz="1000" smtClean="0"/>
              <a:pPr algn="r"/>
              <a:t>‹#›</a:t>
            </a:fld>
            <a:endParaRPr lang="en-US" dirty="0"/>
          </a:p>
        </p:txBody>
      </p:sp>
      <p:sp>
        <p:nvSpPr>
          <p:cNvPr id="16" name="Rectangle 16"/>
          <p:cNvSpPr>
            <a:spLocks noGrp="1"/>
          </p:cNvSpPr>
          <p:nvPr>
            <p:ph type="ftr" sz="quarter" idx="12"/>
          </p:nvPr>
        </p:nvSpPr>
        <p:spPr/>
        <p:txBody>
          <a:bodyPr/>
          <a:lstStyle>
            <a:extLst/>
          </a:lstStyle>
          <a:p>
            <a:endParaRPr lang="en-US" dirty="0"/>
          </a:p>
        </p:txBody>
      </p:sp>
      <p:sp>
        <p:nvSpPr>
          <p:cNvPr id="8" name="Rectangle 10"/>
          <p:cNvSpPr/>
          <p:nvPr userDrawn="1"/>
        </p:nvSpPr>
        <p:spPr>
          <a:xfrm>
            <a:off x="0" y="0"/>
            <a:ext cx="9144000" cy="40386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10" name="Date Placeholder 9"/>
          <p:cNvSpPr>
            <a:spLocks noGrp="1"/>
          </p:cNvSpPr>
          <p:nvPr>
            <p:ph type="dt" sz="half" idx="10"/>
          </p:nvPr>
        </p:nvSpPr>
        <p:spPr>
          <a:xfrm>
            <a:off x="228600" y="6477000"/>
            <a:ext cx="1600200" cy="304800"/>
          </a:xfrm>
        </p:spPr>
        <p:txBody>
          <a:bodyPr anchor="ctr"/>
          <a:lstStyle>
            <a:lvl1pPr algn="l">
              <a:defRPr>
                <a:solidFill>
                  <a:srgbClr val="A0A0A0"/>
                </a:solidFill>
              </a:defRPr>
            </a:lvl1pPr>
            <a:extLst/>
          </a:lstStyle>
          <a:p>
            <a:fld id="{5A8D346D-A53F-433C-9D37-45A337EA482C}" type="datetime1">
              <a:rPr lang="en-US" smtClean="0"/>
              <a:pPr/>
              <a:t>3/16/17</a:t>
            </a:fld>
            <a:endParaRPr lang="en-US" dirty="0"/>
          </a:p>
        </p:txBody>
      </p:sp>
      <p:sp>
        <p:nvSpPr>
          <p:cNvPr id="12" name="Rectangle 11"/>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pic>
        <p:nvPicPr>
          <p:cNvPr id="11" name="Picture 10" descr="BerkeleySignature2.GIF"/>
          <p:cNvPicPr>
            <a:picLocks noChangeAspect="1"/>
          </p:cNvPicPr>
          <p:nvPr userDrawn="1"/>
        </p:nvPicPr>
        <p:blipFill>
          <a:blip r:embed="rId2" cstate="print"/>
          <a:stretch>
            <a:fillRect/>
          </a:stretch>
        </p:blipFill>
        <p:spPr>
          <a:xfrm>
            <a:off x="0" y="6246495"/>
            <a:ext cx="2038350" cy="611505"/>
          </a:xfrm>
          <a:prstGeom prst="rect">
            <a:avLst/>
          </a:prstGeom>
        </p:spPr>
      </p:pic>
      <p:pic>
        <p:nvPicPr>
          <p:cNvPr id="13" name="Picture 12" descr="CETlogo_SphereLeft_sm.png"/>
          <p:cNvPicPr>
            <a:picLocks noChangeAspect="1"/>
          </p:cNvPicPr>
          <p:nvPr userDrawn="1"/>
        </p:nvPicPr>
        <p:blipFill>
          <a:blip r:embed="rId3" cstate="print"/>
          <a:stretch>
            <a:fillRect/>
          </a:stretch>
        </p:blipFill>
        <p:spPr>
          <a:xfrm>
            <a:off x="6883873" y="6172200"/>
            <a:ext cx="2183927" cy="57896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1 Top, 2 Bottom">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extLst/>
          </a:lstStyle>
          <a:p>
            <a:r>
              <a:rPr lang="en-US" smtClean="0"/>
              <a:t>Click to edit Master title style</a:t>
            </a:r>
            <a:endParaRPr lang="en-US"/>
          </a:p>
        </p:txBody>
      </p:sp>
      <p:sp>
        <p:nvSpPr>
          <p:cNvPr id="13"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5" name="Rectangle 11"/>
          <p:cNvSpPr>
            <a:spLocks noGrp="1"/>
          </p:cNvSpPr>
          <p:nvPr>
            <p:ph sz="quarter" idx="15"/>
          </p:nvPr>
        </p:nvSpPr>
        <p:spPr>
          <a:xfrm>
            <a:off x="301752" y="609600"/>
            <a:ext cx="8074152"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18" name="Rectangle 11"/>
          <p:cNvSpPr>
            <a:spLocks noGrp="1"/>
          </p:cNvSpPr>
          <p:nvPr>
            <p:ph sz="quarter" idx="17"/>
          </p:nvPr>
        </p:nvSpPr>
        <p:spPr>
          <a:xfrm>
            <a:off x="3017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23" name="Rectangle 11"/>
          <p:cNvSpPr>
            <a:spLocks noGrp="1"/>
          </p:cNvSpPr>
          <p:nvPr>
            <p:ph sz="quarter" idx="21"/>
          </p:nvPr>
        </p:nvSpPr>
        <p:spPr>
          <a:xfrm>
            <a:off x="44165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Rectangle 19"/>
          <p:cNvSpPr>
            <a:spLocks noGrp="1"/>
          </p:cNvSpPr>
          <p:nvPr>
            <p:ph type="dt" sz="half" idx="22"/>
          </p:nvPr>
        </p:nvSpPr>
        <p:spPr/>
        <p:txBody>
          <a:bodyPr/>
          <a:lstStyle>
            <a:extLst/>
          </a:lstStyle>
          <a:p>
            <a:pPr algn="r"/>
            <a:fld id="{FEC9D3F2-7140-49B9-866C-D21246A5836E}" type="datetime1">
              <a:rPr lang="en-US" smtClean="0"/>
              <a:pPr algn="r"/>
              <a:t>3/16/17</a:t>
            </a:fld>
            <a:endParaRPr lang="en-US"/>
          </a:p>
        </p:txBody>
      </p:sp>
      <p:sp>
        <p:nvSpPr>
          <p:cNvPr id="20" name="Rectangle 20"/>
          <p:cNvSpPr>
            <a:spLocks noGrp="1"/>
          </p:cNvSpPr>
          <p:nvPr>
            <p:ph type="sldNum" sz="quarter" idx="23"/>
          </p:nvPr>
        </p:nvSpPr>
        <p:spPr/>
        <p:txBody>
          <a:bodyPr/>
          <a:lstStyle>
            <a:extLst/>
          </a:lstStyle>
          <a:p>
            <a:pPr algn="r"/>
            <a:fld id="{256D3EEF-DE4E-429D-8EC4-DDC531AFF587}" type="slidenum">
              <a:rPr lang="en-US" sz="1000" smtClean="0"/>
              <a:pPr algn="r"/>
              <a:t>‹#›</a:t>
            </a:fld>
            <a:endParaRPr lang="en-US"/>
          </a:p>
        </p:txBody>
      </p:sp>
      <p:sp>
        <p:nvSpPr>
          <p:cNvPr id="22" name="Rectangle 22"/>
          <p:cNvSpPr>
            <a:spLocks noGrp="1"/>
          </p:cNvSpPr>
          <p:nvPr>
            <p:ph type="ftr" sz="quarter" idx="24"/>
          </p:nvPr>
        </p:nvSpPr>
        <p:spPr/>
        <p:txBody>
          <a:bodyPr/>
          <a:lstStyle>
            <a:extLst/>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Up">
    <p:spTree>
      <p:nvGrpSpPr>
        <p:cNvPr id="1" name=""/>
        <p:cNvGrpSpPr/>
        <p:nvPr/>
      </p:nvGrpSpPr>
      <p:grpSpPr>
        <a:xfrm>
          <a:off x="0" y="0"/>
          <a:ext cx="0" cy="0"/>
          <a:chOff x="0" y="0"/>
          <a:chExt cx="0" cy="0"/>
        </a:xfrm>
      </p:grpSpPr>
      <p:sp>
        <p:nvSpPr>
          <p:cNvPr id="19" name="Rectangle 2"/>
          <p:cNvSpPr>
            <a:spLocks noGrp="1"/>
          </p:cNvSpPr>
          <p:nvPr>
            <p:ph type="title"/>
          </p:nvPr>
        </p:nvSpPr>
        <p:spPr/>
        <p:txBody>
          <a:bodyPr/>
          <a:lstStyle>
            <a:extLst/>
          </a:lstStyle>
          <a:p>
            <a:r>
              <a:rPr lang="en-US" smtClean="0"/>
              <a:t>Click to edit Master title style</a:t>
            </a:r>
            <a:endParaRPr lang="en-US"/>
          </a:p>
        </p:txBody>
      </p:sp>
      <p:sp>
        <p:nvSpPr>
          <p:cNvPr id="16"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17" name="Rectangle 11"/>
          <p:cNvSpPr>
            <a:spLocks noGrp="1"/>
          </p:cNvSpPr>
          <p:nvPr>
            <p:ph sz="quarter" idx="15"/>
          </p:nvPr>
        </p:nvSpPr>
        <p:spPr>
          <a:xfrm>
            <a:off x="304800" y="609600"/>
            <a:ext cx="3962400"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8"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20" name="Rectangle 11"/>
          <p:cNvSpPr>
            <a:spLocks noGrp="1"/>
          </p:cNvSpPr>
          <p:nvPr>
            <p:ph sz="quarter" idx="17"/>
          </p:nvPr>
        </p:nvSpPr>
        <p:spPr>
          <a:xfrm>
            <a:off x="3017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Rectangle 8"/>
          <p:cNvSpPr>
            <a:spLocks noGrp="1"/>
          </p:cNvSpPr>
          <p:nvPr>
            <p:ph type="body" sz="quarter" idx="18" hasCustomPrompt="1"/>
          </p:nvPr>
        </p:nvSpPr>
        <p:spPr>
          <a:xfrm>
            <a:off x="44196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24" name="Rectangle 11"/>
          <p:cNvSpPr>
            <a:spLocks noGrp="1"/>
          </p:cNvSpPr>
          <p:nvPr>
            <p:ph sz="quarter" idx="19"/>
          </p:nvPr>
        </p:nvSpPr>
        <p:spPr>
          <a:xfrm>
            <a:off x="4419600" y="609600"/>
            <a:ext cx="3962400"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5"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26" name="Rectangle 11"/>
          <p:cNvSpPr>
            <a:spLocks noGrp="1"/>
          </p:cNvSpPr>
          <p:nvPr>
            <p:ph sz="quarter" idx="21"/>
          </p:nvPr>
        </p:nvSpPr>
        <p:spPr>
          <a:xfrm>
            <a:off x="44165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Rectangle 23"/>
          <p:cNvSpPr>
            <a:spLocks noGrp="1"/>
          </p:cNvSpPr>
          <p:nvPr>
            <p:ph type="dt" sz="half" idx="22"/>
          </p:nvPr>
        </p:nvSpPr>
        <p:spPr/>
        <p:txBody>
          <a:bodyPr/>
          <a:lstStyle>
            <a:extLst/>
          </a:lstStyle>
          <a:p>
            <a:pPr algn="r"/>
            <a:fld id="{CBEC585F-C108-48D6-9331-6628A0FBB73B}" type="datetime1">
              <a:rPr lang="en-US" smtClean="0"/>
              <a:pPr algn="r"/>
              <a:t>3/16/17</a:t>
            </a:fld>
            <a:endParaRPr lang="en-US"/>
          </a:p>
        </p:txBody>
      </p:sp>
      <p:sp>
        <p:nvSpPr>
          <p:cNvPr id="27" name="Rectangle 27"/>
          <p:cNvSpPr>
            <a:spLocks noGrp="1"/>
          </p:cNvSpPr>
          <p:nvPr>
            <p:ph type="sldNum" sz="quarter" idx="23"/>
          </p:nvPr>
        </p:nvSpPr>
        <p:spPr/>
        <p:txBody>
          <a:bodyPr/>
          <a:lstStyle>
            <a:extLst/>
          </a:lstStyle>
          <a:p>
            <a:pPr algn="r"/>
            <a:fld id="{256D3EEF-DE4E-429D-8EC4-DDC531AFF587}" type="slidenum">
              <a:rPr lang="en-US" sz="1000" smtClean="0"/>
              <a:pPr algn="r"/>
              <a:t>‹#›</a:t>
            </a:fld>
            <a:endParaRPr lang="en-US"/>
          </a:p>
        </p:txBody>
      </p:sp>
      <p:sp>
        <p:nvSpPr>
          <p:cNvPr id="28" name="Rectangle 28"/>
          <p:cNvSpPr>
            <a:spLocks noGrp="1"/>
          </p:cNvSpPr>
          <p:nvPr>
            <p:ph type="ftr" sz="quarter" idx="24"/>
          </p:nvPr>
        </p:nvSpPr>
        <p:spPr/>
        <p:txBody>
          <a:bodyPr/>
          <a:lstStyle>
            <a:extLst/>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Up: 1 Left, 3 Right">
    <p:spTree>
      <p:nvGrpSpPr>
        <p:cNvPr id="1" name=""/>
        <p:cNvGrpSpPr/>
        <p:nvPr/>
      </p:nvGrpSpPr>
      <p:grpSpPr>
        <a:xfrm>
          <a:off x="0" y="0"/>
          <a:ext cx="0" cy="0"/>
          <a:chOff x="0" y="0"/>
          <a:chExt cx="0" cy="0"/>
        </a:xfrm>
      </p:grpSpPr>
      <p:sp>
        <p:nvSpPr>
          <p:cNvPr id="4" name="Rectangle 2"/>
          <p:cNvSpPr>
            <a:spLocks noGrp="1"/>
          </p:cNvSpPr>
          <p:nvPr>
            <p:ph type="title"/>
          </p:nvPr>
        </p:nvSpPr>
        <p:spPr/>
        <p:txBody>
          <a:bodyPr/>
          <a:lstStyle>
            <a:extLst/>
          </a:lstStyle>
          <a:p>
            <a:r>
              <a:rPr lang="en-US" smtClean="0"/>
              <a:t>Click to edit Master title style</a:t>
            </a:r>
            <a:endParaRPr lang="en-US"/>
          </a:p>
        </p:txBody>
      </p:sp>
      <p:sp>
        <p:nvSpPr>
          <p:cNvPr id="10"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8" name="Rectangle 11"/>
          <p:cNvSpPr>
            <a:spLocks noGrp="1"/>
          </p:cNvSpPr>
          <p:nvPr>
            <p:ph sz="quarter" idx="16"/>
          </p:nvPr>
        </p:nvSpPr>
        <p:spPr>
          <a:xfrm>
            <a:off x="4419600" y="609600"/>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20" name="Rectangle 11"/>
          <p:cNvSpPr>
            <a:spLocks noGrp="1"/>
          </p:cNvSpPr>
          <p:nvPr>
            <p:ph sz="quarter" idx="15"/>
          </p:nvPr>
        </p:nvSpPr>
        <p:spPr>
          <a:xfrm>
            <a:off x="304800" y="609600"/>
            <a:ext cx="39624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Rectangle 8"/>
          <p:cNvSpPr>
            <a:spLocks noGrp="1"/>
          </p:cNvSpPr>
          <p:nvPr>
            <p:ph type="body" sz="quarter" idx="17" hasCustomPrompt="1"/>
          </p:nvPr>
        </p:nvSpPr>
        <p:spPr>
          <a:xfrm>
            <a:off x="4416552" y="234086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3" name="Rectangle 11"/>
          <p:cNvSpPr>
            <a:spLocks noGrp="1"/>
          </p:cNvSpPr>
          <p:nvPr>
            <p:ph sz="quarter" idx="18"/>
          </p:nvPr>
        </p:nvSpPr>
        <p:spPr>
          <a:xfrm>
            <a:off x="4416552" y="256946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Rectangle 8"/>
          <p:cNvSpPr>
            <a:spLocks noGrp="1"/>
          </p:cNvSpPr>
          <p:nvPr>
            <p:ph type="body" sz="quarter" idx="19" hasCustomPrompt="1"/>
          </p:nvPr>
        </p:nvSpPr>
        <p:spPr>
          <a:xfrm>
            <a:off x="4419600" y="429158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5" name="Rectangle 11"/>
          <p:cNvSpPr>
            <a:spLocks noGrp="1"/>
          </p:cNvSpPr>
          <p:nvPr>
            <p:ph sz="quarter" idx="20"/>
          </p:nvPr>
        </p:nvSpPr>
        <p:spPr>
          <a:xfrm>
            <a:off x="4419600" y="452018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Rectangle 17"/>
          <p:cNvSpPr>
            <a:spLocks noGrp="1"/>
          </p:cNvSpPr>
          <p:nvPr>
            <p:ph type="dt" sz="half" idx="21"/>
          </p:nvPr>
        </p:nvSpPr>
        <p:spPr/>
        <p:txBody>
          <a:bodyPr/>
          <a:lstStyle>
            <a:extLst/>
          </a:lstStyle>
          <a:p>
            <a:pPr algn="r"/>
            <a:fld id="{7293A964-5F5E-47DC-ABD9-08A6A9FFD04F}" type="datetime1">
              <a:rPr lang="en-US" smtClean="0"/>
              <a:pPr algn="r"/>
              <a:t>3/16/17</a:t>
            </a:fld>
            <a:endParaRPr lang="en-US"/>
          </a:p>
        </p:txBody>
      </p:sp>
      <p:sp>
        <p:nvSpPr>
          <p:cNvPr id="18" name="Rectangle 18"/>
          <p:cNvSpPr>
            <a:spLocks noGrp="1"/>
          </p:cNvSpPr>
          <p:nvPr>
            <p:ph type="sldNum" sz="quarter" idx="22"/>
          </p:nvPr>
        </p:nvSpPr>
        <p:spPr/>
        <p:txBody>
          <a:bodyPr/>
          <a:lstStyle>
            <a:extLst/>
          </a:lstStyle>
          <a:p>
            <a:pPr algn="r"/>
            <a:fld id="{256D3EEF-DE4E-429D-8EC4-DDC531AFF587}" type="slidenum">
              <a:rPr lang="en-US" sz="1000" smtClean="0"/>
              <a:pPr algn="r"/>
              <a:t>‹#›</a:t>
            </a:fld>
            <a:endParaRPr lang="en-US"/>
          </a:p>
        </p:txBody>
      </p:sp>
      <p:sp>
        <p:nvSpPr>
          <p:cNvPr id="21" name="Rectangle 21"/>
          <p:cNvSpPr>
            <a:spLocks noGrp="1"/>
          </p:cNvSpPr>
          <p:nvPr>
            <p:ph type="ftr" sz="quarter" idx="23"/>
          </p:nvPr>
        </p:nvSpPr>
        <p:spPr/>
        <p:txBody>
          <a:bodyPr/>
          <a:lstStyle>
            <a:extLst/>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Up: 3 Left, 1 Righ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extLst/>
          </a:lstStyle>
          <a:p>
            <a:r>
              <a:rPr lang="en-US" smtClean="0"/>
              <a:t>Click to edit Master title style</a:t>
            </a:r>
            <a:endParaRPr lang="en-US"/>
          </a:p>
        </p:txBody>
      </p:sp>
      <p:sp>
        <p:nvSpPr>
          <p:cNvPr id="18" name="Rectangle 8"/>
          <p:cNvSpPr>
            <a:spLocks noGrp="1"/>
          </p:cNvSpPr>
          <p:nvPr>
            <p:ph type="body" sz="quarter" idx="13" hasCustomPrompt="1"/>
          </p:nvPr>
        </p:nvSpPr>
        <p:spPr>
          <a:xfrm>
            <a:off x="4416552" y="381000"/>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21" name="Rectangle 11"/>
          <p:cNvSpPr>
            <a:spLocks noGrp="1"/>
          </p:cNvSpPr>
          <p:nvPr>
            <p:ph sz="quarter" idx="15"/>
          </p:nvPr>
        </p:nvSpPr>
        <p:spPr>
          <a:xfrm>
            <a:off x="4416552" y="609600"/>
            <a:ext cx="39624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Rectangle 8"/>
          <p:cNvSpPr>
            <a:spLocks noGrp="1"/>
          </p:cNvSpPr>
          <p:nvPr>
            <p:ph type="body" sz="quarter" idx="14" hasCustomPrompt="1"/>
          </p:nvPr>
        </p:nvSpPr>
        <p:spPr>
          <a:xfrm>
            <a:off x="3048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0" name="Rectangle 11"/>
          <p:cNvSpPr>
            <a:spLocks noGrp="1"/>
          </p:cNvSpPr>
          <p:nvPr>
            <p:ph sz="quarter" idx="16"/>
          </p:nvPr>
        </p:nvSpPr>
        <p:spPr>
          <a:xfrm>
            <a:off x="304800" y="609600"/>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8"/>
          <p:cNvSpPr>
            <a:spLocks noGrp="1"/>
          </p:cNvSpPr>
          <p:nvPr>
            <p:ph type="body" sz="quarter" idx="17" hasCustomPrompt="1"/>
          </p:nvPr>
        </p:nvSpPr>
        <p:spPr>
          <a:xfrm>
            <a:off x="301752" y="234086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4" name="Rectangle 11"/>
          <p:cNvSpPr>
            <a:spLocks noGrp="1"/>
          </p:cNvSpPr>
          <p:nvPr>
            <p:ph sz="quarter" idx="18"/>
          </p:nvPr>
        </p:nvSpPr>
        <p:spPr>
          <a:xfrm>
            <a:off x="301752" y="256946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Rectangle 8"/>
          <p:cNvSpPr>
            <a:spLocks noGrp="1"/>
          </p:cNvSpPr>
          <p:nvPr>
            <p:ph type="body" sz="quarter" idx="19" hasCustomPrompt="1"/>
          </p:nvPr>
        </p:nvSpPr>
        <p:spPr>
          <a:xfrm>
            <a:off x="304800" y="429158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6" name="Rectangle 11"/>
          <p:cNvSpPr>
            <a:spLocks noGrp="1"/>
          </p:cNvSpPr>
          <p:nvPr>
            <p:ph sz="quarter" idx="20"/>
          </p:nvPr>
        </p:nvSpPr>
        <p:spPr>
          <a:xfrm>
            <a:off x="304800" y="452018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Rectangle 17"/>
          <p:cNvSpPr>
            <a:spLocks noGrp="1"/>
          </p:cNvSpPr>
          <p:nvPr>
            <p:ph type="dt" sz="half" idx="21"/>
          </p:nvPr>
        </p:nvSpPr>
        <p:spPr/>
        <p:txBody>
          <a:bodyPr/>
          <a:lstStyle>
            <a:extLst/>
          </a:lstStyle>
          <a:p>
            <a:pPr algn="r"/>
            <a:fld id="{968C9C2A-D3B8-4543-8A47-F59C20C16D9A}" type="datetime1">
              <a:rPr lang="en-US" smtClean="0"/>
              <a:pPr algn="r"/>
              <a:t>3/16/17</a:t>
            </a:fld>
            <a:endParaRPr lang="en-US" dirty="0"/>
          </a:p>
        </p:txBody>
      </p:sp>
      <p:sp>
        <p:nvSpPr>
          <p:cNvPr id="19" name="Rectangle 19"/>
          <p:cNvSpPr>
            <a:spLocks noGrp="1"/>
          </p:cNvSpPr>
          <p:nvPr>
            <p:ph type="sldNum" sz="quarter" idx="22"/>
          </p:nvPr>
        </p:nvSpPr>
        <p:spPr/>
        <p:txBody>
          <a:bodyPr/>
          <a:lstStyle>
            <a:extLst/>
          </a:lstStyle>
          <a:p>
            <a:pPr algn="r"/>
            <a:fld id="{256D3EEF-DE4E-429D-8EC4-DDC531AFF587}" type="slidenum">
              <a:rPr lang="en-US" sz="1000" smtClean="0"/>
              <a:pPr algn="r"/>
              <a:t>‹#›</a:t>
            </a:fld>
            <a:endParaRPr lang="en-US"/>
          </a:p>
        </p:txBody>
      </p:sp>
      <p:sp>
        <p:nvSpPr>
          <p:cNvPr id="20" name="Rectangle 20"/>
          <p:cNvSpPr>
            <a:spLocks noGrp="1"/>
          </p:cNvSpPr>
          <p:nvPr>
            <p:ph type="ftr" sz="quarter" idx="23"/>
          </p:nvPr>
        </p:nvSpPr>
        <p:spPr/>
        <p:txBody>
          <a:bodyPr/>
          <a:lstStyle>
            <a:extLst/>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Up: 2 Left, 3 Right">
    <p:spTree>
      <p:nvGrpSpPr>
        <p:cNvPr id="1" name=""/>
        <p:cNvGrpSpPr/>
        <p:nvPr/>
      </p:nvGrpSpPr>
      <p:grpSpPr>
        <a:xfrm>
          <a:off x="0" y="0"/>
          <a:ext cx="0" cy="0"/>
          <a:chOff x="0" y="0"/>
          <a:chExt cx="0" cy="0"/>
        </a:xfrm>
      </p:grpSpPr>
      <p:sp>
        <p:nvSpPr>
          <p:cNvPr id="20" name="Rectangle 2"/>
          <p:cNvSpPr>
            <a:spLocks noGrp="1"/>
          </p:cNvSpPr>
          <p:nvPr>
            <p:ph type="title"/>
          </p:nvPr>
        </p:nvSpPr>
        <p:spPr/>
        <p:txBody>
          <a:bodyPr/>
          <a:lstStyle>
            <a:extLst/>
          </a:lstStyle>
          <a:p>
            <a:r>
              <a:rPr lang="en-US" smtClean="0"/>
              <a:t>Click to edit Master title style</a:t>
            </a:r>
            <a:endParaRPr lang="en-US"/>
          </a:p>
        </p:txBody>
      </p:sp>
      <p:sp>
        <p:nvSpPr>
          <p:cNvPr id="23"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24" name="Rectangle 11"/>
          <p:cNvSpPr>
            <a:spLocks noGrp="1"/>
          </p:cNvSpPr>
          <p:nvPr>
            <p:ph sz="quarter" idx="15"/>
          </p:nvPr>
        </p:nvSpPr>
        <p:spPr>
          <a:xfrm>
            <a:off x="304800" y="609600"/>
            <a:ext cx="3962400"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26" name="Rectangle 11"/>
          <p:cNvSpPr>
            <a:spLocks noGrp="1"/>
          </p:cNvSpPr>
          <p:nvPr>
            <p:ph sz="quarter" idx="17"/>
          </p:nvPr>
        </p:nvSpPr>
        <p:spPr>
          <a:xfrm>
            <a:off x="3017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8"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29" name="Rectangle 11"/>
          <p:cNvSpPr>
            <a:spLocks noGrp="1"/>
          </p:cNvSpPr>
          <p:nvPr>
            <p:ph sz="quarter" idx="18"/>
          </p:nvPr>
        </p:nvSpPr>
        <p:spPr>
          <a:xfrm>
            <a:off x="4419600" y="609600"/>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1" name="Rectangle 8"/>
          <p:cNvSpPr>
            <a:spLocks noGrp="1"/>
          </p:cNvSpPr>
          <p:nvPr>
            <p:ph type="body" sz="quarter" idx="19" hasCustomPrompt="1"/>
          </p:nvPr>
        </p:nvSpPr>
        <p:spPr>
          <a:xfrm>
            <a:off x="4416552" y="234086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32" name="Rectangle 11"/>
          <p:cNvSpPr>
            <a:spLocks noGrp="1"/>
          </p:cNvSpPr>
          <p:nvPr>
            <p:ph sz="quarter" idx="20"/>
          </p:nvPr>
        </p:nvSpPr>
        <p:spPr>
          <a:xfrm>
            <a:off x="4416552" y="256946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3" name="Rectangle 8"/>
          <p:cNvSpPr>
            <a:spLocks noGrp="1"/>
          </p:cNvSpPr>
          <p:nvPr>
            <p:ph type="body" sz="quarter" idx="21" hasCustomPrompt="1"/>
          </p:nvPr>
        </p:nvSpPr>
        <p:spPr>
          <a:xfrm>
            <a:off x="4419600" y="429158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34" name="Rectangle 11"/>
          <p:cNvSpPr>
            <a:spLocks noGrp="1"/>
          </p:cNvSpPr>
          <p:nvPr>
            <p:ph sz="quarter" idx="22"/>
          </p:nvPr>
        </p:nvSpPr>
        <p:spPr>
          <a:xfrm>
            <a:off x="4419600" y="452018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Rectangle 16"/>
          <p:cNvSpPr>
            <a:spLocks noGrp="1"/>
          </p:cNvSpPr>
          <p:nvPr>
            <p:ph type="dt" sz="half" idx="23"/>
          </p:nvPr>
        </p:nvSpPr>
        <p:spPr/>
        <p:txBody>
          <a:bodyPr/>
          <a:lstStyle>
            <a:extLst/>
          </a:lstStyle>
          <a:p>
            <a:pPr algn="r"/>
            <a:fld id="{29ED4C97-3C5D-482A-99AD-AD992C3024DE}" type="datetime1">
              <a:rPr lang="en-US" smtClean="0"/>
              <a:pPr algn="r"/>
              <a:t>3/16/17</a:t>
            </a:fld>
            <a:endParaRPr lang="en-US"/>
          </a:p>
        </p:txBody>
      </p:sp>
      <p:sp>
        <p:nvSpPr>
          <p:cNvPr id="17" name="Rectangle 17"/>
          <p:cNvSpPr>
            <a:spLocks noGrp="1"/>
          </p:cNvSpPr>
          <p:nvPr>
            <p:ph type="sldNum" sz="quarter" idx="24"/>
          </p:nvPr>
        </p:nvSpPr>
        <p:spPr/>
        <p:txBody>
          <a:bodyPr/>
          <a:lstStyle>
            <a:extLst/>
          </a:lstStyle>
          <a:p>
            <a:pPr algn="r"/>
            <a:fld id="{256D3EEF-DE4E-429D-8EC4-DDC531AFF587}" type="slidenum">
              <a:rPr lang="en-US" sz="1000" smtClean="0"/>
              <a:pPr algn="r"/>
              <a:t>‹#›</a:t>
            </a:fld>
            <a:endParaRPr lang="en-US"/>
          </a:p>
        </p:txBody>
      </p:sp>
      <p:sp>
        <p:nvSpPr>
          <p:cNvPr id="18" name="Rectangle 18"/>
          <p:cNvSpPr>
            <a:spLocks noGrp="1"/>
          </p:cNvSpPr>
          <p:nvPr>
            <p:ph type="ftr" sz="quarter" idx="25"/>
          </p:nvPr>
        </p:nvSpPr>
        <p:spPr/>
        <p:txBody>
          <a:bodyPr/>
          <a:lstStyle>
            <a:extLst/>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5-Up: 3 Left, 2 Right">
    <p:spTree>
      <p:nvGrpSpPr>
        <p:cNvPr id="1" name=""/>
        <p:cNvGrpSpPr/>
        <p:nvPr/>
      </p:nvGrpSpPr>
      <p:grpSpPr>
        <a:xfrm>
          <a:off x="0" y="0"/>
          <a:ext cx="0" cy="0"/>
          <a:chOff x="0" y="0"/>
          <a:chExt cx="0" cy="0"/>
        </a:xfrm>
      </p:grpSpPr>
      <p:sp>
        <p:nvSpPr>
          <p:cNvPr id="5" name="Rectangle 2"/>
          <p:cNvSpPr>
            <a:spLocks noGrp="1"/>
          </p:cNvSpPr>
          <p:nvPr>
            <p:ph type="title"/>
          </p:nvPr>
        </p:nvSpPr>
        <p:spPr/>
        <p:txBody>
          <a:bodyPr/>
          <a:lstStyle>
            <a:extLst/>
          </a:lstStyle>
          <a:p>
            <a:r>
              <a:rPr lang="en-US" smtClean="0"/>
              <a:t>Click to edit Master title style</a:t>
            </a:r>
            <a:endParaRPr lang="en-US"/>
          </a:p>
        </p:txBody>
      </p:sp>
      <p:sp>
        <p:nvSpPr>
          <p:cNvPr id="21" name="Rectangle 8"/>
          <p:cNvSpPr>
            <a:spLocks noGrp="1"/>
          </p:cNvSpPr>
          <p:nvPr>
            <p:ph type="body" sz="quarter" idx="14" hasCustomPrompt="1"/>
          </p:nvPr>
        </p:nvSpPr>
        <p:spPr>
          <a:xfrm>
            <a:off x="307848"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22" name="Rectangle 11"/>
          <p:cNvSpPr>
            <a:spLocks noGrp="1"/>
          </p:cNvSpPr>
          <p:nvPr>
            <p:ph sz="quarter" idx="16"/>
          </p:nvPr>
        </p:nvSpPr>
        <p:spPr>
          <a:xfrm>
            <a:off x="307848" y="609600"/>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5" name="Rectangle 8"/>
          <p:cNvSpPr>
            <a:spLocks noGrp="1"/>
          </p:cNvSpPr>
          <p:nvPr>
            <p:ph type="body" sz="quarter" idx="17" hasCustomPrompt="1"/>
          </p:nvPr>
        </p:nvSpPr>
        <p:spPr>
          <a:xfrm>
            <a:off x="304800" y="234086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26" name="Rectangle 11"/>
          <p:cNvSpPr>
            <a:spLocks noGrp="1"/>
          </p:cNvSpPr>
          <p:nvPr>
            <p:ph sz="quarter" idx="18"/>
          </p:nvPr>
        </p:nvSpPr>
        <p:spPr>
          <a:xfrm>
            <a:off x="304800" y="256946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Rectangle 8"/>
          <p:cNvSpPr>
            <a:spLocks noGrp="1"/>
          </p:cNvSpPr>
          <p:nvPr>
            <p:ph type="body" sz="quarter" idx="19" hasCustomPrompt="1"/>
          </p:nvPr>
        </p:nvSpPr>
        <p:spPr>
          <a:xfrm>
            <a:off x="307848" y="4291584"/>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28" name="Rectangle 11"/>
          <p:cNvSpPr>
            <a:spLocks noGrp="1"/>
          </p:cNvSpPr>
          <p:nvPr>
            <p:ph sz="quarter" idx="20"/>
          </p:nvPr>
        </p:nvSpPr>
        <p:spPr>
          <a:xfrm>
            <a:off x="307848" y="452018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8"/>
          <p:cNvSpPr>
            <a:spLocks noGrp="1"/>
          </p:cNvSpPr>
          <p:nvPr>
            <p:ph type="body" sz="quarter" idx="21" hasCustomPrompt="1"/>
          </p:nvPr>
        </p:nvSpPr>
        <p:spPr>
          <a:xfrm>
            <a:off x="44196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13" name="Rectangle 11"/>
          <p:cNvSpPr>
            <a:spLocks noGrp="1"/>
          </p:cNvSpPr>
          <p:nvPr>
            <p:ph sz="quarter" idx="22"/>
          </p:nvPr>
        </p:nvSpPr>
        <p:spPr>
          <a:xfrm>
            <a:off x="4419600" y="609600"/>
            <a:ext cx="3962400"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Rectangle 8"/>
          <p:cNvSpPr>
            <a:spLocks noGrp="1"/>
          </p:cNvSpPr>
          <p:nvPr>
            <p:ph type="body" sz="quarter" idx="23" hasCustomPrompt="1"/>
          </p:nvPr>
        </p:nvSpPr>
        <p:spPr>
          <a:xfrm>
            <a:off x="44165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16" name="Rectangle 11"/>
          <p:cNvSpPr>
            <a:spLocks noGrp="1"/>
          </p:cNvSpPr>
          <p:nvPr>
            <p:ph sz="quarter" idx="24"/>
          </p:nvPr>
        </p:nvSpPr>
        <p:spPr>
          <a:xfrm>
            <a:off x="44165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Rectangle 17"/>
          <p:cNvSpPr>
            <a:spLocks noGrp="1"/>
          </p:cNvSpPr>
          <p:nvPr>
            <p:ph type="dt" sz="half" idx="25"/>
          </p:nvPr>
        </p:nvSpPr>
        <p:spPr/>
        <p:txBody>
          <a:bodyPr/>
          <a:lstStyle>
            <a:extLst/>
          </a:lstStyle>
          <a:p>
            <a:pPr algn="r"/>
            <a:fld id="{3EF8FEE9-63ED-4C1B-8C25-9B47C2DA1E72}" type="datetime1">
              <a:rPr lang="en-US" smtClean="0"/>
              <a:pPr algn="r"/>
              <a:t>3/16/17</a:t>
            </a:fld>
            <a:endParaRPr lang="en-US"/>
          </a:p>
        </p:txBody>
      </p:sp>
      <p:sp>
        <p:nvSpPr>
          <p:cNvPr id="18" name="Rectangle 18"/>
          <p:cNvSpPr>
            <a:spLocks noGrp="1"/>
          </p:cNvSpPr>
          <p:nvPr>
            <p:ph type="sldNum" sz="quarter" idx="26"/>
          </p:nvPr>
        </p:nvSpPr>
        <p:spPr/>
        <p:txBody>
          <a:bodyPr/>
          <a:lstStyle>
            <a:extLst/>
          </a:lstStyle>
          <a:p>
            <a:pPr algn="r"/>
            <a:fld id="{256D3EEF-DE4E-429D-8EC4-DDC531AFF587}" type="slidenum">
              <a:rPr lang="en-US" sz="1000" smtClean="0"/>
              <a:pPr algn="r"/>
              <a:t>‹#›</a:t>
            </a:fld>
            <a:endParaRPr lang="en-US"/>
          </a:p>
        </p:txBody>
      </p:sp>
      <p:sp>
        <p:nvSpPr>
          <p:cNvPr id="23" name="Rectangle 23"/>
          <p:cNvSpPr>
            <a:spLocks noGrp="1"/>
          </p:cNvSpPr>
          <p:nvPr>
            <p:ph type="ftr" sz="quarter" idx="27"/>
          </p:nvPr>
        </p:nvSpPr>
        <p:spPr/>
        <p:txBody>
          <a:bodyPr/>
          <a:lstStyle>
            <a:extLst/>
          </a:lstStyle>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ombstones">
    <p:spTree>
      <p:nvGrpSpPr>
        <p:cNvPr id="1" name=""/>
        <p:cNvGrpSpPr/>
        <p:nvPr/>
      </p:nvGrpSpPr>
      <p:grpSpPr>
        <a:xfrm>
          <a:off x="0" y="0"/>
          <a:ext cx="0" cy="0"/>
          <a:chOff x="0" y="0"/>
          <a:chExt cx="0" cy="0"/>
        </a:xfrm>
      </p:grpSpPr>
      <p:sp>
        <p:nvSpPr>
          <p:cNvPr id="23" name="Rectangle 2"/>
          <p:cNvSpPr>
            <a:spLocks noGrp="1"/>
          </p:cNvSpPr>
          <p:nvPr>
            <p:ph type="title"/>
          </p:nvPr>
        </p:nvSpPr>
        <p:spPr/>
        <p:txBody>
          <a:bodyPr/>
          <a:lstStyle>
            <a:extLst/>
          </a:lstStyle>
          <a:p>
            <a:r>
              <a:rPr lang="en-US" smtClean="0"/>
              <a:t>Click to edit Master title style</a:t>
            </a:r>
            <a:endParaRPr lang="en-US"/>
          </a:p>
        </p:txBody>
      </p:sp>
      <p:sp>
        <p:nvSpPr>
          <p:cNvPr id="9" name="Rectangle 6"/>
          <p:cNvSpPr/>
          <p:nvPr/>
        </p:nvSpPr>
        <p:spPr>
          <a:xfrm>
            <a:off x="13716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8" name="Rectangle 6"/>
          <p:cNvSpPr/>
          <p:nvPr/>
        </p:nvSpPr>
        <p:spPr>
          <a:xfrm>
            <a:off x="13716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26" name="Rectangle 6"/>
          <p:cNvSpPr/>
          <p:nvPr/>
        </p:nvSpPr>
        <p:spPr>
          <a:xfrm>
            <a:off x="35052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25" name="Rectangle 6"/>
          <p:cNvSpPr/>
          <p:nvPr/>
        </p:nvSpPr>
        <p:spPr>
          <a:xfrm>
            <a:off x="35052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31" name="Rectangle 6"/>
          <p:cNvSpPr/>
          <p:nvPr/>
        </p:nvSpPr>
        <p:spPr>
          <a:xfrm>
            <a:off x="56388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3" name="Rectangle 6"/>
          <p:cNvSpPr/>
          <p:nvPr/>
        </p:nvSpPr>
        <p:spPr>
          <a:xfrm>
            <a:off x="56388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24" name="Rectangle 10"/>
          <p:cNvSpPr>
            <a:spLocks noGrp="1"/>
          </p:cNvSpPr>
          <p:nvPr>
            <p:ph type="pic" sz="quarter" idx="13" hasCustomPrompt="1"/>
          </p:nvPr>
        </p:nvSpPr>
        <p:spPr>
          <a:xfrm>
            <a:off x="1524000" y="1600200"/>
            <a:ext cx="1371600" cy="685800"/>
          </a:xfrm>
        </p:spPr>
        <p:txBody>
          <a:bodyPr/>
          <a:lstStyle>
            <a:extLst/>
          </a:lstStyle>
          <a:p>
            <a:r>
              <a:rPr lang="en-US" dirty="0" smtClean="0"/>
              <a:t>Company</a:t>
            </a:r>
            <a:r>
              <a:rPr lang="en-US" baseline="0" dirty="0" smtClean="0"/>
              <a:t> Logo</a:t>
            </a:r>
            <a:endParaRPr lang="en-US" dirty="0"/>
          </a:p>
        </p:txBody>
      </p:sp>
      <p:sp>
        <p:nvSpPr>
          <p:cNvPr id="19" name="Rectangle 10"/>
          <p:cNvSpPr>
            <a:spLocks noGrp="1"/>
          </p:cNvSpPr>
          <p:nvPr>
            <p:ph type="pic" sz="quarter" idx="29" hasCustomPrompt="1"/>
          </p:nvPr>
        </p:nvSpPr>
        <p:spPr>
          <a:xfrm>
            <a:off x="1524000" y="4038600"/>
            <a:ext cx="1371600" cy="685800"/>
          </a:xfrm>
        </p:spPr>
        <p:txBody>
          <a:bodyPr/>
          <a:lstStyle>
            <a:extLst/>
          </a:lstStyle>
          <a:p>
            <a:r>
              <a:rPr lang="en-US" dirty="0" smtClean="0"/>
              <a:t>Company</a:t>
            </a:r>
            <a:r>
              <a:rPr lang="en-US" baseline="0" dirty="0" smtClean="0"/>
              <a:t> Logo</a:t>
            </a:r>
            <a:endParaRPr lang="en-US" dirty="0"/>
          </a:p>
        </p:txBody>
      </p:sp>
      <p:sp>
        <p:nvSpPr>
          <p:cNvPr id="27" name="Rectangle 10"/>
          <p:cNvSpPr>
            <a:spLocks noGrp="1"/>
          </p:cNvSpPr>
          <p:nvPr>
            <p:ph type="pic" sz="quarter" idx="17" hasCustomPrompt="1"/>
          </p:nvPr>
        </p:nvSpPr>
        <p:spPr>
          <a:xfrm>
            <a:off x="3657600" y="1600200"/>
            <a:ext cx="1371600" cy="685800"/>
          </a:xfrm>
        </p:spPr>
        <p:txBody>
          <a:bodyPr/>
          <a:lstStyle>
            <a:extLst/>
          </a:lstStyle>
          <a:p>
            <a:r>
              <a:rPr lang="en-US" dirty="0" smtClean="0"/>
              <a:t>Company</a:t>
            </a:r>
            <a:r>
              <a:rPr lang="en-US" baseline="0" dirty="0" smtClean="0"/>
              <a:t> Logo</a:t>
            </a:r>
            <a:endParaRPr lang="en-US" dirty="0"/>
          </a:p>
        </p:txBody>
      </p:sp>
      <p:sp>
        <p:nvSpPr>
          <p:cNvPr id="11" name="Rectangle 10"/>
          <p:cNvSpPr>
            <a:spLocks noGrp="1"/>
          </p:cNvSpPr>
          <p:nvPr>
            <p:ph type="pic" sz="quarter" idx="30" hasCustomPrompt="1"/>
          </p:nvPr>
        </p:nvSpPr>
        <p:spPr>
          <a:xfrm>
            <a:off x="3657600" y="4038600"/>
            <a:ext cx="1371600" cy="685800"/>
          </a:xfrm>
        </p:spPr>
        <p:txBody>
          <a:bodyPr/>
          <a:lstStyle>
            <a:extLst/>
          </a:lstStyle>
          <a:p>
            <a:r>
              <a:rPr lang="en-US" dirty="0" smtClean="0"/>
              <a:t>Company</a:t>
            </a:r>
            <a:r>
              <a:rPr lang="en-US" baseline="0" dirty="0" smtClean="0"/>
              <a:t> Logo</a:t>
            </a:r>
            <a:endParaRPr lang="en-US" dirty="0"/>
          </a:p>
        </p:txBody>
      </p:sp>
      <p:sp>
        <p:nvSpPr>
          <p:cNvPr id="4" name="Rectangle 10"/>
          <p:cNvSpPr>
            <a:spLocks noGrp="1"/>
          </p:cNvSpPr>
          <p:nvPr>
            <p:ph type="pic" sz="quarter" idx="21" hasCustomPrompt="1"/>
          </p:nvPr>
        </p:nvSpPr>
        <p:spPr>
          <a:xfrm>
            <a:off x="5791200" y="1600200"/>
            <a:ext cx="1371600" cy="685800"/>
          </a:xfrm>
        </p:spPr>
        <p:txBody>
          <a:bodyPr/>
          <a:lstStyle>
            <a:extLst/>
          </a:lstStyle>
          <a:p>
            <a:r>
              <a:rPr lang="en-US" dirty="0" smtClean="0"/>
              <a:t>Company</a:t>
            </a:r>
            <a:r>
              <a:rPr lang="en-US" baseline="0" dirty="0" smtClean="0"/>
              <a:t> Logo</a:t>
            </a:r>
            <a:endParaRPr lang="en-US" dirty="0"/>
          </a:p>
        </p:txBody>
      </p:sp>
      <p:sp>
        <p:nvSpPr>
          <p:cNvPr id="15" name="Rectangle 10"/>
          <p:cNvSpPr>
            <a:spLocks noGrp="1"/>
          </p:cNvSpPr>
          <p:nvPr>
            <p:ph type="pic" sz="quarter" idx="31" hasCustomPrompt="1"/>
          </p:nvPr>
        </p:nvSpPr>
        <p:spPr>
          <a:xfrm>
            <a:off x="5791200" y="4038600"/>
            <a:ext cx="1371600" cy="685800"/>
          </a:xfrm>
        </p:spPr>
        <p:txBody>
          <a:bodyPr/>
          <a:lstStyle>
            <a:extLst/>
          </a:lstStyle>
          <a:p>
            <a:r>
              <a:rPr lang="en-US" dirty="0" smtClean="0"/>
              <a:t>Company</a:t>
            </a:r>
            <a:r>
              <a:rPr lang="en-US" baseline="0" dirty="0" smtClean="0"/>
              <a:t> Logo</a:t>
            </a:r>
            <a:endParaRPr lang="en-US" dirty="0"/>
          </a:p>
        </p:txBody>
      </p:sp>
      <p:sp>
        <p:nvSpPr>
          <p:cNvPr id="7" name="Rectangle 12"/>
          <p:cNvSpPr>
            <a:spLocks noGrp="1"/>
          </p:cNvSpPr>
          <p:nvPr>
            <p:ph type="body" sz="quarter" idx="14" hasCustomPrompt="1"/>
          </p:nvPr>
        </p:nvSpPr>
        <p:spPr>
          <a:xfrm>
            <a:off x="1524000" y="2895600"/>
            <a:ext cx="1371600" cy="304800"/>
          </a:xfrm>
        </p:spPr>
        <p:txBody>
          <a:bodyPr anchor="ctr"/>
          <a:lstStyle>
            <a:lvl1pPr algn="ctr">
              <a:defRPr b="1"/>
            </a:lvl1pPr>
            <a:extLst/>
          </a:lstStyle>
          <a:p>
            <a:pPr lvl="0"/>
            <a:r>
              <a:rPr lang="en-US" dirty="0" smtClean="0"/>
              <a:t>Amount</a:t>
            </a:r>
            <a:endParaRPr lang="en-US" dirty="0"/>
          </a:p>
        </p:txBody>
      </p:sp>
      <p:sp>
        <p:nvSpPr>
          <p:cNvPr id="28" name="Rectangle 12"/>
          <p:cNvSpPr>
            <a:spLocks noGrp="1"/>
          </p:cNvSpPr>
          <p:nvPr>
            <p:ph type="body" sz="quarter" idx="33" hasCustomPrompt="1"/>
          </p:nvPr>
        </p:nvSpPr>
        <p:spPr>
          <a:xfrm>
            <a:off x="1524000" y="5334000"/>
            <a:ext cx="1371600" cy="304800"/>
          </a:xfrm>
        </p:spPr>
        <p:txBody>
          <a:bodyPr anchor="ctr"/>
          <a:lstStyle>
            <a:lvl1pPr algn="ctr">
              <a:defRPr b="1"/>
            </a:lvl1pPr>
            <a:extLst/>
          </a:lstStyle>
          <a:p>
            <a:pPr lvl="0"/>
            <a:r>
              <a:rPr lang="en-US" dirty="0" smtClean="0"/>
              <a:t>Amount</a:t>
            </a:r>
            <a:endParaRPr lang="en-US" dirty="0"/>
          </a:p>
        </p:txBody>
      </p:sp>
      <p:sp>
        <p:nvSpPr>
          <p:cNvPr id="30" name="Rectangle 12"/>
          <p:cNvSpPr>
            <a:spLocks noGrp="1"/>
          </p:cNvSpPr>
          <p:nvPr>
            <p:ph type="body" sz="quarter" idx="18" hasCustomPrompt="1"/>
          </p:nvPr>
        </p:nvSpPr>
        <p:spPr>
          <a:xfrm>
            <a:off x="3657600" y="2895600"/>
            <a:ext cx="1371600" cy="304800"/>
          </a:xfrm>
        </p:spPr>
        <p:txBody>
          <a:bodyPr anchor="ctr"/>
          <a:lstStyle>
            <a:lvl1pPr algn="ctr">
              <a:defRPr b="1"/>
            </a:lvl1pPr>
            <a:extLst/>
          </a:lstStyle>
          <a:p>
            <a:pPr lvl="0"/>
            <a:r>
              <a:rPr lang="en-US" dirty="0" smtClean="0"/>
              <a:t>Amount</a:t>
            </a:r>
            <a:endParaRPr lang="en-US" dirty="0"/>
          </a:p>
        </p:txBody>
      </p:sp>
      <p:sp>
        <p:nvSpPr>
          <p:cNvPr id="13" name="Rectangle 12"/>
          <p:cNvSpPr>
            <a:spLocks noGrp="1"/>
          </p:cNvSpPr>
          <p:nvPr>
            <p:ph type="body" sz="quarter" idx="34" hasCustomPrompt="1"/>
          </p:nvPr>
        </p:nvSpPr>
        <p:spPr>
          <a:xfrm>
            <a:off x="3657600" y="5334000"/>
            <a:ext cx="1371600" cy="304800"/>
          </a:xfrm>
        </p:spPr>
        <p:txBody>
          <a:bodyPr anchor="ctr"/>
          <a:lstStyle>
            <a:lvl1pPr algn="ctr">
              <a:defRPr b="1"/>
            </a:lvl1pPr>
            <a:extLst/>
          </a:lstStyle>
          <a:p>
            <a:pPr lvl="0"/>
            <a:r>
              <a:rPr lang="en-US" dirty="0" smtClean="0"/>
              <a:t>Amount</a:t>
            </a:r>
            <a:endParaRPr lang="en-US" dirty="0"/>
          </a:p>
        </p:txBody>
      </p:sp>
      <p:sp>
        <p:nvSpPr>
          <p:cNvPr id="14" name="Rectangle 12"/>
          <p:cNvSpPr>
            <a:spLocks noGrp="1"/>
          </p:cNvSpPr>
          <p:nvPr>
            <p:ph type="body" sz="quarter" idx="22" hasCustomPrompt="1"/>
          </p:nvPr>
        </p:nvSpPr>
        <p:spPr>
          <a:xfrm>
            <a:off x="5791200" y="2895600"/>
            <a:ext cx="1371600" cy="304800"/>
          </a:xfrm>
        </p:spPr>
        <p:txBody>
          <a:bodyPr anchor="ctr"/>
          <a:lstStyle>
            <a:lvl1pPr algn="ctr">
              <a:defRPr b="1"/>
            </a:lvl1pPr>
            <a:extLst/>
          </a:lstStyle>
          <a:p>
            <a:pPr lvl="0"/>
            <a:r>
              <a:rPr lang="en-US" dirty="0" smtClean="0"/>
              <a:t>Amount</a:t>
            </a:r>
            <a:endParaRPr lang="en-US" dirty="0"/>
          </a:p>
        </p:txBody>
      </p:sp>
      <p:sp>
        <p:nvSpPr>
          <p:cNvPr id="2" name="Rectangle 12"/>
          <p:cNvSpPr>
            <a:spLocks noGrp="1"/>
          </p:cNvSpPr>
          <p:nvPr>
            <p:ph type="body" sz="quarter" idx="35" hasCustomPrompt="1"/>
          </p:nvPr>
        </p:nvSpPr>
        <p:spPr>
          <a:xfrm>
            <a:off x="5791200" y="5334000"/>
            <a:ext cx="1371600" cy="304800"/>
          </a:xfrm>
        </p:spPr>
        <p:txBody>
          <a:bodyPr anchor="ctr"/>
          <a:lstStyle>
            <a:lvl1pPr algn="ctr">
              <a:defRPr b="1"/>
            </a:lvl1pPr>
            <a:extLst/>
          </a:lstStyle>
          <a:p>
            <a:pPr lvl="0"/>
            <a:r>
              <a:rPr lang="en-US" dirty="0" smtClean="0"/>
              <a:t>Amount</a:t>
            </a:r>
            <a:endParaRPr lang="en-US" dirty="0"/>
          </a:p>
        </p:txBody>
      </p:sp>
      <p:sp>
        <p:nvSpPr>
          <p:cNvPr id="44" name="Rectangle 11"/>
          <p:cNvSpPr>
            <a:spLocks noGrp="1"/>
          </p:cNvSpPr>
          <p:nvPr>
            <p:ph type="body" sz="quarter" idx="15" hasCustomPrompt="1"/>
          </p:nvPr>
        </p:nvSpPr>
        <p:spPr>
          <a:xfrm>
            <a:off x="1524000" y="3200400"/>
            <a:ext cx="1371600" cy="152400"/>
          </a:xfrm>
        </p:spPr>
        <p:txBody>
          <a:bodyPr anchor="ctr">
            <a:noAutofit/>
          </a:bodyPr>
          <a:lstStyle>
            <a:lvl1pPr algn="ctr">
              <a:defRPr sz="800" i="1"/>
            </a:lvl1pPr>
            <a:extLst/>
          </a:lstStyle>
          <a:p>
            <a:pPr lvl="0"/>
            <a:r>
              <a:rPr lang="en-US" dirty="0" smtClean="0"/>
              <a:t>Date</a:t>
            </a:r>
            <a:endParaRPr lang="en-US" dirty="0"/>
          </a:p>
        </p:txBody>
      </p:sp>
      <p:sp>
        <p:nvSpPr>
          <p:cNvPr id="35" name="Rectangle 11"/>
          <p:cNvSpPr>
            <a:spLocks noGrp="1"/>
          </p:cNvSpPr>
          <p:nvPr>
            <p:ph type="body" sz="quarter" idx="37" hasCustomPrompt="1"/>
          </p:nvPr>
        </p:nvSpPr>
        <p:spPr>
          <a:xfrm>
            <a:off x="1524000" y="5638800"/>
            <a:ext cx="1371600" cy="152400"/>
          </a:xfrm>
        </p:spPr>
        <p:txBody>
          <a:bodyPr anchor="ctr">
            <a:noAutofit/>
          </a:bodyPr>
          <a:lstStyle>
            <a:lvl1pPr algn="ctr">
              <a:defRPr sz="800" i="1"/>
            </a:lvl1pPr>
            <a:extLst/>
          </a:lstStyle>
          <a:p>
            <a:pPr lvl="0"/>
            <a:r>
              <a:rPr lang="en-US" dirty="0" smtClean="0"/>
              <a:t>Date</a:t>
            </a:r>
            <a:endParaRPr lang="en-US" dirty="0"/>
          </a:p>
        </p:txBody>
      </p:sp>
      <p:sp>
        <p:nvSpPr>
          <p:cNvPr id="34" name="Rectangle 11"/>
          <p:cNvSpPr>
            <a:spLocks noGrp="1"/>
          </p:cNvSpPr>
          <p:nvPr>
            <p:ph type="body" sz="quarter" idx="19" hasCustomPrompt="1"/>
          </p:nvPr>
        </p:nvSpPr>
        <p:spPr>
          <a:xfrm>
            <a:off x="3657600" y="3200400"/>
            <a:ext cx="1371600" cy="152400"/>
          </a:xfrm>
        </p:spPr>
        <p:txBody>
          <a:bodyPr anchor="ctr">
            <a:noAutofit/>
          </a:bodyPr>
          <a:lstStyle>
            <a:lvl1pPr algn="ctr">
              <a:defRPr sz="800" i="1"/>
            </a:lvl1pPr>
            <a:extLst/>
          </a:lstStyle>
          <a:p>
            <a:pPr lvl="0"/>
            <a:r>
              <a:rPr lang="en-US" dirty="0" smtClean="0"/>
              <a:t>Date</a:t>
            </a:r>
            <a:endParaRPr lang="en-US" dirty="0"/>
          </a:p>
        </p:txBody>
      </p:sp>
      <p:sp>
        <p:nvSpPr>
          <p:cNvPr id="40" name="Rectangle 11"/>
          <p:cNvSpPr>
            <a:spLocks noGrp="1"/>
          </p:cNvSpPr>
          <p:nvPr>
            <p:ph type="body" sz="quarter" idx="38" hasCustomPrompt="1"/>
          </p:nvPr>
        </p:nvSpPr>
        <p:spPr>
          <a:xfrm>
            <a:off x="3657600" y="5638800"/>
            <a:ext cx="1371600" cy="152400"/>
          </a:xfrm>
        </p:spPr>
        <p:txBody>
          <a:bodyPr anchor="ctr">
            <a:noAutofit/>
          </a:bodyPr>
          <a:lstStyle>
            <a:lvl1pPr algn="ctr">
              <a:defRPr sz="800" i="1"/>
            </a:lvl1pPr>
            <a:extLst/>
          </a:lstStyle>
          <a:p>
            <a:pPr lvl="0"/>
            <a:r>
              <a:rPr lang="en-US" dirty="0" smtClean="0"/>
              <a:t>Date</a:t>
            </a:r>
            <a:endParaRPr lang="en-US" dirty="0"/>
          </a:p>
        </p:txBody>
      </p:sp>
      <p:sp>
        <p:nvSpPr>
          <p:cNvPr id="38" name="Rectangle 11"/>
          <p:cNvSpPr>
            <a:spLocks noGrp="1"/>
          </p:cNvSpPr>
          <p:nvPr>
            <p:ph type="body" sz="quarter" idx="23" hasCustomPrompt="1"/>
          </p:nvPr>
        </p:nvSpPr>
        <p:spPr>
          <a:xfrm>
            <a:off x="5791200" y="3200400"/>
            <a:ext cx="1371600" cy="152400"/>
          </a:xfrm>
        </p:spPr>
        <p:txBody>
          <a:bodyPr anchor="ctr">
            <a:noAutofit/>
          </a:bodyPr>
          <a:lstStyle>
            <a:lvl1pPr algn="ctr">
              <a:defRPr sz="800" i="1"/>
            </a:lvl1pPr>
            <a:extLst/>
          </a:lstStyle>
          <a:p>
            <a:pPr lvl="0"/>
            <a:r>
              <a:rPr lang="en-US" dirty="0" smtClean="0"/>
              <a:t>Date</a:t>
            </a:r>
            <a:endParaRPr lang="en-US" dirty="0"/>
          </a:p>
        </p:txBody>
      </p:sp>
      <p:sp>
        <p:nvSpPr>
          <p:cNvPr id="33" name="Rectangle 11"/>
          <p:cNvSpPr>
            <a:spLocks noGrp="1"/>
          </p:cNvSpPr>
          <p:nvPr>
            <p:ph type="body" sz="quarter" idx="39" hasCustomPrompt="1"/>
          </p:nvPr>
        </p:nvSpPr>
        <p:spPr>
          <a:xfrm>
            <a:off x="5791200" y="5638800"/>
            <a:ext cx="1371600" cy="152400"/>
          </a:xfrm>
        </p:spPr>
        <p:txBody>
          <a:bodyPr anchor="ctr">
            <a:noAutofit/>
          </a:bodyPr>
          <a:lstStyle>
            <a:lvl1pPr algn="ctr">
              <a:defRPr sz="800" i="1"/>
            </a:lvl1pPr>
            <a:extLst/>
          </a:lstStyle>
          <a:p>
            <a:pPr lvl="0"/>
            <a:r>
              <a:rPr lang="en-US" dirty="0" smtClean="0"/>
              <a:t>Date</a:t>
            </a:r>
            <a:endParaRPr lang="en-US" dirty="0"/>
          </a:p>
        </p:txBody>
      </p:sp>
      <p:sp>
        <p:nvSpPr>
          <p:cNvPr id="5" name="Rectangle 14"/>
          <p:cNvSpPr>
            <a:spLocks noGrp="1"/>
          </p:cNvSpPr>
          <p:nvPr>
            <p:ph type="body" sz="quarter" idx="16" hasCustomPrompt="1"/>
          </p:nvPr>
        </p:nvSpPr>
        <p:spPr>
          <a:xfrm>
            <a:off x="1524000" y="2286000"/>
            <a:ext cx="1371600" cy="609600"/>
          </a:xfrm>
        </p:spPr>
        <p:txBody>
          <a:bodyPr anchor="ctr"/>
          <a:lstStyle>
            <a:lvl1pPr algn="ctr">
              <a:defRPr sz="800"/>
            </a:lvl1pPr>
            <a:extLst/>
          </a:lstStyle>
          <a:p>
            <a:pPr lvl="0"/>
            <a:r>
              <a:rPr lang="en-US" dirty="0" smtClean="0"/>
              <a:t>Description</a:t>
            </a:r>
            <a:endParaRPr lang="en-US" dirty="0"/>
          </a:p>
        </p:txBody>
      </p:sp>
      <p:sp>
        <p:nvSpPr>
          <p:cNvPr id="56" name="Rectangle 14"/>
          <p:cNvSpPr>
            <a:spLocks noGrp="1"/>
          </p:cNvSpPr>
          <p:nvPr>
            <p:ph type="body" sz="quarter" idx="41" hasCustomPrompt="1"/>
          </p:nvPr>
        </p:nvSpPr>
        <p:spPr>
          <a:xfrm>
            <a:off x="1524000" y="4724400"/>
            <a:ext cx="1371600" cy="609600"/>
          </a:xfrm>
        </p:spPr>
        <p:txBody>
          <a:bodyPr anchor="ctr"/>
          <a:lstStyle>
            <a:lvl1pPr algn="ctr">
              <a:defRPr sz="800"/>
            </a:lvl1pPr>
            <a:extLst/>
          </a:lstStyle>
          <a:p>
            <a:pPr lvl="0"/>
            <a:r>
              <a:rPr lang="en-US" dirty="0" smtClean="0"/>
              <a:t>Description</a:t>
            </a:r>
            <a:endParaRPr lang="en-US" dirty="0"/>
          </a:p>
        </p:txBody>
      </p:sp>
      <p:sp>
        <p:nvSpPr>
          <p:cNvPr id="62" name="Rectangle 14"/>
          <p:cNvSpPr>
            <a:spLocks noGrp="1"/>
          </p:cNvSpPr>
          <p:nvPr>
            <p:ph type="body" sz="quarter" idx="20" hasCustomPrompt="1"/>
          </p:nvPr>
        </p:nvSpPr>
        <p:spPr>
          <a:xfrm>
            <a:off x="3657600" y="2286000"/>
            <a:ext cx="1371600" cy="609600"/>
          </a:xfrm>
        </p:spPr>
        <p:txBody>
          <a:bodyPr anchor="ctr"/>
          <a:lstStyle>
            <a:lvl1pPr algn="ctr">
              <a:defRPr sz="800"/>
            </a:lvl1pPr>
            <a:extLst/>
          </a:lstStyle>
          <a:p>
            <a:pPr lvl="0"/>
            <a:r>
              <a:rPr lang="en-US" dirty="0" smtClean="0"/>
              <a:t>Description</a:t>
            </a:r>
            <a:endParaRPr lang="en-US" dirty="0"/>
          </a:p>
        </p:txBody>
      </p:sp>
      <p:sp>
        <p:nvSpPr>
          <p:cNvPr id="37" name="Rectangle 14"/>
          <p:cNvSpPr>
            <a:spLocks noGrp="1"/>
          </p:cNvSpPr>
          <p:nvPr>
            <p:ph type="body" sz="quarter" idx="42" hasCustomPrompt="1"/>
          </p:nvPr>
        </p:nvSpPr>
        <p:spPr>
          <a:xfrm>
            <a:off x="3657600" y="4724400"/>
            <a:ext cx="1371600" cy="609600"/>
          </a:xfrm>
        </p:spPr>
        <p:txBody>
          <a:bodyPr anchor="ctr"/>
          <a:lstStyle>
            <a:lvl1pPr algn="ctr">
              <a:defRPr sz="800"/>
            </a:lvl1pPr>
            <a:extLst/>
          </a:lstStyle>
          <a:p>
            <a:pPr lvl="0"/>
            <a:r>
              <a:rPr lang="en-US" dirty="0" smtClean="0"/>
              <a:t>Description</a:t>
            </a:r>
            <a:endParaRPr lang="en-US" dirty="0"/>
          </a:p>
        </p:txBody>
      </p:sp>
      <p:sp>
        <p:nvSpPr>
          <p:cNvPr id="41" name="Rectangle 14"/>
          <p:cNvSpPr>
            <a:spLocks noGrp="1"/>
          </p:cNvSpPr>
          <p:nvPr>
            <p:ph type="body" sz="quarter" idx="24" hasCustomPrompt="1"/>
          </p:nvPr>
        </p:nvSpPr>
        <p:spPr>
          <a:xfrm>
            <a:off x="5791200" y="2286000"/>
            <a:ext cx="1371600" cy="609600"/>
          </a:xfrm>
        </p:spPr>
        <p:txBody>
          <a:bodyPr anchor="ctr"/>
          <a:lstStyle>
            <a:lvl1pPr algn="ctr">
              <a:defRPr sz="800"/>
            </a:lvl1pPr>
            <a:extLst/>
          </a:lstStyle>
          <a:p>
            <a:pPr lvl="0"/>
            <a:r>
              <a:rPr lang="en-US" dirty="0" smtClean="0"/>
              <a:t>Description</a:t>
            </a:r>
            <a:endParaRPr lang="en-US" dirty="0"/>
          </a:p>
        </p:txBody>
      </p:sp>
      <p:sp>
        <p:nvSpPr>
          <p:cNvPr id="52" name="Rectangle 14"/>
          <p:cNvSpPr>
            <a:spLocks noGrp="1"/>
          </p:cNvSpPr>
          <p:nvPr>
            <p:ph type="body" sz="quarter" idx="43" hasCustomPrompt="1"/>
          </p:nvPr>
        </p:nvSpPr>
        <p:spPr>
          <a:xfrm>
            <a:off x="5791200" y="4724400"/>
            <a:ext cx="1371600" cy="609600"/>
          </a:xfrm>
        </p:spPr>
        <p:txBody>
          <a:bodyPr anchor="ctr"/>
          <a:lstStyle>
            <a:lvl1pPr algn="ctr">
              <a:defRPr sz="800"/>
            </a:lvl1pPr>
            <a:extLst/>
          </a:lstStyle>
          <a:p>
            <a:pPr lvl="0"/>
            <a:r>
              <a:rPr lang="en-US" dirty="0" smtClean="0"/>
              <a:t>Description</a:t>
            </a:r>
            <a:endParaRPr lang="en-US" dirty="0"/>
          </a:p>
        </p:txBody>
      </p:sp>
      <p:sp>
        <p:nvSpPr>
          <p:cNvPr id="39" name="Rectangle 51"/>
          <p:cNvSpPr>
            <a:spLocks noGrp="1"/>
          </p:cNvSpPr>
          <p:nvPr>
            <p:ph type="body" sz="quarter" idx="46"/>
          </p:nvPr>
        </p:nvSpPr>
        <p:spPr>
          <a:xfrm>
            <a:off x="304800" y="381000"/>
            <a:ext cx="8077200" cy="838200"/>
          </a:xfrm>
        </p:spPr>
        <p:txBody>
          <a:bodyPr/>
          <a:lstStyle>
            <a:lvl1pPr>
              <a:defRPr sz="1200"/>
            </a:lvl1pPr>
            <a:extLst/>
          </a:lstStyle>
          <a:p>
            <a:pPr lvl="0"/>
            <a:r>
              <a:rPr lang="en-US" smtClean="0"/>
              <a:t>Click to edit Master text styles</a:t>
            </a:r>
          </a:p>
        </p:txBody>
      </p:sp>
      <p:sp>
        <p:nvSpPr>
          <p:cNvPr id="42" name="Rectangle 42"/>
          <p:cNvSpPr>
            <a:spLocks noGrp="1"/>
          </p:cNvSpPr>
          <p:nvPr>
            <p:ph type="dt" sz="half" idx="47"/>
          </p:nvPr>
        </p:nvSpPr>
        <p:spPr/>
        <p:txBody>
          <a:bodyPr/>
          <a:lstStyle>
            <a:extLst/>
          </a:lstStyle>
          <a:p>
            <a:pPr algn="r"/>
            <a:fld id="{E8BD303E-7304-41BE-B693-A76D7275A3B0}" type="datetime1">
              <a:rPr lang="en-US" smtClean="0"/>
              <a:pPr algn="r"/>
              <a:t>3/16/17</a:t>
            </a:fld>
            <a:endParaRPr lang="en-US"/>
          </a:p>
        </p:txBody>
      </p:sp>
      <p:sp>
        <p:nvSpPr>
          <p:cNvPr id="43" name="Rectangle 43"/>
          <p:cNvSpPr>
            <a:spLocks noGrp="1"/>
          </p:cNvSpPr>
          <p:nvPr>
            <p:ph type="sldNum" sz="quarter" idx="48"/>
          </p:nvPr>
        </p:nvSpPr>
        <p:spPr/>
        <p:txBody>
          <a:bodyPr/>
          <a:lstStyle>
            <a:extLst/>
          </a:lstStyle>
          <a:p>
            <a:pPr algn="r"/>
            <a:fld id="{256D3EEF-DE4E-429D-8EC4-DDC531AFF587}" type="slidenum">
              <a:rPr lang="en-US" sz="1000" smtClean="0"/>
              <a:pPr algn="r"/>
              <a:t>‹#›</a:t>
            </a:fld>
            <a:endParaRPr lang="en-US"/>
          </a:p>
        </p:txBody>
      </p:sp>
      <p:sp>
        <p:nvSpPr>
          <p:cNvPr id="45" name="Rectangle 45"/>
          <p:cNvSpPr>
            <a:spLocks noGrp="1"/>
          </p:cNvSpPr>
          <p:nvPr>
            <p:ph type="ftr" sz="quarter" idx="49"/>
          </p:nvPr>
        </p:nvSpPr>
        <p:spPr/>
        <p:txBody>
          <a:bodyPr/>
          <a:lstStyle>
            <a:extLst/>
          </a:lstStyle>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10600" y="381000"/>
            <a:ext cx="533400" cy="5867400"/>
          </a:xfrm>
        </p:spPr>
        <p:txBody>
          <a:bodyPr vert="horz"/>
          <a:lstStyle/>
          <a:p>
            <a:r>
              <a:rPr lang="en-US"/>
              <a:t>Click to edit Master title style</a:t>
            </a:r>
          </a:p>
        </p:txBody>
      </p:sp>
      <p:sp>
        <p:nvSpPr>
          <p:cNvPr id="3" name="Content Placeholder 2"/>
          <p:cNvSpPr>
            <a:spLocks noGrp="1"/>
          </p:cNvSpPr>
          <p:nvPr>
            <p:ph idx="1"/>
          </p:nvPr>
        </p:nvSpPr>
        <p:spPr>
          <a:xfrm>
            <a:off x="304800" y="381000"/>
            <a:ext cx="8077200" cy="586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010400" y="76200"/>
            <a:ext cx="1371600" cy="228600"/>
          </a:xfrm>
        </p:spPr>
        <p:txBody>
          <a:bodyPr/>
          <a:lstStyle>
            <a:lvl1pPr>
              <a:defRPr/>
            </a:lvl1pPr>
          </a:lstStyle>
          <a:p>
            <a:pPr>
              <a:defRPr/>
            </a:pPr>
            <a:fld id="{712A55A2-ABDF-4537-BA92-A6635A083DC7}" type="datetime1">
              <a:rPr lang="en-US"/>
              <a:pPr>
                <a:defRPr/>
              </a:pPr>
              <a:t>3/16/17</a:t>
            </a:fld>
            <a:endParaRPr lang="en-US" dirty="0"/>
          </a:p>
        </p:txBody>
      </p:sp>
      <p:sp>
        <p:nvSpPr>
          <p:cNvPr id="5" name="Slide Number Placeholder 4"/>
          <p:cNvSpPr>
            <a:spLocks noGrp="1"/>
          </p:cNvSpPr>
          <p:nvPr>
            <p:ph type="sldNum" sz="quarter" idx="11"/>
          </p:nvPr>
        </p:nvSpPr>
        <p:spPr>
          <a:xfrm>
            <a:off x="6503988" y="6473825"/>
            <a:ext cx="990600" cy="304800"/>
          </a:xfrm>
        </p:spPr>
        <p:txBody>
          <a:bodyPr/>
          <a:lstStyle>
            <a:lvl1pPr>
              <a:defRPr/>
            </a:lvl1pPr>
          </a:lstStyle>
          <a:p>
            <a:pPr>
              <a:defRPr/>
            </a:pPr>
            <a:fld id="{E6059573-7908-4D25-8952-CA84CF7FCE23}" type="slidenum">
              <a:rPr lang="en-US"/>
              <a:pPr>
                <a:defRPr/>
              </a:pPr>
              <a:t>‹#›</a:t>
            </a:fld>
            <a:endParaRPr lang="en-US" dirty="0"/>
          </a:p>
        </p:txBody>
      </p:sp>
      <p:sp>
        <p:nvSpPr>
          <p:cNvPr id="6" name="Footer Placeholder 5"/>
          <p:cNvSpPr>
            <a:spLocks noGrp="1"/>
          </p:cNvSpPr>
          <p:nvPr>
            <p:ph type="ftr" sz="quarter" idx="12"/>
          </p:nvPr>
        </p:nvSpPr>
        <p:spPr>
          <a:xfrm>
            <a:off x="2705100" y="6477000"/>
            <a:ext cx="3733800" cy="304800"/>
          </a:xfrm>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extLst/>
          </a:lstStyle>
          <a:p>
            <a:r>
              <a:rPr lang="en-US" smtClean="0"/>
              <a:t>Click to edit Master title style</a:t>
            </a:r>
            <a:endParaRPr lang="en-US" dirty="0"/>
          </a:p>
        </p:txBody>
      </p:sp>
      <p:sp>
        <p:nvSpPr>
          <p:cNvPr id="37" name="Rectangle 37"/>
          <p:cNvSpPr>
            <a:spLocks noGrp="1"/>
          </p:cNvSpPr>
          <p:nvPr>
            <p:ph type="body" sz="quarter" idx="13" hasCustomPrompt="1"/>
          </p:nvPr>
        </p:nvSpPr>
        <p:spPr>
          <a:xfrm>
            <a:off x="310896" y="3810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43" name="Rectangle 37"/>
          <p:cNvSpPr>
            <a:spLocks noGrp="1"/>
          </p:cNvSpPr>
          <p:nvPr>
            <p:ph type="body" sz="quarter" idx="15" hasCustomPrompt="1"/>
          </p:nvPr>
        </p:nvSpPr>
        <p:spPr>
          <a:xfrm>
            <a:off x="304800" y="838200"/>
            <a:ext cx="7391400"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41" name="Rectangle 37"/>
          <p:cNvSpPr>
            <a:spLocks noGrp="1"/>
          </p:cNvSpPr>
          <p:nvPr>
            <p:ph type="body" sz="quarter" idx="17" hasCustomPrompt="1"/>
          </p:nvPr>
        </p:nvSpPr>
        <p:spPr>
          <a:xfrm>
            <a:off x="310896" y="12954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45" name="Rectangle 37"/>
          <p:cNvSpPr>
            <a:spLocks noGrp="1"/>
          </p:cNvSpPr>
          <p:nvPr>
            <p:ph type="body" sz="quarter" idx="19" hasCustomPrompt="1"/>
          </p:nvPr>
        </p:nvSpPr>
        <p:spPr>
          <a:xfrm>
            <a:off x="310896" y="1752600"/>
            <a:ext cx="7385304" cy="228600"/>
          </a:xfrm>
          <a:solidFill>
            <a:schemeClr val="tx2">
              <a:tint val="40000"/>
            </a:schemeClr>
          </a:solidFill>
        </p:spPr>
        <p:txBody>
          <a:bodyPr anchor="ctr"/>
          <a:lstStyle>
            <a:lvl1pPr>
              <a:buFontTx/>
              <a:buNone/>
              <a:defRPr sz="1100" baseline="0"/>
            </a:lvl1pPr>
            <a:extLst/>
          </a:lstStyle>
          <a:p>
            <a:pPr lvl="0"/>
            <a:r>
              <a:rPr lang="en-US" dirty="0" smtClean="0"/>
              <a:t>Click to add agenda item</a:t>
            </a:r>
            <a:endParaRPr lang="en-US" dirty="0"/>
          </a:p>
        </p:txBody>
      </p:sp>
      <p:sp>
        <p:nvSpPr>
          <p:cNvPr id="47" name="Rectangle 37"/>
          <p:cNvSpPr>
            <a:spLocks noGrp="1"/>
          </p:cNvSpPr>
          <p:nvPr>
            <p:ph type="body" sz="quarter" idx="21" hasCustomPrompt="1"/>
          </p:nvPr>
        </p:nvSpPr>
        <p:spPr>
          <a:xfrm>
            <a:off x="310896" y="2209800"/>
            <a:ext cx="7385304" cy="228600"/>
          </a:xfrm>
          <a:solidFill>
            <a:schemeClr val="tx2">
              <a:tint val="40000"/>
            </a:schemeClr>
          </a:solidFill>
        </p:spPr>
        <p:txBody>
          <a:bodyPr anchor="ctr"/>
          <a:lstStyle>
            <a:lvl1pPr>
              <a:buFontTx/>
              <a:buNone/>
              <a:defRPr sz="1100" baseline="0"/>
            </a:lvl1pPr>
            <a:extLst/>
          </a:lstStyle>
          <a:p>
            <a:pPr lvl="0"/>
            <a:r>
              <a:rPr lang="en-US" dirty="0" smtClean="0"/>
              <a:t>Click to add agenda item</a:t>
            </a:r>
            <a:endParaRPr lang="en-US" dirty="0"/>
          </a:p>
        </p:txBody>
      </p:sp>
      <p:sp>
        <p:nvSpPr>
          <p:cNvPr id="49" name="Rectangle 37"/>
          <p:cNvSpPr>
            <a:spLocks noGrp="1"/>
          </p:cNvSpPr>
          <p:nvPr>
            <p:ph type="body" sz="quarter" idx="23" hasCustomPrompt="1"/>
          </p:nvPr>
        </p:nvSpPr>
        <p:spPr>
          <a:xfrm>
            <a:off x="310896" y="26670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51" name="Rectangle 37"/>
          <p:cNvSpPr>
            <a:spLocks noGrp="1"/>
          </p:cNvSpPr>
          <p:nvPr>
            <p:ph type="body" sz="quarter" idx="25" hasCustomPrompt="1"/>
          </p:nvPr>
        </p:nvSpPr>
        <p:spPr>
          <a:xfrm>
            <a:off x="310896" y="31242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53" name="Rectangle 37"/>
          <p:cNvSpPr>
            <a:spLocks noGrp="1"/>
          </p:cNvSpPr>
          <p:nvPr>
            <p:ph type="body" sz="quarter" idx="27" hasCustomPrompt="1"/>
          </p:nvPr>
        </p:nvSpPr>
        <p:spPr>
          <a:xfrm>
            <a:off x="310896" y="35814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55" name="Rectangle 37"/>
          <p:cNvSpPr>
            <a:spLocks noGrp="1"/>
          </p:cNvSpPr>
          <p:nvPr>
            <p:ph type="body" sz="quarter" idx="29" hasCustomPrompt="1"/>
          </p:nvPr>
        </p:nvSpPr>
        <p:spPr>
          <a:xfrm>
            <a:off x="310896" y="4038600"/>
            <a:ext cx="7385304" cy="228600"/>
          </a:xfrm>
          <a:solidFill>
            <a:schemeClr val="tx2">
              <a:tint val="40000"/>
            </a:schemeClr>
          </a:solidFill>
        </p:spPr>
        <p:txBody>
          <a:bodyPr anchor="ctr"/>
          <a:lstStyle>
            <a:lvl1pPr>
              <a:buFontTx/>
              <a:buNone/>
              <a:defRPr sz="1100" baseline="0"/>
            </a:lvl1pPr>
            <a:extLst/>
          </a:lstStyle>
          <a:p>
            <a:pPr lvl="0"/>
            <a:r>
              <a:rPr lang="en-US" dirty="0" smtClean="0"/>
              <a:t>Click to add agenda item</a:t>
            </a:r>
            <a:endParaRPr lang="en-US" dirty="0"/>
          </a:p>
        </p:txBody>
      </p:sp>
      <p:sp>
        <p:nvSpPr>
          <p:cNvPr id="57" name="Rectangle 37"/>
          <p:cNvSpPr>
            <a:spLocks noGrp="1"/>
          </p:cNvSpPr>
          <p:nvPr>
            <p:ph type="body" sz="quarter" idx="31" hasCustomPrompt="1"/>
          </p:nvPr>
        </p:nvSpPr>
        <p:spPr>
          <a:xfrm>
            <a:off x="310896" y="44958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26" name="Rectangle 37"/>
          <p:cNvSpPr>
            <a:spLocks noGrp="1"/>
          </p:cNvSpPr>
          <p:nvPr>
            <p:ph type="body" sz="quarter" idx="33" hasCustomPrompt="1"/>
          </p:nvPr>
        </p:nvSpPr>
        <p:spPr>
          <a:xfrm>
            <a:off x="310896" y="49530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28" name="Rectangle 37"/>
          <p:cNvSpPr>
            <a:spLocks noGrp="1"/>
          </p:cNvSpPr>
          <p:nvPr>
            <p:ph type="body" sz="quarter" idx="35" hasCustomPrompt="1"/>
          </p:nvPr>
        </p:nvSpPr>
        <p:spPr>
          <a:xfrm>
            <a:off x="310896" y="5410200"/>
            <a:ext cx="7385304" cy="228600"/>
          </a:xfrm>
          <a:solidFill>
            <a:schemeClr val="tx2">
              <a:tint val="40000"/>
            </a:schemeClr>
          </a:solidFill>
        </p:spPr>
        <p:txBody>
          <a:bodyPr anchor="ctr"/>
          <a:lstStyle>
            <a:lvl1pPr>
              <a:buFontTx/>
              <a:buNone/>
              <a:defRPr sz="1100"/>
            </a:lvl1pPr>
            <a:extLst/>
          </a:lstStyle>
          <a:p>
            <a:pPr lvl="0"/>
            <a:r>
              <a:rPr lang="en-US" dirty="0" smtClean="0"/>
              <a:t>Click to add agenda item</a:t>
            </a:r>
            <a:endParaRPr lang="en-US" dirty="0"/>
          </a:p>
        </p:txBody>
      </p:sp>
      <p:sp>
        <p:nvSpPr>
          <p:cNvPr id="98" name="Rectangle 37"/>
          <p:cNvSpPr>
            <a:spLocks noGrp="1"/>
          </p:cNvSpPr>
          <p:nvPr>
            <p:ph type="body" sz="quarter" idx="14" hasCustomPrompt="1"/>
          </p:nvPr>
        </p:nvSpPr>
        <p:spPr>
          <a:xfrm>
            <a:off x="7696200" y="3810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dirty="0"/>
          </a:p>
        </p:txBody>
      </p:sp>
      <p:sp>
        <p:nvSpPr>
          <p:cNvPr id="44" name="Rectangle 37"/>
          <p:cNvSpPr>
            <a:spLocks noGrp="1"/>
          </p:cNvSpPr>
          <p:nvPr>
            <p:ph type="body" sz="quarter" idx="16" hasCustomPrompt="1"/>
          </p:nvPr>
        </p:nvSpPr>
        <p:spPr>
          <a:xfrm>
            <a:off x="7696200" y="8382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42" name="Rectangle 37"/>
          <p:cNvSpPr>
            <a:spLocks noGrp="1"/>
          </p:cNvSpPr>
          <p:nvPr>
            <p:ph type="body" sz="quarter" idx="18" hasCustomPrompt="1"/>
          </p:nvPr>
        </p:nvSpPr>
        <p:spPr>
          <a:xfrm>
            <a:off x="7696200" y="12954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46" name="Rectangle 37"/>
          <p:cNvSpPr>
            <a:spLocks noGrp="1"/>
          </p:cNvSpPr>
          <p:nvPr>
            <p:ph type="body" sz="quarter" idx="20" hasCustomPrompt="1"/>
          </p:nvPr>
        </p:nvSpPr>
        <p:spPr>
          <a:xfrm>
            <a:off x="7696200" y="17526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48" name="Rectangle 37"/>
          <p:cNvSpPr>
            <a:spLocks noGrp="1"/>
          </p:cNvSpPr>
          <p:nvPr>
            <p:ph type="body" sz="quarter" idx="22" hasCustomPrompt="1"/>
          </p:nvPr>
        </p:nvSpPr>
        <p:spPr>
          <a:xfrm>
            <a:off x="7696200" y="22098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50" name="Rectangle 37"/>
          <p:cNvSpPr>
            <a:spLocks noGrp="1"/>
          </p:cNvSpPr>
          <p:nvPr>
            <p:ph type="body" sz="quarter" idx="24" hasCustomPrompt="1"/>
          </p:nvPr>
        </p:nvSpPr>
        <p:spPr>
          <a:xfrm>
            <a:off x="7696200" y="26670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52" name="Rectangle 37"/>
          <p:cNvSpPr>
            <a:spLocks noGrp="1"/>
          </p:cNvSpPr>
          <p:nvPr>
            <p:ph type="body" sz="quarter" idx="26" hasCustomPrompt="1"/>
          </p:nvPr>
        </p:nvSpPr>
        <p:spPr>
          <a:xfrm>
            <a:off x="7696200" y="31242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54" name="Rectangle 37"/>
          <p:cNvSpPr>
            <a:spLocks noGrp="1"/>
          </p:cNvSpPr>
          <p:nvPr>
            <p:ph type="body" sz="quarter" idx="28" hasCustomPrompt="1"/>
          </p:nvPr>
        </p:nvSpPr>
        <p:spPr>
          <a:xfrm>
            <a:off x="7696200" y="35814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56" name="Rectangle 37"/>
          <p:cNvSpPr>
            <a:spLocks noGrp="1"/>
          </p:cNvSpPr>
          <p:nvPr>
            <p:ph type="body" sz="quarter" idx="30" hasCustomPrompt="1"/>
          </p:nvPr>
        </p:nvSpPr>
        <p:spPr>
          <a:xfrm>
            <a:off x="7696200" y="40386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58" name="Rectangle 37"/>
          <p:cNvSpPr>
            <a:spLocks noGrp="1"/>
          </p:cNvSpPr>
          <p:nvPr>
            <p:ph type="body" sz="quarter" idx="32" hasCustomPrompt="1"/>
          </p:nvPr>
        </p:nvSpPr>
        <p:spPr>
          <a:xfrm>
            <a:off x="7696200" y="44958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27" name="Rectangle 37"/>
          <p:cNvSpPr>
            <a:spLocks noGrp="1"/>
          </p:cNvSpPr>
          <p:nvPr>
            <p:ph type="body" sz="quarter" idx="34" hasCustomPrompt="1"/>
          </p:nvPr>
        </p:nvSpPr>
        <p:spPr>
          <a:xfrm>
            <a:off x="7696200" y="49530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29" name="Rectangle 37"/>
          <p:cNvSpPr>
            <a:spLocks noGrp="1"/>
          </p:cNvSpPr>
          <p:nvPr>
            <p:ph type="body" sz="quarter" idx="36" hasCustomPrompt="1"/>
          </p:nvPr>
        </p:nvSpPr>
        <p:spPr>
          <a:xfrm>
            <a:off x="7696200" y="54102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30" name="Rectangle 37"/>
          <p:cNvSpPr>
            <a:spLocks noGrp="1"/>
          </p:cNvSpPr>
          <p:nvPr>
            <p:ph type="body" sz="quarter" idx="37" hasCustomPrompt="1"/>
          </p:nvPr>
        </p:nvSpPr>
        <p:spPr>
          <a:xfrm>
            <a:off x="310896" y="5867400"/>
            <a:ext cx="7385304" cy="228600"/>
          </a:xfrm>
          <a:solidFill>
            <a:schemeClr val="tx2">
              <a:tint val="40000"/>
            </a:schemeClr>
          </a:solidFill>
        </p:spPr>
        <p:txBody>
          <a:bodyPr anchor="ctr">
            <a:noAutofit/>
          </a:bodyPr>
          <a:lstStyle>
            <a:lvl1pPr>
              <a:buFontTx/>
              <a:buNone/>
              <a:defRPr sz="1100"/>
            </a:lvl1pPr>
            <a:extLst/>
          </a:lstStyle>
          <a:p>
            <a:pPr lvl="0"/>
            <a:r>
              <a:rPr lang="en-US" dirty="0" smtClean="0"/>
              <a:t>Click to add agenda item</a:t>
            </a:r>
            <a:endParaRPr lang="en-US" dirty="0"/>
          </a:p>
        </p:txBody>
      </p:sp>
      <p:sp>
        <p:nvSpPr>
          <p:cNvPr id="31" name="Rectangle 37"/>
          <p:cNvSpPr>
            <a:spLocks noGrp="1"/>
          </p:cNvSpPr>
          <p:nvPr>
            <p:ph type="body" sz="quarter" idx="38" hasCustomPrompt="1"/>
          </p:nvPr>
        </p:nvSpPr>
        <p:spPr>
          <a:xfrm>
            <a:off x="7696200" y="58674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smtClean="0"/>
              <a:t>Page #</a:t>
            </a:r>
            <a:endParaRPr lang="en-US"/>
          </a:p>
        </p:txBody>
      </p:sp>
      <p:sp>
        <p:nvSpPr>
          <p:cNvPr id="32" name="Rectangle 32"/>
          <p:cNvSpPr>
            <a:spLocks noGrp="1"/>
          </p:cNvSpPr>
          <p:nvPr>
            <p:ph type="dt" sz="half" idx="39"/>
          </p:nvPr>
        </p:nvSpPr>
        <p:spPr/>
        <p:txBody>
          <a:bodyPr/>
          <a:lstStyle>
            <a:lvl1pPr>
              <a:defRPr sz="1100"/>
            </a:lvl1pPr>
            <a:extLst/>
          </a:lstStyle>
          <a:p>
            <a:pPr algn="r"/>
            <a:fld id="{F17F374F-8F2E-42FC-B8C0-8EDFCA32CD96}" type="datetime1">
              <a:rPr lang="en-US" sz="1100" smtClean="0"/>
              <a:pPr algn="r"/>
              <a:t>3/16/17</a:t>
            </a:fld>
            <a:endParaRPr lang="en-US" sz="1100"/>
          </a:p>
        </p:txBody>
      </p:sp>
      <p:sp>
        <p:nvSpPr>
          <p:cNvPr id="33" name="Rectangle 33"/>
          <p:cNvSpPr>
            <a:spLocks noGrp="1"/>
          </p:cNvSpPr>
          <p:nvPr>
            <p:ph type="sldNum" sz="quarter" idx="40"/>
          </p:nvPr>
        </p:nvSpPr>
        <p:spPr/>
        <p:txBody>
          <a:bodyPr/>
          <a:lstStyle>
            <a:extLst/>
          </a:lstStyle>
          <a:p>
            <a:pPr algn="r"/>
            <a:fld id="{256D3EEF-DE4E-429D-8EC4-DDC531AFF587}" type="slidenum">
              <a:rPr lang="en-US" sz="1000" smtClean="0"/>
              <a:pPr algn="r"/>
              <a:t>‹#›</a:t>
            </a:fld>
            <a:endParaRPr lang="en-US"/>
          </a:p>
        </p:txBody>
      </p:sp>
      <p:sp>
        <p:nvSpPr>
          <p:cNvPr id="34" name="Rectangle 34"/>
          <p:cNvSpPr>
            <a:spLocks noGrp="1"/>
          </p:cNvSpPr>
          <p:nvPr>
            <p:ph type="ftr" sz="quarter" idx="41"/>
          </p:nvPr>
        </p:nvSpPr>
        <p:spPr/>
        <p:txBody>
          <a:bodyPr/>
          <a:lstStyle>
            <a:extLst/>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9" name="Rectangle 8"/>
          <p:cNvSpPr/>
          <p:nvPr userDrawn="1"/>
        </p:nvSpPr>
        <p:spPr>
          <a:xfrm>
            <a:off x="0" y="4038600"/>
            <a:ext cx="9144000" cy="6096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14" name="Title 13"/>
          <p:cNvSpPr>
            <a:spLocks noGrp="1"/>
          </p:cNvSpPr>
          <p:nvPr>
            <p:ph type="ctrTitle" hasCustomPrompt="1"/>
          </p:nvPr>
        </p:nvSpPr>
        <p:spPr>
          <a:xfrm>
            <a:off x="228600" y="4114800"/>
            <a:ext cx="7239000" cy="533400"/>
          </a:xfrm>
          <a:noFill/>
        </p:spPr>
        <p:txBody>
          <a:bodyPr vert="horz"/>
          <a:lstStyle>
            <a:lvl1pPr algn="l">
              <a:defRPr sz="2000" b="0" cap="all" spc="150" baseline="0">
                <a:solidFill>
                  <a:schemeClr val="bg1"/>
                </a:solidFill>
              </a:defRPr>
            </a:lvl1pPr>
            <a:extLst/>
          </a:lstStyle>
          <a:p>
            <a:r>
              <a:rPr lang="en-US" dirty="0" smtClean="0"/>
              <a:t>SUBTITLE</a:t>
            </a:r>
            <a:endParaRPr lang="en-US" dirty="0"/>
          </a:p>
        </p:txBody>
      </p:sp>
      <p:sp>
        <p:nvSpPr>
          <p:cNvPr id="3" name="Rectangle 3"/>
          <p:cNvSpPr>
            <a:spLocks noGrp="1"/>
          </p:cNvSpPr>
          <p:nvPr>
            <p:ph type="dt" sz="half" idx="10"/>
          </p:nvPr>
        </p:nvSpPr>
        <p:spPr>
          <a:xfrm>
            <a:off x="228600" y="6477000"/>
            <a:ext cx="1600200" cy="304800"/>
          </a:xfrm>
        </p:spPr>
        <p:txBody>
          <a:bodyPr anchor="ctr"/>
          <a:lstStyle>
            <a:lvl1pPr algn="l">
              <a:defRPr>
                <a:solidFill>
                  <a:srgbClr val="A0A0A0"/>
                </a:solidFill>
              </a:defRPr>
            </a:lvl1pPr>
            <a:extLst/>
          </a:lstStyle>
          <a:p>
            <a:fld id="{5A8D346D-A53F-433C-9D37-45A337EA482C}" type="datetime1">
              <a:rPr lang="en-US" smtClean="0"/>
              <a:pPr/>
              <a:t>3/16/17</a:t>
            </a:fld>
            <a:endParaRPr lang="en-US" dirty="0"/>
          </a:p>
        </p:txBody>
      </p:sp>
      <p:sp>
        <p:nvSpPr>
          <p:cNvPr id="4" name="Rectangle 4"/>
          <p:cNvSpPr>
            <a:spLocks noGrp="1"/>
          </p:cNvSpPr>
          <p:nvPr>
            <p:ph type="ftr" sz="quarter" idx="11"/>
          </p:nvPr>
        </p:nvSpPr>
        <p:spPr>
          <a:xfrm>
            <a:off x="2705100" y="6477000"/>
            <a:ext cx="3733800" cy="304800"/>
          </a:xfrm>
        </p:spPr>
        <p:txBody>
          <a:bodyPr/>
          <a:lstStyle>
            <a:lvl1pPr>
              <a:defRPr>
                <a:solidFill>
                  <a:schemeClr val="bg1"/>
                </a:solidFill>
              </a:defRPr>
            </a:lvl1pPr>
            <a:extLst/>
          </a:lstStyle>
          <a:p>
            <a:endParaRPr lang="en-US" dirty="0">
              <a:solidFill>
                <a:schemeClr val="bg1"/>
              </a:solidFill>
            </a:endParaRPr>
          </a:p>
        </p:txBody>
      </p:sp>
      <p:sp>
        <p:nvSpPr>
          <p:cNvPr id="13" name="Slide Number Placeholder 12"/>
          <p:cNvSpPr>
            <a:spLocks noGrp="1"/>
          </p:cNvSpPr>
          <p:nvPr>
            <p:ph type="sldNum" sz="quarter" idx="12"/>
          </p:nvPr>
        </p:nvSpPr>
        <p:spPr>
          <a:xfrm>
            <a:off x="6477000" y="6477000"/>
            <a:ext cx="1021080" cy="304800"/>
          </a:xfrm>
        </p:spPr>
        <p:txBody>
          <a:bodyPr anchor="ctr"/>
          <a:lstStyle>
            <a:extLst/>
          </a:lstStyle>
          <a:p>
            <a:pPr algn="r"/>
            <a:fld id="{256D3EEF-DE4E-429D-8EC4-DDC531AFF587}" type="slidenum">
              <a:rPr lang="en-US" sz="1000" smtClean="0"/>
              <a:pPr algn="r"/>
              <a:t>‹#›</a:t>
            </a:fld>
            <a:endParaRPr lang="en-US" dirty="0"/>
          </a:p>
        </p:txBody>
      </p:sp>
      <p:sp>
        <p:nvSpPr>
          <p:cNvPr id="11" name="Rectangle 10"/>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8" name="Rectangle 10"/>
          <p:cNvSpPr/>
          <p:nvPr userDrawn="1"/>
        </p:nvSpPr>
        <p:spPr>
          <a:xfrm>
            <a:off x="0" y="0"/>
            <a:ext cx="9144000" cy="40386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ing Only">
    <p:spTree>
      <p:nvGrpSpPr>
        <p:cNvPr id="1" name=""/>
        <p:cNvGrpSpPr/>
        <p:nvPr/>
      </p:nvGrpSpPr>
      <p:grpSpPr>
        <a:xfrm>
          <a:off x="0" y="0"/>
          <a:ext cx="0" cy="0"/>
          <a:chOff x="0" y="0"/>
          <a:chExt cx="0" cy="0"/>
        </a:xfrm>
      </p:grpSpPr>
      <p:sp>
        <p:nvSpPr>
          <p:cNvPr id="29" name="Rectangle 2"/>
          <p:cNvSpPr>
            <a:spLocks noGrp="1"/>
          </p:cNvSpPr>
          <p:nvPr>
            <p:ph type="title" hasCustomPrompt="1"/>
          </p:nvPr>
        </p:nvSpPr>
        <p:spPr/>
        <p:txBody>
          <a:bodyPr/>
          <a:lstStyle>
            <a:lvl1pPr>
              <a:defRPr baseline="0"/>
            </a:lvl1pPr>
            <a:extLst/>
          </a:lstStyle>
          <a:p>
            <a:r>
              <a:rPr lang="en-US" dirty="0" smtClean="0"/>
              <a:t>Center for Entrepreneurship &amp; Technology</a:t>
            </a:r>
            <a:endParaRPr lang="en-US" dirty="0"/>
          </a:p>
        </p:txBody>
      </p:sp>
      <p:sp>
        <p:nvSpPr>
          <p:cNvPr id="19"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7" name="Rectangle 7"/>
          <p:cNvSpPr>
            <a:spLocks noGrp="1"/>
          </p:cNvSpPr>
          <p:nvPr>
            <p:ph type="dt" sz="half" idx="14"/>
          </p:nvPr>
        </p:nvSpPr>
        <p:spPr/>
        <p:txBody>
          <a:bodyPr/>
          <a:lstStyle>
            <a:extLst/>
          </a:lstStyle>
          <a:p>
            <a:pPr algn="r"/>
            <a:fld id="{F7F1F872-C5DE-403B-85F0-1024E6CA1886}" type="datetime1">
              <a:rPr lang="en-US" smtClean="0"/>
              <a:pPr algn="r"/>
              <a:t>3/16/17</a:t>
            </a:fld>
            <a:endParaRPr lang="en-US"/>
          </a:p>
        </p:txBody>
      </p:sp>
      <p:sp>
        <p:nvSpPr>
          <p:cNvPr id="8" name="Rectangle 8"/>
          <p:cNvSpPr>
            <a:spLocks noGrp="1"/>
          </p:cNvSpPr>
          <p:nvPr>
            <p:ph type="sldNum" sz="quarter" idx="15"/>
          </p:nvPr>
        </p:nvSpPr>
        <p:spPr/>
        <p:txBody>
          <a:bodyPr/>
          <a:lstStyle>
            <a:extLst/>
          </a:lstStyle>
          <a:p>
            <a:pPr algn="r"/>
            <a:fld id="{256D3EEF-DE4E-429D-8EC4-DDC531AFF587}" type="slidenum">
              <a:rPr lang="en-US" sz="1000" smtClean="0"/>
              <a:pPr algn="r"/>
              <a:t>‹#›</a:t>
            </a:fld>
            <a:endParaRPr lang="en-US"/>
          </a:p>
        </p:txBody>
      </p:sp>
      <p:sp>
        <p:nvSpPr>
          <p:cNvPr id="9" name="Rectangle 9"/>
          <p:cNvSpPr>
            <a:spLocks noGrp="1"/>
          </p:cNvSpPr>
          <p:nvPr>
            <p:ph type="ftr" sz="quarter" idx="16"/>
          </p:nvPr>
        </p:nvSpPr>
        <p:spPr/>
        <p:txBody>
          <a:bodyPr/>
          <a:lstStyle>
            <a:extLst/>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18" name="Rectangle 2"/>
          <p:cNvSpPr>
            <a:spLocks noGrp="1"/>
          </p:cNvSpPr>
          <p:nvPr>
            <p:ph type="title" hasCustomPrompt="1"/>
          </p:nvPr>
        </p:nvSpPr>
        <p:spPr/>
        <p:txBody>
          <a:bodyPr/>
          <a:lstStyle>
            <a:lvl1pPr>
              <a:defRPr/>
            </a:lvl1pPr>
            <a:extLst/>
          </a:lstStyle>
          <a:p>
            <a:r>
              <a:rPr lang="en-US" dirty="0" smtClean="0"/>
              <a:t>Center for Entrepreneurship &amp; Technology</a:t>
            </a:r>
            <a:endParaRPr lang="en-US" dirty="0"/>
          </a:p>
        </p:txBody>
      </p:sp>
      <p:sp>
        <p:nvSpPr>
          <p:cNvPr id="6" name="Rectangle 6"/>
          <p:cNvSpPr>
            <a:spLocks noGrp="1"/>
          </p:cNvSpPr>
          <p:nvPr>
            <p:ph type="dt" sz="half" idx="10"/>
          </p:nvPr>
        </p:nvSpPr>
        <p:spPr/>
        <p:txBody>
          <a:bodyPr/>
          <a:lstStyle>
            <a:extLst/>
          </a:lstStyle>
          <a:p>
            <a:pPr algn="r"/>
            <a:fld id="{73B9D0E9-7F95-4423-9114-95494EF8154E}" type="datetime1">
              <a:rPr lang="en-US" smtClean="0"/>
              <a:pPr algn="r"/>
              <a:t>3/16/17</a:t>
            </a:fld>
            <a:endParaRPr lang="en-US"/>
          </a:p>
        </p:txBody>
      </p:sp>
      <p:sp>
        <p:nvSpPr>
          <p:cNvPr id="8" name="Rectangle 8"/>
          <p:cNvSpPr>
            <a:spLocks noGrp="1"/>
          </p:cNvSpPr>
          <p:nvPr>
            <p:ph type="sldNum" sz="quarter" idx="11"/>
          </p:nvPr>
        </p:nvSpPr>
        <p:spPr/>
        <p:txBody>
          <a:bodyPr/>
          <a:lstStyle>
            <a:extLst/>
          </a:lstStyle>
          <a:p>
            <a:pPr algn="r"/>
            <a:fld id="{256D3EEF-DE4E-429D-8EC4-DDC531AFF587}" type="slidenum">
              <a:rPr lang="en-US" sz="1000" smtClean="0"/>
              <a:pPr algn="r"/>
              <a:t>‹#›</a:t>
            </a:fld>
            <a:endParaRPr lang="en-US"/>
          </a:p>
        </p:txBody>
      </p:sp>
      <p:sp>
        <p:nvSpPr>
          <p:cNvPr id="9" name="Rectangle 9"/>
          <p:cNvSpPr>
            <a:spLocks noGrp="1"/>
          </p:cNvSpPr>
          <p:nvPr>
            <p:ph type="ftr" sz="quarter" idx="12"/>
          </p:nvPr>
        </p:nvSpPr>
        <p:spPr/>
        <p:txBody>
          <a:bodyPr/>
          <a:lstStyle>
            <a:extLst/>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Up">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extLst/>
          </a:lstStyle>
          <a:p>
            <a:r>
              <a:rPr lang="en-US" smtClean="0"/>
              <a:t>Click to edit Master title style</a:t>
            </a:r>
            <a:endParaRPr lang="en-US" dirty="0"/>
          </a:p>
        </p:txBody>
      </p:sp>
      <p:sp>
        <p:nvSpPr>
          <p:cNvPr id="8"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1" name="Rectangle 11"/>
          <p:cNvSpPr>
            <a:spLocks noGrp="1"/>
          </p:cNvSpPr>
          <p:nvPr>
            <p:ph sz="quarter" idx="15"/>
          </p:nvPr>
        </p:nvSpPr>
        <p:spPr>
          <a:xfrm>
            <a:off x="304800" y="609600"/>
            <a:ext cx="80772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9"/>
          <p:cNvSpPr>
            <a:spLocks noGrp="1"/>
          </p:cNvSpPr>
          <p:nvPr>
            <p:ph type="dt" sz="half" idx="16"/>
          </p:nvPr>
        </p:nvSpPr>
        <p:spPr/>
        <p:txBody>
          <a:bodyPr/>
          <a:lstStyle>
            <a:extLst/>
          </a:lstStyle>
          <a:p>
            <a:pPr algn="r"/>
            <a:fld id="{828FD173-2CB3-4214-8741-970D8D476901}" type="datetime1">
              <a:rPr lang="en-US" smtClean="0"/>
              <a:pPr algn="r"/>
              <a:t>3/16/17</a:t>
            </a:fld>
            <a:endParaRPr lang="en-US"/>
          </a:p>
        </p:txBody>
      </p:sp>
      <p:sp>
        <p:nvSpPr>
          <p:cNvPr id="10" name="Rectangle 10"/>
          <p:cNvSpPr>
            <a:spLocks noGrp="1"/>
          </p:cNvSpPr>
          <p:nvPr>
            <p:ph type="sldNum" sz="quarter" idx="17"/>
          </p:nvPr>
        </p:nvSpPr>
        <p:spPr/>
        <p:txBody>
          <a:bodyPr/>
          <a:lstStyle>
            <a:extLst/>
          </a:lstStyle>
          <a:p>
            <a:pPr algn="r"/>
            <a:fld id="{256D3EEF-DE4E-429D-8EC4-DDC531AFF587}" type="slidenum">
              <a:rPr lang="en-US" sz="1000" smtClean="0"/>
              <a:pPr algn="r"/>
              <a:t>‹#›</a:t>
            </a:fld>
            <a:endParaRPr lang="en-US"/>
          </a:p>
        </p:txBody>
      </p:sp>
      <p:sp>
        <p:nvSpPr>
          <p:cNvPr id="12" name="Rectangle 12"/>
          <p:cNvSpPr>
            <a:spLocks noGrp="1"/>
          </p:cNvSpPr>
          <p:nvPr>
            <p:ph type="ftr" sz="quarter" idx="18"/>
          </p:nvPr>
        </p:nvSpPr>
        <p:spPr/>
        <p:txBody>
          <a:bodyPr/>
          <a:lstStyle>
            <a:extLst/>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Up">
    <p:spTree>
      <p:nvGrpSpPr>
        <p:cNvPr id="1" name=""/>
        <p:cNvGrpSpPr/>
        <p:nvPr/>
      </p:nvGrpSpPr>
      <p:grpSpPr>
        <a:xfrm>
          <a:off x="0" y="0"/>
          <a:ext cx="0" cy="0"/>
          <a:chOff x="0" y="0"/>
          <a:chExt cx="0" cy="0"/>
        </a:xfrm>
      </p:grpSpPr>
      <p:sp>
        <p:nvSpPr>
          <p:cNvPr id="19" name="Rectangle 2"/>
          <p:cNvSpPr>
            <a:spLocks noGrp="1"/>
          </p:cNvSpPr>
          <p:nvPr>
            <p:ph type="title"/>
          </p:nvPr>
        </p:nvSpPr>
        <p:spPr/>
        <p:txBody>
          <a:bodyPr/>
          <a:lstStyle>
            <a:extLst/>
          </a:lstStyle>
          <a:p>
            <a:r>
              <a:rPr lang="en-US" smtClean="0"/>
              <a:t>Click to edit Master title style</a:t>
            </a:r>
            <a:endParaRPr lang="en-US"/>
          </a:p>
        </p:txBody>
      </p:sp>
      <p:sp>
        <p:nvSpPr>
          <p:cNvPr id="31"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9" name="Rectangle 11"/>
          <p:cNvSpPr>
            <a:spLocks noGrp="1"/>
          </p:cNvSpPr>
          <p:nvPr>
            <p:ph sz="quarter" idx="15"/>
          </p:nvPr>
        </p:nvSpPr>
        <p:spPr>
          <a:xfrm>
            <a:off x="304800" y="609600"/>
            <a:ext cx="39624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Rectangle 8"/>
          <p:cNvSpPr>
            <a:spLocks noGrp="1"/>
          </p:cNvSpPr>
          <p:nvPr>
            <p:ph type="body" sz="quarter" idx="16" hasCustomPrompt="1"/>
          </p:nvPr>
        </p:nvSpPr>
        <p:spPr>
          <a:xfrm>
            <a:off x="4416552" y="381000"/>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5" name="Rectangle 11"/>
          <p:cNvSpPr>
            <a:spLocks noGrp="1"/>
          </p:cNvSpPr>
          <p:nvPr>
            <p:ph sz="quarter" idx="17"/>
          </p:nvPr>
        </p:nvSpPr>
        <p:spPr>
          <a:xfrm>
            <a:off x="4416552" y="609600"/>
            <a:ext cx="39624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
          <p:cNvSpPr>
            <a:spLocks noGrp="1"/>
          </p:cNvSpPr>
          <p:nvPr>
            <p:ph type="dt" sz="half" idx="18"/>
          </p:nvPr>
        </p:nvSpPr>
        <p:spPr/>
        <p:txBody>
          <a:bodyPr/>
          <a:lstStyle>
            <a:extLst/>
          </a:lstStyle>
          <a:p>
            <a:pPr algn="r"/>
            <a:fld id="{A1704A40-8D3B-4404-9986-2B5D36474D63}" type="datetime1">
              <a:rPr lang="en-US" smtClean="0"/>
              <a:pPr algn="r"/>
              <a:t>3/16/17</a:t>
            </a:fld>
            <a:endParaRPr lang="en-US"/>
          </a:p>
        </p:txBody>
      </p:sp>
      <p:sp>
        <p:nvSpPr>
          <p:cNvPr id="16" name="Rectangle 16"/>
          <p:cNvSpPr>
            <a:spLocks noGrp="1"/>
          </p:cNvSpPr>
          <p:nvPr>
            <p:ph type="sldNum" sz="quarter" idx="19"/>
          </p:nvPr>
        </p:nvSpPr>
        <p:spPr/>
        <p:txBody>
          <a:bodyPr/>
          <a:lstStyle>
            <a:extLst/>
          </a:lstStyle>
          <a:p>
            <a:pPr algn="r"/>
            <a:fld id="{256D3EEF-DE4E-429D-8EC4-DDC531AFF587}" type="slidenum">
              <a:rPr lang="en-US" sz="1000" smtClean="0"/>
              <a:pPr algn="r"/>
              <a:t>‹#›</a:t>
            </a:fld>
            <a:endParaRPr lang="en-US"/>
          </a:p>
        </p:txBody>
      </p:sp>
      <p:sp>
        <p:nvSpPr>
          <p:cNvPr id="17" name="Rectangle 17"/>
          <p:cNvSpPr>
            <a:spLocks noGrp="1"/>
          </p:cNvSpPr>
          <p:nvPr>
            <p:ph type="ftr" sz="quarter" idx="20"/>
          </p:nvPr>
        </p:nvSpPr>
        <p:spPr/>
        <p:txBody>
          <a:bodyPr/>
          <a:lstStyle>
            <a:extLst/>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Up: 2 left, 1 right">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extLst/>
          </a:lstStyle>
          <a:p>
            <a:r>
              <a:rPr lang="en-US" smtClean="0"/>
              <a:t>Click to edit Master title style</a:t>
            </a:r>
            <a:endParaRPr lang="en-US"/>
          </a:p>
        </p:txBody>
      </p:sp>
      <p:sp>
        <p:nvSpPr>
          <p:cNvPr id="9"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18" name="Rectangle 11"/>
          <p:cNvSpPr>
            <a:spLocks noGrp="1"/>
          </p:cNvSpPr>
          <p:nvPr>
            <p:ph sz="quarter" idx="15"/>
          </p:nvPr>
        </p:nvSpPr>
        <p:spPr>
          <a:xfrm>
            <a:off x="304800" y="609600"/>
            <a:ext cx="3962400"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17" name="Rectangle 11"/>
          <p:cNvSpPr>
            <a:spLocks noGrp="1"/>
          </p:cNvSpPr>
          <p:nvPr>
            <p:ph sz="quarter" idx="17"/>
          </p:nvPr>
        </p:nvSpPr>
        <p:spPr>
          <a:xfrm>
            <a:off x="3017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Rectangle 8"/>
          <p:cNvSpPr>
            <a:spLocks noGrp="1"/>
          </p:cNvSpPr>
          <p:nvPr>
            <p:ph type="body" sz="quarter" idx="18" hasCustomPrompt="1"/>
          </p:nvPr>
        </p:nvSpPr>
        <p:spPr>
          <a:xfrm>
            <a:off x="4416552" y="381000"/>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21" name="Rectangle 11"/>
          <p:cNvSpPr>
            <a:spLocks noGrp="1"/>
          </p:cNvSpPr>
          <p:nvPr>
            <p:ph sz="quarter" idx="19"/>
          </p:nvPr>
        </p:nvSpPr>
        <p:spPr>
          <a:xfrm>
            <a:off x="4416552" y="609600"/>
            <a:ext cx="39624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
          <p:cNvSpPr>
            <a:spLocks noGrp="1"/>
          </p:cNvSpPr>
          <p:nvPr>
            <p:ph type="dt" sz="half" idx="20"/>
          </p:nvPr>
        </p:nvSpPr>
        <p:spPr/>
        <p:txBody>
          <a:bodyPr/>
          <a:lstStyle>
            <a:extLst/>
          </a:lstStyle>
          <a:p>
            <a:pPr algn="r"/>
            <a:fld id="{DE3B91AD-F2C9-43CB-A84C-1D5C130F2509}" type="datetime1">
              <a:rPr lang="en-US" smtClean="0"/>
              <a:pPr algn="r"/>
              <a:t>3/16/17</a:t>
            </a:fld>
            <a:endParaRPr lang="en-US"/>
          </a:p>
        </p:txBody>
      </p:sp>
      <p:sp>
        <p:nvSpPr>
          <p:cNvPr id="19" name="Rectangle 19"/>
          <p:cNvSpPr>
            <a:spLocks noGrp="1"/>
          </p:cNvSpPr>
          <p:nvPr>
            <p:ph type="sldNum" sz="quarter" idx="21"/>
          </p:nvPr>
        </p:nvSpPr>
        <p:spPr/>
        <p:txBody>
          <a:bodyPr/>
          <a:lstStyle>
            <a:extLst/>
          </a:lstStyle>
          <a:p>
            <a:pPr algn="r"/>
            <a:fld id="{256D3EEF-DE4E-429D-8EC4-DDC531AFF587}" type="slidenum">
              <a:rPr lang="en-US" sz="1000" smtClean="0"/>
              <a:pPr algn="r"/>
              <a:t>‹#›</a:t>
            </a:fld>
            <a:endParaRPr lang="en-US"/>
          </a:p>
        </p:txBody>
      </p:sp>
      <p:sp>
        <p:nvSpPr>
          <p:cNvPr id="22" name="Rectangle 22"/>
          <p:cNvSpPr>
            <a:spLocks noGrp="1"/>
          </p:cNvSpPr>
          <p:nvPr>
            <p:ph type="ftr" sz="quarter" idx="22"/>
          </p:nvPr>
        </p:nvSpPr>
        <p:spPr/>
        <p:txBody>
          <a:bodyPr/>
          <a:lstStyle>
            <a:extLst/>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1 Left, 2 Right">
    <p:spTree>
      <p:nvGrpSpPr>
        <p:cNvPr id="1" name=""/>
        <p:cNvGrpSpPr/>
        <p:nvPr/>
      </p:nvGrpSpPr>
      <p:grpSpPr>
        <a:xfrm>
          <a:off x="0" y="0"/>
          <a:ext cx="0" cy="0"/>
          <a:chOff x="0" y="0"/>
          <a:chExt cx="0" cy="0"/>
        </a:xfrm>
      </p:grpSpPr>
      <p:sp>
        <p:nvSpPr>
          <p:cNvPr id="25" name="Rectangle 2"/>
          <p:cNvSpPr>
            <a:spLocks noGrp="1"/>
          </p:cNvSpPr>
          <p:nvPr>
            <p:ph type="title"/>
          </p:nvPr>
        </p:nvSpPr>
        <p:spPr/>
        <p:txBody>
          <a:bodyPr/>
          <a:lstStyle>
            <a:extLst/>
          </a:lstStyle>
          <a:p>
            <a:r>
              <a:rPr lang="en-US" smtClean="0"/>
              <a:t>Click to edit Master title style</a:t>
            </a:r>
            <a:endParaRPr lang="en-US"/>
          </a:p>
        </p:txBody>
      </p:sp>
      <p:sp>
        <p:nvSpPr>
          <p:cNvPr id="13"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dirty="0"/>
          </a:p>
        </p:txBody>
      </p:sp>
      <p:sp>
        <p:nvSpPr>
          <p:cNvPr id="14" name="Rectangle 11"/>
          <p:cNvSpPr>
            <a:spLocks noGrp="1"/>
          </p:cNvSpPr>
          <p:nvPr>
            <p:ph sz="quarter" idx="15"/>
          </p:nvPr>
        </p:nvSpPr>
        <p:spPr>
          <a:xfrm>
            <a:off x="304800" y="609600"/>
            <a:ext cx="39624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Rectangle 8"/>
          <p:cNvSpPr>
            <a:spLocks noGrp="1"/>
          </p:cNvSpPr>
          <p:nvPr>
            <p:ph type="body" sz="quarter" idx="16" hasCustomPrompt="1"/>
          </p:nvPr>
        </p:nvSpPr>
        <p:spPr>
          <a:xfrm>
            <a:off x="4419600" y="381000"/>
            <a:ext cx="3962400"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17" name="Rectangle 11"/>
          <p:cNvSpPr>
            <a:spLocks noGrp="1"/>
          </p:cNvSpPr>
          <p:nvPr>
            <p:ph sz="quarter" idx="17"/>
          </p:nvPr>
        </p:nvSpPr>
        <p:spPr>
          <a:xfrm>
            <a:off x="4419600" y="609600"/>
            <a:ext cx="3962400"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Rectangle 8"/>
          <p:cNvSpPr>
            <a:spLocks noGrp="1"/>
          </p:cNvSpPr>
          <p:nvPr>
            <p:ph type="body" sz="quarter" idx="18" hasCustomPrompt="1"/>
          </p:nvPr>
        </p:nvSpPr>
        <p:spPr>
          <a:xfrm>
            <a:off x="4416552" y="3319272"/>
            <a:ext cx="3965448" cy="228600"/>
          </a:xfrm>
          <a:solidFill>
            <a:schemeClr val="accent6">
              <a:shade val="75000"/>
            </a:schemeClr>
          </a:solidFill>
        </p:spPr>
        <p:txBody>
          <a:bodyPr/>
          <a:lstStyle>
            <a:lvl1pPr>
              <a:defRPr b="1">
                <a:solidFill>
                  <a:schemeClr val="bg1"/>
                </a:solidFill>
              </a:defRPr>
            </a:lvl1pPr>
            <a:extLst/>
          </a:lstStyle>
          <a:p>
            <a:pPr lvl="0"/>
            <a:r>
              <a:rPr lang="en-US" dirty="0" smtClean="0"/>
              <a:t>Click to add heading</a:t>
            </a:r>
            <a:endParaRPr lang="en-US"/>
          </a:p>
        </p:txBody>
      </p:sp>
      <p:sp>
        <p:nvSpPr>
          <p:cNvPr id="20" name="Rectangle 11"/>
          <p:cNvSpPr>
            <a:spLocks noGrp="1"/>
          </p:cNvSpPr>
          <p:nvPr>
            <p:ph sz="quarter" idx="19"/>
          </p:nvPr>
        </p:nvSpPr>
        <p:spPr>
          <a:xfrm>
            <a:off x="44165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Rectangle 21"/>
          <p:cNvSpPr>
            <a:spLocks noGrp="1"/>
          </p:cNvSpPr>
          <p:nvPr>
            <p:ph type="dt" sz="half" idx="20"/>
          </p:nvPr>
        </p:nvSpPr>
        <p:spPr/>
        <p:txBody>
          <a:bodyPr/>
          <a:lstStyle>
            <a:extLst/>
          </a:lstStyle>
          <a:p>
            <a:pPr algn="r"/>
            <a:fld id="{27D93220-918A-400D-B3FA-D8B22567DEBB}" type="datetime1">
              <a:rPr lang="en-US" smtClean="0"/>
              <a:pPr algn="r"/>
              <a:t>3/16/17</a:t>
            </a:fld>
            <a:endParaRPr lang="en-US"/>
          </a:p>
        </p:txBody>
      </p:sp>
      <p:sp>
        <p:nvSpPr>
          <p:cNvPr id="22" name="Rectangle 22"/>
          <p:cNvSpPr>
            <a:spLocks noGrp="1"/>
          </p:cNvSpPr>
          <p:nvPr>
            <p:ph type="sldNum" sz="quarter" idx="21"/>
          </p:nvPr>
        </p:nvSpPr>
        <p:spPr/>
        <p:txBody>
          <a:bodyPr/>
          <a:lstStyle>
            <a:extLst/>
          </a:lstStyle>
          <a:p>
            <a:pPr algn="r"/>
            <a:fld id="{256D3EEF-DE4E-429D-8EC4-DDC531AFF587}" type="slidenum">
              <a:rPr lang="en-US" sz="1000" smtClean="0"/>
              <a:pPr algn="r"/>
              <a:t>‹#›</a:t>
            </a:fld>
            <a:endParaRPr lang="en-US"/>
          </a:p>
        </p:txBody>
      </p:sp>
      <p:sp>
        <p:nvSpPr>
          <p:cNvPr id="23" name="Rectangle 23"/>
          <p:cNvSpPr>
            <a:spLocks noGrp="1"/>
          </p:cNvSpPr>
          <p:nvPr>
            <p:ph type="ftr" sz="quarter" idx="22"/>
          </p:nvPr>
        </p:nvSpPr>
        <p:spPr/>
        <p:txBody>
          <a:bodyPr/>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2.gif"/><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0"/>
          <p:cNvSpPr/>
          <p:nvPr/>
        </p:nvSpPr>
        <p:spPr>
          <a:xfrm>
            <a:off x="8610600" y="0"/>
            <a:ext cx="5334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2" name="Rectangle 2"/>
          <p:cNvSpPr>
            <a:spLocks noGrp="1"/>
          </p:cNvSpPr>
          <p:nvPr>
            <p:ph type="title"/>
          </p:nvPr>
        </p:nvSpPr>
        <p:spPr>
          <a:xfrm>
            <a:off x="8610600" y="381000"/>
            <a:ext cx="533400" cy="5867400"/>
          </a:xfrm>
          <a:prstGeom prst="rect">
            <a:avLst/>
          </a:prstGeom>
        </p:spPr>
        <p:txBody>
          <a:bodyPr vert="vert" anchor="ctr">
            <a:normAutofit/>
          </a:bodyPr>
          <a:lstStyle>
            <a:extLst/>
          </a:lstStyle>
          <a:p>
            <a:r>
              <a:rPr lang="en-US" dirty="0" smtClean="0"/>
              <a:t>Center for Entrepreneurship &amp; Technology</a:t>
            </a:r>
            <a:endParaRPr lang="en-US" dirty="0"/>
          </a:p>
        </p:txBody>
      </p:sp>
      <p:sp>
        <p:nvSpPr>
          <p:cNvPr id="3" name="Rectangle 3"/>
          <p:cNvSpPr>
            <a:spLocks noGrp="1"/>
          </p:cNvSpPr>
          <p:nvPr>
            <p:ph type="body" idx="1"/>
          </p:nvPr>
        </p:nvSpPr>
        <p:spPr>
          <a:xfrm>
            <a:off x="304800" y="381000"/>
            <a:ext cx="8077200" cy="5867400"/>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p:cNvSpPr>
          <p:nvPr>
            <p:ph type="dt" sz="half" idx="2"/>
          </p:nvPr>
        </p:nvSpPr>
        <p:spPr>
          <a:xfrm>
            <a:off x="7010400" y="76200"/>
            <a:ext cx="1371600" cy="228600"/>
          </a:xfrm>
          <a:prstGeom prst="rect">
            <a:avLst/>
          </a:prstGeom>
        </p:spPr>
        <p:txBody>
          <a:bodyPr vert="horz"/>
          <a:lstStyle>
            <a:lvl1pPr algn="ctr">
              <a:defRPr sz="1000">
                <a:solidFill>
                  <a:schemeClr val="tx1">
                    <a:tint val="65000"/>
                  </a:schemeClr>
                </a:solidFill>
              </a:defRPr>
            </a:lvl1pPr>
            <a:extLst/>
          </a:lstStyle>
          <a:p>
            <a:pPr algn="r"/>
            <a:fld id="{CCD717AA-EA39-47F3-8A0A-15B3575EDB53}" type="datetime1">
              <a:rPr lang="en-US" smtClean="0"/>
              <a:pPr algn="r"/>
              <a:t>3/16/17</a:t>
            </a:fld>
            <a:endParaRPr lang="en-US" sz="1000" dirty="0">
              <a:solidFill>
                <a:schemeClr val="tx1">
                  <a:tint val="65000"/>
                </a:schemeClr>
              </a:solidFill>
            </a:endParaRPr>
          </a:p>
        </p:txBody>
      </p:sp>
      <p:sp>
        <p:nvSpPr>
          <p:cNvPr id="6" name="Rectangle 6"/>
          <p:cNvSpPr>
            <a:spLocks noGrp="1"/>
          </p:cNvSpPr>
          <p:nvPr>
            <p:ph type="sldNum" sz="quarter" idx="4"/>
          </p:nvPr>
        </p:nvSpPr>
        <p:spPr>
          <a:xfrm>
            <a:off x="6504432" y="6473952"/>
            <a:ext cx="990600" cy="304800"/>
          </a:xfrm>
          <a:prstGeom prst="rect">
            <a:avLst/>
          </a:prstGeom>
        </p:spPr>
        <p:txBody>
          <a:bodyPr vert="horz" anchor="ctr"/>
          <a:lstStyle>
            <a:lvl1pPr algn="r">
              <a:defRPr sz="1000"/>
            </a:lvl1pPr>
            <a:extLst/>
          </a:lstStyle>
          <a:p>
            <a:pPr algn="r"/>
            <a:fld id="{256D3EEF-DE4E-429D-8EC4-DDC531AFF587}" type="slidenum">
              <a:rPr lang="en-US" sz="1000" smtClean="0"/>
              <a:pPr algn="r"/>
              <a:t>‹#›</a:t>
            </a:fld>
            <a:endParaRPr lang="en-US" sz="1000" dirty="0"/>
          </a:p>
        </p:txBody>
      </p:sp>
      <p:sp>
        <p:nvSpPr>
          <p:cNvPr id="11" name="Rectangle 10"/>
          <p:cNvSpPr/>
          <p:nvPr/>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p>
        </p:txBody>
      </p:sp>
      <p:sp>
        <p:nvSpPr>
          <p:cNvPr id="12" name="Rectangle 12"/>
          <p:cNvSpPr>
            <a:spLocks noGrp="1"/>
          </p:cNvSpPr>
          <p:nvPr>
            <p:ph type="ftr" sz="quarter" idx="3"/>
          </p:nvPr>
        </p:nvSpPr>
        <p:spPr>
          <a:xfrm>
            <a:off x="2705100" y="6477000"/>
            <a:ext cx="3733800" cy="304800"/>
          </a:xfrm>
          <a:prstGeom prst="rect">
            <a:avLst/>
          </a:prstGeom>
        </p:spPr>
        <p:txBody>
          <a:bodyPr vert="horz" anchor="ctr"/>
          <a:lstStyle>
            <a:lvl1pPr algn="ctr">
              <a:defRPr sz="1000">
                <a:solidFill>
                  <a:sysClr val="windowText" lastClr="000000"/>
                </a:solidFill>
              </a:defRPr>
            </a:lvl1pPr>
            <a:extLst/>
          </a:lstStyle>
          <a:p>
            <a:endParaRPr lang="en-US" sz="1000" dirty="0">
              <a:solidFill>
                <a:sysClr val="windowText" lastClr="000000"/>
              </a:solidFill>
            </a:endParaRPr>
          </a:p>
        </p:txBody>
      </p:sp>
      <p:pic>
        <p:nvPicPr>
          <p:cNvPr id="13" name="Picture 12" descr="CETlogo_SphereLeft_sm.png"/>
          <p:cNvPicPr>
            <a:picLocks noChangeAspect="1"/>
          </p:cNvPicPr>
          <p:nvPr userDrawn="1"/>
        </p:nvPicPr>
        <p:blipFill>
          <a:blip r:embed="rId19" cstate="print"/>
          <a:stretch>
            <a:fillRect/>
          </a:stretch>
        </p:blipFill>
        <p:spPr>
          <a:xfrm>
            <a:off x="6508265" y="6276536"/>
            <a:ext cx="2012067" cy="533400"/>
          </a:xfrm>
          <a:prstGeom prst="rect">
            <a:avLst/>
          </a:prstGeom>
        </p:spPr>
      </p:pic>
      <p:pic>
        <p:nvPicPr>
          <p:cNvPr id="15" name="Picture 14" descr="BerkeleySignature2.GIF"/>
          <p:cNvPicPr>
            <a:picLocks noChangeAspect="1"/>
          </p:cNvPicPr>
          <p:nvPr userDrawn="1"/>
        </p:nvPicPr>
        <p:blipFill>
          <a:blip r:embed="rId20" cstate="print"/>
          <a:stretch>
            <a:fillRect/>
          </a:stretch>
        </p:blipFill>
        <p:spPr>
          <a:xfrm>
            <a:off x="84408" y="6246495"/>
            <a:ext cx="2038350" cy="61150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3" r:id="rId10"/>
    <p:sldLayoutId id="2147483658" r:id="rId11"/>
    <p:sldLayoutId id="2147483659" r:id="rId12"/>
    <p:sldLayoutId id="2147483660" r:id="rId13"/>
    <p:sldLayoutId id="2147483661" r:id="rId14"/>
    <p:sldLayoutId id="2147483662" r:id="rId15"/>
    <p:sldLayoutId id="2147483664" r:id="rId16"/>
    <p:sldLayoutId id="2147483665" r:id="rId17"/>
  </p:sldLayoutIdLst>
  <p:hf sldNum="0" hdr="0" ftr="0" dt="0"/>
  <p:txStyles>
    <p:titleStyle>
      <a:lvl1pPr algn="l" rtl="0" eaLnBrk="1" latinLnBrk="0" hangingPunct="1">
        <a:spcBef>
          <a:spcPct val="0"/>
        </a:spcBef>
        <a:buNone/>
        <a:defRPr sz="2400" cap="small" spc="0" baseline="0">
          <a:solidFill>
            <a:schemeClr val="bg1"/>
          </a:solidFill>
          <a:latin typeface="+mj-lt"/>
          <a:ea typeface="+mj-ea"/>
          <a:cs typeface="+mj-cs"/>
        </a:defRPr>
      </a:lvl1pPr>
      <a:extLst/>
    </p:titleStyle>
    <p:bodyStyle>
      <a:lvl1pPr marL="0" marR="0" indent="0" algn="l" rtl="0" eaLnBrk="1" latinLnBrk="0" hangingPunct="1">
        <a:spcBef>
          <a:spcPct val="20000"/>
        </a:spcBef>
        <a:buFontTx/>
        <a:buNone/>
        <a:defRPr sz="1100">
          <a:solidFill>
            <a:schemeClr val="tx1"/>
          </a:solidFill>
          <a:latin typeface="+mn-lt"/>
          <a:ea typeface="+mn-ea"/>
          <a:cs typeface="+mn-cs"/>
        </a:defRPr>
      </a:lvl1pPr>
      <a:lvl2pPr marL="742950" indent="-285750" algn="l" rtl="0" eaLnBrk="1" latinLnBrk="0" hangingPunct="1">
        <a:spcBef>
          <a:spcPct val="20000"/>
        </a:spcBef>
        <a:buFontTx/>
        <a:buNone/>
        <a:defRPr sz="1100">
          <a:solidFill>
            <a:schemeClr val="tx1"/>
          </a:solidFill>
          <a:latin typeface="+mn-lt"/>
          <a:ea typeface="+mn-ea"/>
          <a:cs typeface="+mn-cs"/>
        </a:defRPr>
      </a:lvl2pPr>
      <a:lvl3pPr marL="1143000" indent="-228600" algn="l" rtl="0" eaLnBrk="1" latinLnBrk="0" hangingPunct="1">
        <a:spcBef>
          <a:spcPct val="20000"/>
        </a:spcBef>
        <a:buFontTx/>
        <a:buNone/>
        <a:defRPr sz="1100">
          <a:solidFill>
            <a:schemeClr val="tx1"/>
          </a:solidFill>
          <a:latin typeface="+mn-lt"/>
          <a:ea typeface="+mn-ea"/>
          <a:cs typeface="+mn-cs"/>
        </a:defRPr>
      </a:lvl3pPr>
      <a:lvl4pPr marL="1600200" indent="-228600" algn="l" rtl="0" eaLnBrk="1" latinLnBrk="0" hangingPunct="1">
        <a:spcBef>
          <a:spcPct val="20000"/>
        </a:spcBef>
        <a:buFontTx/>
        <a:buNone/>
        <a:defRPr sz="1100">
          <a:solidFill>
            <a:schemeClr val="tx1"/>
          </a:solidFill>
          <a:latin typeface="+mn-lt"/>
          <a:ea typeface="+mn-ea"/>
          <a:cs typeface="+mn-cs"/>
        </a:defRPr>
      </a:lvl4pPr>
      <a:lvl5pPr marL="2057400" indent="-228600" algn="l" rtl="0" eaLnBrk="1" latinLnBrk="0" hangingPunct="1">
        <a:spcBef>
          <a:spcPct val="20000"/>
        </a:spcBef>
        <a:buFontTx/>
        <a:buNone/>
        <a:defRPr sz="11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vmlDrawing" Target="../drawings/vmlDrawing1.vml"/><Relationship Id="rId2" Type="http://schemas.openxmlformats.org/officeDocument/2006/relationships/slideLayout" Target="../slideLayouts/slideLayout13.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www.youtube.com/watch?v=PGNtQF3n6VY"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a:normAutofit fontScale="90000"/>
          </a:bodyPr>
          <a:lstStyle>
            <a:extLst/>
          </a:lstStyle>
          <a:p>
            <a:r>
              <a:rPr lang="en-US" dirty="0" smtClean="0"/>
              <a:t>Prospect of Sentiment Analysis</a:t>
            </a:r>
            <a:endParaRPr lang="en-US" dirty="0"/>
          </a:p>
        </p:txBody>
      </p:sp>
      <p:sp>
        <p:nvSpPr>
          <p:cNvPr id="4" name="TextBox 3"/>
          <p:cNvSpPr txBox="1"/>
          <p:nvPr/>
        </p:nvSpPr>
        <p:spPr>
          <a:xfrm>
            <a:off x="1589722" y="634425"/>
            <a:ext cx="5725478" cy="584775"/>
          </a:xfrm>
          <a:prstGeom prst="rect">
            <a:avLst/>
          </a:prstGeom>
          <a:noFill/>
        </p:spPr>
        <p:txBody>
          <a:bodyPr wrap="none" rtlCol="0">
            <a:spAutoFit/>
          </a:bodyPr>
          <a:lstStyle/>
          <a:p>
            <a:r>
              <a:rPr lang="en-US" altLang="zh-TW" sz="3200" b="1" dirty="0" smtClean="0"/>
              <a:t>Prospects of Sentiment Analysis:</a:t>
            </a:r>
            <a:endParaRPr lang="zh-TW" altLang="en-US" sz="3200" b="1" dirty="0"/>
          </a:p>
        </p:txBody>
      </p:sp>
      <p:graphicFrame>
        <p:nvGraphicFramePr>
          <p:cNvPr id="6" name="Table 5"/>
          <p:cNvGraphicFramePr>
            <a:graphicFrameLocks noGrp="1"/>
          </p:cNvGraphicFramePr>
          <p:nvPr/>
        </p:nvGraphicFramePr>
        <p:xfrm>
          <a:off x="457200" y="1600200"/>
          <a:ext cx="7620000" cy="2839720"/>
        </p:xfrm>
        <a:graphic>
          <a:graphicData uri="http://schemas.openxmlformats.org/drawingml/2006/table">
            <a:tbl>
              <a:tblPr firstRow="1" bandRow="1">
                <a:tableStyleId>{00A15C55-8517-42AA-B614-E9B94910E393}</a:tableStyleId>
              </a:tblPr>
              <a:tblGrid>
                <a:gridCol w="1403684"/>
                <a:gridCol w="2101516"/>
                <a:gridCol w="2310063"/>
                <a:gridCol w="1804737"/>
              </a:tblGrid>
              <a:tr h="355600">
                <a:tc>
                  <a:txBody>
                    <a:bodyPr/>
                    <a:lstStyle/>
                    <a:p>
                      <a:endParaRPr lang="zh-TW" altLang="en-US" dirty="0"/>
                    </a:p>
                  </a:txBody>
                  <a:tcPr/>
                </a:tc>
                <a:tc>
                  <a:txBody>
                    <a:bodyPr/>
                    <a:lstStyle/>
                    <a:p>
                      <a:pPr algn="ctr"/>
                      <a:r>
                        <a:rPr lang="en-US" altLang="zh-TW" sz="1600" b="1" dirty="0" smtClean="0"/>
                        <a:t>Marketing</a:t>
                      </a:r>
                      <a:endParaRPr lang="zh-TW" altLang="en-US" sz="1600" b="1" dirty="0"/>
                    </a:p>
                  </a:txBody>
                  <a:tcPr/>
                </a:tc>
                <a:tc>
                  <a:txBody>
                    <a:bodyPr/>
                    <a:lstStyle/>
                    <a:p>
                      <a:pPr algn="ctr"/>
                      <a:r>
                        <a:rPr lang="en-US" altLang="zh-TW" sz="1600" b="1" dirty="0" smtClean="0"/>
                        <a:t>Customer Support</a:t>
                      </a:r>
                      <a:endParaRPr lang="zh-TW" altLang="en-US" sz="1600" b="1" dirty="0"/>
                    </a:p>
                  </a:txBody>
                  <a:tcPr/>
                </a:tc>
                <a:tc>
                  <a:txBody>
                    <a:bodyPr/>
                    <a:lstStyle/>
                    <a:p>
                      <a:pPr algn="ctr"/>
                      <a:r>
                        <a:rPr lang="en-US" altLang="zh-TW" sz="1600" b="1" dirty="0" smtClean="0"/>
                        <a:t>Crisis </a:t>
                      </a:r>
                    </a:p>
                    <a:p>
                      <a:pPr algn="ctr"/>
                      <a:r>
                        <a:rPr lang="en-US" altLang="zh-TW" sz="1600" b="1" dirty="0" smtClean="0"/>
                        <a:t>Management</a:t>
                      </a:r>
                      <a:endParaRPr lang="zh-TW" altLang="en-US" sz="1600" b="1" dirty="0"/>
                    </a:p>
                  </a:txBody>
                  <a:tcPr/>
                </a:tc>
              </a:tr>
              <a:tr h="751840">
                <a:tc>
                  <a:txBody>
                    <a:bodyPr/>
                    <a:lstStyle/>
                    <a:p>
                      <a:pPr algn="ctr"/>
                      <a:r>
                        <a:rPr lang="en-US" altLang="zh-TW" b="1" dirty="0" smtClean="0"/>
                        <a:t>Past</a:t>
                      </a:r>
                      <a:endParaRPr lang="zh-TW" altLang="en-US" b="1" dirty="0"/>
                    </a:p>
                  </a:txBody>
                  <a:tcPr/>
                </a:tc>
                <a:tc>
                  <a:txBody>
                    <a:bodyPr/>
                    <a:lstStyle/>
                    <a:p>
                      <a:pPr algn="ctr"/>
                      <a:r>
                        <a:rPr lang="en-US" altLang="zh-TW" sz="1600" dirty="0" smtClean="0"/>
                        <a:t>Paper Survey</a:t>
                      </a:r>
                    </a:p>
                    <a:p>
                      <a:pPr algn="ctr"/>
                      <a:r>
                        <a:rPr lang="en-US" altLang="zh-TW" sz="1600" dirty="0" smtClean="0"/>
                        <a:t>Focus group</a:t>
                      </a:r>
                    </a:p>
                  </a:txBody>
                  <a:tcPr/>
                </a:tc>
                <a:tc>
                  <a:txBody>
                    <a:bodyPr/>
                    <a:lstStyle/>
                    <a:p>
                      <a:pPr algn="ctr"/>
                      <a:r>
                        <a:rPr lang="en-US" altLang="zh-TW" sz="1600" dirty="0" smtClean="0"/>
                        <a:t>Call center</a:t>
                      </a:r>
                    </a:p>
                    <a:p>
                      <a:pPr algn="ctr"/>
                      <a:r>
                        <a:rPr lang="en-US" altLang="zh-TW" sz="1600" dirty="0" smtClean="0"/>
                        <a:t>Walk-ins</a:t>
                      </a:r>
                    </a:p>
                  </a:txBody>
                  <a:tcPr/>
                </a:tc>
                <a:tc>
                  <a:txBody>
                    <a:bodyPr/>
                    <a:lstStyle/>
                    <a:p>
                      <a:pPr algn="ctr"/>
                      <a:r>
                        <a:rPr lang="en-US" altLang="zh-TW" sz="1600" dirty="0" smtClean="0"/>
                        <a:t>Ad-hoc</a:t>
                      </a:r>
                    </a:p>
                    <a:p>
                      <a:pPr algn="ctr"/>
                      <a:r>
                        <a:rPr lang="en-US" altLang="zh-TW" sz="1600" dirty="0" smtClean="0"/>
                        <a:t>Non</a:t>
                      </a:r>
                      <a:r>
                        <a:rPr lang="en-US" altLang="zh-TW" sz="1600" baseline="0" dirty="0" smtClean="0"/>
                        <a:t> scientific</a:t>
                      </a:r>
                      <a:endParaRPr lang="en-US" altLang="zh-TW" sz="1600" dirty="0" smtClean="0"/>
                    </a:p>
                  </a:txBody>
                  <a:tcPr/>
                </a:tc>
              </a:tr>
              <a:tr h="685800">
                <a:tc>
                  <a:txBody>
                    <a:bodyPr/>
                    <a:lstStyle/>
                    <a:p>
                      <a:pPr algn="ctr"/>
                      <a:r>
                        <a:rPr lang="en-US" altLang="zh-TW" b="1" dirty="0" smtClean="0"/>
                        <a:t>Present</a:t>
                      </a:r>
                      <a:endParaRPr lang="zh-TW" altLang="en-US" b="1" dirty="0"/>
                    </a:p>
                  </a:txBody>
                  <a:tcPr/>
                </a:tc>
                <a:tc>
                  <a:txBody>
                    <a:bodyPr/>
                    <a:lstStyle/>
                    <a:p>
                      <a:pPr algn="ctr"/>
                      <a:r>
                        <a:rPr lang="en-US" altLang="zh-TW" sz="1600" dirty="0" smtClean="0"/>
                        <a:t>Electronic surveys</a:t>
                      </a:r>
                    </a:p>
                    <a:p>
                      <a:pPr algn="ctr"/>
                      <a:r>
                        <a:rPr lang="en-US" altLang="zh-TW" sz="1600" dirty="0" smtClean="0"/>
                        <a:t>Questionnaires</a:t>
                      </a:r>
                    </a:p>
                  </a:txBody>
                  <a:tcPr/>
                </a:tc>
                <a:tc>
                  <a:txBody>
                    <a:bodyPr/>
                    <a:lstStyle/>
                    <a:p>
                      <a:pPr algn="ctr"/>
                      <a:r>
                        <a:rPr lang="en-US" altLang="zh-TW" sz="1600" dirty="0" smtClean="0"/>
                        <a:t>eService</a:t>
                      </a:r>
                    </a:p>
                    <a:p>
                      <a:pPr algn="ctr"/>
                      <a:r>
                        <a:rPr lang="en-US" altLang="zh-TW" sz="1600" dirty="0" smtClean="0"/>
                        <a:t>Online chat</a:t>
                      </a:r>
                    </a:p>
                  </a:txBody>
                  <a:tcPr/>
                </a:tc>
                <a:tc>
                  <a:txBody>
                    <a:bodyPr/>
                    <a:lstStyle/>
                    <a:p>
                      <a:pPr algn="ctr"/>
                      <a:r>
                        <a:rPr lang="en-US" altLang="zh-TW" sz="1600" dirty="0" smtClean="0"/>
                        <a:t>Scientific</a:t>
                      </a:r>
                    </a:p>
                    <a:p>
                      <a:pPr algn="ctr"/>
                      <a:r>
                        <a:rPr lang="en-US" altLang="zh-TW" sz="1600" dirty="0" smtClean="0"/>
                        <a:t>But often delayed</a:t>
                      </a:r>
                    </a:p>
                  </a:txBody>
                  <a:tcPr/>
                </a:tc>
              </a:tr>
              <a:tr h="774700">
                <a:tc>
                  <a:txBody>
                    <a:bodyPr/>
                    <a:lstStyle/>
                    <a:p>
                      <a:pPr algn="ctr"/>
                      <a:r>
                        <a:rPr lang="en-US" altLang="zh-TW" b="1" dirty="0" smtClean="0"/>
                        <a:t>Future</a:t>
                      </a:r>
                      <a:endParaRPr lang="zh-TW" altLang="en-US" b="1" dirty="0"/>
                    </a:p>
                  </a:txBody>
                  <a:tcPr/>
                </a:tc>
                <a:tc>
                  <a:txBody>
                    <a:bodyPr/>
                    <a:lstStyle/>
                    <a:p>
                      <a:pPr algn="ctr"/>
                      <a:r>
                        <a:rPr lang="en-US" altLang="zh-TW" sz="1600" dirty="0" smtClean="0"/>
                        <a:t>Voluntary</a:t>
                      </a:r>
                      <a:r>
                        <a:rPr lang="en-US" altLang="zh-TW" sz="1600" baseline="0" dirty="0" smtClean="0"/>
                        <a:t> </a:t>
                      </a:r>
                      <a:r>
                        <a:rPr lang="en-US" altLang="zh-TW" sz="1600" dirty="0" smtClean="0"/>
                        <a:t>reviews.</a:t>
                      </a:r>
                      <a:r>
                        <a:rPr lang="en-US" altLang="zh-TW" sz="1600" baseline="0" dirty="0" smtClean="0"/>
                        <a:t> </a:t>
                      </a:r>
                    </a:p>
                    <a:p>
                      <a:pPr algn="ctr"/>
                      <a:r>
                        <a:rPr lang="en-US" altLang="zh-TW" sz="1600" dirty="0" smtClean="0"/>
                        <a:t>Real time monitoring</a:t>
                      </a:r>
                    </a:p>
                  </a:txBody>
                  <a:tcPr/>
                </a:tc>
                <a:tc>
                  <a:txBody>
                    <a:bodyPr/>
                    <a:lstStyle/>
                    <a:p>
                      <a:pPr algn="ctr"/>
                      <a:r>
                        <a:rPr lang="en-US" altLang="zh-TW" sz="1600" dirty="0" smtClean="0"/>
                        <a:t>Reach out to</a:t>
                      </a:r>
                      <a:r>
                        <a:rPr lang="en-US" altLang="zh-TW" sz="1600" baseline="0" dirty="0" smtClean="0"/>
                        <a:t> </a:t>
                      </a:r>
                      <a:r>
                        <a:rPr lang="en-US" altLang="zh-TW" sz="1600" dirty="0" smtClean="0"/>
                        <a:t>customers</a:t>
                      </a:r>
                    </a:p>
                    <a:p>
                      <a:pPr algn="ctr"/>
                      <a:r>
                        <a:rPr lang="en-US" altLang="zh-TW" sz="1600" dirty="0" smtClean="0"/>
                        <a:t>Participate in discussion</a:t>
                      </a:r>
                    </a:p>
                  </a:txBody>
                  <a:tcPr/>
                </a:tc>
                <a:tc>
                  <a:txBody>
                    <a:bodyPr/>
                    <a:lstStyle/>
                    <a:p>
                      <a:pPr algn="ctr"/>
                      <a:r>
                        <a:rPr lang="en-US" altLang="zh-TW" sz="1600" dirty="0" smtClean="0"/>
                        <a:t>Scientific</a:t>
                      </a:r>
                    </a:p>
                    <a:p>
                      <a:pPr algn="ctr"/>
                      <a:r>
                        <a:rPr lang="en-US" altLang="zh-TW" sz="1600" dirty="0" smtClean="0"/>
                        <a:t>Active,</a:t>
                      </a:r>
                    </a:p>
                    <a:p>
                      <a:pPr algn="ctr"/>
                      <a:r>
                        <a:rPr lang="en-US" altLang="zh-TW" sz="1600" dirty="0" smtClean="0"/>
                        <a:t>More</a:t>
                      </a:r>
                      <a:r>
                        <a:rPr lang="en-US" altLang="zh-TW" sz="1600" baseline="0" dirty="0" smtClean="0"/>
                        <a:t> </a:t>
                      </a:r>
                      <a:r>
                        <a:rPr lang="en-US" altLang="zh-TW" sz="1600" baseline="0" dirty="0" err="1" smtClean="0"/>
                        <a:t>anticiaption</a:t>
                      </a:r>
                      <a:endParaRPr lang="en-US" altLang="zh-TW" sz="1600" dirty="0" smtClean="0"/>
                    </a:p>
                  </a:txBody>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a:normAutofit fontScale="90000"/>
          </a:bodyPr>
          <a:lstStyle>
            <a:extLst/>
          </a:lstStyle>
          <a:p>
            <a:r>
              <a:rPr lang="en-US" dirty="0" smtClean="0"/>
              <a:t>Sentiment Aggregation</a:t>
            </a:r>
            <a:endParaRPr lang="en-US" dirty="0"/>
          </a:p>
        </p:txBody>
      </p:sp>
      <p:sp>
        <p:nvSpPr>
          <p:cNvPr id="4" name="TextBox 3"/>
          <p:cNvSpPr txBox="1"/>
          <p:nvPr/>
        </p:nvSpPr>
        <p:spPr>
          <a:xfrm>
            <a:off x="1828800" y="533400"/>
            <a:ext cx="5770811" cy="584775"/>
          </a:xfrm>
          <a:prstGeom prst="rect">
            <a:avLst/>
          </a:prstGeom>
          <a:noFill/>
        </p:spPr>
        <p:txBody>
          <a:bodyPr wrap="none" rtlCol="0">
            <a:spAutoFit/>
          </a:bodyPr>
          <a:lstStyle/>
          <a:p>
            <a:r>
              <a:rPr lang="en-US" altLang="zh-TW" sz="3200" b="1" dirty="0" smtClean="0"/>
              <a:t>Sentiment Dashboard: Heat Map</a:t>
            </a:r>
            <a:endParaRPr lang="zh-TW" altLang="en-US" sz="3200" b="1" dirty="0"/>
          </a:p>
        </p:txBody>
      </p:sp>
      <p:pic>
        <p:nvPicPr>
          <p:cNvPr id="5" name="Content Placeholder 4" descr="testplot.jpg"/>
          <p:cNvPicPr>
            <a:picLocks noGrp="1" noChangeAspect="1"/>
          </p:cNvPicPr>
          <p:nvPr>
            <p:ph idx="4294967295"/>
          </p:nvPr>
        </p:nvPicPr>
        <p:blipFill>
          <a:blip r:embed="rId3" cstate="print"/>
          <a:stretch>
            <a:fillRect/>
          </a:stretch>
        </p:blipFill>
        <p:spPr>
          <a:xfrm>
            <a:off x="838200" y="1189037"/>
            <a:ext cx="7130620" cy="4525963"/>
          </a:xfrm>
          <a:prstGeom prst="rect">
            <a:avLst/>
          </a:prstGeom>
        </p:spPr>
      </p:pic>
      <p:sp>
        <p:nvSpPr>
          <p:cNvPr id="6" name="Rectangle 5"/>
          <p:cNvSpPr/>
          <p:nvPr/>
        </p:nvSpPr>
        <p:spPr>
          <a:xfrm>
            <a:off x="1524000" y="5867400"/>
            <a:ext cx="304800" cy="302381"/>
          </a:xfrm>
          <a:prstGeom prst="rect">
            <a:avLst/>
          </a:prstGeom>
          <a:solidFill>
            <a:srgbClr val="1A964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200400" y="5867400"/>
            <a:ext cx="307238" cy="304800"/>
          </a:xfrm>
          <a:prstGeom prst="rect">
            <a:avLst/>
          </a:prstGeom>
          <a:solidFill>
            <a:srgbClr val="A6CF6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267200" y="5867400"/>
            <a:ext cx="304800" cy="302381"/>
          </a:xfrm>
          <a:prstGeom prst="rect">
            <a:avLst/>
          </a:prstGeom>
          <a:solidFill>
            <a:srgbClr val="FFFFB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331562" y="5867400"/>
            <a:ext cx="307238" cy="304800"/>
          </a:xfrm>
          <a:prstGeom prst="rect">
            <a:avLst/>
          </a:prstGeom>
          <a:solidFill>
            <a:srgbClr val="FDAE6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398362" y="5867400"/>
            <a:ext cx="307238" cy="304800"/>
          </a:xfrm>
          <a:prstGeom prst="rect">
            <a:avLst/>
          </a:prstGeom>
          <a:solidFill>
            <a:srgbClr val="D7191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828800" y="5791200"/>
            <a:ext cx="1295400" cy="461665"/>
          </a:xfrm>
          <a:prstGeom prst="rect">
            <a:avLst/>
          </a:prstGeom>
          <a:noFill/>
        </p:spPr>
        <p:txBody>
          <a:bodyPr wrap="square" rtlCol="0">
            <a:spAutoFit/>
          </a:bodyPr>
          <a:lstStyle/>
          <a:p>
            <a:r>
              <a:rPr lang="en-US" sz="2400" dirty="0" smtClean="0"/>
              <a:t>5 (Good)</a:t>
            </a:r>
            <a:endParaRPr lang="en-US" sz="2400" dirty="0"/>
          </a:p>
        </p:txBody>
      </p:sp>
      <p:sp>
        <p:nvSpPr>
          <p:cNvPr id="12" name="TextBox 11"/>
          <p:cNvSpPr txBox="1"/>
          <p:nvPr/>
        </p:nvSpPr>
        <p:spPr>
          <a:xfrm>
            <a:off x="3505200" y="5786735"/>
            <a:ext cx="838200" cy="461665"/>
          </a:xfrm>
          <a:prstGeom prst="rect">
            <a:avLst/>
          </a:prstGeom>
          <a:noFill/>
        </p:spPr>
        <p:txBody>
          <a:bodyPr wrap="square" rtlCol="0">
            <a:spAutoFit/>
          </a:bodyPr>
          <a:lstStyle/>
          <a:p>
            <a:r>
              <a:rPr lang="en-US" sz="2400" dirty="0" smtClean="0"/>
              <a:t>4</a:t>
            </a:r>
            <a:endParaRPr lang="en-US" sz="2400" dirty="0"/>
          </a:p>
        </p:txBody>
      </p:sp>
      <p:sp>
        <p:nvSpPr>
          <p:cNvPr id="14" name="TextBox 13"/>
          <p:cNvSpPr txBox="1"/>
          <p:nvPr/>
        </p:nvSpPr>
        <p:spPr>
          <a:xfrm>
            <a:off x="4572000" y="5791200"/>
            <a:ext cx="838200" cy="461665"/>
          </a:xfrm>
          <a:prstGeom prst="rect">
            <a:avLst/>
          </a:prstGeom>
          <a:noFill/>
        </p:spPr>
        <p:txBody>
          <a:bodyPr wrap="square" rtlCol="0">
            <a:spAutoFit/>
          </a:bodyPr>
          <a:lstStyle/>
          <a:p>
            <a:r>
              <a:rPr lang="en-US" sz="2400" dirty="0" smtClean="0"/>
              <a:t>3</a:t>
            </a:r>
            <a:endParaRPr lang="en-US" sz="2400" dirty="0"/>
          </a:p>
        </p:txBody>
      </p:sp>
      <p:sp>
        <p:nvSpPr>
          <p:cNvPr id="15" name="TextBox 14"/>
          <p:cNvSpPr txBox="1"/>
          <p:nvPr/>
        </p:nvSpPr>
        <p:spPr>
          <a:xfrm>
            <a:off x="5638800" y="5786735"/>
            <a:ext cx="838200" cy="461665"/>
          </a:xfrm>
          <a:prstGeom prst="rect">
            <a:avLst/>
          </a:prstGeom>
          <a:noFill/>
        </p:spPr>
        <p:txBody>
          <a:bodyPr wrap="square" rtlCol="0">
            <a:spAutoFit/>
          </a:bodyPr>
          <a:lstStyle/>
          <a:p>
            <a:r>
              <a:rPr lang="en-US" sz="2400" dirty="0" smtClean="0"/>
              <a:t>2</a:t>
            </a:r>
            <a:endParaRPr lang="en-US" sz="2400" dirty="0"/>
          </a:p>
        </p:txBody>
      </p:sp>
      <p:sp>
        <p:nvSpPr>
          <p:cNvPr id="16" name="TextBox 15"/>
          <p:cNvSpPr txBox="1"/>
          <p:nvPr/>
        </p:nvSpPr>
        <p:spPr>
          <a:xfrm>
            <a:off x="6705600" y="5791200"/>
            <a:ext cx="1143000" cy="461665"/>
          </a:xfrm>
          <a:prstGeom prst="rect">
            <a:avLst/>
          </a:prstGeom>
          <a:noFill/>
        </p:spPr>
        <p:txBody>
          <a:bodyPr wrap="square" rtlCol="0">
            <a:spAutoFit/>
          </a:bodyPr>
          <a:lstStyle/>
          <a:p>
            <a:r>
              <a:rPr lang="en-US" sz="2400" dirty="0" smtClean="0"/>
              <a:t>1(Bad)</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a:normAutofit fontScale="90000"/>
          </a:bodyPr>
          <a:lstStyle>
            <a:extLst/>
          </a:lstStyle>
          <a:p>
            <a:r>
              <a:rPr lang="en-US" dirty="0" smtClean="0"/>
              <a:t>Sentiment Aggregation</a:t>
            </a:r>
            <a:endParaRPr lang="en-US" dirty="0"/>
          </a:p>
        </p:txBody>
      </p:sp>
      <p:sp>
        <p:nvSpPr>
          <p:cNvPr id="4" name="TextBox 3"/>
          <p:cNvSpPr txBox="1"/>
          <p:nvPr/>
        </p:nvSpPr>
        <p:spPr>
          <a:xfrm>
            <a:off x="1371600" y="685800"/>
            <a:ext cx="6045501" cy="584775"/>
          </a:xfrm>
          <a:prstGeom prst="rect">
            <a:avLst/>
          </a:prstGeom>
          <a:noFill/>
        </p:spPr>
        <p:txBody>
          <a:bodyPr wrap="none" rtlCol="0">
            <a:spAutoFit/>
          </a:bodyPr>
          <a:lstStyle/>
          <a:p>
            <a:r>
              <a:rPr lang="en-US" altLang="zh-TW" sz="3200" b="1" dirty="0" smtClean="0"/>
              <a:t>Sentiment Dashboard: Time Series</a:t>
            </a:r>
            <a:endParaRPr lang="zh-TW" altLang="en-US" sz="3200" b="1" dirty="0"/>
          </a:p>
        </p:txBody>
      </p:sp>
      <p:pic>
        <p:nvPicPr>
          <p:cNvPr id="5" name="Picture 4" descr="MarriotTimeSeries.jpeg"/>
          <p:cNvPicPr>
            <a:picLocks noChangeAspect="1"/>
          </p:cNvPicPr>
          <p:nvPr/>
        </p:nvPicPr>
        <p:blipFill>
          <a:blip r:embed="rId3" cstate="print"/>
          <a:stretch>
            <a:fillRect/>
          </a:stretch>
        </p:blipFill>
        <p:spPr>
          <a:xfrm>
            <a:off x="604174" y="1295400"/>
            <a:ext cx="7473026" cy="41910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a:normAutofit fontScale="90000"/>
          </a:bodyPr>
          <a:lstStyle>
            <a:extLst/>
          </a:lstStyle>
          <a:p>
            <a:r>
              <a:rPr lang="en-US" dirty="0" smtClean="0"/>
              <a:t>Sentiment Aggregation</a:t>
            </a:r>
            <a:endParaRPr lang="en-US" dirty="0"/>
          </a:p>
        </p:txBody>
      </p:sp>
      <p:sp>
        <p:nvSpPr>
          <p:cNvPr id="4" name="TextBox 3"/>
          <p:cNvSpPr txBox="1"/>
          <p:nvPr/>
        </p:nvSpPr>
        <p:spPr>
          <a:xfrm>
            <a:off x="1371600" y="685800"/>
            <a:ext cx="5893986" cy="584775"/>
          </a:xfrm>
          <a:prstGeom prst="rect">
            <a:avLst/>
          </a:prstGeom>
          <a:noFill/>
        </p:spPr>
        <p:txBody>
          <a:bodyPr wrap="none" rtlCol="0">
            <a:spAutoFit/>
          </a:bodyPr>
          <a:lstStyle/>
          <a:p>
            <a:r>
              <a:rPr lang="en-US" altLang="zh-TW" sz="3200" b="1" dirty="0" smtClean="0"/>
              <a:t>Sentiment Dashboard: Drill Down</a:t>
            </a:r>
            <a:endParaRPr lang="zh-TW" altLang="en-US" sz="3200" b="1" dirty="0"/>
          </a:p>
        </p:txBody>
      </p:sp>
      <p:pic>
        <p:nvPicPr>
          <p:cNvPr id="5" name="Picture 4" descr="campaign_2.jpg"/>
          <p:cNvPicPr>
            <a:picLocks noChangeAspect="1"/>
          </p:cNvPicPr>
          <p:nvPr/>
        </p:nvPicPr>
        <p:blipFill>
          <a:blip r:embed="rId3" cstate="print"/>
          <a:stretch>
            <a:fillRect/>
          </a:stretch>
        </p:blipFill>
        <p:spPr>
          <a:xfrm>
            <a:off x="1295400" y="1524000"/>
            <a:ext cx="6075458" cy="3695083"/>
          </a:xfrm>
          <a:prstGeom prst="rect">
            <a:avLst/>
          </a:prstGeom>
        </p:spPr>
      </p:pic>
      <p:sp>
        <p:nvSpPr>
          <p:cNvPr id="6" name="TextBox 5"/>
          <p:cNvSpPr txBox="1"/>
          <p:nvPr/>
        </p:nvSpPr>
        <p:spPr>
          <a:xfrm>
            <a:off x="1295400" y="5257800"/>
            <a:ext cx="1699311" cy="369332"/>
          </a:xfrm>
          <a:prstGeom prst="rect">
            <a:avLst/>
          </a:prstGeom>
          <a:noFill/>
        </p:spPr>
        <p:txBody>
          <a:bodyPr wrap="none" rtlCol="0">
            <a:spAutoFit/>
          </a:bodyPr>
          <a:lstStyle/>
          <a:p>
            <a:r>
              <a:rPr lang="en-US" altLang="zh-TW" dirty="0" smtClean="0"/>
              <a:t>Source: Radian6</a:t>
            </a:r>
            <a:endParaRPr lang="zh-TW"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a:normAutofit fontScale="90000"/>
          </a:bodyPr>
          <a:lstStyle>
            <a:extLst/>
          </a:lstStyle>
          <a:p>
            <a:r>
              <a:rPr lang="en-US" dirty="0" smtClean="0"/>
              <a:t>Sentiment aggregation</a:t>
            </a:r>
            <a:endParaRPr lang="en-US" dirty="0"/>
          </a:p>
        </p:txBody>
      </p:sp>
      <p:sp>
        <p:nvSpPr>
          <p:cNvPr id="4" name="TextBox 3"/>
          <p:cNvSpPr txBox="1"/>
          <p:nvPr/>
        </p:nvSpPr>
        <p:spPr>
          <a:xfrm>
            <a:off x="1371600" y="685800"/>
            <a:ext cx="6099811" cy="584775"/>
          </a:xfrm>
          <a:prstGeom prst="rect">
            <a:avLst/>
          </a:prstGeom>
          <a:noFill/>
        </p:spPr>
        <p:txBody>
          <a:bodyPr wrap="none" rtlCol="0">
            <a:spAutoFit/>
          </a:bodyPr>
          <a:lstStyle/>
          <a:p>
            <a:r>
              <a:rPr lang="en-US" altLang="zh-TW" sz="3200" b="1" dirty="0" smtClean="0"/>
              <a:t>Sentiment Dashboard: Word Cloud</a:t>
            </a:r>
            <a:endParaRPr lang="zh-TW" altLang="en-US" sz="3200" b="1" dirty="0"/>
          </a:p>
        </p:txBody>
      </p:sp>
      <p:grpSp>
        <p:nvGrpSpPr>
          <p:cNvPr id="21" name="Group 20"/>
          <p:cNvGrpSpPr/>
          <p:nvPr/>
        </p:nvGrpSpPr>
        <p:grpSpPr>
          <a:xfrm>
            <a:off x="1905000" y="1524000"/>
            <a:ext cx="6358347" cy="3077005"/>
            <a:chOff x="1938747" y="1857805"/>
            <a:chExt cx="6358347" cy="3077005"/>
          </a:xfrm>
        </p:grpSpPr>
        <p:pic>
          <p:nvPicPr>
            <p:cNvPr id="5" name="Picture 4" descr="trends_1.jpg"/>
            <p:cNvPicPr>
              <a:picLocks noChangeAspect="1"/>
            </p:cNvPicPr>
            <p:nvPr/>
          </p:nvPicPr>
          <p:blipFill>
            <a:blip r:embed="rId3" cstate="print"/>
            <a:stretch>
              <a:fillRect/>
            </a:stretch>
          </p:blipFill>
          <p:spPr>
            <a:xfrm>
              <a:off x="1938747" y="1857805"/>
              <a:ext cx="6358347" cy="3077005"/>
            </a:xfrm>
            <a:prstGeom prst="rect">
              <a:avLst/>
            </a:prstGeom>
          </p:spPr>
        </p:pic>
        <p:sp>
          <p:nvSpPr>
            <p:cNvPr id="7" name="Rectangle 6"/>
            <p:cNvSpPr/>
            <p:nvPr/>
          </p:nvSpPr>
          <p:spPr>
            <a:xfrm>
              <a:off x="2438400" y="2057400"/>
              <a:ext cx="13716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50" dirty="0" smtClean="0"/>
                <a:t>Marriott Word Cloud</a:t>
              </a:r>
              <a:endParaRPr lang="zh-TW" altLang="en-US" sz="1050" dirty="0"/>
            </a:p>
          </p:txBody>
        </p:sp>
        <p:sp>
          <p:nvSpPr>
            <p:cNvPr id="8" name="TextBox 7"/>
            <p:cNvSpPr txBox="1"/>
            <p:nvPr/>
          </p:nvSpPr>
          <p:spPr>
            <a:xfrm>
              <a:off x="3462747" y="2924605"/>
              <a:ext cx="1828800" cy="301621"/>
            </a:xfrm>
            <a:prstGeom prst="rect">
              <a:avLst/>
            </a:prstGeom>
            <a:noFill/>
          </p:spPr>
          <p:txBody>
            <a:bodyPr wrap="square" rtlCol="0">
              <a:spAutoFit/>
            </a:bodyPr>
            <a:lstStyle/>
            <a:p>
              <a:r>
                <a:rPr lang="en-US" altLang="zh-TW" sz="1360" b="1" dirty="0" smtClean="0">
                  <a:solidFill>
                    <a:srgbClr val="FF0000"/>
                  </a:solidFill>
                </a:rPr>
                <a:t>Front Desk</a:t>
              </a:r>
              <a:endParaRPr lang="zh-TW" altLang="en-US" sz="1360" b="1" dirty="0">
                <a:solidFill>
                  <a:srgbClr val="FF0000"/>
                </a:solidFill>
              </a:endParaRPr>
            </a:p>
          </p:txBody>
        </p:sp>
        <p:sp>
          <p:nvSpPr>
            <p:cNvPr id="9" name="TextBox 8"/>
            <p:cNvSpPr txBox="1"/>
            <p:nvPr/>
          </p:nvSpPr>
          <p:spPr>
            <a:xfrm>
              <a:off x="4377147" y="3458005"/>
              <a:ext cx="1537600" cy="830997"/>
            </a:xfrm>
            <a:prstGeom prst="rect">
              <a:avLst/>
            </a:prstGeom>
            <a:noFill/>
          </p:spPr>
          <p:txBody>
            <a:bodyPr wrap="none" rtlCol="0">
              <a:spAutoFit/>
            </a:bodyPr>
            <a:lstStyle/>
            <a:p>
              <a:r>
                <a:rPr lang="en-US" altLang="zh-TW" sz="4800" b="1" dirty="0" smtClean="0">
                  <a:solidFill>
                    <a:srgbClr val="00B050"/>
                  </a:solidFill>
                </a:rPr>
                <a:t>clean</a:t>
              </a:r>
              <a:endParaRPr lang="zh-TW" altLang="en-US" sz="4800" b="1" dirty="0">
                <a:solidFill>
                  <a:srgbClr val="00B050"/>
                </a:solidFill>
              </a:endParaRPr>
            </a:p>
          </p:txBody>
        </p:sp>
        <p:sp>
          <p:nvSpPr>
            <p:cNvPr id="10" name="TextBox 9"/>
            <p:cNvSpPr txBox="1"/>
            <p:nvPr/>
          </p:nvSpPr>
          <p:spPr>
            <a:xfrm>
              <a:off x="5334000" y="2895600"/>
              <a:ext cx="1087157" cy="769441"/>
            </a:xfrm>
            <a:prstGeom prst="rect">
              <a:avLst/>
            </a:prstGeom>
            <a:noFill/>
          </p:spPr>
          <p:txBody>
            <a:bodyPr wrap="none" rtlCol="0">
              <a:spAutoFit/>
            </a:bodyPr>
            <a:lstStyle/>
            <a:p>
              <a:r>
                <a:rPr lang="en-US" altLang="zh-TW" sz="4400" b="1" dirty="0" smtClean="0">
                  <a:solidFill>
                    <a:srgbClr val="00B050"/>
                  </a:solidFill>
                </a:rPr>
                <a:t>Bed</a:t>
              </a:r>
              <a:endParaRPr lang="zh-TW" altLang="en-US" sz="4400" b="1" dirty="0">
                <a:solidFill>
                  <a:srgbClr val="00B050"/>
                </a:solidFill>
              </a:endParaRPr>
            </a:p>
          </p:txBody>
        </p:sp>
        <p:sp>
          <p:nvSpPr>
            <p:cNvPr id="11" name="TextBox 10"/>
            <p:cNvSpPr txBox="1"/>
            <p:nvPr/>
          </p:nvSpPr>
          <p:spPr>
            <a:xfrm>
              <a:off x="4910547" y="2162605"/>
              <a:ext cx="1463286" cy="923330"/>
            </a:xfrm>
            <a:prstGeom prst="rect">
              <a:avLst/>
            </a:prstGeom>
            <a:noFill/>
          </p:spPr>
          <p:txBody>
            <a:bodyPr wrap="none" rtlCol="0">
              <a:spAutoFit/>
            </a:bodyPr>
            <a:lstStyle/>
            <a:p>
              <a:r>
                <a:rPr lang="en-US" altLang="zh-TW" sz="5400" b="1" dirty="0" smtClean="0">
                  <a:solidFill>
                    <a:srgbClr val="00B050"/>
                  </a:solidFill>
                </a:rPr>
                <a:t>staff</a:t>
              </a:r>
              <a:endParaRPr lang="zh-TW" altLang="en-US" sz="5400" b="1" dirty="0">
                <a:solidFill>
                  <a:srgbClr val="00B050"/>
                </a:solidFill>
              </a:endParaRPr>
            </a:p>
          </p:txBody>
        </p:sp>
        <p:sp>
          <p:nvSpPr>
            <p:cNvPr id="12" name="TextBox 11"/>
            <p:cNvSpPr txBox="1"/>
            <p:nvPr/>
          </p:nvSpPr>
          <p:spPr>
            <a:xfrm>
              <a:off x="3462747" y="3839005"/>
              <a:ext cx="761999" cy="215444"/>
            </a:xfrm>
            <a:prstGeom prst="rect">
              <a:avLst/>
            </a:prstGeom>
            <a:noFill/>
          </p:spPr>
          <p:txBody>
            <a:bodyPr wrap="square" rtlCol="0">
              <a:spAutoFit/>
            </a:bodyPr>
            <a:lstStyle/>
            <a:p>
              <a:r>
                <a:rPr lang="en-US" altLang="zh-TW" sz="800" b="1" dirty="0" smtClean="0">
                  <a:solidFill>
                    <a:srgbClr val="FF0000"/>
                  </a:solidFill>
                </a:rPr>
                <a:t>Noise</a:t>
              </a:r>
              <a:endParaRPr lang="zh-TW" altLang="en-US" sz="800" b="1" dirty="0">
                <a:solidFill>
                  <a:srgbClr val="FF0000"/>
                </a:solidFill>
              </a:endParaRPr>
            </a:p>
          </p:txBody>
        </p:sp>
        <p:sp>
          <p:nvSpPr>
            <p:cNvPr id="13" name="TextBox 12"/>
            <p:cNvSpPr txBox="1"/>
            <p:nvPr/>
          </p:nvSpPr>
          <p:spPr>
            <a:xfrm>
              <a:off x="4224747" y="3229405"/>
              <a:ext cx="1295400" cy="338554"/>
            </a:xfrm>
            <a:prstGeom prst="rect">
              <a:avLst/>
            </a:prstGeom>
            <a:noFill/>
          </p:spPr>
          <p:txBody>
            <a:bodyPr wrap="square" rtlCol="0">
              <a:spAutoFit/>
            </a:bodyPr>
            <a:lstStyle/>
            <a:p>
              <a:r>
                <a:rPr lang="en-US" altLang="zh-TW" sz="1600" b="1" dirty="0" smtClean="0">
                  <a:solidFill>
                    <a:srgbClr val="1A9641"/>
                  </a:solidFill>
                </a:rPr>
                <a:t>Bathroom</a:t>
              </a:r>
              <a:endParaRPr lang="zh-TW" altLang="en-US" sz="1600" b="1" dirty="0">
                <a:solidFill>
                  <a:srgbClr val="1A9641"/>
                </a:solidFill>
              </a:endParaRPr>
            </a:p>
          </p:txBody>
        </p:sp>
        <p:sp>
          <p:nvSpPr>
            <p:cNvPr id="15" name="TextBox 14"/>
            <p:cNvSpPr txBox="1"/>
            <p:nvPr/>
          </p:nvSpPr>
          <p:spPr>
            <a:xfrm>
              <a:off x="2929347" y="3381805"/>
              <a:ext cx="1189493" cy="400110"/>
            </a:xfrm>
            <a:prstGeom prst="rect">
              <a:avLst/>
            </a:prstGeom>
            <a:noFill/>
          </p:spPr>
          <p:txBody>
            <a:bodyPr wrap="none" rtlCol="0">
              <a:spAutoFit/>
            </a:bodyPr>
            <a:lstStyle/>
            <a:p>
              <a:r>
                <a:rPr lang="en-US" altLang="zh-TW" sz="2000" b="1" dirty="0" smtClean="0">
                  <a:solidFill>
                    <a:srgbClr val="1A9641"/>
                  </a:solidFill>
                </a:rPr>
                <a:t>Breakfast</a:t>
              </a:r>
              <a:endParaRPr lang="zh-TW" altLang="en-US" sz="2000" b="1" dirty="0">
                <a:solidFill>
                  <a:srgbClr val="1A9641"/>
                </a:solidFill>
              </a:endParaRPr>
            </a:p>
          </p:txBody>
        </p:sp>
        <p:sp>
          <p:nvSpPr>
            <p:cNvPr id="17" name="TextBox 16"/>
            <p:cNvSpPr txBox="1"/>
            <p:nvPr/>
          </p:nvSpPr>
          <p:spPr>
            <a:xfrm>
              <a:off x="2514600" y="4114800"/>
              <a:ext cx="827727" cy="400110"/>
            </a:xfrm>
            <a:prstGeom prst="rect">
              <a:avLst/>
            </a:prstGeom>
            <a:noFill/>
          </p:spPr>
          <p:txBody>
            <a:bodyPr wrap="none" rtlCol="0">
              <a:spAutoFit/>
            </a:bodyPr>
            <a:lstStyle/>
            <a:p>
              <a:r>
                <a:rPr lang="en-US" altLang="zh-TW" sz="2000" b="1" dirty="0" smtClean="0">
                  <a:solidFill>
                    <a:srgbClr val="FF0000"/>
                  </a:solidFill>
                </a:rPr>
                <a:t>Lobby</a:t>
              </a:r>
              <a:endParaRPr lang="zh-TW" altLang="en-US" sz="2000" b="1" dirty="0">
                <a:solidFill>
                  <a:srgbClr val="FF0000"/>
                </a:solidFill>
              </a:endParaRPr>
            </a:p>
          </p:txBody>
        </p:sp>
        <p:sp>
          <p:nvSpPr>
            <p:cNvPr id="18" name="TextBox 17"/>
            <p:cNvSpPr txBox="1"/>
            <p:nvPr/>
          </p:nvSpPr>
          <p:spPr>
            <a:xfrm>
              <a:off x="2319747" y="3686605"/>
              <a:ext cx="766557" cy="430887"/>
            </a:xfrm>
            <a:prstGeom prst="rect">
              <a:avLst/>
            </a:prstGeom>
            <a:noFill/>
          </p:spPr>
          <p:txBody>
            <a:bodyPr wrap="none" rtlCol="0">
              <a:spAutoFit/>
            </a:bodyPr>
            <a:lstStyle/>
            <a:p>
              <a:r>
                <a:rPr lang="en-US" altLang="zh-TW" sz="2200" b="1" dirty="0" smtClean="0">
                  <a:solidFill>
                    <a:srgbClr val="1A9641"/>
                  </a:solidFill>
                </a:rPr>
                <a:t>Price</a:t>
              </a:r>
              <a:endParaRPr lang="zh-TW" altLang="en-US" sz="2200" b="1" dirty="0">
                <a:solidFill>
                  <a:srgbClr val="1A9641"/>
                </a:solidFill>
              </a:endParaRPr>
            </a:p>
          </p:txBody>
        </p:sp>
      </p:grpSp>
      <p:sp>
        <p:nvSpPr>
          <p:cNvPr id="22" name="TextBox 21"/>
          <p:cNvSpPr txBox="1"/>
          <p:nvPr/>
        </p:nvSpPr>
        <p:spPr>
          <a:xfrm>
            <a:off x="2335751" y="5029200"/>
            <a:ext cx="4066883" cy="646331"/>
          </a:xfrm>
          <a:prstGeom prst="rect">
            <a:avLst/>
          </a:prstGeom>
          <a:noFill/>
        </p:spPr>
        <p:txBody>
          <a:bodyPr wrap="none" rtlCol="0">
            <a:spAutoFit/>
          </a:bodyPr>
          <a:lstStyle/>
          <a:p>
            <a:pPr algn="ctr"/>
            <a:r>
              <a:rPr lang="en-US" altLang="zh-TW" b="1" dirty="0" smtClean="0"/>
              <a:t>Size  =  Frequency of the word</a:t>
            </a:r>
          </a:p>
          <a:p>
            <a:pPr algn="ctr"/>
            <a:r>
              <a:rPr lang="en-US" altLang="zh-TW" b="1" dirty="0" smtClean="0"/>
              <a:t>Color  =  Red (Negative), Green (Positive)</a:t>
            </a:r>
            <a:endParaRPr lang="zh-TW" altLang="en-US" b="1" dirty="0"/>
          </a:p>
        </p:txBody>
      </p:sp>
      <p:sp>
        <p:nvSpPr>
          <p:cNvPr id="23" name="TextBox 22"/>
          <p:cNvSpPr txBox="1"/>
          <p:nvPr/>
        </p:nvSpPr>
        <p:spPr>
          <a:xfrm>
            <a:off x="2743200" y="1905000"/>
            <a:ext cx="1713611" cy="707886"/>
          </a:xfrm>
          <a:prstGeom prst="rect">
            <a:avLst/>
          </a:prstGeom>
          <a:noFill/>
        </p:spPr>
        <p:txBody>
          <a:bodyPr wrap="none" rtlCol="0">
            <a:spAutoFit/>
          </a:bodyPr>
          <a:lstStyle/>
          <a:p>
            <a:r>
              <a:rPr lang="en-US" altLang="zh-TW" sz="4000" b="1" dirty="0" smtClean="0">
                <a:solidFill>
                  <a:srgbClr val="1A9641"/>
                </a:solidFill>
              </a:rPr>
              <a:t>Service</a:t>
            </a:r>
            <a:endParaRPr lang="zh-TW" altLang="en-US" sz="4000" b="1" dirty="0">
              <a:solidFill>
                <a:srgbClr val="1A9641"/>
              </a:solidFill>
            </a:endParaRPr>
          </a:p>
        </p:txBody>
      </p:sp>
      <p:sp>
        <p:nvSpPr>
          <p:cNvPr id="24" name="TextBox 23"/>
          <p:cNvSpPr txBox="1"/>
          <p:nvPr/>
        </p:nvSpPr>
        <p:spPr>
          <a:xfrm>
            <a:off x="3352800" y="3962400"/>
            <a:ext cx="533400" cy="228600"/>
          </a:xfrm>
          <a:prstGeom prst="rect">
            <a:avLst/>
          </a:prstGeom>
          <a:noFill/>
        </p:spPr>
        <p:txBody>
          <a:bodyPr wrap="square" rtlCol="0">
            <a:spAutoFit/>
          </a:bodyPr>
          <a:lstStyle/>
          <a:p>
            <a:r>
              <a:rPr lang="en-US" altLang="zh-TW" sz="900" b="1" dirty="0" smtClean="0">
                <a:solidFill>
                  <a:srgbClr val="1A9641"/>
                </a:solidFill>
              </a:rPr>
              <a:t>Buffet</a:t>
            </a:r>
            <a:endParaRPr lang="zh-TW" altLang="en-US" sz="900" b="1" dirty="0">
              <a:solidFill>
                <a:srgbClr val="1A9641"/>
              </a:solidFill>
            </a:endParaRPr>
          </a:p>
        </p:txBody>
      </p:sp>
      <p:sp>
        <p:nvSpPr>
          <p:cNvPr id="25" name="TextBox 24"/>
          <p:cNvSpPr txBox="1"/>
          <p:nvPr/>
        </p:nvSpPr>
        <p:spPr>
          <a:xfrm>
            <a:off x="4876800" y="4038600"/>
            <a:ext cx="742191" cy="307777"/>
          </a:xfrm>
          <a:prstGeom prst="rect">
            <a:avLst/>
          </a:prstGeom>
          <a:noFill/>
        </p:spPr>
        <p:txBody>
          <a:bodyPr wrap="none" rtlCol="0">
            <a:spAutoFit/>
          </a:bodyPr>
          <a:lstStyle/>
          <a:p>
            <a:r>
              <a:rPr lang="en-US" altLang="zh-TW" sz="1400" b="1" dirty="0" smtClean="0">
                <a:solidFill>
                  <a:srgbClr val="FF0000"/>
                </a:solidFill>
              </a:rPr>
              <a:t>Parking</a:t>
            </a:r>
            <a:endParaRPr lang="zh-TW" altLang="en-US" sz="1400" b="1" dirty="0">
              <a:solidFill>
                <a:srgbClr val="FF0000"/>
              </a:solidFill>
            </a:endParaRPr>
          </a:p>
        </p:txBody>
      </p:sp>
      <p:sp>
        <p:nvSpPr>
          <p:cNvPr id="26" name="TextBox 25"/>
          <p:cNvSpPr txBox="1"/>
          <p:nvPr/>
        </p:nvSpPr>
        <p:spPr>
          <a:xfrm>
            <a:off x="2209800" y="2438400"/>
            <a:ext cx="1126975" cy="707886"/>
          </a:xfrm>
          <a:prstGeom prst="rect">
            <a:avLst/>
          </a:prstGeom>
          <a:noFill/>
        </p:spPr>
        <p:txBody>
          <a:bodyPr wrap="none" rtlCol="0">
            <a:spAutoFit/>
          </a:bodyPr>
          <a:lstStyle/>
          <a:p>
            <a:r>
              <a:rPr lang="en-US" altLang="zh-TW" sz="4000" b="1" dirty="0" smtClean="0">
                <a:solidFill>
                  <a:srgbClr val="1A9641"/>
                </a:solidFill>
              </a:rPr>
              <a:t>Pool</a:t>
            </a:r>
            <a:endParaRPr lang="zh-TW" altLang="en-US" sz="4000" b="1" dirty="0">
              <a:solidFill>
                <a:srgbClr val="1A964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a:normAutofit fontScale="90000"/>
          </a:bodyPr>
          <a:lstStyle>
            <a:extLst/>
          </a:lstStyle>
          <a:p>
            <a:r>
              <a:rPr lang="en-US" dirty="0" smtClean="0"/>
              <a:t>Conclusion</a:t>
            </a:r>
            <a:endParaRPr lang="en-US" dirty="0"/>
          </a:p>
        </p:txBody>
      </p:sp>
      <p:sp>
        <p:nvSpPr>
          <p:cNvPr id="4" name="TextBox 3"/>
          <p:cNvSpPr txBox="1"/>
          <p:nvPr/>
        </p:nvSpPr>
        <p:spPr>
          <a:xfrm>
            <a:off x="3276600" y="482025"/>
            <a:ext cx="2154757" cy="584775"/>
          </a:xfrm>
          <a:prstGeom prst="rect">
            <a:avLst/>
          </a:prstGeom>
          <a:noFill/>
        </p:spPr>
        <p:txBody>
          <a:bodyPr wrap="none" rtlCol="0">
            <a:spAutoFit/>
          </a:bodyPr>
          <a:lstStyle/>
          <a:p>
            <a:r>
              <a:rPr lang="en-US" altLang="zh-TW" sz="3200" b="1" dirty="0" smtClean="0"/>
              <a:t>Conclusion:</a:t>
            </a:r>
            <a:endParaRPr lang="zh-TW" altLang="en-US" sz="3200" b="1" dirty="0"/>
          </a:p>
        </p:txBody>
      </p:sp>
      <p:sp>
        <p:nvSpPr>
          <p:cNvPr id="6" name="Rectangle 5"/>
          <p:cNvSpPr/>
          <p:nvPr/>
        </p:nvSpPr>
        <p:spPr>
          <a:xfrm>
            <a:off x="838200" y="1315283"/>
            <a:ext cx="7086600" cy="4524315"/>
          </a:xfrm>
          <a:prstGeom prst="rect">
            <a:avLst/>
          </a:prstGeom>
        </p:spPr>
        <p:txBody>
          <a:bodyPr wrap="square">
            <a:spAutoFit/>
          </a:bodyPr>
          <a:lstStyle/>
          <a:p>
            <a:pPr>
              <a:buFont typeface="Arial" pitchFamily="34" charset="0"/>
              <a:buChar char="•"/>
            </a:pPr>
            <a:r>
              <a:rPr lang="en-US" altLang="zh-TW" dirty="0" smtClean="0"/>
              <a:t> Explosion of social media and emergence of new online social activity</a:t>
            </a:r>
          </a:p>
          <a:p>
            <a:endParaRPr lang="en-US" altLang="zh-TW" dirty="0" smtClean="0"/>
          </a:p>
          <a:p>
            <a:pPr>
              <a:buFont typeface="Arial" pitchFamily="34" charset="0"/>
              <a:buChar char="•"/>
            </a:pPr>
            <a:r>
              <a:rPr lang="en-US" altLang="zh-TW" dirty="0" smtClean="0"/>
              <a:t> Reputation and brand Image have profound economic impact on consumer purchasing behaviors</a:t>
            </a:r>
          </a:p>
          <a:p>
            <a:endParaRPr lang="en-US" altLang="zh-TW" dirty="0" smtClean="0"/>
          </a:p>
          <a:p>
            <a:pPr>
              <a:buFont typeface="Arial" pitchFamily="34" charset="0"/>
              <a:buChar char="•"/>
            </a:pPr>
            <a:r>
              <a:rPr lang="en-US" altLang="zh-TW" dirty="0" smtClean="0"/>
              <a:t>New business opportunities! </a:t>
            </a:r>
          </a:p>
          <a:p>
            <a:endParaRPr lang="en-US" altLang="zh-TW" dirty="0" smtClean="0"/>
          </a:p>
          <a:p>
            <a:pPr>
              <a:buFont typeface="Arial" pitchFamily="34" charset="0"/>
              <a:buChar char="•"/>
            </a:pPr>
            <a:r>
              <a:rPr lang="en-US" altLang="zh-TW" dirty="0" smtClean="0"/>
              <a:t> Sentiment Analysis Technology can enable automatic and active monitoring of sentiment as word of mouth develops</a:t>
            </a:r>
          </a:p>
          <a:p>
            <a:endParaRPr lang="en-US" altLang="zh-TW" dirty="0" smtClean="0"/>
          </a:p>
          <a:p>
            <a:pPr>
              <a:buFont typeface="Arial" pitchFamily="34" charset="0"/>
              <a:buChar char="•"/>
            </a:pPr>
            <a:r>
              <a:rPr lang="en-US" altLang="zh-TW" dirty="0" smtClean="0"/>
              <a:t> What can we offer? A tool with different dash-boards to track different entities and different data sources with drill down and statistics</a:t>
            </a:r>
          </a:p>
          <a:p>
            <a:pPr>
              <a:buFont typeface="Arial" pitchFamily="34" charset="0"/>
              <a:buChar char="•"/>
            </a:pPr>
            <a:endParaRPr lang="en-US" altLang="zh-TW" dirty="0" smtClean="0"/>
          </a:p>
          <a:p>
            <a:pPr>
              <a:buFont typeface="Arial" pitchFamily="34" charset="0"/>
              <a:buChar char="•"/>
            </a:pPr>
            <a:r>
              <a:rPr lang="en-US" altLang="zh-TW" dirty="0" smtClean="0"/>
              <a:t> Ultimately, businesses that develop novel ways of using the technology will gain enormous business advantage. </a:t>
            </a:r>
          </a:p>
          <a:p>
            <a:pPr>
              <a:buFont typeface="Arial" pitchFamily="34" charset="0"/>
              <a:buChar char="•"/>
            </a:pPr>
            <a:endParaRPr lang="en-US" altLang="zh-TW"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20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20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fade">
                                      <p:cBhvr>
                                        <p:cTn id="22" dur="2000"/>
                                        <p:tgtEl>
                                          <p:spTgt spid="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fade">
                                      <p:cBhvr>
                                        <p:cTn id="27" dur="2000"/>
                                        <p:tgtEl>
                                          <p:spTgt spid="6">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10" end="10"/>
                                            </p:txEl>
                                          </p:spTgt>
                                        </p:tgtEl>
                                        <p:attrNameLst>
                                          <p:attrName>style.visibility</p:attrName>
                                        </p:attrNameLst>
                                      </p:cBhvr>
                                      <p:to>
                                        <p:strVal val="visible"/>
                                      </p:to>
                                    </p:set>
                                    <p:animEffect transition="in" filter="fade">
                                      <p:cBhvr>
                                        <p:cTn id="32" dur="20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ctrTitle"/>
          </p:nvPr>
        </p:nvSpPr>
        <p:spPr/>
        <p:txBody>
          <a:bodyPr>
            <a:normAutofit fontScale="90000"/>
          </a:bodyPr>
          <a:lstStyle>
            <a:extLst/>
          </a:lstStyle>
          <a:p>
            <a:r>
              <a:rPr lang="en-US" dirty="0" smtClean="0"/>
              <a:t>INDUSTRY Lab:  Presentation to </a:t>
            </a:r>
            <a:r>
              <a:rPr lang="en-US" dirty="0" err="1" smtClean="0"/>
              <a:t>MCKinsey</a:t>
            </a:r>
            <a:r>
              <a:rPr lang="en-US" dirty="0" smtClean="0"/>
              <a:t> &amp; Company </a:t>
            </a:r>
            <a:endParaRPr lang="en-US" dirty="0"/>
          </a:p>
        </p:txBody>
      </p:sp>
      <p:sp>
        <p:nvSpPr>
          <p:cNvPr id="3" name="Rectangle 3"/>
          <p:cNvSpPr>
            <a:spLocks noGrp="1"/>
          </p:cNvSpPr>
          <p:nvPr>
            <p:ph type="subTitle" idx="1"/>
          </p:nvPr>
        </p:nvSpPr>
        <p:spPr/>
        <p:txBody>
          <a:bodyPr>
            <a:normAutofit fontScale="92500" lnSpcReduction="10000"/>
          </a:bodyPr>
          <a:lstStyle>
            <a:extLst/>
          </a:lstStyle>
          <a:p>
            <a:r>
              <a:rPr lang="en-US" dirty="0" err="1" smtClean="0"/>
              <a:t>Dhiren</a:t>
            </a:r>
            <a:r>
              <a:rPr lang="en-US" dirty="0" smtClean="0"/>
              <a:t> Bhatia, Robert (I-Hsiang) Chang, Zach Travis, Daisy </a:t>
            </a:r>
            <a:r>
              <a:rPr lang="en-US" dirty="0" err="1" smtClean="0"/>
              <a:t>Zhe</a:t>
            </a:r>
            <a:r>
              <a:rPr lang="en-US" dirty="0" smtClean="0"/>
              <a:t> Wang</a:t>
            </a:r>
            <a:endParaRPr lang="en-US" dirty="0"/>
          </a:p>
        </p:txBody>
      </p:sp>
      <p:sp>
        <p:nvSpPr>
          <p:cNvPr id="4" name="TextBox 3"/>
          <p:cNvSpPr txBox="1"/>
          <p:nvPr/>
        </p:nvSpPr>
        <p:spPr>
          <a:xfrm>
            <a:off x="2133600" y="1981200"/>
            <a:ext cx="4965270" cy="646331"/>
          </a:xfrm>
          <a:prstGeom prst="rect">
            <a:avLst/>
          </a:prstGeom>
          <a:noFill/>
        </p:spPr>
        <p:txBody>
          <a:bodyPr wrap="none" rtlCol="0">
            <a:spAutoFit/>
          </a:bodyPr>
          <a:lstStyle/>
          <a:p>
            <a:r>
              <a:rPr lang="en-US" altLang="zh-TW" sz="3600" b="1" dirty="0" smtClean="0"/>
              <a:t>Market Sentiment Group</a:t>
            </a:r>
            <a:endParaRPr lang="zh-TW" altLang="en-US" sz="36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a:normAutofit fontScale="90000"/>
          </a:bodyPr>
          <a:lstStyle>
            <a:extLst/>
          </a:lstStyle>
          <a:p>
            <a:r>
              <a:rPr lang="en-US" dirty="0" smtClean="0"/>
              <a:t>Example</a:t>
            </a:r>
            <a:endParaRPr lang="en-US" dirty="0"/>
          </a:p>
        </p:txBody>
      </p:sp>
    </p:spTree>
    <p:controls/>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a:normAutofit fontScale="90000"/>
          </a:bodyPr>
          <a:lstStyle>
            <a:extLst/>
          </a:lstStyle>
          <a:p>
            <a:r>
              <a:rPr lang="en-US" dirty="0" smtClean="0"/>
              <a:t>Example</a:t>
            </a:r>
            <a:endParaRPr lang="en-US" dirty="0"/>
          </a:p>
        </p:txBody>
      </p:sp>
      <p:pic>
        <p:nvPicPr>
          <p:cNvPr id="5" name="Picture 4" descr="david carroll.png"/>
          <p:cNvPicPr>
            <a:picLocks noChangeAspect="1"/>
          </p:cNvPicPr>
          <p:nvPr/>
        </p:nvPicPr>
        <p:blipFill>
          <a:blip r:embed="rId3" cstate="print"/>
          <a:stretch>
            <a:fillRect/>
          </a:stretch>
        </p:blipFill>
        <p:spPr>
          <a:xfrm>
            <a:off x="1600200" y="228601"/>
            <a:ext cx="5858693" cy="59436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ctrTitle"/>
          </p:nvPr>
        </p:nvSpPr>
        <p:spPr/>
        <p:txBody>
          <a:bodyPr>
            <a:normAutofit fontScale="90000"/>
          </a:bodyPr>
          <a:lstStyle>
            <a:extLst/>
          </a:lstStyle>
          <a:p>
            <a:r>
              <a:rPr lang="en-US" dirty="0" smtClean="0"/>
              <a:t>INDUSTRY Lab:  Presentation to </a:t>
            </a:r>
            <a:r>
              <a:rPr lang="en-US" dirty="0" err="1" smtClean="0"/>
              <a:t>MCKinsey</a:t>
            </a:r>
            <a:r>
              <a:rPr lang="en-US" dirty="0" smtClean="0"/>
              <a:t> &amp; Company </a:t>
            </a:r>
            <a:endParaRPr lang="en-US" dirty="0"/>
          </a:p>
        </p:txBody>
      </p:sp>
      <p:sp>
        <p:nvSpPr>
          <p:cNvPr id="3" name="Rectangle 3"/>
          <p:cNvSpPr>
            <a:spLocks noGrp="1"/>
          </p:cNvSpPr>
          <p:nvPr>
            <p:ph type="subTitle" idx="1"/>
          </p:nvPr>
        </p:nvSpPr>
        <p:spPr/>
        <p:txBody>
          <a:bodyPr>
            <a:normAutofit fontScale="92500" lnSpcReduction="10000"/>
          </a:bodyPr>
          <a:lstStyle>
            <a:extLst/>
          </a:lstStyle>
          <a:p>
            <a:r>
              <a:rPr lang="en-US" dirty="0" err="1" smtClean="0"/>
              <a:t>Dhiren</a:t>
            </a:r>
            <a:r>
              <a:rPr lang="en-US" dirty="0" smtClean="0"/>
              <a:t> Bhatia, Robert (I-Hsiang) Chang, Zach Travis, Daisy </a:t>
            </a:r>
            <a:r>
              <a:rPr lang="en-US" dirty="0" err="1" smtClean="0"/>
              <a:t>Zhe</a:t>
            </a:r>
            <a:r>
              <a:rPr lang="en-US" dirty="0" smtClean="0"/>
              <a:t> Wang</a:t>
            </a:r>
            <a:endParaRPr lang="en-US" dirty="0"/>
          </a:p>
        </p:txBody>
      </p:sp>
      <p:sp>
        <p:nvSpPr>
          <p:cNvPr id="4" name="TextBox 3">
            <a:hlinkClick r:id="rId3"/>
          </p:cNvPr>
          <p:cNvSpPr txBox="1"/>
          <p:nvPr/>
        </p:nvSpPr>
        <p:spPr>
          <a:xfrm>
            <a:off x="2622059" y="1981200"/>
            <a:ext cx="3931141" cy="646331"/>
          </a:xfrm>
          <a:prstGeom prst="rect">
            <a:avLst/>
          </a:prstGeom>
          <a:noFill/>
        </p:spPr>
        <p:txBody>
          <a:bodyPr wrap="none" rtlCol="0">
            <a:spAutoFit/>
          </a:bodyPr>
          <a:lstStyle/>
          <a:p>
            <a:r>
              <a:rPr lang="en-US" altLang="zh-TW" sz="3600" b="1" dirty="0" smtClean="0"/>
              <a:t>Part I : Introduction</a:t>
            </a:r>
            <a:endParaRPr lang="zh-TW" altLang="en-US" sz="36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a:normAutofit fontScale="90000"/>
          </a:bodyPr>
          <a:lstStyle>
            <a:extLst/>
          </a:lstStyle>
          <a:p>
            <a:r>
              <a:rPr lang="en-US" dirty="0" smtClean="0"/>
              <a:t>Executive Summary</a:t>
            </a:r>
            <a:endParaRPr lang="en-US" dirty="0"/>
          </a:p>
        </p:txBody>
      </p:sp>
      <p:sp>
        <p:nvSpPr>
          <p:cNvPr id="23" name="TextBox 22"/>
          <p:cNvSpPr txBox="1"/>
          <p:nvPr/>
        </p:nvSpPr>
        <p:spPr>
          <a:xfrm>
            <a:off x="2667000" y="685800"/>
            <a:ext cx="3630546" cy="584775"/>
          </a:xfrm>
          <a:prstGeom prst="rect">
            <a:avLst/>
          </a:prstGeom>
          <a:noFill/>
        </p:spPr>
        <p:txBody>
          <a:bodyPr wrap="none" rtlCol="0">
            <a:spAutoFit/>
          </a:bodyPr>
          <a:lstStyle/>
          <a:p>
            <a:r>
              <a:rPr lang="en-US" altLang="zh-TW" sz="3200" b="1" dirty="0" smtClean="0"/>
              <a:t>Executive Summary</a:t>
            </a:r>
            <a:r>
              <a:rPr lang="en-US" altLang="zh-TW" sz="3200" dirty="0" smtClean="0"/>
              <a:t>:</a:t>
            </a:r>
            <a:endParaRPr lang="zh-TW" altLang="en-US" sz="3200" dirty="0"/>
          </a:p>
        </p:txBody>
      </p:sp>
      <p:sp>
        <p:nvSpPr>
          <p:cNvPr id="6" name="Rectangle 21"/>
          <p:cNvSpPr>
            <a:spLocks noChangeArrowheads="1"/>
          </p:cNvSpPr>
          <p:nvPr/>
        </p:nvSpPr>
        <p:spPr bwMode="auto">
          <a:xfrm>
            <a:off x="838200" y="1219200"/>
            <a:ext cx="7315200" cy="1969770"/>
          </a:xfrm>
          <a:prstGeom prst="rect">
            <a:avLst/>
          </a:prstGeom>
          <a:noFill/>
          <a:ln w="9525">
            <a:noFill/>
            <a:miter lim="800000"/>
            <a:headEnd/>
            <a:tailEnd/>
          </a:ln>
        </p:spPr>
        <p:txBody>
          <a:bodyPr>
            <a:prstTxWarp prst="textNoShape">
              <a:avLst/>
            </a:prstTxWarp>
            <a:spAutoFit/>
          </a:bodyPr>
          <a:lstStyle/>
          <a:p>
            <a:r>
              <a:rPr lang="en-US" altLang="zh-TW" sz="3200" b="1" dirty="0" smtClean="0">
                <a:latin typeface="Calibri" pitchFamily="-72" charset="0"/>
                <a:ea typeface="新細明體" pitchFamily="-72" charset="-120"/>
                <a:cs typeface="新細明體" pitchFamily="-72" charset="-120"/>
              </a:rPr>
              <a:t>T</a:t>
            </a:r>
            <a:r>
              <a:rPr lang="en-US" altLang="zh-TW" dirty="0" smtClean="0">
                <a:latin typeface="Calibri" pitchFamily="-72" charset="0"/>
                <a:ea typeface="新細明體" pitchFamily="-72" charset="-120"/>
                <a:cs typeface="新細明體" pitchFamily="-72" charset="-120"/>
              </a:rPr>
              <a:t>he prospect of </a:t>
            </a:r>
            <a:r>
              <a:rPr lang="en-US" altLang="zh-TW" dirty="0">
                <a:latin typeface="Calibri" pitchFamily="-72" charset="0"/>
                <a:ea typeface="新細明體" pitchFamily="-72" charset="-120"/>
                <a:cs typeface="新細明體" pitchFamily="-72" charset="-120"/>
              </a:rPr>
              <a:t>sentiment analysis </a:t>
            </a:r>
            <a:r>
              <a:rPr lang="en-US" altLang="zh-TW" dirty="0" smtClean="0">
                <a:latin typeface="Calibri" pitchFamily="-72" charset="0"/>
                <a:ea typeface="新細明體" pitchFamily="-72" charset="-120"/>
                <a:cs typeface="新細明體" pitchFamily="-72" charset="-120"/>
              </a:rPr>
              <a:t> lies in the ability to:</a:t>
            </a:r>
          </a:p>
          <a:p>
            <a:pPr marL="800100" lvl="1" indent="-342900">
              <a:buFont typeface="Arial" pitchFamily="34" charset="0"/>
              <a:buChar char="•"/>
            </a:pPr>
            <a:r>
              <a:rPr lang="en-US" altLang="zh-TW" dirty="0" smtClean="0">
                <a:latin typeface="Calibri" pitchFamily="-72" charset="0"/>
                <a:ea typeface="新細明體" pitchFamily="-72" charset="-120"/>
                <a:cs typeface="新細明體" pitchFamily="-72" charset="-120"/>
              </a:rPr>
              <a:t>Access and process sentiments from across the internet </a:t>
            </a:r>
          </a:p>
          <a:p>
            <a:pPr marL="800100" lvl="1" indent="-342900">
              <a:buFont typeface="Arial" pitchFamily="34" charset="0"/>
              <a:buChar char="•"/>
            </a:pPr>
            <a:r>
              <a:rPr lang="en-US" altLang="zh-TW" dirty="0" smtClean="0">
                <a:latin typeface="Calibri" pitchFamily="-72" charset="0"/>
                <a:ea typeface="新細明體" pitchFamily="-72" charset="-120"/>
                <a:cs typeface="新細明體" pitchFamily="-72" charset="-120"/>
              </a:rPr>
              <a:t>Aggregate subjective opinions into organized, meaningful, timely data</a:t>
            </a:r>
          </a:p>
          <a:p>
            <a:pPr marL="800100" lvl="1" indent="-342900">
              <a:buFont typeface="Arial" pitchFamily="34" charset="0"/>
              <a:buChar char="•"/>
            </a:pPr>
            <a:endParaRPr lang="en-US" altLang="zh-TW" dirty="0" smtClean="0">
              <a:latin typeface="Calibri" pitchFamily="-72" charset="0"/>
              <a:ea typeface="新細明體" pitchFamily="-72" charset="-120"/>
              <a:cs typeface="新細明體" pitchFamily="-72" charset="-120"/>
            </a:endParaRPr>
          </a:p>
          <a:p>
            <a:r>
              <a:rPr lang="en-US" altLang="zh-TW" dirty="0" smtClean="0">
                <a:latin typeface="Calibri" pitchFamily="-72" charset="0"/>
                <a:ea typeface="新細明體" pitchFamily="-72" charset="-120"/>
                <a:cs typeface="新細明體" pitchFamily="-72" charset="-120"/>
              </a:rPr>
              <a:t>This </a:t>
            </a:r>
            <a:r>
              <a:rPr lang="en-US" altLang="zh-TW" dirty="0">
                <a:latin typeface="Calibri" pitchFamily="-72" charset="0"/>
                <a:ea typeface="新細明體" pitchFamily="-72" charset="-120"/>
                <a:cs typeface="新細明體" pitchFamily="-72" charset="-120"/>
              </a:rPr>
              <a:t>will provide a measurable competitive edge to decision </a:t>
            </a:r>
            <a:r>
              <a:rPr lang="en-US" altLang="zh-TW" dirty="0" smtClean="0">
                <a:latin typeface="Calibri" pitchFamily="-72" charset="0"/>
                <a:ea typeface="新細明體" pitchFamily="-72" charset="-120"/>
                <a:cs typeface="新細明體" pitchFamily="-72" charset="-120"/>
              </a:rPr>
              <a:t>makers.</a:t>
            </a:r>
            <a:endParaRPr lang="zh-TW" altLang="en-US" dirty="0">
              <a:latin typeface="Calibri" pitchFamily="-72" charset="0"/>
              <a:ea typeface="新細明體" pitchFamily="-72" charset="-120"/>
              <a:cs typeface="新細明體" pitchFamily="-72" charset="-120"/>
            </a:endParaRPr>
          </a:p>
        </p:txBody>
      </p:sp>
      <p:pic>
        <p:nvPicPr>
          <p:cNvPr id="40962" name="Picture 2" descr="http://www.thecrashdetectives.com/images/david_carroll.jpg"/>
          <p:cNvPicPr>
            <a:picLocks noChangeAspect="1" noChangeArrowheads="1"/>
          </p:cNvPicPr>
          <p:nvPr/>
        </p:nvPicPr>
        <p:blipFill>
          <a:blip r:embed="rId3" cstate="print"/>
          <a:srcRect/>
          <a:stretch>
            <a:fillRect/>
          </a:stretch>
        </p:blipFill>
        <p:spPr bwMode="auto">
          <a:xfrm>
            <a:off x="2438400" y="3429000"/>
            <a:ext cx="3905250" cy="2343151"/>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a:normAutofit fontScale="90000"/>
          </a:bodyPr>
          <a:lstStyle>
            <a:extLst/>
          </a:lstStyle>
          <a:p>
            <a:r>
              <a:rPr lang="en-US" dirty="0" smtClean="0"/>
              <a:t>CET Research</a:t>
            </a:r>
            <a:endParaRPr lang="en-US" dirty="0"/>
          </a:p>
        </p:txBody>
      </p:sp>
      <p:sp>
        <p:nvSpPr>
          <p:cNvPr id="4" name="TextBox 3"/>
          <p:cNvSpPr txBox="1"/>
          <p:nvPr/>
        </p:nvSpPr>
        <p:spPr>
          <a:xfrm>
            <a:off x="3505200" y="457200"/>
            <a:ext cx="1907895" cy="584775"/>
          </a:xfrm>
          <a:prstGeom prst="rect">
            <a:avLst/>
          </a:prstGeom>
          <a:noFill/>
        </p:spPr>
        <p:txBody>
          <a:bodyPr wrap="none" rtlCol="0">
            <a:spAutoFit/>
          </a:bodyPr>
          <a:lstStyle/>
          <a:p>
            <a:r>
              <a:rPr lang="en-US" altLang="zh-TW" sz="3200" b="1" dirty="0" smtClean="0"/>
              <a:t>Examples:</a:t>
            </a:r>
            <a:endParaRPr lang="zh-TW" altLang="en-US" sz="3200" b="1" dirty="0"/>
          </a:p>
        </p:txBody>
      </p:sp>
      <p:sp>
        <p:nvSpPr>
          <p:cNvPr id="6" name="Rectangle 5"/>
          <p:cNvSpPr/>
          <p:nvPr/>
        </p:nvSpPr>
        <p:spPr>
          <a:xfrm>
            <a:off x="457200" y="1295400"/>
            <a:ext cx="7086600" cy="1631216"/>
          </a:xfrm>
          <a:prstGeom prst="rect">
            <a:avLst/>
          </a:prstGeom>
        </p:spPr>
        <p:txBody>
          <a:bodyPr wrap="square">
            <a:spAutoFit/>
          </a:bodyPr>
          <a:lstStyle/>
          <a:p>
            <a:r>
              <a:rPr lang="en-US" sz="2000" dirty="0" smtClean="0"/>
              <a:t>“Great spot 8th October 2005, 1 night.”</a:t>
            </a:r>
          </a:p>
          <a:p>
            <a:endParaRPr lang="en-US" sz="2000" dirty="0" smtClean="0"/>
          </a:p>
          <a:p>
            <a:r>
              <a:rPr lang="en-US" sz="2000" dirty="0" smtClean="0"/>
              <a:t>“Stay in hotels 20-30nights a year: Stayed here twice </a:t>
            </a:r>
            <a:r>
              <a:rPr lang="en-US" sz="2000" dirty="0" err="1" smtClean="0"/>
              <a:t>Nont</a:t>
            </a:r>
            <a:r>
              <a:rPr lang="en-US" sz="2000" dirty="0" smtClean="0"/>
              <a:t> Impressed Other options should be considered if staying downtown.”</a:t>
            </a:r>
            <a:endParaRPr lang="en-US" sz="2000" dirty="0"/>
          </a:p>
        </p:txBody>
      </p:sp>
      <p:sp>
        <p:nvSpPr>
          <p:cNvPr id="7" name="TextBox 6"/>
          <p:cNvSpPr txBox="1"/>
          <p:nvPr/>
        </p:nvSpPr>
        <p:spPr>
          <a:xfrm>
            <a:off x="7848600" y="1326416"/>
            <a:ext cx="838200" cy="461665"/>
          </a:xfrm>
          <a:prstGeom prst="rect">
            <a:avLst/>
          </a:prstGeom>
          <a:noFill/>
        </p:spPr>
        <p:txBody>
          <a:bodyPr wrap="square" rtlCol="0">
            <a:spAutoFit/>
          </a:bodyPr>
          <a:lstStyle/>
          <a:p>
            <a:r>
              <a:rPr lang="en-US" sz="2400" dirty="0" smtClean="0"/>
              <a:t>4.0</a:t>
            </a:r>
            <a:endParaRPr lang="en-US" sz="2400" dirty="0"/>
          </a:p>
        </p:txBody>
      </p:sp>
      <p:sp>
        <p:nvSpPr>
          <p:cNvPr id="8" name="TextBox 7"/>
          <p:cNvSpPr txBox="1"/>
          <p:nvPr/>
        </p:nvSpPr>
        <p:spPr>
          <a:xfrm>
            <a:off x="7848600" y="2088416"/>
            <a:ext cx="838200" cy="461665"/>
          </a:xfrm>
          <a:prstGeom prst="rect">
            <a:avLst/>
          </a:prstGeom>
          <a:noFill/>
        </p:spPr>
        <p:txBody>
          <a:bodyPr wrap="square" rtlCol="0">
            <a:spAutoFit/>
          </a:bodyPr>
          <a:lstStyle/>
          <a:p>
            <a:r>
              <a:rPr lang="en-US" sz="2400" dirty="0" smtClean="0"/>
              <a:t>2.0</a:t>
            </a:r>
            <a:endParaRPr lang="en-US" sz="2400" dirty="0"/>
          </a:p>
        </p:txBody>
      </p:sp>
      <p:sp>
        <p:nvSpPr>
          <p:cNvPr id="9" name="Rectangle 8"/>
          <p:cNvSpPr/>
          <p:nvPr/>
        </p:nvSpPr>
        <p:spPr>
          <a:xfrm>
            <a:off x="381000" y="3231416"/>
            <a:ext cx="7239000" cy="2677656"/>
          </a:xfrm>
          <a:prstGeom prst="rect">
            <a:avLst/>
          </a:prstGeom>
        </p:spPr>
        <p:txBody>
          <a:bodyPr wrap="square">
            <a:spAutoFit/>
          </a:bodyPr>
          <a:lstStyle/>
          <a:p>
            <a:r>
              <a:rPr lang="en-US" sz="1200" dirty="0" smtClean="0"/>
              <a:t>“I recently stayed at the Mobile Marriott on a business trip. Being my first time in Mobile, I did not know what to expect of the hotel or the city. With a little hesitation, I booked the Mobile Marriott due to the its location alone (it is right on Airport Boulevard next to the interstate and in the middle of everything). On my arrival, I was met with the usual smile, however the agent actually shook my hand, thanked me for selecting their hotel, and on finding out it was my first time in Mobile, he took the time to suggest some places and dining options for me to visit while I was there. This all sounds great for a small quiet hotel, but the hotel was packed for the GMAC bowl (I even scored some tickets). The room was nice, not modernized but comfortable and clean - the most important thing I look for. I dined in their </a:t>
            </a:r>
            <a:r>
              <a:rPr lang="en-US" sz="1200" dirty="0" err="1" smtClean="0"/>
              <a:t>restuarant</a:t>
            </a:r>
            <a:r>
              <a:rPr lang="en-US" sz="1200" dirty="0" smtClean="0"/>
              <a:t> and had room service during my stay - both were good. Served quickly and cooked to order. The one thing that really stands out at this hotel is that the staff are genuinely friendly. Every person I encountered took a moment to recognize me. When I stood in the lobby, they approached me to talk. I really was made to feel special, for lack of a better word. I would definitely come back to the Mobile Marriott and have recommended it to my colleagues, two of which it turns out will only stay at this hotel as well. As for Mobile, its a nice city - nicer than I anticipated. While no one looks forward to life on the road, I have no hesitations about returning to this city and hotel."</a:t>
            </a:r>
            <a:endParaRPr lang="en-US" sz="1200" dirty="0"/>
          </a:p>
        </p:txBody>
      </p:sp>
      <p:sp>
        <p:nvSpPr>
          <p:cNvPr id="10" name="TextBox 9"/>
          <p:cNvSpPr txBox="1"/>
          <p:nvPr/>
        </p:nvSpPr>
        <p:spPr>
          <a:xfrm>
            <a:off x="7848600" y="4222016"/>
            <a:ext cx="838200" cy="461665"/>
          </a:xfrm>
          <a:prstGeom prst="rect">
            <a:avLst/>
          </a:prstGeom>
          <a:noFill/>
        </p:spPr>
        <p:txBody>
          <a:bodyPr wrap="square" rtlCol="0">
            <a:spAutoFit/>
          </a:bodyPr>
          <a:lstStyle/>
          <a:p>
            <a:r>
              <a:rPr lang="en-US" sz="2400" dirty="0" smtClean="0"/>
              <a:t>5.0</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p:nvPr>
        </p:nvSpPr>
        <p:spPr bwMode="auto">
          <a:noFill/>
        </p:spPr>
        <p:txBody>
          <a:bodyPr vert="eaVert">
            <a:normAutofit fontScale="90000"/>
          </a:bodyPr>
          <a:lstStyle/>
          <a:p>
            <a:r>
              <a:rPr lang="en-US" cap="none" dirty="0"/>
              <a:t>Economic Impact of Sentiment Analysis</a:t>
            </a:r>
          </a:p>
        </p:txBody>
      </p:sp>
      <p:sp>
        <p:nvSpPr>
          <p:cNvPr id="67587" name="Rectangle 3"/>
          <p:cNvSpPr>
            <a:spLocks noGrp="1"/>
          </p:cNvSpPr>
          <p:nvPr>
            <p:ph type="body" idx="1"/>
          </p:nvPr>
        </p:nvSpPr>
        <p:spPr/>
        <p:txBody>
          <a:bodyPr/>
          <a:lstStyle/>
          <a:p>
            <a:pPr algn="ctr">
              <a:lnSpc>
                <a:spcPct val="90000"/>
              </a:lnSpc>
              <a:spcBef>
                <a:spcPct val="0"/>
              </a:spcBef>
            </a:pPr>
            <a:r>
              <a:rPr lang="en-US" altLang="zh-TW" sz="2000" b="1" dirty="0">
                <a:solidFill>
                  <a:srgbClr val="000000"/>
                </a:solidFill>
                <a:ea typeface="新細明體" pitchFamily="-72" charset="-120"/>
                <a:cs typeface="新細明體" pitchFamily="-72" charset="-120"/>
              </a:rPr>
              <a:t>Economic impact as measured using buyer/seller data on auction sites such as </a:t>
            </a:r>
            <a:r>
              <a:rPr lang="en-US" altLang="zh-TW" sz="2000" b="1" dirty="0" err="1">
                <a:solidFill>
                  <a:srgbClr val="000000"/>
                </a:solidFill>
                <a:ea typeface="新細明體" pitchFamily="-72" charset="-120"/>
                <a:cs typeface="新細明體" pitchFamily="-72" charset="-120"/>
              </a:rPr>
              <a:t>Ebay</a:t>
            </a:r>
            <a:r>
              <a:rPr lang="en-US" altLang="zh-TW" sz="2000" b="1" dirty="0">
                <a:solidFill>
                  <a:srgbClr val="000000"/>
                </a:solidFill>
                <a:ea typeface="新細明體" pitchFamily="-72" charset="-120"/>
                <a:cs typeface="新細明體" pitchFamily="-72" charset="-120"/>
              </a:rPr>
              <a:t> and Amazon.com</a:t>
            </a:r>
            <a:endParaRPr lang="en-US" altLang="zh-TW" sz="1800" b="1" dirty="0">
              <a:solidFill>
                <a:srgbClr val="000000"/>
              </a:solidFill>
              <a:ea typeface="新細明體" pitchFamily="-72" charset="-120"/>
              <a:cs typeface="新細明體" pitchFamily="-72" charset="-120"/>
            </a:endParaRPr>
          </a:p>
          <a:p>
            <a:pPr>
              <a:lnSpc>
                <a:spcPct val="90000"/>
              </a:lnSpc>
              <a:spcBef>
                <a:spcPct val="0"/>
              </a:spcBef>
            </a:pPr>
            <a:endParaRPr lang="en-US" altLang="zh-TW" sz="1800" dirty="0">
              <a:solidFill>
                <a:srgbClr val="000000"/>
              </a:solidFill>
              <a:ea typeface="新細明體" pitchFamily="-72" charset="-120"/>
              <a:cs typeface="新細明體" pitchFamily="-72" charset="-120"/>
            </a:endParaRPr>
          </a:p>
          <a:p>
            <a:pPr>
              <a:lnSpc>
                <a:spcPct val="90000"/>
              </a:lnSpc>
              <a:spcBef>
                <a:spcPct val="0"/>
              </a:spcBef>
              <a:buFontTx/>
              <a:buChar char="•"/>
            </a:pPr>
            <a:r>
              <a:rPr lang="en-US" sz="1800" dirty="0">
                <a:solidFill>
                  <a:srgbClr val="000000"/>
                </a:solidFill>
                <a:ea typeface="新細明體" pitchFamily="-72" charset="-120"/>
                <a:cs typeface="新細明體" pitchFamily="-72" charset="-120"/>
              </a:rPr>
              <a:t>  Sellers with more than </a:t>
            </a:r>
            <a:r>
              <a:rPr lang="en-US" sz="1800" dirty="0"/>
              <a:t>675 positive comments earned a premium of $45.76, more than 10% of the mean selling price, as compared to new sellers with no feedback</a:t>
            </a:r>
          </a:p>
          <a:p>
            <a:pPr>
              <a:lnSpc>
                <a:spcPct val="90000"/>
              </a:lnSpc>
              <a:spcBef>
                <a:spcPct val="0"/>
              </a:spcBef>
            </a:pPr>
            <a:endParaRPr lang="en-US" sz="1800" dirty="0"/>
          </a:p>
          <a:p>
            <a:pPr>
              <a:lnSpc>
                <a:spcPct val="90000"/>
              </a:lnSpc>
              <a:spcBef>
                <a:spcPct val="0"/>
              </a:spcBef>
              <a:buFontTx/>
              <a:buChar char="•"/>
            </a:pPr>
            <a:r>
              <a:rPr lang="en-US" sz="1800" dirty="0"/>
              <a:t> At the negative end, that a move from 2 to 3 negatives cuts the price by 11%, about $19 from a mean price of $173.</a:t>
            </a:r>
          </a:p>
          <a:p>
            <a:pPr>
              <a:lnSpc>
                <a:spcPct val="90000"/>
              </a:lnSpc>
              <a:spcBef>
                <a:spcPct val="0"/>
              </a:spcBef>
              <a:buFontTx/>
              <a:buChar char="•"/>
            </a:pPr>
            <a:endParaRPr lang="en-US" sz="1800" dirty="0"/>
          </a:p>
          <a:p>
            <a:pPr>
              <a:lnSpc>
                <a:spcPct val="90000"/>
              </a:lnSpc>
              <a:spcBef>
                <a:spcPct val="0"/>
              </a:spcBef>
            </a:pPr>
            <a:endParaRPr lang="en-US" dirty="0">
              <a:latin typeface="Arial" pitchFamily="-72" charset="0"/>
            </a:endParaRPr>
          </a:p>
          <a:p>
            <a:pPr>
              <a:lnSpc>
                <a:spcPct val="90000"/>
              </a:lnSpc>
              <a:spcBef>
                <a:spcPct val="0"/>
              </a:spcBef>
            </a:pPr>
            <a:r>
              <a:rPr lang="en-US" sz="1800" dirty="0"/>
              <a:t>On average,</a:t>
            </a:r>
          </a:p>
          <a:p>
            <a:pPr>
              <a:lnSpc>
                <a:spcPct val="90000"/>
              </a:lnSpc>
              <a:spcBef>
                <a:spcPct val="0"/>
              </a:spcBef>
            </a:pPr>
            <a:endParaRPr lang="en-US" sz="1800" dirty="0"/>
          </a:p>
          <a:p>
            <a:pPr>
              <a:lnSpc>
                <a:spcPct val="90000"/>
              </a:lnSpc>
              <a:spcBef>
                <a:spcPct val="0"/>
              </a:spcBef>
              <a:buFontTx/>
              <a:buChar char="•"/>
            </a:pPr>
            <a:r>
              <a:rPr lang="en-US" sz="1800" dirty="0"/>
              <a:t>  3.46 percent of sales is attributable to the seller’s positive reputation stock</a:t>
            </a:r>
          </a:p>
          <a:p>
            <a:pPr>
              <a:lnSpc>
                <a:spcPct val="90000"/>
              </a:lnSpc>
              <a:spcBef>
                <a:spcPct val="0"/>
              </a:spcBef>
              <a:buFontTx/>
              <a:buChar char="•"/>
            </a:pPr>
            <a:endParaRPr lang="en-US" sz="1800" dirty="0"/>
          </a:p>
          <a:p>
            <a:pPr>
              <a:lnSpc>
                <a:spcPct val="90000"/>
              </a:lnSpc>
              <a:spcBef>
                <a:spcPct val="0"/>
              </a:spcBef>
              <a:buFontTx/>
              <a:buChar char="•"/>
            </a:pPr>
            <a:r>
              <a:rPr lang="en-US" sz="1800" dirty="0"/>
              <a:t>  The average cost to sellers stemming from neutral or negative reputation scores is $2.28, or 0.93 percent of the final sales price</a:t>
            </a:r>
          </a:p>
          <a:p>
            <a:pPr>
              <a:lnSpc>
                <a:spcPct val="90000"/>
              </a:lnSpc>
              <a:spcBef>
                <a:spcPct val="0"/>
              </a:spcBef>
              <a:buFontTx/>
              <a:buChar char="•"/>
            </a:pPr>
            <a:endParaRPr lang="en-US" sz="1800" dirty="0"/>
          </a:p>
          <a:p>
            <a:pPr>
              <a:lnSpc>
                <a:spcPct val="90000"/>
              </a:lnSpc>
              <a:spcBef>
                <a:spcPct val="0"/>
              </a:spcBef>
            </a:pPr>
            <a:endParaRPr lang="en-US" dirty="0">
              <a:latin typeface="Arial" pitchFamily="-72" charset="0"/>
            </a:endParaRPr>
          </a:p>
          <a:p>
            <a:pPr>
              <a:lnSpc>
                <a:spcPct val="90000"/>
              </a:lnSpc>
              <a:spcBef>
                <a:spcPct val="0"/>
              </a:spcBef>
            </a:pPr>
            <a:r>
              <a:rPr lang="en-US" sz="1800" dirty="0"/>
              <a:t>Extrapolating this data on eBay’s total annual auction sales,</a:t>
            </a:r>
          </a:p>
          <a:p>
            <a:pPr>
              <a:lnSpc>
                <a:spcPct val="90000"/>
              </a:lnSpc>
              <a:spcBef>
                <a:spcPct val="0"/>
              </a:spcBef>
            </a:pPr>
            <a:endParaRPr lang="en-US" sz="1800" dirty="0"/>
          </a:p>
          <a:p>
            <a:pPr>
              <a:lnSpc>
                <a:spcPct val="90000"/>
              </a:lnSpc>
              <a:spcBef>
                <a:spcPct val="0"/>
              </a:spcBef>
              <a:buFontTx/>
              <a:buChar char="•"/>
            </a:pPr>
            <a:r>
              <a:rPr lang="en-US" sz="1800" dirty="0"/>
              <a:t>  Sellers’ positive reputations added more than $220 million to the value of sales</a:t>
            </a:r>
          </a:p>
          <a:p>
            <a:pPr>
              <a:lnSpc>
                <a:spcPct val="90000"/>
              </a:lnSpc>
              <a:spcBef>
                <a:spcPct val="0"/>
              </a:spcBef>
              <a:buFontTx/>
              <a:buChar char="•"/>
            </a:pPr>
            <a:endParaRPr lang="en-US" sz="1800" dirty="0"/>
          </a:p>
          <a:p>
            <a:pPr>
              <a:lnSpc>
                <a:spcPct val="90000"/>
              </a:lnSpc>
              <a:spcBef>
                <a:spcPct val="0"/>
              </a:spcBef>
              <a:buFontTx/>
              <a:buChar char="•"/>
            </a:pPr>
            <a:r>
              <a:rPr lang="en-US" sz="1800" dirty="0"/>
              <a:t>  Non-positives reduced sales by about $60 million</a:t>
            </a:r>
            <a:endParaRPr lang="en-US" dirty="0">
              <a:latin typeface="Arial" pitchFamily="-72"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ctrTitle"/>
          </p:nvPr>
        </p:nvSpPr>
        <p:spPr/>
        <p:txBody>
          <a:bodyPr>
            <a:normAutofit fontScale="90000"/>
          </a:bodyPr>
          <a:lstStyle>
            <a:extLst/>
          </a:lstStyle>
          <a:p>
            <a:r>
              <a:rPr lang="en-US" dirty="0" smtClean="0"/>
              <a:t>INDUSTRY Lab:  Presentation to </a:t>
            </a:r>
            <a:r>
              <a:rPr lang="en-US" dirty="0" err="1" smtClean="0"/>
              <a:t>MCKinsey</a:t>
            </a:r>
            <a:r>
              <a:rPr lang="en-US" dirty="0" smtClean="0"/>
              <a:t> &amp; Company </a:t>
            </a:r>
            <a:endParaRPr lang="en-US" dirty="0"/>
          </a:p>
        </p:txBody>
      </p:sp>
      <p:sp>
        <p:nvSpPr>
          <p:cNvPr id="3" name="Rectangle 3"/>
          <p:cNvSpPr>
            <a:spLocks noGrp="1"/>
          </p:cNvSpPr>
          <p:nvPr>
            <p:ph type="subTitle" idx="1"/>
          </p:nvPr>
        </p:nvSpPr>
        <p:spPr/>
        <p:txBody>
          <a:bodyPr>
            <a:normAutofit fontScale="92500" lnSpcReduction="10000"/>
          </a:bodyPr>
          <a:lstStyle>
            <a:extLst/>
          </a:lstStyle>
          <a:p>
            <a:r>
              <a:rPr lang="en-US" dirty="0" err="1" smtClean="0"/>
              <a:t>Dhiren</a:t>
            </a:r>
            <a:r>
              <a:rPr lang="en-US" dirty="0" smtClean="0"/>
              <a:t> Bhatia, Robert (I-Hsiang) Chang, Zach Travis, Daisy </a:t>
            </a:r>
            <a:r>
              <a:rPr lang="en-US" dirty="0" err="1" smtClean="0"/>
              <a:t>Zhe</a:t>
            </a:r>
            <a:r>
              <a:rPr lang="en-US" dirty="0" smtClean="0"/>
              <a:t> Wang</a:t>
            </a:r>
            <a:endParaRPr lang="en-US" dirty="0"/>
          </a:p>
        </p:txBody>
      </p:sp>
      <p:sp>
        <p:nvSpPr>
          <p:cNvPr id="4" name="TextBox 3"/>
          <p:cNvSpPr txBox="1"/>
          <p:nvPr/>
        </p:nvSpPr>
        <p:spPr>
          <a:xfrm>
            <a:off x="2516505" y="1981200"/>
            <a:ext cx="4189095" cy="646331"/>
          </a:xfrm>
          <a:prstGeom prst="rect">
            <a:avLst/>
          </a:prstGeom>
          <a:noFill/>
        </p:spPr>
        <p:txBody>
          <a:bodyPr wrap="none" rtlCol="0">
            <a:spAutoFit/>
          </a:bodyPr>
          <a:lstStyle/>
          <a:p>
            <a:r>
              <a:rPr lang="en-US" altLang="zh-TW" sz="3600" b="1" dirty="0" smtClean="0"/>
              <a:t>Part II : CET Research</a:t>
            </a:r>
            <a:endParaRPr lang="zh-TW" altLang="en-US" sz="36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a:normAutofit fontScale="90000"/>
          </a:bodyPr>
          <a:lstStyle>
            <a:extLst/>
          </a:lstStyle>
          <a:p>
            <a:r>
              <a:rPr lang="en-US" dirty="0" smtClean="0"/>
              <a:t>Two Important Criteria</a:t>
            </a:r>
            <a:endParaRPr lang="en-US" dirty="0"/>
          </a:p>
        </p:txBody>
      </p:sp>
      <p:sp>
        <p:nvSpPr>
          <p:cNvPr id="22" name="Rectangle 21"/>
          <p:cNvSpPr/>
          <p:nvPr/>
        </p:nvSpPr>
        <p:spPr>
          <a:xfrm>
            <a:off x="762000" y="1143000"/>
            <a:ext cx="7315200" cy="4739759"/>
          </a:xfrm>
          <a:prstGeom prst="rect">
            <a:avLst/>
          </a:prstGeom>
        </p:spPr>
        <p:txBody>
          <a:bodyPr wrap="square">
            <a:spAutoFit/>
          </a:bodyPr>
          <a:lstStyle/>
          <a:p>
            <a:r>
              <a:rPr lang="en-US" altLang="zh-TW" sz="3200" b="1" dirty="0" smtClean="0"/>
              <a:t>A</a:t>
            </a:r>
            <a:r>
              <a:rPr lang="en-US" altLang="zh-TW" dirty="0" smtClean="0"/>
              <a:t> good sentiment analysis technology automates measurement of customer sentiment and tracks customer satisfaction, guiding executive decisions for future investments and corrective changes.  A sentiment analysis tool should have:</a:t>
            </a:r>
          </a:p>
          <a:p>
            <a:endParaRPr lang="en-US" altLang="zh-TW" dirty="0" smtClean="0"/>
          </a:p>
          <a:p>
            <a:pPr marL="342900" indent="-342900">
              <a:buFont typeface="+mj-lt"/>
              <a:buAutoNum type="arabicPeriod"/>
            </a:pPr>
            <a:r>
              <a:rPr lang="en-US" altLang="zh-TW" dirty="0" smtClean="0"/>
              <a:t>The ability to accurately identify user sentiment, including subtleties  of human language</a:t>
            </a:r>
          </a:p>
          <a:p>
            <a:pPr marL="800100" lvl="1" indent="-342900">
              <a:buFont typeface="Arial" pitchFamily="34" charset="0"/>
              <a:buChar char="•"/>
            </a:pPr>
            <a:r>
              <a:rPr lang="en-US" altLang="zh-TW" dirty="0" smtClean="0"/>
              <a:t>Supervised learning</a:t>
            </a:r>
          </a:p>
          <a:p>
            <a:pPr marL="800100" lvl="1" indent="-342900">
              <a:buFont typeface="Arial" pitchFamily="34" charset="0"/>
              <a:buChar char="•"/>
            </a:pPr>
            <a:r>
              <a:rPr lang="en-US" altLang="zh-TW" dirty="0" smtClean="0"/>
              <a:t>Unsupervised learning</a:t>
            </a:r>
          </a:p>
          <a:p>
            <a:pPr marL="800100" lvl="1" indent="-342900"/>
            <a:endParaRPr lang="en-US" altLang="zh-TW" dirty="0" smtClean="0"/>
          </a:p>
          <a:p>
            <a:pPr marL="342900" indent="-342900">
              <a:buFont typeface="+mj-lt"/>
              <a:buAutoNum type="arabicPeriod"/>
            </a:pPr>
            <a:r>
              <a:rPr lang="en-US" altLang="zh-TW" dirty="0" smtClean="0"/>
              <a:t>The ability to consolidate and analyze sentiment data from different sources: news, blogs, customer reviews, etc…</a:t>
            </a:r>
          </a:p>
          <a:p>
            <a:pPr marL="800100" lvl="1" indent="-342900">
              <a:buFont typeface="Arial" pitchFamily="34" charset="0"/>
              <a:buChar char="•"/>
            </a:pPr>
            <a:r>
              <a:rPr lang="en-US" altLang="zh-TW" dirty="0" smtClean="0"/>
              <a:t>Topic dependence</a:t>
            </a:r>
          </a:p>
          <a:p>
            <a:pPr marL="800100" lvl="1" indent="-342900">
              <a:buFont typeface="Arial" pitchFamily="34" charset="0"/>
              <a:buChar char="•"/>
            </a:pPr>
            <a:r>
              <a:rPr lang="en-US" altLang="zh-TW" dirty="0" smtClean="0"/>
              <a:t>Domain dependence</a:t>
            </a:r>
          </a:p>
          <a:p>
            <a:pPr marL="800100" lvl="1" indent="-342900">
              <a:buFont typeface="Arial" pitchFamily="34" charset="0"/>
              <a:buChar char="•"/>
            </a:pPr>
            <a:r>
              <a:rPr lang="en-US" altLang="zh-TW" dirty="0" smtClean="0"/>
              <a:t>Temporal dependence</a:t>
            </a:r>
          </a:p>
          <a:p>
            <a:pPr marL="800100" lvl="1" indent="-342900">
              <a:buFont typeface="Arial" pitchFamily="34" charset="0"/>
              <a:buChar char="•"/>
            </a:pPr>
            <a:r>
              <a:rPr lang="en-US" altLang="zh-TW" dirty="0" smtClean="0"/>
              <a:t>Language dependence</a:t>
            </a:r>
          </a:p>
        </p:txBody>
      </p:sp>
      <p:sp>
        <p:nvSpPr>
          <p:cNvPr id="4" name="TextBox 3"/>
          <p:cNvSpPr txBox="1"/>
          <p:nvPr/>
        </p:nvSpPr>
        <p:spPr>
          <a:xfrm>
            <a:off x="2293867" y="405825"/>
            <a:ext cx="4183133" cy="584775"/>
          </a:xfrm>
          <a:prstGeom prst="rect">
            <a:avLst/>
          </a:prstGeom>
          <a:noFill/>
        </p:spPr>
        <p:txBody>
          <a:bodyPr wrap="none" rtlCol="0">
            <a:spAutoFit/>
          </a:bodyPr>
          <a:lstStyle/>
          <a:p>
            <a:r>
              <a:rPr lang="en-US" altLang="zh-TW" sz="3200" b="1" dirty="0" smtClean="0"/>
              <a:t>Two Important Criteria</a:t>
            </a:r>
            <a:r>
              <a:rPr lang="en-US" altLang="zh-TW" sz="3200" dirty="0" smtClean="0"/>
              <a:t>:</a:t>
            </a:r>
            <a:endParaRPr lang="zh-TW" altLang="en-US" sz="32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a:normAutofit fontScale="90000"/>
          </a:bodyPr>
          <a:lstStyle>
            <a:extLst/>
          </a:lstStyle>
          <a:p>
            <a:r>
              <a:rPr lang="en-US" dirty="0" smtClean="0"/>
              <a:t>CET Research</a:t>
            </a:r>
            <a:endParaRPr lang="en-US" dirty="0"/>
          </a:p>
        </p:txBody>
      </p:sp>
      <p:sp>
        <p:nvSpPr>
          <p:cNvPr id="4" name="TextBox 3"/>
          <p:cNvSpPr txBox="1"/>
          <p:nvPr/>
        </p:nvSpPr>
        <p:spPr>
          <a:xfrm>
            <a:off x="1905000" y="685800"/>
            <a:ext cx="5136534" cy="584775"/>
          </a:xfrm>
          <a:prstGeom prst="rect">
            <a:avLst/>
          </a:prstGeom>
          <a:noFill/>
        </p:spPr>
        <p:txBody>
          <a:bodyPr wrap="none" rtlCol="0">
            <a:spAutoFit/>
          </a:bodyPr>
          <a:lstStyle/>
          <a:p>
            <a:r>
              <a:rPr lang="en-US" altLang="zh-TW" sz="3200" b="1" dirty="0" smtClean="0"/>
              <a:t>Data Collection and Labeling:</a:t>
            </a:r>
            <a:endParaRPr lang="zh-TW" altLang="en-US" sz="3200" b="1" dirty="0"/>
          </a:p>
        </p:txBody>
      </p:sp>
      <p:sp>
        <p:nvSpPr>
          <p:cNvPr id="5" name="Rectangle 4"/>
          <p:cNvSpPr/>
          <p:nvPr/>
        </p:nvSpPr>
        <p:spPr>
          <a:xfrm>
            <a:off x="533400" y="1447800"/>
            <a:ext cx="7772400" cy="4616648"/>
          </a:xfrm>
          <a:prstGeom prst="rect">
            <a:avLst/>
          </a:prstGeom>
        </p:spPr>
        <p:txBody>
          <a:bodyPr wrap="square">
            <a:spAutoFit/>
          </a:bodyPr>
          <a:lstStyle/>
          <a:p>
            <a:pPr>
              <a:buFont typeface="Arial" pitchFamily="34" charset="0"/>
              <a:buChar char="•"/>
            </a:pPr>
            <a:r>
              <a:rPr lang="en-US" altLang="zh-TW" sz="2000" b="1" dirty="0" smtClean="0"/>
              <a:t> Scraped user-generated content:</a:t>
            </a:r>
          </a:p>
          <a:p>
            <a:endParaRPr lang="en-US" altLang="zh-TW" sz="2000" b="1" dirty="0" smtClean="0"/>
          </a:p>
          <a:p>
            <a:pPr marL="914400" lvl="1" indent="-457200"/>
            <a:r>
              <a:rPr lang="en-US" altLang="zh-TW" sz="2000" dirty="0" smtClean="0"/>
              <a:t>Hotel reviews of Marriott and competitors from TripAdvisor.com</a:t>
            </a:r>
          </a:p>
          <a:p>
            <a:pPr marL="914400" lvl="1" indent="-457200"/>
            <a:endParaRPr lang="en-US" altLang="zh-TW" sz="2000" b="1" dirty="0" smtClean="0"/>
          </a:p>
          <a:p>
            <a:pPr>
              <a:buFont typeface="Arial" pitchFamily="34" charset="0"/>
              <a:buChar char="•"/>
            </a:pPr>
            <a:r>
              <a:rPr lang="en-US" altLang="zh-TW" sz="2000" b="1" dirty="0" smtClean="0"/>
              <a:t> Textual issues:</a:t>
            </a:r>
          </a:p>
          <a:p>
            <a:endParaRPr lang="en-US" altLang="zh-TW" sz="2000" b="1" dirty="0" smtClean="0"/>
          </a:p>
          <a:p>
            <a:pPr lvl="1">
              <a:buFont typeface="Arial" pitchFamily="34" charset="0"/>
              <a:buChar char="•"/>
            </a:pPr>
            <a:r>
              <a:rPr lang="en-US" altLang="zh-TW" sz="2000" dirty="0" smtClean="0"/>
              <a:t> Misspellings, slang, malformed entries, foreign languages…</a:t>
            </a:r>
          </a:p>
          <a:p>
            <a:pPr lvl="1">
              <a:buFont typeface="Arial" pitchFamily="34" charset="0"/>
              <a:buChar char="•"/>
            </a:pPr>
            <a:r>
              <a:rPr lang="en-US" altLang="zh-TW" sz="2000" dirty="0" smtClean="0"/>
              <a:t> Differentiating sentiments from facts</a:t>
            </a:r>
          </a:p>
          <a:p>
            <a:pPr lvl="1">
              <a:buFont typeface="Arial" pitchFamily="34" charset="0"/>
              <a:buChar char="•"/>
            </a:pPr>
            <a:r>
              <a:rPr lang="en-US" altLang="zh-TW" sz="2000" dirty="0" smtClean="0"/>
              <a:t> Citation/quotation, debate/discourse</a:t>
            </a:r>
          </a:p>
          <a:p>
            <a:pPr lvl="1">
              <a:buFont typeface="Arial" pitchFamily="34" charset="0"/>
              <a:buChar char="•"/>
            </a:pPr>
            <a:r>
              <a:rPr lang="en-US" altLang="zh-TW" sz="2000" dirty="0" smtClean="0"/>
              <a:t> The order of the opinions presented</a:t>
            </a:r>
          </a:p>
          <a:p>
            <a:pPr>
              <a:buFont typeface="Arial" pitchFamily="34" charset="0"/>
              <a:buChar char="•"/>
            </a:pPr>
            <a:endParaRPr lang="en-US" altLang="zh-TW" sz="2000" b="1" dirty="0" smtClean="0"/>
          </a:p>
          <a:p>
            <a:pPr>
              <a:buFont typeface="Arial" pitchFamily="34" charset="0"/>
              <a:buChar char="•"/>
            </a:pPr>
            <a:endParaRPr lang="en-US" altLang="zh-TW" sz="2000" b="1" dirty="0" smtClean="0"/>
          </a:p>
          <a:p>
            <a:pPr marL="800100" lvl="1" indent="-342900"/>
            <a:endParaRPr lang="en-US" altLang="zh-TW" dirty="0" smtClean="0"/>
          </a:p>
          <a:p>
            <a:pPr marL="800100" lvl="1" indent="-342900"/>
            <a:endParaRPr lang="en-US" altLang="zh-TW" dirty="0" smtClean="0"/>
          </a:p>
          <a:p>
            <a:endParaRPr lang="en-US" altLang="zh-TW"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a:normAutofit fontScale="90000"/>
          </a:bodyPr>
          <a:lstStyle>
            <a:extLst/>
          </a:lstStyle>
          <a:p>
            <a:r>
              <a:rPr lang="en-US" dirty="0" smtClean="0"/>
              <a:t>CET Research</a:t>
            </a:r>
            <a:endParaRPr lang="en-US" dirty="0"/>
          </a:p>
        </p:txBody>
      </p:sp>
      <p:sp>
        <p:nvSpPr>
          <p:cNvPr id="4" name="TextBox 3"/>
          <p:cNvSpPr txBox="1"/>
          <p:nvPr/>
        </p:nvSpPr>
        <p:spPr>
          <a:xfrm>
            <a:off x="1371600" y="381000"/>
            <a:ext cx="6118791" cy="584775"/>
          </a:xfrm>
          <a:prstGeom prst="rect">
            <a:avLst/>
          </a:prstGeom>
          <a:noFill/>
        </p:spPr>
        <p:txBody>
          <a:bodyPr wrap="none" rtlCol="0">
            <a:spAutoFit/>
          </a:bodyPr>
          <a:lstStyle/>
          <a:p>
            <a:r>
              <a:rPr lang="en-US" altLang="zh-TW" sz="3200" b="1" dirty="0" smtClean="0"/>
              <a:t>Bag-of-Words Model (I) – Learning </a:t>
            </a:r>
            <a:endParaRPr lang="zh-TW" altLang="en-US" sz="3200" b="1" dirty="0"/>
          </a:p>
        </p:txBody>
      </p:sp>
      <p:grpSp>
        <p:nvGrpSpPr>
          <p:cNvPr id="6" name="Group 5"/>
          <p:cNvGrpSpPr/>
          <p:nvPr/>
        </p:nvGrpSpPr>
        <p:grpSpPr>
          <a:xfrm>
            <a:off x="533400" y="1087895"/>
            <a:ext cx="1981200" cy="2798305"/>
            <a:chOff x="685800" y="1142999"/>
            <a:chExt cx="1981200" cy="2798305"/>
          </a:xfrm>
        </p:grpSpPr>
        <p:pic>
          <p:nvPicPr>
            <p:cNvPr id="7" name="Picture 2"/>
            <p:cNvPicPr>
              <a:picLocks noChangeAspect="1" noChangeArrowheads="1"/>
            </p:cNvPicPr>
            <p:nvPr/>
          </p:nvPicPr>
          <p:blipFill>
            <a:blip r:embed="rId3" cstate="print"/>
            <a:srcRect/>
            <a:stretch>
              <a:fillRect/>
            </a:stretch>
          </p:blipFill>
          <p:spPr bwMode="auto">
            <a:xfrm>
              <a:off x="685800" y="1142999"/>
              <a:ext cx="1981200" cy="2798305"/>
            </a:xfrm>
            <a:prstGeom prst="rect">
              <a:avLst/>
            </a:prstGeom>
            <a:noFill/>
            <a:ln w="9525">
              <a:noFill/>
              <a:miter lim="800000"/>
              <a:headEnd/>
              <a:tailEnd/>
            </a:ln>
          </p:spPr>
        </p:pic>
        <p:sp>
          <p:nvSpPr>
            <p:cNvPr id="8" name="TextBox 7"/>
            <p:cNvSpPr txBox="1"/>
            <p:nvPr/>
          </p:nvSpPr>
          <p:spPr>
            <a:xfrm>
              <a:off x="1143000" y="1762044"/>
              <a:ext cx="1447800" cy="1569660"/>
            </a:xfrm>
            <a:prstGeom prst="rect">
              <a:avLst/>
            </a:prstGeom>
            <a:noFill/>
          </p:spPr>
          <p:txBody>
            <a:bodyPr wrap="square" rtlCol="0">
              <a:spAutoFit/>
            </a:bodyPr>
            <a:lstStyle/>
            <a:p>
              <a:r>
                <a:rPr lang="en-US" sz="1600" dirty="0" smtClean="0"/>
                <a:t>Marriott is</a:t>
              </a:r>
            </a:p>
            <a:p>
              <a:r>
                <a:rPr lang="en-US" sz="1600" dirty="0" smtClean="0"/>
                <a:t>a great hotel. (+)</a:t>
              </a:r>
            </a:p>
            <a:p>
              <a:r>
                <a:rPr lang="en-US" sz="1600" dirty="0" smtClean="0"/>
                <a:t>......</a:t>
              </a:r>
            </a:p>
            <a:p>
              <a:r>
                <a:rPr lang="en-US" sz="1600" dirty="0" smtClean="0"/>
                <a:t>We hate it. (-)</a:t>
              </a:r>
            </a:p>
            <a:p>
              <a:endParaRPr lang="en-US" sz="1600" dirty="0" smtClean="0"/>
            </a:p>
          </p:txBody>
        </p:sp>
      </p:grpSp>
      <p:grpSp>
        <p:nvGrpSpPr>
          <p:cNvPr id="9" name="Group 8"/>
          <p:cNvGrpSpPr/>
          <p:nvPr/>
        </p:nvGrpSpPr>
        <p:grpSpPr>
          <a:xfrm>
            <a:off x="7186180" y="2286000"/>
            <a:ext cx="1424420" cy="2209800"/>
            <a:chOff x="6096000" y="1447800"/>
            <a:chExt cx="1576820" cy="2196731"/>
          </a:xfrm>
        </p:grpSpPr>
        <p:pic>
          <p:nvPicPr>
            <p:cNvPr id="10" name="Picture 7" descr="lunch-bagtrans"/>
            <p:cNvPicPr>
              <a:picLocks noChangeAspect="1" noChangeArrowheads="1"/>
            </p:cNvPicPr>
            <p:nvPr/>
          </p:nvPicPr>
          <p:blipFill>
            <a:blip r:embed="rId4" cstate="print"/>
            <a:srcRect/>
            <a:stretch>
              <a:fillRect/>
            </a:stretch>
          </p:blipFill>
          <p:spPr bwMode="auto">
            <a:xfrm>
              <a:off x="6096000" y="1447800"/>
              <a:ext cx="1576820" cy="2196731"/>
            </a:xfrm>
            <a:prstGeom prst="rect">
              <a:avLst/>
            </a:prstGeom>
            <a:noFill/>
          </p:spPr>
        </p:pic>
        <p:sp>
          <p:nvSpPr>
            <p:cNvPr id="11" name="TextBox 10"/>
            <p:cNvSpPr txBox="1"/>
            <p:nvPr/>
          </p:nvSpPr>
          <p:spPr>
            <a:xfrm>
              <a:off x="6477000" y="1981200"/>
              <a:ext cx="617670" cy="338554"/>
            </a:xfrm>
            <a:prstGeom prst="rect">
              <a:avLst/>
            </a:prstGeom>
            <a:noFill/>
          </p:spPr>
          <p:txBody>
            <a:bodyPr wrap="none" rtlCol="0">
              <a:spAutoFit/>
            </a:bodyPr>
            <a:lstStyle/>
            <a:p>
              <a:r>
                <a:rPr lang="en-US" sz="1600" dirty="0" smtClean="0"/>
                <a:t>great</a:t>
              </a:r>
              <a:endParaRPr lang="en-US" sz="1600" dirty="0"/>
            </a:p>
          </p:txBody>
        </p:sp>
        <p:sp>
          <p:nvSpPr>
            <p:cNvPr id="12" name="TextBox 11"/>
            <p:cNvSpPr txBox="1"/>
            <p:nvPr/>
          </p:nvSpPr>
          <p:spPr>
            <a:xfrm>
              <a:off x="6553200" y="1828800"/>
              <a:ext cx="282450" cy="338554"/>
            </a:xfrm>
            <a:prstGeom prst="rect">
              <a:avLst/>
            </a:prstGeom>
            <a:noFill/>
          </p:spPr>
          <p:txBody>
            <a:bodyPr wrap="none" rtlCol="0">
              <a:spAutoFit/>
            </a:bodyPr>
            <a:lstStyle/>
            <a:p>
              <a:r>
                <a:rPr lang="en-US" sz="1600" dirty="0" smtClean="0"/>
                <a:t>a</a:t>
              </a:r>
              <a:endParaRPr lang="en-US" sz="1600" dirty="0"/>
            </a:p>
          </p:txBody>
        </p:sp>
        <p:sp>
          <p:nvSpPr>
            <p:cNvPr id="13" name="TextBox 12"/>
            <p:cNvSpPr txBox="1"/>
            <p:nvPr/>
          </p:nvSpPr>
          <p:spPr>
            <a:xfrm>
              <a:off x="6553200" y="2514600"/>
              <a:ext cx="891911" cy="338554"/>
            </a:xfrm>
            <a:prstGeom prst="rect">
              <a:avLst/>
            </a:prstGeom>
            <a:noFill/>
          </p:spPr>
          <p:txBody>
            <a:bodyPr wrap="none" rtlCol="0">
              <a:spAutoFit/>
            </a:bodyPr>
            <a:lstStyle/>
            <a:p>
              <a:r>
                <a:rPr lang="en-US" sz="1600" dirty="0" smtClean="0"/>
                <a:t>Marriott</a:t>
              </a:r>
              <a:endParaRPr lang="en-US" sz="1600" dirty="0"/>
            </a:p>
          </p:txBody>
        </p:sp>
        <p:sp>
          <p:nvSpPr>
            <p:cNvPr id="14" name="TextBox 13"/>
            <p:cNvSpPr txBox="1"/>
            <p:nvPr/>
          </p:nvSpPr>
          <p:spPr>
            <a:xfrm>
              <a:off x="6477000" y="2819400"/>
              <a:ext cx="616900" cy="338554"/>
            </a:xfrm>
            <a:prstGeom prst="rect">
              <a:avLst/>
            </a:prstGeom>
            <a:noFill/>
          </p:spPr>
          <p:txBody>
            <a:bodyPr wrap="none" rtlCol="0">
              <a:spAutoFit/>
            </a:bodyPr>
            <a:lstStyle/>
            <a:p>
              <a:r>
                <a:rPr lang="en-US" sz="1600" dirty="0" smtClean="0"/>
                <a:t>hotel</a:t>
              </a:r>
              <a:endParaRPr lang="en-US" sz="1600" dirty="0"/>
            </a:p>
          </p:txBody>
        </p:sp>
        <p:sp>
          <p:nvSpPr>
            <p:cNvPr id="15" name="TextBox 14"/>
            <p:cNvSpPr txBox="1"/>
            <p:nvPr/>
          </p:nvSpPr>
          <p:spPr>
            <a:xfrm>
              <a:off x="7086600" y="2895600"/>
              <a:ext cx="311304" cy="338554"/>
            </a:xfrm>
            <a:prstGeom prst="rect">
              <a:avLst/>
            </a:prstGeom>
            <a:noFill/>
          </p:spPr>
          <p:txBody>
            <a:bodyPr wrap="none" rtlCol="0">
              <a:spAutoFit/>
            </a:bodyPr>
            <a:lstStyle/>
            <a:p>
              <a:r>
                <a:rPr lang="en-US" sz="1600" dirty="0" smtClean="0"/>
                <a:t>is</a:t>
              </a:r>
              <a:endParaRPr lang="en-US" sz="1600" dirty="0"/>
            </a:p>
          </p:txBody>
        </p:sp>
        <p:sp>
          <p:nvSpPr>
            <p:cNvPr id="16" name="TextBox 15"/>
            <p:cNvSpPr txBox="1"/>
            <p:nvPr/>
          </p:nvSpPr>
          <p:spPr>
            <a:xfrm>
              <a:off x="6553200" y="3124200"/>
              <a:ext cx="462499" cy="338554"/>
            </a:xfrm>
            <a:prstGeom prst="rect">
              <a:avLst/>
            </a:prstGeom>
            <a:noFill/>
          </p:spPr>
          <p:txBody>
            <a:bodyPr wrap="none" rtlCol="0">
              <a:spAutoFit/>
            </a:bodyPr>
            <a:lstStyle/>
            <a:p>
              <a:r>
                <a:rPr lang="en-US" sz="1600" dirty="0" smtClean="0"/>
                <a:t>We</a:t>
              </a:r>
              <a:endParaRPr lang="en-US" sz="1600" dirty="0"/>
            </a:p>
          </p:txBody>
        </p:sp>
        <p:sp>
          <p:nvSpPr>
            <p:cNvPr id="17" name="TextBox 16"/>
            <p:cNvSpPr txBox="1"/>
            <p:nvPr/>
          </p:nvSpPr>
          <p:spPr>
            <a:xfrm>
              <a:off x="6629400" y="2286000"/>
              <a:ext cx="557268" cy="338554"/>
            </a:xfrm>
            <a:prstGeom prst="rect">
              <a:avLst/>
            </a:prstGeom>
            <a:noFill/>
          </p:spPr>
          <p:txBody>
            <a:bodyPr wrap="none" rtlCol="0">
              <a:spAutoFit/>
            </a:bodyPr>
            <a:lstStyle/>
            <a:p>
              <a:r>
                <a:rPr lang="en-US" sz="1600" dirty="0" smtClean="0"/>
                <a:t>hate</a:t>
              </a:r>
              <a:endParaRPr lang="en-US" sz="1600" dirty="0"/>
            </a:p>
          </p:txBody>
        </p:sp>
        <p:sp>
          <p:nvSpPr>
            <p:cNvPr id="18" name="TextBox 17"/>
            <p:cNvSpPr txBox="1"/>
            <p:nvPr/>
          </p:nvSpPr>
          <p:spPr>
            <a:xfrm>
              <a:off x="7086600" y="2209800"/>
              <a:ext cx="300082" cy="338554"/>
            </a:xfrm>
            <a:prstGeom prst="rect">
              <a:avLst/>
            </a:prstGeom>
            <a:noFill/>
          </p:spPr>
          <p:txBody>
            <a:bodyPr wrap="none" rtlCol="0">
              <a:spAutoFit/>
            </a:bodyPr>
            <a:lstStyle/>
            <a:p>
              <a:r>
                <a:rPr lang="en-US" sz="1600" dirty="0" smtClean="0"/>
                <a:t>it</a:t>
              </a:r>
              <a:endParaRPr lang="en-US" sz="1600" dirty="0"/>
            </a:p>
          </p:txBody>
        </p:sp>
      </p:grpSp>
      <p:grpSp>
        <p:nvGrpSpPr>
          <p:cNvPr id="19" name="Group 18"/>
          <p:cNvGrpSpPr/>
          <p:nvPr/>
        </p:nvGrpSpPr>
        <p:grpSpPr>
          <a:xfrm>
            <a:off x="3962400" y="1219200"/>
            <a:ext cx="2209800" cy="1371601"/>
            <a:chOff x="2971800" y="1219199"/>
            <a:chExt cx="1981200" cy="1371601"/>
          </a:xfrm>
        </p:grpSpPr>
        <p:pic>
          <p:nvPicPr>
            <p:cNvPr id="20" name="Picture 2"/>
            <p:cNvPicPr>
              <a:picLocks noChangeAspect="1" noChangeArrowheads="1"/>
            </p:cNvPicPr>
            <p:nvPr/>
          </p:nvPicPr>
          <p:blipFill>
            <a:blip r:embed="rId3" cstate="print">
              <a:lum/>
            </a:blip>
            <a:srcRect/>
            <a:stretch>
              <a:fillRect/>
            </a:stretch>
          </p:blipFill>
          <p:spPr bwMode="auto">
            <a:xfrm>
              <a:off x="2971800" y="1219199"/>
              <a:ext cx="1981200" cy="1371601"/>
            </a:xfrm>
            <a:prstGeom prst="rect">
              <a:avLst/>
            </a:prstGeom>
            <a:noFill/>
            <a:ln w="9525">
              <a:noFill/>
              <a:miter lim="800000"/>
              <a:headEnd/>
              <a:tailEnd/>
            </a:ln>
            <a:effectLst>
              <a:outerShdw blurRad="50800" dist="50800" dir="5400000" algn="ctr" rotWithShape="0">
                <a:srgbClr val="000000">
                  <a:alpha val="0"/>
                </a:srgbClr>
              </a:outerShdw>
            </a:effectLst>
          </p:spPr>
        </p:pic>
        <p:sp>
          <p:nvSpPr>
            <p:cNvPr id="21" name="TextBox 20"/>
            <p:cNvSpPr txBox="1"/>
            <p:nvPr/>
          </p:nvSpPr>
          <p:spPr>
            <a:xfrm>
              <a:off x="3368565" y="1524000"/>
              <a:ext cx="1447800" cy="830997"/>
            </a:xfrm>
            <a:prstGeom prst="rect">
              <a:avLst/>
            </a:prstGeom>
            <a:noFill/>
          </p:spPr>
          <p:txBody>
            <a:bodyPr wrap="square" rtlCol="0">
              <a:spAutoFit/>
            </a:bodyPr>
            <a:lstStyle/>
            <a:p>
              <a:r>
                <a:rPr lang="en-US" sz="1600" dirty="0" smtClean="0"/>
                <a:t>Marriott is</a:t>
              </a:r>
            </a:p>
            <a:p>
              <a:r>
                <a:rPr lang="en-US" sz="1600" dirty="0" smtClean="0"/>
                <a:t>a great hotel. (+)</a:t>
              </a:r>
            </a:p>
          </p:txBody>
        </p:sp>
      </p:grpSp>
      <p:grpSp>
        <p:nvGrpSpPr>
          <p:cNvPr id="22" name="Group 21"/>
          <p:cNvGrpSpPr/>
          <p:nvPr/>
        </p:nvGrpSpPr>
        <p:grpSpPr>
          <a:xfrm>
            <a:off x="3810000" y="2438400"/>
            <a:ext cx="1981200" cy="1219200"/>
            <a:chOff x="3124200" y="2514600"/>
            <a:chExt cx="1981200" cy="1219200"/>
          </a:xfrm>
          <a:effectLst>
            <a:outerShdw blurRad="50800" dist="50800" dir="5400000" algn="ctr" rotWithShape="0">
              <a:srgbClr val="000000">
                <a:alpha val="0"/>
              </a:srgbClr>
            </a:outerShdw>
          </a:effectLst>
        </p:grpSpPr>
        <p:pic>
          <p:nvPicPr>
            <p:cNvPr id="23" name="Picture 2"/>
            <p:cNvPicPr>
              <a:picLocks noChangeAspect="1" noChangeArrowheads="1"/>
            </p:cNvPicPr>
            <p:nvPr/>
          </p:nvPicPr>
          <p:blipFill>
            <a:blip r:embed="rId3" cstate="print"/>
            <a:srcRect/>
            <a:stretch>
              <a:fillRect/>
            </a:stretch>
          </p:blipFill>
          <p:spPr bwMode="auto">
            <a:xfrm>
              <a:off x="3124200" y="2514600"/>
              <a:ext cx="1981200" cy="1219200"/>
            </a:xfrm>
            <a:prstGeom prst="rect">
              <a:avLst/>
            </a:prstGeom>
            <a:noFill/>
            <a:ln w="9525">
              <a:noFill/>
              <a:miter lim="800000"/>
              <a:headEnd/>
              <a:tailEnd/>
            </a:ln>
            <a:effectLst>
              <a:outerShdw blurRad="50800" dist="50800" dir="5400000" algn="ctr" rotWithShape="0">
                <a:srgbClr val="000000">
                  <a:alpha val="0"/>
                </a:srgbClr>
              </a:outerShdw>
            </a:effectLst>
          </p:spPr>
        </p:pic>
        <p:sp>
          <p:nvSpPr>
            <p:cNvPr id="24" name="TextBox 23"/>
            <p:cNvSpPr txBox="1"/>
            <p:nvPr/>
          </p:nvSpPr>
          <p:spPr>
            <a:xfrm>
              <a:off x="3505200" y="2895600"/>
              <a:ext cx="1447800" cy="338554"/>
            </a:xfrm>
            <a:prstGeom prst="rect">
              <a:avLst/>
            </a:prstGeom>
            <a:noFill/>
          </p:spPr>
          <p:txBody>
            <a:bodyPr wrap="square" rtlCol="0">
              <a:spAutoFit/>
            </a:bodyPr>
            <a:lstStyle/>
            <a:p>
              <a:r>
                <a:rPr lang="en-US" sz="1600" dirty="0" smtClean="0"/>
                <a:t>We hate it. (-)</a:t>
              </a:r>
            </a:p>
          </p:txBody>
        </p:sp>
      </p:grpSp>
      <p:grpSp>
        <p:nvGrpSpPr>
          <p:cNvPr id="25" name="Group 2"/>
          <p:cNvGrpSpPr>
            <a:grpSpLocks/>
          </p:cNvGrpSpPr>
          <p:nvPr/>
        </p:nvGrpSpPr>
        <p:grpSpPr bwMode="auto">
          <a:xfrm>
            <a:off x="5562600" y="5010150"/>
            <a:ext cx="555625" cy="1000125"/>
            <a:chOff x="2532" y="1542"/>
            <a:chExt cx="184" cy="332"/>
          </a:xfrm>
        </p:grpSpPr>
        <p:sp>
          <p:nvSpPr>
            <p:cNvPr id="26" name="AutoShape 3"/>
            <p:cNvSpPr>
              <a:spLocks noChangeArrowheads="1"/>
            </p:cNvSpPr>
            <p:nvPr/>
          </p:nvSpPr>
          <p:spPr bwMode="auto">
            <a:xfrm>
              <a:off x="2532" y="1542"/>
              <a:ext cx="184" cy="332"/>
            </a:xfrm>
            <a:prstGeom prst="bracketPair">
              <a:avLst>
                <a:gd name="adj" fmla="val 16667"/>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lstStyle/>
            <a:p>
              <a:endParaRPr lang="en-US"/>
            </a:p>
          </p:txBody>
        </p:sp>
        <p:sp>
          <p:nvSpPr>
            <p:cNvPr id="27" name="Line 4"/>
            <p:cNvSpPr>
              <a:spLocks noChangeAspect="1" noChangeShapeType="1"/>
            </p:cNvSpPr>
            <p:nvPr/>
          </p:nvSpPr>
          <p:spPr bwMode="auto">
            <a:xfrm>
              <a:off x="2567" y="1607"/>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p>
          </p:txBody>
        </p:sp>
        <p:sp>
          <p:nvSpPr>
            <p:cNvPr id="28" name="Line 5"/>
            <p:cNvSpPr>
              <a:spLocks noChangeAspect="1" noChangeShapeType="1"/>
            </p:cNvSpPr>
            <p:nvPr/>
          </p:nvSpPr>
          <p:spPr bwMode="auto">
            <a:xfrm>
              <a:off x="2567" y="1655"/>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p>
          </p:txBody>
        </p:sp>
        <p:sp>
          <p:nvSpPr>
            <p:cNvPr id="29" name="Line 6"/>
            <p:cNvSpPr>
              <a:spLocks noChangeAspect="1" noChangeShapeType="1"/>
            </p:cNvSpPr>
            <p:nvPr/>
          </p:nvSpPr>
          <p:spPr bwMode="auto">
            <a:xfrm>
              <a:off x="2568" y="1703"/>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p>
          </p:txBody>
        </p:sp>
        <p:sp>
          <p:nvSpPr>
            <p:cNvPr id="30" name="Line 7"/>
            <p:cNvSpPr>
              <a:spLocks noChangeAspect="1" noChangeShapeType="1"/>
            </p:cNvSpPr>
            <p:nvPr/>
          </p:nvSpPr>
          <p:spPr bwMode="auto">
            <a:xfrm>
              <a:off x="2568" y="1751"/>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p>
          </p:txBody>
        </p:sp>
        <p:sp>
          <p:nvSpPr>
            <p:cNvPr id="31" name="Line 8"/>
            <p:cNvSpPr>
              <a:spLocks noChangeAspect="1" noChangeShapeType="1"/>
            </p:cNvSpPr>
            <p:nvPr/>
          </p:nvSpPr>
          <p:spPr bwMode="auto">
            <a:xfrm>
              <a:off x="2567" y="1803"/>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p>
          </p:txBody>
        </p:sp>
      </p:grpSp>
      <p:grpSp>
        <p:nvGrpSpPr>
          <p:cNvPr id="32" name="Group 26"/>
          <p:cNvGrpSpPr>
            <a:grpSpLocks/>
          </p:cNvGrpSpPr>
          <p:nvPr/>
        </p:nvGrpSpPr>
        <p:grpSpPr bwMode="auto">
          <a:xfrm>
            <a:off x="6226175" y="5010150"/>
            <a:ext cx="555625" cy="1000125"/>
            <a:chOff x="2532" y="1542"/>
            <a:chExt cx="184" cy="332"/>
          </a:xfrm>
        </p:grpSpPr>
        <p:sp>
          <p:nvSpPr>
            <p:cNvPr id="33" name="AutoShape 27"/>
            <p:cNvSpPr>
              <a:spLocks noChangeArrowheads="1"/>
            </p:cNvSpPr>
            <p:nvPr/>
          </p:nvSpPr>
          <p:spPr bwMode="auto">
            <a:xfrm>
              <a:off x="2532" y="1542"/>
              <a:ext cx="184" cy="332"/>
            </a:xfrm>
            <a:prstGeom prst="bracketPair">
              <a:avLst>
                <a:gd name="adj" fmla="val 16667"/>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lstStyle/>
            <a:p>
              <a:endParaRPr lang="en-US">
                <a:solidFill>
                  <a:schemeClr val="accent6"/>
                </a:solidFill>
              </a:endParaRPr>
            </a:p>
          </p:txBody>
        </p:sp>
        <p:sp>
          <p:nvSpPr>
            <p:cNvPr id="34" name="Line 28"/>
            <p:cNvSpPr>
              <a:spLocks noChangeAspect="1" noChangeShapeType="1"/>
            </p:cNvSpPr>
            <p:nvPr/>
          </p:nvSpPr>
          <p:spPr bwMode="auto">
            <a:xfrm>
              <a:off x="2567" y="1607"/>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35" name="Line 29"/>
            <p:cNvSpPr>
              <a:spLocks noChangeAspect="1" noChangeShapeType="1"/>
            </p:cNvSpPr>
            <p:nvPr/>
          </p:nvSpPr>
          <p:spPr bwMode="auto">
            <a:xfrm>
              <a:off x="2567" y="1655"/>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36" name="Line 30"/>
            <p:cNvSpPr>
              <a:spLocks noChangeAspect="1" noChangeShapeType="1"/>
            </p:cNvSpPr>
            <p:nvPr/>
          </p:nvSpPr>
          <p:spPr bwMode="auto">
            <a:xfrm>
              <a:off x="2568" y="1703"/>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37" name="Line 31"/>
            <p:cNvSpPr>
              <a:spLocks noChangeAspect="1" noChangeShapeType="1"/>
            </p:cNvSpPr>
            <p:nvPr/>
          </p:nvSpPr>
          <p:spPr bwMode="auto">
            <a:xfrm>
              <a:off x="2568" y="1751"/>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38" name="Line 32"/>
            <p:cNvSpPr>
              <a:spLocks noChangeAspect="1" noChangeShapeType="1"/>
            </p:cNvSpPr>
            <p:nvPr/>
          </p:nvSpPr>
          <p:spPr bwMode="auto">
            <a:xfrm>
              <a:off x="2567" y="1803"/>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grpSp>
      <p:grpSp>
        <p:nvGrpSpPr>
          <p:cNvPr id="39" name="Group 33"/>
          <p:cNvGrpSpPr>
            <a:grpSpLocks/>
          </p:cNvGrpSpPr>
          <p:nvPr/>
        </p:nvGrpSpPr>
        <p:grpSpPr bwMode="auto">
          <a:xfrm>
            <a:off x="6911975" y="5019675"/>
            <a:ext cx="555625" cy="1000125"/>
            <a:chOff x="2532" y="1542"/>
            <a:chExt cx="184" cy="332"/>
          </a:xfrm>
        </p:grpSpPr>
        <p:sp>
          <p:nvSpPr>
            <p:cNvPr id="40" name="AutoShape 34"/>
            <p:cNvSpPr>
              <a:spLocks noChangeArrowheads="1"/>
            </p:cNvSpPr>
            <p:nvPr/>
          </p:nvSpPr>
          <p:spPr bwMode="auto">
            <a:xfrm>
              <a:off x="2532" y="1542"/>
              <a:ext cx="184" cy="332"/>
            </a:xfrm>
            <a:prstGeom prst="bracketPair">
              <a:avLst>
                <a:gd name="adj" fmla="val 16667"/>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lstStyle/>
            <a:p>
              <a:endParaRPr lang="en-US">
                <a:solidFill>
                  <a:schemeClr val="accent6"/>
                </a:solidFill>
              </a:endParaRPr>
            </a:p>
          </p:txBody>
        </p:sp>
        <p:sp>
          <p:nvSpPr>
            <p:cNvPr id="41" name="Line 35"/>
            <p:cNvSpPr>
              <a:spLocks noChangeAspect="1" noChangeShapeType="1"/>
            </p:cNvSpPr>
            <p:nvPr/>
          </p:nvSpPr>
          <p:spPr bwMode="auto">
            <a:xfrm>
              <a:off x="2567" y="1607"/>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42" name="Line 36"/>
            <p:cNvSpPr>
              <a:spLocks noChangeAspect="1" noChangeShapeType="1"/>
            </p:cNvSpPr>
            <p:nvPr/>
          </p:nvSpPr>
          <p:spPr bwMode="auto">
            <a:xfrm>
              <a:off x="2567" y="1655"/>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43" name="Line 37"/>
            <p:cNvSpPr>
              <a:spLocks noChangeAspect="1" noChangeShapeType="1"/>
            </p:cNvSpPr>
            <p:nvPr/>
          </p:nvSpPr>
          <p:spPr bwMode="auto">
            <a:xfrm>
              <a:off x="2568" y="1703"/>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44" name="Line 38"/>
            <p:cNvSpPr>
              <a:spLocks noChangeAspect="1" noChangeShapeType="1"/>
            </p:cNvSpPr>
            <p:nvPr/>
          </p:nvSpPr>
          <p:spPr bwMode="auto">
            <a:xfrm>
              <a:off x="2568" y="1751"/>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45" name="Line 39"/>
            <p:cNvSpPr>
              <a:spLocks noChangeAspect="1" noChangeShapeType="1"/>
            </p:cNvSpPr>
            <p:nvPr/>
          </p:nvSpPr>
          <p:spPr bwMode="auto">
            <a:xfrm>
              <a:off x="2567" y="1803"/>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grpSp>
      <p:grpSp>
        <p:nvGrpSpPr>
          <p:cNvPr id="46" name="Group 40"/>
          <p:cNvGrpSpPr>
            <a:grpSpLocks/>
          </p:cNvGrpSpPr>
          <p:nvPr/>
        </p:nvGrpSpPr>
        <p:grpSpPr bwMode="auto">
          <a:xfrm>
            <a:off x="7597775" y="5019675"/>
            <a:ext cx="555625" cy="1000125"/>
            <a:chOff x="2532" y="1542"/>
            <a:chExt cx="184" cy="332"/>
          </a:xfrm>
        </p:grpSpPr>
        <p:sp>
          <p:nvSpPr>
            <p:cNvPr id="47" name="AutoShape 41"/>
            <p:cNvSpPr>
              <a:spLocks noChangeArrowheads="1"/>
            </p:cNvSpPr>
            <p:nvPr/>
          </p:nvSpPr>
          <p:spPr bwMode="auto">
            <a:xfrm>
              <a:off x="2532" y="1542"/>
              <a:ext cx="184" cy="332"/>
            </a:xfrm>
            <a:prstGeom prst="bracketPair">
              <a:avLst>
                <a:gd name="adj" fmla="val 16667"/>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lstStyle/>
            <a:p>
              <a:endParaRPr lang="en-US">
                <a:solidFill>
                  <a:schemeClr val="accent6"/>
                </a:solidFill>
              </a:endParaRPr>
            </a:p>
          </p:txBody>
        </p:sp>
        <p:sp>
          <p:nvSpPr>
            <p:cNvPr id="48" name="Line 42"/>
            <p:cNvSpPr>
              <a:spLocks noChangeAspect="1" noChangeShapeType="1"/>
            </p:cNvSpPr>
            <p:nvPr/>
          </p:nvSpPr>
          <p:spPr bwMode="auto">
            <a:xfrm>
              <a:off x="2567" y="1607"/>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49" name="Line 43"/>
            <p:cNvSpPr>
              <a:spLocks noChangeAspect="1" noChangeShapeType="1"/>
            </p:cNvSpPr>
            <p:nvPr/>
          </p:nvSpPr>
          <p:spPr bwMode="auto">
            <a:xfrm>
              <a:off x="2567" y="1655"/>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50" name="Line 44"/>
            <p:cNvSpPr>
              <a:spLocks noChangeAspect="1" noChangeShapeType="1"/>
            </p:cNvSpPr>
            <p:nvPr/>
          </p:nvSpPr>
          <p:spPr bwMode="auto">
            <a:xfrm>
              <a:off x="2568" y="1703"/>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51" name="Line 45"/>
            <p:cNvSpPr>
              <a:spLocks noChangeAspect="1" noChangeShapeType="1"/>
            </p:cNvSpPr>
            <p:nvPr/>
          </p:nvSpPr>
          <p:spPr bwMode="auto">
            <a:xfrm>
              <a:off x="2568" y="1751"/>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52" name="Line 46"/>
            <p:cNvSpPr>
              <a:spLocks noChangeAspect="1" noChangeShapeType="1"/>
            </p:cNvSpPr>
            <p:nvPr/>
          </p:nvSpPr>
          <p:spPr bwMode="auto">
            <a:xfrm>
              <a:off x="2567" y="1803"/>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grpSp>
      <p:sp>
        <p:nvSpPr>
          <p:cNvPr id="53" name="TextBox 52"/>
          <p:cNvSpPr txBox="1"/>
          <p:nvPr/>
        </p:nvSpPr>
        <p:spPr>
          <a:xfrm>
            <a:off x="5464175" y="4659868"/>
            <a:ext cx="1617943" cy="369332"/>
          </a:xfrm>
          <a:prstGeom prst="rect">
            <a:avLst/>
          </a:prstGeom>
          <a:noFill/>
        </p:spPr>
        <p:txBody>
          <a:bodyPr wrap="none" rtlCol="0">
            <a:spAutoFit/>
          </a:bodyPr>
          <a:lstStyle/>
          <a:p>
            <a:r>
              <a:rPr lang="en-US" dirty="0" smtClean="0"/>
              <a:t>Feature Vector </a:t>
            </a:r>
            <a:endParaRPr lang="en-US" dirty="0"/>
          </a:p>
        </p:txBody>
      </p:sp>
      <p:sp>
        <p:nvSpPr>
          <p:cNvPr id="54" name="TextBox 53"/>
          <p:cNvSpPr txBox="1"/>
          <p:nvPr/>
        </p:nvSpPr>
        <p:spPr>
          <a:xfrm>
            <a:off x="4724400" y="2286000"/>
            <a:ext cx="516488" cy="369332"/>
          </a:xfrm>
          <a:prstGeom prst="rect">
            <a:avLst/>
          </a:prstGeom>
          <a:noFill/>
        </p:spPr>
        <p:txBody>
          <a:bodyPr wrap="none" rtlCol="0">
            <a:spAutoFit/>
          </a:bodyPr>
          <a:lstStyle/>
          <a:p>
            <a:r>
              <a:rPr lang="en-US" dirty="0" smtClean="0"/>
              <a:t>…...</a:t>
            </a:r>
            <a:endParaRPr lang="en-US" dirty="0"/>
          </a:p>
        </p:txBody>
      </p:sp>
      <p:cxnSp>
        <p:nvCxnSpPr>
          <p:cNvPr id="55" name="Straight Arrow Connector 54"/>
          <p:cNvCxnSpPr/>
          <p:nvPr/>
        </p:nvCxnSpPr>
        <p:spPr>
          <a:xfrm>
            <a:off x="2743200" y="2438400"/>
            <a:ext cx="1143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6" name="Straight Arrow Connector 55"/>
          <p:cNvCxnSpPr/>
          <p:nvPr/>
        </p:nvCxnSpPr>
        <p:spPr>
          <a:xfrm>
            <a:off x="5867400" y="2362200"/>
            <a:ext cx="1295400" cy="914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7" name="Straight Arrow Connector 56"/>
          <p:cNvCxnSpPr/>
          <p:nvPr/>
        </p:nvCxnSpPr>
        <p:spPr>
          <a:xfrm rot="16200000" flipH="1">
            <a:off x="4648200" y="3657600"/>
            <a:ext cx="1219200" cy="762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8" name="Straight Arrow Connector 57"/>
          <p:cNvCxnSpPr/>
          <p:nvPr/>
        </p:nvCxnSpPr>
        <p:spPr>
          <a:xfrm rot="5400000">
            <a:off x="6172200" y="3733800"/>
            <a:ext cx="1219200" cy="762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59" name="Group 58"/>
          <p:cNvGrpSpPr/>
          <p:nvPr/>
        </p:nvGrpSpPr>
        <p:grpSpPr>
          <a:xfrm>
            <a:off x="762000" y="4876800"/>
            <a:ext cx="3657600" cy="1219200"/>
            <a:chOff x="1143000" y="4648200"/>
            <a:chExt cx="3657600" cy="1219200"/>
          </a:xfrm>
        </p:grpSpPr>
        <p:sp>
          <p:nvSpPr>
            <p:cNvPr id="60" name="Oval 59"/>
            <p:cNvSpPr/>
            <p:nvPr/>
          </p:nvSpPr>
          <p:spPr>
            <a:xfrm>
              <a:off x="2133600" y="4648200"/>
              <a:ext cx="1676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Positive/</a:t>
              </a:r>
            </a:p>
            <a:p>
              <a:pPr algn="ctr"/>
              <a:r>
                <a:rPr lang="en-US" sz="1600" dirty="0" smtClean="0"/>
                <a:t>Negative</a:t>
              </a:r>
              <a:endParaRPr lang="en-US" sz="1600" dirty="0"/>
            </a:p>
          </p:txBody>
        </p:sp>
        <p:sp>
          <p:nvSpPr>
            <p:cNvPr id="61" name="Oval 60"/>
            <p:cNvSpPr/>
            <p:nvPr/>
          </p:nvSpPr>
          <p:spPr>
            <a:xfrm>
              <a:off x="1143000" y="5486400"/>
              <a:ext cx="6096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a</a:t>
              </a:r>
              <a:endParaRPr lang="en-US" sz="1600" dirty="0"/>
            </a:p>
          </p:txBody>
        </p:sp>
        <p:sp>
          <p:nvSpPr>
            <p:cNvPr id="62" name="Oval 61"/>
            <p:cNvSpPr/>
            <p:nvPr/>
          </p:nvSpPr>
          <p:spPr>
            <a:xfrm>
              <a:off x="1828800" y="5486400"/>
              <a:ext cx="9906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great</a:t>
              </a:r>
              <a:endParaRPr lang="en-US" sz="1600" dirty="0"/>
            </a:p>
          </p:txBody>
        </p:sp>
        <p:sp>
          <p:nvSpPr>
            <p:cNvPr id="63" name="Oval 62"/>
            <p:cNvSpPr/>
            <p:nvPr/>
          </p:nvSpPr>
          <p:spPr>
            <a:xfrm>
              <a:off x="3429000" y="5486400"/>
              <a:ext cx="6096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is</a:t>
              </a:r>
              <a:endParaRPr lang="en-US" sz="1600" dirty="0"/>
            </a:p>
          </p:txBody>
        </p:sp>
        <p:sp>
          <p:nvSpPr>
            <p:cNvPr id="64" name="Oval 63"/>
            <p:cNvSpPr/>
            <p:nvPr/>
          </p:nvSpPr>
          <p:spPr>
            <a:xfrm>
              <a:off x="4114800" y="5486400"/>
              <a:ext cx="6858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we</a:t>
              </a:r>
              <a:endParaRPr lang="en-US" sz="1600" dirty="0"/>
            </a:p>
          </p:txBody>
        </p:sp>
        <p:sp>
          <p:nvSpPr>
            <p:cNvPr id="65" name="TextBox 64"/>
            <p:cNvSpPr txBox="1"/>
            <p:nvPr/>
          </p:nvSpPr>
          <p:spPr>
            <a:xfrm>
              <a:off x="2836312" y="5486400"/>
              <a:ext cx="516488" cy="369332"/>
            </a:xfrm>
            <a:prstGeom prst="rect">
              <a:avLst/>
            </a:prstGeom>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smtClean="0">
                  <a:solidFill>
                    <a:schemeClr val="accent6"/>
                  </a:solidFill>
                </a:rPr>
                <a:t>…...</a:t>
              </a:r>
              <a:endParaRPr lang="en-US" dirty="0">
                <a:solidFill>
                  <a:schemeClr val="accent6"/>
                </a:solidFill>
              </a:endParaRPr>
            </a:p>
          </p:txBody>
        </p:sp>
        <p:cxnSp>
          <p:nvCxnSpPr>
            <p:cNvPr id="66" name="Straight Arrow Connector 65"/>
            <p:cNvCxnSpPr>
              <a:stCxn id="60" idx="4"/>
              <a:endCxn id="61" idx="0"/>
            </p:cNvCxnSpPr>
            <p:nvPr/>
          </p:nvCxnSpPr>
          <p:spPr>
            <a:xfrm rot="5400000">
              <a:off x="2057400" y="4572000"/>
              <a:ext cx="304800" cy="1524000"/>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cxnSp>
          <p:nvCxnSpPr>
            <p:cNvPr id="67" name="Straight Arrow Connector 66"/>
            <p:cNvCxnSpPr>
              <a:stCxn id="60" idx="4"/>
              <a:endCxn id="62" idx="0"/>
            </p:cNvCxnSpPr>
            <p:nvPr/>
          </p:nvCxnSpPr>
          <p:spPr>
            <a:xfrm rot="5400000">
              <a:off x="2495550" y="5010150"/>
              <a:ext cx="304800" cy="647700"/>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cxnSp>
          <p:nvCxnSpPr>
            <p:cNvPr id="68" name="Straight Arrow Connector 67"/>
            <p:cNvCxnSpPr>
              <a:stCxn id="60" idx="4"/>
              <a:endCxn id="63" idx="0"/>
            </p:cNvCxnSpPr>
            <p:nvPr/>
          </p:nvCxnSpPr>
          <p:spPr>
            <a:xfrm rot="16200000" flipH="1">
              <a:off x="3200400" y="4953000"/>
              <a:ext cx="304800" cy="762000"/>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cxnSp>
          <p:nvCxnSpPr>
            <p:cNvPr id="69" name="Straight Arrow Connector 68"/>
            <p:cNvCxnSpPr>
              <a:stCxn id="60" idx="4"/>
              <a:endCxn id="64" idx="0"/>
            </p:cNvCxnSpPr>
            <p:nvPr/>
          </p:nvCxnSpPr>
          <p:spPr>
            <a:xfrm rot="16200000" flipH="1">
              <a:off x="3562350" y="4591050"/>
              <a:ext cx="304800" cy="1485900"/>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grpSp>
      <p:cxnSp>
        <p:nvCxnSpPr>
          <p:cNvPr id="70" name="Straight Arrow Connector 69"/>
          <p:cNvCxnSpPr/>
          <p:nvPr/>
        </p:nvCxnSpPr>
        <p:spPr>
          <a:xfrm rot="10800000">
            <a:off x="3810000" y="5410200"/>
            <a:ext cx="1524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1" name="TextBox 70"/>
          <p:cNvSpPr txBox="1"/>
          <p:nvPr/>
        </p:nvSpPr>
        <p:spPr>
          <a:xfrm>
            <a:off x="3581400" y="4800600"/>
            <a:ext cx="1867819" cy="584775"/>
          </a:xfrm>
          <a:prstGeom prst="rect">
            <a:avLst/>
          </a:prstGeom>
          <a:noFill/>
        </p:spPr>
        <p:txBody>
          <a:bodyPr wrap="none" rtlCol="0">
            <a:spAutoFit/>
          </a:bodyPr>
          <a:lstStyle/>
          <a:p>
            <a:r>
              <a:rPr lang="en-US" sz="1600" dirty="0" smtClean="0"/>
              <a:t>4.Learn Multinomial</a:t>
            </a:r>
          </a:p>
          <a:p>
            <a:r>
              <a:rPr lang="en-US" sz="1600" dirty="0" smtClean="0"/>
              <a:t>Naïve </a:t>
            </a:r>
            <a:r>
              <a:rPr lang="en-US" sz="1600" dirty="0" err="1" smtClean="0"/>
              <a:t>Bayes</a:t>
            </a:r>
            <a:r>
              <a:rPr lang="en-US" sz="1600" dirty="0" smtClean="0"/>
              <a:t> Model</a:t>
            </a:r>
            <a:endParaRPr lang="en-US" sz="1600" dirty="0"/>
          </a:p>
        </p:txBody>
      </p:sp>
      <p:sp>
        <p:nvSpPr>
          <p:cNvPr id="72" name="TextBox 71"/>
          <p:cNvSpPr txBox="1"/>
          <p:nvPr/>
        </p:nvSpPr>
        <p:spPr>
          <a:xfrm>
            <a:off x="5312563" y="3758625"/>
            <a:ext cx="1697837" cy="584775"/>
          </a:xfrm>
          <a:prstGeom prst="rect">
            <a:avLst/>
          </a:prstGeom>
          <a:noFill/>
        </p:spPr>
        <p:txBody>
          <a:bodyPr wrap="none" rtlCol="0">
            <a:spAutoFit/>
          </a:bodyPr>
          <a:lstStyle/>
          <a:p>
            <a:r>
              <a:rPr lang="en-US" sz="1600" dirty="0" smtClean="0"/>
              <a:t>3. Extract Feature </a:t>
            </a:r>
          </a:p>
          <a:p>
            <a:r>
              <a:rPr lang="en-US" sz="1600" dirty="0" smtClean="0"/>
              <a:t>      Vectors</a:t>
            </a:r>
          </a:p>
        </p:txBody>
      </p:sp>
      <p:sp>
        <p:nvSpPr>
          <p:cNvPr id="73" name="TextBox 72"/>
          <p:cNvSpPr txBox="1"/>
          <p:nvPr/>
        </p:nvSpPr>
        <p:spPr>
          <a:xfrm>
            <a:off x="5943600" y="1981200"/>
            <a:ext cx="1606337" cy="584775"/>
          </a:xfrm>
          <a:prstGeom prst="rect">
            <a:avLst/>
          </a:prstGeom>
          <a:noFill/>
        </p:spPr>
        <p:txBody>
          <a:bodyPr wrap="none" rtlCol="0">
            <a:spAutoFit/>
          </a:bodyPr>
          <a:lstStyle/>
          <a:p>
            <a:r>
              <a:rPr lang="en-US" sz="1600" dirty="0" smtClean="0"/>
              <a:t>2. Extract </a:t>
            </a:r>
          </a:p>
          <a:p>
            <a:r>
              <a:rPr lang="en-US" sz="1600" dirty="0"/>
              <a:t> </a:t>
            </a:r>
            <a:r>
              <a:rPr lang="en-US" sz="1600" dirty="0" smtClean="0"/>
              <a:t>     Bag-of-Words</a:t>
            </a:r>
          </a:p>
        </p:txBody>
      </p:sp>
      <p:sp>
        <p:nvSpPr>
          <p:cNvPr id="74" name="TextBox 73"/>
          <p:cNvSpPr txBox="1"/>
          <p:nvPr/>
        </p:nvSpPr>
        <p:spPr>
          <a:xfrm>
            <a:off x="2819400" y="1828800"/>
            <a:ext cx="1033360" cy="584775"/>
          </a:xfrm>
          <a:prstGeom prst="rect">
            <a:avLst/>
          </a:prstGeom>
          <a:noFill/>
        </p:spPr>
        <p:txBody>
          <a:bodyPr wrap="none" rtlCol="0">
            <a:spAutoFit/>
          </a:bodyPr>
          <a:lstStyle/>
          <a:p>
            <a:r>
              <a:rPr lang="en-US" sz="1600" dirty="0" smtClean="0"/>
              <a:t>1. Extract </a:t>
            </a:r>
            <a:endParaRPr lang="en-US" sz="1600" dirty="0"/>
          </a:p>
          <a:p>
            <a:r>
              <a:rPr lang="en-US" sz="1600" dirty="0" smtClean="0"/>
              <a:t>Sentences</a:t>
            </a:r>
          </a:p>
        </p:txBody>
      </p:sp>
      <p:sp>
        <p:nvSpPr>
          <p:cNvPr id="75" name="TextBox 74"/>
          <p:cNvSpPr txBox="1"/>
          <p:nvPr/>
        </p:nvSpPr>
        <p:spPr>
          <a:xfrm>
            <a:off x="4343400" y="1066800"/>
            <a:ext cx="1140249" cy="369332"/>
          </a:xfrm>
          <a:prstGeom prst="rect">
            <a:avLst/>
          </a:prstGeom>
          <a:noFill/>
        </p:spPr>
        <p:txBody>
          <a:bodyPr wrap="none" rtlCol="0">
            <a:spAutoFit/>
          </a:bodyPr>
          <a:lstStyle/>
          <a:p>
            <a:r>
              <a:rPr lang="en-US" dirty="0" smtClean="0"/>
              <a:t>Sentences</a:t>
            </a:r>
            <a:endParaRPr lang="en-US" dirty="0"/>
          </a:p>
        </p:txBody>
      </p:sp>
      <p:sp>
        <p:nvSpPr>
          <p:cNvPr id="76" name="TextBox 75"/>
          <p:cNvSpPr txBox="1"/>
          <p:nvPr/>
        </p:nvSpPr>
        <p:spPr>
          <a:xfrm>
            <a:off x="616759" y="1143000"/>
            <a:ext cx="2050241" cy="369332"/>
          </a:xfrm>
          <a:prstGeom prst="rect">
            <a:avLst/>
          </a:prstGeom>
          <a:noFill/>
        </p:spPr>
        <p:txBody>
          <a:bodyPr wrap="none" rtlCol="0">
            <a:spAutoFit/>
          </a:bodyPr>
          <a:lstStyle/>
          <a:p>
            <a:r>
              <a:rPr lang="en-US" dirty="0" smtClean="0"/>
              <a:t>Training Documents</a:t>
            </a:r>
            <a:endParaRPr lang="en-US" dirty="0"/>
          </a:p>
        </p:txBody>
      </p:sp>
      <p:sp>
        <p:nvSpPr>
          <p:cNvPr id="77" name="TextBox 76"/>
          <p:cNvSpPr txBox="1"/>
          <p:nvPr/>
        </p:nvSpPr>
        <p:spPr>
          <a:xfrm>
            <a:off x="609600" y="4648200"/>
            <a:ext cx="1305422" cy="646331"/>
          </a:xfrm>
          <a:prstGeom prst="rect">
            <a:avLst/>
          </a:prstGeom>
          <a:noFill/>
        </p:spPr>
        <p:txBody>
          <a:bodyPr wrap="none" rtlCol="0">
            <a:spAutoFit/>
          </a:bodyPr>
          <a:lstStyle/>
          <a:p>
            <a:r>
              <a:rPr lang="en-US" dirty="0" smtClean="0"/>
              <a:t>Naïve </a:t>
            </a:r>
            <a:r>
              <a:rPr lang="en-US" dirty="0" err="1" smtClean="0"/>
              <a:t>Bayes</a:t>
            </a:r>
            <a:endParaRPr lang="en-US" dirty="0" smtClean="0"/>
          </a:p>
          <a:p>
            <a:r>
              <a:rPr lang="en-US" dirty="0" smtClean="0"/>
              <a:t>Classifier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71" grpId="0"/>
      <p:bldP spid="72" grpId="0"/>
      <p:bldP spid="73" grpId="0"/>
      <p:bldP spid="74" grpId="0"/>
      <p:bldP spid="75" grpId="0"/>
      <p:bldP spid="76" grpId="0"/>
      <p:bldP spid="7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a:normAutofit fontScale="90000"/>
          </a:bodyPr>
          <a:lstStyle>
            <a:extLst/>
          </a:lstStyle>
          <a:p>
            <a:r>
              <a:rPr lang="en-US" dirty="0" smtClean="0"/>
              <a:t>CET Research</a:t>
            </a:r>
            <a:endParaRPr lang="en-US" dirty="0"/>
          </a:p>
        </p:txBody>
      </p:sp>
      <p:sp>
        <p:nvSpPr>
          <p:cNvPr id="4" name="TextBox 3"/>
          <p:cNvSpPr txBox="1"/>
          <p:nvPr/>
        </p:nvSpPr>
        <p:spPr>
          <a:xfrm>
            <a:off x="2504246" y="609600"/>
            <a:ext cx="3972754" cy="584775"/>
          </a:xfrm>
          <a:prstGeom prst="rect">
            <a:avLst/>
          </a:prstGeom>
          <a:noFill/>
        </p:spPr>
        <p:txBody>
          <a:bodyPr wrap="none" rtlCol="0">
            <a:spAutoFit/>
          </a:bodyPr>
          <a:lstStyle/>
          <a:p>
            <a:r>
              <a:rPr lang="en-US" altLang="zh-TW" sz="3200" b="1" dirty="0" smtClean="0"/>
              <a:t>Naïve </a:t>
            </a:r>
            <a:r>
              <a:rPr lang="en-US" altLang="zh-TW" sz="3200" b="1" dirty="0" err="1" smtClean="0"/>
              <a:t>Bayes</a:t>
            </a:r>
            <a:r>
              <a:rPr lang="en-US" altLang="zh-TW" sz="3200" b="1" dirty="0" smtClean="0"/>
              <a:t> Classifier:</a:t>
            </a:r>
            <a:endParaRPr lang="zh-TW" altLang="en-US" sz="3200" b="1" dirty="0"/>
          </a:p>
        </p:txBody>
      </p:sp>
      <p:sp>
        <p:nvSpPr>
          <p:cNvPr id="6" name="Content Placeholder 2"/>
          <p:cNvSpPr>
            <a:spLocks noGrp="1"/>
          </p:cNvSpPr>
          <p:nvPr>
            <p:ph idx="4294967295"/>
          </p:nvPr>
        </p:nvSpPr>
        <p:spPr>
          <a:xfrm>
            <a:off x="304800" y="1295400"/>
            <a:ext cx="8229600" cy="1142999"/>
          </a:xfrm>
          <a:prstGeom prst="rect">
            <a:avLst/>
          </a:prstGeom>
        </p:spPr>
        <p:txBody>
          <a:bodyPr/>
          <a:lstStyle/>
          <a:p>
            <a:r>
              <a:rPr lang="en-US" sz="1800" dirty="0" smtClean="0"/>
              <a:t>A </a:t>
            </a:r>
            <a:r>
              <a:rPr lang="en-US" sz="1800" dirty="0" err="1" smtClean="0"/>
              <a:t>Bayes</a:t>
            </a:r>
            <a:r>
              <a:rPr lang="en-US" sz="1800" dirty="0" smtClean="0"/>
              <a:t> classifier is a simple probabilistic classifier based on applying </a:t>
            </a:r>
            <a:r>
              <a:rPr lang="en-US" sz="1800" dirty="0" err="1" smtClean="0"/>
              <a:t>Bayes</a:t>
            </a:r>
            <a:r>
              <a:rPr lang="en-US" sz="1800" dirty="0" smtClean="0"/>
              <a:t>’ Theorem.</a:t>
            </a:r>
            <a:endParaRPr lang="en-US" sz="1800" dirty="0"/>
          </a:p>
        </p:txBody>
      </p:sp>
      <p:grpSp>
        <p:nvGrpSpPr>
          <p:cNvPr id="7" name="Group 6"/>
          <p:cNvGrpSpPr/>
          <p:nvPr/>
        </p:nvGrpSpPr>
        <p:grpSpPr>
          <a:xfrm>
            <a:off x="533400" y="4038600"/>
            <a:ext cx="3657600" cy="1219200"/>
            <a:chOff x="1143000" y="4648200"/>
            <a:chExt cx="3657600" cy="1219200"/>
          </a:xfrm>
        </p:grpSpPr>
        <p:sp>
          <p:nvSpPr>
            <p:cNvPr id="8" name="Oval 7"/>
            <p:cNvSpPr/>
            <p:nvPr/>
          </p:nvSpPr>
          <p:spPr>
            <a:xfrm>
              <a:off x="2133600" y="4648200"/>
              <a:ext cx="16764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Positive</a:t>
              </a:r>
            </a:p>
          </p:txBody>
        </p:sp>
        <p:sp>
          <p:nvSpPr>
            <p:cNvPr id="9" name="Oval 8"/>
            <p:cNvSpPr/>
            <p:nvPr/>
          </p:nvSpPr>
          <p:spPr>
            <a:xfrm>
              <a:off x="1143000" y="5486400"/>
              <a:ext cx="6096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a</a:t>
              </a:r>
              <a:endParaRPr lang="en-US" sz="1600" dirty="0"/>
            </a:p>
          </p:txBody>
        </p:sp>
        <p:sp>
          <p:nvSpPr>
            <p:cNvPr id="10" name="Oval 9"/>
            <p:cNvSpPr/>
            <p:nvPr/>
          </p:nvSpPr>
          <p:spPr>
            <a:xfrm>
              <a:off x="1828800" y="5486400"/>
              <a:ext cx="9906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great</a:t>
              </a:r>
              <a:endParaRPr lang="en-US" sz="1600" dirty="0"/>
            </a:p>
          </p:txBody>
        </p:sp>
        <p:sp>
          <p:nvSpPr>
            <p:cNvPr id="11" name="Oval 10"/>
            <p:cNvSpPr/>
            <p:nvPr/>
          </p:nvSpPr>
          <p:spPr>
            <a:xfrm>
              <a:off x="3429000" y="5486400"/>
              <a:ext cx="6096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is</a:t>
              </a:r>
              <a:endParaRPr lang="en-US" sz="1600" dirty="0"/>
            </a:p>
          </p:txBody>
        </p:sp>
        <p:sp>
          <p:nvSpPr>
            <p:cNvPr id="12" name="Oval 11"/>
            <p:cNvSpPr/>
            <p:nvPr/>
          </p:nvSpPr>
          <p:spPr>
            <a:xfrm>
              <a:off x="4114800" y="5486400"/>
              <a:ext cx="6858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we</a:t>
              </a:r>
              <a:endParaRPr lang="en-US" sz="1600" dirty="0"/>
            </a:p>
          </p:txBody>
        </p:sp>
        <p:sp>
          <p:nvSpPr>
            <p:cNvPr id="13" name="TextBox 12"/>
            <p:cNvSpPr txBox="1"/>
            <p:nvPr/>
          </p:nvSpPr>
          <p:spPr>
            <a:xfrm>
              <a:off x="2836312" y="5486400"/>
              <a:ext cx="516488" cy="369332"/>
            </a:xfrm>
            <a:prstGeom prst="rect">
              <a:avLst/>
            </a:prstGeom>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smtClean="0">
                  <a:solidFill>
                    <a:schemeClr val="accent6"/>
                  </a:solidFill>
                </a:rPr>
                <a:t>…...</a:t>
              </a:r>
              <a:endParaRPr lang="en-US" dirty="0">
                <a:solidFill>
                  <a:schemeClr val="accent6"/>
                </a:solidFill>
              </a:endParaRPr>
            </a:p>
          </p:txBody>
        </p:sp>
        <p:cxnSp>
          <p:nvCxnSpPr>
            <p:cNvPr id="14" name="Straight Arrow Connector 13"/>
            <p:cNvCxnSpPr>
              <a:stCxn id="8" idx="4"/>
              <a:endCxn id="9" idx="0"/>
            </p:cNvCxnSpPr>
            <p:nvPr/>
          </p:nvCxnSpPr>
          <p:spPr>
            <a:xfrm rot="5400000">
              <a:off x="2019300" y="4533900"/>
              <a:ext cx="381000" cy="1524000"/>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cxnSp>
          <p:nvCxnSpPr>
            <p:cNvPr id="15" name="Straight Arrow Connector 14"/>
            <p:cNvCxnSpPr>
              <a:stCxn id="8" idx="4"/>
              <a:endCxn id="10" idx="0"/>
            </p:cNvCxnSpPr>
            <p:nvPr/>
          </p:nvCxnSpPr>
          <p:spPr>
            <a:xfrm rot="5400000">
              <a:off x="2457450" y="4972050"/>
              <a:ext cx="381000" cy="647700"/>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cxnSp>
          <p:nvCxnSpPr>
            <p:cNvPr id="16" name="Straight Arrow Connector 15"/>
            <p:cNvCxnSpPr>
              <a:stCxn id="8" idx="4"/>
              <a:endCxn id="11" idx="0"/>
            </p:cNvCxnSpPr>
            <p:nvPr/>
          </p:nvCxnSpPr>
          <p:spPr>
            <a:xfrm rot="16200000" flipH="1">
              <a:off x="3162300" y="4914900"/>
              <a:ext cx="381000" cy="762000"/>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cxnSp>
          <p:nvCxnSpPr>
            <p:cNvPr id="17" name="Straight Arrow Connector 16"/>
            <p:cNvCxnSpPr>
              <a:stCxn id="8" idx="4"/>
              <a:endCxn id="12" idx="0"/>
            </p:cNvCxnSpPr>
            <p:nvPr/>
          </p:nvCxnSpPr>
          <p:spPr>
            <a:xfrm rot="16200000" flipH="1">
              <a:off x="3524250" y="4552950"/>
              <a:ext cx="381000" cy="1485900"/>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grpSp>
      <p:sp>
        <p:nvSpPr>
          <p:cNvPr id="18" name="TextBox 17"/>
          <p:cNvSpPr txBox="1"/>
          <p:nvPr/>
        </p:nvSpPr>
        <p:spPr>
          <a:xfrm>
            <a:off x="1524000" y="5269468"/>
            <a:ext cx="359394" cy="369332"/>
          </a:xfrm>
          <a:prstGeom prst="rect">
            <a:avLst/>
          </a:prstGeom>
          <a:noFill/>
        </p:spPr>
        <p:txBody>
          <a:bodyPr wrap="none" rtlCol="0">
            <a:spAutoFit/>
          </a:bodyPr>
          <a:lstStyle/>
          <a:p>
            <a:r>
              <a:rPr lang="en-US" dirty="0" smtClean="0"/>
              <a:t>.7</a:t>
            </a:r>
            <a:endParaRPr lang="en-US" dirty="0"/>
          </a:p>
        </p:txBody>
      </p:sp>
      <p:sp>
        <p:nvSpPr>
          <p:cNvPr id="19" name="TextBox 18"/>
          <p:cNvSpPr txBox="1"/>
          <p:nvPr/>
        </p:nvSpPr>
        <p:spPr>
          <a:xfrm>
            <a:off x="631206" y="5269468"/>
            <a:ext cx="359394" cy="369332"/>
          </a:xfrm>
          <a:prstGeom prst="rect">
            <a:avLst/>
          </a:prstGeom>
          <a:noFill/>
        </p:spPr>
        <p:txBody>
          <a:bodyPr wrap="none" rtlCol="0">
            <a:spAutoFit/>
          </a:bodyPr>
          <a:lstStyle/>
          <a:p>
            <a:r>
              <a:rPr lang="en-US" dirty="0" smtClean="0"/>
              <a:t>.2</a:t>
            </a:r>
            <a:endParaRPr lang="en-US" dirty="0"/>
          </a:p>
        </p:txBody>
      </p:sp>
      <p:sp>
        <p:nvSpPr>
          <p:cNvPr id="20" name="TextBox 19"/>
          <p:cNvSpPr txBox="1"/>
          <p:nvPr/>
        </p:nvSpPr>
        <p:spPr>
          <a:xfrm>
            <a:off x="2895600" y="5269468"/>
            <a:ext cx="359394" cy="369332"/>
          </a:xfrm>
          <a:prstGeom prst="rect">
            <a:avLst/>
          </a:prstGeom>
          <a:noFill/>
        </p:spPr>
        <p:txBody>
          <a:bodyPr wrap="none" rtlCol="0">
            <a:spAutoFit/>
          </a:bodyPr>
          <a:lstStyle/>
          <a:p>
            <a:r>
              <a:rPr lang="en-US" dirty="0" smtClean="0"/>
              <a:t>.2</a:t>
            </a:r>
            <a:endParaRPr lang="en-US" dirty="0"/>
          </a:p>
        </p:txBody>
      </p:sp>
      <p:sp>
        <p:nvSpPr>
          <p:cNvPr id="21" name="TextBox 20"/>
          <p:cNvSpPr txBox="1"/>
          <p:nvPr/>
        </p:nvSpPr>
        <p:spPr>
          <a:xfrm>
            <a:off x="3657600" y="5269468"/>
            <a:ext cx="359394" cy="369332"/>
          </a:xfrm>
          <a:prstGeom prst="rect">
            <a:avLst/>
          </a:prstGeom>
          <a:noFill/>
        </p:spPr>
        <p:txBody>
          <a:bodyPr wrap="none" rtlCol="0">
            <a:spAutoFit/>
          </a:bodyPr>
          <a:lstStyle/>
          <a:p>
            <a:r>
              <a:rPr lang="en-US" dirty="0" smtClean="0"/>
              <a:t>.1</a:t>
            </a:r>
            <a:endParaRPr lang="en-US" dirty="0"/>
          </a:p>
        </p:txBody>
      </p:sp>
      <p:grpSp>
        <p:nvGrpSpPr>
          <p:cNvPr id="22" name="Group 21"/>
          <p:cNvGrpSpPr/>
          <p:nvPr/>
        </p:nvGrpSpPr>
        <p:grpSpPr>
          <a:xfrm>
            <a:off x="4648200" y="4038600"/>
            <a:ext cx="3657600" cy="1219200"/>
            <a:chOff x="1143000" y="4648200"/>
            <a:chExt cx="3657600" cy="1219200"/>
          </a:xfrm>
        </p:grpSpPr>
        <p:sp>
          <p:nvSpPr>
            <p:cNvPr id="23" name="Oval 22"/>
            <p:cNvSpPr/>
            <p:nvPr/>
          </p:nvSpPr>
          <p:spPr>
            <a:xfrm>
              <a:off x="2133600" y="4648200"/>
              <a:ext cx="16764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Negative</a:t>
              </a:r>
            </a:p>
          </p:txBody>
        </p:sp>
        <p:sp>
          <p:nvSpPr>
            <p:cNvPr id="24" name="Oval 23"/>
            <p:cNvSpPr/>
            <p:nvPr/>
          </p:nvSpPr>
          <p:spPr>
            <a:xfrm>
              <a:off x="1143000" y="5486400"/>
              <a:ext cx="6096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no</a:t>
              </a:r>
              <a:endParaRPr lang="en-US" sz="1600" dirty="0"/>
            </a:p>
          </p:txBody>
        </p:sp>
        <p:sp>
          <p:nvSpPr>
            <p:cNvPr id="25" name="Oval 24"/>
            <p:cNvSpPr/>
            <p:nvPr/>
          </p:nvSpPr>
          <p:spPr>
            <a:xfrm>
              <a:off x="1828800" y="5486400"/>
              <a:ext cx="9906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hate</a:t>
              </a:r>
              <a:endParaRPr lang="en-US" sz="1600" dirty="0"/>
            </a:p>
          </p:txBody>
        </p:sp>
        <p:sp>
          <p:nvSpPr>
            <p:cNvPr id="26" name="Oval 25"/>
            <p:cNvSpPr/>
            <p:nvPr/>
          </p:nvSpPr>
          <p:spPr>
            <a:xfrm>
              <a:off x="3429000" y="5486400"/>
              <a:ext cx="6096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a</a:t>
              </a:r>
            </a:p>
          </p:txBody>
        </p:sp>
        <p:sp>
          <p:nvSpPr>
            <p:cNvPr id="27" name="Oval 26"/>
            <p:cNvSpPr/>
            <p:nvPr/>
          </p:nvSpPr>
          <p:spPr>
            <a:xfrm>
              <a:off x="4114800" y="5486400"/>
              <a:ext cx="6858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the</a:t>
              </a:r>
              <a:endParaRPr lang="en-US" sz="1600" dirty="0"/>
            </a:p>
          </p:txBody>
        </p:sp>
        <p:sp>
          <p:nvSpPr>
            <p:cNvPr id="28" name="TextBox 27"/>
            <p:cNvSpPr txBox="1"/>
            <p:nvPr/>
          </p:nvSpPr>
          <p:spPr>
            <a:xfrm>
              <a:off x="2836312" y="5486400"/>
              <a:ext cx="516488" cy="369332"/>
            </a:xfrm>
            <a:prstGeom prst="rect">
              <a:avLst/>
            </a:prstGeom>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smtClean="0">
                  <a:solidFill>
                    <a:schemeClr val="accent6"/>
                  </a:solidFill>
                </a:rPr>
                <a:t>…...</a:t>
              </a:r>
              <a:endParaRPr lang="en-US" dirty="0">
                <a:solidFill>
                  <a:schemeClr val="accent6"/>
                </a:solidFill>
              </a:endParaRPr>
            </a:p>
          </p:txBody>
        </p:sp>
        <p:cxnSp>
          <p:nvCxnSpPr>
            <p:cNvPr id="29" name="Straight Arrow Connector 28"/>
            <p:cNvCxnSpPr>
              <a:stCxn id="23" idx="4"/>
              <a:endCxn id="24" idx="0"/>
            </p:cNvCxnSpPr>
            <p:nvPr/>
          </p:nvCxnSpPr>
          <p:spPr>
            <a:xfrm rot="5400000">
              <a:off x="2019300" y="4533900"/>
              <a:ext cx="381000" cy="1524000"/>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cxnSp>
          <p:nvCxnSpPr>
            <p:cNvPr id="30" name="Straight Arrow Connector 29"/>
            <p:cNvCxnSpPr>
              <a:stCxn id="23" idx="4"/>
              <a:endCxn id="25" idx="0"/>
            </p:cNvCxnSpPr>
            <p:nvPr/>
          </p:nvCxnSpPr>
          <p:spPr>
            <a:xfrm rot="5400000">
              <a:off x="2457450" y="4972050"/>
              <a:ext cx="381000" cy="647700"/>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cxnSp>
          <p:nvCxnSpPr>
            <p:cNvPr id="31" name="Straight Arrow Connector 30"/>
            <p:cNvCxnSpPr>
              <a:stCxn id="23" idx="4"/>
              <a:endCxn id="26" idx="0"/>
            </p:cNvCxnSpPr>
            <p:nvPr/>
          </p:nvCxnSpPr>
          <p:spPr>
            <a:xfrm rot="16200000" flipH="1">
              <a:off x="3162300" y="4914900"/>
              <a:ext cx="381000" cy="762000"/>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cxnSp>
          <p:nvCxnSpPr>
            <p:cNvPr id="32" name="Straight Arrow Connector 31"/>
            <p:cNvCxnSpPr>
              <a:stCxn id="23" idx="4"/>
              <a:endCxn id="27" idx="0"/>
            </p:cNvCxnSpPr>
            <p:nvPr/>
          </p:nvCxnSpPr>
          <p:spPr>
            <a:xfrm rot="16200000" flipH="1">
              <a:off x="3524250" y="4552950"/>
              <a:ext cx="381000" cy="1485900"/>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grpSp>
      <p:sp>
        <p:nvSpPr>
          <p:cNvPr id="33" name="TextBox 32"/>
          <p:cNvSpPr txBox="1"/>
          <p:nvPr/>
        </p:nvSpPr>
        <p:spPr>
          <a:xfrm>
            <a:off x="5562600" y="5269468"/>
            <a:ext cx="359394" cy="369332"/>
          </a:xfrm>
          <a:prstGeom prst="rect">
            <a:avLst/>
          </a:prstGeom>
          <a:noFill/>
        </p:spPr>
        <p:txBody>
          <a:bodyPr wrap="none" rtlCol="0">
            <a:spAutoFit/>
          </a:bodyPr>
          <a:lstStyle/>
          <a:p>
            <a:r>
              <a:rPr lang="en-US" dirty="0" smtClean="0"/>
              <a:t>.7</a:t>
            </a:r>
            <a:endParaRPr lang="en-US" dirty="0"/>
          </a:p>
        </p:txBody>
      </p:sp>
      <p:sp>
        <p:nvSpPr>
          <p:cNvPr id="34" name="TextBox 33"/>
          <p:cNvSpPr txBox="1"/>
          <p:nvPr/>
        </p:nvSpPr>
        <p:spPr>
          <a:xfrm>
            <a:off x="4724400" y="5269468"/>
            <a:ext cx="359394" cy="369332"/>
          </a:xfrm>
          <a:prstGeom prst="rect">
            <a:avLst/>
          </a:prstGeom>
          <a:noFill/>
        </p:spPr>
        <p:txBody>
          <a:bodyPr wrap="none" rtlCol="0">
            <a:spAutoFit/>
          </a:bodyPr>
          <a:lstStyle/>
          <a:p>
            <a:r>
              <a:rPr lang="en-US" dirty="0" smtClean="0"/>
              <a:t>.2</a:t>
            </a:r>
            <a:endParaRPr lang="en-US" dirty="0"/>
          </a:p>
        </p:txBody>
      </p:sp>
      <p:sp>
        <p:nvSpPr>
          <p:cNvPr id="35" name="TextBox 34"/>
          <p:cNvSpPr txBox="1"/>
          <p:nvPr/>
        </p:nvSpPr>
        <p:spPr>
          <a:xfrm>
            <a:off x="7086600" y="5269468"/>
            <a:ext cx="359394" cy="369332"/>
          </a:xfrm>
          <a:prstGeom prst="rect">
            <a:avLst/>
          </a:prstGeom>
          <a:noFill/>
        </p:spPr>
        <p:txBody>
          <a:bodyPr wrap="none" rtlCol="0">
            <a:spAutoFit/>
          </a:bodyPr>
          <a:lstStyle/>
          <a:p>
            <a:r>
              <a:rPr lang="en-US" dirty="0" smtClean="0"/>
              <a:t>.2</a:t>
            </a:r>
            <a:endParaRPr lang="en-US" dirty="0"/>
          </a:p>
        </p:txBody>
      </p:sp>
      <p:sp>
        <p:nvSpPr>
          <p:cNvPr id="36" name="TextBox 35"/>
          <p:cNvSpPr txBox="1"/>
          <p:nvPr/>
        </p:nvSpPr>
        <p:spPr>
          <a:xfrm>
            <a:off x="7772400" y="5269468"/>
            <a:ext cx="359394" cy="369332"/>
          </a:xfrm>
          <a:prstGeom prst="rect">
            <a:avLst/>
          </a:prstGeom>
          <a:noFill/>
        </p:spPr>
        <p:txBody>
          <a:bodyPr wrap="none" rtlCol="0">
            <a:spAutoFit/>
          </a:bodyPr>
          <a:lstStyle/>
          <a:p>
            <a:r>
              <a:rPr lang="en-US" dirty="0" smtClean="0"/>
              <a:t>.1</a:t>
            </a:r>
            <a:endParaRPr lang="en-US" dirty="0"/>
          </a:p>
        </p:txBody>
      </p:sp>
      <p:pic>
        <p:nvPicPr>
          <p:cNvPr id="37" name="Picture 36" descr="naive bayes.png"/>
          <p:cNvPicPr>
            <a:picLocks noChangeAspect="1"/>
          </p:cNvPicPr>
          <p:nvPr/>
        </p:nvPicPr>
        <p:blipFill>
          <a:blip r:embed="rId3" cstate="print"/>
          <a:stretch>
            <a:fillRect/>
          </a:stretch>
        </p:blipFill>
        <p:spPr>
          <a:xfrm>
            <a:off x="1828799" y="1828800"/>
            <a:ext cx="5257801" cy="18551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33" grpId="0"/>
      <p:bldP spid="34" grpId="0"/>
      <p:bldP spid="35" grpId="0"/>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1" name="Group 21"/>
          <p:cNvGrpSpPr/>
          <p:nvPr/>
        </p:nvGrpSpPr>
        <p:grpSpPr>
          <a:xfrm>
            <a:off x="6019800" y="4059695"/>
            <a:ext cx="1981200" cy="2798305"/>
            <a:chOff x="685800" y="1142999"/>
            <a:chExt cx="1981200" cy="2798305"/>
          </a:xfrm>
        </p:grpSpPr>
        <p:pic>
          <p:nvPicPr>
            <p:cNvPr id="152" name="Picture 2"/>
            <p:cNvPicPr>
              <a:picLocks noChangeAspect="1" noChangeArrowheads="1"/>
            </p:cNvPicPr>
            <p:nvPr/>
          </p:nvPicPr>
          <p:blipFill>
            <a:blip r:embed="rId3" cstate="print"/>
            <a:srcRect/>
            <a:stretch>
              <a:fillRect/>
            </a:stretch>
          </p:blipFill>
          <p:spPr bwMode="auto">
            <a:xfrm>
              <a:off x="685800" y="1142999"/>
              <a:ext cx="1981200" cy="2798305"/>
            </a:xfrm>
            <a:prstGeom prst="rect">
              <a:avLst/>
            </a:prstGeom>
            <a:noFill/>
            <a:ln w="9525">
              <a:noFill/>
              <a:miter lim="800000"/>
              <a:headEnd/>
              <a:tailEnd/>
            </a:ln>
          </p:spPr>
        </p:pic>
        <p:sp>
          <p:nvSpPr>
            <p:cNvPr id="153" name="TextBox 152"/>
            <p:cNvSpPr txBox="1"/>
            <p:nvPr/>
          </p:nvSpPr>
          <p:spPr>
            <a:xfrm>
              <a:off x="1066800" y="1731504"/>
              <a:ext cx="1447800" cy="1569660"/>
            </a:xfrm>
            <a:prstGeom prst="rect">
              <a:avLst/>
            </a:prstGeom>
            <a:noFill/>
          </p:spPr>
          <p:txBody>
            <a:bodyPr wrap="square" rtlCol="0">
              <a:spAutoFit/>
            </a:bodyPr>
            <a:lstStyle/>
            <a:p>
              <a:r>
                <a:rPr lang="en-US" sz="1600" dirty="0" smtClean="0"/>
                <a:t>Marriot has </a:t>
              </a:r>
            </a:p>
            <a:p>
              <a:r>
                <a:rPr lang="en-US" sz="1600" dirty="0" smtClean="0"/>
                <a:t>good service. (+)</a:t>
              </a:r>
            </a:p>
            <a:p>
              <a:r>
                <a:rPr lang="en-US" sz="1600" dirty="0" smtClean="0"/>
                <a:t>…….</a:t>
              </a:r>
            </a:p>
            <a:p>
              <a:r>
                <a:rPr lang="en-US" sz="1600" dirty="0" smtClean="0"/>
                <a:t>We love it. (+) </a:t>
              </a:r>
            </a:p>
            <a:p>
              <a:endParaRPr lang="en-US" sz="1600" dirty="0" smtClean="0"/>
            </a:p>
          </p:txBody>
        </p:sp>
      </p:grpSp>
      <p:sp>
        <p:nvSpPr>
          <p:cNvPr id="2" name="Rectangle 2"/>
          <p:cNvSpPr>
            <a:spLocks noGrp="1"/>
          </p:cNvSpPr>
          <p:nvPr>
            <p:ph type="title"/>
          </p:nvPr>
        </p:nvSpPr>
        <p:spPr/>
        <p:txBody>
          <a:bodyPr>
            <a:normAutofit fontScale="90000"/>
          </a:bodyPr>
          <a:lstStyle>
            <a:extLst/>
          </a:lstStyle>
          <a:p>
            <a:r>
              <a:rPr lang="en-US" dirty="0" smtClean="0"/>
              <a:t>CET Research</a:t>
            </a:r>
            <a:endParaRPr lang="en-US" dirty="0"/>
          </a:p>
        </p:txBody>
      </p:sp>
      <p:sp>
        <p:nvSpPr>
          <p:cNvPr id="4" name="TextBox 3"/>
          <p:cNvSpPr txBox="1"/>
          <p:nvPr/>
        </p:nvSpPr>
        <p:spPr>
          <a:xfrm>
            <a:off x="1371600" y="381000"/>
            <a:ext cx="6367641" cy="584775"/>
          </a:xfrm>
          <a:prstGeom prst="rect">
            <a:avLst/>
          </a:prstGeom>
          <a:noFill/>
        </p:spPr>
        <p:txBody>
          <a:bodyPr wrap="none" rtlCol="0">
            <a:spAutoFit/>
          </a:bodyPr>
          <a:lstStyle/>
          <a:p>
            <a:r>
              <a:rPr lang="en-US" altLang="zh-TW" sz="3200" b="1" dirty="0" smtClean="0"/>
              <a:t>Bag-of-Words Model (II) – Inference </a:t>
            </a:r>
            <a:endParaRPr lang="zh-TW" altLang="en-US" sz="3200" b="1" dirty="0"/>
          </a:p>
        </p:txBody>
      </p:sp>
      <p:grpSp>
        <p:nvGrpSpPr>
          <p:cNvPr id="78" name="Group 19"/>
          <p:cNvGrpSpPr/>
          <p:nvPr/>
        </p:nvGrpSpPr>
        <p:grpSpPr>
          <a:xfrm>
            <a:off x="3810000" y="2667000"/>
            <a:ext cx="1371600" cy="1295400"/>
            <a:chOff x="6096000" y="1447800"/>
            <a:chExt cx="1576820" cy="2196731"/>
          </a:xfrm>
        </p:grpSpPr>
        <p:pic>
          <p:nvPicPr>
            <p:cNvPr id="79" name="Picture 7" descr="lunch-bagtrans"/>
            <p:cNvPicPr>
              <a:picLocks noChangeAspect="1" noChangeArrowheads="1"/>
            </p:cNvPicPr>
            <p:nvPr/>
          </p:nvPicPr>
          <p:blipFill>
            <a:blip r:embed="rId4" cstate="print"/>
            <a:srcRect/>
            <a:stretch>
              <a:fillRect/>
            </a:stretch>
          </p:blipFill>
          <p:spPr bwMode="auto">
            <a:xfrm>
              <a:off x="6096000" y="1447800"/>
              <a:ext cx="1576820" cy="2196731"/>
            </a:xfrm>
            <a:prstGeom prst="rect">
              <a:avLst/>
            </a:prstGeom>
            <a:noFill/>
          </p:spPr>
        </p:pic>
        <p:sp>
          <p:nvSpPr>
            <p:cNvPr id="80" name="TextBox 79"/>
            <p:cNvSpPr txBox="1"/>
            <p:nvPr/>
          </p:nvSpPr>
          <p:spPr>
            <a:xfrm>
              <a:off x="6477000" y="1981200"/>
              <a:ext cx="617670" cy="338554"/>
            </a:xfrm>
            <a:prstGeom prst="rect">
              <a:avLst/>
            </a:prstGeom>
            <a:noFill/>
          </p:spPr>
          <p:txBody>
            <a:bodyPr wrap="none" rtlCol="0">
              <a:spAutoFit/>
            </a:bodyPr>
            <a:lstStyle/>
            <a:p>
              <a:r>
                <a:rPr lang="en-US" sz="1600" dirty="0" smtClean="0"/>
                <a:t>great</a:t>
              </a:r>
              <a:endParaRPr lang="en-US" sz="1600" dirty="0"/>
            </a:p>
          </p:txBody>
        </p:sp>
        <p:sp>
          <p:nvSpPr>
            <p:cNvPr id="81" name="TextBox 80"/>
            <p:cNvSpPr txBox="1"/>
            <p:nvPr/>
          </p:nvSpPr>
          <p:spPr>
            <a:xfrm>
              <a:off x="6553200" y="1828800"/>
              <a:ext cx="282450" cy="338554"/>
            </a:xfrm>
            <a:prstGeom prst="rect">
              <a:avLst/>
            </a:prstGeom>
            <a:noFill/>
          </p:spPr>
          <p:txBody>
            <a:bodyPr wrap="none" rtlCol="0">
              <a:spAutoFit/>
            </a:bodyPr>
            <a:lstStyle/>
            <a:p>
              <a:r>
                <a:rPr lang="en-US" sz="1600" dirty="0" smtClean="0"/>
                <a:t>a</a:t>
              </a:r>
              <a:endParaRPr lang="en-US" sz="1600" dirty="0"/>
            </a:p>
          </p:txBody>
        </p:sp>
        <p:sp>
          <p:nvSpPr>
            <p:cNvPr id="82" name="TextBox 81"/>
            <p:cNvSpPr txBox="1"/>
            <p:nvPr/>
          </p:nvSpPr>
          <p:spPr>
            <a:xfrm>
              <a:off x="6553200" y="2514600"/>
              <a:ext cx="891911" cy="338554"/>
            </a:xfrm>
            <a:prstGeom prst="rect">
              <a:avLst/>
            </a:prstGeom>
            <a:noFill/>
          </p:spPr>
          <p:txBody>
            <a:bodyPr wrap="none" rtlCol="0">
              <a:spAutoFit/>
            </a:bodyPr>
            <a:lstStyle/>
            <a:p>
              <a:r>
                <a:rPr lang="en-US" sz="1600" dirty="0" smtClean="0"/>
                <a:t>Marriott</a:t>
              </a:r>
              <a:endParaRPr lang="en-US" sz="1600" dirty="0"/>
            </a:p>
          </p:txBody>
        </p:sp>
        <p:sp>
          <p:nvSpPr>
            <p:cNvPr id="83" name="TextBox 82"/>
            <p:cNvSpPr txBox="1"/>
            <p:nvPr/>
          </p:nvSpPr>
          <p:spPr>
            <a:xfrm>
              <a:off x="6477000" y="2819400"/>
              <a:ext cx="616900" cy="338554"/>
            </a:xfrm>
            <a:prstGeom prst="rect">
              <a:avLst/>
            </a:prstGeom>
            <a:noFill/>
          </p:spPr>
          <p:txBody>
            <a:bodyPr wrap="none" rtlCol="0">
              <a:spAutoFit/>
            </a:bodyPr>
            <a:lstStyle/>
            <a:p>
              <a:r>
                <a:rPr lang="en-US" sz="1600" dirty="0" smtClean="0"/>
                <a:t>hotel</a:t>
              </a:r>
              <a:endParaRPr lang="en-US" sz="1600" dirty="0"/>
            </a:p>
          </p:txBody>
        </p:sp>
        <p:sp>
          <p:nvSpPr>
            <p:cNvPr id="84" name="TextBox 83"/>
            <p:cNvSpPr txBox="1"/>
            <p:nvPr/>
          </p:nvSpPr>
          <p:spPr>
            <a:xfrm>
              <a:off x="7086600" y="2895600"/>
              <a:ext cx="311304" cy="338554"/>
            </a:xfrm>
            <a:prstGeom prst="rect">
              <a:avLst/>
            </a:prstGeom>
            <a:noFill/>
          </p:spPr>
          <p:txBody>
            <a:bodyPr wrap="none" rtlCol="0">
              <a:spAutoFit/>
            </a:bodyPr>
            <a:lstStyle/>
            <a:p>
              <a:r>
                <a:rPr lang="en-US" sz="1600" dirty="0" smtClean="0"/>
                <a:t>is</a:t>
              </a:r>
              <a:endParaRPr lang="en-US" sz="1600" dirty="0"/>
            </a:p>
          </p:txBody>
        </p:sp>
        <p:sp>
          <p:nvSpPr>
            <p:cNvPr id="85" name="TextBox 84"/>
            <p:cNvSpPr txBox="1"/>
            <p:nvPr/>
          </p:nvSpPr>
          <p:spPr>
            <a:xfrm>
              <a:off x="6553200" y="3124200"/>
              <a:ext cx="462499" cy="338554"/>
            </a:xfrm>
            <a:prstGeom prst="rect">
              <a:avLst/>
            </a:prstGeom>
            <a:noFill/>
          </p:spPr>
          <p:txBody>
            <a:bodyPr wrap="none" rtlCol="0">
              <a:spAutoFit/>
            </a:bodyPr>
            <a:lstStyle/>
            <a:p>
              <a:r>
                <a:rPr lang="en-US" sz="1600" dirty="0" smtClean="0"/>
                <a:t>We</a:t>
              </a:r>
              <a:endParaRPr lang="en-US" sz="1600" dirty="0"/>
            </a:p>
          </p:txBody>
        </p:sp>
        <p:sp>
          <p:nvSpPr>
            <p:cNvPr id="86" name="TextBox 85"/>
            <p:cNvSpPr txBox="1"/>
            <p:nvPr/>
          </p:nvSpPr>
          <p:spPr>
            <a:xfrm>
              <a:off x="6629400" y="2286000"/>
              <a:ext cx="557268" cy="338554"/>
            </a:xfrm>
            <a:prstGeom prst="rect">
              <a:avLst/>
            </a:prstGeom>
            <a:noFill/>
          </p:spPr>
          <p:txBody>
            <a:bodyPr wrap="none" rtlCol="0">
              <a:spAutoFit/>
            </a:bodyPr>
            <a:lstStyle/>
            <a:p>
              <a:r>
                <a:rPr lang="en-US" sz="1600" dirty="0" smtClean="0"/>
                <a:t>hate</a:t>
              </a:r>
              <a:endParaRPr lang="en-US" sz="1600" dirty="0"/>
            </a:p>
          </p:txBody>
        </p:sp>
        <p:sp>
          <p:nvSpPr>
            <p:cNvPr id="87" name="TextBox 86"/>
            <p:cNvSpPr txBox="1"/>
            <p:nvPr/>
          </p:nvSpPr>
          <p:spPr>
            <a:xfrm>
              <a:off x="7086600" y="2209800"/>
              <a:ext cx="300082" cy="338554"/>
            </a:xfrm>
            <a:prstGeom prst="rect">
              <a:avLst/>
            </a:prstGeom>
            <a:noFill/>
          </p:spPr>
          <p:txBody>
            <a:bodyPr wrap="none" rtlCol="0">
              <a:spAutoFit/>
            </a:bodyPr>
            <a:lstStyle/>
            <a:p>
              <a:r>
                <a:rPr lang="en-US" sz="1600" dirty="0" smtClean="0"/>
                <a:t>it</a:t>
              </a:r>
              <a:endParaRPr lang="en-US" sz="1600" dirty="0"/>
            </a:p>
          </p:txBody>
        </p:sp>
      </p:grpSp>
      <p:grpSp>
        <p:nvGrpSpPr>
          <p:cNvPr id="88" name="Group 20"/>
          <p:cNvGrpSpPr/>
          <p:nvPr/>
        </p:nvGrpSpPr>
        <p:grpSpPr>
          <a:xfrm>
            <a:off x="3505200" y="1219200"/>
            <a:ext cx="1981200" cy="1371601"/>
            <a:chOff x="2971800" y="1219199"/>
            <a:chExt cx="1981200" cy="1371601"/>
          </a:xfrm>
        </p:grpSpPr>
        <p:pic>
          <p:nvPicPr>
            <p:cNvPr id="89" name="Picture 2"/>
            <p:cNvPicPr>
              <a:picLocks noChangeAspect="1" noChangeArrowheads="1"/>
            </p:cNvPicPr>
            <p:nvPr/>
          </p:nvPicPr>
          <p:blipFill>
            <a:blip r:embed="rId3" cstate="print">
              <a:lum/>
            </a:blip>
            <a:srcRect/>
            <a:stretch>
              <a:fillRect/>
            </a:stretch>
          </p:blipFill>
          <p:spPr bwMode="auto">
            <a:xfrm>
              <a:off x="2971800" y="1219199"/>
              <a:ext cx="1981200" cy="1371601"/>
            </a:xfrm>
            <a:prstGeom prst="rect">
              <a:avLst/>
            </a:prstGeom>
            <a:noFill/>
            <a:ln w="9525">
              <a:noFill/>
              <a:miter lim="800000"/>
              <a:headEnd/>
              <a:tailEnd/>
            </a:ln>
            <a:effectLst>
              <a:outerShdw blurRad="50800" dist="50800" dir="5400000" algn="ctr" rotWithShape="0">
                <a:srgbClr val="000000">
                  <a:alpha val="0"/>
                </a:srgbClr>
              </a:outerShdw>
            </a:effectLst>
          </p:spPr>
        </p:pic>
        <p:sp>
          <p:nvSpPr>
            <p:cNvPr id="90" name="TextBox 89"/>
            <p:cNvSpPr txBox="1"/>
            <p:nvPr/>
          </p:nvSpPr>
          <p:spPr>
            <a:xfrm>
              <a:off x="3429000" y="1524000"/>
              <a:ext cx="1447800" cy="584775"/>
            </a:xfrm>
            <a:prstGeom prst="rect">
              <a:avLst/>
            </a:prstGeom>
            <a:noFill/>
          </p:spPr>
          <p:txBody>
            <a:bodyPr wrap="square" rtlCol="0">
              <a:spAutoFit/>
            </a:bodyPr>
            <a:lstStyle/>
            <a:p>
              <a:r>
                <a:rPr lang="en-US" sz="1600" dirty="0" smtClean="0"/>
                <a:t>Marriott is</a:t>
              </a:r>
            </a:p>
            <a:p>
              <a:r>
                <a:rPr lang="en-US" sz="1600" dirty="0" smtClean="0"/>
                <a:t>a great hotel.</a:t>
              </a:r>
            </a:p>
          </p:txBody>
        </p:sp>
      </p:grpSp>
      <p:grpSp>
        <p:nvGrpSpPr>
          <p:cNvPr id="91" name="Group 2"/>
          <p:cNvGrpSpPr>
            <a:grpSpLocks/>
          </p:cNvGrpSpPr>
          <p:nvPr/>
        </p:nvGrpSpPr>
        <p:grpSpPr bwMode="auto">
          <a:xfrm>
            <a:off x="6423025" y="1971675"/>
            <a:ext cx="555625" cy="1000125"/>
            <a:chOff x="2532" y="1542"/>
            <a:chExt cx="184" cy="332"/>
          </a:xfrm>
        </p:grpSpPr>
        <p:sp>
          <p:nvSpPr>
            <p:cNvPr id="92" name="AutoShape 3"/>
            <p:cNvSpPr>
              <a:spLocks noChangeArrowheads="1"/>
            </p:cNvSpPr>
            <p:nvPr/>
          </p:nvSpPr>
          <p:spPr bwMode="auto">
            <a:xfrm>
              <a:off x="2532" y="1542"/>
              <a:ext cx="184" cy="332"/>
            </a:xfrm>
            <a:prstGeom prst="bracketPair">
              <a:avLst>
                <a:gd name="adj" fmla="val 16667"/>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lstStyle/>
            <a:p>
              <a:endParaRPr lang="en-US"/>
            </a:p>
          </p:txBody>
        </p:sp>
        <p:sp>
          <p:nvSpPr>
            <p:cNvPr id="93" name="Line 4"/>
            <p:cNvSpPr>
              <a:spLocks noChangeAspect="1" noChangeShapeType="1"/>
            </p:cNvSpPr>
            <p:nvPr/>
          </p:nvSpPr>
          <p:spPr bwMode="auto">
            <a:xfrm>
              <a:off x="2567" y="1607"/>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p>
          </p:txBody>
        </p:sp>
        <p:sp>
          <p:nvSpPr>
            <p:cNvPr id="94" name="Line 5"/>
            <p:cNvSpPr>
              <a:spLocks noChangeAspect="1" noChangeShapeType="1"/>
            </p:cNvSpPr>
            <p:nvPr/>
          </p:nvSpPr>
          <p:spPr bwMode="auto">
            <a:xfrm>
              <a:off x="2567" y="1655"/>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p>
          </p:txBody>
        </p:sp>
        <p:sp>
          <p:nvSpPr>
            <p:cNvPr id="95" name="Line 6"/>
            <p:cNvSpPr>
              <a:spLocks noChangeAspect="1" noChangeShapeType="1"/>
            </p:cNvSpPr>
            <p:nvPr/>
          </p:nvSpPr>
          <p:spPr bwMode="auto">
            <a:xfrm>
              <a:off x="2568" y="1703"/>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p>
          </p:txBody>
        </p:sp>
        <p:sp>
          <p:nvSpPr>
            <p:cNvPr id="96" name="Line 7"/>
            <p:cNvSpPr>
              <a:spLocks noChangeAspect="1" noChangeShapeType="1"/>
            </p:cNvSpPr>
            <p:nvPr/>
          </p:nvSpPr>
          <p:spPr bwMode="auto">
            <a:xfrm>
              <a:off x="2568" y="1751"/>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p>
          </p:txBody>
        </p:sp>
        <p:sp>
          <p:nvSpPr>
            <p:cNvPr id="97" name="Line 8"/>
            <p:cNvSpPr>
              <a:spLocks noChangeAspect="1" noChangeShapeType="1"/>
            </p:cNvSpPr>
            <p:nvPr/>
          </p:nvSpPr>
          <p:spPr bwMode="auto">
            <a:xfrm>
              <a:off x="2567" y="1803"/>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p>
          </p:txBody>
        </p:sp>
      </p:grpSp>
      <p:grpSp>
        <p:nvGrpSpPr>
          <p:cNvPr id="98" name="Group 26"/>
          <p:cNvGrpSpPr>
            <a:grpSpLocks/>
          </p:cNvGrpSpPr>
          <p:nvPr/>
        </p:nvGrpSpPr>
        <p:grpSpPr bwMode="auto">
          <a:xfrm>
            <a:off x="7086600" y="1971675"/>
            <a:ext cx="555625" cy="1000125"/>
            <a:chOff x="2532" y="1542"/>
            <a:chExt cx="184" cy="332"/>
          </a:xfrm>
        </p:grpSpPr>
        <p:sp>
          <p:nvSpPr>
            <p:cNvPr id="99" name="AutoShape 27"/>
            <p:cNvSpPr>
              <a:spLocks noChangeArrowheads="1"/>
            </p:cNvSpPr>
            <p:nvPr/>
          </p:nvSpPr>
          <p:spPr bwMode="auto">
            <a:xfrm>
              <a:off x="2532" y="1542"/>
              <a:ext cx="184" cy="332"/>
            </a:xfrm>
            <a:prstGeom prst="bracketPair">
              <a:avLst>
                <a:gd name="adj" fmla="val 16667"/>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lstStyle/>
            <a:p>
              <a:endParaRPr lang="en-US">
                <a:solidFill>
                  <a:schemeClr val="accent6"/>
                </a:solidFill>
              </a:endParaRPr>
            </a:p>
          </p:txBody>
        </p:sp>
        <p:sp>
          <p:nvSpPr>
            <p:cNvPr id="100" name="Line 28"/>
            <p:cNvSpPr>
              <a:spLocks noChangeAspect="1" noChangeShapeType="1"/>
            </p:cNvSpPr>
            <p:nvPr/>
          </p:nvSpPr>
          <p:spPr bwMode="auto">
            <a:xfrm>
              <a:off x="2567" y="1607"/>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101" name="Line 29"/>
            <p:cNvSpPr>
              <a:spLocks noChangeAspect="1" noChangeShapeType="1"/>
            </p:cNvSpPr>
            <p:nvPr/>
          </p:nvSpPr>
          <p:spPr bwMode="auto">
            <a:xfrm>
              <a:off x="2567" y="1655"/>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102" name="Line 30"/>
            <p:cNvSpPr>
              <a:spLocks noChangeAspect="1" noChangeShapeType="1"/>
            </p:cNvSpPr>
            <p:nvPr/>
          </p:nvSpPr>
          <p:spPr bwMode="auto">
            <a:xfrm>
              <a:off x="2568" y="1703"/>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103" name="Line 31"/>
            <p:cNvSpPr>
              <a:spLocks noChangeAspect="1" noChangeShapeType="1"/>
            </p:cNvSpPr>
            <p:nvPr/>
          </p:nvSpPr>
          <p:spPr bwMode="auto">
            <a:xfrm>
              <a:off x="2568" y="1751"/>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104" name="Line 32"/>
            <p:cNvSpPr>
              <a:spLocks noChangeAspect="1" noChangeShapeType="1"/>
            </p:cNvSpPr>
            <p:nvPr/>
          </p:nvSpPr>
          <p:spPr bwMode="auto">
            <a:xfrm>
              <a:off x="2567" y="1803"/>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grpSp>
      <p:grpSp>
        <p:nvGrpSpPr>
          <p:cNvPr id="105" name="Group 33"/>
          <p:cNvGrpSpPr>
            <a:grpSpLocks/>
          </p:cNvGrpSpPr>
          <p:nvPr/>
        </p:nvGrpSpPr>
        <p:grpSpPr bwMode="auto">
          <a:xfrm>
            <a:off x="7772400" y="1981200"/>
            <a:ext cx="555625" cy="1000125"/>
            <a:chOff x="2532" y="1542"/>
            <a:chExt cx="184" cy="332"/>
          </a:xfrm>
        </p:grpSpPr>
        <p:sp>
          <p:nvSpPr>
            <p:cNvPr id="106" name="AutoShape 34"/>
            <p:cNvSpPr>
              <a:spLocks noChangeArrowheads="1"/>
            </p:cNvSpPr>
            <p:nvPr/>
          </p:nvSpPr>
          <p:spPr bwMode="auto">
            <a:xfrm>
              <a:off x="2532" y="1542"/>
              <a:ext cx="184" cy="332"/>
            </a:xfrm>
            <a:prstGeom prst="bracketPair">
              <a:avLst>
                <a:gd name="adj" fmla="val 16667"/>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lstStyle/>
            <a:p>
              <a:endParaRPr lang="en-US">
                <a:solidFill>
                  <a:schemeClr val="accent6"/>
                </a:solidFill>
              </a:endParaRPr>
            </a:p>
          </p:txBody>
        </p:sp>
        <p:sp>
          <p:nvSpPr>
            <p:cNvPr id="107" name="Line 35"/>
            <p:cNvSpPr>
              <a:spLocks noChangeAspect="1" noChangeShapeType="1"/>
            </p:cNvSpPr>
            <p:nvPr/>
          </p:nvSpPr>
          <p:spPr bwMode="auto">
            <a:xfrm>
              <a:off x="2567" y="1607"/>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108" name="Line 36"/>
            <p:cNvSpPr>
              <a:spLocks noChangeAspect="1" noChangeShapeType="1"/>
            </p:cNvSpPr>
            <p:nvPr/>
          </p:nvSpPr>
          <p:spPr bwMode="auto">
            <a:xfrm>
              <a:off x="2567" y="1655"/>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109" name="Line 37"/>
            <p:cNvSpPr>
              <a:spLocks noChangeAspect="1" noChangeShapeType="1"/>
            </p:cNvSpPr>
            <p:nvPr/>
          </p:nvSpPr>
          <p:spPr bwMode="auto">
            <a:xfrm>
              <a:off x="2568" y="1703"/>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110" name="Line 38"/>
            <p:cNvSpPr>
              <a:spLocks noChangeAspect="1" noChangeShapeType="1"/>
            </p:cNvSpPr>
            <p:nvPr/>
          </p:nvSpPr>
          <p:spPr bwMode="auto">
            <a:xfrm>
              <a:off x="2568" y="1751"/>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sp>
          <p:nvSpPr>
            <p:cNvPr id="111" name="Line 39"/>
            <p:cNvSpPr>
              <a:spLocks noChangeAspect="1" noChangeShapeType="1"/>
            </p:cNvSpPr>
            <p:nvPr/>
          </p:nvSpPr>
          <p:spPr bwMode="auto">
            <a:xfrm>
              <a:off x="2567" y="1803"/>
              <a:ext cx="119" cy="1"/>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spAutoFit/>
            </a:bodyPr>
            <a:lstStyle/>
            <a:p>
              <a:endParaRPr lang="en-US">
                <a:solidFill>
                  <a:schemeClr val="accent6"/>
                </a:solidFill>
              </a:endParaRPr>
            </a:p>
          </p:txBody>
        </p:sp>
      </p:grpSp>
      <p:sp>
        <p:nvSpPr>
          <p:cNvPr id="119" name="TextBox 118"/>
          <p:cNvSpPr txBox="1"/>
          <p:nvPr/>
        </p:nvSpPr>
        <p:spPr>
          <a:xfrm>
            <a:off x="6324600" y="1621393"/>
            <a:ext cx="1617943" cy="369332"/>
          </a:xfrm>
          <a:prstGeom prst="rect">
            <a:avLst/>
          </a:prstGeom>
          <a:noFill/>
        </p:spPr>
        <p:txBody>
          <a:bodyPr wrap="none" rtlCol="0">
            <a:spAutoFit/>
          </a:bodyPr>
          <a:lstStyle/>
          <a:p>
            <a:r>
              <a:rPr lang="en-US" dirty="0" smtClean="0"/>
              <a:t>Feature Vector </a:t>
            </a:r>
            <a:endParaRPr lang="en-US" dirty="0"/>
          </a:p>
        </p:txBody>
      </p:sp>
      <p:cxnSp>
        <p:nvCxnSpPr>
          <p:cNvPr id="120" name="Straight Arrow Connector 119"/>
          <p:cNvCxnSpPr/>
          <p:nvPr/>
        </p:nvCxnSpPr>
        <p:spPr>
          <a:xfrm>
            <a:off x="2438400" y="2057400"/>
            <a:ext cx="1143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1" name="Straight Arrow Connector 120"/>
          <p:cNvCxnSpPr/>
          <p:nvPr/>
        </p:nvCxnSpPr>
        <p:spPr>
          <a:xfrm flipV="1">
            <a:off x="5486400" y="2514600"/>
            <a:ext cx="838200" cy="762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2" name="Straight Arrow Connector 121"/>
          <p:cNvCxnSpPr/>
          <p:nvPr/>
        </p:nvCxnSpPr>
        <p:spPr>
          <a:xfrm>
            <a:off x="5410200" y="1828800"/>
            <a:ext cx="914400" cy="457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123" name="Group 105"/>
          <p:cNvGrpSpPr/>
          <p:nvPr/>
        </p:nvGrpSpPr>
        <p:grpSpPr>
          <a:xfrm>
            <a:off x="685800" y="4572000"/>
            <a:ext cx="3657600" cy="1371600"/>
            <a:chOff x="1143000" y="4495800"/>
            <a:chExt cx="3657600" cy="1371600"/>
          </a:xfrm>
        </p:grpSpPr>
        <p:sp>
          <p:nvSpPr>
            <p:cNvPr id="124" name="Oval 123"/>
            <p:cNvSpPr/>
            <p:nvPr/>
          </p:nvSpPr>
          <p:spPr>
            <a:xfrm>
              <a:off x="2133600" y="4495800"/>
              <a:ext cx="1752600" cy="609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Positive/</a:t>
              </a:r>
            </a:p>
            <a:p>
              <a:pPr algn="ctr"/>
              <a:r>
                <a:rPr lang="en-US" sz="1600" dirty="0" smtClean="0"/>
                <a:t>Negative</a:t>
              </a:r>
              <a:endParaRPr lang="en-US" sz="1600" dirty="0"/>
            </a:p>
          </p:txBody>
        </p:sp>
        <p:sp>
          <p:nvSpPr>
            <p:cNvPr id="125" name="Oval 124"/>
            <p:cNvSpPr/>
            <p:nvPr/>
          </p:nvSpPr>
          <p:spPr>
            <a:xfrm>
              <a:off x="1143000" y="5486400"/>
              <a:ext cx="6096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a</a:t>
              </a:r>
              <a:endParaRPr lang="en-US" sz="1600" dirty="0"/>
            </a:p>
          </p:txBody>
        </p:sp>
        <p:sp>
          <p:nvSpPr>
            <p:cNvPr id="126" name="Oval 125"/>
            <p:cNvSpPr/>
            <p:nvPr/>
          </p:nvSpPr>
          <p:spPr>
            <a:xfrm>
              <a:off x="1828800" y="5486400"/>
              <a:ext cx="9906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great</a:t>
              </a:r>
              <a:endParaRPr lang="en-US" sz="1600" dirty="0"/>
            </a:p>
          </p:txBody>
        </p:sp>
        <p:sp>
          <p:nvSpPr>
            <p:cNvPr id="127" name="Oval 126"/>
            <p:cNvSpPr/>
            <p:nvPr/>
          </p:nvSpPr>
          <p:spPr>
            <a:xfrm>
              <a:off x="3429000" y="5486400"/>
              <a:ext cx="6096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is</a:t>
              </a:r>
              <a:endParaRPr lang="en-US" sz="1600" dirty="0"/>
            </a:p>
          </p:txBody>
        </p:sp>
        <p:sp>
          <p:nvSpPr>
            <p:cNvPr id="128" name="Oval 127"/>
            <p:cNvSpPr/>
            <p:nvPr/>
          </p:nvSpPr>
          <p:spPr>
            <a:xfrm>
              <a:off x="4114800" y="5486400"/>
              <a:ext cx="6858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we</a:t>
              </a:r>
              <a:endParaRPr lang="en-US" sz="1600" dirty="0"/>
            </a:p>
          </p:txBody>
        </p:sp>
        <p:sp>
          <p:nvSpPr>
            <p:cNvPr id="129" name="TextBox 128"/>
            <p:cNvSpPr txBox="1"/>
            <p:nvPr/>
          </p:nvSpPr>
          <p:spPr>
            <a:xfrm>
              <a:off x="2836312" y="5486400"/>
              <a:ext cx="516488" cy="369332"/>
            </a:xfrm>
            <a:prstGeom prst="rect">
              <a:avLst/>
            </a:prstGeom>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smtClean="0">
                  <a:solidFill>
                    <a:schemeClr val="accent6"/>
                  </a:solidFill>
                </a:rPr>
                <a:t>…...</a:t>
              </a:r>
              <a:endParaRPr lang="en-US" dirty="0">
                <a:solidFill>
                  <a:schemeClr val="accent6"/>
                </a:solidFill>
              </a:endParaRPr>
            </a:p>
          </p:txBody>
        </p:sp>
        <p:cxnSp>
          <p:nvCxnSpPr>
            <p:cNvPr id="130" name="Straight Arrow Connector 129"/>
            <p:cNvCxnSpPr>
              <a:stCxn id="124" idx="4"/>
              <a:endCxn id="125" idx="0"/>
            </p:cNvCxnSpPr>
            <p:nvPr/>
          </p:nvCxnSpPr>
          <p:spPr>
            <a:xfrm rot="5400000">
              <a:off x="2038350" y="4514850"/>
              <a:ext cx="381000" cy="1562100"/>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cxnSp>
          <p:nvCxnSpPr>
            <p:cNvPr id="131" name="Straight Arrow Connector 130"/>
            <p:cNvCxnSpPr>
              <a:stCxn id="124" idx="4"/>
              <a:endCxn id="126" idx="0"/>
            </p:cNvCxnSpPr>
            <p:nvPr/>
          </p:nvCxnSpPr>
          <p:spPr>
            <a:xfrm rot="5400000">
              <a:off x="2476500" y="4953000"/>
              <a:ext cx="381000" cy="685800"/>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cxnSp>
          <p:nvCxnSpPr>
            <p:cNvPr id="132" name="Straight Arrow Connector 131"/>
            <p:cNvCxnSpPr>
              <a:stCxn id="124" idx="4"/>
              <a:endCxn id="127" idx="0"/>
            </p:cNvCxnSpPr>
            <p:nvPr/>
          </p:nvCxnSpPr>
          <p:spPr>
            <a:xfrm rot="16200000" flipH="1">
              <a:off x="3181350" y="4933950"/>
              <a:ext cx="381000" cy="723900"/>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cxnSp>
          <p:nvCxnSpPr>
            <p:cNvPr id="133" name="Straight Arrow Connector 132"/>
            <p:cNvCxnSpPr>
              <a:stCxn id="124" idx="4"/>
              <a:endCxn id="128" idx="0"/>
            </p:cNvCxnSpPr>
            <p:nvPr/>
          </p:nvCxnSpPr>
          <p:spPr>
            <a:xfrm rot="16200000" flipH="1">
              <a:off x="3543300" y="4572000"/>
              <a:ext cx="381000" cy="1447800"/>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grpSp>
      <p:sp>
        <p:nvSpPr>
          <p:cNvPr id="134" name="TextBox 133"/>
          <p:cNvSpPr txBox="1"/>
          <p:nvPr/>
        </p:nvSpPr>
        <p:spPr>
          <a:xfrm>
            <a:off x="5105400" y="3200400"/>
            <a:ext cx="1697837" cy="584775"/>
          </a:xfrm>
          <a:prstGeom prst="rect">
            <a:avLst/>
          </a:prstGeom>
          <a:noFill/>
        </p:spPr>
        <p:txBody>
          <a:bodyPr wrap="none" rtlCol="0">
            <a:spAutoFit/>
          </a:bodyPr>
          <a:lstStyle/>
          <a:p>
            <a:r>
              <a:rPr lang="en-US" sz="1600" dirty="0" smtClean="0"/>
              <a:t>2. Extract Feature </a:t>
            </a:r>
          </a:p>
          <a:p>
            <a:r>
              <a:rPr lang="en-US" sz="1600" dirty="0" smtClean="0"/>
              <a:t>      Vectors</a:t>
            </a:r>
          </a:p>
        </p:txBody>
      </p:sp>
      <p:sp>
        <p:nvSpPr>
          <p:cNvPr id="135" name="TextBox 134"/>
          <p:cNvSpPr txBox="1"/>
          <p:nvPr/>
        </p:nvSpPr>
        <p:spPr>
          <a:xfrm>
            <a:off x="2514600" y="1447800"/>
            <a:ext cx="1033360" cy="584775"/>
          </a:xfrm>
          <a:prstGeom prst="rect">
            <a:avLst/>
          </a:prstGeom>
          <a:noFill/>
        </p:spPr>
        <p:txBody>
          <a:bodyPr wrap="none" rtlCol="0">
            <a:spAutoFit/>
          </a:bodyPr>
          <a:lstStyle/>
          <a:p>
            <a:r>
              <a:rPr lang="en-US" sz="1600" dirty="0" smtClean="0"/>
              <a:t>1. Extract </a:t>
            </a:r>
            <a:endParaRPr lang="en-US" sz="1600" dirty="0"/>
          </a:p>
          <a:p>
            <a:r>
              <a:rPr lang="en-US" sz="1600" dirty="0" smtClean="0"/>
              <a:t>Sentences</a:t>
            </a:r>
          </a:p>
        </p:txBody>
      </p:sp>
      <p:sp>
        <p:nvSpPr>
          <p:cNvPr id="136" name="TextBox 135"/>
          <p:cNvSpPr txBox="1"/>
          <p:nvPr/>
        </p:nvSpPr>
        <p:spPr>
          <a:xfrm>
            <a:off x="3733800" y="2373868"/>
            <a:ext cx="1468672" cy="369332"/>
          </a:xfrm>
          <a:prstGeom prst="rect">
            <a:avLst/>
          </a:prstGeom>
          <a:noFill/>
        </p:spPr>
        <p:txBody>
          <a:bodyPr wrap="none" rtlCol="0">
            <a:spAutoFit/>
          </a:bodyPr>
          <a:lstStyle/>
          <a:p>
            <a:r>
              <a:rPr lang="en-US" dirty="0" smtClean="0"/>
              <a:t>Bag-of-Words</a:t>
            </a:r>
          </a:p>
        </p:txBody>
      </p:sp>
      <p:sp>
        <p:nvSpPr>
          <p:cNvPr id="137" name="TextBox 136"/>
          <p:cNvSpPr txBox="1"/>
          <p:nvPr/>
        </p:nvSpPr>
        <p:spPr>
          <a:xfrm>
            <a:off x="3886200" y="1066800"/>
            <a:ext cx="1140249" cy="369332"/>
          </a:xfrm>
          <a:prstGeom prst="rect">
            <a:avLst/>
          </a:prstGeom>
          <a:noFill/>
        </p:spPr>
        <p:txBody>
          <a:bodyPr wrap="none" rtlCol="0">
            <a:spAutoFit/>
          </a:bodyPr>
          <a:lstStyle/>
          <a:p>
            <a:r>
              <a:rPr lang="en-US" dirty="0" smtClean="0"/>
              <a:t>Sentences</a:t>
            </a:r>
            <a:endParaRPr lang="en-US" dirty="0"/>
          </a:p>
        </p:txBody>
      </p:sp>
      <p:sp>
        <p:nvSpPr>
          <p:cNvPr id="138" name="TextBox 137"/>
          <p:cNvSpPr txBox="1"/>
          <p:nvPr/>
        </p:nvSpPr>
        <p:spPr>
          <a:xfrm>
            <a:off x="616759" y="1143000"/>
            <a:ext cx="1736309" cy="369332"/>
          </a:xfrm>
          <a:prstGeom prst="rect">
            <a:avLst/>
          </a:prstGeom>
          <a:noFill/>
        </p:spPr>
        <p:txBody>
          <a:bodyPr wrap="none" rtlCol="0">
            <a:spAutoFit/>
          </a:bodyPr>
          <a:lstStyle/>
          <a:p>
            <a:r>
              <a:rPr lang="en-US" dirty="0" smtClean="0"/>
              <a:t>New Documents</a:t>
            </a:r>
            <a:endParaRPr lang="en-US" dirty="0"/>
          </a:p>
        </p:txBody>
      </p:sp>
      <p:sp>
        <p:nvSpPr>
          <p:cNvPr id="139" name="TextBox 138"/>
          <p:cNvSpPr txBox="1"/>
          <p:nvPr/>
        </p:nvSpPr>
        <p:spPr>
          <a:xfrm>
            <a:off x="457200" y="4495800"/>
            <a:ext cx="1305422" cy="646331"/>
          </a:xfrm>
          <a:prstGeom prst="rect">
            <a:avLst/>
          </a:prstGeom>
          <a:noFill/>
        </p:spPr>
        <p:txBody>
          <a:bodyPr wrap="none" rtlCol="0">
            <a:spAutoFit/>
          </a:bodyPr>
          <a:lstStyle/>
          <a:p>
            <a:r>
              <a:rPr lang="en-US" dirty="0" smtClean="0"/>
              <a:t>Naïve </a:t>
            </a:r>
            <a:r>
              <a:rPr lang="en-US" dirty="0" err="1" smtClean="0"/>
              <a:t>Bayes</a:t>
            </a:r>
            <a:endParaRPr lang="en-US" dirty="0" smtClean="0"/>
          </a:p>
          <a:p>
            <a:r>
              <a:rPr lang="en-US" dirty="0" smtClean="0"/>
              <a:t>Classifier</a:t>
            </a:r>
            <a:endParaRPr lang="en-US" dirty="0"/>
          </a:p>
        </p:txBody>
      </p:sp>
      <p:sp>
        <p:nvSpPr>
          <p:cNvPr id="140" name="TextBox 139"/>
          <p:cNvSpPr txBox="1"/>
          <p:nvPr/>
        </p:nvSpPr>
        <p:spPr>
          <a:xfrm>
            <a:off x="1676400" y="5955268"/>
            <a:ext cx="359394" cy="369332"/>
          </a:xfrm>
          <a:prstGeom prst="rect">
            <a:avLst/>
          </a:prstGeom>
          <a:noFill/>
        </p:spPr>
        <p:txBody>
          <a:bodyPr wrap="none" rtlCol="0">
            <a:spAutoFit/>
          </a:bodyPr>
          <a:lstStyle/>
          <a:p>
            <a:r>
              <a:rPr lang="en-US" dirty="0" smtClean="0"/>
              <a:t>.7</a:t>
            </a:r>
            <a:endParaRPr lang="en-US" dirty="0"/>
          </a:p>
        </p:txBody>
      </p:sp>
      <p:sp>
        <p:nvSpPr>
          <p:cNvPr id="141" name="TextBox 140"/>
          <p:cNvSpPr txBox="1"/>
          <p:nvPr/>
        </p:nvSpPr>
        <p:spPr>
          <a:xfrm>
            <a:off x="838200" y="5943600"/>
            <a:ext cx="359394" cy="369332"/>
          </a:xfrm>
          <a:prstGeom prst="rect">
            <a:avLst/>
          </a:prstGeom>
          <a:noFill/>
        </p:spPr>
        <p:txBody>
          <a:bodyPr wrap="none" rtlCol="0">
            <a:spAutoFit/>
          </a:bodyPr>
          <a:lstStyle/>
          <a:p>
            <a:r>
              <a:rPr lang="en-US" dirty="0" smtClean="0"/>
              <a:t>.2</a:t>
            </a:r>
            <a:endParaRPr lang="en-US" dirty="0"/>
          </a:p>
        </p:txBody>
      </p:sp>
      <p:sp>
        <p:nvSpPr>
          <p:cNvPr id="142" name="TextBox 141"/>
          <p:cNvSpPr txBox="1"/>
          <p:nvPr/>
        </p:nvSpPr>
        <p:spPr>
          <a:xfrm>
            <a:off x="3069606" y="5955268"/>
            <a:ext cx="359394" cy="369332"/>
          </a:xfrm>
          <a:prstGeom prst="rect">
            <a:avLst/>
          </a:prstGeom>
          <a:noFill/>
        </p:spPr>
        <p:txBody>
          <a:bodyPr wrap="none" rtlCol="0">
            <a:spAutoFit/>
          </a:bodyPr>
          <a:lstStyle/>
          <a:p>
            <a:r>
              <a:rPr lang="en-US" dirty="0" smtClean="0"/>
              <a:t>.2</a:t>
            </a:r>
            <a:endParaRPr lang="en-US" dirty="0"/>
          </a:p>
        </p:txBody>
      </p:sp>
      <p:sp>
        <p:nvSpPr>
          <p:cNvPr id="143" name="TextBox 142"/>
          <p:cNvSpPr txBox="1"/>
          <p:nvPr/>
        </p:nvSpPr>
        <p:spPr>
          <a:xfrm>
            <a:off x="3810000" y="5943600"/>
            <a:ext cx="359394" cy="369332"/>
          </a:xfrm>
          <a:prstGeom prst="rect">
            <a:avLst/>
          </a:prstGeom>
          <a:noFill/>
        </p:spPr>
        <p:txBody>
          <a:bodyPr wrap="none" rtlCol="0">
            <a:spAutoFit/>
          </a:bodyPr>
          <a:lstStyle/>
          <a:p>
            <a:r>
              <a:rPr lang="en-US" dirty="0" smtClean="0"/>
              <a:t>.1</a:t>
            </a:r>
            <a:endParaRPr lang="en-US" dirty="0"/>
          </a:p>
        </p:txBody>
      </p:sp>
      <p:cxnSp>
        <p:nvCxnSpPr>
          <p:cNvPr id="144" name="Straight Arrow Connector 143"/>
          <p:cNvCxnSpPr/>
          <p:nvPr/>
        </p:nvCxnSpPr>
        <p:spPr>
          <a:xfrm rot="5400000">
            <a:off x="6896100" y="3848100"/>
            <a:ext cx="1447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5" name="Straight Arrow Connector 144"/>
          <p:cNvCxnSpPr/>
          <p:nvPr/>
        </p:nvCxnSpPr>
        <p:spPr>
          <a:xfrm>
            <a:off x="2362200" y="3352800"/>
            <a:ext cx="3886200" cy="1371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6" name="Straight Arrow Connector 145"/>
          <p:cNvCxnSpPr/>
          <p:nvPr/>
        </p:nvCxnSpPr>
        <p:spPr>
          <a:xfrm flipV="1">
            <a:off x="3810000" y="4953000"/>
            <a:ext cx="2514600" cy="152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7" name="TextBox 146"/>
          <p:cNvSpPr txBox="1"/>
          <p:nvPr/>
        </p:nvSpPr>
        <p:spPr>
          <a:xfrm>
            <a:off x="5638800" y="3886200"/>
            <a:ext cx="2006703" cy="584775"/>
          </a:xfrm>
          <a:prstGeom prst="rect">
            <a:avLst/>
          </a:prstGeom>
          <a:noFill/>
        </p:spPr>
        <p:txBody>
          <a:bodyPr wrap="none" rtlCol="0">
            <a:spAutoFit/>
          </a:bodyPr>
          <a:lstStyle/>
          <a:p>
            <a:r>
              <a:rPr lang="en-US" sz="1600" dirty="0" smtClean="0"/>
              <a:t>3. Infer the Sentiment</a:t>
            </a:r>
          </a:p>
          <a:p>
            <a:r>
              <a:rPr lang="en-US" sz="1600" dirty="0" smtClean="0"/>
              <a:t>on new documents</a:t>
            </a:r>
          </a:p>
        </p:txBody>
      </p:sp>
      <p:pic>
        <p:nvPicPr>
          <p:cNvPr id="148" name="Picture 2"/>
          <p:cNvPicPr>
            <a:picLocks noChangeAspect="1" noChangeArrowheads="1"/>
          </p:cNvPicPr>
          <p:nvPr/>
        </p:nvPicPr>
        <p:blipFill>
          <a:blip r:embed="rId3" cstate="print"/>
          <a:srcRect/>
          <a:stretch>
            <a:fillRect/>
          </a:stretch>
        </p:blipFill>
        <p:spPr bwMode="auto">
          <a:xfrm>
            <a:off x="457200" y="1240295"/>
            <a:ext cx="1981200" cy="2798305"/>
          </a:xfrm>
          <a:prstGeom prst="rect">
            <a:avLst/>
          </a:prstGeom>
          <a:noFill/>
          <a:ln w="9525">
            <a:noFill/>
            <a:miter lim="800000"/>
            <a:headEnd/>
            <a:tailEnd/>
          </a:ln>
        </p:spPr>
      </p:pic>
      <p:sp>
        <p:nvSpPr>
          <p:cNvPr id="149" name="TextBox 148"/>
          <p:cNvSpPr txBox="1"/>
          <p:nvPr/>
        </p:nvSpPr>
        <p:spPr>
          <a:xfrm>
            <a:off x="914400" y="1905000"/>
            <a:ext cx="1600200" cy="1323439"/>
          </a:xfrm>
          <a:prstGeom prst="rect">
            <a:avLst/>
          </a:prstGeom>
          <a:noFill/>
        </p:spPr>
        <p:txBody>
          <a:bodyPr wrap="square" rtlCol="0">
            <a:spAutoFit/>
          </a:bodyPr>
          <a:lstStyle/>
          <a:p>
            <a:r>
              <a:rPr lang="en-US" sz="1600" dirty="0" smtClean="0"/>
              <a:t>Marriot has </a:t>
            </a:r>
          </a:p>
          <a:p>
            <a:r>
              <a:rPr lang="en-US" sz="1600" dirty="0" smtClean="0"/>
              <a:t>good service.</a:t>
            </a:r>
          </a:p>
          <a:p>
            <a:r>
              <a:rPr lang="en-US" sz="1600" dirty="0" smtClean="0"/>
              <a:t>…….</a:t>
            </a:r>
          </a:p>
          <a:p>
            <a:r>
              <a:rPr lang="en-US" sz="1600" dirty="0" smtClean="0"/>
              <a:t>We love it. </a:t>
            </a:r>
          </a:p>
          <a:p>
            <a:endParaRPr lang="en-US" sz="1600" dirty="0" smtClean="0"/>
          </a:p>
        </p:txBody>
      </p:sp>
      <p:sp>
        <p:nvSpPr>
          <p:cNvPr id="150" name="TextBox 149"/>
          <p:cNvSpPr txBox="1"/>
          <p:nvPr/>
        </p:nvSpPr>
        <p:spPr>
          <a:xfrm>
            <a:off x="533400" y="1295400"/>
            <a:ext cx="1736309" cy="369332"/>
          </a:xfrm>
          <a:prstGeom prst="rect">
            <a:avLst/>
          </a:prstGeom>
          <a:noFill/>
        </p:spPr>
        <p:txBody>
          <a:bodyPr wrap="none" rtlCol="0">
            <a:spAutoFit/>
          </a:bodyPr>
          <a:lstStyle/>
          <a:p>
            <a:r>
              <a:rPr lang="en-US" dirty="0" smtClean="0"/>
              <a:t>New Documents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4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4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P spid="134" grpId="0"/>
      <p:bldP spid="135" grpId="0"/>
      <p:bldP spid="136" grpId="0"/>
      <p:bldP spid="137" grpId="0"/>
      <p:bldP spid="138" grpId="0"/>
      <p:bldP spid="139" grpId="0"/>
      <p:bldP spid="140" grpId="0"/>
      <p:bldP spid="141" grpId="0"/>
      <p:bldP spid="142" grpId="0"/>
      <p:bldP spid="143" grpId="0"/>
      <p:bldP spid="1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a:normAutofit fontScale="90000"/>
          </a:bodyPr>
          <a:lstStyle>
            <a:extLst/>
          </a:lstStyle>
          <a:p>
            <a:r>
              <a:rPr lang="en-US" dirty="0" smtClean="0"/>
              <a:t>CET Research</a:t>
            </a:r>
            <a:endParaRPr lang="en-US" dirty="0"/>
          </a:p>
        </p:txBody>
      </p:sp>
      <p:sp>
        <p:nvSpPr>
          <p:cNvPr id="4" name="TextBox 3"/>
          <p:cNvSpPr txBox="1"/>
          <p:nvPr/>
        </p:nvSpPr>
        <p:spPr>
          <a:xfrm>
            <a:off x="2743200" y="685800"/>
            <a:ext cx="3257815" cy="584775"/>
          </a:xfrm>
          <a:prstGeom prst="rect">
            <a:avLst/>
          </a:prstGeom>
          <a:noFill/>
        </p:spPr>
        <p:txBody>
          <a:bodyPr wrap="none" rtlCol="0">
            <a:spAutoFit/>
          </a:bodyPr>
          <a:lstStyle/>
          <a:p>
            <a:r>
              <a:rPr lang="en-US" altLang="zh-TW" sz="3200" b="1" dirty="0" smtClean="0"/>
              <a:t>Dictionary Model:</a:t>
            </a:r>
            <a:endParaRPr lang="zh-TW" altLang="en-US" sz="3200" b="1" dirty="0"/>
          </a:p>
        </p:txBody>
      </p:sp>
      <p:sp>
        <p:nvSpPr>
          <p:cNvPr id="7" name="Content Placeholder 2"/>
          <p:cNvSpPr>
            <a:spLocks noGrp="1"/>
          </p:cNvSpPr>
          <p:nvPr>
            <p:ph idx="4294967295"/>
          </p:nvPr>
        </p:nvSpPr>
        <p:spPr>
          <a:xfrm>
            <a:off x="457200" y="1570037"/>
            <a:ext cx="8229600" cy="4525963"/>
          </a:xfrm>
          <a:prstGeom prst="rect">
            <a:avLst/>
          </a:prstGeom>
        </p:spPr>
        <p:txBody>
          <a:bodyPr>
            <a:normAutofit/>
          </a:bodyPr>
          <a:lstStyle/>
          <a:p>
            <a:pPr>
              <a:buFont typeface="Arial" pitchFamily="34" charset="0"/>
              <a:buChar char="•"/>
            </a:pPr>
            <a:r>
              <a:rPr lang="en-US" sz="2400" dirty="0" smtClean="0"/>
              <a:t> Same Learning-Inference process</a:t>
            </a:r>
          </a:p>
          <a:p>
            <a:endParaRPr lang="en-US" sz="2400" dirty="0" smtClean="0"/>
          </a:p>
          <a:p>
            <a:pPr>
              <a:buFont typeface="Arial" pitchFamily="34" charset="0"/>
              <a:buChar char="•"/>
            </a:pPr>
            <a:r>
              <a:rPr lang="en-US" sz="2400" dirty="0" smtClean="0"/>
              <a:t> Replace Bag-of-Words with Sentiment Dictionary</a:t>
            </a:r>
          </a:p>
          <a:p>
            <a:pPr lvl="1">
              <a:buFont typeface="Arial" pitchFamily="34" charset="0"/>
              <a:buChar char="•"/>
            </a:pPr>
            <a:r>
              <a:rPr lang="en-US" sz="1800" dirty="0" smtClean="0"/>
              <a:t>More human effort but more accurate!</a:t>
            </a:r>
          </a:p>
          <a:p>
            <a:pPr lvl="1">
              <a:buFont typeface="Arial" pitchFamily="34" charset="0"/>
              <a:buChar char="•"/>
            </a:pPr>
            <a:r>
              <a:rPr lang="en-US" sz="1800" b="1" dirty="0" smtClean="0"/>
              <a:t>80%+  </a:t>
            </a:r>
            <a:r>
              <a:rPr lang="en-US" sz="1800" dirty="0" smtClean="0"/>
              <a:t>accuracy for the dictionary model</a:t>
            </a:r>
            <a:endParaRPr lang="en-US" altLang="zh-TW" sz="1800" dirty="0" smtClean="0"/>
          </a:p>
          <a:p>
            <a:pPr lvl="1">
              <a:buFont typeface="Arial" pitchFamily="34" charset="0"/>
              <a:buChar char="•"/>
            </a:pPr>
            <a:r>
              <a:rPr lang="en-US" altLang="zh-TW" sz="1800" dirty="0" smtClean="0"/>
              <a:t>Can reach  </a:t>
            </a:r>
            <a:r>
              <a:rPr lang="en-US" altLang="zh-TW" sz="1800" b="1" dirty="0" smtClean="0"/>
              <a:t>90%+ </a:t>
            </a:r>
            <a:r>
              <a:rPr lang="en-US" altLang="zh-TW" sz="1800" dirty="0" smtClean="0"/>
              <a:t>with more engineering:</a:t>
            </a:r>
          </a:p>
          <a:p>
            <a:pPr lvl="1"/>
            <a:r>
              <a:rPr lang="en-US" sz="1800" dirty="0" smtClean="0"/>
              <a:t>	Handling negative tones, entity association, sarcasm, ...</a:t>
            </a:r>
          </a:p>
          <a:p>
            <a:pPr lvl="1"/>
            <a:r>
              <a:rPr lang="en-US" sz="1800" dirty="0" smtClean="0"/>
              <a:t>	Part-of-speech tagging, Named Entity Recognition, Co-reference, …</a:t>
            </a:r>
          </a:p>
          <a:p>
            <a:pPr lvl="2"/>
            <a:endParaRPr lang="en-US" dirty="0" smtClean="0"/>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a:normAutofit fontScale="90000"/>
          </a:bodyPr>
          <a:lstStyle>
            <a:extLst/>
          </a:lstStyle>
          <a:p>
            <a:r>
              <a:rPr lang="en-US" dirty="0" smtClean="0"/>
              <a:t>CET Research</a:t>
            </a:r>
            <a:endParaRPr lang="en-US" dirty="0"/>
          </a:p>
        </p:txBody>
      </p:sp>
      <p:sp>
        <p:nvSpPr>
          <p:cNvPr id="4" name="TextBox 3"/>
          <p:cNvSpPr txBox="1"/>
          <p:nvPr/>
        </p:nvSpPr>
        <p:spPr>
          <a:xfrm>
            <a:off x="2743200" y="685800"/>
            <a:ext cx="3544560" cy="584775"/>
          </a:xfrm>
          <a:prstGeom prst="rect">
            <a:avLst/>
          </a:prstGeom>
          <a:noFill/>
        </p:spPr>
        <p:txBody>
          <a:bodyPr wrap="none" rtlCol="0">
            <a:spAutoFit/>
          </a:bodyPr>
          <a:lstStyle/>
          <a:p>
            <a:r>
              <a:rPr lang="en-US" altLang="zh-TW" sz="3200" b="1" dirty="0" smtClean="0"/>
              <a:t>Model Comparison:</a:t>
            </a:r>
            <a:endParaRPr lang="zh-TW" altLang="en-US" sz="3200" b="1" dirty="0"/>
          </a:p>
        </p:txBody>
      </p:sp>
      <p:pic>
        <p:nvPicPr>
          <p:cNvPr id="5" name="Picture 4" descr="Model Accuracy Comparison.jpeg"/>
          <p:cNvPicPr>
            <a:picLocks noChangeAspect="1"/>
          </p:cNvPicPr>
          <p:nvPr/>
        </p:nvPicPr>
        <p:blipFill>
          <a:blip r:embed="rId3" cstate="print"/>
          <a:stretch>
            <a:fillRect/>
          </a:stretch>
        </p:blipFill>
        <p:spPr>
          <a:xfrm>
            <a:off x="1828800" y="1143000"/>
            <a:ext cx="5153025" cy="496846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ccuracyV.S.Domain.jpeg"/>
          <p:cNvPicPr>
            <a:picLocks noChangeAspect="1"/>
          </p:cNvPicPr>
          <p:nvPr/>
        </p:nvPicPr>
        <p:blipFill>
          <a:blip r:embed="rId3" cstate="print"/>
          <a:stretch>
            <a:fillRect/>
          </a:stretch>
        </p:blipFill>
        <p:spPr>
          <a:xfrm>
            <a:off x="1371600" y="1143001"/>
            <a:ext cx="5895975" cy="5105400"/>
          </a:xfrm>
          <a:prstGeom prst="rect">
            <a:avLst/>
          </a:prstGeom>
        </p:spPr>
      </p:pic>
      <p:sp>
        <p:nvSpPr>
          <p:cNvPr id="2" name="Rectangle 2"/>
          <p:cNvSpPr>
            <a:spLocks noGrp="1"/>
          </p:cNvSpPr>
          <p:nvPr>
            <p:ph type="title"/>
          </p:nvPr>
        </p:nvSpPr>
        <p:spPr/>
        <p:txBody>
          <a:bodyPr>
            <a:normAutofit fontScale="90000"/>
          </a:bodyPr>
          <a:lstStyle>
            <a:extLst/>
          </a:lstStyle>
          <a:p>
            <a:r>
              <a:rPr lang="en-US" dirty="0" smtClean="0"/>
              <a:t>CET Research</a:t>
            </a:r>
            <a:endParaRPr lang="en-US" dirty="0"/>
          </a:p>
        </p:txBody>
      </p:sp>
      <p:sp>
        <p:nvSpPr>
          <p:cNvPr id="4" name="TextBox 3"/>
          <p:cNvSpPr txBox="1"/>
          <p:nvPr/>
        </p:nvSpPr>
        <p:spPr>
          <a:xfrm>
            <a:off x="2895600" y="685800"/>
            <a:ext cx="3108736" cy="584775"/>
          </a:xfrm>
          <a:prstGeom prst="rect">
            <a:avLst/>
          </a:prstGeom>
          <a:noFill/>
        </p:spPr>
        <p:txBody>
          <a:bodyPr wrap="none" rtlCol="0">
            <a:spAutoFit/>
          </a:bodyPr>
          <a:lstStyle/>
          <a:p>
            <a:r>
              <a:rPr lang="en-US" altLang="zh-TW" sz="3200" b="1" dirty="0" smtClean="0"/>
              <a:t>Data Complexity:</a:t>
            </a:r>
            <a:endParaRPr lang="zh-TW" altLang="en-US" sz="3200" b="1" dirty="0"/>
          </a:p>
        </p:txBody>
      </p:sp>
      <p:grpSp>
        <p:nvGrpSpPr>
          <p:cNvPr id="7" name="Group 6"/>
          <p:cNvGrpSpPr/>
          <p:nvPr/>
        </p:nvGrpSpPr>
        <p:grpSpPr>
          <a:xfrm>
            <a:off x="1447800" y="1600200"/>
            <a:ext cx="2895600" cy="1752600"/>
            <a:chOff x="1447800" y="1600200"/>
            <a:chExt cx="2895600" cy="1752600"/>
          </a:xfrm>
        </p:grpSpPr>
        <p:sp>
          <p:nvSpPr>
            <p:cNvPr id="5" name="Oval 4"/>
            <p:cNvSpPr/>
            <p:nvPr/>
          </p:nvSpPr>
          <p:spPr>
            <a:xfrm>
              <a:off x="1447800" y="1600200"/>
              <a:ext cx="2895600" cy="1752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TextBox 5"/>
            <p:cNvSpPr txBox="1"/>
            <p:nvPr/>
          </p:nvSpPr>
          <p:spPr>
            <a:xfrm>
              <a:off x="1828800" y="2895600"/>
              <a:ext cx="2239459" cy="369332"/>
            </a:xfrm>
            <a:prstGeom prst="rect">
              <a:avLst/>
            </a:prstGeom>
            <a:noFill/>
          </p:spPr>
          <p:txBody>
            <a:bodyPr wrap="none" rtlCol="0">
              <a:spAutoFit/>
            </a:bodyPr>
            <a:lstStyle/>
            <a:p>
              <a:r>
                <a:rPr lang="en-US" altLang="zh-TW" b="1" dirty="0" smtClean="0"/>
                <a:t>Business Applications</a:t>
              </a:r>
              <a:endParaRPr lang="zh-TW" altLang="en-US" b="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ctrTitle"/>
          </p:nvPr>
        </p:nvSpPr>
        <p:spPr/>
        <p:txBody>
          <a:bodyPr>
            <a:normAutofit fontScale="90000"/>
          </a:bodyPr>
          <a:lstStyle>
            <a:extLst/>
          </a:lstStyle>
          <a:p>
            <a:r>
              <a:rPr lang="en-US" dirty="0" smtClean="0"/>
              <a:t>INDUSTRY Lab:  Presentation to </a:t>
            </a:r>
            <a:r>
              <a:rPr lang="en-US" dirty="0" err="1" smtClean="0"/>
              <a:t>MCKinsey</a:t>
            </a:r>
            <a:r>
              <a:rPr lang="en-US" dirty="0" smtClean="0"/>
              <a:t> &amp; Company </a:t>
            </a:r>
            <a:endParaRPr lang="en-US" dirty="0"/>
          </a:p>
        </p:txBody>
      </p:sp>
      <p:sp>
        <p:nvSpPr>
          <p:cNvPr id="3" name="Rectangle 3"/>
          <p:cNvSpPr>
            <a:spLocks noGrp="1"/>
          </p:cNvSpPr>
          <p:nvPr>
            <p:ph type="subTitle" idx="1"/>
          </p:nvPr>
        </p:nvSpPr>
        <p:spPr/>
        <p:txBody>
          <a:bodyPr>
            <a:normAutofit fontScale="92500" lnSpcReduction="10000"/>
          </a:bodyPr>
          <a:lstStyle>
            <a:extLst/>
          </a:lstStyle>
          <a:p>
            <a:r>
              <a:rPr lang="en-US" dirty="0" err="1" smtClean="0"/>
              <a:t>Dhiren</a:t>
            </a:r>
            <a:r>
              <a:rPr lang="en-US" dirty="0" smtClean="0"/>
              <a:t> Bhatia, Robert (-Hsiang) Chang, Zach Travis, Daisy </a:t>
            </a:r>
            <a:r>
              <a:rPr lang="en-US" dirty="0" err="1" smtClean="0"/>
              <a:t>Zhe</a:t>
            </a:r>
            <a:r>
              <a:rPr lang="en-US" dirty="0" smtClean="0"/>
              <a:t> Wang</a:t>
            </a:r>
            <a:endParaRPr lang="en-US" dirty="0"/>
          </a:p>
        </p:txBody>
      </p:sp>
      <p:sp>
        <p:nvSpPr>
          <p:cNvPr id="4" name="TextBox 3"/>
          <p:cNvSpPr txBox="1"/>
          <p:nvPr/>
        </p:nvSpPr>
        <p:spPr>
          <a:xfrm>
            <a:off x="1600200" y="1981200"/>
            <a:ext cx="6187207" cy="646331"/>
          </a:xfrm>
          <a:prstGeom prst="rect">
            <a:avLst/>
          </a:prstGeom>
          <a:noFill/>
        </p:spPr>
        <p:txBody>
          <a:bodyPr wrap="none" rtlCol="0">
            <a:spAutoFit/>
          </a:bodyPr>
          <a:lstStyle/>
          <a:p>
            <a:r>
              <a:rPr lang="en-US" altLang="zh-TW" sz="3600" b="1" dirty="0" smtClean="0"/>
              <a:t>Part III : Sentiment Aggregation</a:t>
            </a:r>
            <a:endParaRPr lang="zh-TW" altLang="en-US" sz="36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itchbook">
  <a:themeElements>
    <a:clrScheme name="Custom 3">
      <a:dk1>
        <a:sysClr val="windowText" lastClr="000000"/>
      </a:dk1>
      <a:lt1>
        <a:sysClr val="window" lastClr="FFFFFF"/>
      </a:lt1>
      <a:dk2>
        <a:srgbClr val="3B3B3B"/>
      </a:dk2>
      <a:lt2>
        <a:srgbClr val="D4D2D0"/>
      </a:lt2>
      <a:accent1>
        <a:srgbClr val="6EA0B0"/>
      </a:accent1>
      <a:accent2>
        <a:srgbClr val="CCAF0A"/>
      </a:accent2>
      <a:accent3>
        <a:srgbClr val="8D89A4"/>
      </a:accent3>
      <a:accent4>
        <a:srgbClr val="6783AD"/>
      </a:accent4>
      <a:accent5>
        <a:srgbClr val="9E9273"/>
      </a:accent5>
      <a:accent6>
        <a:srgbClr val="7E7F7F"/>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Pitchbook</Template>
  <TotalTime>0</TotalTime>
  <Words>1322</Words>
  <Application>Microsoft Macintosh PowerPoint</Application>
  <PresentationFormat>On-screen Show (4:3)</PresentationFormat>
  <Paragraphs>292</Paragraphs>
  <Slides>23</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Calibri</vt:lpstr>
      <vt:lpstr>新細明體</vt:lpstr>
      <vt:lpstr>Arial</vt:lpstr>
      <vt:lpstr>Pitchbook</vt:lpstr>
      <vt:lpstr>Prospect of Sentiment Analysis</vt:lpstr>
      <vt:lpstr>CET Research</vt:lpstr>
      <vt:lpstr>CET Research</vt:lpstr>
      <vt:lpstr>CET Research</vt:lpstr>
      <vt:lpstr>CET Research</vt:lpstr>
      <vt:lpstr>CET Research</vt:lpstr>
      <vt:lpstr>CET Research</vt:lpstr>
      <vt:lpstr>CET Research</vt:lpstr>
      <vt:lpstr>INDUSTRY Lab:  Presentation to MCKinsey &amp; Company </vt:lpstr>
      <vt:lpstr>Sentiment Aggregation</vt:lpstr>
      <vt:lpstr>Sentiment Aggregation</vt:lpstr>
      <vt:lpstr>Sentiment Aggregation</vt:lpstr>
      <vt:lpstr>Sentiment aggregation</vt:lpstr>
      <vt:lpstr>Conclusion</vt:lpstr>
      <vt:lpstr>INDUSTRY Lab:  Presentation to MCKinsey &amp; Company </vt:lpstr>
      <vt:lpstr>Example</vt:lpstr>
      <vt:lpstr>Example</vt:lpstr>
      <vt:lpstr>INDUSTRY Lab:  Presentation to MCKinsey &amp; Company </vt:lpstr>
      <vt:lpstr>Executive Summary</vt:lpstr>
      <vt:lpstr>Economic Impact of Sentiment Analysis</vt:lpstr>
      <vt:lpstr>INDUSTRY Lab:  Presentation to MCKinsey &amp; Company </vt:lpstr>
      <vt:lpstr>Two Important Criteria</vt:lpstr>
      <vt:lpstr>CET Research</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2010-04-12T20:48:22Z</dcterms:created>
  <dcterms:modified xsi:type="dcterms:W3CDTF">2017-03-16T18:18:22Z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