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794" r:id="rId2"/>
    <p:sldId id="801" r:id="rId3"/>
    <p:sldId id="803" r:id="rId4"/>
    <p:sldId id="804" r:id="rId5"/>
    <p:sldId id="793" r:id="rId6"/>
    <p:sldId id="805" r:id="rId7"/>
    <p:sldId id="806" r:id="rId8"/>
    <p:sldId id="807" r:id="rId9"/>
    <p:sldId id="808" r:id="rId10"/>
    <p:sldId id="809" r:id="rId11"/>
    <p:sldId id="80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39" autoAdjust="0"/>
    <p:restoredTop sz="83287" autoAdjust="0"/>
  </p:normalViewPr>
  <p:slideViewPr>
    <p:cSldViewPr snapToGrid="0" snapToObjects="1">
      <p:cViewPr varScale="1">
        <p:scale>
          <a:sx n="99" d="100"/>
          <a:sy n="99" d="100"/>
        </p:scale>
        <p:origin x="1648" y="184"/>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15AC15-D366-1045-8B95-906BED04EB57}" type="datetimeFigureOut">
              <a:rPr lang="en-US" smtClean="0"/>
              <a:pPr/>
              <a:t>2/13/17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DF382D8-B22D-6245-9253-78B81CE40BFC}" type="slidenum">
              <a:rPr lang="en-US" smtClean="0"/>
              <a:pPr/>
              <a:t>‹#›</a:t>
            </a:fld>
            <a:endParaRPr lang="en-US"/>
          </a:p>
        </p:txBody>
      </p:sp>
    </p:spTree>
    <p:extLst>
      <p:ext uri="{BB962C8B-B14F-4D97-AF65-F5344CB8AC3E}">
        <p14:creationId xmlns:p14="http://schemas.microsoft.com/office/powerpoint/2010/main" val="968583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38F9C5-D0B9-6043-966C-CD72DB596C87}" type="datetimeFigureOut">
              <a:rPr lang="en-US" smtClean="0"/>
              <a:pPr/>
              <a:t>2/13/17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354FB1-8543-584B-BB0F-CA47458AEBC3}" type="slidenum">
              <a:rPr lang="en-US" smtClean="0"/>
              <a:pPr/>
              <a:t>‹#›</a:t>
            </a:fld>
            <a:endParaRPr lang="en-US"/>
          </a:p>
        </p:txBody>
      </p:sp>
    </p:spTree>
    <p:extLst>
      <p:ext uri="{BB962C8B-B14F-4D97-AF65-F5344CB8AC3E}">
        <p14:creationId xmlns:p14="http://schemas.microsoft.com/office/powerpoint/2010/main" val="1799953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354FB1-8543-584B-BB0F-CA47458AEBC3}" type="slidenum">
              <a:rPr lang="en-US" smtClean="0"/>
              <a:pPr/>
              <a:t>1</a:t>
            </a:fld>
            <a:endParaRPr lang="en-US"/>
          </a:p>
        </p:txBody>
      </p:sp>
    </p:spTree>
    <p:extLst>
      <p:ext uri="{BB962C8B-B14F-4D97-AF65-F5344CB8AC3E}">
        <p14:creationId xmlns:p14="http://schemas.microsoft.com/office/powerpoint/2010/main" val="3201503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8191052" y="6511225"/>
            <a:ext cx="641668"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191052" y="6511225"/>
            <a:ext cx="641668"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191052" y="6511225"/>
            <a:ext cx="641668"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191052" y="6511225"/>
            <a:ext cx="641668"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8191052" y="6511225"/>
            <a:ext cx="641668"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a:xfrm>
            <a:off x="8191052" y="6511225"/>
            <a:ext cx="641668"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191052" y="6511225"/>
            <a:ext cx="641668"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191052" y="6511225"/>
            <a:ext cx="641668"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8191052" y="6511225"/>
            <a:ext cx="641668"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8191052" y="6511225"/>
            <a:ext cx="641668" cy="173387"/>
          </a:xfrm>
          <a:prstGeom prst="rect">
            <a:avLst/>
          </a:prstGeom>
        </p:spPr>
        <p:txBody>
          <a:bodyPr/>
          <a:lstStyle/>
          <a:p>
            <a:fld id="{C3324224-DF72-F445-A040-09ABE7C2AD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66840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70070"/>
            <a:ext cx="8229600" cy="488669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0" y="6156764"/>
            <a:ext cx="9144000" cy="702551"/>
            <a:chOff x="0" y="-120393"/>
            <a:chExt cx="9144000" cy="702551"/>
          </a:xfrm>
        </p:grpSpPr>
        <p:pic>
          <p:nvPicPr>
            <p:cNvPr id="5" name="Picture 4" descr="data.jpg"/>
            <p:cNvPicPr>
              <a:picLocks noChangeAspect="1"/>
            </p:cNvPicPr>
            <p:nvPr/>
          </p:nvPicPr>
          <p:blipFill rotWithShape="1">
            <a:blip r:embed="rId13" cstate="print">
              <a:extLst>
                <a:ext uri="{28A0092B-C50C-407E-A947-70E740481C1C}">
                  <a14:useLocalDpi xmlns:a14="http://schemas.microsoft.com/office/drawing/2010/main"/>
                </a:ext>
              </a:extLst>
            </a:blip>
            <a:srcRect/>
            <a:stretch/>
          </p:blipFill>
          <p:spPr>
            <a:xfrm>
              <a:off x="0" y="-120393"/>
              <a:ext cx="9144000" cy="702551"/>
            </a:xfrm>
            <a:prstGeom prst="rect">
              <a:avLst/>
            </a:prstGeom>
          </p:spPr>
        </p:pic>
        <p:sp>
          <p:nvSpPr>
            <p:cNvPr id="6" name="TextBox 5"/>
            <p:cNvSpPr txBox="1"/>
            <p:nvPr/>
          </p:nvSpPr>
          <p:spPr>
            <a:xfrm>
              <a:off x="158760" y="-17641"/>
              <a:ext cx="2416643" cy="543738"/>
            </a:xfrm>
            <a:prstGeom prst="rect">
              <a:avLst/>
            </a:prstGeom>
            <a:solidFill>
              <a:schemeClr val="dk1">
                <a:alpha val="62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800" dirty="0" smtClean="0">
                  <a:latin typeface="Courier New"/>
                  <a:cs typeface="Courier New"/>
                </a:rPr>
                <a:t>Data</a:t>
              </a:r>
              <a:r>
                <a:rPr lang="en-US" sz="2800" dirty="0" smtClean="0">
                  <a:latin typeface="Arial Narrow"/>
                  <a:cs typeface="Arial Narrow"/>
                </a:rPr>
                <a:t> </a:t>
              </a:r>
              <a:r>
                <a:rPr lang="en-US" sz="4400" baseline="30000" dirty="0" smtClean="0">
                  <a:latin typeface="Courier New"/>
                  <a:cs typeface="Courier New"/>
                </a:rPr>
                <a:t>X</a:t>
              </a:r>
              <a:endParaRPr lang="en-US" sz="1000" dirty="0">
                <a:latin typeface="Courier New"/>
                <a:cs typeface="Courier New"/>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ata.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TextBox 4"/>
          <p:cNvSpPr txBox="1"/>
          <p:nvPr/>
        </p:nvSpPr>
        <p:spPr>
          <a:xfrm>
            <a:off x="313215" y="5381527"/>
            <a:ext cx="8207938" cy="1538883"/>
          </a:xfrm>
          <a:prstGeom prst="rect">
            <a:avLst/>
          </a:prstGeom>
          <a:solidFill>
            <a:schemeClr val="tx1">
              <a:alpha val="21000"/>
            </a:schemeClr>
          </a:solidFill>
          <a:effectLst>
            <a:outerShdw blurRad="50800" dist="38100" dir="2700000" algn="tl" rotWithShape="0">
              <a:srgbClr val="000000">
                <a:alpha val="43000"/>
              </a:srgbClr>
            </a:outerShdw>
          </a:effectLst>
        </p:spPr>
        <p:txBody>
          <a:bodyPr wrap="square" lIns="274320" tIns="274320" rIns="274320" bIns="274320" rtlCol="0">
            <a:spAutoFit/>
          </a:bodyPr>
          <a:lstStyle/>
          <a:p>
            <a:r>
              <a:rPr lang="en-US" sz="1600" dirty="0" smtClean="0">
                <a:solidFill>
                  <a:schemeClr val="bg1"/>
                </a:solidFill>
                <a:latin typeface="Helvetica Neue Light"/>
                <a:cs typeface="Helvetica Neue Light"/>
              </a:rPr>
              <a:t>Ikhlaq Sidhu </a:t>
            </a:r>
            <a:r>
              <a:rPr lang="en-US" sz="1600" dirty="0">
                <a:solidFill>
                  <a:schemeClr val="bg1"/>
                </a:solidFill>
                <a:latin typeface="Helvetica Neue Light"/>
                <a:cs typeface="Helvetica Neue Light"/>
              </a:rPr>
              <a:t/>
            </a:r>
            <a:br>
              <a:rPr lang="en-US" sz="1600" dirty="0">
                <a:solidFill>
                  <a:schemeClr val="bg1"/>
                </a:solidFill>
                <a:latin typeface="Helvetica Neue Light"/>
                <a:cs typeface="Helvetica Neue Light"/>
              </a:rPr>
            </a:br>
            <a:r>
              <a:rPr lang="en-US" sz="1600" dirty="0" smtClean="0">
                <a:solidFill>
                  <a:schemeClr val="bg1"/>
                </a:solidFill>
                <a:latin typeface="Helvetica Neue Light"/>
                <a:cs typeface="Helvetica Neue Light"/>
              </a:rPr>
              <a:t>Chief </a:t>
            </a:r>
            <a:r>
              <a:rPr lang="en-US" sz="1600" dirty="0">
                <a:solidFill>
                  <a:schemeClr val="bg1"/>
                </a:solidFill>
                <a:latin typeface="Helvetica Neue Light"/>
                <a:cs typeface="Helvetica Neue Light"/>
              </a:rPr>
              <a:t>Scientist &amp; </a:t>
            </a:r>
            <a:r>
              <a:rPr lang="en-US" sz="1600" dirty="0" smtClean="0">
                <a:solidFill>
                  <a:schemeClr val="bg1"/>
                </a:solidFill>
                <a:latin typeface="Helvetica Neue Light"/>
                <a:cs typeface="Helvetica Neue Light"/>
              </a:rPr>
              <a:t>Founding Director, </a:t>
            </a:r>
            <a:br>
              <a:rPr lang="en-US" sz="1600" dirty="0" smtClean="0">
                <a:solidFill>
                  <a:schemeClr val="bg1"/>
                </a:solidFill>
                <a:latin typeface="Helvetica Neue Light"/>
                <a:cs typeface="Helvetica Neue Light"/>
              </a:rPr>
            </a:br>
            <a:r>
              <a:rPr lang="en-US" sz="1600" dirty="0" err="1" smtClean="0">
                <a:solidFill>
                  <a:schemeClr val="bg1"/>
                </a:solidFill>
                <a:latin typeface="Helvetica Neue Light"/>
                <a:cs typeface="Helvetica Neue Light"/>
              </a:rPr>
              <a:t>Sutardja</a:t>
            </a:r>
            <a:r>
              <a:rPr lang="en-US" sz="1600" dirty="0" smtClean="0">
                <a:solidFill>
                  <a:schemeClr val="bg1"/>
                </a:solidFill>
                <a:latin typeface="Helvetica Neue Light"/>
                <a:cs typeface="Helvetica Neue Light"/>
              </a:rPr>
              <a:t> </a:t>
            </a:r>
            <a:r>
              <a:rPr lang="en-US" sz="1600" dirty="0" smtClean="0">
                <a:solidFill>
                  <a:schemeClr val="bg1"/>
                </a:solidFill>
                <a:latin typeface="Helvetica Neue Light"/>
                <a:ea typeface="ＭＳ Ｐゴシック" charset="-128"/>
                <a:cs typeface="Helvetica Neue Light"/>
              </a:rPr>
              <a:t>Center </a:t>
            </a:r>
            <a:r>
              <a:rPr lang="en-US" sz="1600" dirty="0">
                <a:solidFill>
                  <a:schemeClr val="bg1"/>
                </a:solidFill>
                <a:latin typeface="Helvetica Neue Light"/>
                <a:ea typeface="ＭＳ Ｐゴシック" charset="-128"/>
                <a:cs typeface="Helvetica Neue Light"/>
              </a:rPr>
              <a:t>for Entrepreneurship &amp; </a:t>
            </a:r>
            <a:r>
              <a:rPr lang="en-US" sz="1600" dirty="0" smtClean="0">
                <a:solidFill>
                  <a:schemeClr val="bg1"/>
                </a:solidFill>
                <a:latin typeface="Helvetica Neue Light"/>
                <a:ea typeface="ＭＳ Ｐゴシック" charset="-128"/>
                <a:cs typeface="Helvetica Neue Light"/>
              </a:rPr>
              <a:t>Technology</a:t>
            </a:r>
            <a:br>
              <a:rPr lang="en-US" sz="1600" dirty="0" smtClean="0">
                <a:solidFill>
                  <a:schemeClr val="bg1"/>
                </a:solidFill>
                <a:latin typeface="Helvetica Neue Light"/>
                <a:ea typeface="ＭＳ Ｐゴシック" charset="-128"/>
                <a:cs typeface="Helvetica Neue Light"/>
              </a:rPr>
            </a:br>
            <a:r>
              <a:rPr lang="en-US" sz="1600" dirty="0" smtClean="0">
                <a:solidFill>
                  <a:schemeClr val="bg1"/>
                </a:solidFill>
                <a:latin typeface="Helvetica Neue Light"/>
                <a:ea typeface="ＭＳ Ｐゴシック" charset="-128"/>
                <a:cs typeface="Helvetica Neue Light"/>
              </a:rPr>
              <a:t>IEOR </a:t>
            </a:r>
            <a:r>
              <a:rPr lang="en-US" sz="1600" dirty="0">
                <a:solidFill>
                  <a:schemeClr val="bg1"/>
                </a:solidFill>
                <a:latin typeface="Helvetica Neue Light"/>
                <a:ea typeface="ＭＳ Ｐゴシック" charset="-128"/>
                <a:cs typeface="Helvetica Neue Light"/>
              </a:rPr>
              <a:t>Emerging Area Professor </a:t>
            </a:r>
            <a:r>
              <a:rPr lang="en-US" sz="1600" dirty="0" smtClean="0">
                <a:solidFill>
                  <a:schemeClr val="bg1"/>
                </a:solidFill>
                <a:latin typeface="Helvetica Neue Light"/>
                <a:ea typeface="ＭＳ Ｐゴシック" charset="-128"/>
                <a:cs typeface="Helvetica Neue Light"/>
              </a:rPr>
              <a:t>Award, UC Berkeley</a:t>
            </a:r>
            <a:endParaRPr lang="en-US" sz="1600" dirty="0">
              <a:solidFill>
                <a:schemeClr val="bg1"/>
              </a:solidFill>
              <a:latin typeface="Helvetica Neue Light"/>
              <a:cs typeface="Helvetica Neue Light"/>
            </a:endParaRPr>
          </a:p>
        </p:txBody>
      </p:sp>
      <p:sp>
        <p:nvSpPr>
          <p:cNvPr id="6" name="TextBox 5"/>
          <p:cNvSpPr txBox="1"/>
          <p:nvPr/>
        </p:nvSpPr>
        <p:spPr>
          <a:xfrm>
            <a:off x="5944591" y="325795"/>
            <a:ext cx="1297250" cy="400110"/>
          </a:xfrm>
          <a:prstGeom prst="rect">
            <a:avLst/>
          </a:prstGeom>
          <a:noFill/>
        </p:spPr>
        <p:txBody>
          <a:bodyPr wrap="none" rtlCol="0">
            <a:spAutoFit/>
          </a:bodyPr>
          <a:lstStyle/>
          <a:p>
            <a:r>
              <a:rPr lang="en-US" sz="2000" dirty="0" smtClean="0"/>
              <a:t>About Me:</a:t>
            </a:r>
          </a:p>
        </p:txBody>
      </p:sp>
      <p:sp>
        <p:nvSpPr>
          <p:cNvPr id="3" name="Title 2"/>
          <p:cNvSpPr>
            <a:spLocks noGrp="1"/>
          </p:cNvSpPr>
          <p:nvPr>
            <p:ph type="ctrTitle"/>
          </p:nvPr>
        </p:nvSpPr>
        <p:spPr>
          <a:xfrm>
            <a:off x="748753" y="2248140"/>
            <a:ext cx="7772400" cy="1470025"/>
          </a:xfrm>
          <a:solidFill>
            <a:schemeClr val="dk1">
              <a:alpha val="74000"/>
            </a:schemeClr>
          </a:solidFill>
        </p:spPr>
        <p:style>
          <a:lnRef idx="2">
            <a:schemeClr val="dk1">
              <a:shade val="50000"/>
            </a:schemeClr>
          </a:lnRef>
          <a:fillRef idx="1">
            <a:schemeClr val="dk1"/>
          </a:fillRef>
          <a:effectRef idx="0">
            <a:schemeClr val="dk1"/>
          </a:effectRef>
          <a:fontRef idx="minor">
            <a:schemeClr val="lt1"/>
          </a:fontRef>
        </p:style>
        <p:txBody>
          <a:bodyPr/>
          <a:lstStyle/>
          <a:p>
            <a:r>
              <a:rPr lang="en-US" sz="3200" b="1" dirty="0" smtClean="0"/>
              <a:t>Data-X:</a:t>
            </a:r>
            <a:r>
              <a:rPr lang="en-US" dirty="0" smtClean="0"/>
              <a:t/>
            </a:r>
            <a:br>
              <a:rPr lang="en-US" dirty="0" smtClean="0"/>
            </a:br>
            <a:r>
              <a:rPr lang="en-US" dirty="0" smtClean="0"/>
              <a:t>Setup and prerequisites installation on Mac OSX</a:t>
            </a:r>
            <a:endParaRPr lang="en-US" dirty="0"/>
          </a:p>
        </p:txBody>
      </p:sp>
      <p:sp>
        <p:nvSpPr>
          <p:cNvPr id="10" name="TextBox 9"/>
          <p:cNvSpPr txBox="1"/>
          <p:nvPr/>
        </p:nvSpPr>
        <p:spPr>
          <a:xfrm>
            <a:off x="227166" y="231586"/>
            <a:ext cx="3880743" cy="1200329"/>
          </a:xfrm>
          <a:prstGeom prst="rect">
            <a:avLst/>
          </a:prstGeom>
          <a:solidFill>
            <a:schemeClr val="dk1">
              <a:alpha val="42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5400" dirty="0" smtClean="0">
                <a:latin typeface="Courier New"/>
                <a:cs typeface="Courier New"/>
              </a:rPr>
              <a:t>Data</a:t>
            </a:r>
            <a:r>
              <a:rPr lang="en-US" sz="5400" dirty="0" smtClean="0">
                <a:latin typeface="Arial Narrow"/>
                <a:cs typeface="Arial Narrow"/>
              </a:rPr>
              <a:t> </a:t>
            </a:r>
            <a:r>
              <a:rPr lang="en-US" sz="8000" baseline="30000" dirty="0" smtClean="0">
                <a:latin typeface="Courier New"/>
                <a:cs typeface="Courier New"/>
              </a:rPr>
              <a:t>X</a:t>
            </a:r>
            <a:r>
              <a:rPr lang="en-US" sz="5400" dirty="0" smtClean="0">
                <a:latin typeface="Courier New"/>
                <a:cs typeface="Courier New"/>
              </a:rPr>
              <a:t/>
            </a:r>
            <a:br>
              <a:rPr lang="en-US" sz="5400" dirty="0" smtClean="0">
                <a:latin typeface="Courier New"/>
                <a:cs typeface="Courier New"/>
              </a:rPr>
            </a:br>
            <a:endParaRPr lang="en-US" dirty="0">
              <a:latin typeface="Optima"/>
              <a:cs typeface="Optima"/>
            </a:endParaRPr>
          </a:p>
        </p:txBody>
      </p:sp>
    </p:spTree>
    <p:extLst>
      <p:ext uri="{BB962C8B-B14F-4D97-AF65-F5344CB8AC3E}">
        <p14:creationId xmlns:p14="http://schemas.microsoft.com/office/powerpoint/2010/main" val="868216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440068"/>
            <a:ext cx="8229600" cy="668408"/>
          </a:xfrm>
        </p:spPr>
        <p:txBody>
          <a:bodyPr>
            <a:noAutofit/>
          </a:bodyPr>
          <a:lstStyle/>
          <a:p>
            <a:r>
              <a:rPr lang="en-US" sz="3600" b="1" dirty="0" smtClean="0"/>
              <a:t>Install Python 3 as a Virtual Environment</a:t>
            </a:r>
            <a:endParaRPr lang="en-US" sz="3600" dirty="0"/>
          </a:p>
        </p:txBody>
      </p:sp>
      <p:sp>
        <p:nvSpPr>
          <p:cNvPr id="5" name="Content Placeholder 2"/>
          <p:cNvSpPr>
            <a:spLocks noGrp="1"/>
          </p:cNvSpPr>
          <p:nvPr>
            <p:ph idx="1"/>
          </p:nvPr>
        </p:nvSpPr>
        <p:spPr>
          <a:xfrm>
            <a:off x="969323" y="1721252"/>
            <a:ext cx="7205354" cy="3353023"/>
          </a:xfrm>
          <a:solidFill>
            <a:schemeClr val="dk1">
              <a:alpha val="57000"/>
            </a:schemeClr>
          </a:solidFill>
        </p:spPr>
        <p:style>
          <a:lnRef idx="2">
            <a:schemeClr val="dk1">
              <a:shade val="50000"/>
            </a:schemeClr>
          </a:lnRef>
          <a:fillRef idx="1">
            <a:schemeClr val="dk1"/>
          </a:fillRef>
          <a:effectRef idx="0">
            <a:schemeClr val="dk1"/>
          </a:effectRef>
          <a:fontRef idx="minor">
            <a:schemeClr val="lt1"/>
          </a:fontRef>
        </p:style>
        <p:txBody>
          <a:bodyPr>
            <a:normAutofit fontScale="62500" lnSpcReduction="20000"/>
          </a:bodyPr>
          <a:lstStyle/>
          <a:p>
            <a:r>
              <a:rPr lang="en-US" sz="2900" b="1" dirty="0" smtClean="0"/>
              <a:t>In the Terminal, r</a:t>
            </a:r>
            <a:r>
              <a:rPr lang="en-US" sz="2900" b="1" dirty="0" smtClean="0"/>
              <a:t>un </a:t>
            </a:r>
            <a:r>
              <a:rPr lang="en-US" sz="2900" b="1" dirty="0" smtClean="0"/>
              <a:t>the command:</a:t>
            </a:r>
          </a:p>
          <a:p>
            <a:pPr marL="400050" lvl="1" indent="0">
              <a:buNone/>
            </a:pPr>
            <a:r>
              <a:rPr lang="en-US" sz="2900" dirty="0" err="1">
                <a:latin typeface="Courier New" charset="0"/>
                <a:ea typeface="Courier New" charset="0"/>
                <a:cs typeface="Courier New" charset="0"/>
              </a:rPr>
              <a:t>conda</a:t>
            </a:r>
            <a:r>
              <a:rPr lang="en-US" sz="2900" dirty="0">
                <a:latin typeface="Courier New" charset="0"/>
                <a:ea typeface="Courier New" charset="0"/>
                <a:cs typeface="Courier New" charset="0"/>
              </a:rPr>
              <a:t> create -n </a:t>
            </a:r>
            <a:r>
              <a:rPr lang="en-US" sz="2900" dirty="0" smtClean="0">
                <a:latin typeface="Courier New" charset="0"/>
                <a:ea typeface="Courier New" charset="0"/>
                <a:cs typeface="Courier New" charset="0"/>
              </a:rPr>
              <a:t>data-x_py3 python=3 </a:t>
            </a:r>
            <a:r>
              <a:rPr lang="en-US" sz="2900" dirty="0" err="1">
                <a:latin typeface="Courier New" charset="0"/>
                <a:ea typeface="Courier New" charset="0"/>
                <a:cs typeface="Courier New" charset="0"/>
              </a:rPr>
              <a:t>ipykernel</a:t>
            </a:r>
            <a:r>
              <a:rPr lang="en-US" sz="2900" dirty="0">
                <a:latin typeface="Courier New" charset="0"/>
                <a:ea typeface="Courier New" charset="0"/>
                <a:cs typeface="Courier New" charset="0"/>
              </a:rPr>
              <a:t> </a:t>
            </a:r>
            <a:endParaRPr lang="en-US" sz="2900" dirty="0" smtClean="0">
              <a:latin typeface="Courier New" charset="0"/>
              <a:ea typeface="Courier New" charset="0"/>
              <a:cs typeface="Courier New" charset="0"/>
            </a:endParaRPr>
          </a:p>
          <a:p>
            <a:pPr marL="400050" lvl="1" indent="0">
              <a:buNone/>
            </a:pPr>
            <a:r>
              <a:rPr lang="en-US" sz="2900" dirty="0" smtClean="0">
                <a:latin typeface="Courier New" charset="0"/>
                <a:ea typeface="Courier New" charset="0"/>
                <a:cs typeface="Courier New" charset="0"/>
              </a:rPr>
              <a:t>source </a:t>
            </a:r>
            <a:r>
              <a:rPr lang="en-US" sz="2900" dirty="0">
                <a:latin typeface="Courier New" charset="0"/>
                <a:ea typeface="Courier New" charset="0"/>
                <a:cs typeface="Courier New" charset="0"/>
              </a:rPr>
              <a:t>activate </a:t>
            </a:r>
            <a:r>
              <a:rPr lang="en-US" sz="2900" dirty="0" smtClean="0">
                <a:latin typeface="Courier New" charset="0"/>
                <a:ea typeface="Courier New" charset="0"/>
                <a:cs typeface="Courier New" charset="0"/>
              </a:rPr>
              <a:t>data-x_py3</a:t>
            </a:r>
          </a:p>
          <a:p>
            <a:pPr marL="400050" lvl="1" indent="0">
              <a:buNone/>
            </a:pPr>
            <a:r>
              <a:rPr lang="en-US" sz="2900" dirty="0" err="1" smtClean="0">
                <a:latin typeface="Courier New" charset="0"/>
                <a:ea typeface="Courier New" charset="0"/>
                <a:cs typeface="Courier New" charset="0"/>
              </a:rPr>
              <a:t>sudo</a:t>
            </a:r>
            <a:r>
              <a:rPr lang="en-US" sz="2900" dirty="0" smtClean="0">
                <a:latin typeface="Courier New" charset="0"/>
                <a:ea typeface="Courier New" charset="0"/>
                <a:cs typeface="Courier New" charset="0"/>
              </a:rPr>
              <a:t> python </a:t>
            </a:r>
            <a:r>
              <a:rPr lang="en-US" sz="2900" dirty="0">
                <a:latin typeface="Courier New" charset="0"/>
                <a:ea typeface="Courier New" charset="0"/>
                <a:cs typeface="Courier New" charset="0"/>
              </a:rPr>
              <a:t>-m </a:t>
            </a:r>
            <a:r>
              <a:rPr lang="en-US" sz="2900" dirty="0" err="1">
                <a:latin typeface="Courier New" charset="0"/>
                <a:ea typeface="Courier New" charset="0"/>
                <a:cs typeface="Courier New" charset="0"/>
              </a:rPr>
              <a:t>ipykernel</a:t>
            </a:r>
            <a:r>
              <a:rPr lang="en-US" sz="2900" dirty="0">
                <a:latin typeface="Courier New" charset="0"/>
                <a:ea typeface="Courier New" charset="0"/>
                <a:cs typeface="Courier New" charset="0"/>
              </a:rPr>
              <a:t> install --user</a:t>
            </a:r>
            <a:endParaRPr lang="en-US" sz="2400" dirty="0" smtClean="0"/>
          </a:p>
          <a:p>
            <a:pPr marL="400050" lvl="1" indent="0">
              <a:buNone/>
            </a:pPr>
            <a:endParaRPr lang="en-US" sz="2400" dirty="0" smtClean="0"/>
          </a:p>
          <a:p>
            <a:pPr marL="400050" lvl="1" indent="0">
              <a:buNone/>
            </a:pPr>
            <a:r>
              <a:rPr lang="en-US" sz="2300" b="1" dirty="0" smtClean="0"/>
              <a:t>To </a:t>
            </a:r>
            <a:r>
              <a:rPr lang="en-US" sz="2300" b="1" dirty="0" smtClean="0"/>
              <a:t>activate Python 3 </a:t>
            </a:r>
            <a:r>
              <a:rPr lang="en-US" sz="2300" b="1" dirty="0" smtClean="0"/>
              <a:t>Virtual environment:</a:t>
            </a:r>
          </a:p>
          <a:p>
            <a:pPr marL="400050" lvl="1" indent="0">
              <a:buNone/>
            </a:pPr>
            <a:r>
              <a:rPr lang="en-US" sz="2300" dirty="0" smtClean="0">
                <a:latin typeface="Courier New" charset="0"/>
                <a:ea typeface="Courier New" charset="0"/>
                <a:cs typeface="Courier New" charset="0"/>
              </a:rPr>
              <a:t>source </a:t>
            </a:r>
            <a:r>
              <a:rPr lang="en-US" sz="2300" dirty="0">
                <a:latin typeface="Courier New" charset="0"/>
                <a:ea typeface="Courier New" charset="0"/>
                <a:cs typeface="Courier New" charset="0"/>
              </a:rPr>
              <a:t>activate </a:t>
            </a:r>
            <a:r>
              <a:rPr lang="en-US" sz="2300" dirty="0" smtClean="0">
                <a:latin typeface="Courier New" charset="0"/>
                <a:ea typeface="Courier New" charset="0"/>
                <a:cs typeface="Courier New" charset="0"/>
              </a:rPr>
              <a:t>data-x_py3 </a:t>
            </a:r>
            <a:endParaRPr lang="en-US" sz="2300" dirty="0" smtClean="0">
              <a:latin typeface="Courier New" charset="0"/>
              <a:ea typeface="Courier New" charset="0"/>
              <a:cs typeface="Courier New" charset="0"/>
            </a:endParaRPr>
          </a:p>
          <a:p>
            <a:pPr marL="400050" lvl="1" indent="0">
              <a:buNone/>
            </a:pPr>
            <a:endParaRPr lang="en-US" sz="2300" dirty="0"/>
          </a:p>
          <a:p>
            <a:pPr marL="400050" lvl="1" indent="0">
              <a:buNone/>
            </a:pPr>
            <a:r>
              <a:rPr lang="en-US" sz="2300" b="1" dirty="0"/>
              <a:t>T</a:t>
            </a:r>
            <a:r>
              <a:rPr lang="en-US" sz="2300" b="1" dirty="0" smtClean="0"/>
              <a:t>o </a:t>
            </a:r>
            <a:r>
              <a:rPr lang="en-US" sz="2300" b="1" dirty="0" smtClean="0"/>
              <a:t>deactivate Python 3 </a:t>
            </a:r>
            <a:r>
              <a:rPr lang="en-US" sz="2300" b="1" dirty="0" smtClean="0"/>
              <a:t>Virtual environment: </a:t>
            </a:r>
          </a:p>
          <a:p>
            <a:pPr marL="400050" lvl="1" indent="0">
              <a:buNone/>
            </a:pPr>
            <a:r>
              <a:rPr lang="en-US" sz="2300" dirty="0">
                <a:latin typeface="Courier New" charset="0"/>
                <a:ea typeface="Courier New" charset="0"/>
                <a:cs typeface="Courier New" charset="0"/>
              </a:rPr>
              <a:t>source deactivate</a:t>
            </a:r>
            <a:r>
              <a:rPr lang="en-US" sz="2400" dirty="0" smtClean="0"/>
              <a:t/>
            </a:r>
            <a:br>
              <a:rPr lang="en-US" sz="2400" dirty="0" smtClean="0"/>
            </a:br>
            <a:endParaRPr lang="en-US" sz="2400" dirty="0" smtClean="0"/>
          </a:p>
          <a:p>
            <a:pPr marL="400050" lvl="1" indent="0">
              <a:buNone/>
            </a:pPr>
            <a:endParaRPr lang="en-US" sz="2400" dirty="0"/>
          </a:p>
          <a:p>
            <a:pPr marL="400050" lvl="1" indent="0">
              <a:buNone/>
            </a:pPr>
            <a:r>
              <a:rPr lang="en-US" sz="2700" b="1" dirty="0" smtClean="0"/>
              <a:t>Note: </a:t>
            </a:r>
            <a:r>
              <a:rPr lang="en-US" sz="2700" dirty="0" smtClean="0"/>
              <a:t>If you have installed Anaconda with Python 3, then change all 3’s in the code above to  to 2 in order to install a Python 2 kernel.</a:t>
            </a:r>
            <a:endParaRPr lang="en-US" sz="2700" dirty="0" smtClean="0"/>
          </a:p>
          <a:p>
            <a:endParaRPr lang="en-US" dirty="0"/>
          </a:p>
          <a:p>
            <a:endParaRPr lang="en-US" dirty="0"/>
          </a:p>
        </p:txBody>
      </p:sp>
      <p:sp>
        <p:nvSpPr>
          <p:cNvPr id="6" name="Title 1"/>
          <p:cNvSpPr txBox="1">
            <a:spLocks/>
          </p:cNvSpPr>
          <p:nvPr/>
        </p:nvSpPr>
        <p:spPr>
          <a:xfrm>
            <a:off x="389107" y="786503"/>
            <a:ext cx="8229600" cy="3772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2800" kern="1200">
                <a:solidFill>
                  <a:schemeClr val="tx1"/>
                </a:solidFill>
                <a:latin typeface="+mj-lt"/>
                <a:ea typeface="+mj-ea"/>
                <a:cs typeface="+mj-cs"/>
              </a:defRPr>
            </a:lvl1pPr>
          </a:lstStyle>
          <a:p>
            <a:endParaRPr lang="en-US" sz="2200" dirty="0" smtClean="0"/>
          </a:p>
          <a:p>
            <a:r>
              <a:rPr lang="en-US" sz="2200" dirty="0" smtClean="0"/>
              <a:t/>
            </a:r>
            <a:br>
              <a:rPr lang="en-US" sz="2200" dirty="0" smtClean="0"/>
            </a:br>
            <a:r>
              <a:rPr lang="en-US" sz="2200" dirty="0" smtClean="0"/>
              <a:t>If you want to run Python 3 and Python 2 from the same Anaconda installation, then simply create a Virtual Environment for Python 3</a:t>
            </a:r>
            <a:endParaRPr lang="en-US" sz="2200" dirty="0"/>
          </a:p>
        </p:txBody>
      </p:sp>
      <p:sp>
        <p:nvSpPr>
          <p:cNvPr id="7" name="Title 1"/>
          <p:cNvSpPr txBox="1">
            <a:spLocks/>
          </p:cNvSpPr>
          <p:nvPr/>
        </p:nvSpPr>
        <p:spPr>
          <a:xfrm>
            <a:off x="457200" y="5327167"/>
            <a:ext cx="8229600" cy="3772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2800" kern="1200">
                <a:solidFill>
                  <a:schemeClr val="tx1"/>
                </a:solidFill>
                <a:latin typeface="+mj-lt"/>
                <a:ea typeface="+mj-ea"/>
                <a:cs typeface="+mj-cs"/>
              </a:defRPr>
            </a:lvl1pPr>
          </a:lstStyle>
          <a:p>
            <a:r>
              <a:rPr lang="en-US" sz="1400" dirty="0" smtClean="0"/>
              <a:t>Please note, many functions, modules and libraries differ between the two versions of Python. However, any issue can usually be solved quite easily by googling the error message and at the top of your script running: </a:t>
            </a:r>
          </a:p>
          <a:p>
            <a:r>
              <a:rPr lang="en-US" sz="1400" dirty="0">
                <a:latin typeface="Courier New" charset="0"/>
                <a:ea typeface="Courier New" charset="0"/>
                <a:cs typeface="Courier New" charset="0"/>
              </a:rPr>
              <a:t>from </a:t>
            </a:r>
            <a:r>
              <a:rPr lang="en-US" sz="1400" dirty="0">
                <a:latin typeface="Courier New" charset="0"/>
                <a:ea typeface="Courier New" charset="0"/>
                <a:cs typeface="Courier New" charset="0"/>
              </a:rPr>
              <a:t>__future__ import </a:t>
            </a:r>
            <a:r>
              <a:rPr lang="en-US" sz="1400" dirty="0" err="1">
                <a:latin typeface="Courier New" charset="0"/>
                <a:ea typeface="Courier New" charset="0"/>
                <a:cs typeface="Courier New" charset="0"/>
              </a:rPr>
              <a:t>absolute_import</a:t>
            </a:r>
            <a:r>
              <a:rPr lang="en-US" sz="1400" dirty="0">
                <a:latin typeface="Courier New" charset="0"/>
                <a:ea typeface="Courier New" charset="0"/>
                <a:cs typeface="Courier New" charset="0"/>
              </a:rPr>
              <a:t>, division, </a:t>
            </a:r>
            <a:r>
              <a:rPr lang="en-US" sz="1400" dirty="0" err="1">
                <a:latin typeface="Courier New" charset="0"/>
                <a:ea typeface="Courier New" charset="0"/>
                <a:cs typeface="Courier New" charset="0"/>
              </a:rPr>
              <a:t>print_function</a:t>
            </a:r>
            <a:r>
              <a:rPr lang="en-US" sz="1400" dirty="0">
                <a:latin typeface="Courier New" charset="0"/>
                <a:ea typeface="Courier New" charset="0"/>
                <a:cs typeface="Courier New" charset="0"/>
              </a:rPr>
              <a:t> </a:t>
            </a:r>
            <a:endParaRPr lang="en-US" sz="1400" dirty="0">
              <a:latin typeface="Courier New" charset="0"/>
              <a:ea typeface="Courier New" charset="0"/>
              <a:cs typeface="Courier New" charset="0"/>
            </a:endParaRPr>
          </a:p>
        </p:txBody>
      </p:sp>
    </p:spTree>
    <p:extLst>
      <p:ext uri="{BB962C8B-B14F-4D97-AF65-F5344CB8AC3E}">
        <p14:creationId xmlns:p14="http://schemas.microsoft.com/office/powerpoint/2010/main" val="516969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8064" y="2782527"/>
            <a:ext cx="6217894" cy="923330"/>
          </a:xfrm>
          <a:prstGeom prst="rect">
            <a:avLst/>
          </a:prstGeom>
          <a:solidFill>
            <a:schemeClr val="tx1">
              <a:alpha val="86000"/>
            </a:schemeClr>
          </a:solidFill>
          <a:effectLst>
            <a:outerShdw blurRad="50800" dist="38100" dir="2700000" algn="tl" rotWithShape="0">
              <a:srgbClr val="000000">
                <a:alpha val="43000"/>
              </a:srgbClr>
            </a:outerShdw>
          </a:effectLst>
        </p:spPr>
        <p:txBody>
          <a:bodyPr wrap="square" lIns="274320" tIns="274320" rIns="274320" bIns="274320" rtlCol="0">
            <a:spAutoFit/>
          </a:bodyPr>
          <a:lstStyle/>
          <a:p>
            <a:pPr algn="ctr"/>
            <a:r>
              <a:rPr lang="en-US" sz="2400" dirty="0" smtClean="0">
                <a:solidFill>
                  <a:schemeClr val="bg1"/>
                </a:solidFill>
                <a:latin typeface="Helvetica Neue Light"/>
                <a:cs typeface="Helvetica Neue Light"/>
              </a:rPr>
              <a:t>End of Section</a:t>
            </a:r>
          </a:p>
        </p:txBody>
      </p:sp>
    </p:spTree>
    <p:extLst>
      <p:ext uri="{BB962C8B-B14F-4D97-AF65-F5344CB8AC3E}">
        <p14:creationId xmlns:p14="http://schemas.microsoft.com/office/powerpoint/2010/main" val="239856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81737"/>
            <a:ext cx="8229600" cy="668408"/>
          </a:xfrm>
        </p:spPr>
        <p:txBody>
          <a:bodyPr>
            <a:normAutofit fontScale="90000"/>
          </a:bodyPr>
          <a:lstStyle/>
          <a:p>
            <a:r>
              <a:rPr lang="en-US" sz="3300" b="1" dirty="0" smtClean="0"/>
              <a:t>Install Anaconda with Python 2.7</a:t>
            </a:r>
            <a:br>
              <a:rPr lang="en-US" sz="3300" b="1" dirty="0" smtClean="0"/>
            </a:br>
            <a:r>
              <a:rPr lang="en-US" dirty="0"/>
              <a:t/>
            </a:r>
            <a:br>
              <a:rPr lang="en-US" dirty="0"/>
            </a:br>
            <a:r>
              <a:rPr lang="en-US" dirty="0" err="1" smtClean="0"/>
              <a:t>www.continuum.io</a:t>
            </a:r>
            <a:r>
              <a:rPr lang="en-US" dirty="0" smtClean="0"/>
              <a:t>/downloads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26555"/>
            <a:ext cx="8283388" cy="4066913"/>
          </a:xfrm>
          <a:prstGeom prst="rect">
            <a:avLst/>
          </a:prstGeom>
        </p:spPr>
      </p:pic>
    </p:spTree>
    <p:extLst>
      <p:ext uri="{BB962C8B-B14F-4D97-AF65-F5344CB8AC3E}">
        <p14:creationId xmlns:p14="http://schemas.microsoft.com/office/powerpoint/2010/main" val="1321612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440068"/>
            <a:ext cx="8229600" cy="668408"/>
          </a:xfrm>
        </p:spPr>
        <p:txBody>
          <a:bodyPr>
            <a:noAutofit/>
          </a:bodyPr>
          <a:lstStyle/>
          <a:p>
            <a:r>
              <a:rPr lang="en-US" sz="3600" b="1" dirty="0" smtClean="0"/>
              <a:t>Create Virtual Environment for Data-X</a:t>
            </a:r>
            <a:br>
              <a:rPr lang="en-US" sz="3600" b="1" dirty="0" smtClean="0"/>
            </a:br>
            <a:r>
              <a:rPr lang="en-US" sz="3600" b="1" dirty="0" smtClean="0"/>
              <a:t>&amp; Install </a:t>
            </a:r>
            <a:r>
              <a:rPr lang="en-US" sz="3600" b="1" dirty="0" err="1" smtClean="0"/>
              <a:t>Jupyter</a:t>
            </a:r>
            <a:r>
              <a:rPr lang="en-US" sz="3600" b="1" dirty="0" smtClean="0"/>
              <a:t> Notebook</a:t>
            </a:r>
            <a:endParaRPr lang="en-US" sz="3600" dirty="0"/>
          </a:p>
        </p:txBody>
      </p:sp>
      <p:sp>
        <p:nvSpPr>
          <p:cNvPr id="5" name="Content Placeholder 2"/>
          <p:cNvSpPr>
            <a:spLocks noGrp="1"/>
          </p:cNvSpPr>
          <p:nvPr>
            <p:ph idx="1"/>
          </p:nvPr>
        </p:nvSpPr>
        <p:spPr>
          <a:xfrm>
            <a:off x="155299" y="1605345"/>
            <a:ext cx="5987924" cy="3069686"/>
          </a:xfrm>
          <a:solidFill>
            <a:schemeClr val="dk1">
              <a:alpha val="57000"/>
            </a:schemeClr>
          </a:solidFill>
        </p:spPr>
        <p:style>
          <a:lnRef idx="2">
            <a:schemeClr val="dk1">
              <a:shade val="50000"/>
            </a:schemeClr>
          </a:lnRef>
          <a:fillRef idx="1">
            <a:schemeClr val="dk1"/>
          </a:fillRef>
          <a:effectRef idx="0">
            <a:schemeClr val="dk1"/>
          </a:effectRef>
          <a:fontRef idx="minor">
            <a:schemeClr val="lt1"/>
          </a:fontRef>
        </p:style>
        <p:txBody>
          <a:bodyPr>
            <a:normAutofit fontScale="62500" lnSpcReduction="20000"/>
          </a:bodyPr>
          <a:lstStyle/>
          <a:p>
            <a:r>
              <a:rPr lang="en-US" sz="2900" b="1" dirty="0" smtClean="0"/>
              <a:t>Open Terminal</a:t>
            </a:r>
            <a:br>
              <a:rPr lang="en-US" sz="2900" b="1" dirty="0" smtClean="0"/>
            </a:br>
            <a:endParaRPr lang="en-US" sz="2900" b="1" dirty="0" smtClean="0"/>
          </a:p>
          <a:p>
            <a:r>
              <a:rPr lang="en-US" sz="2900" b="1" dirty="0" smtClean="0"/>
              <a:t>Run the command:</a:t>
            </a:r>
          </a:p>
          <a:p>
            <a:pPr marL="400050" lvl="1" indent="0">
              <a:buNone/>
            </a:pPr>
            <a:r>
              <a:rPr lang="en-US" sz="2900" dirty="0" err="1">
                <a:latin typeface="Courier New" charset="0"/>
                <a:ea typeface="Courier New" charset="0"/>
                <a:cs typeface="Courier New" charset="0"/>
              </a:rPr>
              <a:t>conda</a:t>
            </a:r>
            <a:r>
              <a:rPr lang="en-US" sz="2900" dirty="0">
                <a:latin typeface="Courier New" charset="0"/>
                <a:ea typeface="Courier New" charset="0"/>
                <a:cs typeface="Courier New" charset="0"/>
              </a:rPr>
              <a:t> create -n data-x python=2.7 </a:t>
            </a:r>
            <a:endParaRPr lang="en-US" sz="2900" dirty="0" smtClean="0">
              <a:latin typeface="Courier New" charset="0"/>
              <a:ea typeface="Courier New" charset="0"/>
              <a:cs typeface="Courier New" charset="0"/>
            </a:endParaRPr>
          </a:p>
          <a:p>
            <a:pPr marL="400050" lvl="1" indent="0">
              <a:buNone/>
            </a:pPr>
            <a:endParaRPr lang="en-US" sz="2400" dirty="0" smtClean="0"/>
          </a:p>
          <a:p>
            <a:pPr marL="400050" lvl="1" indent="0">
              <a:buNone/>
            </a:pPr>
            <a:endParaRPr lang="en-US" sz="2400" dirty="0" smtClean="0"/>
          </a:p>
          <a:p>
            <a:pPr marL="400050" lvl="1" indent="0">
              <a:buNone/>
            </a:pPr>
            <a:r>
              <a:rPr lang="en-US" sz="2300" b="1" dirty="0" smtClean="0"/>
              <a:t>To activate Virtual environment:</a:t>
            </a:r>
          </a:p>
          <a:p>
            <a:pPr marL="400050" lvl="1" indent="0">
              <a:buNone/>
            </a:pPr>
            <a:r>
              <a:rPr lang="en-US" sz="2300" dirty="0" smtClean="0">
                <a:latin typeface="Courier New" charset="0"/>
                <a:ea typeface="Courier New" charset="0"/>
                <a:cs typeface="Courier New" charset="0"/>
              </a:rPr>
              <a:t>source </a:t>
            </a:r>
            <a:r>
              <a:rPr lang="en-US" sz="2300" dirty="0">
                <a:latin typeface="Courier New" charset="0"/>
                <a:ea typeface="Courier New" charset="0"/>
                <a:cs typeface="Courier New" charset="0"/>
              </a:rPr>
              <a:t>activate data-x </a:t>
            </a:r>
            <a:endParaRPr lang="en-US" sz="2300" dirty="0" smtClean="0">
              <a:latin typeface="Courier New" charset="0"/>
              <a:ea typeface="Courier New" charset="0"/>
              <a:cs typeface="Courier New" charset="0"/>
            </a:endParaRPr>
          </a:p>
          <a:p>
            <a:pPr marL="400050" lvl="1" indent="0">
              <a:buNone/>
            </a:pPr>
            <a:endParaRPr lang="en-US" sz="2300" dirty="0"/>
          </a:p>
          <a:p>
            <a:pPr marL="400050" lvl="1" indent="0">
              <a:buNone/>
            </a:pPr>
            <a:r>
              <a:rPr lang="en-US" sz="2300" b="1" dirty="0"/>
              <a:t>T</a:t>
            </a:r>
            <a:r>
              <a:rPr lang="en-US" sz="2300" b="1" dirty="0" smtClean="0"/>
              <a:t>o deactivate Virtual environment: </a:t>
            </a:r>
          </a:p>
          <a:p>
            <a:pPr marL="400050" lvl="1" indent="0">
              <a:buNone/>
            </a:pPr>
            <a:r>
              <a:rPr lang="en-US" sz="2300" dirty="0">
                <a:latin typeface="Courier New" charset="0"/>
                <a:ea typeface="Courier New" charset="0"/>
                <a:cs typeface="Courier New" charset="0"/>
              </a:rPr>
              <a:t>source deactivate</a:t>
            </a:r>
            <a:r>
              <a:rPr lang="en-US" sz="2400" dirty="0" smtClean="0"/>
              <a:t/>
            </a:r>
            <a:br>
              <a:rPr lang="en-US" sz="2400" dirty="0" smtClean="0"/>
            </a:br>
            <a:endParaRPr lang="en-US" sz="2400" dirty="0" smtClean="0"/>
          </a:p>
          <a:p>
            <a:endParaRPr lang="en-US"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647" y="4768938"/>
            <a:ext cx="5777184" cy="1069154"/>
          </a:xfrm>
          <a:prstGeom prst="rect">
            <a:avLst/>
          </a:prstGeom>
        </p:spPr>
      </p:pic>
    </p:spTree>
    <p:extLst>
      <p:ext uri="{BB962C8B-B14F-4D97-AF65-F5344CB8AC3E}">
        <p14:creationId xmlns:p14="http://schemas.microsoft.com/office/powerpoint/2010/main" val="1751016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81737"/>
            <a:ext cx="8229600" cy="668408"/>
          </a:xfrm>
        </p:spPr>
        <p:txBody>
          <a:bodyPr>
            <a:normAutofit/>
          </a:bodyPr>
          <a:lstStyle/>
          <a:p>
            <a:r>
              <a:rPr lang="en-US" sz="3300" b="1" dirty="0" smtClean="0"/>
              <a:t>Always Run Virtual Environment</a:t>
            </a:r>
            <a:endParaRPr lang="en-US" dirty="0"/>
          </a:p>
        </p:txBody>
      </p:sp>
      <p:sp>
        <p:nvSpPr>
          <p:cNvPr id="7" name="Title 1"/>
          <p:cNvSpPr txBox="1">
            <a:spLocks/>
          </p:cNvSpPr>
          <p:nvPr/>
        </p:nvSpPr>
        <p:spPr>
          <a:xfrm>
            <a:off x="0" y="2232511"/>
            <a:ext cx="9144000" cy="668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2800" kern="1200">
                <a:solidFill>
                  <a:schemeClr val="tx1"/>
                </a:solidFill>
                <a:latin typeface="+mj-lt"/>
                <a:ea typeface="+mj-ea"/>
                <a:cs typeface="+mj-cs"/>
              </a:defRPr>
            </a:lvl1pPr>
          </a:lstStyle>
          <a:p>
            <a:r>
              <a:rPr lang="en-US" sz="3200" dirty="0" smtClean="0"/>
              <a:t>N.B. Run: </a:t>
            </a:r>
            <a:r>
              <a:rPr lang="en-US" sz="3200" dirty="0" smtClean="0">
                <a:latin typeface="Courier New" charset="0"/>
                <a:ea typeface="Courier New" charset="0"/>
                <a:cs typeface="Courier New" charset="0"/>
              </a:rPr>
              <a:t>source activate data-x </a:t>
            </a:r>
          </a:p>
          <a:p>
            <a:r>
              <a:rPr lang="en-US" sz="3200" dirty="0" smtClean="0"/>
              <a:t>every time you open a new terminal window.</a:t>
            </a:r>
            <a:endParaRPr lang="en-US" sz="3200"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51440"/>
          <a:stretch/>
        </p:blipFill>
        <p:spPr>
          <a:xfrm>
            <a:off x="534997" y="4346925"/>
            <a:ext cx="8151803" cy="1021977"/>
          </a:xfrm>
          <a:prstGeom prst="rect">
            <a:avLst/>
          </a:prstGeom>
        </p:spPr>
      </p:pic>
    </p:spTree>
    <p:extLst>
      <p:ext uri="{BB962C8B-B14F-4D97-AF65-F5344CB8AC3E}">
        <p14:creationId xmlns:p14="http://schemas.microsoft.com/office/powerpoint/2010/main" val="438031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508"/>
            <a:ext cx="8229600" cy="668408"/>
          </a:xfrm>
        </p:spPr>
        <p:txBody>
          <a:bodyPr>
            <a:normAutofit/>
          </a:bodyPr>
          <a:lstStyle/>
          <a:p>
            <a:r>
              <a:rPr lang="en-US" sz="3500" b="1" dirty="0" smtClean="0"/>
              <a:t>Install Data-X package dependencies</a:t>
            </a:r>
            <a:endParaRPr lang="en-US" sz="3500" b="1" dirty="0"/>
          </a:p>
        </p:txBody>
      </p:sp>
      <p:sp>
        <p:nvSpPr>
          <p:cNvPr id="9" name="TextBox 8"/>
          <p:cNvSpPr txBox="1"/>
          <p:nvPr/>
        </p:nvSpPr>
        <p:spPr>
          <a:xfrm>
            <a:off x="693628" y="972812"/>
            <a:ext cx="2981901" cy="3939540"/>
          </a:xfrm>
          <a:prstGeom prst="rect">
            <a:avLst/>
          </a:prstGeom>
          <a:solidFill>
            <a:schemeClr val="tx1">
              <a:alpha val="57000"/>
            </a:schemeClr>
          </a:solidFill>
          <a:effectLst>
            <a:outerShdw blurRad="50800" dist="38100" dir="2700000" algn="tl" rotWithShape="0">
              <a:srgbClr val="000000">
                <a:alpha val="43000"/>
              </a:srgbClr>
            </a:outerShdw>
          </a:effectLst>
        </p:spPr>
        <p:txBody>
          <a:bodyPr wrap="square" lIns="274320" tIns="274320" rIns="274320" bIns="274320" rtlCol="0">
            <a:spAutoFit/>
          </a:bodyPr>
          <a:lstStyle/>
          <a:p>
            <a:r>
              <a:rPr lang="en-US" sz="2000" b="1" dirty="0" smtClean="0">
                <a:solidFill>
                  <a:schemeClr val="bg1"/>
                </a:solidFill>
                <a:latin typeface="Helvetica Neue Light"/>
                <a:cs typeface="Helvetica Neue Light"/>
              </a:rPr>
              <a:t>List of packages</a:t>
            </a:r>
          </a:p>
          <a:p>
            <a:pPr marL="342900" indent="-342900">
              <a:buFont typeface="Wingdings" charset="2"/>
              <a:buChar char="ü"/>
            </a:pPr>
            <a:r>
              <a:rPr lang="en-US" sz="2000" dirty="0" err="1" smtClean="0">
                <a:solidFill>
                  <a:schemeClr val="bg1"/>
                </a:solidFill>
                <a:latin typeface="Helvetica Neue Light"/>
                <a:cs typeface="Helvetica Neue Light"/>
              </a:rPr>
              <a:t>jupyter</a:t>
            </a:r>
            <a:endParaRPr lang="en-US" sz="2000" dirty="0" smtClean="0">
              <a:solidFill>
                <a:schemeClr val="bg1"/>
              </a:solidFill>
              <a:latin typeface="Helvetica Neue Light"/>
              <a:cs typeface="Helvetica Neue Light"/>
            </a:endParaRPr>
          </a:p>
          <a:p>
            <a:pPr marL="342900" indent="-342900">
              <a:buFont typeface="Wingdings" charset="2"/>
              <a:buChar char="ü"/>
            </a:pPr>
            <a:r>
              <a:rPr lang="en-US" sz="2000" dirty="0" err="1" smtClean="0">
                <a:solidFill>
                  <a:schemeClr val="bg1"/>
                </a:solidFill>
                <a:latin typeface="Helvetica Neue Light"/>
                <a:cs typeface="Helvetica Neue Light"/>
              </a:rPr>
              <a:t>numpy</a:t>
            </a:r>
            <a:endParaRPr lang="en-US" sz="2000" dirty="0" smtClean="0">
              <a:solidFill>
                <a:schemeClr val="bg1"/>
              </a:solidFill>
              <a:latin typeface="Helvetica Neue Light"/>
              <a:cs typeface="Helvetica Neue Light"/>
            </a:endParaRPr>
          </a:p>
          <a:p>
            <a:pPr marL="342900" indent="-342900">
              <a:buFont typeface="Wingdings" charset="2"/>
              <a:buChar char="ü"/>
            </a:pPr>
            <a:r>
              <a:rPr lang="en-US" sz="2000" dirty="0" smtClean="0">
                <a:solidFill>
                  <a:schemeClr val="bg1"/>
                </a:solidFill>
                <a:latin typeface="Helvetica Neue Light"/>
                <a:cs typeface="Helvetica Neue Light"/>
              </a:rPr>
              <a:t>pandas</a:t>
            </a:r>
          </a:p>
          <a:p>
            <a:pPr marL="342900" indent="-342900">
              <a:buFont typeface="Wingdings" charset="2"/>
              <a:buChar char="ü"/>
            </a:pPr>
            <a:r>
              <a:rPr lang="en-US" sz="2000" dirty="0" err="1" smtClean="0">
                <a:solidFill>
                  <a:schemeClr val="bg1"/>
                </a:solidFill>
                <a:latin typeface="Helvetica Neue Light"/>
                <a:cs typeface="Helvetica Neue Light"/>
              </a:rPr>
              <a:t>matplotlib</a:t>
            </a:r>
            <a:endParaRPr lang="en-US" sz="2000" dirty="0" smtClean="0">
              <a:solidFill>
                <a:schemeClr val="bg1"/>
              </a:solidFill>
              <a:latin typeface="Helvetica Neue Light"/>
              <a:cs typeface="Helvetica Neue Light"/>
            </a:endParaRPr>
          </a:p>
          <a:p>
            <a:pPr marL="342900" indent="-342900">
              <a:buFont typeface="Wingdings" charset="2"/>
              <a:buChar char="ü"/>
            </a:pPr>
            <a:r>
              <a:rPr lang="en-US" sz="2000" dirty="0" err="1" smtClean="0">
                <a:solidFill>
                  <a:schemeClr val="bg1"/>
                </a:solidFill>
                <a:latin typeface="Helvetica Neue Light"/>
                <a:cs typeface="Helvetica Neue Light"/>
              </a:rPr>
              <a:t>scipy</a:t>
            </a:r>
            <a:endParaRPr lang="en-US" sz="2000" dirty="0" smtClean="0">
              <a:solidFill>
                <a:schemeClr val="bg1"/>
              </a:solidFill>
              <a:latin typeface="Helvetica Neue Light"/>
              <a:cs typeface="Helvetica Neue Light"/>
            </a:endParaRPr>
          </a:p>
          <a:p>
            <a:pPr marL="342900" indent="-342900">
              <a:buFont typeface="Wingdings" charset="2"/>
              <a:buChar char="ü"/>
            </a:pPr>
            <a:r>
              <a:rPr lang="en-US" sz="2000" dirty="0" err="1" smtClean="0">
                <a:solidFill>
                  <a:schemeClr val="bg1"/>
                </a:solidFill>
                <a:latin typeface="Helvetica Neue Light"/>
                <a:cs typeface="Helvetica Neue Light"/>
              </a:rPr>
              <a:t>scikit</a:t>
            </a:r>
            <a:r>
              <a:rPr lang="en-US" sz="2000" dirty="0" smtClean="0">
                <a:solidFill>
                  <a:schemeClr val="bg1"/>
                </a:solidFill>
                <a:latin typeface="Helvetica Neue Light"/>
                <a:cs typeface="Helvetica Neue Light"/>
              </a:rPr>
              <a:t>-learn</a:t>
            </a:r>
          </a:p>
          <a:p>
            <a:pPr marL="342900" indent="-342900">
              <a:buFont typeface="Wingdings" charset="2"/>
              <a:buChar char="ü"/>
            </a:pPr>
            <a:r>
              <a:rPr lang="en-US" sz="2000" dirty="0" err="1" smtClean="0">
                <a:solidFill>
                  <a:schemeClr val="bg1"/>
                </a:solidFill>
                <a:latin typeface="Helvetica Neue Light"/>
                <a:cs typeface="Helvetica Neue Light"/>
              </a:rPr>
              <a:t>scikit</a:t>
            </a:r>
            <a:r>
              <a:rPr lang="en-US" sz="2000" dirty="0" smtClean="0">
                <a:solidFill>
                  <a:schemeClr val="bg1"/>
                </a:solidFill>
                <a:latin typeface="Helvetica Neue Light"/>
                <a:cs typeface="Helvetica Neue Light"/>
              </a:rPr>
              <a:t>-image</a:t>
            </a:r>
          </a:p>
          <a:p>
            <a:pPr marL="342900" indent="-342900">
              <a:buFont typeface="Wingdings" charset="2"/>
              <a:buChar char="ü"/>
            </a:pPr>
            <a:r>
              <a:rPr lang="en-US" sz="2000" dirty="0" err="1" smtClean="0">
                <a:solidFill>
                  <a:schemeClr val="bg1"/>
                </a:solidFill>
                <a:latin typeface="Helvetica Neue Light"/>
                <a:cs typeface="Helvetica Neue Light"/>
              </a:rPr>
              <a:t>sqlalchemy</a:t>
            </a:r>
            <a:endParaRPr lang="en-US" sz="2000" dirty="0" smtClean="0">
              <a:solidFill>
                <a:schemeClr val="bg1"/>
              </a:solidFill>
              <a:latin typeface="Helvetica Neue Light"/>
              <a:cs typeface="Helvetica Neue Light"/>
            </a:endParaRPr>
          </a:p>
          <a:p>
            <a:pPr marL="342900" indent="-342900">
              <a:buFont typeface="Wingdings" charset="2"/>
              <a:buChar char="ü"/>
            </a:pPr>
            <a:r>
              <a:rPr lang="en-US" sz="2000" dirty="0" err="1" smtClean="0">
                <a:solidFill>
                  <a:schemeClr val="bg1"/>
                </a:solidFill>
                <a:latin typeface="Helvetica Neue Light"/>
                <a:cs typeface="Helvetica Neue Light"/>
              </a:rPr>
              <a:t>nltk</a:t>
            </a:r>
            <a:endParaRPr lang="en-US" sz="2000" dirty="0" smtClean="0">
              <a:solidFill>
                <a:schemeClr val="bg1"/>
              </a:solidFill>
              <a:latin typeface="Helvetica Neue Light"/>
              <a:cs typeface="Helvetica Neue Light"/>
            </a:endParaRPr>
          </a:p>
          <a:p>
            <a:pPr marL="342900" indent="-342900">
              <a:buFont typeface="Wingdings" charset="2"/>
              <a:buChar char="ü"/>
            </a:pPr>
            <a:r>
              <a:rPr lang="en-US" sz="2000" dirty="0" err="1" smtClean="0">
                <a:solidFill>
                  <a:schemeClr val="bg1"/>
                </a:solidFill>
                <a:latin typeface="Helvetica Neue Light"/>
                <a:cs typeface="Helvetica Neue Light"/>
              </a:rPr>
              <a:t>seaborn</a:t>
            </a:r>
            <a:endParaRPr lang="en-US" sz="2000" dirty="0" smtClean="0">
              <a:solidFill>
                <a:schemeClr val="bg1"/>
              </a:solidFill>
              <a:latin typeface="Helvetica Neue Light"/>
              <a:cs typeface="Helvetica Neue Light"/>
            </a:endParaRP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b="15174"/>
          <a:stretch/>
        </p:blipFill>
        <p:spPr>
          <a:xfrm>
            <a:off x="175859" y="5351180"/>
            <a:ext cx="8795923" cy="619313"/>
          </a:xfrm>
          <a:prstGeom prst="rect">
            <a:avLst/>
          </a:prstGeom>
        </p:spPr>
      </p:pic>
      <p:sp>
        <p:nvSpPr>
          <p:cNvPr id="11" name="Title 1"/>
          <p:cNvSpPr txBox="1">
            <a:spLocks/>
          </p:cNvSpPr>
          <p:nvPr/>
        </p:nvSpPr>
        <p:spPr>
          <a:xfrm>
            <a:off x="2287610" y="2564423"/>
            <a:ext cx="8229600" cy="668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2800" kern="1200">
                <a:solidFill>
                  <a:schemeClr val="tx1"/>
                </a:solidFill>
                <a:latin typeface="+mj-lt"/>
                <a:ea typeface="+mj-ea"/>
                <a:cs typeface="+mj-cs"/>
              </a:defRPr>
            </a:lvl1pPr>
          </a:lstStyle>
          <a:p>
            <a:r>
              <a:rPr lang="en-US" sz="2400" b="1" dirty="0" smtClean="0"/>
              <a:t>Anaconda comes with many packages</a:t>
            </a:r>
          </a:p>
          <a:p>
            <a:r>
              <a:rPr lang="en-US" sz="2400" b="1" dirty="0" smtClean="0"/>
              <a:t>pre-installed, but if you want to</a:t>
            </a:r>
          </a:p>
          <a:p>
            <a:r>
              <a:rPr lang="en-US" sz="2400" b="1" dirty="0" smtClean="0"/>
              <a:t>install additional packages (or update</a:t>
            </a:r>
          </a:p>
          <a:p>
            <a:r>
              <a:rPr lang="en-US" sz="2400" b="1" dirty="0" smtClean="0"/>
              <a:t>existing ones you can run):</a:t>
            </a:r>
          </a:p>
          <a:p>
            <a:endParaRPr lang="en-US" sz="2400" b="1" dirty="0"/>
          </a:p>
          <a:p>
            <a:r>
              <a:rPr lang="en-US" sz="2400" b="1" dirty="0" smtClean="0"/>
              <a:t>Install package by running:</a:t>
            </a:r>
          </a:p>
          <a:p>
            <a:r>
              <a:rPr lang="en-US" sz="2000" dirty="0" err="1">
                <a:latin typeface="Courier New" charset="0"/>
                <a:ea typeface="Courier New" charset="0"/>
                <a:cs typeface="Courier New" charset="0"/>
              </a:rPr>
              <a:t>c</a:t>
            </a:r>
            <a:r>
              <a:rPr lang="en-US" sz="2000" dirty="0" err="1" smtClean="0">
                <a:latin typeface="Courier New" charset="0"/>
                <a:ea typeface="Courier New" charset="0"/>
                <a:cs typeface="Courier New" charset="0"/>
              </a:rPr>
              <a:t>onda</a:t>
            </a:r>
            <a:r>
              <a:rPr lang="en-US" sz="2000" dirty="0" smtClean="0">
                <a:latin typeface="Courier New" charset="0"/>
                <a:ea typeface="Courier New" charset="0"/>
                <a:cs typeface="Courier New" charset="0"/>
              </a:rPr>
              <a:t> install [package name]</a:t>
            </a:r>
          </a:p>
          <a:p>
            <a:endParaRPr lang="en-US" i="1" dirty="0" smtClean="0"/>
          </a:p>
          <a:p>
            <a:r>
              <a:rPr lang="en-US" sz="2400" b="1" dirty="0"/>
              <a:t>Install </a:t>
            </a:r>
            <a:r>
              <a:rPr lang="en-US" sz="2400" b="1" dirty="0" smtClean="0"/>
              <a:t>packages </a:t>
            </a:r>
            <a:r>
              <a:rPr lang="en-US" sz="2400" b="1" dirty="0"/>
              <a:t>by running:</a:t>
            </a:r>
          </a:p>
          <a:p>
            <a:r>
              <a:rPr lang="en-US" sz="2000" dirty="0" err="1" smtClean="0">
                <a:latin typeface="Courier New" charset="0"/>
                <a:ea typeface="Courier New" charset="0"/>
                <a:cs typeface="Courier New" charset="0"/>
              </a:rPr>
              <a:t>conda</a:t>
            </a:r>
            <a:r>
              <a:rPr lang="en-US" sz="2000" dirty="0" smtClean="0">
                <a:latin typeface="Courier New" charset="0"/>
                <a:ea typeface="Courier New" charset="0"/>
                <a:cs typeface="Courier New" charset="0"/>
              </a:rPr>
              <a:t> install [pkg1] [pkg2] [pkg3]</a:t>
            </a:r>
            <a:endParaRPr lang="en-US" sz="2000" dirty="0">
              <a:latin typeface="Courier New" charset="0"/>
              <a:ea typeface="Courier New" charset="0"/>
              <a:cs typeface="Courier New" charset="0"/>
            </a:endParaRPr>
          </a:p>
        </p:txBody>
      </p:sp>
    </p:spTree>
    <p:extLst>
      <p:ext uri="{BB962C8B-B14F-4D97-AF65-F5344CB8AC3E}">
        <p14:creationId xmlns:p14="http://schemas.microsoft.com/office/powerpoint/2010/main" val="2248664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508"/>
            <a:ext cx="8229600" cy="668408"/>
          </a:xfrm>
        </p:spPr>
        <p:txBody>
          <a:bodyPr>
            <a:normAutofit/>
          </a:bodyPr>
          <a:lstStyle/>
          <a:p>
            <a:r>
              <a:rPr lang="en-US" sz="3500" b="1" dirty="0" smtClean="0"/>
              <a:t>Install Correct version of </a:t>
            </a:r>
            <a:r>
              <a:rPr lang="en-US" sz="3500" b="1" dirty="0" err="1" smtClean="0"/>
              <a:t>OpenCV</a:t>
            </a:r>
            <a:endParaRPr lang="en-US" sz="3500" b="1" dirty="0"/>
          </a:p>
        </p:txBody>
      </p:sp>
      <p:sp>
        <p:nvSpPr>
          <p:cNvPr id="11" name="Title 1"/>
          <p:cNvSpPr txBox="1">
            <a:spLocks/>
          </p:cNvSpPr>
          <p:nvPr/>
        </p:nvSpPr>
        <p:spPr>
          <a:xfrm>
            <a:off x="341289" y="2109416"/>
            <a:ext cx="8570890" cy="668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2800" kern="1200">
                <a:solidFill>
                  <a:schemeClr val="tx1"/>
                </a:solidFill>
                <a:latin typeface="+mj-lt"/>
                <a:ea typeface="+mj-ea"/>
                <a:cs typeface="+mj-cs"/>
              </a:defRPr>
            </a:lvl1pPr>
          </a:lstStyle>
          <a:p>
            <a:r>
              <a:rPr lang="en-US" sz="3000" dirty="0" smtClean="0"/>
              <a:t>Run</a:t>
            </a:r>
          </a:p>
          <a:p>
            <a:endParaRPr lang="en-US" sz="3000" dirty="0" smtClean="0"/>
          </a:p>
          <a:p>
            <a:r>
              <a:rPr lang="en-US" sz="2000" b="1" dirty="0" err="1">
                <a:latin typeface="Courier New" charset="0"/>
                <a:ea typeface="Courier New" charset="0"/>
                <a:cs typeface="Courier New" charset="0"/>
              </a:rPr>
              <a:t>conda</a:t>
            </a:r>
            <a:r>
              <a:rPr lang="en-US" sz="2000" b="1" dirty="0">
                <a:latin typeface="Courier New" charset="0"/>
                <a:ea typeface="Courier New" charset="0"/>
                <a:cs typeface="Courier New" charset="0"/>
              </a:rPr>
              <a:t> install -c https://</a:t>
            </a:r>
            <a:r>
              <a:rPr lang="en-US" sz="2000" b="1" dirty="0" err="1">
                <a:latin typeface="Courier New" charset="0"/>
                <a:ea typeface="Courier New" charset="0"/>
                <a:cs typeface="Courier New" charset="0"/>
              </a:rPr>
              <a:t>conda.binstar.org</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menpo</a:t>
            </a:r>
            <a:r>
              <a:rPr lang="en-US" sz="2000" b="1" dirty="0">
                <a:latin typeface="Courier New" charset="0"/>
                <a:ea typeface="Courier New" charset="0"/>
                <a:cs typeface="Courier New" charset="0"/>
              </a:rPr>
              <a:t> </a:t>
            </a:r>
            <a:r>
              <a:rPr lang="en-US" sz="2000" b="1" dirty="0" err="1" smtClean="0">
                <a:latin typeface="Courier New" charset="0"/>
                <a:ea typeface="Courier New" charset="0"/>
                <a:cs typeface="Courier New" charset="0"/>
              </a:rPr>
              <a:t>opencv</a:t>
            </a:r>
            <a:endParaRPr lang="en-US" sz="2000" b="1" dirty="0">
              <a:latin typeface="Courier New" charset="0"/>
              <a:ea typeface="Courier New" charset="0"/>
              <a:cs typeface="Courier New"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93" y="4180541"/>
            <a:ext cx="8565693" cy="319741"/>
          </a:xfrm>
          <a:prstGeom prst="rect">
            <a:avLst/>
          </a:prstGeom>
        </p:spPr>
      </p:pic>
    </p:spTree>
    <p:extLst>
      <p:ext uri="{BB962C8B-B14F-4D97-AF65-F5344CB8AC3E}">
        <p14:creationId xmlns:p14="http://schemas.microsoft.com/office/powerpoint/2010/main" val="1578689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910"/>
            <a:ext cx="8229600" cy="668408"/>
          </a:xfrm>
        </p:spPr>
        <p:txBody>
          <a:bodyPr>
            <a:normAutofit fontScale="90000"/>
          </a:bodyPr>
          <a:lstStyle/>
          <a:p>
            <a:r>
              <a:rPr lang="en-US" sz="3500" b="1" dirty="0" smtClean="0"/>
              <a:t>Install Beautifulsoup4, </a:t>
            </a:r>
            <a:r>
              <a:rPr lang="en-US" sz="3500" b="1" dirty="0" err="1" smtClean="0"/>
              <a:t>TensorFlow</a:t>
            </a:r>
            <a:r>
              <a:rPr lang="en-US" sz="3500" b="1" dirty="0"/>
              <a:t>,</a:t>
            </a:r>
            <a:r>
              <a:rPr lang="en-US" sz="3500" b="1" dirty="0" smtClean="0"/>
              <a:t> </a:t>
            </a:r>
            <a:r>
              <a:rPr lang="en-US" sz="3500" b="1" dirty="0" err="1" smtClean="0"/>
              <a:t>Keras</a:t>
            </a:r>
            <a:r>
              <a:rPr lang="en-US" sz="3500" b="1" dirty="0" smtClean="0"/>
              <a:t> &amp; </a:t>
            </a:r>
            <a:r>
              <a:rPr lang="en-US" sz="3500" b="1" dirty="0" err="1" smtClean="0"/>
              <a:t>Graphlab</a:t>
            </a:r>
            <a:r>
              <a:rPr lang="en-US" sz="3500" b="1" dirty="0" smtClean="0"/>
              <a:t>-Create</a:t>
            </a:r>
            <a:endParaRPr lang="en-US" sz="3500" b="1" dirty="0"/>
          </a:p>
        </p:txBody>
      </p:sp>
      <p:sp>
        <p:nvSpPr>
          <p:cNvPr id="11" name="Title 1"/>
          <p:cNvSpPr txBox="1">
            <a:spLocks/>
          </p:cNvSpPr>
          <p:nvPr/>
        </p:nvSpPr>
        <p:spPr>
          <a:xfrm>
            <a:off x="422093" y="3445285"/>
            <a:ext cx="8670387" cy="668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2800" kern="1200">
                <a:solidFill>
                  <a:schemeClr val="tx1"/>
                </a:solidFill>
                <a:latin typeface="+mj-lt"/>
                <a:ea typeface="+mj-ea"/>
                <a:cs typeface="+mj-cs"/>
              </a:defRPr>
            </a:lvl1pPr>
          </a:lstStyle>
          <a:p>
            <a:pPr algn="l"/>
            <a:r>
              <a:rPr lang="en-US" sz="3000" b="1" dirty="0" smtClean="0"/>
              <a:t>Run:</a:t>
            </a:r>
          </a:p>
          <a:p>
            <a:endParaRPr lang="en-US" sz="3000" b="1" dirty="0" smtClean="0"/>
          </a:p>
          <a:p>
            <a:pPr marL="457200" indent="-457200" algn="l">
              <a:buFont typeface="Arial" charset="0"/>
              <a:buChar char="•"/>
            </a:pPr>
            <a:r>
              <a:rPr lang="en-US" sz="2200" b="1" dirty="0" err="1">
                <a:latin typeface="Courier New" charset="0"/>
                <a:ea typeface="Courier New" charset="0"/>
                <a:cs typeface="Courier New" charset="0"/>
              </a:rPr>
              <a:t>conda</a:t>
            </a:r>
            <a:r>
              <a:rPr lang="en-US" sz="2200" b="1" dirty="0">
                <a:latin typeface="Courier New" charset="0"/>
                <a:ea typeface="Courier New" charset="0"/>
                <a:cs typeface="Courier New" charset="0"/>
              </a:rPr>
              <a:t> install -c anaconda </a:t>
            </a:r>
            <a:r>
              <a:rPr lang="en-US" sz="2200" b="1" dirty="0" smtClean="0">
                <a:latin typeface="Courier New" charset="0"/>
                <a:ea typeface="Courier New" charset="0"/>
                <a:cs typeface="Courier New" charset="0"/>
              </a:rPr>
              <a:t>beautifulsoup4=4.5.3</a:t>
            </a:r>
          </a:p>
          <a:p>
            <a:pPr marL="457200" indent="-457200" algn="l">
              <a:buFont typeface="Arial" charset="0"/>
              <a:buChar char="•"/>
            </a:pPr>
            <a:endParaRPr lang="en-US" sz="2200" b="1" dirty="0">
              <a:latin typeface="Courier New" charset="0"/>
              <a:ea typeface="Courier New" charset="0"/>
              <a:cs typeface="Courier New" charset="0"/>
            </a:endParaRPr>
          </a:p>
          <a:p>
            <a:pPr marL="457200" indent="-457200" algn="l">
              <a:buFont typeface="Arial" charset="0"/>
              <a:buChar char="•"/>
            </a:pPr>
            <a:r>
              <a:rPr lang="en-US" sz="2200" b="1" dirty="0" err="1" smtClean="0">
                <a:latin typeface="Courier New" charset="0"/>
                <a:ea typeface="Courier New" charset="0"/>
                <a:cs typeface="Courier New" charset="0"/>
              </a:rPr>
              <a:t>conda</a:t>
            </a:r>
            <a:r>
              <a:rPr lang="en-US" sz="2200" b="1" dirty="0" smtClean="0">
                <a:latin typeface="Courier New" charset="0"/>
                <a:ea typeface="Courier New" charset="0"/>
                <a:cs typeface="Courier New" charset="0"/>
              </a:rPr>
              <a:t> </a:t>
            </a:r>
            <a:r>
              <a:rPr lang="en-US" sz="2200" b="1" dirty="0">
                <a:latin typeface="Courier New" charset="0"/>
                <a:ea typeface="Courier New" charset="0"/>
                <a:cs typeface="Courier New" charset="0"/>
              </a:rPr>
              <a:t>install -c </a:t>
            </a:r>
            <a:r>
              <a:rPr lang="en-US" sz="2200" b="1" dirty="0" err="1">
                <a:latin typeface="Courier New" charset="0"/>
                <a:ea typeface="Courier New" charset="0"/>
                <a:cs typeface="Courier New" charset="0"/>
              </a:rPr>
              <a:t>conda</a:t>
            </a:r>
            <a:r>
              <a:rPr lang="en-US" sz="2200" b="1" dirty="0">
                <a:latin typeface="Courier New" charset="0"/>
                <a:ea typeface="Courier New" charset="0"/>
                <a:cs typeface="Courier New" charset="0"/>
              </a:rPr>
              <a:t>-forge </a:t>
            </a:r>
            <a:r>
              <a:rPr lang="en-US" sz="2200" b="1" dirty="0" err="1" smtClean="0">
                <a:latin typeface="Courier New" charset="0"/>
                <a:ea typeface="Courier New" charset="0"/>
                <a:cs typeface="Courier New" charset="0"/>
              </a:rPr>
              <a:t>tensorflow</a:t>
            </a:r>
            <a:endParaRPr lang="en-US" sz="2200" b="1" dirty="0" smtClean="0">
              <a:latin typeface="Courier New" charset="0"/>
              <a:ea typeface="Courier New" charset="0"/>
              <a:cs typeface="Courier New" charset="0"/>
            </a:endParaRPr>
          </a:p>
          <a:p>
            <a:pPr marL="457200" indent="-457200" algn="l">
              <a:buFont typeface="Arial" charset="0"/>
              <a:buChar char="•"/>
            </a:pPr>
            <a:endParaRPr lang="en-US" sz="2200" b="1" dirty="0" smtClean="0">
              <a:latin typeface="Courier New" charset="0"/>
              <a:ea typeface="Courier New" charset="0"/>
              <a:cs typeface="Courier New" charset="0"/>
            </a:endParaRPr>
          </a:p>
          <a:p>
            <a:pPr marL="457200" indent="-457200" algn="l">
              <a:buFont typeface="Arial" charset="0"/>
              <a:buChar char="•"/>
            </a:pPr>
            <a:r>
              <a:rPr lang="en-US" sz="2200" b="1" dirty="0" err="1">
                <a:latin typeface="Courier New" charset="0"/>
                <a:ea typeface="Courier New" charset="0"/>
                <a:cs typeface="Courier New" charset="0"/>
              </a:rPr>
              <a:t>conda</a:t>
            </a:r>
            <a:r>
              <a:rPr lang="en-US" sz="2200" b="1" dirty="0">
                <a:latin typeface="Courier New" charset="0"/>
                <a:ea typeface="Courier New" charset="0"/>
                <a:cs typeface="Courier New" charset="0"/>
              </a:rPr>
              <a:t> install </a:t>
            </a:r>
            <a:r>
              <a:rPr lang="en-US" sz="2200" b="1" dirty="0" smtClean="0">
                <a:latin typeface="Courier New" charset="0"/>
                <a:ea typeface="Courier New" charset="0"/>
                <a:cs typeface="Courier New" charset="0"/>
              </a:rPr>
              <a:t>h5py</a:t>
            </a:r>
          </a:p>
          <a:p>
            <a:pPr marL="457200" indent="-457200" algn="l">
              <a:buFont typeface="Arial" charset="0"/>
              <a:buChar char="•"/>
            </a:pPr>
            <a:endParaRPr lang="en-US" sz="2200" b="1" dirty="0">
              <a:latin typeface="Courier New" charset="0"/>
              <a:ea typeface="Courier New" charset="0"/>
              <a:cs typeface="Courier New" charset="0"/>
            </a:endParaRPr>
          </a:p>
          <a:p>
            <a:pPr marL="457200" indent="-457200" algn="l">
              <a:buFont typeface="Arial" charset="0"/>
              <a:buChar char="•"/>
            </a:pPr>
            <a:r>
              <a:rPr lang="en-US" sz="2200" b="1" dirty="0" err="1">
                <a:latin typeface="Courier New" charset="0"/>
                <a:ea typeface="Courier New" charset="0"/>
                <a:cs typeface="Courier New" charset="0"/>
              </a:rPr>
              <a:t>c</a:t>
            </a:r>
            <a:r>
              <a:rPr lang="en-US" sz="2200" b="1" dirty="0" err="1" smtClean="0">
                <a:latin typeface="Courier New" charset="0"/>
                <a:ea typeface="Courier New" charset="0"/>
                <a:cs typeface="Courier New" charset="0"/>
              </a:rPr>
              <a:t>onda</a:t>
            </a:r>
            <a:r>
              <a:rPr lang="en-US" sz="2200" b="1" dirty="0" smtClean="0">
                <a:latin typeface="Courier New" charset="0"/>
                <a:ea typeface="Courier New" charset="0"/>
                <a:cs typeface="Courier New" charset="0"/>
              </a:rPr>
              <a:t> install </a:t>
            </a:r>
            <a:r>
              <a:rPr lang="en-US" sz="2200" b="1" dirty="0">
                <a:latin typeface="Courier New" charset="0"/>
                <a:ea typeface="Courier New" charset="0"/>
                <a:cs typeface="Courier New" charset="0"/>
              </a:rPr>
              <a:t>-c </a:t>
            </a:r>
            <a:r>
              <a:rPr lang="en-US" sz="2200" b="1" dirty="0" err="1">
                <a:latin typeface="Courier New" charset="0"/>
                <a:ea typeface="Courier New" charset="0"/>
                <a:cs typeface="Courier New" charset="0"/>
              </a:rPr>
              <a:t>conda</a:t>
            </a:r>
            <a:r>
              <a:rPr lang="en-US" sz="2200" b="1" dirty="0">
                <a:latin typeface="Courier New" charset="0"/>
                <a:ea typeface="Courier New" charset="0"/>
                <a:cs typeface="Courier New" charset="0"/>
              </a:rPr>
              <a:t>-forge </a:t>
            </a:r>
            <a:r>
              <a:rPr lang="en-US" sz="2200" b="1" dirty="0" err="1" smtClean="0">
                <a:latin typeface="Courier New" charset="0"/>
                <a:ea typeface="Courier New" charset="0"/>
                <a:cs typeface="Courier New" charset="0"/>
              </a:rPr>
              <a:t>Keras</a:t>
            </a:r>
            <a:endParaRPr lang="en-US" sz="2200" b="1" dirty="0">
              <a:latin typeface="Courier New" charset="0"/>
              <a:ea typeface="Courier New" charset="0"/>
              <a:cs typeface="Courier New" charset="0"/>
            </a:endParaRPr>
          </a:p>
        </p:txBody>
      </p:sp>
    </p:spTree>
    <p:extLst>
      <p:ext uri="{BB962C8B-B14F-4D97-AF65-F5344CB8AC3E}">
        <p14:creationId xmlns:p14="http://schemas.microsoft.com/office/powerpoint/2010/main" val="1412941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81737"/>
            <a:ext cx="8229600" cy="668408"/>
          </a:xfrm>
        </p:spPr>
        <p:txBody>
          <a:bodyPr>
            <a:normAutofit fontScale="90000"/>
          </a:bodyPr>
          <a:lstStyle/>
          <a:p>
            <a:r>
              <a:rPr lang="en-US" sz="3300" b="1" dirty="0" smtClean="0"/>
              <a:t>Install </a:t>
            </a:r>
            <a:r>
              <a:rPr lang="en-US" sz="3300" b="1" dirty="0" err="1" smtClean="0"/>
              <a:t>Graphlab</a:t>
            </a:r>
            <a:r>
              <a:rPr lang="en-US" sz="3300" b="1" dirty="0" smtClean="0"/>
              <a:t>-Create</a:t>
            </a:r>
            <a:br>
              <a:rPr lang="en-US" sz="3300" b="1" dirty="0" smtClean="0"/>
            </a:br>
            <a:r>
              <a:rPr lang="en-US" dirty="0"/>
              <a:t/>
            </a:r>
            <a:br>
              <a:rPr lang="en-US" dirty="0"/>
            </a:br>
            <a:r>
              <a:rPr lang="en-US" dirty="0"/>
              <a:t>https://</a:t>
            </a:r>
            <a:r>
              <a:rPr lang="en-US" dirty="0" err="1"/>
              <a:t>turi.com</a:t>
            </a:r>
            <a:r>
              <a:rPr lang="en-US" dirty="0"/>
              <a:t>/download/</a:t>
            </a:r>
            <a:r>
              <a:rPr lang="en-US" dirty="0" err="1"/>
              <a:t>academic.html</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067" y="1742419"/>
            <a:ext cx="7469865" cy="4341859"/>
          </a:xfrm>
          <a:prstGeom prst="rect">
            <a:avLst/>
          </a:prstGeom>
        </p:spPr>
      </p:pic>
    </p:spTree>
    <p:extLst>
      <p:ext uri="{BB962C8B-B14F-4D97-AF65-F5344CB8AC3E}">
        <p14:creationId xmlns:p14="http://schemas.microsoft.com/office/powerpoint/2010/main" val="1675495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9107" y="1427684"/>
            <a:ext cx="8229600" cy="377299"/>
          </a:xfrm>
        </p:spPr>
        <p:txBody>
          <a:bodyPr>
            <a:noAutofit/>
          </a:bodyPr>
          <a:lstStyle/>
          <a:p>
            <a:r>
              <a:rPr lang="en-US" sz="3600" b="1" dirty="0" smtClean="0"/>
              <a:t>Install </a:t>
            </a:r>
            <a:r>
              <a:rPr lang="en-US" sz="3600" b="1" dirty="0" err="1" smtClean="0"/>
              <a:t>Graphlab</a:t>
            </a:r>
            <a:r>
              <a:rPr lang="en-US" sz="3600" b="1" dirty="0" smtClean="0"/>
              <a:t>-Create</a:t>
            </a:r>
            <a:r>
              <a:rPr lang="en-US" sz="2200" b="1" dirty="0" smtClean="0"/>
              <a:t/>
            </a:r>
            <a:br>
              <a:rPr lang="en-US" sz="2200" b="1" dirty="0" smtClean="0"/>
            </a:br>
            <a:r>
              <a:rPr lang="en-US" sz="2200" dirty="0"/>
              <a:t/>
            </a:r>
            <a:br>
              <a:rPr lang="en-US" sz="2200" dirty="0"/>
            </a:br>
            <a:r>
              <a:rPr lang="en-US" sz="2200" dirty="0" smtClean="0"/>
              <a:t>When you have registered your information press ”View Instructions” under Install with pip. Go to step three and in your terminal run (with your specific </a:t>
            </a:r>
            <a:r>
              <a:rPr lang="en-US" sz="2200" b="1" dirty="0" smtClean="0"/>
              <a:t>[email address] </a:t>
            </a:r>
            <a:r>
              <a:rPr lang="en-US" sz="2200" dirty="0" smtClean="0"/>
              <a:t>and </a:t>
            </a:r>
            <a:r>
              <a:rPr lang="en-US" sz="2200" b="1" dirty="0" smtClean="0"/>
              <a:t>[license code]</a:t>
            </a:r>
            <a:r>
              <a:rPr lang="en-US" sz="2200" dirty="0" smtClean="0"/>
              <a:t>):</a:t>
            </a:r>
            <a:endParaRPr lang="en-US" sz="2200" dirty="0"/>
          </a:p>
        </p:txBody>
      </p:sp>
      <p:sp>
        <p:nvSpPr>
          <p:cNvPr id="5" name="Rectangle 4"/>
          <p:cNvSpPr/>
          <p:nvPr/>
        </p:nvSpPr>
        <p:spPr>
          <a:xfrm>
            <a:off x="633046" y="3131102"/>
            <a:ext cx="8085951" cy="2769989"/>
          </a:xfrm>
          <a:prstGeom prst="rect">
            <a:avLst/>
          </a:prstGeom>
        </p:spPr>
        <p:txBody>
          <a:bodyPr wrap="square">
            <a:spAutoFit/>
          </a:bodyPr>
          <a:lstStyle/>
          <a:p>
            <a:r>
              <a:rPr lang="en-US" sz="2000" dirty="0">
                <a:latin typeface="Courier New" charset="0"/>
                <a:ea typeface="Courier New" charset="0"/>
                <a:cs typeface="Courier New" charset="0"/>
              </a:rPr>
              <a:t>pip install --upgrade --no-cache-</a:t>
            </a:r>
            <a:r>
              <a:rPr lang="en-US" sz="2000" dirty="0" err="1">
                <a:latin typeface="Courier New" charset="0"/>
                <a:ea typeface="Courier New" charset="0"/>
                <a:cs typeface="Courier New" charset="0"/>
              </a:rPr>
              <a:t>dir</a:t>
            </a:r>
            <a:r>
              <a:rPr lang="en-US" sz="2000" dirty="0">
                <a:latin typeface="Courier New" charset="0"/>
                <a:ea typeface="Courier New" charset="0"/>
                <a:cs typeface="Courier New" charset="0"/>
              </a:rPr>
              <a:t> https://</a:t>
            </a:r>
            <a:r>
              <a:rPr lang="en-US" sz="2000" dirty="0" err="1">
                <a:latin typeface="Courier New" charset="0"/>
                <a:ea typeface="Courier New" charset="0"/>
                <a:cs typeface="Courier New" charset="0"/>
              </a:rPr>
              <a:t>get.graphlab.com</a:t>
            </a:r>
            <a:r>
              <a:rPr lang="en-US" sz="2000" dirty="0">
                <a:latin typeface="Courier New" charset="0"/>
                <a:ea typeface="Courier New" charset="0"/>
                <a:cs typeface="Courier New" charset="0"/>
              </a:rPr>
              <a:t>/</a:t>
            </a:r>
            <a:r>
              <a:rPr lang="en-US" sz="2000" dirty="0" err="1">
                <a:latin typeface="Courier New" charset="0"/>
                <a:ea typeface="Courier New" charset="0"/>
                <a:cs typeface="Courier New" charset="0"/>
              </a:rPr>
              <a:t>GraphLab</a:t>
            </a:r>
            <a:r>
              <a:rPr lang="en-US" sz="2000" dirty="0">
                <a:latin typeface="Courier New" charset="0"/>
                <a:ea typeface="Courier New" charset="0"/>
                <a:cs typeface="Courier New" charset="0"/>
              </a:rPr>
              <a:t>-Create/2.1</a:t>
            </a:r>
            <a:r>
              <a:rPr lang="en-US" sz="2000" dirty="0" smtClean="0">
                <a:latin typeface="Courier New" charset="0"/>
                <a:ea typeface="Courier New" charset="0"/>
                <a:cs typeface="Courier New" charset="0"/>
              </a:rPr>
              <a:t>/ </a:t>
            </a:r>
            <a:r>
              <a:rPr lang="en-US" sz="2000" b="1" dirty="0" smtClean="0">
                <a:latin typeface="Courier New" charset="0"/>
                <a:ea typeface="Courier New" charset="0"/>
                <a:cs typeface="Courier New" charset="0"/>
              </a:rPr>
              <a:t>[email address]</a:t>
            </a:r>
            <a:r>
              <a:rPr lang="en-US" sz="2000" dirty="0" smtClean="0">
                <a:latin typeface="Courier New" charset="0"/>
                <a:ea typeface="Courier New" charset="0"/>
                <a:cs typeface="Courier New" charset="0"/>
              </a:rPr>
              <a:t>/</a:t>
            </a:r>
            <a:r>
              <a:rPr lang="en-US" sz="2000" b="1" dirty="0" smtClean="0">
                <a:latin typeface="Courier New" charset="0"/>
                <a:ea typeface="Courier New" charset="0"/>
                <a:cs typeface="Courier New" charset="0"/>
              </a:rPr>
              <a:t>[license code]</a:t>
            </a:r>
            <a:r>
              <a:rPr lang="en-US" sz="2000" dirty="0" smtClean="0">
                <a:latin typeface="Courier New" charset="0"/>
                <a:ea typeface="Courier New" charset="0"/>
                <a:cs typeface="Courier New" charset="0"/>
              </a:rPr>
              <a:t>/</a:t>
            </a:r>
            <a:r>
              <a:rPr lang="en-US" sz="2000" dirty="0" err="1" smtClean="0">
                <a:latin typeface="Courier New" charset="0"/>
                <a:ea typeface="Courier New" charset="0"/>
                <a:cs typeface="Courier New" charset="0"/>
              </a:rPr>
              <a:t>GraphLab</a:t>
            </a:r>
            <a:r>
              <a:rPr lang="en-US" sz="2000" dirty="0" smtClean="0">
                <a:latin typeface="Courier New" charset="0"/>
                <a:ea typeface="Courier New" charset="0"/>
                <a:cs typeface="Courier New" charset="0"/>
              </a:rPr>
              <a:t>-Create-</a:t>
            </a:r>
            <a:r>
              <a:rPr lang="en-US" sz="2000" dirty="0" err="1" smtClean="0">
                <a:latin typeface="Courier New" charset="0"/>
                <a:ea typeface="Courier New" charset="0"/>
                <a:cs typeface="Courier New" charset="0"/>
              </a:rPr>
              <a:t>License.tar.gz</a:t>
            </a:r>
            <a:endParaRPr lang="en-US" sz="2000" dirty="0" smtClean="0">
              <a:latin typeface="Courier New" charset="0"/>
              <a:ea typeface="Courier New" charset="0"/>
              <a:cs typeface="Courier New" charset="0"/>
            </a:endParaRPr>
          </a:p>
          <a:p>
            <a:endParaRPr lang="en-US" dirty="0"/>
          </a:p>
          <a:p>
            <a:endParaRPr lang="en-US" dirty="0" smtClean="0"/>
          </a:p>
          <a:p>
            <a:r>
              <a:rPr lang="en-US" dirty="0">
                <a:ea typeface="Courier New" charset="0"/>
                <a:cs typeface="Courier New" charset="0"/>
              </a:rPr>
              <a:t># run if Kernel </a:t>
            </a:r>
            <a:r>
              <a:rPr lang="en-US" dirty="0" smtClean="0">
                <a:ea typeface="Courier New" charset="0"/>
                <a:cs typeface="Courier New" charset="0"/>
              </a:rPr>
              <a:t>crashes:</a:t>
            </a:r>
            <a:endParaRPr lang="en-US" dirty="0"/>
          </a:p>
          <a:p>
            <a:r>
              <a:rPr lang="en-US" sz="2000" dirty="0" err="1">
                <a:latin typeface="Courier New" charset="0"/>
                <a:ea typeface="Courier New" charset="0"/>
                <a:cs typeface="Courier New" charset="0"/>
              </a:rPr>
              <a:t>conda</a:t>
            </a:r>
            <a:r>
              <a:rPr lang="en-US" sz="2000" dirty="0">
                <a:latin typeface="Courier New" charset="0"/>
                <a:ea typeface="Courier New" charset="0"/>
                <a:cs typeface="Courier New" charset="0"/>
              </a:rPr>
              <a:t> install -c </a:t>
            </a:r>
            <a:r>
              <a:rPr lang="en-US" sz="2000" dirty="0" err="1">
                <a:latin typeface="Courier New" charset="0"/>
                <a:ea typeface="Courier New" charset="0"/>
                <a:cs typeface="Courier New" charset="0"/>
              </a:rPr>
              <a:t>conda</a:t>
            </a:r>
            <a:r>
              <a:rPr lang="en-US" sz="2000" dirty="0">
                <a:latin typeface="Courier New" charset="0"/>
                <a:ea typeface="Courier New" charset="0"/>
                <a:cs typeface="Courier New" charset="0"/>
              </a:rPr>
              <a:t>-forge </a:t>
            </a:r>
            <a:r>
              <a:rPr lang="en-US" sz="2000" dirty="0" err="1" smtClean="0">
                <a:latin typeface="Courier New" charset="0"/>
                <a:ea typeface="Courier New" charset="0"/>
                <a:cs typeface="Courier New" charset="0"/>
              </a:rPr>
              <a:t>backports.shutil_get_terminal_size</a:t>
            </a:r>
            <a:endParaRPr lang="en-US" sz="2000" dirty="0" smtClean="0">
              <a:latin typeface="Courier New" charset="0"/>
              <a:ea typeface="Courier New" charset="0"/>
              <a:cs typeface="Courier New" charset="0"/>
            </a:endParaRPr>
          </a:p>
        </p:txBody>
      </p:sp>
    </p:spTree>
    <p:extLst>
      <p:ext uri="{BB962C8B-B14F-4D97-AF65-F5344CB8AC3E}">
        <p14:creationId xmlns:p14="http://schemas.microsoft.com/office/powerpoint/2010/main" val="676373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7730</TotalTime>
  <Words>295</Words>
  <Application>Microsoft Macintosh PowerPoint</Application>
  <PresentationFormat>On-screen Show (4:3)</PresentationFormat>
  <Paragraphs>81</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 Narrow</vt:lpstr>
      <vt:lpstr>Calibri</vt:lpstr>
      <vt:lpstr>Courier New</vt:lpstr>
      <vt:lpstr>Helvetica Neue Light</vt:lpstr>
      <vt:lpstr>ＭＳ Ｐゴシック</vt:lpstr>
      <vt:lpstr>Optima</vt:lpstr>
      <vt:lpstr>Wingdings</vt:lpstr>
      <vt:lpstr>Arial</vt:lpstr>
      <vt:lpstr>Office Theme</vt:lpstr>
      <vt:lpstr>Data-X: Setup and prerequisites installation on Mac OSX</vt:lpstr>
      <vt:lpstr>Install Anaconda with Python 2.7  www.continuum.io/downloads</vt:lpstr>
      <vt:lpstr>Create Virtual Environment for Data-X &amp; Install Jupyter Notebook</vt:lpstr>
      <vt:lpstr>Always Run Virtual Environment</vt:lpstr>
      <vt:lpstr>Install Data-X package dependencies</vt:lpstr>
      <vt:lpstr>Install Correct version of OpenCV</vt:lpstr>
      <vt:lpstr>Install Beautifulsoup4, TensorFlow, Keras &amp; Graphlab-Create</vt:lpstr>
      <vt:lpstr>Install Graphlab-Create  https://turi.com/download/academic.html</vt:lpstr>
      <vt:lpstr>Install Graphlab-Create  When you have registered your information press ”View Instructions” under Install with pip. Go to step three and in your terminal run (with your specific [email address] and [license code]):</vt:lpstr>
      <vt:lpstr>Install Python 3 as a Virtual Environment</vt:lpstr>
      <vt:lpstr>PowerPoint Presentation</vt:lpstr>
    </vt:vector>
  </TitlesOfParts>
  <Company>UC Berkeley</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Ikhlaq Sidhu</dc:creator>
  <cp:lastModifiedBy>ALEXANDER FRED OJALA</cp:lastModifiedBy>
  <cp:revision>315</cp:revision>
  <cp:lastPrinted>2016-08-28T17:06:48Z</cp:lastPrinted>
  <dcterms:created xsi:type="dcterms:W3CDTF">2013-05-20T04:35:54Z</dcterms:created>
  <dcterms:modified xsi:type="dcterms:W3CDTF">2017-02-13T23:26:38Z</dcterms:modified>
</cp:coreProperties>
</file>