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94" r:id="rId2"/>
    <p:sldId id="917" r:id="rId3"/>
    <p:sldId id="881" r:id="rId4"/>
    <p:sldId id="884" r:id="rId5"/>
    <p:sldId id="882" r:id="rId6"/>
    <p:sldId id="883" r:id="rId7"/>
    <p:sldId id="885" r:id="rId8"/>
    <p:sldId id="913" r:id="rId9"/>
    <p:sldId id="914" r:id="rId10"/>
    <p:sldId id="887" r:id="rId11"/>
    <p:sldId id="886" r:id="rId12"/>
    <p:sldId id="888" r:id="rId13"/>
    <p:sldId id="889" r:id="rId14"/>
    <p:sldId id="894" r:id="rId15"/>
    <p:sldId id="895" r:id="rId16"/>
    <p:sldId id="902" r:id="rId17"/>
    <p:sldId id="903" r:id="rId18"/>
    <p:sldId id="904" r:id="rId19"/>
    <p:sldId id="915" r:id="rId20"/>
    <p:sldId id="905" r:id="rId21"/>
    <p:sldId id="910" r:id="rId22"/>
    <p:sldId id="909" r:id="rId23"/>
    <p:sldId id="8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6559" autoAdjust="0"/>
  </p:normalViewPr>
  <p:slideViewPr>
    <p:cSldViewPr snapToGrid="0" snapToObjects="1">
      <p:cViewPr>
        <p:scale>
          <a:sx n="67" d="100"/>
          <a:sy n="67" d="100"/>
        </p:scale>
        <p:origin x="280" y="-5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6646913961025"/>
          <c:y val="0.100433454269388"/>
          <c:w val="0.831895957046627"/>
          <c:h val="0.7860398377248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Sheet1!$B$4:$B$8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</c:numCache>
            </c:numRef>
          </c:xVal>
          <c:yVal>
            <c:numRef>
              <c:f>Sheet1!$C$4:$C$8</c:f>
              <c:numCache>
                <c:formatCode>General</c:formatCode>
                <c:ptCount val="5"/>
                <c:pt idx="0">
                  <c:v>10.0</c:v>
                </c:pt>
                <c:pt idx="1">
                  <c:v>5.0</c:v>
                </c:pt>
                <c:pt idx="2">
                  <c:v>9.0</c:v>
                </c:pt>
                <c:pt idx="3">
                  <c:v>4.0</c:v>
                </c:pt>
                <c:pt idx="4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11618944"/>
        <c:axId val="-311502080"/>
      </c:scatterChart>
      <c:valAx>
        <c:axId val="-31161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311502080"/>
        <c:crosses val="autoZero"/>
        <c:crossBetween val="midCat"/>
      </c:valAx>
      <c:valAx>
        <c:axId val="-31150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311618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problem with straight subtraction:</a:t>
            </a:r>
          </a:p>
          <a:p>
            <a:r>
              <a:rPr lang="en-US" baseline="0" dirty="0" smtClean="0"/>
              <a:t>The average of lots of negative error and positive errors can be zero</a:t>
            </a:r>
          </a:p>
          <a:p>
            <a:r>
              <a:rPr lang="en-US" baseline="0" dirty="0" smtClean="0"/>
              <a:t>Squares are good because errors smaller than one are minimized and errors larger than 1 are exaggerated, outliers show more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1s column</a:t>
            </a:r>
          </a:p>
          <a:p>
            <a:r>
              <a:rPr lang="en-US" dirty="0" smtClean="0"/>
              <a:t>Simple</a:t>
            </a:r>
            <a:r>
              <a:rPr lang="en-US" baseline="0" dirty="0" smtClean="0"/>
              <a:t> code, no library</a:t>
            </a:r>
          </a:p>
          <a:p>
            <a:r>
              <a:rPr lang="en-US" baseline="0" dirty="0" smtClean="0"/>
              <a:t>W has coefficients: bias and for each dimension, there is only one output value, credit score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We want a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Intercept and slope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 if Y = X: slope</a:t>
            </a:r>
            <a:r>
              <a:rPr lang="en-US" baseline="0" dirty="0" smtClean="0"/>
              <a:t> = COV(X,X)/VAR(X)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about Y = 2X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COV intuition: every point contributes positive value when in quadrants 1,3, and higher numbers close to the diagonal</a:t>
            </a:r>
          </a:p>
          <a:p>
            <a:pPr marL="228600" indent="-228600">
              <a:buAutoNum type="arabicPeriod"/>
            </a:pPr>
            <a:r>
              <a:rPr lang="en-US" dirty="0" smtClean="0"/>
              <a:t>Denominator: VAR (X): small makes a larger slope</a:t>
            </a:r>
          </a:p>
          <a:p>
            <a:pPr marL="228600" indent="-228600">
              <a:buAutoNum type="arabicPeriod"/>
            </a:pPr>
            <a:r>
              <a:rPr lang="en-US" dirty="0" smtClean="0"/>
              <a:t>Numerator:</a:t>
            </a:r>
            <a:r>
              <a:rPr lang="en-US" baseline="0" dirty="0" smtClean="0"/>
              <a:t> larger COV makes slope higher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Need slope</a:t>
            </a:r>
            <a:r>
              <a:rPr lang="en-US" baseline="0" dirty="0" smtClean="0"/>
              <a:t> -&gt; need 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var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Table has </a:t>
            </a:r>
            <a:r>
              <a:rPr lang="en-US" baseline="0" dirty="0" err="1" smtClean="0"/>
              <a:t>xy</a:t>
            </a:r>
            <a:r>
              <a:rPr lang="en-US" baseline="0" dirty="0" smtClean="0"/>
              <a:t>, x^2, y^2, y + means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baseline="0" dirty="0" smtClean="0"/>
              <a:t> the students calculate </a:t>
            </a:r>
            <a:endParaRPr lang="en-US" b="1" dirty="0" smtClean="0"/>
          </a:p>
          <a:p>
            <a:r>
              <a:rPr lang="en-US" sz="1200" b="1" dirty="0" smtClean="0">
                <a:solidFill>
                  <a:schemeClr val="accent3"/>
                </a:solidFill>
              </a:rPr>
              <a:t>E([y(x)-</a:t>
            </a:r>
            <a:r>
              <a:rPr lang="en-US" sz="1200" b="1" dirty="0" err="1" smtClean="0">
                <a:solidFill>
                  <a:schemeClr val="accent3"/>
                </a:solidFill>
              </a:rPr>
              <a:t>y_actual</a:t>
            </a:r>
            <a:r>
              <a:rPr lang="en-US" sz="1200" b="1" dirty="0" smtClean="0">
                <a:solidFill>
                  <a:schemeClr val="accent3"/>
                </a:solidFill>
              </a:rPr>
              <a:t>)</a:t>
            </a:r>
            <a:r>
              <a:rPr lang="en-US" sz="1200" b="1" baseline="30000" dirty="0" smtClean="0">
                <a:solidFill>
                  <a:schemeClr val="accent3"/>
                </a:solidFill>
              </a:rPr>
              <a:t>2</a:t>
            </a:r>
            <a:r>
              <a:rPr lang="en-US" sz="1200" b="1" dirty="0" smtClean="0">
                <a:solidFill>
                  <a:schemeClr val="accent3"/>
                </a:solidFill>
              </a:rPr>
              <a:t>] = *ANSWER*</a:t>
            </a:r>
          </a:p>
          <a:p>
            <a:r>
              <a:rPr lang="en-US" sz="1200" b="1" dirty="0" smtClean="0">
                <a:solidFill>
                  <a:schemeClr val="accent3"/>
                </a:solidFill>
              </a:rPr>
              <a:t>Y(1) = 13.8-1.9 = 11.9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to illustrate, but in reality, you don’t have to write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solves the problem for 2 variables: 1 in and one out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if we have 1 input, multiple outputs </a:t>
            </a:r>
            <a:r>
              <a:rPr lang="mr-IN" baseline="0" dirty="0" smtClean="0"/>
              <a:t>–</a:t>
            </a:r>
            <a:r>
              <a:rPr lang="en-US" baseline="0" dirty="0" smtClean="0"/>
              <a:t> no problem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lets consider multiple inputs (multiple columns of input in the 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use a table with a row as the multiple inputs Xi</a:t>
            </a:r>
          </a:p>
          <a:p>
            <a:r>
              <a:rPr lang="en-US" dirty="0" smtClean="0"/>
              <a:t>Instead of slope M, we will use weights W, or the vector W</a:t>
            </a:r>
          </a:p>
          <a:p>
            <a:r>
              <a:rPr lang="en-US" dirty="0" smtClean="0"/>
              <a:t>Dimensions X is N deep, W is d deep (number of </a:t>
            </a:r>
            <a:r>
              <a:rPr lang="en-US" dirty="0" err="1" smtClean="0"/>
              <a:t>dimentions</a:t>
            </a:r>
            <a:r>
              <a:rPr lang="en-US" dirty="0" smtClean="0"/>
              <a:t>), Y has one result for</a:t>
            </a:r>
            <a:r>
              <a:rPr lang="en-US" baseline="0" dirty="0" smtClean="0"/>
              <a:t> every row N.</a:t>
            </a:r>
          </a:p>
          <a:p>
            <a:r>
              <a:rPr lang="en-US" baseline="0" dirty="0" smtClean="0"/>
              <a:t>But what happened to the y intercept concept?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be able to measure error: loss function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assume error in sample will be error of out of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do</a:t>
            </a:r>
            <a:r>
              <a:rPr lang="en-US" baseline="0" dirty="0" smtClean="0"/>
              <a:t> an example of scoring/regression</a:t>
            </a:r>
          </a:p>
          <a:p>
            <a:r>
              <a:rPr lang="en-US" baseline="0" dirty="0" smtClean="0"/>
              <a:t>Regression simply means that the function simply estimates the score or y value</a:t>
            </a:r>
          </a:p>
          <a:p>
            <a:r>
              <a:rPr lang="en-US" baseline="0" dirty="0" smtClean="0"/>
              <a:t>We will choose not just one number , but all the values in W to best predict Y</a:t>
            </a:r>
          </a:p>
          <a:p>
            <a:r>
              <a:rPr lang="en-US" baseline="0" dirty="0" smtClean="0"/>
              <a:t>The extra column of 1s and w0, allow w0 to be the bias, like the y intercept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any row can be used as</a:t>
            </a:r>
            <a:r>
              <a:rPr lang="en-US" baseline="0" dirty="0" smtClean="0"/>
              <a:t> input as a prediction: x2 dot W = estimated value of Y (in place of 580).</a:t>
            </a:r>
          </a:p>
          <a:p>
            <a:r>
              <a:rPr lang="en-US" baseline="0" dirty="0" smtClean="0"/>
              <a:t>Clearly a linear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0070"/>
            <a:ext cx="109728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5"/>
            <a:ext cx="12192000" cy="872193"/>
            <a:chOff x="0" y="-120393"/>
            <a:chExt cx="9144000" cy="872193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769441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x911.files.wordpress.com/2016/12/covariance-and-correlation.pdf" TargetMode="External"/><Relationship Id="rId3" Type="http://schemas.openxmlformats.org/officeDocument/2006/relationships/hyperlink" Target="https://datax911.files.wordpress.com/2016/12/regression-analysis-wikipedia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215" y="5381528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8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72753" y="2248141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Prediction</a:t>
            </a:r>
            <a:br>
              <a:rPr lang="en-US" dirty="0" smtClean="0"/>
            </a:br>
            <a:r>
              <a:rPr lang="en-US" sz="2400" dirty="0"/>
              <a:t>Data-X: A Course on Data, Signals, and Systems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1167" y="231587"/>
            <a:ext cx="3880743" cy="132343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urier New"/>
                <a:cs typeface="Courier New"/>
              </a:rPr>
              <a:t>Data</a:t>
            </a:r>
            <a:r>
              <a:rPr lang="en-US" sz="5400" dirty="0">
                <a:latin typeface="Arial Narrow"/>
                <a:cs typeface="Arial Narrow"/>
              </a:rPr>
              <a:t> </a:t>
            </a:r>
            <a:r>
              <a:rPr lang="en-US" sz="8000" baseline="30000" dirty="0">
                <a:latin typeface="Courier New"/>
                <a:cs typeface="Courier New"/>
              </a:rPr>
              <a:t>X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Code Sample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44" y="1006109"/>
            <a:ext cx="8702566" cy="51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Prediction: Multiple Inputs and Outputs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3634" y="1817053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  <a:p>
            <a:pPr algn="ctr"/>
            <a:r>
              <a:rPr lang="en-US" dirty="0"/>
              <a:t>(formula)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0849" y="2405050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5069" y="1572943"/>
            <a:ext cx="1305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</a:t>
            </a:r>
          </a:p>
          <a:p>
            <a:r>
              <a:rPr lang="en-US" dirty="0"/>
              <a:t>Sample </a:t>
            </a:r>
            <a:endParaRPr lang="en-US" sz="1200" dirty="0"/>
          </a:p>
          <a:p>
            <a:r>
              <a:rPr lang="en-US" sz="3000" b="1" dirty="0"/>
              <a:t>x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77331" y="1446847"/>
            <a:ext cx="15985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</a:t>
            </a:r>
            <a:br>
              <a:rPr lang="en-US" dirty="0"/>
            </a:br>
            <a:r>
              <a:rPr lang="en-US" sz="2000" b="1" dirty="0"/>
              <a:t>Y = [y1 y2 y3]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77334" y="221334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2954" y="241278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65122" y="262006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49711" y="1855192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  <a:p>
            <a:pPr algn="ctr"/>
            <a:r>
              <a:rPr lang="en-US" dirty="0"/>
              <a:t>(formula)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6926" y="2443189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9598" y="1391936"/>
            <a:ext cx="153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</a:t>
            </a:r>
          </a:p>
          <a:p>
            <a:r>
              <a:rPr lang="en-US" dirty="0"/>
              <a:t>Sample </a:t>
            </a:r>
          </a:p>
          <a:p>
            <a:r>
              <a:rPr lang="en-US" b="1" dirty="0"/>
              <a:t>X=[x1 x2 ..</a:t>
            </a:r>
            <a:r>
              <a:rPr lang="en-US" b="1" dirty="0" err="1"/>
              <a:t>xn</a:t>
            </a:r>
            <a:r>
              <a:rPr lang="en-US" b="1" dirty="0"/>
              <a:t>]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80864" y="1740517"/>
            <a:ext cx="1133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</a:t>
            </a:r>
            <a:br>
              <a:rPr lang="en-US" dirty="0"/>
            </a:br>
            <a:r>
              <a:rPr lang="en-US" dirty="0"/>
              <a:t>	</a:t>
            </a:r>
            <a:r>
              <a:rPr lang="en-US" sz="3000" b="1" dirty="0"/>
              <a:t> </a:t>
            </a:r>
            <a:r>
              <a:rPr lang="en-US" sz="3000" b="1" dirty="0"/>
              <a:t>y</a:t>
            </a:r>
            <a:endParaRPr lang="en-US" sz="3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223411" y="234608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24468" y="1366407"/>
            <a:ext cx="0" cy="44508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45978" y="4101858"/>
            <a:ext cx="1160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b="1" dirty="0"/>
              <a:t>1 = g1(x)</a:t>
            </a:r>
          </a:p>
          <a:p>
            <a:endParaRPr lang="en-US" b="1" dirty="0"/>
          </a:p>
          <a:p>
            <a:r>
              <a:rPr lang="en-US" b="1" dirty="0"/>
              <a:t>y2  = g2(x)</a:t>
            </a:r>
          </a:p>
          <a:p>
            <a:endParaRPr lang="en-US" b="1" dirty="0"/>
          </a:p>
          <a:p>
            <a:r>
              <a:rPr lang="en-US" b="1" dirty="0"/>
              <a:t>y3 = g3(x)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0104" y="3261422"/>
            <a:ext cx="329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 problem, </a:t>
            </a:r>
          </a:p>
          <a:p>
            <a:r>
              <a:rPr lang="en-US" sz="2200" dirty="0"/>
              <a:t>we use multiple predictors.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8377166" y="418653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07014" y="2612226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01757" y="2796158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228668" y="2522438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23411" y="2706370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Prediction: Multiple Inputs and Outputs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29496" y="3040184"/>
            <a:ext cx="555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for linear prediction, we use a matrix format: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7135" y="3837550"/>
            <a:ext cx="620889" cy="1255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  <a:p>
            <a:pPr algn="ctr"/>
            <a:r>
              <a:rPr lang="en-US" sz="1400" dirty="0"/>
              <a:t>(Nx1)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53440" y="3901421"/>
            <a:ext cx="620889" cy="1255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dirty="0"/>
              <a:t>(dx1)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5941" y="433909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36101" y="3645925"/>
            <a:ext cx="1489379" cy="19568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 err="1"/>
              <a:t>xd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2599" y="431042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2446189" y="3807341"/>
            <a:ext cx="1222511" cy="164772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4416151" y="3964141"/>
            <a:ext cx="509554" cy="106756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/>
          <p:cNvSpPr/>
          <p:nvPr/>
        </p:nvSpPr>
        <p:spPr>
          <a:xfrm>
            <a:off x="5760079" y="3645925"/>
            <a:ext cx="509554" cy="162447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55384" y="3762314"/>
                <a:ext cx="3484362" cy="122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…</a:t>
                </a:r>
              </a:p>
              <a:p>
                <a:r>
                  <a:rPr lang="en-US" b="1" dirty="0"/>
                  <a:t>…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84" y="3762314"/>
                <a:ext cx="3484362" cy="1224694"/>
              </a:xfrm>
              <a:prstGeom prst="rect">
                <a:avLst/>
              </a:prstGeom>
              <a:blipFill rotWithShape="0">
                <a:blip r:embed="rId3"/>
                <a:stretch>
                  <a:fillRect l="-1399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95499" y="5554180"/>
            <a:ext cx="59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dirty="0"/>
              <a:t> is the in-sample data.  We only need to figure out </a:t>
            </a:r>
            <a:r>
              <a:rPr lang="en-US" b="1" dirty="0"/>
              <a:t>W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/>
              <a:t>W</a:t>
            </a:r>
            <a:r>
              <a:rPr lang="en-US" dirty="0"/>
              <a:t>, we can estimate </a:t>
            </a:r>
            <a:r>
              <a:rPr lang="en-US" b="1" dirty="0"/>
              <a:t>y</a:t>
            </a:r>
            <a:r>
              <a:rPr lang="en-US" dirty="0"/>
              <a:t> for new </a:t>
            </a:r>
            <a:r>
              <a:rPr lang="en-US" b="1" dirty="0"/>
              <a:t>x</a:t>
            </a:r>
            <a:r>
              <a:rPr lang="en-US" dirty="0"/>
              <a:t>, i.e. out of sample data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6188" y="5016273"/>
            <a:ext cx="1168262" cy="35521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1 3 4 6 2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06124" y="5392355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x</a:t>
            </a:r>
            <a:r>
              <a:rPr lang="en-US" sz="3000" b="1" baseline="-25000" dirty="0"/>
              <a:t>i</a:t>
            </a:r>
            <a:endParaRPr lang="en-US" sz="3000" b="1" baseline="30000" dirty="0"/>
          </a:p>
        </p:txBody>
      </p:sp>
      <p:sp>
        <p:nvSpPr>
          <p:cNvPr id="27" name="Rectangle 26"/>
          <p:cNvSpPr/>
          <p:nvPr/>
        </p:nvSpPr>
        <p:spPr>
          <a:xfrm>
            <a:off x="5349302" y="1653655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  <a:p>
            <a:pPr algn="ctr"/>
            <a:r>
              <a:rPr lang="en-US" dirty="0"/>
              <a:t>(formula)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06517" y="2241652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9189" y="1190399"/>
            <a:ext cx="153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</a:t>
            </a:r>
          </a:p>
          <a:p>
            <a:r>
              <a:rPr lang="en-US" dirty="0"/>
              <a:t>Sample </a:t>
            </a:r>
          </a:p>
          <a:p>
            <a:r>
              <a:rPr lang="en-US" b="1" dirty="0"/>
              <a:t>X=[x1 x2 ..</a:t>
            </a:r>
            <a:r>
              <a:rPr lang="en-US" b="1" dirty="0" err="1"/>
              <a:t>xn</a:t>
            </a:r>
            <a:r>
              <a:rPr lang="en-US" b="1" dirty="0"/>
              <a:t>]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80455" y="1538980"/>
            <a:ext cx="1133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</a:t>
            </a:r>
            <a:br>
              <a:rPr lang="en-US" dirty="0"/>
            </a:br>
            <a:r>
              <a:rPr lang="en-US" dirty="0"/>
              <a:t>	</a:t>
            </a:r>
            <a:r>
              <a:rPr lang="en-US" sz="3000" b="1" dirty="0"/>
              <a:t> </a:t>
            </a:r>
            <a:r>
              <a:rPr lang="en-US" sz="3000" b="1" dirty="0"/>
              <a:t>y</a:t>
            </a:r>
            <a:endParaRPr lang="en-US" sz="30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23002" y="2144544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706605" y="2410689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01348" y="259462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828259" y="232090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823002" y="2504833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900" y="0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/>
              <a:t>An ML Framework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446756" y="777673"/>
            <a:ext cx="495711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/>
              <a:t>x1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80547" y="731129"/>
            <a:ext cx="1189105" cy="16916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Nxd</a:t>
            </a:r>
            <a:r>
              <a:rPr lang="en-US" dirty="0"/>
              <a:t>)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3390635" y="892545"/>
            <a:ext cx="976040" cy="142440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5501897" y="892545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3421" y="894184"/>
            <a:ext cx="1682577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Sample Data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which we have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d features</a:t>
            </a:r>
          </a:p>
          <a:p>
            <a:pPr marL="285750" indent="-285750">
              <a:buFontTx/>
              <a:buChar char="•"/>
            </a:pPr>
            <a:r>
              <a:rPr lang="en-US" dirty="0"/>
              <a:t>N samples</a:t>
            </a:r>
          </a:p>
          <a:p>
            <a:pPr marL="285750" indent="-285750">
              <a:buFontTx/>
              <a:buChar char="•"/>
            </a:pPr>
            <a:endParaRPr lang="en-US" sz="700" dirty="0"/>
          </a:p>
          <a:p>
            <a:r>
              <a:rPr lang="en-US" i="1" dirty="0"/>
              <a:t>Use for training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5153" y="1615459"/>
            <a:ext cx="393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5635" y="753063"/>
            <a:ext cx="1963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 in Y</a:t>
            </a:r>
          </a:p>
          <a:p>
            <a:r>
              <a:rPr lang="en-US" sz="2000" dirty="0"/>
              <a:t>(which we know</a:t>
            </a:r>
          </a:p>
          <a:p>
            <a:r>
              <a:rPr lang="en-US" sz="2000" dirty="0"/>
              <a:t>for N samples)</a:t>
            </a:r>
          </a:p>
          <a:p>
            <a:endParaRPr lang="en-US" sz="2000" dirty="0"/>
          </a:p>
          <a:p>
            <a:r>
              <a:rPr lang="en-US" sz="2000" dirty="0"/>
              <a:t>Sometimes measured</a:t>
            </a:r>
          </a:p>
          <a:p>
            <a:r>
              <a:rPr lang="en-US" sz="2000" dirty="0"/>
              <a:t>Y includes error or noise</a:t>
            </a:r>
          </a:p>
          <a:p>
            <a:r>
              <a:rPr lang="en-US" sz="2000" b="1" dirty="0"/>
              <a:t>Y = f(X) + e()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679632" y="652729"/>
            <a:ext cx="169048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don’t know:</a:t>
            </a:r>
          </a:p>
          <a:p>
            <a:endParaRPr lang="en-US" dirty="0"/>
          </a:p>
          <a:p>
            <a:r>
              <a:rPr lang="en-US" dirty="0"/>
              <a:t>P(X), the </a:t>
            </a:r>
            <a:br>
              <a:rPr lang="en-US" dirty="0"/>
            </a:br>
            <a:r>
              <a:rPr lang="en-US" dirty="0"/>
              <a:t>distribution of X</a:t>
            </a:r>
          </a:p>
          <a:p>
            <a:endParaRPr lang="en-US" dirty="0"/>
          </a:p>
          <a:p>
            <a:r>
              <a:rPr lang="en-US" dirty="0"/>
              <a:t>Function f: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/>
              <a:t>: X-&gt;Y</a:t>
            </a:r>
            <a:endParaRPr lang="en-US" dirty="0"/>
          </a:p>
        </p:txBody>
      </p:sp>
      <p:pic>
        <p:nvPicPr>
          <p:cNvPr id="38" name="Picture 37" descr="scr_6_11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0636" y="3616093"/>
            <a:ext cx="2181290" cy="1401479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3509659" y="3320360"/>
            <a:ext cx="185936" cy="2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8613" y="2759393"/>
            <a:ext cx="250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Features:  </a:t>
            </a:r>
            <a:r>
              <a:rPr lang="en-US" dirty="0"/>
              <a:t>(d columns)</a:t>
            </a:r>
          </a:p>
          <a:p>
            <a:r>
              <a:rPr lang="en-US" dirty="0"/>
              <a:t>Age, income, zip code, ..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90636" y="3623024"/>
            <a:ext cx="2230353" cy="23083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In Sample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Out of Sample</a:t>
            </a:r>
            <a:endParaRPr lang="en-US" dirty="0"/>
          </a:p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20621" y="3604985"/>
            <a:ext cx="534936" cy="2326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 1</a:t>
            </a:r>
            <a:endParaRPr lang="en-US" sz="800" dirty="0"/>
          </a:p>
          <a:p>
            <a:pPr algn="ctr"/>
            <a:r>
              <a:rPr lang="en-US" sz="800" dirty="0"/>
              <a:t>Person 2</a:t>
            </a:r>
          </a:p>
          <a:p>
            <a:pPr algn="ctr"/>
            <a:r>
              <a:rPr lang="en-US" sz="800" dirty="0"/>
              <a:t>Person 3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Person 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</a:t>
            </a:r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501897" y="2690309"/>
            <a:ext cx="195871" cy="74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54535" y="3604985"/>
            <a:ext cx="0" cy="1259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95232" y="3810219"/>
            <a:ext cx="38651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rows: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each row has customer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/>
              <a:t> features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Y has a value of interest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/>
              <a:t>Credit score:</a:t>
            </a:r>
            <a:r>
              <a:rPr lang="en-US" dirty="0"/>
              <a:t> a number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/>
              <a:t>Classification:</a:t>
            </a:r>
            <a:r>
              <a:rPr lang="en-US" dirty="0"/>
              <a:t> “good customer”</a:t>
            </a:r>
          </a:p>
          <a:p>
            <a:pPr lvl="1"/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“poor customer”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0888" y="1850229"/>
            <a:ext cx="51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900" y="0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/>
              <a:t>An ML Framework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446756" y="777673"/>
            <a:ext cx="495711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  <a:p>
            <a:pPr algn="ctr"/>
            <a:r>
              <a:rPr lang="en-US" sz="1400" dirty="0"/>
              <a:t>(N</a:t>
            </a:r>
            <a:br>
              <a:rPr lang="en-US" sz="1400" dirty="0"/>
            </a:br>
            <a:r>
              <a:rPr lang="en-US" sz="1400" dirty="0"/>
              <a:t>x</a:t>
            </a:r>
            <a:br>
              <a:rPr lang="en-US" sz="1400" dirty="0"/>
            </a:br>
            <a:r>
              <a:rPr lang="en-US" sz="1400" dirty="0"/>
              <a:t>1)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80547" y="731129"/>
            <a:ext cx="1189105" cy="16916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Nxd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390635" y="892545"/>
            <a:ext cx="976040" cy="142440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5501897" y="892545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3421" y="894184"/>
            <a:ext cx="164044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Sample Data </a:t>
            </a:r>
            <a:br>
              <a:rPr lang="en-US" dirty="0"/>
            </a:br>
            <a:r>
              <a:rPr lang="en-US" dirty="0"/>
              <a:t>which we have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d features</a:t>
            </a:r>
          </a:p>
          <a:p>
            <a:pPr marL="285750" indent="-285750">
              <a:buFontTx/>
              <a:buChar char="•"/>
            </a:pPr>
            <a:r>
              <a:rPr lang="en-US" dirty="0"/>
              <a:t>N samples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/>
              <a:t>Use for training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65153" y="1615459"/>
            <a:ext cx="3939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5635" y="753064"/>
            <a:ext cx="196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in Y</a:t>
            </a:r>
          </a:p>
          <a:p>
            <a:r>
              <a:rPr lang="en-US" dirty="0"/>
              <a:t>(which we know)</a:t>
            </a:r>
          </a:p>
          <a:p>
            <a:endParaRPr lang="en-US" dirty="0"/>
          </a:p>
          <a:p>
            <a:r>
              <a:rPr lang="en-US" dirty="0"/>
              <a:t>Sometimes measured</a:t>
            </a:r>
          </a:p>
          <a:p>
            <a:r>
              <a:rPr lang="en-US" dirty="0"/>
              <a:t>Y includes error or noise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79632" y="652729"/>
            <a:ext cx="169048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don’t know:</a:t>
            </a:r>
          </a:p>
          <a:p>
            <a:endParaRPr lang="en-US" dirty="0"/>
          </a:p>
          <a:p>
            <a:r>
              <a:rPr lang="en-US" dirty="0"/>
              <a:t>P(X), the </a:t>
            </a:r>
            <a:br>
              <a:rPr lang="en-US" dirty="0"/>
            </a:br>
            <a:r>
              <a:rPr lang="en-US" dirty="0"/>
              <a:t>distribution of X</a:t>
            </a:r>
          </a:p>
          <a:p>
            <a:endParaRPr lang="en-US" dirty="0"/>
          </a:p>
          <a:p>
            <a:r>
              <a:rPr lang="en-US" dirty="0"/>
              <a:t>Function f: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/>
              <a:t>: X-&gt;Y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37554" y="2815749"/>
            <a:ext cx="2425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We use this to train: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(x1,y1), (x2,y2)…(</a:t>
            </a:r>
            <a:r>
              <a:rPr lang="en-US" dirty="0" err="1"/>
              <a:t>xN,yN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66675" y="3167342"/>
            <a:ext cx="9669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808" y="4248000"/>
            <a:ext cx="2315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H = Hypothesis 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 Possible Algorithms</a:t>
            </a:r>
          </a:p>
          <a:p>
            <a:r>
              <a:rPr lang="en-US" dirty="0"/>
              <a:t>Candidate Formulas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366675" y="4248001"/>
            <a:ext cx="966998" cy="46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588235" y="3293998"/>
            <a:ext cx="1708866" cy="158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Algorithm:</a:t>
            </a:r>
          </a:p>
          <a:p>
            <a:pPr algn="ctr"/>
            <a:r>
              <a:rPr lang="en-US" dirty="0"/>
              <a:t>Pick a g(x)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28548" y="4029736"/>
            <a:ext cx="68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700327" y="3261423"/>
            <a:ext cx="1189105" cy="1691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g: x-&gt;y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predictor or classifier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7469793" y="4323693"/>
            <a:ext cx="1102163" cy="326909"/>
          </a:xfrm>
          <a:custGeom>
            <a:avLst/>
            <a:gdLst>
              <a:gd name="connsiteX0" fmla="*/ 1097437 w 1102163"/>
              <a:gd name="connsiteY0" fmla="*/ 28667 h 326909"/>
              <a:gd name="connsiteX1" fmla="*/ 1034726 w 1102163"/>
              <a:gd name="connsiteY1" fmla="*/ 28667 h 326909"/>
              <a:gd name="connsiteX2" fmla="*/ 627107 w 1102163"/>
              <a:gd name="connsiteY2" fmla="*/ 326585 h 326909"/>
              <a:gd name="connsiteX3" fmla="*/ 0 w 1102163"/>
              <a:gd name="connsiteY3" fmla="*/ 91386 h 32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163" h="326909">
                <a:moveTo>
                  <a:pt x="1097437" y="28667"/>
                </a:moveTo>
                <a:cubicBezTo>
                  <a:pt x="1105275" y="3840"/>
                  <a:pt x="1113114" y="-20986"/>
                  <a:pt x="1034726" y="28667"/>
                </a:cubicBezTo>
                <a:cubicBezTo>
                  <a:pt x="956338" y="78320"/>
                  <a:pt x="799561" y="316132"/>
                  <a:pt x="627107" y="326585"/>
                </a:cubicBezTo>
                <a:cubicBezTo>
                  <a:pt x="454653" y="337038"/>
                  <a:pt x="0" y="91386"/>
                  <a:pt x="0" y="9138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92514" y="4709665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measure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21936" y="2925508"/>
            <a:ext cx="19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Hypothesis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37912" y="5205728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We try different functions g until </a:t>
            </a:r>
          </a:p>
          <a:p>
            <a:pPr marL="285750" indent="-285750">
              <a:buFont typeface="Arial"/>
              <a:buChar char="•"/>
            </a:pPr>
            <a:r>
              <a:rPr lang="en-US" i="1" dirty="0"/>
              <a:t>g(x) is close to f(x)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any out of sample </a:t>
            </a:r>
            <a:r>
              <a:rPr lang="en-US" b="1" dirty="0"/>
              <a:t>x</a:t>
            </a:r>
            <a:r>
              <a:rPr lang="en-US" dirty="0"/>
              <a:t>, we can predict a </a:t>
            </a:r>
            <a:r>
              <a:rPr lang="en-US" b="1" dirty="0"/>
              <a:t>y</a:t>
            </a:r>
            <a:r>
              <a:rPr lang="en-US" dirty="0"/>
              <a:t> or classify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15192"/>
            <a:ext cx="9144000" cy="2200557"/>
          </a:xfrm>
          <a:prstGeom prst="rect">
            <a:avLst/>
          </a:prstGeom>
          <a:solidFill>
            <a:schemeClr val="lt1">
              <a:alpha val="7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900" y="0"/>
            <a:ext cx="8229600" cy="668408"/>
          </a:xfrm>
        </p:spPr>
        <p:txBody>
          <a:bodyPr/>
          <a:lstStyle/>
          <a:p>
            <a:r>
              <a:rPr lang="en-US" dirty="0" smtClean="0"/>
              <a:t>An ML Framework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37554" y="1228897"/>
            <a:ext cx="2355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We use this to train: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(x1,y1), (x2,y2)…</a:t>
            </a:r>
            <a:r>
              <a:rPr lang="en-US" dirty="0" err="1"/>
              <a:t>xN,yN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66675" y="1580490"/>
            <a:ext cx="9669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808" y="2661148"/>
            <a:ext cx="2315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H = Hypothesis 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 Possible Algorithms</a:t>
            </a:r>
          </a:p>
          <a:p>
            <a:r>
              <a:rPr lang="en-US" dirty="0"/>
              <a:t>Candidate Formulas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366675" y="2661149"/>
            <a:ext cx="966998" cy="46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588235" y="1707146"/>
            <a:ext cx="1708866" cy="158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</a:p>
          <a:p>
            <a:pPr algn="ctr"/>
            <a:r>
              <a:rPr lang="en-US" dirty="0"/>
              <a:t> new g(x)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28548" y="2442884"/>
            <a:ext cx="68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700327" y="1674571"/>
            <a:ext cx="1189105" cy="1691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g: x-&gt;y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predictor or classifier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33304" y="4370010"/>
            <a:ext cx="7227406" cy="1754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g</a:t>
            </a:r>
            <a:r>
              <a:rPr lang="en-US" b="1" dirty="0"/>
              <a:t>(x) is our estimate of f(x)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One way to measure error: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Error(g) = E[f(x)-g(x)] </a:t>
            </a:r>
            <a:r>
              <a:rPr lang="en-US" dirty="0"/>
              <a:t>over all in-sample x.  </a:t>
            </a:r>
          </a:p>
          <a:p>
            <a:r>
              <a:rPr lang="en-US" dirty="0"/>
              <a:t>	</a:t>
            </a:r>
            <a:r>
              <a:rPr lang="en-US" dirty="0"/>
              <a:t>This Error(g) is a type of loss function, there are many loss functions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Error_in_sample</a:t>
            </a:r>
            <a:r>
              <a:rPr lang="en-US" dirty="0"/>
              <a:t>(g) is expected to be similar to </a:t>
            </a:r>
            <a:r>
              <a:rPr lang="en-US" dirty="0" err="1"/>
              <a:t>Error_out</a:t>
            </a:r>
            <a:r>
              <a:rPr lang="en-US" dirty="0"/>
              <a:t> of sample[g)</a:t>
            </a:r>
          </a:p>
        </p:txBody>
      </p:sp>
      <p:sp>
        <p:nvSpPr>
          <p:cNvPr id="32" name="Freeform 31"/>
          <p:cNvSpPr/>
          <p:nvPr/>
        </p:nvSpPr>
        <p:spPr>
          <a:xfrm>
            <a:off x="7469793" y="2736841"/>
            <a:ext cx="1102163" cy="326909"/>
          </a:xfrm>
          <a:custGeom>
            <a:avLst/>
            <a:gdLst>
              <a:gd name="connsiteX0" fmla="*/ 1097437 w 1102163"/>
              <a:gd name="connsiteY0" fmla="*/ 28667 h 326909"/>
              <a:gd name="connsiteX1" fmla="*/ 1034726 w 1102163"/>
              <a:gd name="connsiteY1" fmla="*/ 28667 h 326909"/>
              <a:gd name="connsiteX2" fmla="*/ 627107 w 1102163"/>
              <a:gd name="connsiteY2" fmla="*/ 326585 h 326909"/>
              <a:gd name="connsiteX3" fmla="*/ 0 w 1102163"/>
              <a:gd name="connsiteY3" fmla="*/ 91386 h 32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163" h="326909">
                <a:moveTo>
                  <a:pt x="1097437" y="28667"/>
                </a:moveTo>
                <a:cubicBezTo>
                  <a:pt x="1105275" y="3840"/>
                  <a:pt x="1113114" y="-20986"/>
                  <a:pt x="1034726" y="28667"/>
                </a:cubicBezTo>
                <a:cubicBezTo>
                  <a:pt x="956338" y="78320"/>
                  <a:pt x="799561" y="316132"/>
                  <a:pt x="627107" y="326585"/>
                </a:cubicBezTo>
                <a:cubicBezTo>
                  <a:pt x="454653" y="337038"/>
                  <a:pt x="0" y="91386"/>
                  <a:pt x="0" y="9138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92514" y="3122813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measure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21936" y="1338656"/>
            <a:ext cx="19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Hypothesis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72649" y="3860750"/>
            <a:ext cx="7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50571" y="3859843"/>
            <a:ext cx="112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6161637" y="4230083"/>
            <a:ext cx="388988" cy="693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92514" y="4229176"/>
            <a:ext cx="182785" cy="693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2158"/>
            <a:ext cx="8229600" cy="668408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Prediction </a:t>
            </a:r>
            <a:r>
              <a:rPr lang="en-US" b="1" dirty="0"/>
              <a:t>with </a:t>
            </a:r>
            <a:r>
              <a:rPr lang="en-US" b="1" dirty="0" smtClean="0"/>
              <a:t>Regression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294148" y="972154"/>
            <a:ext cx="82307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			</a:t>
            </a:r>
            <a:r>
              <a:rPr lang="en-US" b="1" dirty="0"/>
              <a:t>x(i,1)		x(i,2)		x(i,3)</a:t>
            </a:r>
            <a:r>
              <a:rPr lang="en-US" dirty="0"/>
              <a:t>		  </a:t>
            </a:r>
            <a:r>
              <a:rPr lang="en-US" b="1" dirty="0"/>
              <a:t>y(i,1)</a:t>
            </a:r>
          </a:p>
          <a:p>
            <a:r>
              <a:rPr lang="en-US" b="1" dirty="0"/>
              <a:t>ID</a:t>
            </a:r>
            <a:r>
              <a:rPr lang="en-US" dirty="0"/>
              <a:t>	Name	</a:t>
            </a:r>
            <a:r>
              <a:rPr lang="en-US" b="1" dirty="0"/>
              <a:t>	Age		years w employer	Income</a:t>
            </a:r>
            <a:r>
              <a:rPr lang="en-US" dirty="0"/>
              <a:t>		  </a:t>
            </a:r>
            <a:r>
              <a:rPr lang="en-US" b="1" dirty="0"/>
              <a:t>Credit Score</a:t>
            </a:r>
          </a:p>
          <a:p>
            <a:pPr marL="342900" indent="-342900">
              <a:buAutoNum type="arabicPlain"/>
            </a:pPr>
            <a:r>
              <a:rPr lang="en-US" dirty="0"/>
              <a:t>John			25		3				50			  660</a:t>
            </a:r>
          </a:p>
          <a:p>
            <a:pPr marL="342900" indent="-342900">
              <a:buAutoNum type="arabicPlain"/>
            </a:pPr>
            <a:r>
              <a:rPr lang="en-US" dirty="0"/>
              <a:t>Alice			23		2				60			  580</a:t>
            </a:r>
          </a:p>
          <a:p>
            <a:pPr marL="342900" indent="-342900">
              <a:buAutoNum type="arabicPlain"/>
            </a:pPr>
            <a:r>
              <a:rPr lang="en-US" dirty="0"/>
              <a:t>Bill			28		1				80			  425</a:t>
            </a:r>
          </a:p>
          <a:p>
            <a:pPr marL="342900" indent="-342900">
              <a:buAutoNum type="arabicPlain"/>
            </a:pPr>
            <a:r>
              <a:rPr lang="en-US" dirty="0"/>
              <a:t>Rahul			25		.5				59			  320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8192" y="3621886"/>
            <a:ext cx="1191504" cy="1633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X</a:t>
            </a:r>
          </a:p>
          <a:p>
            <a:pPr algn="ctr"/>
            <a:r>
              <a:rPr lang="en-US" sz="1400" dirty="0"/>
              <a:t>(N x d+1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sz="1200" dirty="0"/>
          </a:p>
          <a:p>
            <a:pPr algn="ctr"/>
            <a:r>
              <a:rPr lang="en-US" dirty="0"/>
              <a:t>1 25 3 50</a:t>
            </a:r>
          </a:p>
          <a:p>
            <a:pPr algn="ctr"/>
            <a:r>
              <a:rPr lang="en-US" dirty="0"/>
              <a:t>1 23 2 60</a:t>
            </a:r>
          </a:p>
          <a:p>
            <a:pPr algn="ctr"/>
            <a:r>
              <a:rPr lang="en-US" dirty="0"/>
              <a:t>1 28 1 80</a:t>
            </a:r>
          </a:p>
          <a:p>
            <a:pPr algn="ctr"/>
            <a:r>
              <a:rPr lang="en-US" dirty="0"/>
              <a:t>1 25 .5 59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728673" y="1068253"/>
            <a:ext cx="4176140" cy="1658227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6884" y="3586565"/>
            <a:ext cx="813532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/>
              <a:t>x1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660</a:t>
            </a:r>
          </a:p>
          <a:p>
            <a:pPr algn="ctr"/>
            <a:r>
              <a:rPr lang="en-US" dirty="0"/>
              <a:t>580</a:t>
            </a:r>
          </a:p>
          <a:p>
            <a:pPr algn="ctr"/>
            <a:r>
              <a:rPr lang="en-US" dirty="0"/>
              <a:t>425</a:t>
            </a:r>
          </a:p>
          <a:p>
            <a:pPr algn="ctr"/>
            <a:r>
              <a:rPr lang="en-US" dirty="0"/>
              <a:t>320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Double Bracket 10"/>
          <p:cNvSpPr/>
          <p:nvPr/>
        </p:nvSpPr>
        <p:spPr>
          <a:xfrm>
            <a:off x="4717791" y="3575309"/>
            <a:ext cx="617292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9697" y="3901637"/>
            <a:ext cx="27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2191435" y="3652215"/>
            <a:ext cx="1136905" cy="124889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0557" y="3159231"/>
            <a:ext cx="466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w0</a:t>
            </a:r>
          </a:p>
          <a:p>
            <a:r>
              <a:rPr lang="en-US" dirty="0"/>
              <a:t>w1</a:t>
            </a:r>
          </a:p>
          <a:p>
            <a:r>
              <a:rPr lang="en-US" dirty="0"/>
              <a:t>w2</a:t>
            </a:r>
            <a:br>
              <a:rPr lang="en-US" dirty="0"/>
            </a:br>
            <a:r>
              <a:rPr lang="en-US" dirty="0"/>
              <a:t>w3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7226" y="421669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3730480" y="3638028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35060" y="5223030"/>
            <a:ext cx="498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time, </a:t>
            </a:r>
            <a:r>
              <a:rPr lang="en-US" b="1" dirty="0"/>
              <a:t>Y</a:t>
            </a:r>
            <a:r>
              <a:rPr lang="en-US" dirty="0"/>
              <a:t> is the actual value we want to estimate</a:t>
            </a:r>
          </a:p>
          <a:p>
            <a:r>
              <a:rPr lang="en-US" dirty="0">
                <a:solidFill>
                  <a:srgbClr val="FF0000"/>
                </a:solidFill>
              </a:rPr>
              <a:t>Notice: we added an extra column of 1s?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0863" y="3543055"/>
            <a:ext cx="3570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now going to</a:t>
            </a:r>
          </a:p>
          <a:p>
            <a:r>
              <a:rPr lang="en-US" i="1" dirty="0">
                <a:solidFill>
                  <a:srgbClr val="FF0000"/>
                </a:solidFill>
              </a:rPr>
              <a:t>choose a W that gives us a predictor</a:t>
            </a:r>
          </a:p>
          <a:p>
            <a:r>
              <a:rPr lang="en-US" dirty="0"/>
              <a:t>for </a:t>
            </a:r>
            <a:r>
              <a:rPr lang="en-US" b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8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2158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/>
              <a:t>Example: Prediction with Regression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2511692" y="1470520"/>
            <a:ext cx="1191504" cy="1633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X</a:t>
            </a:r>
          </a:p>
          <a:p>
            <a:pPr algn="ctr"/>
            <a:r>
              <a:rPr lang="en-US" sz="1400" dirty="0"/>
              <a:t>(N x d+1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dirty="0"/>
          </a:p>
          <a:p>
            <a:pPr algn="ctr"/>
            <a:r>
              <a:rPr lang="en-US" dirty="0"/>
              <a:t>1 25 3 50</a:t>
            </a:r>
          </a:p>
          <a:p>
            <a:pPr algn="ctr"/>
            <a:r>
              <a:rPr lang="en-US" dirty="0"/>
              <a:t>1 23 2 60</a:t>
            </a:r>
          </a:p>
          <a:p>
            <a:pPr algn="ctr"/>
            <a:r>
              <a:rPr lang="en-US" dirty="0"/>
              <a:t>1 28 1 80</a:t>
            </a:r>
          </a:p>
          <a:p>
            <a:pPr algn="ctr"/>
            <a:r>
              <a:rPr lang="en-US" dirty="0"/>
              <a:t>1 25 .5 59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4618" y="1482583"/>
            <a:ext cx="813532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sz="1400" dirty="0"/>
              <a:t>Nx1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660</a:t>
            </a:r>
          </a:p>
          <a:p>
            <a:pPr algn="ctr"/>
            <a:r>
              <a:rPr lang="en-US" dirty="0"/>
              <a:t>580</a:t>
            </a:r>
          </a:p>
          <a:p>
            <a:pPr algn="ctr"/>
            <a:r>
              <a:rPr lang="en-US" dirty="0"/>
              <a:t>425</a:t>
            </a:r>
          </a:p>
          <a:p>
            <a:pPr algn="ctr"/>
            <a:r>
              <a:rPr lang="en-US" dirty="0"/>
              <a:t>320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Double Bracket 10"/>
          <p:cNvSpPr/>
          <p:nvPr/>
        </p:nvSpPr>
        <p:spPr>
          <a:xfrm>
            <a:off x="5061291" y="1519055"/>
            <a:ext cx="617292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3197" y="1845383"/>
            <a:ext cx="27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2534935" y="1595961"/>
            <a:ext cx="1136905" cy="124889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44057" y="1102977"/>
            <a:ext cx="466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US" dirty="0"/>
          </a:p>
          <a:p>
            <a:endParaRPr lang="en-US" dirty="0"/>
          </a:p>
          <a:p>
            <a:r>
              <a:rPr lang="en-US" dirty="0"/>
              <a:t>w0</a:t>
            </a:r>
          </a:p>
          <a:p>
            <a:r>
              <a:rPr lang="en-US" dirty="0"/>
              <a:t>w1</a:t>
            </a:r>
          </a:p>
          <a:p>
            <a:r>
              <a:rPr lang="en-US" dirty="0"/>
              <a:t>w2</a:t>
            </a:r>
            <a:br>
              <a:rPr lang="en-US" dirty="0"/>
            </a:br>
            <a:r>
              <a:rPr lang="en-US" dirty="0"/>
              <a:t>w3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0726" y="216043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4073980" y="1581774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46252" y="1404183"/>
            <a:ext cx="4102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 time, </a:t>
            </a:r>
            <a:r>
              <a:rPr lang="en-US" sz="2200" b="1" dirty="0"/>
              <a:t>Y</a:t>
            </a:r>
            <a:r>
              <a:rPr lang="en-US" sz="2200" dirty="0"/>
              <a:t> is the actual value we </a:t>
            </a:r>
            <a:br>
              <a:rPr lang="en-US" sz="2200" dirty="0"/>
            </a:br>
            <a:r>
              <a:rPr lang="en-US" sz="2200" dirty="0"/>
              <a:t>want to estimate.?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511692" y="4271701"/>
            <a:ext cx="205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sample</a:t>
            </a:r>
            <a:br>
              <a:rPr lang="en-US" dirty="0"/>
            </a:br>
            <a:r>
              <a:rPr lang="en-US" dirty="0"/>
              <a:t>(a row of numbers)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67367" y="4638796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76899" y="4062131"/>
            <a:ext cx="1238535" cy="115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Predictor:</a:t>
            </a:r>
          </a:p>
          <a:p>
            <a:pPr algn="ctr"/>
            <a:r>
              <a:rPr lang="en-US" dirty="0"/>
              <a:t>g(x) = XW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054" y="4598029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4994" y="4427013"/>
            <a:ext cx="195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Estimated 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 real number)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85448" y="2463199"/>
            <a:ext cx="3721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Train with this to “calculate” </a:t>
            </a:r>
            <a:r>
              <a:rPr lang="en-US" sz="22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3979" y="5475781"/>
            <a:ext cx="321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predict (or classify) with </a:t>
            </a:r>
            <a:r>
              <a:rPr lang="en-US" b="1" dirty="0"/>
              <a:t>W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2519168" y="1872907"/>
            <a:ext cx="1168262" cy="35521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52468" y="18729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US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3255929" y="493218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i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1461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Math: Linear Regression</a:t>
            </a:r>
            <a:endParaRPr lang="en-US" b="1" dirty="0"/>
          </a:p>
        </p:txBody>
      </p:sp>
      <p:pic>
        <p:nvPicPr>
          <p:cNvPr id="4" name="Picture 3" descr="Lr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97" y="3005504"/>
            <a:ext cx="4615700" cy="632949"/>
          </a:xfrm>
          <a:prstGeom prst="rect">
            <a:avLst/>
          </a:prstGeom>
        </p:spPr>
      </p:pic>
      <p:pic>
        <p:nvPicPr>
          <p:cNvPr id="5" name="Picture 4" descr="L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4226262"/>
            <a:ext cx="5989141" cy="14578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2412" y="1226319"/>
            <a:ext cx="1238535" cy="115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Predictor:</a:t>
            </a:r>
          </a:p>
          <a:p>
            <a:pPr algn="ctr"/>
            <a:r>
              <a:rPr lang="en-US" dirty="0"/>
              <a:t>g(x) = XW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99110" y="2379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95091" y="2417694"/>
            <a:ext cx="1072054" cy="703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80559" y="1938323"/>
            <a:ext cx="233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but better to </a:t>
            </a:r>
          </a:p>
          <a:p>
            <a:r>
              <a:rPr lang="en-US" dirty="0"/>
              <a:t>m</a:t>
            </a:r>
            <a:r>
              <a:rPr lang="en-US" dirty="0"/>
              <a:t>easure squared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91" y="1672266"/>
            <a:ext cx="5162155" cy="767874"/>
          </a:xfrm>
          <a:prstGeom prst="rect">
            <a:avLst/>
          </a:prstGeom>
        </p:spPr>
      </p:pic>
      <p:pic>
        <p:nvPicPr>
          <p:cNvPr id="5" name="Picture 4" descr="Lr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07" y="2615237"/>
            <a:ext cx="4425020" cy="801954"/>
          </a:xfrm>
          <a:prstGeom prst="rect">
            <a:avLst/>
          </a:prstGeom>
        </p:spPr>
      </p:pic>
      <p:pic>
        <p:nvPicPr>
          <p:cNvPr id="6" name="Picture 5" descr="Lr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8" y="3711908"/>
            <a:ext cx="3579297" cy="601584"/>
          </a:xfrm>
          <a:prstGeom prst="rect">
            <a:avLst/>
          </a:prstGeom>
        </p:spPr>
      </p:pic>
      <p:pic>
        <p:nvPicPr>
          <p:cNvPr id="7" name="Picture 6" descr="L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42" y="407491"/>
            <a:ext cx="4566120" cy="992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5737" y="470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0569" y="4735244"/>
            <a:ext cx="4513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W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 X</a:t>
            </a:r>
            <a:r>
              <a:rPr lang="en-US" sz="3600" baseline="30000" dirty="0"/>
              <a:t>T </a:t>
            </a:r>
            <a:r>
              <a:rPr lang="en-US" sz="3600" dirty="0"/>
              <a:t>Y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4475" y="407491"/>
            <a:ext cx="362607" cy="3310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28716" y="110891"/>
            <a:ext cx="599090" cy="10979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 = </a:t>
            </a:r>
            <a:r>
              <a:rPr lang="en-US" dirty="0" err="1">
                <a:solidFill>
                  <a:schemeClr val="tx2"/>
                </a:solidFill>
              </a:rPr>
              <a:t>Nxd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40251" y="315629"/>
            <a:ext cx="1258828" cy="54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30000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dxN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741" y="159514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30000"/>
              <a:t>T</a:t>
            </a:r>
            <a:r>
              <a:rPr lang="en-US"/>
              <a:t>X</a:t>
            </a:r>
            <a:r>
              <a:rPr lang="en-US"/>
              <a:t>)</a:t>
            </a:r>
            <a:r>
              <a:rPr lang="en-US" baseline="30000"/>
              <a:t> = 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931" y="1494898"/>
            <a:ext cx="636599" cy="645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</a:t>
            </a:r>
            <a:r>
              <a:rPr lang="en-US" dirty="0" err="1">
                <a:solidFill>
                  <a:schemeClr val="tx2"/>
                </a:solidFill>
              </a:rPr>
              <a:t>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9527" y="157409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30000" dirty="0"/>
              <a:t>T</a:t>
            </a:r>
            <a:r>
              <a:rPr lang="en-US" dirty="0"/>
              <a:t>X</a:t>
            </a:r>
            <a:r>
              <a:rPr lang="en-US" dirty="0"/>
              <a:t>)</a:t>
            </a:r>
            <a:r>
              <a:rPr lang="en-US" baseline="30000" dirty="0"/>
              <a:t>-1 =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28717" y="1473845"/>
            <a:ext cx="636599" cy="645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</a:t>
            </a:r>
            <a:r>
              <a:rPr lang="en-US" dirty="0" err="1">
                <a:solidFill>
                  <a:schemeClr val="tx2"/>
                </a:solidFill>
              </a:rPr>
              <a:t>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3741" y="2412991"/>
            <a:ext cx="19577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 = (X</a:t>
            </a:r>
            <a:r>
              <a:rPr lang="en-US" baseline="30000" dirty="0"/>
              <a:t>T</a:t>
            </a:r>
            <a:r>
              <a:rPr lang="en-US" dirty="0"/>
              <a:t>X)</a:t>
            </a:r>
            <a:r>
              <a:rPr lang="en-US" baseline="30000" dirty="0"/>
              <a:t>-1</a:t>
            </a:r>
            <a:r>
              <a:rPr lang="en-US" dirty="0"/>
              <a:t> X</a:t>
            </a:r>
            <a:r>
              <a:rPr lang="en-US" baseline="30000" dirty="0"/>
              <a:t>T </a:t>
            </a:r>
            <a:r>
              <a:rPr lang="en-US" dirty="0"/>
              <a:t>Y=</a:t>
            </a:r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88895" y="2820107"/>
            <a:ext cx="636599" cy="645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</a:t>
            </a:r>
            <a:r>
              <a:rPr lang="en-US" dirty="0" err="1">
                <a:solidFill>
                  <a:schemeClr val="tx2"/>
                </a:solidFill>
              </a:rPr>
              <a:t>xd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08939" y="2864201"/>
            <a:ext cx="1173180" cy="54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dxN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7704" y="292168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9725" y="3763147"/>
            <a:ext cx="19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[</a:t>
            </a:r>
            <a:r>
              <a:rPr lang="en-US" dirty="0" err="1"/>
              <a:t>dxN</a:t>
            </a:r>
            <a:r>
              <a:rPr lang="en-US" dirty="0"/>
              <a:t>] x [</a:t>
            </a:r>
            <a:r>
              <a:rPr lang="en-US" dirty="0" err="1"/>
              <a:t>Nxm</a:t>
            </a:r>
            <a:r>
              <a:rPr lang="en-US" dirty="0"/>
              <a:t>]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0569" y="5503354"/>
            <a:ext cx="376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</a:t>
            </a:r>
            <a:r>
              <a:rPr lang="en-US" sz="2800" baseline="-25000" dirty="0"/>
              <a:t>estimated</a:t>
            </a:r>
            <a:r>
              <a:rPr lang="en-US" sz="2800" dirty="0"/>
              <a:t> = X </a:t>
            </a:r>
            <a:r>
              <a:rPr lang="en-US" sz="2800" baseline="-25000" dirty="0"/>
              <a:t>out of sample</a:t>
            </a:r>
            <a:r>
              <a:rPr lang="en-US" sz="2800" dirty="0"/>
              <a:t> W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9854621" y="4892669"/>
            <a:ext cx="735529" cy="1141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sz="1600" dirty="0" err="1">
                <a:solidFill>
                  <a:schemeClr val="tx2"/>
                </a:solidFill>
              </a:rPr>
              <a:t>out</a:t>
            </a:r>
            <a:r>
              <a:rPr lang="en-US" dirty="0">
                <a:solidFill>
                  <a:schemeClr val="tx2"/>
                </a:solidFill>
              </a:rPr>
              <a:t> x 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76573" y="4578661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estimated =  X W =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26657" y="5273384"/>
            <a:ext cx="1038180" cy="54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 = </a:t>
            </a:r>
            <a:r>
              <a:rPr lang="en-US" dirty="0" err="1">
                <a:solidFill>
                  <a:schemeClr val="tx2"/>
                </a:solidFill>
              </a:rPr>
              <a:t>dxm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6573" y="4939961"/>
            <a:ext cx="814878" cy="1094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sz="1400" dirty="0" err="1">
                <a:solidFill>
                  <a:schemeClr val="tx2"/>
                </a:solidFill>
              </a:rPr>
              <a:t>out</a:t>
            </a:r>
            <a:r>
              <a:rPr lang="en-US" sz="1600" dirty="0">
                <a:solidFill>
                  <a:schemeClr val="tx2"/>
                </a:solidFill>
              </a:rPr>
              <a:t> 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sz="1400" dirty="0" err="1">
                <a:solidFill>
                  <a:schemeClr val="tx2"/>
                </a:solidFill>
              </a:rPr>
              <a:t>out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x 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89094" y="529531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08676" y="5363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70142" y="2628924"/>
            <a:ext cx="693838" cy="10979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Nxm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outputs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27857" y="297307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99498" y="3560295"/>
            <a:ext cx="616109" cy="770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dxm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25293" y="293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3046"/>
            <a:ext cx="8077200" cy="50344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Scoring and Linear Prediction (45 min)</a:t>
            </a:r>
          </a:p>
          <a:p>
            <a:endParaRPr lang="en-US" dirty="0"/>
          </a:p>
          <a:p>
            <a:r>
              <a:rPr lang="en-US" dirty="0" smtClean="0"/>
              <a:t>Review of Graphing techniques with </a:t>
            </a:r>
            <a:r>
              <a:rPr lang="en-US" dirty="0" err="1" smtClean="0"/>
              <a:t>Matplotlib</a:t>
            </a:r>
            <a:r>
              <a:rPr lang="en-US" dirty="0" smtClean="0"/>
              <a:t> (45 min)</a:t>
            </a:r>
          </a:p>
          <a:p>
            <a:endParaRPr lang="en-US" dirty="0"/>
          </a:p>
          <a:p>
            <a:r>
              <a:rPr lang="en-US" dirty="0" smtClean="0"/>
              <a:t>Team Selection and Project Work (remaining time)</a:t>
            </a:r>
          </a:p>
          <a:p>
            <a:pPr lvl="1"/>
            <a:r>
              <a:rPr lang="en-US" dirty="0" smtClean="0"/>
              <a:t>Prepare for your low tech demo</a:t>
            </a:r>
          </a:p>
          <a:p>
            <a:pPr lvl="1"/>
            <a:r>
              <a:rPr lang="en-US" dirty="0" smtClean="0"/>
              <a:t>Can be slide/picture of the interface</a:t>
            </a:r>
          </a:p>
          <a:p>
            <a:pPr lvl="1"/>
            <a:r>
              <a:rPr lang="en-US" dirty="0" smtClean="0"/>
              <a:t>Explain any validation of user, summary of conversation on why they would use it and/or what they want from it. </a:t>
            </a:r>
          </a:p>
          <a:p>
            <a:endParaRPr lang="en-US" dirty="0"/>
          </a:p>
          <a:p>
            <a:r>
              <a:rPr lang="en-US" dirty="0" smtClean="0"/>
              <a:t>HW  for next week will be sent via </a:t>
            </a:r>
            <a:r>
              <a:rPr lang="en-US" dirty="0" err="1" smtClean="0"/>
              <a:t>bcourses</a:t>
            </a:r>
            <a:r>
              <a:rPr lang="en-US" dirty="0" smtClean="0"/>
              <a:t> in Notebook format:</a:t>
            </a:r>
          </a:p>
          <a:p>
            <a:pPr lvl="1"/>
            <a:r>
              <a:rPr lang="en-US" dirty="0" smtClean="0"/>
              <a:t>HW includes project low tech demo:  turn in (any form, slides,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Ref Ref M01: </a:t>
            </a:r>
            <a:r>
              <a:rPr lang="en-US" dirty="0">
                <a:hlinkClick r:id="rId2" tooltip="covariance-and-correlation"/>
              </a:rPr>
              <a:t>Covariance and </a:t>
            </a:r>
            <a:r>
              <a:rPr lang="en-US" dirty="0" smtClean="0">
                <a:hlinkClick r:id="rId2" tooltip="covariance-and-correlation"/>
              </a:rPr>
              <a:t>Correlation</a:t>
            </a:r>
            <a:endParaRPr lang="en-US" dirty="0" smtClean="0"/>
          </a:p>
          <a:p>
            <a:pPr lvl="1"/>
            <a:r>
              <a:rPr lang="en-US" dirty="0"/>
              <a:t>Ref M05: </a:t>
            </a:r>
            <a:r>
              <a:rPr lang="en-US" dirty="0">
                <a:hlinkClick r:id="rId3" tooltip="regression-analysis-wikipedia"/>
              </a:rPr>
              <a:t>Regression </a:t>
            </a:r>
            <a:r>
              <a:rPr lang="en-US" dirty="0" smtClean="0">
                <a:hlinkClick r:id="rId3" tooltip="regression-analysis-wikipedia"/>
              </a:rPr>
              <a:t>Analysis</a:t>
            </a:r>
            <a:endParaRPr lang="en-US" dirty="0"/>
          </a:p>
          <a:p>
            <a:pPr lvl="1"/>
            <a:r>
              <a:rPr lang="en-US" dirty="0" smtClean="0"/>
              <a:t>Notebook versions available at data-</a:t>
            </a:r>
            <a:r>
              <a:rPr lang="en-US" dirty="0" err="1" smtClean="0"/>
              <a:t>x.blog</a:t>
            </a:r>
            <a:r>
              <a:rPr lang="en-US" dirty="0" smtClean="0"/>
              <a:t> in module-03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2158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2: Prediction with Regression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2511692" y="1470520"/>
            <a:ext cx="1191504" cy="1633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X</a:t>
            </a:r>
          </a:p>
          <a:p>
            <a:pPr algn="ctr"/>
            <a:r>
              <a:rPr lang="en-US" sz="1400" dirty="0"/>
              <a:t>(N x d+1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dirty="0"/>
          </a:p>
          <a:p>
            <a:pPr algn="ctr"/>
            <a:r>
              <a:rPr lang="en-US" dirty="0"/>
              <a:t>1 25 3 50</a:t>
            </a:r>
          </a:p>
          <a:p>
            <a:pPr algn="ctr"/>
            <a:r>
              <a:rPr lang="en-US" dirty="0"/>
              <a:t>1 23 2 60</a:t>
            </a:r>
          </a:p>
          <a:p>
            <a:pPr algn="ctr"/>
            <a:r>
              <a:rPr lang="en-US" dirty="0"/>
              <a:t>1 28 1 80</a:t>
            </a:r>
          </a:p>
          <a:p>
            <a:pPr algn="ctr"/>
            <a:r>
              <a:rPr lang="en-US" dirty="0"/>
              <a:t>1 25 .5 59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4618" y="1482583"/>
            <a:ext cx="813532" cy="1762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sz="1400" dirty="0"/>
              <a:t>Nx1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660</a:t>
            </a:r>
          </a:p>
          <a:p>
            <a:pPr algn="ctr"/>
            <a:r>
              <a:rPr lang="en-US" dirty="0"/>
              <a:t>580</a:t>
            </a:r>
          </a:p>
          <a:p>
            <a:pPr algn="ctr"/>
            <a:r>
              <a:rPr lang="en-US" dirty="0"/>
              <a:t>425</a:t>
            </a:r>
          </a:p>
          <a:p>
            <a:pPr algn="ctr"/>
            <a:r>
              <a:rPr lang="en-US" dirty="0"/>
              <a:t>320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Double Bracket 10"/>
          <p:cNvSpPr/>
          <p:nvPr/>
        </p:nvSpPr>
        <p:spPr>
          <a:xfrm>
            <a:off x="5061291" y="1519055"/>
            <a:ext cx="617292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3197" y="1845383"/>
            <a:ext cx="27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2534935" y="1595961"/>
            <a:ext cx="1136905" cy="124889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44057" y="1102977"/>
            <a:ext cx="466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w0</a:t>
            </a:r>
          </a:p>
          <a:p>
            <a:r>
              <a:rPr lang="en-US" dirty="0"/>
              <a:t>w1</a:t>
            </a:r>
          </a:p>
          <a:p>
            <a:r>
              <a:rPr lang="en-US" dirty="0"/>
              <a:t>w2</a:t>
            </a:r>
            <a:br>
              <a:rPr lang="en-US" dirty="0"/>
            </a:br>
            <a:r>
              <a:rPr lang="en-US" dirty="0"/>
              <a:t>w3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0726" y="216043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4073980" y="1581774"/>
            <a:ext cx="406823" cy="14982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40848" y="1404183"/>
            <a:ext cx="3400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time, </a:t>
            </a:r>
            <a:r>
              <a:rPr lang="en-US" b="1" dirty="0"/>
              <a:t>Y</a:t>
            </a:r>
            <a:r>
              <a:rPr lang="en-US" dirty="0"/>
              <a:t> is the actual value we </a:t>
            </a:r>
            <a:br>
              <a:rPr lang="en-US" dirty="0"/>
            </a:br>
            <a:r>
              <a:rPr lang="en-US" dirty="0"/>
              <a:t>want to estimate.?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1692" y="4475283"/>
            <a:ext cx="205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 of sample</a:t>
            </a:r>
            <a:br>
              <a:rPr lang="en-US" dirty="0"/>
            </a:br>
            <a:r>
              <a:rPr lang="en-US" dirty="0"/>
              <a:t>(a row of numbers)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67367" y="4842378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76899" y="4265713"/>
            <a:ext cx="1238535" cy="115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Predictor:</a:t>
            </a:r>
          </a:p>
          <a:p>
            <a:pPr algn="ctr"/>
            <a:r>
              <a:rPr lang="en-US" dirty="0"/>
              <a:t>g(x) = XW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054" y="4801611"/>
            <a:ext cx="4684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51930" y="4520233"/>
            <a:ext cx="195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Estimated 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 real number)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80042" y="2368603"/>
            <a:ext cx="311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with this to “calculate” </a:t>
            </a:r>
            <a:r>
              <a:rPr lang="en-US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3979" y="5679363"/>
            <a:ext cx="321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predict (or classify) with </a:t>
            </a:r>
            <a:r>
              <a:rPr lang="en-US" b="1" dirty="0"/>
              <a:t>W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97216" y="19503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=</a:t>
            </a:r>
            <a:endParaRPr lang="en-US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3255929" y="513576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30000" dirty="0"/>
              <a:t> </a:t>
            </a:r>
            <a:r>
              <a:rPr lang="en-US" b="1" baseline="-25000" dirty="0" err="1"/>
              <a:t>i</a:t>
            </a:r>
            <a:endParaRPr lang="en-US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346646" y="3452302"/>
            <a:ext cx="3278606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/>
              <a:t>W = X </a:t>
            </a:r>
            <a:r>
              <a:rPr lang="en-US" sz="2600" baseline="30000" dirty="0"/>
              <a:t>Ŧ</a:t>
            </a:r>
            <a:r>
              <a:rPr lang="en-US" sz="2600" dirty="0"/>
              <a:t>Y = (X</a:t>
            </a:r>
            <a:r>
              <a:rPr lang="en-US" sz="2600" baseline="30000" dirty="0"/>
              <a:t>T</a:t>
            </a:r>
            <a:r>
              <a:rPr lang="en-US" sz="2600" dirty="0"/>
              <a:t>X)</a:t>
            </a:r>
            <a:r>
              <a:rPr lang="en-US" sz="2600" baseline="30000" dirty="0"/>
              <a:t>-1</a:t>
            </a:r>
            <a:r>
              <a:rPr lang="en-US" sz="2600" dirty="0"/>
              <a:t> X</a:t>
            </a:r>
            <a:r>
              <a:rPr lang="en-US" sz="2600" baseline="30000" dirty="0"/>
              <a:t>T</a:t>
            </a:r>
            <a:r>
              <a:rPr lang="en-US" sz="2600" dirty="0"/>
              <a:t> 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317"/>
            <a:ext cx="8229600" cy="668408"/>
          </a:xfrm>
        </p:spPr>
        <p:txBody>
          <a:bodyPr>
            <a:normAutofit/>
          </a:bodyPr>
          <a:lstStyle/>
          <a:p>
            <a:r>
              <a:rPr lang="en-US" sz="3600" b="1" dirty="0"/>
              <a:t>Code Sample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28" y="798926"/>
            <a:ext cx="6779172" cy="2938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0024" y="4837867"/>
            <a:ext cx="823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Data:</a:t>
            </a:r>
            <a:r>
              <a:rPr lang="en-US" sz="1200" dirty="0"/>
              <a:t>			</a:t>
            </a:r>
            <a:r>
              <a:rPr lang="en-US" sz="1200" b="1" dirty="0"/>
              <a:t>x(i,1)		x(i,2)				x(i,3)</a:t>
            </a:r>
            <a:r>
              <a:rPr lang="en-US" sz="1200" dirty="0"/>
              <a:t>		 	 </a:t>
            </a:r>
            <a:r>
              <a:rPr lang="en-US" sz="1200" b="1" dirty="0"/>
              <a:t>y(i,1)</a:t>
            </a:r>
          </a:p>
          <a:p>
            <a:r>
              <a:rPr lang="en-US" sz="1200" b="1" dirty="0"/>
              <a:t>ID</a:t>
            </a:r>
            <a:r>
              <a:rPr lang="en-US" sz="1200" dirty="0"/>
              <a:t>	Name	</a:t>
            </a:r>
            <a:r>
              <a:rPr lang="en-US" sz="1200" b="1" dirty="0"/>
              <a:t>	Age		years w employer	 	Income</a:t>
            </a:r>
            <a:r>
              <a:rPr lang="en-US" sz="1200" dirty="0"/>
              <a:t>		  </a:t>
            </a:r>
            <a:r>
              <a:rPr lang="en-US" sz="1200" b="1" dirty="0"/>
              <a:t>Credit Score</a:t>
            </a:r>
          </a:p>
          <a:p>
            <a:pPr marL="342900" indent="-342900">
              <a:buAutoNum type="arabicPlain"/>
            </a:pPr>
            <a:r>
              <a:rPr lang="en-US" sz="1200" dirty="0"/>
              <a:t>John			25		3			50			  660</a:t>
            </a:r>
          </a:p>
          <a:p>
            <a:pPr marL="342900" indent="-342900">
              <a:buAutoNum type="arabicPlain"/>
            </a:pPr>
            <a:r>
              <a:rPr lang="en-US" sz="1200" dirty="0"/>
              <a:t>Alice			23		2			60			  580</a:t>
            </a:r>
          </a:p>
          <a:p>
            <a:pPr marL="342900" indent="-342900">
              <a:buAutoNum type="arabicPlain"/>
            </a:pPr>
            <a:r>
              <a:rPr lang="en-US" sz="1200" dirty="0"/>
              <a:t>Bill			28		1			80			  425</a:t>
            </a:r>
          </a:p>
          <a:p>
            <a:pPr marL="342900" indent="-342900">
              <a:buAutoNum type="arabicPlain"/>
            </a:pPr>
            <a:r>
              <a:rPr lang="en-US" sz="1200" dirty="0"/>
              <a:t>Rahul			25		.5			59			  320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3335723" y="4837866"/>
            <a:ext cx="3580085" cy="1200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3829" y="3944013"/>
                <a:ext cx="462292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sv-SE" b="1" i="1">
                                  <a:latin typeface="Cambria Math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>
                              <a:latin typeface="Cambria Math" charset="0"/>
                            </a:rPr>
                            <m:t>+ 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  <m:r>
                            <a:rPr lang="sv-SE" b="1" i="1">
                              <a:latin typeface="Cambria Math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8" y="3944012"/>
                <a:ext cx="4622923" cy="381515"/>
              </a:xfrm>
              <a:prstGeom prst="rect">
                <a:avLst/>
              </a:prstGeom>
              <a:blipFill rotWithShape="0">
                <a:blip r:embed="rId4"/>
                <a:stretch>
                  <a:fillRect t="-92063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4432" y="841828"/>
            <a:ext cx="2425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We use this to train: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(x1,y1), (x2,y2)…(</a:t>
            </a:r>
            <a:r>
              <a:rPr lang="en-US" dirty="0" err="1"/>
              <a:t>xN,yN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23553" y="1193421"/>
            <a:ext cx="9669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4686" y="2274079"/>
            <a:ext cx="2315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H = Hypothesis 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 Possible Algorithms</a:t>
            </a:r>
          </a:p>
          <a:p>
            <a:r>
              <a:rPr lang="en-US" dirty="0"/>
              <a:t>Candidate Formulas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323553" y="2274080"/>
            <a:ext cx="966998" cy="46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545113" y="1320077"/>
            <a:ext cx="1708866" cy="158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Algorithm:</a:t>
            </a:r>
          </a:p>
          <a:p>
            <a:pPr algn="ctr"/>
            <a:r>
              <a:rPr lang="en-US" dirty="0"/>
              <a:t>Under test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485426" y="2055815"/>
            <a:ext cx="68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57205" y="1287502"/>
            <a:ext cx="1189105" cy="1691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g: x-&gt;y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predictor or classifier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7426671" y="2349772"/>
            <a:ext cx="1102163" cy="326909"/>
          </a:xfrm>
          <a:custGeom>
            <a:avLst/>
            <a:gdLst>
              <a:gd name="connsiteX0" fmla="*/ 1097437 w 1102163"/>
              <a:gd name="connsiteY0" fmla="*/ 28667 h 326909"/>
              <a:gd name="connsiteX1" fmla="*/ 1034726 w 1102163"/>
              <a:gd name="connsiteY1" fmla="*/ 28667 h 326909"/>
              <a:gd name="connsiteX2" fmla="*/ 627107 w 1102163"/>
              <a:gd name="connsiteY2" fmla="*/ 326585 h 326909"/>
              <a:gd name="connsiteX3" fmla="*/ 0 w 1102163"/>
              <a:gd name="connsiteY3" fmla="*/ 91386 h 32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163" h="326909">
                <a:moveTo>
                  <a:pt x="1097437" y="28667"/>
                </a:moveTo>
                <a:cubicBezTo>
                  <a:pt x="1105275" y="3840"/>
                  <a:pt x="1113114" y="-20986"/>
                  <a:pt x="1034726" y="28667"/>
                </a:cubicBezTo>
                <a:cubicBezTo>
                  <a:pt x="956338" y="78320"/>
                  <a:pt x="799561" y="316132"/>
                  <a:pt x="627107" y="326585"/>
                </a:cubicBezTo>
                <a:cubicBezTo>
                  <a:pt x="454653" y="337038"/>
                  <a:pt x="0" y="91386"/>
                  <a:pt x="0" y="9138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49392" y="2735744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measure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78814" y="951587"/>
            <a:ext cx="192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Hypothesis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43253" y="3325887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We try different functions g until </a:t>
            </a:r>
          </a:p>
          <a:p>
            <a:pPr marL="285750" indent="-285750">
              <a:buFont typeface="Arial"/>
              <a:buChar char="•"/>
            </a:pPr>
            <a:r>
              <a:rPr lang="en-US" i="1" dirty="0"/>
              <a:t>g(x) is close to f(x)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any out of sample </a:t>
            </a:r>
            <a:r>
              <a:rPr lang="en-US" b="1" dirty="0"/>
              <a:t>x</a:t>
            </a:r>
            <a:r>
              <a:rPr lang="en-US" dirty="0"/>
              <a:t>, we can predict </a:t>
            </a:r>
            <a:r>
              <a:rPr lang="en-US" b="1" dirty="0"/>
              <a:t>Y</a:t>
            </a:r>
            <a:r>
              <a:rPr lang="en-US" dirty="0"/>
              <a:t> or classify it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816611" y="65509"/>
            <a:ext cx="8229600" cy="668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</a:t>
            </a:r>
            <a:r>
              <a:rPr lang="en-US" b="1" dirty="0"/>
              <a:t>ML framework</a:t>
            </a:r>
            <a:r>
              <a:rPr lang="en-US" dirty="0"/>
              <a:t>, there is no limit to the predictors or classifiers that can be used.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3231" y="3433642"/>
            <a:ext cx="3057145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g can be chosen from,</a:t>
            </a:r>
          </a:p>
          <a:p>
            <a:r>
              <a:rPr lang="en-US" b="1" dirty="0"/>
              <a:t>Linear estimators:</a:t>
            </a:r>
          </a:p>
          <a:p>
            <a:pPr marL="285750" indent="-285750">
              <a:buFontTx/>
              <a:buChar char="•"/>
            </a:pPr>
            <a:r>
              <a:rPr lang="en-US" dirty="0"/>
              <a:t>Any weighted sum</a:t>
            </a:r>
          </a:p>
          <a:p>
            <a:pPr marL="285750" indent="-285750">
              <a:buFontTx/>
              <a:buChar char="•"/>
            </a:pPr>
            <a:r>
              <a:rPr lang="en-US" dirty="0"/>
              <a:t>The best fit line or plane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Non-linear functions:</a:t>
            </a:r>
          </a:p>
          <a:p>
            <a:pPr marL="285750" indent="-285750">
              <a:buFontTx/>
              <a:buChar char="•"/>
            </a:pPr>
            <a:r>
              <a:rPr lang="en-US" dirty="0"/>
              <a:t>Neural Networks</a:t>
            </a:r>
          </a:p>
          <a:p>
            <a:pPr marL="285750" indent="-285750">
              <a:buFontTx/>
              <a:buChar char="•"/>
            </a:pPr>
            <a:r>
              <a:rPr lang="en-US" dirty="0"/>
              <a:t>MLE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Any function</a:t>
            </a:r>
          </a:p>
        </p:txBody>
      </p:sp>
    </p:spTree>
    <p:extLst>
      <p:ext uri="{BB962C8B-B14F-4D97-AF65-F5344CB8AC3E}">
        <p14:creationId xmlns:p14="http://schemas.microsoft.com/office/powerpoint/2010/main" val="1354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91376"/>
            <a:ext cx="8229600" cy="668408"/>
          </a:xfrm>
        </p:spPr>
        <p:txBody>
          <a:bodyPr/>
          <a:lstStyle/>
          <a:p>
            <a:r>
              <a:rPr lang="en-US" b="1" dirty="0" smtClean="0"/>
              <a:t>End of 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22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01749"/>
            <a:ext cx="8229600" cy="668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Introduction to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Prediction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89550" y="5001421"/>
            <a:ext cx="2328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Data We Might Have</a:t>
            </a:r>
          </a:p>
          <a:p>
            <a:pPr algn="ctr"/>
            <a:r>
              <a:rPr lang="en-US" sz="2000" dirty="0"/>
              <a:t>(In Sample)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622614" y="2054068"/>
            <a:ext cx="1458023" cy="1050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  <a:p>
            <a:pPr algn="ctr"/>
            <a:r>
              <a:rPr lang="en-US" dirty="0"/>
              <a:t>(formula)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6979829" y="2579345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7594" y="1722336"/>
            <a:ext cx="14029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 of </a:t>
            </a:r>
          </a:p>
          <a:p>
            <a:r>
              <a:rPr lang="en-US" i="1" dirty="0"/>
              <a:t>Sample data              </a:t>
            </a:r>
            <a:r>
              <a:rPr lang="en-US" dirty="0"/>
              <a:t>	</a:t>
            </a:r>
            <a:r>
              <a:rPr lang="en-US" sz="3200" b="1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8782" y="1908132"/>
            <a:ext cx="11169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b="1" dirty="0"/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11992" y="2544441"/>
            <a:ext cx="642784" cy="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7219" y="4262909"/>
            <a:ext cx="3148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Our Goal: </a:t>
            </a:r>
            <a:r>
              <a:rPr lang="en-US" sz="2400" dirty="0"/>
              <a:t>Working with</a:t>
            </a:r>
          </a:p>
          <a:p>
            <a:r>
              <a:rPr lang="en-US" sz="2400" i="1" dirty="0"/>
              <a:t>out of sample data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1" y="1033805"/>
            <a:ext cx="4510467" cy="34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Prediction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9077" y="4309879"/>
                <a:ext cx="4422044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/>
                  <a:t>One way to make a prediction:</a:t>
                </a:r>
              </a:p>
              <a:p>
                <a:r>
                  <a:rPr lang="en-US" dirty="0"/>
                  <a:t>Choose a line that best fits the sample data</a:t>
                </a:r>
              </a:p>
              <a:p>
                <a:endParaRPr lang="en-US" dirty="0"/>
              </a:p>
              <a:p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sv-SE" sz="2000" b="1" i="1">
                        <a:latin typeface="Cambria Math" charset="0"/>
                      </a:rPr>
                      <m:t>𝒚</m:t>
                    </m:r>
                    <m:d>
                      <m:dPr>
                        <m:ctrlPr>
                          <a:rPr lang="sv-SE" sz="20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000" b="1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sv-SE" sz="2000" b="1" i="1">
                        <a:latin typeface="Cambria Math" charset="0"/>
                      </a:rPr>
                      <m:t>=</m:t>
                    </m:r>
                    <m:r>
                      <a:rPr lang="sv-SE" sz="2000" b="1" i="1">
                        <a:latin typeface="Cambria Math" charset="0"/>
                      </a:rPr>
                      <m:t>𝒎𝒙</m:t>
                    </m:r>
                    <m:r>
                      <a:rPr lang="sv-SE" sz="2000" b="1" i="1">
                        <a:latin typeface="Cambria Math" charset="0"/>
                      </a:rPr>
                      <m:t>+</m:t>
                    </m:r>
                    <m:r>
                      <a:rPr lang="sv-SE" sz="2000" b="1" i="1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predictor for a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/>
                  <a:t>new out of sample </a:t>
                </a:r>
                <a14:m>
                  <m:oMath xmlns:m="http://schemas.openxmlformats.org/officeDocument/2006/math">
                    <m:r>
                      <a:rPr lang="sv-SE" sz="2000" b="1" i="1">
                        <a:latin typeface="Cambria Math" charset="0"/>
                      </a:rPr>
                      <m:t>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077" y="4309878"/>
                <a:ext cx="4422044" cy="1661993"/>
              </a:xfrm>
              <a:prstGeom prst="rect">
                <a:avLst/>
              </a:prstGeom>
              <a:blipFill rotWithShape="0">
                <a:blip r:embed="rId2"/>
                <a:stretch>
                  <a:fillRect l="-2483" t="-2930" r="-1379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60" y="1528436"/>
            <a:ext cx="3695700" cy="255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11" y="1033805"/>
            <a:ext cx="4510467" cy="34909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89550" y="5001421"/>
            <a:ext cx="2328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Data We Might Have</a:t>
            </a:r>
          </a:p>
          <a:p>
            <a:pPr algn="ctr"/>
            <a:r>
              <a:rPr lang="en-US" sz="2000" dirty="0"/>
              <a:t>(In Sample)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Of Course, we can not assume that all data can be predicted by a </a:t>
            </a:r>
            <a:r>
              <a:rPr lang="en-US" b="1" i="1" dirty="0" smtClean="0"/>
              <a:t>linear model</a:t>
            </a:r>
            <a:endParaRPr lang="en-US" b="1" i="1" dirty="0"/>
          </a:p>
        </p:txBody>
      </p:sp>
      <p:pic>
        <p:nvPicPr>
          <p:cNvPr id="4" name="Picture 3" descr="linear-nonlinear-relationship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0"/>
          <a:stretch/>
        </p:blipFill>
        <p:spPr>
          <a:xfrm>
            <a:off x="1981200" y="1480160"/>
            <a:ext cx="8121032" cy="2831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1331" y="5801567"/>
            <a:ext cx="226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</a:t>
            </a:r>
            <a:r>
              <a:rPr lang="en-US" sz="1400" dirty="0" err="1"/>
              <a:t>Laerd</a:t>
            </a:r>
            <a:r>
              <a:rPr lang="en-US" sz="1400" dirty="0"/>
              <a:t> Statistics, 2014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1" y="4656158"/>
            <a:ext cx="8195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200" dirty="0"/>
              <a:t>Model might be a </a:t>
            </a:r>
            <a:r>
              <a:rPr lang="en-US" sz="2200" dirty="0">
                <a:solidFill>
                  <a:srgbClr val="FF0000"/>
                </a:solidFill>
              </a:rPr>
              <a:t>poor fit </a:t>
            </a:r>
            <a:r>
              <a:rPr lang="en-US" sz="2200" dirty="0"/>
              <a:t>(wrong model)</a:t>
            </a:r>
          </a:p>
          <a:p>
            <a:pPr marL="285750" indent="-285750">
              <a:buFontTx/>
              <a:buChar char="•"/>
            </a:pPr>
            <a:r>
              <a:rPr lang="en-US" sz="2200" dirty="0"/>
              <a:t>Model might be too good of a fit  or </a:t>
            </a:r>
            <a:r>
              <a:rPr lang="en-US" sz="2200" dirty="0">
                <a:solidFill>
                  <a:srgbClr val="FF0000"/>
                </a:solidFill>
              </a:rPr>
              <a:t>over-fit</a:t>
            </a:r>
            <a:r>
              <a:rPr lang="en-US" sz="2200" dirty="0"/>
              <a:t> (only works well on the</a:t>
            </a:r>
          </a:p>
          <a:p>
            <a:r>
              <a:rPr lang="en-US" sz="2200" dirty="0"/>
              <a:t> </a:t>
            </a:r>
            <a:r>
              <a:rPr lang="en-US" sz="2200" dirty="0"/>
              <a:t>    in sample data)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0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435" y="17001"/>
            <a:ext cx="8229600" cy="668408"/>
          </a:xfrm>
        </p:spPr>
        <p:txBody>
          <a:bodyPr>
            <a:normAutofit/>
          </a:bodyPr>
          <a:lstStyle/>
          <a:p>
            <a:r>
              <a:rPr lang="en-US" sz="3300" b="1" dirty="0"/>
              <a:t>Best </a:t>
            </a:r>
            <a:r>
              <a:rPr lang="en-US" sz="3300" b="1"/>
              <a:t>Linear Predictor</a:t>
            </a:r>
            <a:r>
              <a:rPr lang="en-US" dirty="0"/>
              <a:t> </a:t>
            </a:r>
            <a:r>
              <a:rPr lang="en-US" smtClean="0"/>
              <a:t>(if </a:t>
            </a:r>
            <a:r>
              <a:rPr lang="en-US" dirty="0" smtClean="0"/>
              <a:t>you </a:t>
            </a:r>
            <a:r>
              <a:rPr lang="en-US" dirty="0"/>
              <a:t>just have 2 </a:t>
            </a:r>
            <a:r>
              <a:rPr lang="en-US" dirty="0" smtClean="0"/>
              <a:t>Variables)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09" y="739183"/>
            <a:ext cx="4244026" cy="3275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955" r="8085"/>
          <a:stretch/>
        </p:blipFill>
        <p:spPr>
          <a:xfrm>
            <a:off x="1965435" y="1667679"/>
            <a:ext cx="3658142" cy="992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5435" y="2950966"/>
                <a:ext cx="3578772" cy="212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It’s a line: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b="1" dirty="0"/>
                  <a:t>Runs though point: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sv-SE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,  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b="1" dirty="0"/>
                  <a:t>slope: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𝑚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𝐶𝑂𝑉</m:t>
                        </m:r>
                        <m:d>
                          <m:dPr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𝑉𝐴𝑅</m:t>
                        </m:r>
                        <m:r>
                          <a:rPr lang="sv-SE" i="1">
                            <a:latin typeface="Cambria Math" charset="0"/>
                          </a:rPr>
                          <m:t>(</m:t>
                        </m:r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  <m:r>
                          <a:rPr lang="sv-SE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b="1" dirty="0"/>
                  <a:t>y-intercept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−</m:t>
                    </m:r>
                    <m:r>
                      <a:rPr lang="sv-SE" i="1">
                        <a:latin typeface="Cambria Math" charset="0"/>
                      </a:rPr>
                      <m:t>𝑚𝐸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sv-SE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−</m:t>
                    </m:r>
                    <m:r>
                      <a:rPr lang="sv-SE" i="1">
                        <a:latin typeface="Cambria Math" charset="0"/>
                      </a:rPr>
                      <m:t>𝐶𝑂𝑉</m:t>
                    </m:r>
                    <m:d>
                      <m:dPr>
                        <m:ctrlPr>
                          <a:rPr lang="sv-S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  <m:r>
                          <a:rPr lang="sv-SE" i="1">
                            <a:latin typeface="Cambria Math" charset="0"/>
                          </a:rPr>
                          <m:t>,</m:t>
                        </m:r>
                        <m:r>
                          <a:rPr lang="sv-SE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sv-SE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𝑉𝐴𝑅</m:t>
                        </m:r>
                        <m:r>
                          <a:rPr lang="sv-SE" i="1">
                            <a:latin typeface="Cambria Math" charset="0"/>
                          </a:rPr>
                          <m:t>(</m:t>
                        </m:r>
                        <m:r>
                          <a:rPr lang="sv-SE" i="1">
                            <a:latin typeface="Cambria Math" charset="0"/>
                          </a:rPr>
                          <m:t>𝑋</m:t>
                        </m:r>
                        <m:r>
                          <a:rPr lang="sv-SE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5" y="2950965"/>
                <a:ext cx="3578772" cy="2128147"/>
              </a:xfrm>
              <a:prstGeom prst="rect">
                <a:avLst/>
              </a:prstGeom>
              <a:blipFill rotWithShape="0">
                <a:blip r:embed="rId5"/>
                <a:stretch>
                  <a:fillRect l="-1363" t="-1433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58869" y="5408840"/>
            <a:ext cx="455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makes this the the best linear predictor?</a:t>
            </a:r>
          </a:p>
          <a:p>
            <a:r>
              <a:rPr lang="en-US" i="1" dirty="0"/>
              <a:t>How much error does this predictor have?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65436" y="829293"/>
            <a:ext cx="2779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turns out to be 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best linear predictor</a:t>
            </a:r>
            <a:r>
              <a:rPr lang="en-US" sz="2000" dirty="0"/>
              <a:t>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14311" y="4266442"/>
            <a:ext cx="2880725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Remember:</a:t>
            </a:r>
          </a:p>
          <a:p>
            <a:r>
              <a:rPr lang="en-US" dirty="0"/>
              <a:t>COV(X,Y) = E[ (X-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/>
              <a:t>x</a:t>
            </a:r>
            <a:r>
              <a:rPr lang="en-US" dirty="0"/>
              <a:t>) (Y-</a:t>
            </a:r>
            <a:r>
              <a:rPr lang="en-US" dirty="0">
                <a:sym typeface="Symbol" charset="2"/>
              </a:rPr>
              <a:t></a:t>
            </a:r>
            <a:r>
              <a:rPr lang="en-US" baseline="-25000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]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COV(X,Y) = E [X Y ] </a:t>
            </a:r>
            <a:r>
              <a:rPr lang="mr-IN" dirty="0">
                <a:sym typeface="Symbol" charset="2"/>
              </a:rPr>
              <a:t>–</a:t>
            </a:r>
            <a:r>
              <a:rPr lang="en-US" dirty="0">
                <a:sym typeface="Symbol" charset="2"/>
              </a:rPr>
              <a:t> E[X] E[Y]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COV(X,X) = VAR(X)</a:t>
            </a:r>
          </a:p>
          <a:p>
            <a:r>
              <a:rPr lang="en-US" dirty="0">
                <a:sym typeface="Symbol" charset="2"/>
              </a:rPr>
              <a:t>COV(AX,Y) = ACOV(X,Y)</a:t>
            </a:r>
          </a:p>
        </p:txBody>
      </p:sp>
    </p:spTree>
    <p:extLst>
      <p:ext uri="{BB962C8B-B14F-4D97-AF65-F5344CB8AC3E}">
        <p14:creationId xmlns:p14="http://schemas.microsoft.com/office/powerpoint/2010/main" val="30212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Simple Example: </a:t>
            </a:r>
            <a:r>
              <a:rPr lang="en-US" b="1" dirty="0" smtClean="0"/>
              <a:t>Calculate best linear predictor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6555"/>
            <a:ext cx="4855779" cy="4886694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Data Set in a Table</a:t>
            </a:r>
            <a:r>
              <a:rPr lang="en-US" sz="2600"/>
              <a:t>, two </a:t>
            </a:r>
            <a:r>
              <a:rPr lang="en-US" sz="2600" dirty="0"/>
              <a:t>variables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02198"/>
              </p:ext>
            </p:extLst>
          </p:nvPr>
        </p:nvGraphicFramePr>
        <p:xfrm>
          <a:off x="2385276" y="2398283"/>
          <a:ext cx="21948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727"/>
                <a:gridCol w="1160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7858" y="486360"/>
                <a:ext cx="3663952" cy="604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=4</m:t>
                      </m:r>
                      <m:r>
                        <a:rPr lang="sv-SE" sz="2000">
                          <a:latin typeface="Cambria Math" charset="0"/>
                        </a:rPr>
                        <m:t>,  </m:t>
                      </m:r>
                      <m:r>
                        <a:rPr lang="sv-SE" sz="200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r>
                        <a:rPr lang="sv-SE" sz="2000" i="1">
                          <a:latin typeface="Cambria Math" charset="0"/>
                        </a:rPr>
                        <m:t>6.2</m:t>
                      </m:r>
                    </m:oMath>
                  </m:oMathPara>
                </a14:m>
                <a:endParaRPr lang="en-US" sz="2000" dirty="0"/>
              </a:p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𝐶𝑜𝑣</m:t>
                      </m:r>
                      <m:d>
                        <m:d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𝑋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r>
                        <a:rPr lang="sv-SE" sz="200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𝑋𝑌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−</m:t>
                      </m:r>
                      <m:r>
                        <a:rPr lang="sv-SE" sz="200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=21−4∗6.2=−3.8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Var</a:t>
                </a:r>
                <a:r>
                  <a:rPr lang="en-US" sz="2000" dirty="0"/>
                  <a:t>(X) = 18-16 = 2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600" dirty="0"/>
              </a:p>
              <a:p>
                <a:r>
                  <a:rPr lang="en-US" sz="2000" dirty="0"/>
                  <a:t>y-</a:t>
                </a:r>
                <a:r>
                  <a:rPr lang="en-US" sz="2000" dirty="0" err="1"/>
                  <a:t>int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charset="0"/>
                      </a:rPr>
                      <m:t>=</m:t>
                    </m:r>
                    <m:r>
                      <a:rPr lang="sv-SE" sz="2000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sv-SE" sz="20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sv-SE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 charset="0"/>
                          </a:rPr>
                          <m:t>𝐶𝑜𝑣</m:t>
                        </m:r>
                        <m:d>
                          <m:dPr>
                            <m:ctrlPr>
                              <a:rPr lang="sv-SE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sv-SE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sv-SE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sv-SE" sz="2000" i="1">
                            <a:latin typeface="Cambria Math" charset="0"/>
                          </a:rPr>
                          <m:t>𝑉𝑎𝑟</m:t>
                        </m:r>
                        <m:d>
                          <m:dPr>
                            <m:ctrlPr>
                              <a:rPr lang="sv-SE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sv-SE" sz="2000" i="1">
                        <a:latin typeface="Cambria Math" charset="0"/>
                      </a:rPr>
                      <m:t>∗</m:t>
                    </m:r>
                    <m:r>
                      <a:rPr lang="sv-SE" sz="2000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sv-S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=6.2−</m:t>
                      </m:r>
                      <m:d>
                        <m:d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sv-SE" sz="2000" i="1">
                                  <a:latin typeface="Cambria Math" charset="0"/>
                                </a:rPr>
                                <m:t>−3.8</m:t>
                              </m:r>
                            </m:num>
                            <m:den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sz="2000" i="1">
                              <a:latin typeface="Cambria Math" charset="0"/>
                            </a:rPr>
                            <m:t>∗4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r>
                        <a:rPr lang="sv-SE" sz="2000" i="1">
                          <a:latin typeface="Cambria Math" charset="0"/>
                        </a:rPr>
                        <m:t>13.8</m:t>
                      </m:r>
                    </m:oMath>
                  </m:oMathPara>
                </a14:m>
                <a:endParaRPr lang="en-US" sz="2000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𝑚</m:t>
                      </m:r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sv-SE" sz="20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sv-SE" sz="2000" i="1">
                                  <a:latin typeface="Cambria Math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sv-SE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charset="0"/>
                            </a:rPr>
                            <m:t>−3.8</m:t>
                          </m:r>
                        </m:num>
                        <m:den>
                          <m:r>
                            <a:rPr lang="sv-SE" sz="2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sv-SE" sz="2000" i="1">
                          <a:latin typeface="Cambria Math" charset="0"/>
                        </a:rPr>
                        <m:t>=−1.9</m:t>
                      </m:r>
                    </m:oMath>
                  </m:oMathPara>
                </a14:m>
                <a:endParaRPr lang="en-US" sz="2000" dirty="0"/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sv-SE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sz="2000" i="1">
                          <a:latin typeface="Cambria Math" charset="0"/>
                        </a:rPr>
                        <m:t>=−1.9</m:t>
                      </m:r>
                      <m:r>
                        <a:rPr lang="sv-SE" sz="2000" i="1">
                          <a:latin typeface="Cambria Math" charset="0"/>
                        </a:rPr>
                        <m:t>𝑥</m:t>
                      </m:r>
                      <m:r>
                        <a:rPr lang="sv-SE" sz="2000" i="1">
                          <a:latin typeface="Cambria Math" charset="0"/>
                        </a:rPr>
                        <m:t>+13.8</m:t>
                      </m:r>
                    </m:oMath>
                  </m:oMathPara>
                </a14:m>
                <a:endParaRPr lang="sv-SE" sz="2000" dirty="0"/>
              </a:p>
              <a:p>
                <a:endParaRPr lang="sv-SE" sz="110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sv-SE" sz="2000" i="1">
                        <a:latin typeface="Cambria Math" charset="0"/>
                      </a:rPr>
                      <m:t>𝐸</m:t>
                    </m:r>
                    <m:sSup>
                      <m:sSupPr>
                        <m:ctrlPr>
                          <a:rPr lang="sv-SE" sz="20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sv-SE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sv-SE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sz="2000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</a:rPr>
                                  <m:t>𝑎𝑐𝑡𝑢𝑎𝑙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000" i="1">
                        <a:latin typeface="Cambria Math" charset="0"/>
                      </a:rPr>
                      <m:t>]= </m:t>
                    </m:r>
                  </m:oMath>
                </a14:m>
                <a:r>
                  <a:rPr lang="en-US" sz="2600" dirty="0"/>
                  <a:t>?</a:t>
                </a: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" y="486360"/>
                <a:ext cx="3663952" cy="6040564"/>
              </a:xfrm>
              <a:prstGeom prst="rect">
                <a:avLst/>
              </a:prstGeom>
              <a:blipFill rotWithShape="0">
                <a:blip r:embed="rId3"/>
                <a:stretch>
                  <a:fillRect l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85367"/>
              </p:ext>
            </p:extLst>
          </p:nvPr>
        </p:nvGraphicFramePr>
        <p:xfrm>
          <a:off x="6757360" y="3884846"/>
          <a:ext cx="3138473" cy="227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81792"/>
              </p:ext>
            </p:extLst>
          </p:nvPr>
        </p:nvGraphicFramePr>
        <p:xfrm>
          <a:off x="6269073" y="1089458"/>
          <a:ext cx="4127500" cy="258318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X*Y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X^2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y(x)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E[X]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E[Y]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E[XY]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E[X^2]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7583" y="208842"/>
            <a:ext cx="4298990" cy="668408"/>
          </a:xfrm>
        </p:spPr>
        <p:txBody>
          <a:bodyPr>
            <a:noAutofit/>
          </a:bodyPr>
          <a:lstStyle/>
          <a:p>
            <a:r>
              <a:rPr lang="en-US" sz="2400" b="1" dirty="0"/>
              <a:t>Example: </a:t>
            </a:r>
            <a:r>
              <a:rPr lang="en-US" sz="2400" b="1" dirty="0"/>
              <a:t>Data Set in a </a:t>
            </a:r>
            <a:r>
              <a:rPr lang="en-US" sz="2400" b="1" dirty="0"/>
              <a:t>Table </a:t>
            </a:r>
            <a:br>
              <a:rPr lang="en-US" sz="2400" b="1" dirty="0"/>
            </a:br>
            <a:r>
              <a:rPr lang="en-US" sz="2400" b="1" dirty="0"/>
              <a:t>2 variables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9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1721</Words>
  <Application>Microsoft Macintosh PowerPoint</Application>
  <PresentationFormat>Widescreen</PresentationFormat>
  <Paragraphs>551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Narrow</vt:lpstr>
      <vt:lpstr>Calibri</vt:lpstr>
      <vt:lpstr>Cambria Math</vt:lpstr>
      <vt:lpstr>Courier New</vt:lpstr>
      <vt:lpstr>Helvetica Neue Light</vt:lpstr>
      <vt:lpstr>Mangal</vt:lpstr>
      <vt:lpstr>ＭＳ Ｐゴシック</vt:lpstr>
      <vt:lpstr>Optima</vt:lpstr>
      <vt:lpstr>Symbol</vt:lpstr>
      <vt:lpstr>Arial</vt:lpstr>
      <vt:lpstr>Office Theme</vt:lpstr>
      <vt:lpstr>Prediction Data-X: A Course on Data, Signals, and Systems</vt:lpstr>
      <vt:lpstr>Agenda</vt:lpstr>
      <vt:lpstr>Introduction to Prediction</vt:lpstr>
      <vt:lpstr>Prediction </vt:lpstr>
      <vt:lpstr>Prediction </vt:lpstr>
      <vt:lpstr>Of Course, we can not assume that all data can be predicted by a linear model</vt:lpstr>
      <vt:lpstr>Best Linear Predictor (if you just have 2 Variables)</vt:lpstr>
      <vt:lpstr>Simple Example: Calculate best linear predictor</vt:lpstr>
      <vt:lpstr>Example: Data Set in a Table  2 variables</vt:lpstr>
      <vt:lpstr>Code Sample</vt:lpstr>
      <vt:lpstr>Prediction: Multiple Inputs and Outputs</vt:lpstr>
      <vt:lpstr>Prediction: Multiple Inputs and Outputs</vt:lpstr>
      <vt:lpstr>An ML Framework</vt:lpstr>
      <vt:lpstr>An ML Framework</vt:lpstr>
      <vt:lpstr>An ML Framework</vt:lpstr>
      <vt:lpstr>Example: Prediction with Regression</vt:lpstr>
      <vt:lpstr>Example: Prediction with Regression</vt:lpstr>
      <vt:lpstr>The Math: Linear Regression</vt:lpstr>
      <vt:lpstr>PowerPoint Presentation</vt:lpstr>
      <vt:lpstr>Example 2: Prediction with Regression</vt:lpstr>
      <vt:lpstr>Code Sample</vt:lpstr>
      <vt:lpstr>PowerPoint Presentation</vt:lpstr>
      <vt:lpstr>End of Section</vt:lpstr>
    </vt:vector>
  </TitlesOfParts>
  <Company>UC Berkeley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483</cp:revision>
  <cp:lastPrinted>2017-03-19T21:27:38Z</cp:lastPrinted>
  <dcterms:created xsi:type="dcterms:W3CDTF">2013-05-20T04:35:54Z</dcterms:created>
  <dcterms:modified xsi:type="dcterms:W3CDTF">2017-03-19T21:28:47Z</dcterms:modified>
</cp:coreProperties>
</file>