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794" r:id="rId2"/>
    <p:sldId id="879" r:id="rId3"/>
    <p:sldId id="875" r:id="rId4"/>
    <p:sldId id="876" r:id="rId5"/>
    <p:sldId id="877" r:id="rId6"/>
    <p:sldId id="873" r:id="rId7"/>
    <p:sldId id="874" r:id="rId8"/>
    <p:sldId id="870" r:id="rId9"/>
    <p:sldId id="878" r:id="rId10"/>
    <p:sldId id="8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7" autoAdjust="0"/>
    <p:restoredTop sz="90149" autoAdjust="0"/>
  </p:normalViewPr>
  <p:slideViewPr>
    <p:cSldViewPr snapToGrid="0" snapToObjects="1">
      <p:cViewPr>
        <p:scale>
          <a:sx n="72" d="100"/>
          <a:sy n="72" d="100"/>
        </p:scale>
        <p:origin x="2104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4"/>
            <a:ext cx="9144000" cy="702551"/>
            <a:chOff x="0" y="-120393"/>
            <a:chExt cx="9144000" cy="702551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543738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x911.files.wordpress.com/2016/12/pandas-10min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215" y="5381527"/>
            <a:ext cx="8207938" cy="1538883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Ikhlaq Sidhu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Chief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Scientist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Founding Director, 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for Entrepreneurship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Technology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Emerging Area Professor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Award, UC Berkeley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4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8753" y="2248140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Pandas Overview</a:t>
            </a:r>
            <a:br>
              <a:rPr lang="en-US" dirty="0" smtClean="0"/>
            </a:br>
            <a:r>
              <a:rPr lang="en-US" sz="2400" dirty="0" smtClean="0"/>
              <a:t>Data-X: A Course on Data, Signals, and Systems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166" y="231586"/>
            <a:ext cx="3880743" cy="923330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urier New"/>
                <a:cs typeface="Courier New"/>
              </a:rPr>
              <a:t>Data</a:t>
            </a:r>
            <a:r>
              <a:rPr lang="en-US" sz="5400" dirty="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8064" y="2782527"/>
            <a:ext cx="6217894" cy="923330"/>
          </a:xfrm>
          <a:prstGeom prst="rect">
            <a:avLst/>
          </a:prstGeom>
          <a:solidFill>
            <a:schemeClr val="tx1">
              <a:alpha val="86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End of Section</a:t>
            </a:r>
          </a:p>
        </p:txBody>
      </p:sp>
    </p:spTree>
    <p:extLst>
      <p:ext uri="{BB962C8B-B14F-4D97-AF65-F5344CB8AC3E}">
        <p14:creationId xmlns:p14="http://schemas.microsoft.com/office/powerpoint/2010/main" val="15897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776"/>
            <a:ext cx="8077200" cy="4886694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pandas (45 min?) including stock market data example</a:t>
            </a:r>
          </a:p>
          <a:p>
            <a:endParaRPr lang="en-US" dirty="0"/>
          </a:p>
          <a:p>
            <a:r>
              <a:rPr lang="en-US" dirty="0" smtClean="0"/>
              <a:t>In class exercise with pandas and time series (40 min)</a:t>
            </a:r>
          </a:p>
          <a:p>
            <a:endParaRPr lang="en-US" dirty="0"/>
          </a:p>
          <a:p>
            <a:r>
              <a:rPr lang="en-US" dirty="0" smtClean="0"/>
              <a:t>Project Selection (1 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HW  for next week will be sent via </a:t>
            </a:r>
            <a:r>
              <a:rPr lang="en-US" dirty="0" err="1" smtClean="0"/>
              <a:t>bcourses</a:t>
            </a:r>
            <a:r>
              <a:rPr lang="en-US" dirty="0" smtClean="0"/>
              <a:t> in Notebook format: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Ref CS03: </a:t>
            </a:r>
            <a:r>
              <a:rPr lang="en-US" dirty="0" smtClean="0">
                <a:hlinkClick r:id="rId2" tooltip="pandas-10min"/>
              </a:rPr>
              <a:t>pandas </a:t>
            </a:r>
            <a:r>
              <a:rPr lang="en-US" dirty="0">
                <a:hlinkClick r:id="rId2" tooltip="pandas-10min"/>
              </a:rPr>
              <a:t>in 10 </a:t>
            </a:r>
            <a:r>
              <a:rPr lang="en-US" dirty="0" smtClean="0">
                <a:hlinkClick r:id="rId2" tooltip="pandas-10min"/>
              </a:rPr>
              <a:t>min</a:t>
            </a:r>
            <a:endParaRPr lang="en-US" dirty="0" smtClean="0"/>
          </a:p>
          <a:p>
            <a:pPr lvl="1"/>
            <a:r>
              <a:rPr lang="en-US" dirty="0" smtClean="0"/>
              <a:t>Notebook versions available at data-</a:t>
            </a:r>
            <a:r>
              <a:rPr lang="en-US" dirty="0" err="1" smtClean="0"/>
              <a:t>x.blog</a:t>
            </a:r>
            <a:r>
              <a:rPr lang="en-US" dirty="0" smtClean="0"/>
              <a:t> in module-02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6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Pandas Fit In?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0659" y="1206628"/>
            <a:ext cx="8229600" cy="117238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Python is great: easy to understand, compact, flexible </a:t>
            </a:r>
            <a:r>
              <a:rPr lang="mr-IN" dirty="0" smtClean="0"/>
              <a:t>–</a:t>
            </a:r>
            <a:r>
              <a:rPr lang="en-US" dirty="0" smtClean="0"/>
              <a:t> “duct tape of internet” </a:t>
            </a:r>
          </a:p>
          <a:p>
            <a:endParaRPr lang="en-US" dirty="0"/>
          </a:p>
          <a:p>
            <a:r>
              <a:rPr lang="en-US" dirty="0" smtClean="0"/>
              <a:t>Python was not originally built for data analytics</a:t>
            </a:r>
          </a:p>
          <a:p>
            <a:endParaRPr lang="en-US" dirty="0"/>
          </a:p>
          <a:p>
            <a:r>
              <a:rPr lang="en-US" dirty="0" err="1" smtClean="0"/>
              <a:t>Sci-Py</a:t>
            </a:r>
            <a:r>
              <a:rPr lang="en-US" dirty="0"/>
              <a:t> </a:t>
            </a:r>
            <a:r>
              <a:rPr lang="en-US" dirty="0" smtClean="0"/>
              <a:t>extends to mathematics</a:t>
            </a:r>
            <a:r>
              <a:rPr lang="en-US" dirty="0"/>
              <a:t>, science, and engineering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0" t="35373" r="39364" b="25366"/>
          <a:stretch/>
        </p:blipFill>
        <p:spPr>
          <a:xfrm>
            <a:off x="937859" y="2838205"/>
            <a:ext cx="3921013" cy="26894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5694" y="3065929"/>
            <a:ext cx="217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Numpy</a:t>
            </a:r>
            <a:r>
              <a:rPr lang="en-US" dirty="0"/>
              <a:t> </a:t>
            </a:r>
            <a:r>
              <a:rPr lang="en-US" dirty="0" smtClean="0"/>
              <a:t>allows arrays </a:t>
            </a:r>
            <a:br>
              <a:rPr lang="en-US" dirty="0" smtClean="0"/>
            </a:br>
            <a:r>
              <a:rPr lang="en-US" dirty="0" smtClean="0"/>
              <a:t>and matrix math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65694" y="4724400"/>
            <a:ext cx="192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Pandas provides a </a:t>
            </a:r>
            <a:br>
              <a:rPr lang="en-US" dirty="0" smtClean="0"/>
            </a:br>
            <a:r>
              <a:rPr lang="en-US" dirty="0" smtClean="0"/>
              <a:t>table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lets us construct tables, called Data Frames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94" y="1399988"/>
            <a:ext cx="4356100" cy="1596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694" y="3602060"/>
            <a:ext cx="4000500" cy="229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62" y="1652032"/>
            <a:ext cx="1783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dirty="0" err="1" smtClean="0"/>
              <a:t>NumPy</a:t>
            </a:r>
            <a:r>
              <a:rPr lang="en-US" dirty="0" smtClean="0"/>
              <a:t>, we can store and manipulate a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3859" y="201374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 </a:t>
            </a:r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048925"/>
            <a:ext cx="1801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Pandas, we can store and manipulate a full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30071" y="44644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08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3000" b="1" smtClean="0"/>
              <a:t>Pandas </a:t>
            </a:r>
            <a:r>
              <a:rPr lang="en-US" smtClean="0"/>
              <a:t>has </a:t>
            </a:r>
            <a:r>
              <a:rPr lang="en-US" dirty="0" smtClean="0"/>
              <a:t>an object called a </a:t>
            </a:r>
            <a:r>
              <a:rPr lang="en-US" i="1" dirty="0" smtClean="0">
                <a:solidFill>
                  <a:srgbClr val="FF0000"/>
                </a:solidFill>
              </a:rPr>
              <a:t>Data Frame </a:t>
            </a:r>
            <a:r>
              <a:rPr lang="en-US" dirty="0" smtClean="0"/>
              <a:t>which is like a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14528" y="5742763"/>
            <a:ext cx="156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Wes </a:t>
            </a:r>
            <a:r>
              <a:rPr lang="en-US" dirty="0" err="1" smtClean="0"/>
              <a:t>Mckinney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1" y="1649509"/>
            <a:ext cx="8699961" cy="37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21" y="274638"/>
            <a:ext cx="8229600" cy="668408"/>
          </a:xfrm>
        </p:spPr>
        <p:txBody>
          <a:bodyPr/>
          <a:lstStyle/>
          <a:p>
            <a:r>
              <a:rPr lang="en-US" dirty="0" smtClean="0"/>
              <a:t>Data Structures - High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282" y="1044255"/>
            <a:ext cx="2993320" cy="5016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List: </a:t>
            </a:r>
          </a:p>
          <a:p>
            <a:r>
              <a:rPr lang="en-US" sz="2000" dirty="0" smtClean="0"/>
              <a:t>L = [</a:t>
            </a:r>
            <a:r>
              <a:rPr lang="en-US" sz="2000" dirty="0"/>
              <a:t>0</a:t>
            </a:r>
            <a:r>
              <a:rPr lang="en-US" sz="2000" dirty="0" smtClean="0"/>
              <a:t>, b, “hello”]</a:t>
            </a:r>
          </a:p>
          <a:p>
            <a:r>
              <a:rPr lang="en-US" sz="2000" dirty="0" smtClean="0">
                <a:solidFill>
                  <a:srgbClr val="F79646"/>
                </a:solidFill>
              </a:rPr>
              <a:t>What is L2 = [0, b, (</a:t>
            </a:r>
            <a:r>
              <a:rPr lang="en-US" sz="2000" dirty="0" err="1" smtClean="0">
                <a:solidFill>
                  <a:srgbClr val="F79646"/>
                </a:solidFill>
              </a:rPr>
              <a:t>b,bat</a:t>
            </a:r>
            <a:r>
              <a:rPr lang="en-US" sz="2000" dirty="0" smtClean="0">
                <a:solidFill>
                  <a:srgbClr val="F79646"/>
                </a:solidFill>
              </a:rPr>
              <a:t>)]?</a:t>
            </a:r>
            <a:endParaRPr lang="en-US" sz="2000" dirty="0">
              <a:solidFill>
                <a:srgbClr val="F79646"/>
              </a:solidFill>
            </a:endParaRPr>
          </a:p>
          <a:p>
            <a:endParaRPr lang="en-US" sz="2000" dirty="0" smtClean="0"/>
          </a:p>
          <a:p>
            <a:r>
              <a:rPr lang="en-US" sz="2000" dirty="0" err="1" smtClean="0"/>
              <a:t>Numpy</a:t>
            </a:r>
            <a:r>
              <a:rPr lang="en-US" sz="2000" dirty="0" smtClean="0"/>
              <a:t> Array: (vector)</a:t>
            </a:r>
          </a:p>
          <a:p>
            <a:r>
              <a:rPr lang="en-US" sz="2000" dirty="0" err="1"/>
              <a:t>a</a:t>
            </a:r>
            <a:r>
              <a:rPr lang="en-US" sz="2000" dirty="0" err="1" smtClean="0"/>
              <a:t>rr</a:t>
            </a:r>
            <a:r>
              <a:rPr lang="en-US" sz="2000" dirty="0" smtClean="0"/>
              <a:t> =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([5,4,3,2,1])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Numpy</a:t>
            </a:r>
            <a:r>
              <a:rPr lang="en-US" sz="2000" dirty="0" smtClean="0"/>
              <a:t> Array: (matrix)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at = </a:t>
            </a:r>
          </a:p>
          <a:p>
            <a:r>
              <a:rPr lang="en-US" sz="2000" dirty="0" err="1" smtClean="0"/>
              <a:t>np.array</a:t>
            </a:r>
            <a:r>
              <a:rPr lang="en-US" sz="2000" dirty="0" smtClean="0"/>
              <a:t>([[5,4],[3,2],[1,0]])</a:t>
            </a:r>
          </a:p>
          <a:p>
            <a:endParaRPr lang="en-US" sz="2000" dirty="0"/>
          </a:p>
          <a:p>
            <a:r>
              <a:rPr lang="en-US" sz="2000" dirty="0" smtClean="0">
                <a:solidFill>
                  <a:srgbClr val="F79646"/>
                </a:solidFill>
              </a:rPr>
              <a:t>Using the Axis: </a:t>
            </a:r>
          </a:p>
          <a:p>
            <a:r>
              <a:rPr lang="en-US" sz="2000" dirty="0" err="1" smtClean="0">
                <a:solidFill>
                  <a:srgbClr val="F79646"/>
                </a:solidFill>
              </a:rPr>
              <a:t>mat.sum</a:t>
            </a:r>
            <a:r>
              <a:rPr lang="en-US" sz="2000" dirty="0" smtClean="0">
                <a:solidFill>
                  <a:srgbClr val="F79646"/>
                </a:solidFill>
              </a:rPr>
              <a:t>(axis=0)</a:t>
            </a:r>
          </a:p>
          <a:p>
            <a:r>
              <a:rPr lang="en-US" sz="2000" dirty="0" err="1" smtClean="0">
                <a:solidFill>
                  <a:srgbClr val="F79646"/>
                </a:solidFill>
              </a:rPr>
              <a:t>mat.min</a:t>
            </a:r>
            <a:r>
              <a:rPr lang="en-US" sz="2000" dirty="0" smtClean="0">
                <a:solidFill>
                  <a:srgbClr val="F79646"/>
                </a:solidFill>
              </a:rPr>
              <a:t>(axis=1)</a:t>
            </a:r>
            <a:endParaRPr lang="en-US" sz="2000" dirty="0">
              <a:solidFill>
                <a:srgbClr val="F7964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1190" y="159712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92180" y="1808813"/>
            <a:ext cx="1058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32728" y="1053302"/>
            <a:ext cx="84165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“hello”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9234" y="2892044"/>
            <a:ext cx="45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844580" y="3107888"/>
            <a:ext cx="1058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81497" y="4480997"/>
            <a:ext cx="55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62740" y="4676578"/>
            <a:ext cx="1058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uble Bracket 14"/>
          <p:cNvSpPr/>
          <p:nvPr/>
        </p:nvSpPr>
        <p:spPr>
          <a:xfrm>
            <a:off x="6646171" y="2502807"/>
            <a:ext cx="592937" cy="130622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  <a:p>
            <a:pPr algn="ctr"/>
            <a:r>
              <a:rPr lang="en-US" dirty="0" smtClean="0"/>
              <a:t>4</a:t>
            </a:r>
          </a:p>
          <a:p>
            <a:pPr algn="ctr"/>
            <a:r>
              <a:rPr lang="en-US" dirty="0" smtClean="0"/>
              <a:t>3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6" name="Double Bracket 15"/>
          <p:cNvSpPr/>
          <p:nvPr/>
        </p:nvSpPr>
        <p:spPr>
          <a:xfrm>
            <a:off x="6681907" y="4169162"/>
            <a:ext cx="592937" cy="1014832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5  4</a:t>
            </a:r>
          </a:p>
          <a:p>
            <a:pPr algn="ctr"/>
            <a:r>
              <a:rPr lang="en-US" dirty="0" smtClean="0"/>
              <a:t>3  2</a:t>
            </a:r>
          </a:p>
          <a:p>
            <a:pPr algn="ctr"/>
            <a:r>
              <a:rPr lang="en-US" dirty="0" smtClean="0"/>
              <a:t>1  0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1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21" y="274638"/>
            <a:ext cx="8229600" cy="668408"/>
          </a:xfrm>
        </p:spPr>
        <p:txBody>
          <a:bodyPr/>
          <a:lstStyle/>
          <a:p>
            <a:r>
              <a:rPr lang="en-US" dirty="0" smtClean="0"/>
              <a:t>Data Structures - High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282" y="1326511"/>
            <a:ext cx="3840814" cy="47089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Dictionary:</a:t>
            </a:r>
          </a:p>
          <a:p>
            <a:r>
              <a:rPr lang="en-US" sz="2000" dirty="0" smtClean="0"/>
              <a:t>d = { ‘dog’:20, ‘cat’:10, ‘mouse’:1}</a:t>
            </a:r>
            <a:endParaRPr lang="en-US" sz="2000" dirty="0"/>
          </a:p>
          <a:p>
            <a:endParaRPr lang="en-US" sz="2000" dirty="0" smtClean="0">
              <a:solidFill>
                <a:srgbClr val="F79646"/>
              </a:solidFill>
            </a:endParaRPr>
          </a:p>
          <a:p>
            <a:r>
              <a:rPr lang="en-US" sz="2000" dirty="0" smtClean="0">
                <a:solidFill>
                  <a:srgbClr val="F79646"/>
                </a:solidFill>
              </a:rPr>
              <a:t>What is d[‘cat’]?</a:t>
            </a:r>
          </a:p>
          <a:p>
            <a:endParaRPr lang="en-US" sz="2000" dirty="0" smtClean="0"/>
          </a:p>
          <a:p>
            <a:r>
              <a:rPr lang="en-US" sz="2000" dirty="0" smtClean="0"/>
              <a:t>Pandas Data Frame:</a:t>
            </a:r>
          </a:p>
          <a:p>
            <a:r>
              <a:rPr lang="en-US" sz="2000" dirty="0" smtClean="0"/>
              <a:t>Made of Dictionary of </a:t>
            </a:r>
          </a:p>
          <a:p>
            <a:r>
              <a:rPr lang="en-US" sz="2000" dirty="0" smtClean="0"/>
              <a:t>‘labels’ and </a:t>
            </a:r>
            <a:r>
              <a:rPr lang="en-US" sz="2000" dirty="0" err="1" smtClean="0"/>
              <a:t>numpy</a:t>
            </a:r>
            <a:r>
              <a:rPr lang="en-US" sz="2000" dirty="0" smtClean="0"/>
              <a:t>-like arrays called Series 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2 = </a:t>
            </a:r>
            <a:r>
              <a:rPr lang="en-US" sz="2000" dirty="0"/>
              <a:t>{ ‘dog’</a:t>
            </a:r>
            <a:r>
              <a:rPr lang="en-US" sz="2000" dirty="0" smtClean="0"/>
              <a:t>:ar1, </a:t>
            </a:r>
            <a:r>
              <a:rPr lang="en-US" sz="2000" dirty="0"/>
              <a:t>‘cat’</a:t>
            </a:r>
            <a:r>
              <a:rPr lang="en-US" sz="2000" dirty="0" smtClean="0"/>
              <a:t>:ar2, </a:t>
            </a:r>
            <a:r>
              <a:rPr lang="en-US" sz="2000" dirty="0"/>
              <a:t>‘mouse’</a:t>
            </a:r>
            <a:r>
              <a:rPr lang="en-US" sz="2000" dirty="0" smtClean="0"/>
              <a:t>:ar3}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 smtClean="0"/>
              <a:t>df</a:t>
            </a:r>
            <a:r>
              <a:rPr lang="en-US" sz="2000" dirty="0" smtClean="0"/>
              <a:t>  = </a:t>
            </a:r>
            <a:r>
              <a:rPr lang="en-US" sz="2000" dirty="0" err="1" smtClean="0"/>
              <a:t>pd.DataFrame</a:t>
            </a:r>
            <a:r>
              <a:rPr lang="en-US" sz="2000" dirty="0" smtClean="0"/>
              <a:t>(d2)</a:t>
            </a:r>
          </a:p>
          <a:p>
            <a:r>
              <a:rPr lang="en-US" sz="2000" dirty="0" smtClean="0">
                <a:solidFill>
                  <a:srgbClr val="F79646"/>
                </a:solidFill>
              </a:rPr>
              <a:t>What is </a:t>
            </a:r>
            <a:r>
              <a:rPr lang="en-US" sz="2000" dirty="0" err="1" smtClean="0">
                <a:solidFill>
                  <a:srgbClr val="F79646"/>
                </a:solidFill>
              </a:rPr>
              <a:t>df</a:t>
            </a:r>
            <a:r>
              <a:rPr lang="en-US" sz="2000" dirty="0" smtClean="0">
                <a:solidFill>
                  <a:srgbClr val="F79646"/>
                </a:solidFill>
              </a:rPr>
              <a:t>[‘cat’]?</a:t>
            </a:r>
            <a:endParaRPr lang="en-US" sz="2000" dirty="0">
              <a:solidFill>
                <a:srgbClr val="F79646"/>
              </a:solidFill>
            </a:endParaRPr>
          </a:p>
          <a:p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51190" y="1597120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92180" y="1808813"/>
            <a:ext cx="1058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9243" y="2549485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32909" y="2765329"/>
            <a:ext cx="1058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ouble Bracket 14"/>
          <p:cNvSpPr/>
          <p:nvPr/>
        </p:nvSpPr>
        <p:spPr>
          <a:xfrm>
            <a:off x="6518929" y="4286554"/>
            <a:ext cx="592937" cy="130622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</a:p>
          <a:p>
            <a:pPr algn="ctr"/>
            <a:r>
              <a:rPr lang="en-US" dirty="0" smtClean="0"/>
              <a:t>25</a:t>
            </a:r>
          </a:p>
          <a:p>
            <a:pPr algn="ctr"/>
            <a:r>
              <a:rPr lang="en-US" dirty="0" smtClean="0"/>
              <a:t>20</a:t>
            </a:r>
          </a:p>
          <a:p>
            <a:pPr algn="ctr"/>
            <a:r>
              <a:rPr lang="en-US" dirty="0" smtClean="0"/>
              <a:t>28</a:t>
            </a:r>
          </a:p>
          <a:p>
            <a:pPr algn="ctr"/>
            <a:r>
              <a:rPr lang="en-US" dirty="0" smtClean="0"/>
              <a:t>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8505" y="1164316"/>
            <a:ext cx="1869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og			20</a:t>
            </a:r>
          </a:p>
          <a:p>
            <a:r>
              <a:rPr lang="en-US" dirty="0"/>
              <a:t>c</a:t>
            </a:r>
            <a:r>
              <a:rPr lang="en-US" dirty="0" smtClean="0"/>
              <a:t>at			10</a:t>
            </a:r>
          </a:p>
          <a:p>
            <a:r>
              <a:rPr lang="en-US" dirty="0" smtClean="0"/>
              <a:t>Mouse		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08306" y="1385903"/>
            <a:ext cx="5355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19586" y="1626508"/>
            <a:ext cx="5355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254866" y="1908764"/>
            <a:ext cx="5355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19960" y="2457152"/>
            <a:ext cx="2824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og			[array 1]</a:t>
            </a:r>
          </a:p>
          <a:p>
            <a:r>
              <a:rPr lang="en-US" dirty="0"/>
              <a:t>c</a:t>
            </a:r>
            <a:r>
              <a:rPr lang="en-US" dirty="0" smtClean="0"/>
              <a:t>at			[array 2]</a:t>
            </a:r>
          </a:p>
          <a:p>
            <a:r>
              <a:rPr lang="en-US" dirty="0" smtClean="0"/>
              <a:t>Mouse		[array 3]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089761" y="2678739"/>
            <a:ext cx="5355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01041" y="2919344"/>
            <a:ext cx="5355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136321" y="3201600"/>
            <a:ext cx="5355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ouble Bracket 22"/>
          <p:cNvSpPr/>
          <p:nvPr/>
        </p:nvSpPr>
        <p:spPr>
          <a:xfrm>
            <a:off x="7198640" y="4286554"/>
            <a:ext cx="592937" cy="130622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11</a:t>
            </a:r>
          </a:p>
          <a:p>
            <a:pPr algn="ctr"/>
            <a:r>
              <a:rPr lang="en-US" dirty="0" smtClean="0"/>
              <a:t>9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4" name="Double Bracket 23"/>
          <p:cNvSpPr/>
          <p:nvPr/>
        </p:nvSpPr>
        <p:spPr>
          <a:xfrm>
            <a:off x="7797671" y="4286554"/>
            <a:ext cx="592937" cy="130622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785840" y="3828133"/>
            <a:ext cx="351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       dog     cat	 mouse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79872" y="4216238"/>
            <a:ext cx="301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3794" y="38174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727460" y="4033274"/>
            <a:ext cx="1058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00272" y="5879264"/>
            <a:ext cx="3744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* Actually </a:t>
            </a:r>
            <a:r>
              <a:rPr lang="en-US" sz="1400" dirty="0" smtClean="0"/>
              <a:t>made from the Series object in Pandas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34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82" y="1517715"/>
            <a:ext cx="8229600" cy="884825"/>
          </a:xfrm>
        </p:spPr>
        <p:txBody>
          <a:bodyPr>
            <a:normAutofit/>
          </a:bodyPr>
          <a:lstStyle/>
          <a:p>
            <a:pPr algn="l"/>
            <a:r>
              <a:rPr lang="en-US" sz="3300" b="1" dirty="0" smtClean="0"/>
              <a:t>Code Example in </a:t>
            </a:r>
            <a:r>
              <a:rPr lang="en-US" sz="3300" b="1" smtClean="0"/>
              <a:t>Python Notebook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0211" y="2402540"/>
            <a:ext cx="54505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600" dirty="0" smtClean="0"/>
              <a:t>Get </a:t>
            </a:r>
            <a:r>
              <a:rPr lang="en-US" sz="2600" dirty="0"/>
              <a:t>Stock </a:t>
            </a:r>
            <a:r>
              <a:rPr lang="en-US" sz="2600" dirty="0" smtClean="0"/>
              <a:t>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/>
              <a:t>Use Pandas to get a CSV format </a:t>
            </a:r>
            <a:endParaRPr lang="en-US" sz="2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600" dirty="0"/>
              <a:t>Slice the Table </a:t>
            </a:r>
            <a:endParaRPr lang="en-US" sz="2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600" dirty="0"/>
              <a:t>Convert to </a:t>
            </a:r>
            <a:r>
              <a:rPr lang="en-US" sz="2600" dirty="0" err="1"/>
              <a:t>Numpy</a:t>
            </a:r>
            <a:r>
              <a:rPr lang="en-US" sz="2600" dirty="0"/>
              <a:t> Array </a:t>
            </a:r>
            <a:r>
              <a:rPr lang="en-US" sz="2600" dirty="0" smtClean="0"/>
              <a:t>Format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600" dirty="0"/>
              <a:t>Sample </a:t>
            </a:r>
            <a:r>
              <a:rPr lang="en-US" sz="2600" dirty="0" err="1"/>
              <a:t>Numpy</a:t>
            </a:r>
            <a:r>
              <a:rPr lang="en-US" sz="2600" dirty="0"/>
              <a:t> </a:t>
            </a:r>
            <a:r>
              <a:rPr lang="en-US" sz="2600" dirty="0" smtClean="0"/>
              <a:t>Operations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958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27" y="3496733"/>
            <a:ext cx="3621832" cy="2376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5"/>
          <a:stretch/>
        </p:blipFill>
        <p:spPr>
          <a:xfrm>
            <a:off x="523470" y="781572"/>
            <a:ext cx="3825206" cy="2481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5" y="3659953"/>
            <a:ext cx="3610053" cy="23658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topics in the 10 Min Guide to Pandas Notebook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733" y="943047"/>
            <a:ext cx="3522426" cy="232010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14939" y="3496733"/>
            <a:ext cx="8271861" cy="1792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74179" y="1106266"/>
            <a:ext cx="0" cy="472850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47989" y="1080648"/>
            <a:ext cx="981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Indexing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7118</TotalTime>
  <Words>390</Words>
  <Application>Microsoft Macintosh PowerPoint</Application>
  <PresentationFormat>On-screen Show (4:3)</PresentationFormat>
  <Paragraphs>116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Narrow</vt:lpstr>
      <vt:lpstr>Calibri</vt:lpstr>
      <vt:lpstr>Courier New</vt:lpstr>
      <vt:lpstr>Helvetica Neue Light</vt:lpstr>
      <vt:lpstr>Mangal</vt:lpstr>
      <vt:lpstr>ＭＳ Ｐゴシック</vt:lpstr>
      <vt:lpstr>Optima</vt:lpstr>
      <vt:lpstr>Office Theme</vt:lpstr>
      <vt:lpstr>Pandas Overview Data-X: A Course on Data, Signals, and Systems</vt:lpstr>
      <vt:lpstr>Agenda</vt:lpstr>
      <vt:lpstr>How Does Pandas Fit In?</vt:lpstr>
      <vt:lpstr>Pandas lets us construct tables, called Data Frames</vt:lpstr>
      <vt:lpstr>Pandas has an object called a Data Frame which is like a table</vt:lpstr>
      <vt:lpstr>Data Structures - High Level</vt:lpstr>
      <vt:lpstr>Data Structures - High Level</vt:lpstr>
      <vt:lpstr>Code Example in Python Notebook</vt:lpstr>
      <vt:lpstr>More topics in the 10 Min Guide to Pandas Notebook</vt:lpstr>
      <vt:lpstr>PowerPoint Presentation</vt:lpstr>
    </vt:vector>
  </TitlesOfParts>
  <Company>UC Berkeley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Microsoft Office User</cp:lastModifiedBy>
  <cp:revision>385</cp:revision>
  <cp:lastPrinted>2013-05-20T04:39:02Z</cp:lastPrinted>
  <dcterms:created xsi:type="dcterms:W3CDTF">2013-05-20T04:35:54Z</dcterms:created>
  <dcterms:modified xsi:type="dcterms:W3CDTF">2017-03-21T18:30:27Z</dcterms:modified>
</cp:coreProperties>
</file>