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794" r:id="rId2"/>
    <p:sldId id="875" r:id="rId3"/>
    <p:sldId id="822" r:id="rId4"/>
    <p:sldId id="823" r:id="rId5"/>
    <p:sldId id="824" r:id="rId6"/>
    <p:sldId id="825" r:id="rId7"/>
    <p:sldId id="858" r:id="rId8"/>
    <p:sldId id="859" r:id="rId9"/>
    <p:sldId id="826" r:id="rId10"/>
    <p:sldId id="80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61" autoAdjust="0"/>
    <p:restoredTop sz="78755" autoAdjust="0"/>
  </p:normalViewPr>
  <p:slideViewPr>
    <p:cSldViewPr snapToGrid="0" snapToObjects="1">
      <p:cViewPr>
        <p:scale>
          <a:sx n="72" d="100"/>
          <a:sy n="72" d="100"/>
        </p:scale>
        <p:origin x="1560" y="12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8" d="100"/>
        <a:sy n="128" d="100"/>
      </p:scale>
      <p:origin x="0" y="1317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handoutMaster" Target="handoutMasters/handout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15AC15-D366-1045-8B95-906BED04EB57}" type="datetimeFigureOut">
              <a:rPr lang="en-US" smtClean="0"/>
              <a:pPr/>
              <a:t>3/19/17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F382D8-B22D-6245-9253-78B81CE40B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5834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38F9C5-D0B9-6043-966C-CD72DB596C87}" type="datetimeFigureOut">
              <a:rPr lang="en-US" smtClean="0"/>
              <a:pPr/>
              <a:t>3/19/17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354FB1-8543-584B-BB0F-CA47458AEB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953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354FB1-8543-584B-BB0F-CA47458AEBC3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5030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*</a:t>
            </a:r>
            <a:r>
              <a:rPr lang="en-US" baseline="0" dirty="0" smtClean="0"/>
              <a:t> First class</a:t>
            </a:r>
          </a:p>
          <a:p>
            <a:endParaRPr lang="en-US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* Its pretty full.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* The class is experimental - first time.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&gt; some people will drop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- need to already know python and probability</a:t>
            </a:r>
          </a:p>
          <a:p>
            <a:r>
              <a:rPr lang="en-US" dirty="0" smtClean="0"/>
              <a:t>-</a:t>
            </a:r>
            <a:r>
              <a:rPr lang="en-US" baseline="0" dirty="0" smtClean="0"/>
              <a:t> Take in Fall - if possible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r>
              <a:rPr lang="en-US" dirty="0" smtClean="0"/>
              <a:t>- We may be able add add</a:t>
            </a:r>
            <a:r>
              <a:rPr lang="en-US" baseline="0" dirty="0" smtClean="0"/>
              <a:t> a few more seats, but we are limited by number projects that we can manage and advise.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Today...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354FB1-8543-584B-BB0F-CA47458AEBC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1742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354FB1-8543-584B-BB0F-CA47458AEBC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3633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refers to the project.  You will choose a project: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Can augment your research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Can be a company idea.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Can be a project to benefit social good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354FB1-8543-584B-BB0F-CA47458AEBC3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4373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And,</a:t>
            </a:r>
            <a:r>
              <a:rPr lang="en-US" baseline="0" dirty="0" smtClean="0"/>
              <a:t> d</a:t>
            </a:r>
            <a:r>
              <a:rPr lang="en-US" dirty="0" smtClean="0"/>
              <a:t>id you know what you wanted?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354FB1-8543-584B-BB0F-CA47458AEBC3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1103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21403" y="6511226"/>
            <a:ext cx="855557" cy="173387"/>
          </a:xfrm>
          <a:prstGeom prst="rect">
            <a:avLst/>
          </a:prstGeom>
        </p:spPr>
        <p:txBody>
          <a:bodyPr/>
          <a:lstStyle/>
          <a:p>
            <a:fld id="{C3324224-DF72-F445-A040-09ABE7C2AD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21403" y="6511226"/>
            <a:ext cx="855557" cy="173387"/>
          </a:xfrm>
          <a:prstGeom prst="rect">
            <a:avLst/>
          </a:prstGeom>
        </p:spPr>
        <p:txBody>
          <a:bodyPr/>
          <a:lstStyle/>
          <a:p>
            <a:fld id="{C3324224-DF72-F445-A040-09ABE7C2AD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21403" y="6511226"/>
            <a:ext cx="855557" cy="173387"/>
          </a:xfrm>
          <a:prstGeom prst="rect">
            <a:avLst/>
          </a:prstGeom>
        </p:spPr>
        <p:txBody>
          <a:bodyPr/>
          <a:lstStyle/>
          <a:p>
            <a:fld id="{C3324224-DF72-F445-A040-09ABE7C2AD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21403" y="6511226"/>
            <a:ext cx="855557" cy="173387"/>
          </a:xfrm>
          <a:prstGeom prst="rect">
            <a:avLst/>
          </a:prstGeom>
        </p:spPr>
        <p:txBody>
          <a:bodyPr/>
          <a:lstStyle/>
          <a:p>
            <a:fld id="{C3324224-DF72-F445-A040-09ABE7C2AD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921403" y="6511226"/>
            <a:ext cx="855557" cy="173387"/>
          </a:xfrm>
          <a:prstGeom prst="rect">
            <a:avLst/>
          </a:prstGeom>
        </p:spPr>
        <p:txBody>
          <a:bodyPr/>
          <a:lstStyle/>
          <a:p>
            <a:fld id="{C3324224-DF72-F445-A040-09ABE7C2AD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921403" y="6511226"/>
            <a:ext cx="855557" cy="173387"/>
          </a:xfrm>
          <a:prstGeom prst="rect">
            <a:avLst/>
          </a:prstGeom>
        </p:spPr>
        <p:txBody>
          <a:bodyPr/>
          <a:lstStyle/>
          <a:p>
            <a:fld id="{C3324224-DF72-F445-A040-09ABE7C2AD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921403" y="6511226"/>
            <a:ext cx="855557" cy="173387"/>
          </a:xfrm>
          <a:prstGeom prst="rect">
            <a:avLst/>
          </a:prstGeom>
        </p:spPr>
        <p:txBody>
          <a:bodyPr/>
          <a:lstStyle/>
          <a:p>
            <a:fld id="{C3324224-DF72-F445-A040-09ABE7C2AD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921403" y="6511226"/>
            <a:ext cx="855557" cy="173387"/>
          </a:xfrm>
          <a:prstGeom prst="rect">
            <a:avLst/>
          </a:prstGeom>
        </p:spPr>
        <p:txBody>
          <a:bodyPr/>
          <a:lstStyle/>
          <a:p>
            <a:fld id="{C3324224-DF72-F445-A040-09ABE7C2AD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921403" y="6511226"/>
            <a:ext cx="855557" cy="173387"/>
          </a:xfrm>
          <a:prstGeom prst="rect">
            <a:avLst/>
          </a:prstGeom>
        </p:spPr>
        <p:txBody>
          <a:bodyPr/>
          <a:lstStyle/>
          <a:p>
            <a:fld id="{C3324224-DF72-F445-A040-09ABE7C2AD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921403" y="6511226"/>
            <a:ext cx="855557" cy="173387"/>
          </a:xfrm>
          <a:prstGeom prst="rect">
            <a:avLst/>
          </a:prstGeom>
        </p:spPr>
        <p:txBody>
          <a:bodyPr/>
          <a:lstStyle/>
          <a:p>
            <a:fld id="{C3324224-DF72-F445-A040-09ABE7C2AD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6684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270070"/>
            <a:ext cx="10972800" cy="48866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0" y="6156765"/>
            <a:ext cx="12192000" cy="872193"/>
            <a:chOff x="0" y="-120393"/>
            <a:chExt cx="9144000" cy="872193"/>
          </a:xfrm>
        </p:grpSpPr>
        <p:pic>
          <p:nvPicPr>
            <p:cNvPr id="5" name="Picture 4" descr="data.jpg"/>
            <p:cNvPicPr>
              <a:picLocks noChangeAspect="1"/>
            </p:cNvPicPr>
            <p:nvPr/>
          </p:nvPicPr>
          <p:blipFill rotWithShape="1">
            <a:blip r:embed="rId1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-120393"/>
              <a:ext cx="9144000" cy="702551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158760" y="-17641"/>
              <a:ext cx="2416643" cy="769441"/>
            </a:xfrm>
            <a:prstGeom prst="rect">
              <a:avLst/>
            </a:prstGeom>
            <a:solidFill>
              <a:schemeClr val="dk1">
                <a:alpha val="62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sz="2800" dirty="0" smtClean="0">
                  <a:latin typeface="Courier New"/>
                  <a:cs typeface="Courier New"/>
                </a:rPr>
                <a:t>Data</a:t>
              </a:r>
              <a:r>
                <a:rPr lang="en-US" sz="2800" dirty="0" smtClean="0">
                  <a:latin typeface="Arial Narrow"/>
                  <a:cs typeface="Arial Narrow"/>
                </a:rPr>
                <a:t> </a:t>
              </a:r>
              <a:r>
                <a:rPr lang="en-US" sz="4400" baseline="30000" dirty="0" smtClean="0">
                  <a:latin typeface="Courier New"/>
                  <a:cs typeface="Courier New"/>
                </a:rPr>
                <a:t>X</a:t>
              </a:r>
              <a:endParaRPr lang="en-US" sz="1000" dirty="0">
                <a:latin typeface="Courier New"/>
                <a:cs typeface="Courier New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afo@berkeley.edu" TargetMode="External"/><Relationship Id="rId4" Type="http://schemas.openxmlformats.org/officeDocument/2006/relationships/hyperlink" Target="mailto:ncheng@berkeley.edu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4" Type="http://schemas.openxmlformats.org/officeDocument/2006/relationships/image" Target="../media/image5.jpg"/><Relationship Id="rId5" Type="http://schemas.openxmlformats.org/officeDocument/2006/relationships/image" Target="../media/image6.jp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ata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837215" y="5381528"/>
            <a:ext cx="8207938" cy="1538883"/>
          </a:xfrm>
          <a:prstGeom prst="rect">
            <a:avLst/>
          </a:prstGeom>
          <a:solidFill>
            <a:schemeClr val="tx1">
              <a:alpha val="21000"/>
            </a:schemeClr>
          </a:solidFill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lIns="274320" tIns="274320" rIns="274320" bIns="274320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Helvetica Neue Light"/>
                <a:cs typeface="Helvetica Neue Light"/>
              </a:rPr>
              <a:t>Ikhlaq Sidhu </a:t>
            </a:r>
            <a:r>
              <a:rPr lang="en-US" sz="1600" dirty="0">
                <a:solidFill>
                  <a:schemeClr val="bg1"/>
                </a:solidFill>
                <a:latin typeface="Helvetica Neue Light"/>
                <a:cs typeface="Helvetica Neue Light"/>
              </a:rPr>
              <a:t/>
            </a:r>
            <a:br>
              <a:rPr lang="en-US" sz="1600" dirty="0">
                <a:solidFill>
                  <a:schemeClr val="bg1"/>
                </a:solidFill>
                <a:latin typeface="Helvetica Neue Light"/>
                <a:cs typeface="Helvetica Neue Light"/>
              </a:rPr>
            </a:br>
            <a:r>
              <a:rPr lang="en-US" sz="1600" dirty="0">
                <a:solidFill>
                  <a:schemeClr val="bg1"/>
                </a:solidFill>
                <a:latin typeface="Helvetica Neue Light"/>
                <a:cs typeface="Helvetica Neue Light"/>
              </a:rPr>
              <a:t>Chief </a:t>
            </a:r>
            <a:r>
              <a:rPr lang="en-US" sz="1600" dirty="0">
                <a:solidFill>
                  <a:schemeClr val="bg1"/>
                </a:solidFill>
                <a:latin typeface="Helvetica Neue Light"/>
                <a:cs typeface="Helvetica Neue Light"/>
              </a:rPr>
              <a:t>Scientist &amp; </a:t>
            </a:r>
            <a:r>
              <a:rPr lang="en-US" sz="1600" dirty="0">
                <a:solidFill>
                  <a:schemeClr val="bg1"/>
                </a:solidFill>
                <a:latin typeface="Helvetica Neue Light"/>
                <a:cs typeface="Helvetica Neue Light"/>
              </a:rPr>
              <a:t>Founding Director, </a:t>
            </a:r>
            <a:br>
              <a:rPr lang="en-US" sz="1600" dirty="0">
                <a:solidFill>
                  <a:schemeClr val="bg1"/>
                </a:solidFill>
                <a:latin typeface="Helvetica Neue Light"/>
                <a:cs typeface="Helvetica Neue Light"/>
              </a:rPr>
            </a:br>
            <a:r>
              <a:rPr lang="en-US" sz="1600" dirty="0" err="1">
                <a:solidFill>
                  <a:schemeClr val="bg1"/>
                </a:solidFill>
                <a:latin typeface="Helvetica Neue Light"/>
                <a:cs typeface="Helvetica Neue Light"/>
              </a:rPr>
              <a:t>Sutardja</a:t>
            </a:r>
            <a:r>
              <a:rPr lang="en-US" sz="1600" dirty="0">
                <a:solidFill>
                  <a:schemeClr val="bg1"/>
                </a:solidFill>
                <a:latin typeface="Helvetica Neue Light"/>
                <a:cs typeface="Helvetica Neue Light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Helvetica Neue Light"/>
                <a:ea typeface="ＭＳ Ｐゴシック" charset="-128"/>
                <a:cs typeface="Helvetica Neue Light"/>
              </a:rPr>
              <a:t>Center </a:t>
            </a:r>
            <a:r>
              <a:rPr lang="en-US" sz="1600" dirty="0">
                <a:solidFill>
                  <a:schemeClr val="bg1"/>
                </a:solidFill>
                <a:latin typeface="Helvetica Neue Light"/>
                <a:ea typeface="ＭＳ Ｐゴシック" charset="-128"/>
                <a:cs typeface="Helvetica Neue Light"/>
              </a:rPr>
              <a:t>for Entrepreneurship &amp; </a:t>
            </a:r>
            <a:r>
              <a:rPr lang="en-US" sz="1600" dirty="0">
                <a:solidFill>
                  <a:schemeClr val="bg1"/>
                </a:solidFill>
                <a:latin typeface="Helvetica Neue Light"/>
                <a:ea typeface="ＭＳ Ｐゴシック" charset="-128"/>
                <a:cs typeface="Helvetica Neue Light"/>
              </a:rPr>
              <a:t>Technology</a:t>
            </a:r>
            <a:br>
              <a:rPr lang="en-US" sz="1600" dirty="0">
                <a:solidFill>
                  <a:schemeClr val="bg1"/>
                </a:solidFill>
                <a:latin typeface="Helvetica Neue Light"/>
                <a:ea typeface="ＭＳ Ｐゴシック" charset="-128"/>
                <a:cs typeface="Helvetica Neue Light"/>
              </a:rPr>
            </a:br>
            <a:r>
              <a:rPr lang="en-US" sz="1600" dirty="0">
                <a:solidFill>
                  <a:schemeClr val="bg1"/>
                </a:solidFill>
                <a:latin typeface="Helvetica Neue Light"/>
                <a:ea typeface="ＭＳ Ｐゴシック" charset="-128"/>
                <a:cs typeface="Helvetica Neue Light"/>
              </a:rPr>
              <a:t>IEOR </a:t>
            </a:r>
            <a:r>
              <a:rPr lang="en-US" sz="1600" dirty="0">
                <a:solidFill>
                  <a:schemeClr val="bg1"/>
                </a:solidFill>
                <a:latin typeface="Helvetica Neue Light"/>
                <a:ea typeface="ＭＳ Ｐゴシック" charset="-128"/>
                <a:cs typeface="Helvetica Neue Light"/>
              </a:rPr>
              <a:t>Emerging Area Professor </a:t>
            </a:r>
            <a:r>
              <a:rPr lang="en-US" sz="1600" dirty="0">
                <a:solidFill>
                  <a:schemeClr val="bg1"/>
                </a:solidFill>
                <a:latin typeface="Helvetica Neue Light"/>
                <a:ea typeface="ＭＳ Ｐゴシック" charset="-128"/>
                <a:cs typeface="Helvetica Neue Light"/>
              </a:rPr>
              <a:t>Award, UC Berkeley</a:t>
            </a:r>
            <a:endParaRPr lang="en-US" sz="1600" dirty="0">
              <a:solidFill>
                <a:schemeClr val="bg1"/>
              </a:solidFill>
              <a:latin typeface="Helvetica Neue Light"/>
              <a:cs typeface="Helvetica Neue Ligh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468591" y="325795"/>
            <a:ext cx="12972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About Me: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2272753" y="2248141"/>
            <a:ext cx="7772400" cy="1470025"/>
          </a:xfrm>
          <a:solidFill>
            <a:schemeClr val="dk1">
              <a:alpha val="74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Introduction</a:t>
            </a:r>
            <a:br>
              <a:rPr lang="en-US" dirty="0" smtClean="0"/>
            </a:br>
            <a:r>
              <a:rPr lang="en-US" sz="2400" dirty="0"/>
              <a:t>Data-X: A Course on Data, Signals, and Systems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751167" y="231587"/>
            <a:ext cx="3880743" cy="1323439"/>
          </a:xfrm>
          <a:prstGeom prst="rect">
            <a:avLst/>
          </a:prstGeom>
          <a:solidFill>
            <a:schemeClr val="dk1">
              <a:alpha val="42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latin typeface="Courier New"/>
                <a:cs typeface="Courier New"/>
              </a:rPr>
              <a:t>Data</a:t>
            </a:r>
            <a:r>
              <a:rPr lang="en-US" sz="5400" dirty="0">
                <a:latin typeface="Arial Narrow"/>
                <a:cs typeface="Arial Narrow"/>
              </a:rPr>
              <a:t> </a:t>
            </a:r>
            <a:r>
              <a:rPr lang="en-US" sz="8000" baseline="30000" dirty="0">
                <a:latin typeface="Courier New"/>
                <a:cs typeface="Courier New"/>
              </a:rPr>
              <a:t>X</a:t>
            </a:r>
            <a:endParaRPr lang="en-US" dirty="0">
              <a:latin typeface="Optima"/>
              <a:cs typeface="Optima"/>
            </a:endParaRPr>
          </a:p>
        </p:txBody>
      </p:sp>
    </p:spTree>
    <p:extLst>
      <p:ext uri="{BB962C8B-B14F-4D97-AF65-F5344CB8AC3E}">
        <p14:creationId xmlns:p14="http://schemas.microsoft.com/office/powerpoint/2010/main" val="868216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800" b="1" dirty="0"/>
              <a:t>Basic Tools to Get Started</a:t>
            </a:r>
            <a:endParaRPr lang="en-US" sz="3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270071"/>
            <a:ext cx="8229600" cy="4445665"/>
          </a:xfrm>
        </p:spPr>
        <p:txBody>
          <a:bodyPr>
            <a:normAutofit lnSpcReduction="10000"/>
          </a:bodyPr>
          <a:lstStyle/>
          <a:p>
            <a:r>
              <a:rPr lang="en-US" b="1" dirty="0" smtClean="0"/>
              <a:t>Available with </a:t>
            </a:r>
            <a:r>
              <a:rPr lang="en-US" b="1" dirty="0" smtClean="0">
                <a:solidFill>
                  <a:srgbClr val="FF0000"/>
                </a:solidFill>
              </a:rPr>
              <a:t>Anaconda Environment </a:t>
            </a:r>
            <a:r>
              <a:rPr lang="en-US" b="1" dirty="0" smtClean="0"/>
              <a:t>(available for free):</a:t>
            </a:r>
          </a:p>
          <a:p>
            <a:pPr lvl="1"/>
            <a:r>
              <a:rPr lang="en-US" dirty="0" smtClean="0"/>
              <a:t>Python, we will use version 2.7, pre-requisite to class</a:t>
            </a:r>
          </a:p>
          <a:p>
            <a:pPr lvl="1"/>
            <a:r>
              <a:rPr lang="en-US" dirty="0" err="1"/>
              <a:t>NumPy</a:t>
            </a:r>
            <a:r>
              <a:rPr lang="en-US" dirty="0"/>
              <a:t>, array processing for numbers, strings, records, and </a:t>
            </a:r>
            <a:r>
              <a:rPr lang="en-US" dirty="0" smtClean="0"/>
              <a:t>objects</a:t>
            </a:r>
          </a:p>
          <a:p>
            <a:pPr lvl="1"/>
            <a:r>
              <a:rPr lang="en-US" dirty="0" smtClean="0"/>
              <a:t>Pandas</a:t>
            </a:r>
            <a:r>
              <a:rPr lang="en-US" dirty="0"/>
              <a:t>, Powerful data structures and data analysis tools </a:t>
            </a:r>
            <a:endParaRPr lang="en-US" dirty="0" smtClean="0"/>
          </a:p>
          <a:p>
            <a:pPr lvl="1"/>
            <a:r>
              <a:rPr lang="en-US" dirty="0" err="1" smtClean="0"/>
              <a:t>SciPy</a:t>
            </a:r>
            <a:r>
              <a:rPr lang="en-US" dirty="0"/>
              <a:t>, 	Scientific Library for Python </a:t>
            </a:r>
            <a:endParaRPr lang="en-US" dirty="0" smtClean="0"/>
          </a:p>
          <a:p>
            <a:pPr lvl="1"/>
            <a:r>
              <a:rPr lang="en-US" dirty="0" err="1" smtClean="0"/>
              <a:t>Matplotlib</a:t>
            </a:r>
            <a:r>
              <a:rPr lang="en-US" dirty="0"/>
              <a:t>, Python 2D plotting library</a:t>
            </a:r>
            <a:endParaRPr lang="en-US" dirty="0" smtClean="0"/>
          </a:p>
          <a:p>
            <a:pPr lvl="1"/>
            <a:r>
              <a:rPr lang="en-US" dirty="0" smtClean="0"/>
              <a:t> </a:t>
            </a:r>
            <a:r>
              <a:rPr lang="en-US" dirty="0" err="1" smtClean="0"/>
              <a:t>Ipython</a:t>
            </a:r>
            <a:r>
              <a:rPr lang="en-US" dirty="0"/>
              <a:t> - Productive Interactive </a:t>
            </a:r>
            <a:r>
              <a:rPr lang="en-US" dirty="0" smtClean="0"/>
              <a:t>Computing</a:t>
            </a:r>
          </a:p>
          <a:p>
            <a:pPr lvl="1"/>
            <a:endParaRPr lang="en-US" dirty="0"/>
          </a:p>
          <a:p>
            <a:r>
              <a:rPr lang="en-US" b="1" dirty="0" smtClean="0"/>
              <a:t>Environment includes:</a:t>
            </a:r>
          </a:p>
          <a:p>
            <a:pPr lvl="1"/>
            <a:r>
              <a:rPr lang="en-US" dirty="0" err="1" smtClean="0"/>
              <a:t>Jupyter</a:t>
            </a:r>
            <a:r>
              <a:rPr lang="en-US" dirty="0" smtClean="0"/>
              <a:t> – Interactive web based python</a:t>
            </a:r>
          </a:p>
          <a:p>
            <a:pPr lvl="1"/>
            <a:r>
              <a:rPr lang="en-US" dirty="0" err="1" smtClean="0"/>
              <a:t>Spyder</a:t>
            </a:r>
            <a:r>
              <a:rPr lang="en-US" dirty="0" smtClean="0"/>
              <a:t> – code development environment with editor</a:t>
            </a:r>
          </a:p>
          <a:p>
            <a:pPr lvl="1"/>
            <a:endParaRPr lang="en-US" dirty="0"/>
          </a:p>
          <a:p>
            <a:r>
              <a:rPr lang="en-US" b="1" dirty="0" smtClean="0"/>
              <a:t>Data-X: </a:t>
            </a:r>
            <a:r>
              <a:rPr lang="en-US" dirty="0" smtClean="0"/>
              <a:t>This class will help you combine math and data concepts </a:t>
            </a:r>
          </a:p>
          <a:p>
            <a:r>
              <a:rPr lang="en-US" b="1" dirty="0" smtClean="0"/>
              <a:t>Not Data-X: </a:t>
            </a:r>
            <a:r>
              <a:rPr lang="en-US" dirty="0" smtClean="0"/>
              <a:t>This class is not a big data class.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823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Welcome to Data-X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First Class: Introductions  (15 min)</a:t>
            </a:r>
          </a:p>
          <a:p>
            <a:pPr lvl="1"/>
            <a:r>
              <a:rPr lang="en-US" dirty="0" smtClean="0"/>
              <a:t>Kevin </a:t>
            </a:r>
            <a:r>
              <a:rPr lang="en-US" dirty="0" err="1"/>
              <a:t>Bozhe</a:t>
            </a:r>
            <a:r>
              <a:rPr lang="en-US" dirty="0"/>
              <a:t> Li, kbl4ew@berkeley.edu </a:t>
            </a:r>
            <a:r>
              <a:rPr lang="en-US" dirty="0" smtClean="0"/>
              <a:t>(GSI)</a:t>
            </a:r>
            <a:endParaRPr lang="en-US" dirty="0"/>
          </a:p>
          <a:p>
            <a:pPr lvl="1"/>
            <a:r>
              <a:rPr lang="en-US" dirty="0" smtClean="0"/>
              <a:t>Alexander </a:t>
            </a:r>
            <a:r>
              <a:rPr lang="en-US" dirty="0"/>
              <a:t>Fred-</a:t>
            </a:r>
            <a:r>
              <a:rPr lang="en-US" dirty="0" err="1"/>
              <a:t>Ojala</a:t>
            </a:r>
            <a:r>
              <a:rPr lang="en-US" dirty="0"/>
              <a:t>, </a:t>
            </a:r>
            <a:r>
              <a:rPr lang="en-US" dirty="0" smtClean="0">
                <a:hlinkClick r:id="rId3"/>
              </a:rPr>
              <a:t>afo@berkeley.edu</a:t>
            </a:r>
            <a:r>
              <a:rPr lang="en-US" dirty="0" smtClean="0"/>
              <a:t> (Visiting Scholar)</a:t>
            </a:r>
            <a:endParaRPr lang="en-US" dirty="0"/>
          </a:p>
          <a:p>
            <a:pPr lvl="1"/>
            <a:r>
              <a:rPr lang="en-US" dirty="0" smtClean="0"/>
              <a:t>Nathan </a:t>
            </a:r>
            <a:r>
              <a:rPr lang="en-US" dirty="0"/>
              <a:t>Cheng: </a:t>
            </a:r>
            <a:r>
              <a:rPr lang="en-US" dirty="0" smtClean="0">
                <a:hlinkClick r:id="rId4"/>
              </a:rPr>
              <a:t>ncheng@berkeley.edu</a:t>
            </a:r>
            <a:r>
              <a:rPr lang="en-US" dirty="0" smtClean="0"/>
              <a:t> (Tensor Flow) and other module experts</a:t>
            </a:r>
          </a:p>
          <a:p>
            <a:pPr lvl="1"/>
            <a:r>
              <a:rPr lang="en-US" dirty="0" smtClean="0"/>
              <a:t>Others have contributed..</a:t>
            </a:r>
          </a:p>
          <a:p>
            <a:pPr lvl="1"/>
            <a:endParaRPr lang="en-US" dirty="0"/>
          </a:p>
          <a:p>
            <a:r>
              <a:rPr lang="en-US" dirty="0" smtClean="0"/>
              <a:t>What is Data-X (30 min)</a:t>
            </a:r>
          </a:p>
          <a:p>
            <a:endParaRPr lang="en-US" dirty="0"/>
          </a:p>
          <a:p>
            <a:r>
              <a:rPr lang="en-US" dirty="0" smtClean="0"/>
              <a:t>Pre-requisite Discussion (30 min)</a:t>
            </a:r>
          </a:p>
          <a:p>
            <a:endParaRPr lang="en-US" dirty="0"/>
          </a:p>
          <a:p>
            <a:r>
              <a:rPr lang="en-US" dirty="0" smtClean="0"/>
              <a:t>HW for next Week (15 min)</a:t>
            </a:r>
          </a:p>
          <a:p>
            <a:endParaRPr lang="en-US" dirty="0"/>
          </a:p>
          <a:p>
            <a:r>
              <a:rPr lang="en-US" dirty="0" smtClean="0"/>
              <a:t>High Level Overview of Data (1.5 hours)</a:t>
            </a:r>
          </a:p>
          <a:p>
            <a:endParaRPr lang="en-US" dirty="0"/>
          </a:p>
          <a:p>
            <a:r>
              <a:rPr lang="en-US" dirty="0" smtClean="0"/>
              <a:t>Remaining Time </a:t>
            </a:r>
            <a:r>
              <a:rPr lang="mr-IN" dirty="0" smtClean="0"/>
              <a:t>–</a:t>
            </a:r>
            <a:r>
              <a:rPr lang="en-US" dirty="0" smtClean="0"/>
              <a:t> Install your coding environment, get help if needed from GSI and teaching team.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158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4804" y="1784636"/>
            <a:ext cx="3441182" cy="3334179"/>
          </a:xfrm>
          <a:solidFill>
            <a:schemeClr val="dk1">
              <a:alpha val="57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 lnSpcReduction="10000"/>
          </a:bodyPr>
          <a:lstStyle/>
          <a:p>
            <a:r>
              <a:rPr lang="en-US" sz="2600" dirty="0"/>
              <a:t>A</a:t>
            </a:r>
            <a:r>
              <a:rPr lang="en-US" sz="2600" dirty="0"/>
              <a:t> Course and Lab</a:t>
            </a:r>
            <a:br>
              <a:rPr lang="en-US" sz="2600" dirty="0"/>
            </a:br>
            <a:endParaRPr lang="en-US" sz="2600" dirty="0"/>
          </a:p>
          <a:p>
            <a:r>
              <a:rPr lang="en-US" sz="2600" dirty="0"/>
              <a:t>Customer Driven</a:t>
            </a:r>
            <a:br>
              <a:rPr lang="en-US" sz="2600" dirty="0"/>
            </a:br>
            <a:endParaRPr lang="en-US" sz="2600" dirty="0"/>
          </a:p>
          <a:p>
            <a:r>
              <a:rPr lang="en-US" sz="2600" dirty="0"/>
              <a:t>Applied Project</a:t>
            </a:r>
            <a:br>
              <a:rPr lang="en-US" sz="2600" dirty="0"/>
            </a:br>
            <a:endParaRPr lang="en-US" sz="2600" dirty="0"/>
          </a:p>
          <a:p>
            <a:r>
              <a:rPr lang="en-US" sz="2600" dirty="0"/>
              <a:t>Industry </a:t>
            </a:r>
            <a:r>
              <a:rPr lang="en-US" sz="2600" dirty="0"/>
              <a:t>Perspective </a:t>
            </a:r>
            <a:r>
              <a:rPr lang="en-US" sz="2600" dirty="0"/>
              <a:t>or Social Applications</a:t>
            </a:r>
            <a:endParaRPr lang="en-US" dirty="0"/>
          </a:p>
          <a:p>
            <a:endParaRPr lang="en-US" dirty="0"/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5857017" y="1396530"/>
            <a:ext cx="2743200" cy="2743200"/>
          </a:xfrm>
          <a:prstGeom prst="ellipse">
            <a:avLst/>
          </a:prstGeom>
          <a:solidFill>
            <a:schemeClr val="lt1">
              <a:alpha val="0"/>
            </a:schemeClr>
          </a:solidFill>
          <a:ln w="57150" cmpd="sng">
            <a:solidFill>
              <a:srgbClr val="00009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CS   </a:t>
            </a:r>
            <a:br>
              <a:rPr lang="en-US" sz="3200" dirty="0"/>
            </a:br>
            <a:r>
              <a:rPr lang="en-US" sz="3200" dirty="0"/>
              <a:t>Tools</a:t>
            </a:r>
          </a:p>
          <a:p>
            <a:pPr algn="ctr"/>
            <a:endParaRPr lang="en-US" sz="3200" dirty="0"/>
          </a:p>
          <a:p>
            <a:pPr algn="ctr"/>
            <a:endParaRPr lang="en-US" sz="3200" dirty="0"/>
          </a:p>
        </p:txBody>
      </p:sp>
      <p:sp>
        <p:nvSpPr>
          <p:cNvPr id="5" name="Oval 4"/>
          <p:cNvSpPr>
            <a:spLocks noChangeAspect="1"/>
          </p:cNvSpPr>
          <p:nvPr/>
        </p:nvSpPr>
        <p:spPr>
          <a:xfrm>
            <a:off x="7890960" y="1396530"/>
            <a:ext cx="2743200" cy="2743200"/>
          </a:xfrm>
          <a:prstGeom prst="ellipse">
            <a:avLst/>
          </a:prstGeom>
          <a:solidFill>
            <a:schemeClr val="lt1">
              <a:alpha val="6000"/>
            </a:schemeClr>
          </a:solidFill>
          <a:ln w="57150" cmpd="sng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Math Models</a:t>
            </a:r>
          </a:p>
          <a:p>
            <a:pPr algn="ctr"/>
            <a:endParaRPr lang="en-US" sz="3200" dirty="0"/>
          </a:p>
          <a:p>
            <a:pPr algn="ctr"/>
            <a:endParaRPr lang="en-US" sz="3200" dirty="0"/>
          </a:p>
        </p:txBody>
      </p:sp>
      <p:sp>
        <p:nvSpPr>
          <p:cNvPr id="6" name="Oval 5"/>
          <p:cNvSpPr>
            <a:spLocks noChangeAspect="1"/>
          </p:cNvSpPr>
          <p:nvPr/>
        </p:nvSpPr>
        <p:spPr>
          <a:xfrm>
            <a:off x="6944324" y="2768130"/>
            <a:ext cx="2743200" cy="2743200"/>
          </a:xfrm>
          <a:prstGeom prst="ellipse">
            <a:avLst/>
          </a:prstGeom>
          <a:solidFill>
            <a:schemeClr val="lt1">
              <a:alpha val="0"/>
            </a:schemeClr>
          </a:solidFill>
          <a:ln w="57150" cmpd="sng">
            <a:solidFill>
              <a:srgbClr val="008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200" dirty="0"/>
          </a:p>
          <a:p>
            <a:pPr algn="ctr"/>
            <a:endParaRPr lang="en-US" sz="3200" dirty="0"/>
          </a:p>
          <a:p>
            <a:pPr algn="ctr"/>
            <a:r>
              <a:rPr lang="en-US" sz="3200" dirty="0"/>
              <a:t>Real Life</a:t>
            </a:r>
            <a:br>
              <a:rPr lang="en-US" sz="3200" dirty="0"/>
            </a:br>
            <a:r>
              <a:rPr lang="en-US" sz="3200" dirty="0"/>
              <a:t>Problems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981200" y="274638"/>
            <a:ext cx="8154988" cy="6684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800" b="1" dirty="0"/>
              <a:t>What is Data-X?</a:t>
            </a:r>
            <a:endParaRPr lang="en-US" sz="3800" b="1" dirty="0"/>
          </a:p>
        </p:txBody>
      </p:sp>
    </p:spTree>
    <p:extLst>
      <p:ext uri="{BB962C8B-B14F-4D97-AF65-F5344CB8AC3E}">
        <p14:creationId xmlns:p14="http://schemas.microsoft.com/office/powerpoint/2010/main" val="280805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154988" cy="668408"/>
          </a:xfrm>
        </p:spPr>
        <p:txBody>
          <a:bodyPr>
            <a:noAutofit/>
          </a:bodyPr>
          <a:lstStyle/>
          <a:p>
            <a:r>
              <a:rPr lang="en-US" sz="3800" b="1" dirty="0"/>
              <a:t>CS Tools in Data-X</a:t>
            </a:r>
            <a:endParaRPr lang="en-US" sz="3800" b="1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2180171" y="1031588"/>
            <a:ext cx="4041775" cy="639762"/>
          </a:xfrm>
        </p:spPr>
        <p:txBody>
          <a:bodyPr/>
          <a:lstStyle/>
          <a:p>
            <a:r>
              <a:rPr lang="en-US" dirty="0" smtClean="0"/>
              <a:t>Common Tools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2032534" y="1676366"/>
            <a:ext cx="3988855" cy="3254222"/>
          </a:xfrm>
        </p:spPr>
        <p:txBody>
          <a:bodyPr>
            <a:normAutofit/>
          </a:bodyPr>
          <a:lstStyle/>
          <a:p>
            <a:r>
              <a:rPr lang="en-US" dirty="0" smtClean="0"/>
              <a:t>Python, </a:t>
            </a:r>
            <a:r>
              <a:rPr lang="en-US" dirty="0" err="1"/>
              <a:t>Numpy</a:t>
            </a:r>
            <a:r>
              <a:rPr lang="en-US" dirty="0"/>
              <a:t>, </a:t>
            </a:r>
            <a:r>
              <a:rPr lang="en-US" dirty="0" err="1" smtClean="0"/>
              <a:t>SciPy</a:t>
            </a:r>
            <a:endParaRPr lang="en-US" dirty="0"/>
          </a:p>
          <a:p>
            <a:r>
              <a:rPr lang="en-US" dirty="0" smtClean="0"/>
              <a:t>Pandas </a:t>
            </a:r>
          </a:p>
          <a:p>
            <a:r>
              <a:rPr lang="en-US" dirty="0" err="1" smtClean="0"/>
              <a:t>TensorFlow</a:t>
            </a:r>
            <a:r>
              <a:rPr lang="en-US" dirty="0"/>
              <a:t>, </a:t>
            </a:r>
            <a:r>
              <a:rPr lang="en-US" dirty="0" err="1" smtClean="0"/>
              <a:t>Sklearn</a:t>
            </a:r>
            <a:endParaRPr lang="en-US" dirty="0" smtClean="0"/>
          </a:p>
          <a:p>
            <a:r>
              <a:rPr lang="en-US" dirty="0" smtClean="0"/>
              <a:t>SQL</a:t>
            </a:r>
          </a:p>
          <a:p>
            <a:r>
              <a:rPr lang="en-US" dirty="0" smtClean="0"/>
              <a:t>NLP / NLTK</a:t>
            </a:r>
          </a:p>
          <a:p>
            <a:r>
              <a:rPr lang="en-US" dirty="0" err="1" smtClean="0"/>
              <a:t>Matplotlib</a:t>
            </a:r>
            <a:endParaRPr lang="en-US" dirty="0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90526" y="5293082"/>
            <a:ext cx="7804925" cy="639762"/>
          </a:xfrm>
        </p:spPr>
        <p:txBody>
          <a:bodyPr>
            <a:normAutofit fontScale="92500" lnSpcReduction="20000"/>
          </a:bodyPr>
          <a:lstStyle/>
          <a:p>
            <a:pPr lvl="0"/>
            <a:r>
              <a:rPr lang="en-US" dirty="0" smtClean="0"/>
              <a:t>Working with Data: </a:t>
            </a:r>
            <a:r>
              <a:rPr lang="en-US" b="0" i="1" dirty="0">
                <a:solidFill>
                  <a:prstClr val="black"/>
                </a:solidFill>
              </a:rPr>
              <a:t>Collect, Combine, Store, Use &amp; Compute, Analyze, </a:t>
            </a:r>
            <a:r>
              <a:rPr lang="en-US" b="0" i="1" dirty="0" smtClean="0">
                <a:solidFill>
                  <a:prstClr val="black"/>
                </a:solidFill>
              </a:rPr>
              <a:t>Visualize</a:t>
            </a:r>
            <a:endParaRPr lang="en-US" b="0" i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5650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1" dirty="0" smtClean="0"/>
              <a:t>Quant Models: Signals, Systems, Networks in Data-X</a:t>
            </a:r>
            <a:endParaRPr lang="en-US" b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572003" y="1032451"/>
            <a:ext cx="7551241" cy="639762"/>
          </a:xfrm>
        </p:spPr>
        <p:txBody>
          <a:bodyPr>
            <a:normAutofit/>
          </a:bodyPr>
          <a:lstStyle/>
          <a:p>
            <a:r>
              <a:rPr lang="en-US" sz="2600" dirty="0"/>
              <a:t>Quantitative Tool Box</a:t>
            </a:r>
            <a:endParaRPr lang="en-US" sz="2600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539913" y="1784636"/>
            <a:ext cx="6460657" cy="4078282"/>
          </a:xfr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t">
            <a:no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b="0" dirty="0">
                <a:solidFill>
                  <a:sysClr val="windowText" lastClr="000000"/>
                </a:solidFill>
              </a:rPr>
              <a:t>Prediction:  Linear, Max. Likelihood, </a:t>
            </a:r>
            <a:r>
              <a:rPr lang="en-US" b="0" dirty="0" smtClean="0">
                <a:solidFill>
                  <a:sysClr val="windowText" lastClr="000000"/>
                </a:solidFill>
              </a:rPr>
              <a:t>Regression</a:t>
            </a:r>
            <a:r>
              <a:rPr lang="en-US" b="0" dirty="0">
                <a:solidFill>
                  <a:sysClr val="windowText" lastClr="000000"/>
                </a:solidFill>
              </a:rPr>
              <a:t>, </a:t>
            </a:r>
            <a:r>
              <a:rPr lang="en-US" b="0" dirty="0" smtClean="0">
                <a:solidFill>
                  <a:sysClr val="windowText" lastClr="000000"/>
                </a:solidFill>
              </a:rPr>
              <a:t>Correlations</a:t>
            </a:r>
          </a:p>
          <a:p>
            <a:pPr marL="457200" indent="-457200">
              <a:buFont typeface="Arial" charset="0"/>
              <a:buChar char="•"/>
            </a:pPr>
            <a:r>
              <a:rPr lang="en-US" b="0" dirty="0" smtClean="0">
                <a:solidFill>
                  <a:sysClr val="windowText" lastClr="000000"/>
                </a:solidFill>
              </a:rPr>
              <a:t>ML </a:t>
            </a:r>
            <a:r>
              <a:rPr lang="en-US" b="0" dirty="0">
                <a:solidFill>
                  <a:sysClr val="windowText" lastClr="000000"/>
                </a:solidFill>
              </a:rPr>
              <a:t>Classification, K-Means, KNN</a:t>
            </a:r>
            <a:endParaRPr lang="en-US" b="0" dirty="0" smtClean="0">
              <a:solidFill>
                <a:sysClr val="windowText" lastClr="000000"/>
              </a:solidFill>
            </a:endParaRPr>
          </a:p>
          <a:p>
            <a:pPr marL="457200" indent="-457200">
              <a:buFont typeface="Arial" charset="0"/>
              <a:buChar char="•"/>
            </a:pPr>
            <a:r>
              <a:rPr lang="en-US" b="0" dirty="0" smtClean="0">
                <a:solidFill>
                  <a:sysClr val="windowText" lastClr="000000"/>
                </a:solidFill>
              </a:rPr>
              <a:t>Markov </a:t>
            </a:r>
            <a:r>
              <a:rPr lang="en-US" b="0" dirty="0">
                <a:solidFill>
                  <a:sysClr val="windowText" lastClr="000000"/>
                </a:solidFill>
              </a:rPr>
              <a:t>Processes</a:t>
            </a:r>
          </a:p>
          <a:p>
            <a:pPr marL="457200" indent="-457200">
              <a:buFont typeface="Arial" charset="0"/>
              <a:buChar char="•"/>
            </a:pPr>
            <a:r>
              <a:rPr lang="en-US" b="0" dirty="0">
                <a:solidFill>
                  <a:sysClr val="windowText" lastClr="000000"/>
                </a:solidFill>
              </a:rPr>
              <a:t>Bayesian </a:t>
            </a:r>
            <a:r>
              <a:rPr lang="en-US" b="0" dirty="0" smtClean="0">
                <a:solidFill>
                  <a:sysClr val="windowText" lastClr="000000"/>
                </a:solidFill>
              </a:rPr>
              <a:t>Decisions</a:t>
            </a:r>
          </a:p>
          <a:p>
            <a:pPr marL="457200" indent="-457200">
              <a:buFont typeface="Arial" charset="0"/>
              <a:buChar char="•"/>
            </a:pPr>
            <a:r>
              <a:rPr lang="en-US" b="0" dirty="0">
                <a:solidFill>
                  <a:sysClr val="windowText" lastClr="000000"/>
                </a:solidFill>
              </a:rPr>
              <a:t>Deep </a:t>
            </a:r>
            <a:r>
              <a:rPr lang="en-US" b="0" dirty="0" smtClean="0">
                <a:solidFill>
                  <a:sysClr val="windowText" lastClr="000000"/>
                </a:solidFill>
              </a:rPr>
              <a:t>Learning</a:t>
            </a:r>
            <a:endParaRPr lang="en-US" b="0" dirty="0">
              <a:solidFill>
                <a:sysClr val="windowText" lastClr="000000"/>
              </a:solidFill>
            </a:endParaRPr>
          </a:p>
          <a:p>
            <a:pPr marL="457200" indent="-457200">
              <a:buFont typeface="Arial" charset="0"/>
              <a:buChar char="•"/>
            </a:pPr>
            <a:r>
              <a:rPr lang="en-US" b="0" dirty="0" smtClean="0">
                <a:solidFill>
                  <a:sysClr val="windowText" lastClr="000000"/>
                </a:solidFill>
              </a:rPr>
              <a:t>LTI Systems: Fourier, Filters</a:t>
            </a:r>
          </a:p>
          <a:p>
            <a:pPr marL="457200" indent="-457200">
              <a:buFont typeface="Arial" charset="0"/>
              <a:buChar char="•"/>
            </a:pPr>
            <a:r>
              <a:rPr lang="en-US" b="0" dirty="0" smtClean="0">
                <a:solidFill>
                  <a:sysClr val="windowText" lastClr="000000"/>
                </a:solidFill>
              </a:rPr>
              <a:t>Control Models</a:t>
            </a:r>
            <a:endParaRPr lang="en-US" b="0" dirty="0">
              <a:solidFill>
                <a:sysClr val="windowText" lastClr="000000"/>
              </a:solidFill>
            </a:endParaRPr>
          </a:p>
          <a:p>
            <a:pPr marL="457200" indent="-457200">
              <a:buFont typeface="Arial" charset="0"/>
              <a:buChar char="•"/>
            </a:pPr>
            <a:r>
              <a:rPr lang="en-US" b="0" dirty="0" smtClean="0">
                <a:solidFill>
                  <a:sysClr val="windowText" lastClr="000000"/>
                </a:solidFill>
              </a:rPr>
              <a:t>Network </a:t>
            </a:r>
            <a:r>
              <a:rPr lang="en-US" b="0" dirty="0">
                <a:solidFill>
                  <a:sysClr val="windowText" lastClr="000000"/>
                </a:solidFill>
              </a:rPr>
              <a:t>Models, Graphs, </a:t>
            </a:r>
            <a:r>
              <a:rPr lang="en-US" b="0" dirty="0" smtClean="0">
                <a:solidFill>
                  <a:sysClr val="windowText" lastClr="000000"/>
                </a:solidFill>
              </a:rPr>
              <a:t>Paths</a:t>
            </a:r>
            <a:endParaRPr lang="en-US" b="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9106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800" b="1" dirty="0"/>
              <a:t>Real Life Application</a:t>
            </a:r>
            <a:endParaRPr lang="en-US" sz="3800" b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580961" y="1013610"/>
            <a:ext cx="7551241" cy="639762"/>
          </a:xfrm>
        </p:spPr>
        <p:txBody>
          <a:bodyPr/>
          <a:lstStyle/>
          <a:p>
            <a:r>
              <a:rPr lang="en-US" dirty="0" smtClean="0"/>
              <a:t>Application Areas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2580960" y="1821719"/>
            <a:ext cx="5328634" cy="3951288"/>
          </a:xfrm>
        </p:spPr>
        <p:txBody>
          <a:bodyPr>
            <a:normAutofit/>
          </a:bodyPr>
          <a:lstStyle/>
          <a:p>
            <a:r>
              <a:rPr lang="en-US" dirty="0" smtClean="0"/>
              <a:t>Industry 4.0</a:t>
            </a:r>
          </a:p>
          <a:p>
            <a:r>
              <a:rPr lang="en-US" dirty="0" smtClean="0"/>
              <a:t>Smart Cities</a:t>
            </a:r>
          </a:p>
          <a:p>
            <a:r>
              <a:rPr lang="en-US" dirty="0" smtClean="0"/>
              <a:t>Data and Health</a:t>
            </a:r>
          </a:p>
          <a:p>
            <a:r>
              <a:rPr lang="en-US" dirty="0" smtClean="0"/>
              <a:t>Finance and </a:t>
            </a:r>
            <a:r>
              <a:rPr lang="en-US" dirty="0" err="1" smtClean="0"/>
              <a:t>Fintech</a:t>
            </a:r>
            <a:endParaRPr lang="en-US" dirty="0" smtClean="0"/>
          </a:p>
          <a:p>
            <a:r>
              <a:rPr lang="en-US" dirty="0" smtClean="0"/>
              <a:t>Transportation</a:t>
            </a:r>
            <a:endParaRPr lang="en-US" dirty="0"/>
          </a:p>
          <a:p>
            <a:r>
              <a:rPr lang="en-US" dirty="0" smtClean="0"/>
              <a:t>Networks and Communication</a:t>
            </a:r>
          </a:p>
          <a:p>
            <a:r>
              <a:rPr lang="en-US" dirty="0" smtClean="0"/>
              <a:t>Retail</a:t>
            </a:r>
          </a:p>
          <a:p>
            <a:r>
              <a:rPr lang="en-US" dirty="0" smtClean="0"/>
              <a:t>Security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58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034118" y="274638"/>
            <a:ext cx="8229600" cy="668408"/>
          </a:xfrm>
        </p:spPr>
        <p:txBody>
          <a:bodyPr>
            <a:noAutofit/>
          </a:bodyPr>
          <a:lstStyle/>
          <a:p>
            <a:r>
              <a:rPr lang="en-US" sz="3800" b="1" dirty="0"/>
              <a:t>What is this class</a:t>
            </a:r>
            <a:endParaRPr lang="en-US" sz="3800" b="1" dirty="0"/>
          </a:p>
        </p:txBody>
      </p:sp>
      <p:pic>
        <p:nvPicPr>
          <p:cNvPr id="9" name="Picture 8" descr="imgre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1881" y="1709571"/>
            <a:ext cx="1648545" cy="1555770"/>
          </a:xfrm>
          <a:prstGeom prst="rect">
            <a:avLst/>
          </a:prstGeom>
        </p:spPr>
      </p:pic>
      <p:pic>
        <p:nvPicPr>
          <p:cNvPr id="11" name="Picture 10" descr="imgres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98" r="16805"/>
          <a:stretch/>
        </p:blipFill>
        <p:spPr>
          <a:xfrm>
            <a:off x="3862063" y="1627471"/>
            <a:ext cx="1842553" cy="1687403"/>
          </a:xfrm>
          <a:prstGeom prst="rect">
            <a:avLst/>
          </a:prstGeom>
        </p:spPr>
      </p:pic>
      <p:pic>
        <p:nvPicPr>
          <p:cNvPr id="12" name="Picture 11" descr="images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0908" y="1627470"/>
            <a:ext cx="1824047" cy="1567776"/>
          </a:xfrm>
          <a:prstGeom prst="rect">
            <a:avLst/>
          </a:prstGeom>
        </p:spPr>
      </p:pic>
      <p:pic>
        <p:nvPicPr>
          <p:cNvPr id="13" name="Picture 12" descr="images.jp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80" r="17640"/>
          <a:stretch/>
        </p:blipFill>
        <p:spPr>
          <a:xfrm>
            <a:off x="8463100" y="1627470"/>
            <a:ext cx="1747698" cy="1601865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718034" y="3882780"/>
            <a:ext cx="1633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Make the Tools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081764" y="3882783"/>
            <a:ext cx="14549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Use the Tools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(Optimally)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108626" y="3847499"/>
            <a:ext cx="2132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Architect the System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756295" y="3812218"/>
            <a:ext cx="15327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Why and how </a:t>
            </a:r>
            <a:br>
              <a:rPr lang="en-US" dirty="0">
                <a:solidFill>
                  <a:schemeClr val="accent3">
                    <a:lumMod val="50000"/>
                  </a:schemeClr>
                </a:solidFill>
              </a:rPr>
            </a:b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you build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875634" y="4957167"/>
            <a:ext cx="113697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chemeClr val="accent2">
                    <a:lumMod val="75000"/>
                  </a:schemeClr>
                </a:solidFill>
              </a:rPr>
              <a:t>Most CS</a:t>
            </a:r>
            <a:endParaRPr lang="en-US" sz="22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437613" y="5010090"/>
            <a:ext cx="201615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err="1">
                <a:solidFill>
                  <a:schemeClr val="accent3">
                    <a:lumMod val="50000"/>
                  </a:schemeClr>
                </a:solidFill>
              </a:rPr>
              <a:t>Sutardja</a:t>
            </a:r>
            <a:r>
              <a:rPr lang="en-US" sz="2200" b="1" dirty="0">
                <a:solidFill>
                  <a:schemeClr val="accent3">
                    <a:lumMod val="50000"/>
                  </a:schemeClr>
                </a:solidFill>
              </a:rPr>
              <a:t> Center</a:t>
            </a:r>
            <a:endParaRPr lang="en-US" sz="22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3400426" y="1518701"/>
            <a:ext cx="5355869" cy="1867207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  <a:ln w="571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4997871" y="4957167"/>
            <a:ext cx="215488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chemeClr val="accent6">
                    <a:lumMod val="75000"/>
                  </a:schemeClr>
                </a:solidFill>
              </a:rPr>
              <a:t>This IEOR Course</a:t>
            </a:r>
            <a:endParaRPr lang="en-US" sz="22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4817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800" b="1" dirty="0"/>
              <a:t>What we cover and what we won’t</a:t>
            </a:r>
            <a:endParaRPr lang="en-US" sz="3800" b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981200" y="1111726"/>
            <a:ext cx="4040188" cy="639762"/>
          </a:xfrm>
        </p:spPr>
        <p:txBody>
          <a:bodyPr/>
          <a:lstStyle/>
          <a:p>
            <a:r>
              <a:rPr lang="en-US" sz="2000" dirty="0"/>
              <a:t>Yes</a:t>
            </a:r>
            <a:endParaRPr lang="en-US" sz="20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1981201" y="1751488"/>
            <a:ext cx="3529381" cy="3951288"/>
          </a:xfrm>
        </p:spPr>
        <p:txBody>
          <a:bodyPr>
            <a:normAutofit/>
          </a:bodyPr>
          <a:lstStyle/>
          <a:p>
            <a:r>
              <a:rPr lang="en-US" sz="2000" dirty="0"/>
              <a:t>Tools for Data and Math</a:t>
            </a:r>
          </a:p>
          <a:p>
            <a:r>
              <a:rPr lang="en-US" sz="2000" dirty="0"/>
              <a:t>O</a:t>
            </a:r>
            <a:r>
              <a:rPr lang="en-US" sz="2000" dirty="0"/>
              <a:t>pen </a:t>
            </a:r>
            <a:r>
              <a:rPr lang="en-US" sz="2000" dirty="0"/>
              <a:t>s</a:t>
            </a:r>
            <a:r>
              <a:rPr lang="en-US" sz="2000" dirty="0"/>
              <a:t>ource tool sets</a:t>
            </a:r>
          </a:p>
          <a:p>
            <a:r>
              <a:rPr lang="en-US" sz="2000" dirty="0"/>
              <a:t>Use of ML and Natural Language tools</a:t>
            </a:r>
          </a:p>
          <a:p>
            <a:r>
              <a:rPr lang="en-US" sz="2000" dirty="0"/>
              <a:t>Cookbook Applications for common system</a:t>
            </a:r>
          </a:p>
          <a:p>
            <a:r>
              <a:rPr lang="en-US" sz="2000" dirty="0"/>
              <a:t>A real life integrated project</a:t>
            </a:r>
          </a:p>
          <a:p>
            <a:r>
              <a:rPr lang="en-US" sz="2000" dirty="0"/>
              <a:t>Operational scalable code for any field or application</a:t>
            </a:r>
          </a:p>
          <a:p>
            <a:r>
              <a:rPr lang="en-US" sz="2000" dirty="0"/>
              <a:t>Enough to be dangerous</a:t>
            </a:r>
          </a:p>
          <a:p>
            <a:r>
              <a:rPr lang="en-US" sz="2000" dirty="0"/>
              <a:t>A system’s viewpoint</a:t>
            </a:r>
          </a:p>
          <a:p>
            <a:endParaRPr lang="en-US" sz="20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6710084" y="1111726"/>
            <a:ext cx="4041775" cy="639762"/>
          </a:xfrm>
        </p:spPr>
        <p:txBody>
          <a:bodyPr/>
          <a:lstStyle/>
          <a:p>
            <a:r>
              <a:rPr lang="en-US" sz="2000" dirty="0"/>
              <a:t>No</a:t>
            </a:r>
            <a:endParaRPr lang="en-US" sz="2000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6710084" y="1751488"/>
            <a:ext cx="3500717" cy="3951288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Very large Large Data Sets</a:t>
            </a:r>
          </a:p>
          <a:p>
            <a:r>
              <a:rPr lang="en-US" sz="2000" dirty="0" err="1"/>
              <a:t>Hadoop</a:t>
            </a:r>
            <a:endParaRPr lang="en-US" sz="2000" dirty="0"/>
          </a:p>
          <a:p>
            <a:r>
              <a:rPr lang="en-US" sz="2000" dirty="0"/>
              <a:t>Spark Pipelines</a:t>
            </a:r>
          </a:p>
          <a:p>
            <a:r>
              <a:rPr lang="en-US" sz="2000" dirty="0"/>
              <a:t>BDAS Stack</a:t>
            </a:r>
          </a:p>
          <a:p>
            <a:r>
              <a:rPr lang="en-US" sz="2000" dirty="0"/>
              <a:t>Ability to write an ML or Natural language framework</a:t>
            </a:r>
          </a:p>
          <a:p>
            <a:r>
              <a:rPr lang="en-US" sz="2000" dirty="0"/>
              <a:t>Detailed data science</a:t>
            </a:r>
          </a:p>
          <a:p>
            <a:r>
              <a:rPr lang="en-US" sz="2000" dirty="0"/>
              <a:t>Sparse data techniques</a:t>
            </a:r>
          </a:p>
          <a:p>
            <a:r>
              <a:rPr lang="en-US" sz="2000" dirty="0"/>
              <a:t>A purely CS view</a:t>
            </a:r>
          </a:p>
          <a:p>
            <a:r>
              <a:rPr lang="en-US" sz="2000" dirty="0"/>
              <a:t>A purely statistician’s view</a:t>
            </a:r>
          </a:p>
          <a:p>
            <a:r>
              <a:rPr lang="en-US" sz="2000" dirty="0"/>
              <a:t>In-depth Mathematic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42510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/>
        </p:nvSpPr>
        <p:spPr>
          <a:xfrm>
            <a:off x="4166537" y="3956580"/>
            <a:ext cx="1552298" cy="112043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venir Black"/>
                <a:cs typeface="Avenir Black"/>
              </a:rPr>
              <a:t>Propose Low Tech </a:t>
            </a:r>
            <a:r>
              <a:rPr lang="en-US" dirty="0">
                <a:latin typeface="Avenir Black"/>
                <a:cs typeface="Avenir Black"/>
              </a:rPr>
              <a:t>Solution (1)</a:t>
            </a:r>
            <a:endParaRPr lang="en-US" dirty="0">
              <a:latin typeface="Avenir Black"/>
              <a:cs typeface="Avenir Black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524001" y="3956580"/>
            <a:ext cx="2642537" cy="112043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venir Black"/>
                <a:cs typeface="Avenir Black"/>
              </a:rPr>
              <a:t>Brainstorm Challenge</a:t>
            </a:r>
          </a:p>
          <a:p>
            <a:pPr algn="ctr"/>
            <a:r>
              <a:rPr lang="en-US" dirty="0">
                <a:latin typeface="Avenir Black"/>
                <a:cs typeface="Avenir Black"/>
              </a:rPr>
              <a:t>a</a:t>
            </a:r>
            <a:r>
              <a:rPr lang="en-US" dirty="0">
                <a:latin typeface="Avenir Black"/>
                <a:cs typeface="Avenir Black"/>
              </a:rPr>
              <a:t>nd Validate (4)</a:t>
            </a:r>
          </a:p>
        </p:txBody>
      </p:sp>
      <p:sp>
        <p:nvSpPr>
          <p:cNvPr id="32" name="TextBox 12"/>
          <p:cNvSpPr txBox="1">
            <a:spLocks noChangeArrowheads="1"/>
          </p:cNvSpPr>
          <p:nvPr/>
        </p:nvSpPr>
        <p:spPr bwMode="auto">
          <a:xfrm>
            <a:off x="1524000" y="2966500"/>
            <a:ext cx="9158216" cy="954107"/>
          </a:xfrm>
          <a:prstGeom prst="rect">
            <a:avLst/>
          </a:prstGeom>
          <a:ln>
            <a:noFill/>
          </a:ln>
          <a:ex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 Unicode MS" charset="0"/>
                <a:ea typeface="MS PGothic" charset="0"/>
                <a:cs typeface="MS PGothic" charset="0"/>
              </a:defRPr>
            </a:lvl1pPr>
            <a:lvl2pPr marL="37931725" indent="-37474525" eaLnBrk="0" hangingPunct="0">
              <a:defRPr sz="2800">
                <a:solidFill>
                  <a:schemeClr val="tx1"/>
                </a:solidFill>
                <a:latin typeface="Arial Unicode MS" charset="0"/>
                <a:ea typeface="MS PGothic" charset="0"/>
                <a:cs typeface="MS PGothic" charset="0"/>
              </a:defRPr>
            </a:lvl2pPr>
            <a:lvl3pPr eaLnBrk="0" hangingPunct="0">
              <a:defRPr sz="2800">
                <a:solidFill>
                  <a:schemeClr val="tx1"/>
                </a:solidFill>
                <a:latin typeface="Arial Unicode MS" charset="0"/>
                <a:ea typeface="MS PGothic" charset="0"/>
                <a:cs typeface="MS PGothic" charset="0"/>
              </a:defRPr>
            </a:lvl3pPr>
            <a:lvl4pPr eaLnBrk="0" hangingPunct="0">
              <a:defRPr sz="2800">
                <a:solidFill>
                  <a:schemeClr val="tx1"/>
                </a:solidFill>
                <a:latin typeface="Arial Unicode MS" charset="0"/>
                <a:ea typeface="MS PGothic" charset="0"/>
                <a:cs typeface="MS PGothic" charset="0"/>
              </a:defRPr>
            </a:lvl4pPr>
            <a:lvl5pPr eaLnBrk="0" hangingPunct="0">
              <a:defRPr sz="2800">
                <a:solidFill>
                  <a:schemeClr val="tx1"/>
                </a:solidFill>
                <a:latin typeface="Arial Unicode MS" charset="0"/>
                <a:ea typeface="MS PGothic" charset="0"/>
                <a:cs typeface="MS PGothic" charset="0"/>
              </a:defRPr>
            </a:lvl5pPr>
            <a:lvl6pPr marL="4572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Unicode MS" charset="0"/>
                <a:ea typeface="MS PGothic" charset="0"/>
                <a:cs typeface="MS PGothic" charset="0"/>
              </a:defRPr>
            </a:lvl6pPr>
            <a:lvl7pPr marL="9144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Unicode MS" charset="0"/>
                <a:ea typeface="MS PGothic" charset="0"/>
                <a:cs typeface="MS PGothic" charset="0"/>
              </a:defRPr>
            </a:lvl7pPr>
            <a:lvl8pPr marL="1371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Unicode MS" charset="0"/>
                <a:ea typeface="MS PGothic" charset="0"/>
                <a:cs typeface="MS PGothic" charset="0"/>
              </a:defRPr>
            </a:lvl8pPr>
            <a:lvl9pPr marL="18288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Unicode MS" charset="0"/>
                <a:ea typeface="MS PGothic" charset="0"/>
                <a:cs typeface="MS PGothic" charset="0"/>
              </a:defRPr>
            </a:lvl9pPr>
          </a:lstStyle>
          <a:p>
            <a:pPr algn="ctr" eaLnBrk="1" hangingPunct="1"/>
            <a:r>
              <a:rPr 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venir Black"/>
                <a:cs typeface="Avenir Black"/>
              </a:rPr>
              <a:t>Lectures: Quant Models and </a:t>
            </a:r>
            <a:br>
              <a:rPr 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venir Black"/>
                <a:cs typeface="Avenir Black"/>
              </a:rPr>
            </a:br>
            <a:r>
              <a:rPr 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venir Black"/>
                <a:cs typeface="Avenir Black"/>
              </a:rPr>
              <a:t>CS Code Examples </a:t>
            </a:r>
            <a:r>
              <a:rPr 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venir Black"/>
                <a:cs typeface="Avenir Black"/>
              </a:rPr>
              <a:t>	</a:t>
            </a:r>
          </a:p>
        </p:txBody>
      </p:sp>
      <p:sp>
        <p:nvSpPr>
          <p:cNvPr id="43" name="Rectangle 42"/>
          <p:cNvSpPr/>
          <p:nvPr/>
        </p:nvSpPr>
        <p:spPr>
          <a:xfrm>
            <a:off x="9488136" y="3947512"/>
            <a:ext cx="1172413" cy="1120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venir Black"/>
                <a:cs typeface="Avenir Black"/>
              </a:rPr>
              <a:t>Demo </a:t>
            </a:r>
            <a:br>
              <a:rPr lang="en-US" dirty="0">
                <a:latin typeface="Avenir Black"/>
                <a:cs typeface="Avenir Black"/>
              </a:rPr>
            </a:br>
            <a:r>
              <a:rPr lang="en-US" dirty="0">
                <a:latin typeface="Avenir Black"/>
                <a:cs typeface="Avenir Black"/>
              </a:rPr>
              <a:t>or Die (1)</a:t>
            </a:r>
            <a:endParaRPr lang="en-US" dirty="0">
              <a:latin typeface="Avenir Black"/>
              <a:cs typeface="Avenir Black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5718834" y="3953219"/>
            <a:ext cx="3769302" cy="112043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venir Black"/>
                <a:cs typeface="Avenir Black"/>
              </a:rPr>
              <a:t>Execute * Iterate</a:t>
            </a:r>
          </a:p>
          <a:p>
            <a:pPr algn="ctr"/>
            <a:r>
              <a:rPr lang="en-US" dirty="0" err="1">
                <a:latin typeface="Avenir Black"/>
                <a:cs typeface="Avenir Black"/>
              </a:rPr>
              <a:t>BMoE</a:t>
            </a:r>
            <a:r>
              <a:rPr lang="en-US" dirty="0">
                <a:latin typeface="Avenir Black"/>
                <a:cs typeface="Avenir Black"/>
              </a:rPr>
              <a:t> Reflections</a:t>
            </a:r>
          </a:p>
          <a:p>
            <a:pPr algn="ctr"/>
            <a:r>
              <a:rPr lang="en-US" dirty="0">
                <a:latin typeface="Avenir Black"/>
                <a:cs typeface="Avenir Black"/>
              </a:rPr>
              <a:t>Agile Spring (8)</a:t>
            </a:r>
            <a:endParaRPr lang="en-US" dirty="0">
              <a:latin typeface="Avenir Black"/>
              <a:cs typeface="Avenir Black"/>
            </a:endParaRPr>
          </a:p>
        </p:txBody>
      </p:sp>
      <p:sp>
        <p:nvSpPr>
          <p:cNvPr id="45" name="Right Arrow 44"/>
          <p:cNvSpPr/>
          <p:nvPr/>
        </p:nvSpPr>
        <p:spPr>
          <a:xfrm>
            <a:off x="1545668" y="1662927"/>
            <a:ext cx="3789120" cy="126710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atin typeface="Avenir Black"/>
                <a:cs typeface="Avenir Black"/>
              </a:rPr>
              <a:t>Insightful Story</a:t>
            </a:r>
            <a:endParaRPr lang="en-US" sz="3200" b="1" dirty="0">
              <a:latin typeface="Avenir Black"/>
              <a:cs typeface="Avenir Black"/>
            </a:endParaRPr>
          </a:p>
        </p:txBody>
      </p:sp>
      <p:sp>
        <p:nvSpPr>
          <p:cNvPr id="34" name="Right Arrow 33"/>
          <p:cNvSpPr/>
          <p:nvPr/>
        </p:nvSpPr>
        <p:spPr>
          <a:xfrm>
            <a:off x="5334788" y="1662927"/>
            <a:ext cx="5347429" cy="126710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atin typeface="Avenir Black"/>
                <a:cs typeface="Avenir Black"/>
              </a:rPr>
              <a:t>Solution</a:t>
            </a:r>
            <a:endParaRPr lang="en-US" sz="3200" b="1" dirty="0">
              <a:latin typeface="Avenir Black"/>
              <a:cs typeface="Avenir Black"/>
            </a:endParaRPr>
          </a:p>
        </p:txBody>
      </p:sp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1524000" y="-3543"/>
            <a:ext cx="9144000" cy="936834"/>
          </a:xfrm>
          <a:solidFill>
            <a:schemeClr val="dk1">
              <a:alpha val="51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dirty="0" smtClean="0"/>
              <a:t>How the Data-X Course Works:</a:t>
            </a:r>
            <a:endParaRPr lang="en-US" dirty="0"/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1545668" y="7088832"/>
            <a:ext cx="9122332" cy="4616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/>
            </a:solidFill>
          </a:ln>
          <a:ex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 Unicode MS" charset="0"/>
                <a:ea typeface="MS PGothic" charset="0"/>
                <a:cs typeface="MS PGothic" charset="0"/>
              </a:defRPr>
            </a:lvl1pPr>
            <a:lvl2pPr marL="37931725" indent="-37474525" eaLnBrk="0" hangingPunct="0">
              <a:defRPr sz="2800">
                <a:solidFill>
                  <a:schemeClr val="tx1"/>
                </a:solidFill>
                <a:latin typeface="Arial Unicode MS" charset="0"/>
                <a:ea typeface="MS PGothic" charset="0"/>
                <a:cs typeface="MS PGothic" charset="0"/>
              </a:defRPr>
            </a:lvl2pPr>
            <a:lvl3pPr eaLnBrk="0" hangingPunct="0">
              <a:defRPr sz="2800">
                <a:solidFill>
                  <a:schemeClr val="tx1"/>
                </a:solidFill>
                <a:latin typeface="Arial Unicode MS" charset="0"/>
                <a:ea typeface="MS PGothic" charset="0"/>
                <a:cs typeface="MS PGothic" charset="0"/>
              </a:defRPr>
            </a:lvl3pPr>
            <a:lvl4pPr eaLnBrk="0" hangingPunct="0">
              <a:defRPr sz="2800">
                <a:solidFill>
                  <a:schemeClr val="tx1"/>
                </a:solidFill>
                <a:latin typeface="Arial Unicode MS" charset="0"/>
                <a:ea typeface="MS PGothic" charset="0"/>
                <a:cs typeface="MS PGothic" charset="0"/>
              </a:defRPr>
            </a:lvl4pPr>
            <a:lvl5pPr eaLnBrk="0" hangingPunct="0">
              <a:defRPr sz="2800">
                <a:solidFill>
                  <a:schemeClr val="tx1"/>
                </a:solidFill>
                <a:latin typeface="Arial Unicode MS" charset="0"/>
                <a:ea typeface="MS PGothic" charset="0"/>
                <a:cs typeface="MS PGothic" charset="0"/>
              </a:defRPr>
            </a:lvl5pPr>
            <a:lvl6pPr marL="4572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Unicode MS" charset="0"/>
                <a:ea typeface="MS PGothic" charset="0"/>
                <a:cs typeface="MS PGothic" charset="0"/>
              </a:defRPr>
            </a:lvl6pPr>
            <a:lvl7pPr marL="9144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Unicode MS" charset="0"/>
                <a:ea typeface="MS PGothic" charset="0"/>
                <a:cs typeface="MS PGothic" charset="0"/>
              </a:defRPr>
            </a:lvl7pPr>
            <a:lvl8pPr marL="1371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Unicode MS" charset="0"/>
                <a:ea typeface="MS PGothic" charset="0"/>
                <a:cs typeface="MS PGothic" charset="0"/>
              </a:defRPr>
            </a:lvl8pPr>
            <a:lvl9pPr marL="18288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Unicode MS" charset="0"/>
                <a:ea typeface="MS PGothic" charset="0"/>
                <a:cs typeface="MS PGothic" charset="0"/>
              </a:defRPr>
            </a:lvl9pPr>
          </a:lstStyle>
          <a:p>
            <a:pPr algn="ctr" eaLnBrk="1" hangingPunct="1"/>
            <a:r>
              <a:rPr lang="en-US" sz="2400" dirty="0">
                <a:solidFill>
                  <a:schemeClr val="accent2"/>
                </a:solidFill>
                <a:latin typeface="Avenir Black"/>
                <a:cs typeface="Avenir Black"/>
              </a:rPr>
              <a:t>CS Tool Industry Lectures – Video Flip</a:t>
            </a:r>
            <a:r>
              <a:rPr lang="en-US" sz="2400" dirty="0">
                <a:solidFill>
                  <a:schemeClr val="accent2"/>
                </a:solidFill>
                <a:latin typeface="Avenir Black"/>
                <a:cs typeface="Avenir Black"/>
              </a:rPr>
              <a:t>	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057414" y="5504041"/>
            <a:ext cx="4382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Team: Tech Lead, Product Lead + 2-4 Experts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929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7101</TotalTime>
  <Words>545</Words>
  <Application>Microsoft Macintosh PowerPoint</Application>
  <PresentationFormat>Widescreen</PresentationFormat>
  <Paragraphs>147</Paragraphs>
  <Slides>10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1" baseType="lpstr">
      <vt:lpstr>Arial Narrow</vt:lpstr>
      <vt:lpstr>Avenir Black</vt:lpstr>
      <vt:lpstr>Calibri</vt:lpstr>
      <vt:lpstr>Courier New</vt:lpstr>
      <vt:lpstr>Helvetica Neue Light</vt:lpstr>
      <vt:lpstr>Mangal</vt:lpstr>
      <vt:lpstr>MS PGothic</vt:lpstr>
      <vt:lpstr>ＭＳ Ｐゴシック</vt:lpstr>
      <vt:lpstr>Optima</vt:lpstr>
      <vt:lpstr>Arial</vt:lpstr>
      <vt:lpstr>Office Theme</vt:lpstr>
      <vt:lpstr>Introduction Data-X: A Course on Data, Signals, and Systems</vt:lpstr>
      <vt:lpstr>Welcome to Data-X</vt:lpstr>
      <vt:lpstr>PowerPoint Presentation</vt:lpstr>
      <vt:lpstr>CS Tools in Data-X</vt:lpstr>
      <vt:lpstr>Quant Models: Signals, Systems, Networks in Data-X</vt:lpstr>
      <vt:lpstr>Real Life Application</vt:lpstr>
      <vt:lpstr>What is this class</vt:lpstr>
      <vt:lpstr>What we cover and what we won’t</vt:lpstr>
      <vt:lpstr>How the Data-X Course Works:</vt:lpstr>
      <vt:lpstr>Basic Tools to Get Started</vt:lpstr>
    </vt:vector>
  </TitlesOfParts>
  <Company>UC Berkeley</Company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Ikhlaq Sidhu</dc:creator>
  <cp:lastModifiedBy>Microsoft Office User</cp:lastModifiedBy>
  <cp:revision>331</cp:revision>
  <cp:lastPrinted>2016-12-07T20:19:28Z</cp:lastPrinted>
  <dcterms:created xsi:type="dcterms:W3CDTF">2013-05-20T04:35:54Z</dcterms:created>
  <dcterms:modified xsi:type="dcterms:W3CDTF">2017-03-19T22:28:13Z</dcterms:modified>
</cp:coreProperties>
</file>