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activeX/activeX1.xml" ContentType="application/vnd.ms-office.activeX+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5"/>
  </p:notesMasterIdLst>
  <p:handoutMasterIdLst>
    <p:handoutMasterId r:id="rId26"/>
  </p:handoutMasterIdLst>
  <p:sldIdLst>
    <p:sldId id="256" r:id="rId2"/>
    <p:sldId id="304" r:id="rId3"/>
    <p:sldId id="302" r:id="rId4"/>
    <p:sldId id="282" r:id="rId5"/>
    <p:sldId id="280" r:id="rId6"/>
    <p:sldId id="298" r:id="rId7"/>
    <p:sldId id="303" r:id="rId8"/>
    <p:sldId id="284" r:id="rId9"/>
    <p:sldId id="281" r:id="rId10"/>
    <p:sldId id="283" r:id="rId11"/>
    <p:sldId id="286" r:id="rId12"/>
    <p:sldId id="288" r:id="rId13"/>
    <p:sldId id="289" r:id="rId14"/>
    <p:sldId id="290" r:id="rId15"/>
    <p:sldId id="291" r:id="rId16"/>
    <p:sldId id="301" r:id="rId17"/>
    <p:sldId id="292" r:id="rId18"/>
    <p:sldId id="296" r:id="rId19"/>
    <p:sldId id="293" r:id="rId20"/>
    <p:sldId id="294" r:id="rId21"/>
    <p:sldId id="295" r:id="rId22"/>
    <p:sldId id="297" r:id="rId23"/>
    <p:sldId id="305" r:id="rId2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641"/>
    <a:srgbClr val="D7191C"/>
    <a:srgbClr val="FDAE61"/>
    <a:srgbClr val="FFFFBF"/>
    <a:srgbClr val="A6CF6A"/>
    <a:srgbClr val="A0A0A0"/>
  </p:clrMru>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7582" autoAdjust="0"/>
    <p:restoredTop sz="88034" autoAdjust="0"/>
  </p:normalViewPr>
  <p:slideViewPr>
    <p:cSldViewPr>
      <p:cViewPr varScale="1">
        <p:scale>
          <a:sx n="112" d="100"/>
          <a:sy n="112"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D27CDB6E-AE6D-11CF-96B8-444553540000}" ax:persistence="persistPropertyBag">
  <ax:ocxPr ax:name="_cx" ax:value="20951"/>
  <ax:ocxPr ax:name="_cy" ax:value="14605"/>
  <ax:ocxPr ax:name="FlashVars" ax:value=""/>
  <ax:ocxPr ax:name="Movie" ax:value="http://www.youtube.com/v/IoK_-N5XXIs&amp;feature=related"/>
  <ax:ocxPr ax:name="Src" ax:value="http://www.youtube.com/v/IoK_-N5XXIs&amp;feature=related"/>
  <ax:ocxPr ax:name="WMode" ax:value="Window"/>
  <ax:ocxPr ax:name="Play" ax:value="0"/>
  <ax:ocxPr ax:name="Loop" ax:value="-1"/>
  <ax:ocxPr ax:name="Quality" ax:value="High"/>
  <ax:ocxPr ax:name="SAlign" ax:value="LT"/>
  <ax:ocxPr ax:name="Menu" ax:value="-1"/>
  <ax:ocxPr ax:name="Base" ax:value=""/>
  <ax:ocxPr ax:name="AllowScriptAccess" ax:value=""/>
  <ax:ocxPr ax:name="Scale" ax:value="NoScale"/>
  <ax:ocxPr ax:name="DeviceFont" ax:value="0"/>
  <ax:ocxPr ax:name="EmbedMovie" ax:value="0"/>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5/21/2010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5/21/2010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hasCustomPrompt="1"/>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dirty="0" smtClean="0"/>
              <a:t>CET Industry LAB</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baseline="0">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Ikhlaq Sidhu, Ph.D., Burghardt Tenderich, Ph.D.</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5/21/2010</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pic>
        <p:nvPicPr>
          <p:cNvPr id="11" name="Picture 10" descr="BerkeleySignature2.GIF"/>
          <p:cNvPicPr>
            <a:picLocks noChangeAspect="1"/>
          </p:cNvPicPr>
          <p:nvPr userDrawn="1"/>
        </p:nvPicPr>
        <p:blipFill>
          <a:blip r:embed="rId2" cstate="print"/>
          <a:stretch>
            <a:fillRect/>
          </a:stretch>
        </p:blipFill>
        <p:spPr>
          <a:xfrm>
            <a:off x="0" y="6246495"/>
            <a:ext cx="2038350" cy="611505"/>
          </a:xfrm>
          <a:prstGeom prst="rect">
            <a:avLst/>
          </a:prstGeom>
        </p:spPr>
      </p:pic>
      <p:pic>
        <p:nvPicPr>
          <p:cNvPr id="13" name="Picture 12" descr="CETlogo_SphereLeft_sm.png"/>
          <p:cNvPicPr>
            <a:picLocks noChangeAspect="1"/>
          </p:cNvPicPr>
          <p:nvPr userDrawn="1"/>
        </p:nvPicPr>
        <p:blipFill>
          <a:blip r:embed="rId3" cstate="print"/>
          <a:stretch>
            <a:fillRect/>
          </a:stretch>
        </p:blipFill>
        <p:spPr>
          <a:xfrm>
            <a:off x="6883873" y="6172200"/>
            <a:ext cx="2183927" cy="57896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5/21/2010</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5/21/2010</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5/21/2010</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5/21/2010</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5/21/2010</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5/21/2010</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5/21/2010</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10600" y="381000"/>
            <a:ext cx="533400" cy="5867400"/>
          </a:xfrm>
        </p:spPr>
        <p:txBody>
          <a:bodyPr vert="horz"/>
          <a:lstStyle/>
          <a:p>
            <a:r>
              <a:rPr lang="en-US"/>
              <a:t>Click to edit Master title style</a:t>
            </a:r>
          </a:p>
        </p:txBody>
      </p:sp>
      <p:sp>
        <p:nvSpPr>
          <p:cNvPr id="3" name="Content Placeholder 2"/>
          <p:cNvSpPr>
            <a:spLocks noGrp="1"/>
          </p:cNvSpPr>
          <p:nvPr>
            <p:ph idx="1"/>
          </p:nvPr>
        </p:nvSpPr>
        <p:spPr>
          <a:xfrm>
            <a:off x="304800" y="381000"/>
            <a:ext cx="80772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010400" y="76200"/>
            <a:ext cx="1371600" cy="228600"/>
          </a:xfrm>
        </p:spPr>
        <p:txBody>
          <a:bodyPr/>
          <a:lstStyle>
            <a:lvl1pPr>
              <a:defRPr/>
            </a:lvl1pPr>
          </a:lstStyle>
          <a:p>
            <a:pPr>
              <a:defRPr/>
            </a:pPr>
            <a:fld id="{712A55A2-ABDF-4537-BA92-A6635A083DC7}" type="datetime1">
              <a:rPr lang="en-US"/>
              <a:pPr>
                <a:defRPr/>
              </a:pPr>
              <a:t>5/21/2010</a:t>
            </a:fld>
            <a:endParaRPr lang="en-US" dirty="0"/>
          </a:p>
        </p:txBody>
      </p:sp>
      <p:sp>
        <p:nvSpPr>
          <p:cNvPr id="5" name="Slide Number Placeholder 4"/>
          <p:cNvSpPr>
            <a:spLocks noGrp="1"/>
          </p:cNvSpPr>
          <p:nvPr>
            <p:ph type="sldNum" sz="quarter" idx="11"/>
          </p:nvPr>
        </p:nvSpPr>
        <p:spPr>
          <a:xfrm>
            <a:off x="6503988" y="6473825"/>
            <a:ext cx="990600" cy="304800"/>
          </a:xfrm>
        </p:spPr>
        <p:txBody>
          <a:bodyPr/>
          <a:lstStyle>
            <a:lvl1pPr>
              <a:defRPr/>
            </a:lvl1pPr>
          </a:lstStyle>
          <a:p>
            <a:pPr>
              <a:defRPr/>
            </a:pPr>
            <a:fld id="{E6059573-7908-4D25-8952-CA84CF7FCE23}" type="slidenum">
              <a:rPr lang="en-US"/>
              <a:pPr>
                <a:defRPr/>
              </a:pPr>
              <a:t>‹#›</a:t>
            </a:fld>
            <a:endParaRPr lang="en-US" dirty="0"/>
          </a:p>
        </p:txBody>
      </p:sp>
      <p:sp>
        <p:nvSpPr>
          <p:cNvPr id="6" name="Footer Placeholder 5"/>
          <p:cNvSpPr>
            <a:spLocks noGrp="1"/>
          </p:cNvSpPr>
          <p:nvPr>
            <p:ph type="ftr" sz="quarter" idx="12"/>
          </p:nvPr>
        </p:nvSpPr>
        <p:spPr>
          <a:xfrm>
            <a:off x="2705100" y="6477000"/>
            <a:ext cx="3733800" cy="3048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5/21/2010</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hasCustomPrompt="1"/>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dirty="0" smtClean="0"/>
              <a:t>SUBTITLE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5/21/2010</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hasCustomPrompt="1"/>
          </p:nvPr>
        </p:nvSpPr>
        <p:spPr/>
        <p:txBody>
          <a:bodyPr/>
          <a:lstStyle>
            <a:lvl1pPr>
              <a:defRPr baseline="0"/>
            </a:lvl1pPr>
            <a:extLst/>
          </a:lstStyle>
          <a:p>
            <a:r>
              <a:rPr lang="en-US" dirty="0" smtClean="0"/>
              <a:t>Center for Entrepreneurship &amp; Technology</a:t>
            </a:r>
            <a:endParaRPr lang="en-US" dirty="0"/>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5/21/2010</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hasCustomPrompt="1"/>
          </p:nvPr>
        </p:nvSpPr>
        <p:spPr/>
        <p:txBody>
          <a:bodyPr/>
          <a:lstStyle>
            <a:lvl1pPr>
              <a:defRPr/>
            </a:lvl1pPr>
            <a:extLst/>
          </a:lstStyle>
          <a:p>
            <a:r>
              <a:rPr lang="en-US" dirty="0" smtClean="0"/>
              <a:t>Center for Entrepreneurship &amp; Technology</a:t>
            </a:r>
            <a:endParaRPr lang="en-US" dirty="0"/>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5/21/2010</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5/21/2010</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5/21/2010</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5/21/2010</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5/21/2010</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dirty="0" smtClean="0"/>
              <a:t>Center for Entrepreneurship &amp; Technology</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5/21/2010</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13" name="Picture 12" descr="CETlogo_SphereLeft_sm.png"/>
          <p:cNvPicPr>
            <a:picLocks noChangeAspect="1"/>
          </p:cNvPicPr>
          <p:nvPr userDrawn="1"/>
        </p:nvPicPr>
        <p:blipFill>
          <a:blip r:embed="rId19" cstate="print"/>
          <a:stretch>
            <a:fillRect/>
          </a:stretch>
        </p:blipFill>
        <p:spPr>
          <a:xfrm>
            <a:off x="6508265" y="6276536"/>
            <a:ext cx="2012067" cy="533400"/>
          </a:xfrm>
          <a:prstGeom prst="rect">
            <a:avLst/>
          </a:prstGeom>
        </p:spPr>
      </p:pic>
      <p:pic>
        <p:nvPicPr>
          <p:cNvPr id="15" name="Picture 14" descr="BerkeleySignature2.GIF"/>
          <p:cNvPicPr>
            <a:picLocks noChangeAspect="1"/>
          </p:cNvPicPr>
          <p:nvPr userDrawn="1"/>
        </p:nvPicPr>
        <p:blipFill>
          <a:blip r:embed="rId20" cstate="print"/>
          <a:stretch>
            <a:fillRect/>
          </a:stretch>
        </p:blipFill>
        <p:spPr>
          <a:xfrm>
            <a:off x="84408" y="6246495"/>
            <a:ext cx="2038350" cy="6115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 id="2147483665" r:id="rId17"/>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PGNtQF3n6V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p:cNvSpPr txBox="1"/>
          <p:nvPr/>
        </p:nvSpPr>
        <p:spPr>
          <a:xfrm>
            <a:off x="2133600" y="1981200"/>
            <a:ext cx="4965270" cy="646331"/>
          </a:xfrm>
          <a:prstGeom prst="rect">
            <a:avLst/>
          </a:prstGeom>
          <a:noFill/>
        </p:spPr>
        <p:txBody>
          <a:bodyPr wrap="none" rtlCol="0">
            <a:spAutoFit/>
          </a:bodyPr>
          <a:lstStyle/>
          <a:p>
            <a:r>
              <a:rPr lang="en-US" altLang="zh-TW" sz="3600" b="1" dirty="0" smtClean="0"/>
              <a:t>Market Sentiment Group</a:t>
            </a:r>
            <a:endParaRPr lang="zh-TW" alt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905000" y="685800"/>
            <a:ext cx="5136534" cy="584775"/>
          </a:xfrm>
          <a:prstGeom prst="rect">
            <a:avLst/>
          </a:prstGeom>
          <a:noFill/>
        </p:spPr>
        <p:txBody>
          <a:bodyPr wrap="none" rtlCol="0">
            <a:spAutoFit/>
          </a:bodyPr>
          <a:lstStyle/>
          <a:p>
            <a:r>
              <a:rPr lang="en-US" altLang="zh-TW" sz="3200" b="1" dirty="0" smtClean="0"/>
              <a:t>Data Collection and Labeling:</a:t>
            </a:r>
            <a:endParaRPr lang="zh-TW" altLang="en-US" sz="3200" b="1" dirty="0"/>
          </a:p>
        </p:txBody>
      </p:sp>
      <p:sp>
        <p:nvSpPr>
          <p:cNvPr id="5" name="Rectangle 4"/>
          <p:cNvSpPr/>
          <p:nvPr/>
        </p:nvSpPr>
        <p:spPr>
          <a:xfrm>
            <a:off x="533400" y="1447800"/>
            <a:ext cx="7772400" cy="4616648"/>
          </a:xfrm>
          <a:prstGeom prst="rect">
            <a:avLst/>
          </a:prstGeom>
        </p:spPr>
        <p:txBody>
          <a:bodyPr wrap="square">
            <a:spAutoFit/>
          </a:bodyPr>
          <a:lstStyle/>
          <a:p>
            <a:pPr>
              <a:buFont typeface="Arial" pitchFamily="34" charset="0"/>
              <a:buChar char="•"/>
            </a:pPr>
            <a:r>
              <a:rPr lang="en-US" altLang="zh-TW" sz="2000" b="1" dirty="0" smtClean="0"/>
              <a:t> Scraped user-generated content:</a:t>
            </a:r>
          </a:p>
          <a:p>
            <a:endParaRPr lang="en-US" altLang="zh-TW" sz="2000" b="1" dirty="0" smtClean="0"/>
          </a:p>
          <a:p>
            <a:pPr marL="914400" lvl="1" indent="-457200"/>
            <a:r>
              <a:rPr lang="en-US" altLang="zh-TW" sz="2000" dirty="0" smtClean="0"/>
              <a:t>Hotel reviews of Marriott and competitors from TripAdvisor.com</a:t>
            </a:r>
          </a:p>
          <a:p>
            <a:pPr marL="914400" lvl="1" indent="-457200"/>
            <a:endParaRPr lang="en-US" altLang="zh-TW" sz="2000" b="1" dirty="0" smtClean="0"/>
          </a:p>
          <a:p>
            <a:pPr>
              <a:buFont typeface="Arial" pitchFamily="34" charset="0"/>
              <a:buChar char="•"/>
            </a:pPr>
            <a:r>
              <a:rPr lang="en-US" altLang="zh-TW" sz="2000" b="1" dirty="0" smtClean="0"/>
              <a:t> Textual issues:</a:t>
            </a:r>
          </a:p>
          <a:p>
            <a:endParaRPr lang="en-US" altLang="zh-TW" sz="2000" b="1" dirty="0" smtClean="0"/>
          </a:p>
          <a:p>
            <a:pPr lvl="1">
              <a:buFont typeface="Arial" pitchFamily="34" charset="0"/>
              <a:buChar char="•"/>
            </a:pPr>
            <a:r>
              <a:rPr lang="en-US" altLang="zh-TW" sz="2000" dirty="0" smtClean="0"/>
              <a:t> Misspellings, slang, malformed entries, foreign languages…</a:t>
            </a:r>
          </a:p>
          <a:p>
            <a:pPr lvl="1">
              <a:buFont typeface="Arial" pitchFamily="34" charset="0"/>
              <a:buChar char="•"/>
            </a:pPr>
            <a:r>
              <a:rPr lang="en-US" altLang="zh-TW" sz="2000" dirty="0" smtClean="0"/>
              <a:t> Differentiating sentiments from facts</a:t>
            </a:r>
          </a:p>
          <a:p>
            <a:pPr lvl="1">
              <a:buFont typeface="Arial" pitchFamily="34" charset="0"/>
              <a:buChar char="•"/>
            </a:pPr>
            <a:r>
              <a:rPr lang="en-US" altLang="zh-TW" sz="2000" dirty="0" smtClean="0"/>
              <a:t> Citation/quotation, debate/discourse</a:t>
            </a:r>
          </a:p>
          <a:p>
            <a:pPr lvl="1">
              <a:buFont typeface="Arial" pitchFamily="34" charset="0"/>
              <a:buChar char="•"/>
            </a:pPr>
            <a:r>
              <a:rPr lang="en-US" altLang="zh-TW" sz="2000" dirty="0" smtClean="0"/>
              <a:t> The order of the opinions presented</a:t>
            </a:r>
          </a:p>
          <a:p>
            <a:pPr>
              <a:buFont typeface="Arial" pitchFamily="34" charset="0"/>
              <a:buChar char="•"/>
            </a:pPr>
            <a:endParaRPr lang="en-US" altLang="zh-TW" sz="2000" b="1" dirty="0" smtClean="0"/>
          </a:p>
          <a:p>
            <a:pPr>
              <a:buFont typeface="Arial" pitchFamily="34" charset="0"/>
              <a:buChar char="•"/>
            </a:pPr>
            <a:endParaRPr lang="en-US" altLang="zh-TW" sz="2000" b="1" dirty="0" smtClean="0"/>
          </a:p>
          <a:p>
            <a:pPr marL="800100" lvl="1" indent="-342900"/>
            <a:endParaRPr lang="en-US" altLang="zh-TW" dirty="0" smtClean="0"/>
          </a:p>
          <a:p>
            <a:pPr marL="800100" lvl="1" indent="-342900"/>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3505200" y="457200"/>
            <a:ext cx="1907895" cy="584775"/>
          </a:xfrm>
          <a:prstGeom prst="rect">
            <a:avLst/>
          </a:prstGeom>
          <a:noFill/>
        </p:spPr>
        <p:txBody>
          <a:bodyPr wrap="none" rtlCol="0">
            <a:spAutoFit/>
          </a:bodyPr>
          <a:lstStyle/>
          <a:p>
            <a:r>
              <a:rPr lang="en-US" altLang="zh-TW" sz="3200" b="1" dirty="0" smtClean="0"/>
              <a:t>Examples:</a:t>
            </a:r>
            <a:endParaRPr lang="zh-TW" altLang="en-US" sz="3200" b="1" dirty="0"/>
          </a:p>
        </p:txBody>
      </p:sp>
      <p:sp>
        <p:nvSpPr>
          <p:cNvPr id="6" name="Rectangle 5"/>
          <p:cNvSpPr/>
          <p:nvPr/>
        </p:nvSpPr>
        <p:spPr>
          <a:xfrm>
            <a:off x="457200" y="1295400"/>
            <a:ext cx="7086600" cy="1631216"/>
          </a:xfrm>
          <a:prstGeom prst="rect">
            <a:avLst/>
          </a:prstGeom>
        </p:spPr>
        <p:txBody>
          <a:bodyPr wrap="square">
            <a:spAutoFit/>
          </a:bodyPr>
          <a:lstStyle/>
          <a:p>
            <a:r>
              <a:rPr lang="en-US" sz="2000" dirty="0" smtClean="0"/>
              <a:t>“Great spot 8th October 2005, 1 night.”</a:t>
            </a:r>
          </a:p>
          <a:p>
            <a:endParaRPr lang="en-US" sz="2000" dirty="0" smtClean="0"/>
          </a:p>
          <a:p>
            <a:r>
              <a:rPr lang="en-US" sz="2000" dirty="0" smtClean="0"/>
              <a:t>“Stay in hotels 20-30nights a year: Stayed here twice </a:t>
            </a:r>
            <a:r>
              <a:rPr lang="en-US" sz="2000" dirty="0" err="1" smtClean="0"/>
              <a:t>Nont</a:t>
            </a:r>
            <a:r>
              <a:rPr lang="en-US" sz="2000" dirty="0" smtClean="0"/>
              <a:t> Impressed Other options should be considered if staying downtown.”</a:t>
            </a:r>
            <a:endParaRPr lang="en-US" sz="2000" dirty="0"/>
          </a:p>
        </p:txBody>
      </p:sp>
      <p:sp>
        <p:nvSpPr>
          <p:cNvPr id="7" name="TextBox 6"/>
          <p:cNvSpPr txBox="1"/>
          <p:nvPr/>
        </p:nvSpPr>
        <p:spPr>
          <a:xfrm>
            <a:off x="7848600" y="1326416"/>
            <a:ext cx="838200" cy="461665"/>
          </a:xfrm>
          <a:prstGeom prst="rect">
            <a:avLst/>
          </a:prstGeom>
          <a:noFill/>
        </p:spPr>
        <p:txBody>
          <a:bodyPr wrap="square" rtlCol="0">
            <a:spAutoFit/>
          </a:bodyPr>
          <a:lstStyle/>
          <a:p>
            <a:r>
              <a:rPr lang="en-US" sz="2400" dirty="0" smtClean="0"/>
              <a:t>4.0</a:t>
            </a:r>
            <a:endParaRPr lang="en-US" sz="2400" dirty="0"/>
          </a:p>
        </p:txBody>
      </p:sp>
      <p:sp>
        <p:nvSpPr>
          <p:cNvPr id="8" name="TextBox 7"/>
          <p:cNvSpPr txBox="1"/>
          <p:nvPr/>
        </p:nvSpPr>
        <p:spPr>
          <a:xfrm>
            <a:off x="7848600" y="2088416"/>
            <a:ext cx="838200" cy="461665"/>
          </a:xfrm>
          <a:prstGeom prst="rect">
            <a:avLst/>
          </a:prstGeom>
          <a:noFill/>
        </p:spPr>
        <p:txBody>
          <a:bodyPr wrap="square" rtlCol="0">
            <a:spAutoFit/>
          </a:bodyPr>
          <a:lstStyle/>
          <a:p>
            <a:r>
              <a:rPr lang="en-US" sz="2400" dirty="0" smtClean="0"/>
              <a:t>2.0</a:t>
            </a:r>
            <a:endParaRPr lang="en-US" sz="2400" dirty="0"/>
          </a:p>
        </p:txBody>
      </p:sp>
      <p:sp>
        <p:nvSpPr>
          <p:cNvPr id="9" name="Rectangle 8"/>
          <p:cNvSpPr/>
          <p:nvPr/>
        </p:nvSpPr>
        <p:spPr>
          <a:xfrm>
            <a:off x="381000" y="3231416"/>
            <a:ext cx="7239000" cy="2677656"/>
          </a:xfrm>
          <a:prstGeom prst="rect">
            <a:avLst/>
          </a:prstGeom>
        </p:spPr>
        <p:txBody>
          <a:bodyPr wrap="square">
            <a:spAutoFit/>
          </a:bodyPr>
          <a:lstStyle/>
          <a:p>
            <a:r>
              <a:rPr lang="en-US" sz="1200" dirty="0" smtClean="0"/>
              <a:t>“I recently stayed at the Mobile Marriott on a business trip. Being my first time in Mobile, I did not know what to expect of the hotel or the city. With a little hesitation, I booked the Mobile Marriott due to the its location alone (it is right on Airport Boulevard next to the interstate and in the middle of everything). On my arrival, I was met with the usual smile, however the agent actually shook my hand, thanked me for selecting their hotel, and on finding out it was my first time in Mobile, he took the time to suggest some places and dining options for me to visit while I was there. This all sounds great for a small quiet hotel, but the hotel was packed for the GMAC bowl (I even scored some tickets). The room was nice, not modernized but comfortable and clean - the most important thing I look for. I dined in their </a:t>
            </a:r>
            <a:r>
              <a:rPr lang="en-US" sz="1200" dirty="0" err="1" smtClean="0"/>
              <a:t>restuarant</a:t>
            </a:r>
            <a:r>
              <a:rPr lang="en-US" sz="1200" dirty="0" smtClean="0"/>
              <a:t> and had room service during my stay - both were good. Served quickly and cooked to order. The one thing that really stands out at this hotel is that the staff are genuinely friendly. Every person I encountered took a moment to recognize me. When I stood in the lobby, they approached me to talk. I really was made to feel special, for lack of a better word. I would definitely come back to the Mobile Marriott and have recommended it to my colleagues, two of which it turns out will only stay at this hotel as well. As for Mobile, its a nice city - nicer than I anticipated. While no one looks forward to life on the road, I have no hesitations about returning to this city and hotel."</a:t>
            </a:r>
            <a:endParaRPr lang="en-US" sz="1200" dirty="0"/>
          </a:p>
        </p:txBody>
      </p:sp>
      <p:sp>
        <p:nvSpPr>
          <p:cNvPr id="10" name="TextBox 9"/>
          <p:cNvSpPr txBox="1"/>
          <p:nvPr/>
        </p:nvSpPr>
        <p:spPr>
          <a:xfrm>
            <a:off x="7848600" y="4222016"/>
            <a:ext cx="838200" cy="461665"/>
          </a:xfrm>
          <a:prstGeom prst="rect">
            <a:avLst/>
          </a:prstGeom>
          <a:noFill/>
        </p:spPr>
        <p:txBody>
          <a:bodyPr wrap="square" rtlCol="0">
            <a:spAutoFit/>
          </a:bodyPr>
          <a:lstStyle/>
          <a:p>
            <a:r>
              <a:rPr lang="en-US" sz="2400" dirty="0" smtClean="0"/>
              <a:t>5.0</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371600" y="381000"/>
            <a:ext cx="6118791" cy="584775"/>
          </a:xfrm>
          <a:prstGeom prst="rect">
            <a:avLst/>
          </a:prstGeom>
          <a:noFill/>
        </p:spPr>
        <p:txBody>
          <a:bodyPr wrap="none" rtlCol="0">
            <a:spAutoFit/>
          </a:bodyPr>
          <a:lstStyle/>
          <a:p>
            <a:r>
              <a:rPr lang="en-US" altLang="zh-TW" sz="3200" b="1" dirty="0" smtClean="0"/>
              <a:t>Bag-of-Words Model (I) – Learning </a:t>
            </a:r>
            <a:endParaRPr lang="zh-TW" altLang="en-US" sz="3200" b="1" dirty="0"/>
          </a:p>
        </p:txBody>
      </p:sp>
      <p:grpSp>
        <p:nvGrpSpPr>
          <p:cNvPr id="6" name="Group 5"/>
          <p:cNvGrpSpPr/>
          <p:nvPr/>
        </p:nvGrpSpPr>
        <p:grpSpPr>
          <a:xfrm>
            <a:off x="533400" y="1087895"/>
            <a:ext cx="1981200" cy="2798305"/>
            <a:chOff x="685800" y="1142999"/>
            <a:chExt cx="1981200" cy="2798305"/>
          </a:xfrm>
        </p:grpSpPr>
        <p:pic>
          <p:nvPicPr>
            <p:cNvPr id="7" name="Picture 2"/>
            <p:cNvPicPr>
              <a:picLocks noChangeAspect="1" noChangeArrowheads="1"/>
            </p:cNvPicPr>
            <p:nvPr/>
          </p:nvPicPr>
          <p:blipFill>
            <a:blip r:embed="rId3" cstate="print"/>
            <a:srcRect/>
            <a:stretch>
              <a:fillRect/>
            </a:stretch>
          </p:blipFill>
          <p:spPr bwMode="auto">
            <a:xfrm>
              <a:off x="685800" y="1142999"/>
              <a:ext cx="1981200" cy="2798305"/>
            </a:xfrm>
            <a:prstGeom prst="rect">
              <a:avLst/>
            </a:prstGeom>
            <a:noFill/>
            <a:ln w="9525">
              <a:noFill/>
              <a:miter lim="800000"/>
              <a:headEnd/>
              <a:tailEnd/>
            </a:ln>
          </p:spPr>
        </p:pic>
        <p:sp>
          <p:nvSpPr>
            <p:cNvPr id="8" name="TextBox 7"/>
            <p:cNvSpPr txBox="1"/>
            <p:nvPr/>
          </p:nvSpPr>
          <p:spPr>
            <a:xfrm>
              <a:off x="1143000" y="1762044"/>
              <a:ext cx="1447800" cy="1569660"/>
            </a:xfrm>
            <a:prstGeom prst="rect">
              <a:avLst/>
            </a:prstGeom>
            <a:noFill/>
          </p:spPr>
          <p:txBody>
            <a:bodyPr wrap="square" rtlCol="0">
              <a:spAutoFit/>
            </a:bodyPr>
            <a:lstStyle/>
            <a:p>
              <a:r>
                <a:rPr lang="en-US" sz="1600" dirty="0" smtClean="0"/>
                <a:t>Marriott is</a:t>
              </a:r>
            </a:p>
            <a:p>
              <a:r>
                <a:rPr lang="en-US" sz="1600" dirty="0" smtClean="0"/>
                <a:t>a great hotel. (+)</a:t>
              </a:r>
            </a:p>
            <a:p>
              <a:r>
                <a:rPr lang="en-US" sz="1600" dirty="0" smtClean="0"/>
                <a:t>......</a:t>
              </a:r>
            </a:p>
            <a:p>
              <a:r>
                <a:rPr lang="en-US" sz="1600" dirty="0" smtClean="0"/>
                <a:t>We hate it. (-)</a:t>
              </a:r>
            </a:p>
            <a:p>
              <a:endParaRPr lang="en-US" sz="1600" dirty="0" smtClean="0"/>
            </a:p>
          </p:txBody>
        </p:sp>
      </p:grpSp>
      <p:grpSp>
        <p:nvGrpSpPr>
          <p:cNvPr id="9" name="Group 8"/>
          <p:cNvGrpSpPr/>
          <p:nvPr/>
        </p:nvGrpSpPr>
        <p:grpSpPr>
          <a:xfrm>
            <a:off x="7186180" y="2286000"/>
            <a:ext cx="1424420" cy="2209800"/>
            <a:chOff x="6096000" y="1447800"/>
            <a:chExt cx="1576820" cy="2196731"/>
          </a:xfrm>
        </p:grpSpPr>
        <p:pic>
          <p:nvPicPr>
            <p:cNvPr id="10"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11" name="TextBox 10"/>
            <p:cNvSpPr txBox="1"/>
            <p:nvPr/>
          </p:nvSpPr>
          <p:spPr>
            <a:xfrm>
              <a:off x="6477000" y="1981200"/>
              <a:ext cx="617670" cy="338554"/>
            </a:xfrm>
            <a:prstGeom prst="rect">
              <a:avLst/>
            </a:prstGeom>
            <a:noFill/>
          </p:spPr>
          <p:txBody>
            <a:bodyPr wrap="none" rtlCol="0">
              <a:spAutoFit/>
            </a:bodyPr>
            <a:lstStyle/>
            <a:p>
              <a:r>
                <a:rPr lang="en-US" sz="1600" dirty="0" smtClean="0"/>
                <a:t>great</a:t>
              </a:r>
              <a:endParaRPr lang="en-US" sz="1600" dirty="0"/>
            </a:p>
          </p:txBody>
        </p:sp>
        <p:sp>
          <p:nvSpPr>
            <p:cNvPr id="12" name="TextBox 11"/>
            <p:cNvSpPr txBox="1"/>
            <p:nvPr/>
          </p:nvSpPr>
          <p:spPr>
            <a:xfrm>
              <a:off x="6553200" y="1828800"/>
              <a:ext cx="282450" cy="338554"/>
            </a:xfrm>
            <a:prstGeom prst="rect">
              <a:avLst/>
            </a:prstGeom>
            <a:noFill/>
          </p:spPr>
          <p:txBody>
            <a:bodyPr wrap="none" rtlCol="0">
              <a:spAutoFit/>
            </a:bodyPr>
            <a:lstStyle/>
            <a:p>
              <a:r>
                <a:rPr lang="en-US" sz="1600" dirty="0" smtClean="0"/>
                <a:t>a</a:t>
              </a:r>
              <a:endParaRPr lang="en-US" sz="1600" dirty="0"/>
            </a:p>
          </p:txBody>
        </p:sp>
        <p:sp>
          <p:nvSpPr>
            <p:cNvPr id="13" name="TextBox 12"/>
            <p:cNvSpPr txBox="1"/>
            <p:nvPr/>
          </p:nvSpPr>
          <p:spPr>
            <a:xfrm>
              <a:off x="6553200" y="2514600"/>
              <a:ext cx="891911" cy="338554"/>
            </a:xfrm>
            <a:prstGeom prst="rect">
              <a:avLst/>
            </a:prstGeom>
            <a:noFill/>
          </p:spPr>
          <p:txBody>
            <a:bodyPr wrap="none" rtlCol="0">
              <a:spAutoFit/>
            </a:bodyPr>
            <a:lstStyle/>
            <a:p>
              <a:r>
                <a:rPr lang="en-US" sz="1600" dirty="0" smtClean="0"/>
                <a:t>Marriott</a:t>
              </a:r>
              <a:endParaRPr lang="en-US" sz="1600" dirty="0"/>
            </a:p>
          </p:txBody>
        </p:sp>
        <p:sp>
          <p:nvSpPr>
            <p:cNvPr id="14" name="TextBox 13"/>
            <p:cNvSpPr txBox="1"/>
            <p:nvPr/>
          </p:nvSpPr>
          <p:spPr>
            <a:xfrm>
              <a:off x="6477000" y="2819400"/>
              <a:ext cx="616900" cy="338554"/>
            </a:xfrm>
            <a:prstGeom prst="rect">
              <a:avLst/>
            </a:prstGeom>
            <a:noFill/>
          </p:spPr>
          <p:txBody>
            <a:bodyPr wrap="none" rtlCol="0">
              <a:spAutoFit/>
            </a:bodyPr>
            <a:lstStyle/>
            <a:p>
              <a:r>
                <a:rPr lang="en-US" sz="1600" dirty="0" smtClean="0"/>
                <a:t>hotel</a:t>
              </a:r>
              <a:endParaRPr lang="en-US" sz="1600" dirty="0"/>
            </a:p>
          </p:txBody>
        </p:sp>
        <p:sp>
          <p:nvSpPr>
            <p:cNvPr id="15" name="TextBox 14"/>
            <p:cNvSpPr txBox="1"/>
            <p:nvPr/>
          </p:nvSpPr>
          <p:spPr>
            <a:xfrm>
              <a:off x="7086600" y="2895600"/>
              <a:ext cx="311304" cy="338554"/>
            </a:xfrm>
            <a:prstGeom prst="rect">
              <a:avLst/>
            </a:prstGeom>
            <a:noFill/>
          </p:spPr>
          <p:txBody>
            <a:bodyPr wrap="none" rtlCol="0">
              <a:spAutoFit/>
            </a:bodyPr>
            <a:lstStyle/>
            <a:p>
              <a:r>
                <a:rPr lang="en-US" sz="1600" dirty="0" smtClean="0"/>
                <a:t>is</a:t>
              </a:r>
              <a:endParaRPr lang="en-US" sz="1600" dirty="0"/>
            </a:p>
          </p:txBody>
        </p:sp>
        <p:sp>
          <p:nvSpPr>
            <p:cNvPr id="16" name="TextBox 15"/>
            <p:cNvSpPr txBox="1"/>
            <p:nvPr/>
          </p:nvSpPr>
          <p:spPr>
            <a:xfrm>
              <a:off x="6553200" y="3124200"/>
              <a:ext cx="462499" cy="338554"/>
            </a:xfrm>
            <a:prstGeom prst="rect">
              <a:avLst/>
            </a:prstGeom>
            <a:noFill/>
          </p:spPr>
          <p:txBody>
            <a:bodyPr wrap="none" rtlCol="0">
              <a:spAutoFit/>
            </a:bodyPr>
            <a:lstStyle/>
            <a:p>
              <a:r>
                <a:rPr lang="en-US" sz="1600" dirty="0" smtClean="0"/>
                <a:t>We</a:t>
              </a:r>
              <a:endParaRPr lang="en-US" sz="1600" dirty="0"/>
            </a:p>
          </p:txBody>
        </p:sp>
        <p:sp>
          <p:nvSpPr>
            <p:cNvPr id="17" name="TextBox 16"/>
            <p:cNvSpPr txBox="1"/>
            <p:nvPr/>
          </p:nvSpPr>
          <p:spPr>
            <a:xfrm>
              <a:off x="6629400" y="2286000"/>
              <a:ext cx="557268" cy="338554"/>
            </a:xfrm>
            <a:prstGeom prst="rect">
              <a:avLst/>
            </a:prstGeom>
            <a:noFill/>
          </p:spPr>
          <p:txBody>
            <a:bodyPr wrap="none" rtlCol="0">
              <a:spAutoFit/>
            </a:bodyPr>
            <a:lstStyle/>
            <a:p>
              <a:r>
                <a:rPr lang="en-US" sz="1600" dirty="0" smtClean="0"/>
                <a:t>hate</a:t>
              </a:r>
              <a:endParaRPr lang="en-US" sz="1600" dirty="0"/>
            </a:p>
          </p:txBody>
        </p:sp>
        <p:sp>
          <p:nvSpPr>
            <p:cNvPr id="18" name="TextBox 17"/>
            <p:cNvSpPr txBox="1"/>
            <p:nvPr/>
          </p:nvSpPr>
          <p:spPr>
            <a:xfrm>
              <a:off x="7086600" y="2209800"/>
              <a:ext cx="300082" cy="338554"/>
            </a:xfrm>
            <a:prstGeom prst="rect">
              <a:avLst/>
            </a:prstGeom>
            <a:noFill/>
          </p:spPr>
          <p:txBody>
            <a:bodyPr wrap="none" rtlCol="0">
              <a:spAutoFit/>
            </a:bodyPr>
            <a:lstStyle/>
            <a:p>
              <a:r>
                <a:rPr lang="en-US" sz="1600" dirty="0" smtClean="0"/>
                <a:t>it</a:t>
              </a:r>
              <a:endParaRPr lang="en-US" sz="1600" dirty="0"/>
            </a:p>
          </p:txBody>
        </p:sp>
      </p:grpSp>
      <p:grpSp>
        <p:nvGrpSpPr>
          <p:cNvPr id="19" name="Group 18"/>
          <p:cNvGrpSpPr/>
          <p:nvPr/>
        </p:nvGrpSpPr>
        <p:grpSpPr>
          <a:xfrm>
            <a:off x="3962400" y="1219200"/>
            <a:ext cx="2209800" cy="1371601"/>
            <a:chOff x="2971800" y="1219199"/>
            <a:chExt cx="1981200" cy="1371601"/>
          </a:xfrm>
        </p:grpSpPr>
        <p:pic>
          <p:nvPicPr>
            <p:cNvPr id="20"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1" name="TextBox 20"/>
            <p:cNvSpPr txBox="1"/>
            <p:nvPr/>
          </p:nvSpPr>
          <p:spPr>
            <a:xfrm>
              <a:off x="3368565" y="1524000"/>
              <a:ext cx="1447800" cy="830997"/>
            </a:xfrm>
            <a:prstGeom prst="rect">
              <a:avLst/>
            </a:prstGeom>
            <a:noFill/>
          </p:spPr>
          <p:txBody>
            <a:bodyPr wrap="square" rtlCol="0">
              <a:spAutoFit/>
            </a:bodyPr>
            <a:lstStyle/>
            <a:p>
              <a:r>
                <a:rPr lang="en-US" sz="1600" dirty="0" smtClean="0"/>
                <a:t>Marriott is</a:t>
              </a:r>
            </a:p>
            <a:p>
              <a:r>
                <a:rPr lang="en-US" sz="1600" dirty="0" smtClean="0"/>
                <a:t>a great hotel. (+)</a:t>
              </a:r>
            </a:p>
          </p:txBody>
        </p:sp>
      </p:grpSp>
      <p:grpSp>
        <p:nvGrpSpPr>
          <p:cNvPr id="22" name="Group 21"/>
          <p:cNvGrpSpPr/>
          <p:nvPr/>
        </p:nvGrpSpPr>
        <p:grpSpPr>
          <a:xfrm>
            <a:off x="3810000" y="2438400"/>
            <a:ext cx="1981200" cy="1219200"/>
            <a:chOff x="3124200" y="2514600"/>
            <a:chExt cx="1981200" cy="1219200"/>
          </a:xfrm>
          <a:effectLst>
            <a:outerShdw blurRad="50800" dist="50800" dir="5400000" algn="ctr" rotWithShape="0">
              <a:srgbClr val="000000">
                <a:alpha val="0"/>
              </a:srgbClr>
            </a:outerShdw>
          </a:effectLst>
        </p:grpSpPr>
        <p:pic>
          <p:nvPicPr>
            <p:cNvPr id="23" name="Picture 2"/>
            <p:cNvPicPr>
              <a:picLocks noChangeAspect="1" noChangeArrowheads="1"/>
            </p:cNvPicPr>
            <p:nvPr/>
          </p:nvPicPr>
          <p:blipFill>
            <a:blip r:embed="rId3" cstate="print"/>
            <a:srcRect/>
            <a:stretch>
              <a:fillRect/>
            </a:stretch>
          </p:blipFill>
          <p:spPr bwMode="auto">
            <a:xfrm>
              <a:off x="3124200" y="2514600"/>
              <a:ext cx="1981200" cy="1219200"/>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4" name="TextBox 23"/>
            <p:cNvSpPr txBox="1"/>
            <p:nvPr/>
          </p:nvSpPr>
          <p:spPr>
            <a:xfrm>
              <a:off x="3505200" y="2895600"/>
              <a:ext cx="1447800" cy="338554"/>
            </a:xfrm>
            <a:prstGeom prst="rect">
              <a:avLst/>
            </a:prstGeom>
            <a:noFill/>
          </p:spPr>
          <p:txBody>
            <a:bodyPr wrap="square" rtlCol="0">
              <a:spAutoFit/>
            </a:bodyPr>
            <a:lstStyle/>
            <a:p>
              <a:r>
                <a:rPr lang="en-US" sz="1600" dirty="0" smtClean="0"/>
                <a:t>We hate it. (-)</a:t>
              </a:r>
            </a:p>
          </p:txBody>
        </p:sp>
      </p:grpSp>
      <p:grpSp>
        <p:nvGrpSpPr>
          <p:cNvPr id="25" name="Group 2"/>
          <p:cNvGrpSpPr>
            <a:grpSpLocks/>
          </p:cNvGrpSpPr>
          <p:nvPr/>
        </p:nvGrpSpPr>
        <p:grpSpPr bwMode="auto">
          <a:xfrm>
            <a:off x="5562600" y="5010150"/>
            <a:ext cx="555625" cy="1000125"/>
            <a:chOff x="2532" y="1542"/>
            <a:chExt cx="184" cy="332"/>
          </a:xfrm>
        </p:grpSpPr>
        <p:sp>
          <p:nvSpPr>
            <p:cNvPr id="26"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27"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8"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9"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0"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1"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32" name="Group 26"/>
          <p:cNvGrpSpPr>
            <a:grpSpLocks/>
          </p:cNvGrpSpPr>
          <p:nvPr/>
        </p:nvGrpSpPr>
        <p:grpSpPr bwMode="auto">
          <a:xfrm>
            <a:off x="6226175" y="5010150"/>
            <a:ext cx="555625" cy="1000125"/>
            <a:chOff x="2532" y="1542"/>
            <a:chExt cx="184" cy="332"/>
          </a:xfrm>
        </p:grpSpPr>
        <p:sp>
          <p:nvSpPr>
            <p:cNvPr id="33"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34"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5"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6"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7"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8"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39" name="Group 33"/>
          <p:cNvGrpSpPr>
            <a:grpSpLocks/>
          </p:cNvGrpSpPr>
          <p:nvPr/>
        </p:nvGrpSpPr>
        <p:grpSpPr bwMode="auto">
          <a:xfrm>
            <a:off x="6911975" y="5019675"/>
            <a:ext cx="555625" cy="1000125"/>
            <a:chOff x="2532" y="1542"/>
            <a:chExt cx="184" cy="332"/>
          </a:xfrm>
        </p:grpSpPr>
        <p:sp>
          <p:nvSpPr>
            <p:cNvPr id="40"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1"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2"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3"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4"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5"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46" name="Group 40"/>
          <p:cNvGrpSpPr>
            <a:grpSpLocks/>
          </p:cNvGrpSpPr>
          <p:nvPr/>
        </p:nvGrpSpPr>
        <p:grpSpPr bwMode="auto">
          <a:xfrm>
            <a:off x="7597775" y="5019675"/>
            <a:ext cx="555625" cy="1000125"/>
            <a:chOff x="2532" y="1542"/>
            <a:chExt cx="184" cy="332"/>
          </a:xfrm>
        </p:grpSpPr>
        <p:sp>
          <p:nvSpPr>
            <p:cNvPr id="47" name="AutoShape 41"/>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8" name="Line 42"/>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9" name="Line 43"/>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0" name="Line 44"/>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1" name="Line 45"/>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2" name="Line 46"/>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53" name="TextBox 52"/>
          <p:cNvSpPr txBox="1"/>
          <p:nvPr/>
        </p:nvSpPr>
        <p:spPr>
          <a:xfrm>
            <a:off x="5464175" y="4659868"/>
            <a:ext cx="1617943" cy="369332"/>
          </a:xfrm>
          <a:prstGeom prst="rect">
            <a:avLst/>
          </a:prstGeom>
          <a:noFill/>
        </p:spPr>
        <p:txBody>
          <a:bodyPr wrap="none" rtlCol="0">
            <a:spAutoFit/>
          </a:bodyPr>
          <a:lstStyle/>
          <a:p>
            <a:r>
              <a:rPr lang="en-US" dirty="0" smtClean="0"/>
              <a:t>Feature Vector </a:t>
            </a:r>
            <a:endParaRPr lang="en-US" dirty="0"/>
          </a:p>
        </p:txBody>
      </p:sp>
      <p:sp>
        <p:nvSpPr>
          <p:cNvPr id="54" name="TextBox 53"/>
          <p:cNvSpPr txBox="1"/>
          <p:nvPr/>
        </p:nvSpPr>
        <p:spPr>
          <a:xfrm>
            <a:off x="4724400" y="2286000"/>
            <a:ext cx="516488" cy="369332"/>
          </a:xfrm>
          <a:prstGeom prst="rect">
            <a:avLst/>
          </a:prstGeom>
          <a:noFill/>
        </p:spPr>
        <p:txBody>
          <a:bodyPr wrap="none" rtlCol="0">
            <a:spAutoFit/>
          </a:bodyPr>
          <a:lstStyle/>
          <a:p>
            <a:r>
              <a:rPr lang="en-US" dirty="0" smtClean="0"/>
              <a:t>…...</a:t>
            </a:r>
            <a:endParaRPr lang="en-US" dirty="0"/>
          </a:p>
        </p:txBody>
      </p:sp>
      <p:cxnSp>
        <p:nvCxnSpPr>
          <p:cNvPr id="55" name="Straight Arrow Connector 54"/>
          <p:cNvCxnSpPr/>
          <p:nvPr/>
        </p:nvCxnSpPr>
        <p:spPr>
          <a:xfrm>
            <a:off x="2743200" y="24384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5867400" y="2362200"/>
            <a:ext cx="12954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rot="16200000" flipH="1">
            <a:off x="4648200" y="36576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rot="5400000">
            <a:off x="6172200" y="37338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59" name="Group 58"/>
          <p:cNvGrpSpPr/>
          <p:nvPr/>
        </p:nvGrpSpPr>
        <p:grpSpPr>
          <a:xfrm>
            <a:off x="762000" y="4876800"/>
            <a:ext cx="3657600" cy="1219200"/>
            <a:chOff x="1143000" y="4648200"/>
            <a:chExt cx="3657600" cy="1219200"/>
          </a:xfrm>
        </p:grpSpPr>
        <p:sp>
          <p:nvSpPr>
            <p:cNvPr id="60" name="Oval 59"/>
            <p:cNvSpPr/>
            <p:nvPr/>
          </p:nvSpPr>
          <p:spPr>
            <a:xfrm>
              <a:off x="2133600" y="4648200"/>
              <a:ext cx="1676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a:p>
              <a:pPr algn="ctr"/>
              <a:r>
                <a:rPr lang="en-US" sz="1600" dirty="0" smtClean="0"/>
                <a:t>Negative</a:t>
              </a:r>
              <a:endParaRPr lang="en-US" sz="1600" dirty="0"/>
            </a:p>
          </p:txBody>
        </p:sp>
        <p:sp>
          <p:nvSpPr>
            <p:cNvPr id="61" name="Oval 60"/>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62" name="Oval 61"/>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63" name="Oval 62"/>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64" name="Oval 63"/>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65" name="TextBox 64"/>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66" name="Straight Arrow Connector 65"/>
            <p:cNvCxnSpPr>
              <a:stCxn id="60" idx="4"/>
              <a:endCxn id="61" idx="0"/>
            </p:cNvCxnSpPr>
            <p:nvPr/>
          </p:nvCxnSpPr>
          <p:spPr>
            <a:xfrm rot="5400000">
              <a:off x="2057400" y="4572000"/>
              <a:ext cx="3048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7" name="Straight Arrow Connector 66"/>
            <p:cNvCxnSpPr>
              <a:stCxn id="60" idx="4"/>
              <a:endCxn id="62" idx="0"/>
            </p:cNvCxnSpPr>
            <p:nvPr/>
          </p:nvCxnSpPr>
          <p:spPr>
            <a:xfrm rot="5400000">
              <a:off x="2495550" y="5010150"/>
              <a:ext cx="3048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8" name="Straight Arrow Connector 67"/>
            <p:cNvCxnSpPr>
              <a:stCxn id="60" idx="4"/>
              <a:endCxn id="63" idx="0"/>
            </p:cNvCxnSpPr>
            <p:nvPr/>
          </p:nvCxnSpPr>
          <p:spPr>
            <a:xfrm rot="16200000" flipH="1">
              <a:off x="3200400" y="4953000"/>
              <a:ext cx="3048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9" name="Straight Arrow Connector 68"/>
            <p:cNvCxnSpPr>
              <a:stCxn id="60" idx="4"/>
              <a:endCxn id="64" idx="0"/>
            </p:cNvCxnSpPr>
            <p:nvPr/>
          </p:nvCxnSpPr>
          <p:spPr>
            <a:xfrm rot="16200000" flipH="1">
              <a:off x="3562350" y="4591050"/>
              <a:ext cx="3048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cxnSp>
        <p:nvCxnSpPr>
          <p:cNvPr id="70" name="Straight Arrow Connector 69"/>
          <p:cNvCxnSpPr/>
          <p:nvPr/>
        </p:nvCxnSpPr>
        <p:spPr>
          <a:xfrm rot="10800000">
            <a:off x="3810000" y="5410200"/>
            <a:ext cx="1524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3581400" y="4800600"/>
            <a:ext cx="1867819" cy="584775"/>
          </a:xfrm>
          <a:prstGeom prst="rect">
            <a:avLst/>
          </a:prstGeom>
          <a:noFill/>
        </p:spPr>
        <p:txBody>
          <a:bodyPr wrap="none" rtlCol="0">
            <a:spAutoFit/>
          </a:bodyPr>
          <a:lstStyle/>
          <a:p>
            <a:r>
              <a:rPr lang="en-US" sz="1600" dirty="0" smtClean="0"/>
              <a:t>4.Learn Multinomial</a:t>
            </a:r>
          </a:p>
          <a:p>
            <a:r>
              <a:rPr lang="en-US" sz="1600" dirty="0" smtClean="0"/>
              <a:t>Naïve </a:t>
            </a:r>
            <a:r>
              <a:rPr lang="en-US" sz="1600" dirty="0" err="1" smtClean="0"/>
              <a:t>Bayes</a:t>
            </a:r>
            <a:r>
              <a:rPr lang="en-US" sz="1600" dirty="0" smtClean="0"/>
              <a:t> Model</a:t>
            </a:r>
            <a:endParaRPr lang="en-US" sz="1600" dirty="0"/>
          </a:p>
        </p:txBody>
      </p:sp>
      <p:sp>
        <p:nvSpPr>
          <p:cNvPr id="72" name="TextBox 71"/>
          <p:cNvSpPr txBox="1"/>
          <p:nvPr/>
        </p:nvSpPr>
        <p:spPr>
          <a:xfrm>
            <a:off x="5312563" y="3758625"/>
            <a:ext cx="1697837" cy="584775"/>
          </a:xfrm>
          <a:prstGeom prst="rect">
            <a:avLst/>
          </a:prstGeom>
          <a:noFill/>
        </p:spPr>
        <p:txBody>
          <a:bodyPr wrap="none" rtlCol="0">
            <a:spAutoFit/>
          </a:bodyPr>
          <a:lstStyle/>
          <a:p>
            <a:r>
              <a:rPr lang="en-US" sz="1600" dirty="0" smtClean="0"/>
              <a:t>3. Extract Feature </a:t>
            </a:r>
          </a:p>
          <a:p>
            <a:r>
              <a:rPr lang="en-US" sz="1600" dirty="0" smtClean="0"/>
              <a:t>      Vectors</a:t>
            </a:r>
          </a:p>
        </p:txBody>
      </p:sp>
      <p:sp>
        <p:nvSpPr>
          <p:cNvPr id="73" name="TextBox 72"/>
          <p:cNvSpPr txBox="1"/>
          <p:nvPr/>
        </p:nvSpPr>
        <p:spPr>
          <a:xfrm>
            <a:off x="5943600" y="1981200"/>
            <a:ext cx="1606337" cy="584775"/>
          </a:xfrm>
          <a:prstGeom prst="rect">
            <a:avLst/>
          </a:prstGeom>
          <a:noFill/>
        </p:spPr>
        <p:txBody>
          <a:bodyPr wrap="none" rtlCol="0">
            <a:spAutoFit/>
          </a:bodyPr>
          <a:lstStyle/>
          <a:p>
            <a:r>
              <a:rPr lang="en-US" sz="1600" dirty="0" smtClean="0"/>
              <a:t>2. Extract </a:t>
            </a:r>
          </a:p>
          <a:p>
            <a:r>
              <a:rPr lang="en-US" sz="1600" dirty="0"/>
              <a:t> </a:t>
            </a:r>
            <a:r>
              <a:rPr lang="en-US" sz="1600" dirty="0" smtClean="0"/>
              <a:t>     Bag-of-Words</a:t>
            </a:r>
          </a:p>
        </p:txBody>
      </p:sp>
      <p:sp>
        <p:nvSpPr>
          <p:cNvPr id="74" name="TextBox 73"/>
          <p:cNvSpPr txBox="1"/>
          <p:nvPr/>
        </p:nvSpPr>
        <p:spPr>
          <a:xfrm>
            <a:off x="2819400" y="1828800"/>
            <a:ext cx="1033360" cy="584775"/>
          </a:xfrm>
          <a:prstGeom prst="rect">
            <a:avLst/>
          </a:prstGeom>
          <a:noFill/>
        </p:spPr>
        <p:txBody>
          <a:bodyPr wrap="none" rtlCol="0">
            <a:spAutoFit/>
          </a:bodyPr>
          <a:lstStyle/>
          <a:p>
            <a:r>
              <a:rPr lang="en-US" sz="1600" dirty="0" smtClean="0"/>
              <a:t>1. Extract </a:t>
            </a:r>
            <a:endParaRPr lang="en-US" sz="1600" dirty="0"/>
          </a:p>
          <a:p>
            <a:r>
              <a:rPr lang="en-US" sz="1600" dirty="0" smtClean="0"/>
              <a:t>Sentences</a:t>
            </a:r>
          </a:p>
        </p:txBody>
      </p:sp>
      <p:sp>
        <p:nvSpPr>
          <p:cNvPr id="75" name="TextBox 74"/>
          <p:cNvSpPr txBox="1"/>
          <p:nvPr/>
        </p:nvSpPr>
        <p:spPr>
          <a:xfrm>
            <a:off x="4343400" y="1066800"/>
            <a:ext cx="1140249" cy="369332"/>
          </a:xfrm>
          <a:prstGeom prst="rect">
            <a:avLst/>
          </a:prstGeom>
          <a:noFill/>
        </p:spPr>
        <p:txBody>
          <a:bodyPr wrap="none" rtlCol="0">
            <a:spAutoFit/>
          </a:bodyPr>
          <a:lstStyle/>
          <a:p>
            <a:r>
              <a:rPr lang="en-US" dirty="0" smtClean="0"/>
              <a:t>Sentences</a:t>
            </a:r>
            <a:endParaRPr lang="en-US" dirty="0"/>
          </a:p>
        </p:txBody>
      </p:sp>
      <p:sp>
        <p:nvSpPr>
          <p:cNvPr id="76" name="TextBox 75"/>
          <p:cNvSpPr txBox="1"/>
          <p:nvPr/>
        </p:nvSpPr>
        <p:spPr>
          <a:xfrm>
            <a:off x="616759" y="1143000"/>
            <a:ext cx="2050241" cy="369332"/>
          </a:xfrm>
          <a:prstGeom prst="rect">
            <a:avLst/>
          </a:prstGeom>
          <a:noFill/>
        </p:spPr>
        <p:txBody>
          <a:bodyPr wrap="none" rtlCol="0">
            <a:spAutoFit/>
          </a:bodyPr>
          <a:lstStyle/>
          <a:p>
            <a:r>
              <a:rPr lang="en-US" dirty="0" smtClean="0"/>
              <a:t>Training Documents</a:t>
            </a:r>
            <a:endParaRPr lang="en-US" dirty="0"/>
          </a:p>
        </p:txBody>
      </p:sp>
      <p:sp>
        <p:nvSpPr>
          <p:cNvPr id="77" name="TextBox 76"/>
          <p:cNvSpPr txBox="1"/>
          <p:nvPr/>
        </p:nvSpPr>
        <p:spPr>
          <a:xfrm>
            <a:off x="609600" y="4648200"/>
            <a:ext cx="1305422" cy="646331"/>
          </a:xfrm>
          <a:prstGeom prst="rect">
            <a:avLst/>
          </a:prstGeom>
          <a:noFill/>
        </p:spPr>
        <p:txBody>
          <a:bodyPr wrap="none" rtlCol="0">
            <a:spAutoFit/>
          </a:bodyPr>
          <a:lstStyle/>
          <a:p>
            <a:r>
              <a:rPr lang="en-US" dirty="0" smtClean="0"/>
              <a:t>Naïve </a:t>
            </a:r>
            <a:r>
              <a:rPr lang="en-US" dirty="0" err="1" smtClean="0"/>
              <a:t>Bayes</a:t>
            </a:r>
            <a:endParaRPr lang="en-US" dirty="0" smtClean="0"/>
          </a:p>
          <a:p>
            <a:r>
              <a:rPr lang="en-US" dirty="0" smtClean="0"/>
              <a:t>Classifier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71" grpId="0"/>
      <p:bldP spid="72" grpId="0"/>
      <p:bldP spid="73" grpId="0"/>
      <p:bldP spid="74" grpId="0"/>
      <p:bldP spid="75" grpId="0"/>
      <p:bldP spid="76"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504246" y="609600"/>
            <a:ext cx="3972754" cy="584775"/>
          </a:xfrm>
          <a:prstGeom prst="rect">
            <a:avLst/>
          </a:prstGeom>
          <a:noFill/>
        </p:spPr>
        <p:txBody>
          <a:bodyPr wrap="none" rtlCol="0">
            <a:spAutoFit/>
          </a:bodyPr>
          <a:lstStyle/>
          <a:p>
            <a:r>
              <a:rPr lang="en-US" altLang="zh-TW" sz="3200" b="1" dirty="0" smtClean="0"/>
              <a:t>Naïve </a:t>
            </a:r>
            <a:r>
              <a:rPr lang="en-US" altLang="zh-TW" sz="3200" b="1" dirty="0" err="1" smtClean="0"/>
              <a:t>Bayes</a:t>
            </a:r>
            <a:r>
              <a:rPr lang="en-US" altLang="zh-TW" sz="3200" b="1" dirty="0" smtClean="0"/>
              <a:t> Classifier:</a:t>
            </a:r>
            <a:endParaRPr lang="zh-TW" altLang="en-US" sz="3200" b="1" dirty="0"/>
          </a:p>
        </p:txBody>
      </p:sp>
      <p:sp>
        <p:nvSpPr>
          <p:cNvPr id="6" name="Content Placeholder 2"/>
          <p:cNvSpPr>
            <a:spLocks noGrp="1"/>
          </p:cNvSpPr>
          <p:nvPr>
            <p:ph idx="4294967295"/>
          </p:nvPr>
        </p:nvSpPr>
        <p:spPr>
          <a:xfrm>
            <a:off x="304800" y="1295400"/>
            <a:ext cx="8229600" cy="1142999"/>
          </a:xfrm>
          <a:prstGeom prst="rect">
            <a:avLst/>
          </a:prstGeom>
        </p:spPr>
        <p:txBody>
          <a:bodyPr/>
          <a:lstStyle/>
          <a:p>
            <a:r>
              <a:rPr lang="en-US" sz="1800" dirty="0" smtClean="0"/>
              <a:t>A </a:t>
            </a:r>
            <a:r>
              <a:rPr lang="en-US" sz="1800" dirty="0" err="1" smtClean="0"/>
              <a:t>Bayes</a:t>
            </a:r>
            <a:r>
              <a:rPr lang="en-US" sz="1800" dirty="0" smtClean="0"/>
              <a:t> classifier is a simple probabilistic classifier based on applying </a:t>
            </a:r>
            <a:r>
              <a:rPr lang="en-US" sz="1800" dirty="0" err="1" smtClean="0"/>
              <a:t>Bayes</a:t>
            </a:r>
            <a:r>
              <a:rPr lang="en-US" sz="1800" dirty="0" smtClean="0"/>
              <a:t>’ Theorem.</a:t>
            </a:r>
            <a:endParaRPr lang="en-US" sz="1800" dirty="0"/>
          </a:p>
        </p:txBody>
      </p:sp>
      <p:grpSp>
        <p:nvGrpSpPr>
          <p:cNvPr id="7" name="Group 6"/>
          <p:cNvGrpSpPr/>
          <p:nvPr/>
        </p:nvGrpSpPr>
        <p:grpSpPr>
          <a:xfrm>
            <a:off x="533400" y="4038600"/>
            <a:ext cx="3657600" cy="1219200"/>
            <a:chOff x="1143000" y="4648200"/>
            <a:chExt cx="3657600" cy="1219200"/>
          </a:xfrm>
        </p:grpSpPr>
        <p:sp>
          <p:nvSpPr>
            <p:cNvPr id="8" name="Oval 7"/>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p:txBody>
        </p:sp>
        <p:sp>
          <p:nvSpPr>
            <p:cNvPr id="9" name="Oval 8"/>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10" name="Oval 9"/>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11" name="Oval 10"/>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12" name="Oval 11"/>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13" name="TextBox 12"/>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14" name="Straight Arrow Connector 13"/>
            <p:cNvCxnSpPr>
              <a:stCxn id="8" idx="4"/>
              <a:endCxn id="9"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5" name="Straight Arrow Connector 14"/>
            <p:cNvCxnSpPr>
              <a:stCxn id="8" idx="4"/>
              <a:endCxn id="10"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6" name="Straight Arrow Connector 15"/>
            <p:cNvCxnSpPr>
              <a:stCxn id="8" idx="4"/>
              <a:endCxn id="11"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8" idx="4"/>
              <a:endCxn id="12"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8" name="TextBox 17"/>
          <p:cNvSpPr txBox="1"/>
          <p:nvPr/>
        </p:nvSpPr>
        <p:spPr>
          <a:xfrm>
            <a:off x="1524000" y="5269468"/>
            <a:ext cx="359394" cy="369332"/>
          </a:xfrm>
          <a:prstGeom prst="rect">
            <a:avLst/>
          </a:prstGeom>
          <a:noFill/>
        </p:spPr>
        <p:txBody>
          <a:bodyPr wrap="none" rtlCol="0">
            <a:spAutoFit/>
          </a:bodyPr>
          <a:lstStyle/>
          <a:p>
            <a:r>
              <a:rPr lang="en-US" dirty="0" smtClean="0"/>
              <a:t>.7</a:t>
            </a:r>
            <a:endParaRPr lang="en-US" dirty="0"/>
          </a:p>
        </p:txBody>
      </p:sp>
      <p:sp>
        <p:nvSpPr>
          <p:cNvPr id="19" name="TextBox 18"/>
          <p:cNvSpPr txBox="1"/>
          <p:nvPr/>
        </p:nvSpPr>
        <p:spPr>
          <a:xfrm>
            <a:off x="631206" y="5269468"/>
            <a:ext cx="359394"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2895600" y="5269468"/>
            <a:ext cx="359394" cy="369332"/>
          </a:xfrm>
          <a:prstGeom prst="rect">
            <a:avLst/>
          </a:prstGeom>
          <a:noFill/>
        </p:spPr>
        <p:txBody>
          <a:bodyPr wrap="none" rtlCol="0">
            <a:spAutoFit/>
          </a:bodyPr>
          <a:lstStyle/>
          <a:p>
            <a:r>
              <a:rPr lang="en-US" dirty="0" smtClean="0"/>
              <a:t>.2</a:t>
            </a:r>
            <a:endParaRPr lang="en-US" dirty="0"/>
          </a:p>
        </p:txBody>
      </p:sp>
      <p:sp>
        <p:nvSpPr>
          <p:cNvPr id="21" name="TextBox 20"/>
          <p:cNvSpPr txBox="1"/>
          <p:nvPr/>
        </p:nvSpPr>
        <p:spPr>
          <a:xfrm>
            <a:off x="3657600" y="5269468"/>
            <a:ext cx="359394" cy="369332"/>
          </a:xfrm>
          <a:prstGeom prst="rect">
            <a:avLst/>
          </a:prstGeom>
          <a:noFill/>
        </p:spPr>
        <p:txBody>
          <a:bodyPr wrap="none" rtlCol="0">
            <a:spAutoFit/>
          </a:bodyPr>
          <a:lstStyle/>
          <a:p>
            <a:r>
              <a:rPr lang="en-US" dirty="0" smtClean="0"/>
              <a:t>.1</a:t>
            </a:r>
            <a:endParaRPr lang="en-US" dirty="0"/>
          </a:p>
        </p:txBody>
      </p:sp>
      <p:grpSp>
        <p:nvGrpSpPr>
          <p:cNvPr id="22" name="Group 21"/>
          <p:cNvGrpSpPr/>
          <p:nvPr/>
        </p:nvGrpSpPr>
        <p:grpSpPr>
          <a:xfrm>
            <a:off x="4648200" y="4038600"/>
            <a:ext cx="3657600" cy="1219200"/>
            <a:chOff x="1143000" y="4648200"/>
            <a:chExt cx="3657600" cy="1219200"/>
          </a:xfrm>
        </p:grpSpPr>
        <p:sp>
          <p:nvSpPr>
            <p:cNvPr id="23" name="Oval 22"/>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Negative</a:t>
              </a:r>
            </a:p>
          </p:txBody>
        </p:sp>
        <p:sp>
          <p:nvSpPr>
            <p:cNvPr id="24" name="Oval 23"/>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no</a:t>
              </a:r>
              <a:endParaRPr lang="en-US" sz="1600" dirty="0"/>
            </a:p>
          </p:txBody>
        </p:sp>
        <p:sp>
          <p:nvSpPr>
            <p:cNvPr id="25" name="Oval 24"/>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hate</a:t>
              </a:r>
              <a:endParaRPr lang="en-US" sz="1600" dirty="0"/>
            </a:p>
          </p:txBody>
        </p:sp>
        <p:sp>
          <p:nvSpPr>
            <p:cNvPr id="26" name="Oval 25"/>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p>
          </p:txBody>
        </p:sp>
        <p:sp>
          <p:nvSpPr>
            <p:cNvPr id="27" name="Oval 26"/>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the</a:t>
              </a:r>
              <a:endParaRPr lang="en-US" sz="1600" dirty="0"/>
            </a:p>
          </p:txBody>
        </p:sp>
        <p:sp>
          <p:nvSpPr>
            <p:cNvPr id="28" name="TextBox 27"/>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29" name="Straight Arrow Connector 28"/>
            <p:cNvCxnSpPr>
              <a:stCxn id="23" idx="4"/>
              <a:endCxn id="24"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0" name="Straight Arrow Connector 29"/>
            <p:cNvCxnSpPr>
              <a:stCxn id="23" idx="4"/>
              <a:endCxn id="25"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1" name="Straight Arrow Connector 30"/>
            <p:cNvCxnSpPr>
              <a:stCxn id="23" idx="4"/>
              <a:endCxn id="26"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2" name="Straight Arrow Connector 31"/>
            <p:cNvCxnSpPr>
              <a:stCxn id="23" idx="4"/>
              <a:endCxn id="27"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33" name="TextBox 32"/>
          <p:cNvSpPr txBox="1"/>
          <p:nvPr/>
        </p:nvSpPr>
        <p:spPr>
          <a:xfrm>
            <a:off x="5562600" y="5269468"/>
            <a:ext cx="359394" cy="369332"/>
          </a:xfrm>
          <a:prstGeom prst="rect">
            <a:avLst/>
          </a:prstGeom>
          <a:noFill/>
        </p:spPr>
        <p:txBody>
          <a:bodyPr wrap="none" rtlCol="0">
            <a:spAutoFit/>
          </a:bodyPr>
          <a:lstStyle/>
          <a:p>
            <a:r>
              <a:rPr lang="en-US" dirty="0" smtClean="0"/>
              <a:t>.7</a:t>
            </a:r>
            <a:endParaRPr lang="en-US" dirty="0"/>
          </a:p>
        </p:txBody>
      </p:sp>
      <p:sp>
        <p:nvSpPr>
          <p:cNvPr id="34" name="TextBox 33"/>
          <p:cNvSpPr txBox="1"/>
          <p:nvPr/>
        </p:nvSpPr>
        <p:spPr>
          <a:xfrm>
            <a:off x="4724400" y="5269468"/>
            <a:ext cx="359394" cy="369332"/>
          </a:xfrm>
          <a:prstGeom prst="rect">
            <a:avLst/>
          </a:prstGeom>
          <a:noFill/>
        </p:spPr>
        <p:txBody>
          <a:bodyPr wrap="none" rtlCol="0">
            <a:spAutoFit/>
          </a:bodyPr>
          <a:lstStyle/>
          <a:p>
            <a:r>
              <a:rPr lang="en-US" dirty="0" smtClean="0"/>
              <a:t>.2</a:t>
            </a:r>
            <a:endParaRPr lang="en-US" dirty="0"/>
          </a:p>
        </p:txBody>
      </p:sp>
      <p:sp>
        <p:nvSpPr>
          <p:cNvPr id="35" name="TextBox 34"/>
          <p:cNvSpPr txBox="1"/>
          <p:nvPr/>
        </p:nvSpPr>
        <p:spPr>
          <a:xfrm>
            <a:off x="7086600" y="5269468"/>
            <a:ext cx="359394"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7772400" y="5269468"/>
            <a:ext cx="359394" cy="369332"/>
          </a:xfrm>
          <a:prstGeom prst="rect">
            <a:avLst/>
          </a:prstGeom>
          <a:noFill/>
        </p:spPr>
        <p:txBody>
          <a:bodyPr wrap="none" rtlCol="0">
            <a:spAutoFit/>
          </a:bodyPr>
          <a:lstStyle/>
          <a:p>
            <a:r>
              <a:rPr lang="en-US" dirty="0" smtClean="0"/>
              <a:t>.1</a:t>
            </a:r>
            <a:endParaRPr lang="en-US" dirty="0"/>
          </a:p>
        </p:txBody>
      </p:sp>
      <p:pic>
        <p:nvPicPr>
          <p:cNvPr id="37" name="Picture 36" descr="naive bayes.png"/>
          <p:cNvPicPr>
            <a:picLocks noChangeAspect="1"/>
          </p:cNvPicPr>
          <p:nvPr/>
        </p:nvPicPr>
        <p:blipFill>
          <a:blip r:embed="rId3" cstate="print"/>
          <a:stretch>
            <a:fillRect/>
          </a:stretch>
        </p:blipFill>
        <p:spPr>
          <a:xfrm>
            <a:off x="1828799" y="1828800"/>
            <a:ext cx="5257801" cy="1855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33" grpId="0"/>
      <p:bldP spid="34"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21"/>
          <p:cNvGrpSpPr/>
          <p:nvPr/>
        </p:nvGrpSpPr>
        <p:grpSpPr>
          <a:xfrm>
            <a:off x="6019800" y="4059695"/>
            <a:ext cx="1981200" cy="2798305"/>
            <a:chOff x="685800" y="1142999"/>
            <a:chExt cx="1981200" cy="2798305"/>
          </a:xfrm>
        </p:grpSpPr>
        <p:pic>
          <p:nvPicPr>
            <p:cNvPr id="152" name="Picture 2"/>
            <p:cNvPicPr>
              <a:picLocks noChangeAspect="1" noChangeArrowheads="1"/>
            </p:cNvPicPr>
            <p:nvPr/>
          </p:nvPicPr>
          <p:blipFill>
            <a:blip r:embed="rId3" cstate="print"/>
            <a:srcRect/>
            <a:stretch>
              <a:fillRect/>
            </a:stretch>
          </p:blipFill>
          <p:spPr bwMode="auto">
            <a:xfrm>
              <a:off x="685800" y="1142999"/>
              <a:ext cx="1981200" cy="2798305"/>
            </a:xfrm>
            <a:prstGeom prst="rect">
              <a:avLst/>
            </a:prstGeom>
            <a:noFill/>
            <a:ln w="9525">
              <a:noFill/>
              <a:miter lim="800000"/>
              <a:headEnd/>
              <a:tailEnd/>
            </a:ln>
          </p:spPr>
        </p:pic>
        <p:sp>
          <p:nvSpPr>
            <p:cNvPr id="153" name="TextBox 152"/>
            <p:cNvSpPr txBox="1"/>
            <p:nvPr/>
          </p:nvSpPr>
          <p:spPr>
            <a:xfrm>
              <a:off x="1066800" y="1731504"/>
              <a:ext cx="1447800" cy="1569660"/>
            </a:xfrm>
            <a:prstGeom prst="rect">
              <a:avLst/>
            </a:prstGeom>
            <a:noFill/>
          </p:spPr>
          <p:txBody>
            <a:bodyPr wrap="square" rtlCol="0">
              <a:spAutoFit/>
            </a:bodyPr>
            <a:lstStyle/>
            <a:p>
              <a:r>
                <a:rPr lang="en-US" sz="1600" dirty="0" smtClean="0"/>
                <a:t>Marriot has </a:t>
              </a:r>
            </a:p>
            <a:p>
              <a:r>
                <a:rPr lang="en-US" sz="1600" dirty="0" smtClean="0"/>
                <a:t>good service. (+)</a:t>
              </a:r>
            </a:p>
            <a:p>
              <a:r>
                <a:rPr lang="en-US" sz="1600" dirty="0" smtClean="0"/>
                <a:t>…….</a:t>
              </a:r>
            </a:p>
            <a:p>
              <a:r>
                <a:rPr lang="en-US" sz="1600" dirty="0" smtClean="0"/>
                <a:t>We love it. (+) </a:t>
              </a:r>
            </a:p>
            <a:p>
              <a:endParaRPr lang="en-US" sz="1600" dirty="0" smtClean="0"/>
            </a:p>
          </p:txBody>
        </p:sp>
      </p:grpSp>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371600" y="381000"/>
            <a:ext cx="6367641" cy="584775"/>
          </a:xfrm>
          <a:prstGeom prst="rect">
            <a:avLst/>
          </a:prstGeom>
          <a:noFill/>
        </p:spPr>
        <p:txBody>
          <a:bodyPr wrap="none" rtlCol="0">
            <a:spAutoFit/>
          </a:bodyPr>
          <a:lstStyle/>
          <a:p>
            <a:r>
              <a:rPr lang="en-US" altLang="zh-TW" sz="3200" b="1" dirty="0" smtClean="0"/>
              <a:t>Bag-of-Words Model (II) – Inference </a:t>
            </a:r>
            <a:endParaRPr lang="zh-TW" altLang="en-US" sz="3200" b="1" dirty="0"/>
          </a:p>
        </p:txBody>
      </p:sp>
      <p:grpSp>
        <p:nvGrpSpPr>
          <p:cNvPr id="78" name="Group 19"/>
          <p:cNvGrpSpPr/>
          <p:nvPr/>
        </p:nvGrpSpPr>
        <p:grpSpPr>
          <a:xfrm>
            <a:off x="3810000" y="2667000"/>
            <a:ext cx="1371600" cy="1295400"/>
            <a:chOff x="6096000" y="1447800"/>
            <a:chExt cx="1576820" cy="2196731"/>
          </a:xfrm>
        </p:grpSpPr>
        <p:pic>
          <p:nvPicPr>
            <p:cNvPr id="79"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80" name="TextBox 79"/>
            <p:cNvSpPr txBox="1"/>
            <p:nvPr/>
          </p:nvSpPr>
          <p:spPr>
            <a:xfrm>
              <a:off x="6477000" y="1981200"/>
              <a:ext cx="617670" cy="338554"/>
            </a:xfrm>
            <a:prstGeom prst="rect">
              <a:avLst/>
            </a:prstGeom>
            <a:noFill/>
          </p:spPr>
          <p:txBody>
            <a:bodyPr wrap="none" rtlCol="0">
              <a:spAutoFit/>
            </a:bodyPr>
            <a:lstStyle/>
            <a:p>
              <a:r>
                <a:rPr lang="en-US" sz="1600" dirty="0" smtClean="0"/>
                <a:t>great</a:t>
              </a:r>
              <a:endParaRPr lang="en-US" sz="1600" dirty="0"/>
            </a:p>
          </p:txBody>
        </p:sp>
        <p:sp>
          <p:nvSpPr>
            <p:cNvPr id="81" name="TextBox 80"/>
            <p:cNvSpPr txBox="1"/>
            <p:nvPr/>
          </p:nvSpPr>
          <p:spPr>
            <a:xfrm>
              <a:off x="6553200" y="1828800"/>
              <a:ext cx="282450" cy="338554"/>
            </a:xfrm>
            <a:prstGeom prst="rect">
              <a:avLst/>
            </a:prstGeom>
            <a:noFill/>
          </p:spPr>
          <p:txBody>
            <a:bodyPr wrap="none" rtlCol="0">
              <a:spAutoFit/>
            </a:bodyPr>
            <a:lstStyle/>
            <a:p>
              <a:r>
                <a:rPr lang="en-US" sz="1600" dirty="0" smtClean="0"/>
                <a:t>a</a:t>
              </a:r>
              <a:endParaRPr lang="en-US" sz="1600" dirty="0"/>
            </a:p>
          </p:txBody>
        </p:sp>
        <p:sp>
          <p:nvSpPr>
            <p:cNvPr id="82" name="TextBox 81"/>
            <p:cNvSpPr txBox="1"/>
            <p:nvPr/>
          </p:nvSpPr>
          <p:spPr>
            <a:xfrm>
              <a:off x="6553200" y="2514600"/>
              <a:ext cx="891911" cy="338554"/>
            </a:xfrm>
            <a:prstGeom prst="rect">
              <a:avLst/>
            </a:prstGeom>
            <a:noFill/>
          </p:spPr>
          <p:txBody>
            <a:bodyPr wrap="none" rtlCol="0">
              <a:spAutoFit/>
            </a:bodyPr>
            <a:lstStyle/>
            <a:p>
              <a:r>
                <a:rPr lang="en-US" sz="1600" dirty="0" smtClean="0"/>
                <a:t>Marriott</a:t>
              </a:r>
              <a:endParaRPr lang="en-US" sz="1600" dirty="0"/>
            </a:p>
          </p:txBody>
        </p:sp>
        <p:sp>
          <p:nvSpPr>
            <p:cNvPr id="83" name="TextBox 82"/>
            <p:cNvSpPr txBox="1"/>
            <p:nvPr/>
          </p:nvSpPr>
          <p:spPr>
            <a:xfrm>
              <a:off x="6477000" y="2819400"/>
              <a:ext cx="616900" cy="338554"/>
            </a:xfrm>
            <a:prstGeom prst="rect">
              <a:avLst/>
            </a:prstGeom>
            <a:noFill/>
          </p:spPr>
          <p:txBody>
            <a:bodyPr wrap="none" rtlCol="0">
              <a:spAutoFit/>
            </a:bodyPr>
            <a:lstStyle/>
            <a:p>
              <a:r>
                <a:rPr lang="en-US" sz="1600" dirty="0" smtClean="0"/>
                <a:t>hotel</a:t>
              </a:r>
              <a:endParaRPr lang="en-US" sz="1600" dirty="0"/>
            </a:p>
          </p:txBody>
        </p:sp>
        <p:sp>
          <p:nvSpPr>
            <p:cNvPr id="84" name="TextBox 83"/>
            <p:cNvSpPr txBox="1"/>
            <p:nvPr/>
          </p:nvSpPr>
          <p:spPr>
            <a:xfrm>
              <a:off x="7086600" y="2895600"/>
              <a:ext cx="311304" cy="338554"/>
            </a:xfrm>
            <a:prstGeom prst="rect">
              <a:avLst/>
            </a:prstGeom>
            <a:noFill/>
          </p:spPr>
          <p:txBody>
            <a:bodyPr wrap="none" rtlCol="0">
              <a:spAutoFit/>
            </a:bodyPr>
            <a:lstStyle/>
            <a:p>
              <a:r>
                <a:rPr lang="en-US" sz="1600" dirty="0" smtClean="0"/>
                <a:t>is</a:t>
              </a:r>
              <a:endParaRPr lang="en-US" sz="1600" dirty="0"/>
            </a:p>
          </p:txBody>
        </p:sp>
        <p:sp>
          <p:nvSpPr>
            <p:cNvPr id="85" name="TextBox 84"/>
            <p:cNvSpPr txBox="1"/>
            <p:nvPr/>
          </p:nvSpPr>
          <p:spPr>
            <a:xfrm>
              <a:off x="6553200" y="3124200"/>
              <a:ext cx="462499" cy="338554"/>
            </a:xfrm>
            <a:prstGeom prst="rect">
              <a:avLst/>
            </a:prstGeom>
            <a:noFill/>
          </p:spPr>
          <p:txBody>
            <a:bodyPr wrap="none" rtlCol="0">
              <a:spAutoFit/>
            </a:bodyPr>
            <a:lstStyle/>
            <a:p>
              <a:r>
                <a:rPr lang="en-US" sz="1600" dirty="0" smtClean="0"/>
                <a:t>We</a:t>
              </a:r>
              <a:endParaRPr lang="en-US" sz="1600" dirty="0"/>
            </a:p>
          </p:txBody>
        </p:sp>
        <p:sp>
          <p:nvSpPr>
            <p:cNvPr id="86" name="TextBox 85"/>
            <p:cNvSpPr txBox="1"/>
            <p:nvPr/>
          </p:nvSpPr>
          <p:spPr>
            <a:xfrm>
              <a:off x="6629400" y="2286000"/>
              <a:ext cx="557268" cy="338554"/>
            </a:xfrm>
            <a:prstGeom prst="rect">
              <a:avLst/>
            </a:prstGeom>
            <a:noFill/>
          </p:spPr>
          <p:txBody>
            <a:bodyPr wrap="none" rtlCol="0">
              <a:spAutoFit/>
            </a:bodyPr>
            <a:lstStyle/>
            <a:p>
              <a:r>
                <a:rPr lang="en-US" sz="1600" dirty="0" smtClean="0"/>
                <a:t>hate</a:t>
              </a:r>
              <a:endParaRPr lang="en-US" sz="1600" dirty="0"/>
            </a:p>
          </p:txBody>
        </p:sp>
        <p:sp>
          <p:nvSpPr>
            <p:cNvPr id="87" name="TextBox 86"/>
            <p:cNvSpPr txBox="1"/>
            <p:nvPr/>
          </p:nvSpPr>
          <p:spPr>
            <a:xfrm>
              <a:off x="7086600" y="2209800"/>
              <a:ext cx="300082" cy="338554"/>
            </a:xfrm>
            <a:prstGeom prst="rect">
              <a:avLst/>
            </a:prstGeom>
            <a:noFill/>
          </p:spPr>
          <p:txBody>
            <a:bodyPr wrap="none" rtlCol="0">
              <a:spAutoFit/>
            </a:bodyPr>
            <a:lstStyle/>
            <a:p>
              <a:r>
                <a:rPr lang="en-US" sz="1600" dirty="0" smtClean="0"/>
                <a:t>it</a:t>
              </a:r>
              <a:endParaRPr lang="en-US" sz="1600" dirty="0"/>
            </a:p>
          </p:txBody>
        </p:sp>
      </p:grpSp>
      <p:grpSp>
        <p:nvGrpSpPr>
          <p:cNvPr id="88" name="Group 20"/>
          <p:cNvGrpSpPr/>
          <p:nvPr/>
        </p:nvGrpSpPr>
        <p:grpSpPr>
          <a:xfrm>
            <a:off x="3505200" y="1219200"/>
            <a:ext cx="1981200" cy="1371601"/>
            <a:chOff x="2971800" y="1219199"/>
            <a:chExt cx="1981200" cy="1371601"/>
          </a:xfrm>
        </p:grpSpPr>
        <p:pic>
          <p:nvPicPr>
            <p:cNvPr id="89"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90" name="TextBox 89"/>
            <p:cNvSpPr txBox="1"/>
            <p:nvPr/>
          </p:nvSpPr>
          <p:spPr>
            <a:xfrm>
              <a:off x="3429000" y="1524000"/>
              <a:ext cx="1447800" cy="584775"/>
            </a:xfrm>
            <a:prstGeom prst="rect">
              <a:avLst/>
            </a:prstGeom>
            <a:noFill/>
          </p:spPr>
          <p:txBody>
            <a:bodyPr wrap="square" rtlCol="0">
              <a:spAutoFit/>
            </a:bodyPr>
            <a:lstStyle/>
            <a:p>
              <a:r>
                <a:rPr lang="en-US" sz="1600" dirty="0" smtClean="0"/>
                <a:t>Marriott is</a:t>
              </a:r>
            </a:p>
            <a:p>
              <a:r>
                <a:rPr lang="en-US" sz="1600" dirty="0" smtClean="0"/>
                <a:t>a great hotel.</a:t>
              </a:r>
            </a:p>
          </p:txBody>
        </p:sp>
      </p:grpSp>
      <p:grpSp>
        <p:nvGrpSpPr>
          <p:cNvPr id="91" name="Group 2"/>
          <p:cNvGrpSpPr>
            <a:grpSpLocks/>
          </p:cNvGrpSpPr>
          <p:nvPr/>
        </p:nvGrpSpPr>
        <p:grpSpPr bwMode="auto">
          <a:xfrm>
            <a:off x="6423025" y="1971675"/>
            <a:ext cx="555625" cy="1000125"/>
            <a:chOff x="2532" y="1542"/>
            <a:chExt cx="184" cy="332"/>
          </a:xfrm>
        </p:grpSpPr>
        <p:sp>
          <p:nvSpPr>
            <p:cNvPr id="92"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93"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4"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5"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6"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7"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98" name="Group 26"/>
          <p:cNvGrpSpPr>
            <a:grpSpLocks/>
          </p:cNvGrpSpPr>
          <p:nvPr/>
        </p:nvGrpSpPr>
        <p:grpSpPr bwMode="auto">
          <a:xfrm>
            <a:off x="7086600" y="1971675"/>
            <a:ext cx="555625" cy="1000125"/>
            <a:chOff x="2532" y="1542"/>
            <a:chExt cx="184" cy="332"/>
          </a:xfrm>
        </p:grpSpPr>
        <p:sp>
          <p:nvSpPr>
            <p:cNvPr id="99"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0"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1"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2"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3"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4"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105" name="Group 33"/>
          <p:cNvGrpSpPr>
            <a:grpSpLocks/>
          </p:cNvGrpSpPr>
          <p:nvPr/>
        </p:nvGrpSpPr>
        <p:grpSpPr bwMode="auto">
          <a:xfrm>
            <a:off x="7772400" y="1981200"/>
            <a:ext cx="555625" cy="1000125"/>
            <a:chOff x="2532" y="1542"/>
            <a:chExt cx="184" cy="332"/>
          </a:xfrm>
        </p:grpSpPr>
        <p:sp>
          <p:nvSpPr>
            <p:cNvPr id="106"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7"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8"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9"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0"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1"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119" name="TextBox 118"/>
          <p:cNvSpPr txBox="1"/>
          <p:nvPr/>
        </p:nvSpPr>
        <p:spPr>
          <a:xfrm>
            <a:off x="6324600" y="1621393"/>
            <a:ext cx="1617943" cy="369332"/>
          </a:xfrm>
          <a:prstGeom prst="rect">
            <a:avLst/>
          </a:prstGeom>
          <a:noFill/>
        </p:spPr>
        <p:txBody>
          <a:bodyPr wrap="none" rtlCol="0">
            <a:spAutoFit/>
          </a:bodyPr>
          <a:lstStyle/>
          <a:p>
            <a:r>
              <a:rPr lang="en-US" dirty="0" smtClean="0"/>
              <a:t>Feature Vector </a:t>
            </a:r>
            <a:endParaRPr lang="en-US" dirty="0"/>
          </a:p>
        </p:txBody>
      </p:sp>
      <p:cxnSp>
        <p:nvCxnSpPr>
          <p:cNvPr id="120" name="Straight Arrow Connector 119"/>
          <p:cNvCxnSpPr/>
          <p:nvPr/>
        </p:nvCxnSpPr>
        <p:spPr>
          <a:xfrm>
            <a:off x="2438400" y="20574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flipV="1">
            <a:off x="5486400" y="2514600"/>
            <a:ext cx="838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5410200" y="1828800"/>
            <a:ext cx="9144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23" name="Group 105"/>
          <p:cNvGrpSpPr/>
          <p:nvPr/>
        </p:nvGrpSpPr>
        <p:grpSpPr>
          <a:xfrm>
            <a:off x="685800" y="4572000"/>
            <a:ext cx="3657600" cy="1371600"/>
            <a:chOff x="1143000" y="4495800"/>
            <a:chExt cx="3657600" cy="1371600"/>
          </a:xfrm>
        </p:grpSpPr>
        <p:sp>
          <p:nvSpPr>
            <p:cNvPr id="124" name="Oval 123"/>
            <p:cNvSpPr/>
            <p:nvPr/>
          </p:nvSpPr>
          <p:spPr>
            <a:xfrm>
              <a:off x="2133600" y="4495800"/>
              <a:ext cx="17526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a:p>
              <a:pPr algn="ctr"/>
              <a:r>
                <a:rPr lang="en-US" sz="1600" dirty="0" smtClean="0"/>
                <a:t>Negative</a:t>
              </a:r>
              <a:endParaRPr lang="en-US" sz="1600" dirty="0"/>
            </a:p>
          </p:txBody>
        </p:sp>
        <p:sp>
          <p:nvSpPr>
            <p:cNvPr id="125" name="Oval 124"/>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126" name="Oval 125"/>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127" name="Oval 126"/>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128" name="Oval 127"/>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129" name="TextBox 128"/>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130" name="Straight Arrow Connector 129"/>
            <p:cNvCxnSpPr>
              <a:stCxn id="124" idx="4"/>
              <a:endCxn id="125" idx="0"/>
            </p:cNvCxnSpPr>
            <p:nvPr/>
          </p:nvCxnSpPr>
          <p:spPr>
            <a:xfrm rot="5400000">
              <a:off x="2038350" y="4514850"/>
              <a:ext cx="381000" cy="15621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1" name="Straight Arrow Connector 130"/>
            <p:cNvCxnSpPr>
              <a:stCxn id="124" idx="4"/>
              <a:endCxn id="126" idx="0"/>
            </p:cNvCxnSpPr>
            <p:nvPr/>
          </p:nvCxnSpPr>
          <p:spPr>
            <a:xfrm rot="5400000">
              <a:off x="2476500" y="4953000"/>
              <a:ext cx="381000" cy="685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2" name="Straight Arrow Connector 131"/>
            <p:cNvCxnSpPr>
              <a:stCxn id="124" idx="4"/>
              <a:endCxn id="127" idx="0"/>
            </p:cNvCxnSpPr>
            <p:nvPr/>
          </p:nvCxnSpPr>
          <p:spPr>
            <a:xfrm rot="16200000" flipH="1">
              <a:off x="3181350" y="4933950"/>
              <a:ext cx="381000" cy="723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3" name="Straight Arrow Connector 132"/>
            <p:cNvCxnSpPr>
              <a:stCxn id="124" idx="4"/>
              <a:endCxn id="128" idx="0"/>
            </p:cNvCxnSpPr>
            <p:nvPr/>
          </p:nvCxnSpPr>
          <p:spPr>
            <a:xfrm rot="16200000" flipH="1">
              <a:off x="3543300" y="4572000"/>
              <a:ext cx="381000" cy="1447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34" name="TextBox 133"/>
          <p:cNvSpPr txBox="1"/>
          <p:nvPr/>
        </p:nvSpPr>
        <p:spPr>
          <a:xfrm>
            <a:off x="5105400" y="3200400"/>
            <a:ext cx="1697837" cy="584775"/>
          </a:xfrm>
          <a:prstGeom prst="rect">
            <a:avLst/>
          </a:prstGeom>
          <a:noFill/>
        </p:spPr>
        <p:txBody>
          <a:bodyPr wrap="none" rtlCol="0">
            <a:spAutoFit/>
          </a:bodyPr>
          <a:lstStyle/>
          <a:p>
            <a:r>
              <a:rPr lang="en-US" sz="1600" dirty="0" smtClean="0"/>
              <a:t>2. Extract Feature </a:t>
            </a:r>
          </a:p>
          <a:p>
            <a:r>
              <a:rPr lang="en-US" sz="1600" dirty="0" smtClean="0"/>
              <a:t>      Vectors</a:t>
            </a:r>
          </a:p>
        </p:txBody>
      </p:sp>
      <p:sp>
        <p:nvSpPr>
          <p:cNvPr id="135" name="TextBox 134"/>
          <p:cNvSpPr txBox="1"/>
          <p:nvPr/>
        </p:nvSpPr>
        <p:spPr>
          <a:xfrm>
            <a:off x="2514600" y="1447800"/>
            <a:ext cx="1033360" cy="584775"/>
          </a:xfrm>
          <a:prstGeom prst="rect">
            <a:avLst/>
          </a:prstGeom>
          <a:noFill/>
        </p:spPr>
        <p:txBody>
          <a:bodyPr wrap="none" rtlCol="0">
            <a:spAutoFit/>
          </a:bodyPr>
          <a:lstStyle/>
          <a:p>
            <a:r>
              <a:rPr lang="en-US" sz="1600" dirty="0" smtClean="0"/>
              <a:t>1. Extract </a:t>
            </a:r>
            <a:endParaRPr lang="en-US" sz="1600" dirty="0"/>
          </a:p>
          <a:p>
            <a:r>
              <a:rPr lang="en-US" sz="1600" dirty="0" smtClean="0"/>
              <a:t>Sentences</a:t>
            </a:r>
          </a:p>
        </p:txBody>
      </p:sp>
      <p:sp>
        <p:nvSpPr>
          <p:cNvPr id="136" name="TextBox 135"/>
          <p:cNvSpPr txBox="1"/>
          <p:nvPr/>
        </p:nvSpPr>
        <p:spPr>
          <a:xfrm>
            <a:off x="3733800" y="2373868"/>
            <a:ext cx="1468672" cy="369332"/>
          </a:xfrm>
          <a:prstGeom prst="rect">
            <a:avLst/>
          </a:prstGeom>
          <a:noFill/>
        </p:spPr>
        <p:txBody>
          <a:bodyPr wrap="none" rtlCol="0">
            <a:spAutoFit/>
          </a:bodyPr>
          <a:lstStyle/>
          <a:p>
            <a:r>
              <a:rPr lang="en-US" dirty="0" smtClean="0"/>
              <a:t>Bag-of-Words</a:t>
            </a:r>
          </a:p>
        </p:txBody>
      </p:sp>
      <p:sp>
        <p:nvSpPr>
          <p:cNvPr id="137" name="TextBox 136"/>
          <p:cNvSpPr txBox="1"/>
          <p:nvPr/>
        </p:nvSpPr>
        <p:spPr>
          <a:xfrm>
            <a:off x="3886200" y="1066800"/>
            <a:ext cx="1140249" cy="369332"/>
          </a:xfrm>
          <a:prstGeom prst="rect">
            <a:avLst/>
          </a:prstGeom>
          <a:noFill/>
        </p:spPr>
        <p:txBody>
          <a:bodyPr wrap="none" rtlCol="0">
            <a:spAutoFit/>
          </a:bodyPr>
          <a:lstStyle/>
          <a:p>
            <a:r>
              <a:rPr lang="en-US" dirty="0" smtClean="0"/>
              <a:t>Sentences</a:t>
            </a:r>
            <a:endParaRPr lang="en-US" dirty="0"/>
          </a:p>
        </p:txBody>
      </p:sp>
      <p:sp>
        <p:nvSpPr>
          <p:cNvPr id="138" name="TextBox 137"/>
          <p:cNvSpPr txBox="1"/>
          <p:nvPr/>
        </p:nvSpPr>
        <p:spPr>
          <a:xfrm>
            <a:off x="616759" y="1143000"/>
            <a:ext cx="1736309" cy="369332"/>
          </a:xfrm>
          <a:prstGeom prst="rect">
            <a:avLst/>
          </a:prstGeom>
          <a:noFill/>
        </p:spPr>
        <p:txBody>
          <a:bodyPr wrap="none" rtlCol="0">
            <a:spAutoFit/>
          </a:bodyPr>
          <a:lstStyle/>
          <a:p>
            <a:r>
              <a:rPr lang="en-US" dirty="0" smtClean="0"/>
              <a:t>New Documents</a:t>
            </a:r>
            <a:endParaRPr lang="en-US" dirty="0"/>
          </a:p>
        </p:txBody>
      </p:sp>
      <p:sp>
        <p:nvSpPr>
          <p:cNvPr id="139" name="TextBox 138"/>
          <p:cNvSpPr txBox="1"/>
          <p:nvPr/>
        </p:nvSpPr>
        <p:spPr>
          <a:xfrm>
            <a:off x="457200" y="4495800"/>
            <a:ext cx="1305422" cy="646331"/>
          </a:xfrm>
          <a:prstGeom prst="rect">
            <a:avLst/>
          </a:prstGeom>
          <a:noFill/>
        </p:spPr>
        <p:txBody>
          <a:bodyPr wrap="none" rtlCol="0">
            <a:spAutoFit/>
          </a:bodyPr>
          <a:lstStyle/>
          <a:p>
            <a:r>
              <a:rPr lang="en-US" dirty="0" smtClean="0"/>
              <a:t>Naïve </a:t>
            </a:r>
            <a:r>
              <a:rPr lang="en-US" dirty="0" err="1" smtClean="0"/>
              <a:t>Bayes</a:t>
            </a:r>
            <a:endParaRPr lang="en-US" dirty="0" smtClean="0"/>
          </a:p>
          <a:p>
            <a:r>
              <a:rPr lang="en-US" dirty="0" smtClean="0"/>
              <a:t>Classifier</a:t>
            </a:r>
            <a:endParaRPr lang="en-US" dirty="0"/>
          </a:p>
        </p:txBody>
      </p:sp>
      <p:sp>
        <p:nvSpPr>
          <p:cNvPr id="140" name="TextBox 139"/>
          <p:cNvSpPr txBox="1"/>
          <p:nvPr/>
        </p:nvSpPr>
        <p:spPr>
          <a:xfrm>
            <a:off x="1676400" y="5955268"/>
            <a:ext cx="359394" cy="369332"/>
          </a:xfrm>
          <a:prstGeom prst="rect">
            <a:avLst/>
          </a:prstGeom>
          <a:noFill/>
        </p:spPr>
        <p:txBody>
          <a:bodyPr wrap="none" rtlCol="0">
            <a:spAutoFit/>
          </a:bodyPr>
          <a:lstStyle/>
          <a:p>
            <a:r>
              <a:rPr lang="en-US" dirty="0" smtClean="0"/>
              <a:t>.7</a:t>
            </a:r>
            <a:endParaRPr lang="en-US" dirty="0"/>
          </a:p>
        </p:txBody>
      </p:sp>
      <p:sp>
        <p:nvSpPr>
          <p:cNvPr id="141" name="TextBox 140"/>
          <p:cNvSpPr txBox="1"/>
          <p:nvPr/>
        </p:nvSpPr>
        <p:spPr>
          <a:xfrm>
            <a:off x="838200" y="5943600"/>
            <a:ext cx="359394" cy="369332"/>
          </a:xfrm>
          <a:prstGeom prst="rect">
            <a:avLst/>
          </a:prstGeom>
          <a:noFill/>
        </p:spPr>
        <p:txBody>
          <a:bodyPr wrap="none" rtlCol="0">
            <a:spAutoFit/>
          </a:bodyPr>
          <a:lstStyle/>
          <a:p>
            <a:r>
              <a:rPr lang="en-US" dirty="0" smtClean="0"/>
              <a:t>.2</a:t>
            </a:r>
            <a:endParaRPr lang="en-US" dirty="0"/>
          </a:p>
        </p:txBody>
      </p:sp>
      <p:sp>
        <p:nvSpPr>
          <p:cNvPr id="142" name="TextBox 141"/>
          <p:cNvSpPr txBox="1"/>
          <p:nvPr/>
        </p:nvSpPr>
        <p:spPr>
          <a:xfrm>
            <a:off x="3069606" y="5955268"/>
            <a:ext cx="359394" cy="369332"/>
          </a:xfrm>
          <a:prstGeom prst="rect">
            <a:avLst/>
          </a:prstGeom>
          <a:noFill/>
        </p:spPr>
        <p:txBody>
          <a:bodyPr wrap="none" rtlCol="0">
            <a:spAutoFit/>
          </a:bodyPr>
          <a:lstStyle/>
          <a:p>
            <a:r>
              <a:rPr lang="en-US" dirty="0" smtClean="0"/>
              <a:t>.2</a:t>
            </a:r>
            <a:endParaRPr lang="en-US" dirty="0"/>
          </a:p>
        </p:txBody>
      </p:sp>
      <p:sp>
        <p:nvSpPr>
          <p:cNvPr id="143" name="TextBox 142"/>
          <p:cNvSpPr txBox="1"/>
          <p:nvPr/>
        </p:nvSpPr>
        <p:spPr>
          <a:xfrm>
            <a:off x="3810000" y="5943600"/>
            <a:ext cx="359394" cy="369332"/>
          </a:xfrm>
          <a:prstGeom prst="rect">
            <a:avLst/>
          </a:prstGeom>
          <a:noFill/>
        </p:spPr>
        <p:txBody>
          <a:bodyPr wrap="none" rtlCol="0">
            <a:spAutoFit/>
          </a:bodyPr>
          <a:lstStyle/>
          <a:p>
            <a:r>
              <a:rPr lang="en-US" dirty="0" smtClean="0"/>
              <a:t>.1</a:t>
            </a:r>
            <a:endParaRPr lang="en-US" dirty="0"/>
          </a:p>
        </p:txBody>
      </p:sp>
      <p:cxnSp>
        <p:nvCxnSpPr>
          <p:cNvPr id="144" name="Straight Arrow Connector 143"/>
          <p:cNvCxnSpPr/>
          <p:nvPr/>
        </p:nvCxnSpPr>
        <p:spPr>
          <a:xfrm rot="5400000">
            <a:off x="6896100" y="3848100"/>
            <a:ext cx="1447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p:nvPr/>
        </p:nvCxnSpPr>
        <p:spPr>
          <a:xfrm>
            <a:off x="2362200" y="3352800"/>
            <a:ext cx="3886200" cy="137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p:nvPr/>
        </p:nvCxnSpPr>
        <p:spPr>
          <a:xfrm flipV="1">
            <a:off x="3810000" y="4953000"/>
            <a:ext cx="25146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7" name="TextBox 146"/>
          <p:cNvSpPr txBox="1"/>
          <p:nvPr/>
        </p:nvSpPr>
        <p:spPr>
          <a:xfrm>
            <a:off x="5638800" y="3886200"/>
            <a:ext cx="2006703" cy="584775"/>
          </a:xfrm>
          <a:prstGeom prst="rect">
            <a:avLst/>
          </a:prstGeom>
          <a:noFill/>
        </p:spPr>
        <p:txBody>
          <a:bodyPr wrap="none" rtlCol="0">
            <a:spAutoFit/>
          </a:bodyPr>
          <a:lstStyle/>
          <a:p>
            <a:r>
              <a:rPr lang="en-US" sz="1600" dirty="0" smtClean="0"/>
              <a:t>3. Infer the Sentiment</a:t>
            </a:r>
          </a:p>
          <a:p>
            <a:r>
              <a:rPr lang="en-US" sz="1600" dirty="0" smtClean="0"/>
              <a:t>on new documents</a:t>
            </a:r>
          </a:p>
        </p:txBody>
      </p:sp>
      <p:pic>
        <p:nvPicPr>
          <p:cNvPr id="148" name="Picture 2"/>
          <p:cNvPicPr>
            <a:picLocks noChangeAspect="1" noChangeArrowheads="1"/>
          </p:cNvPicPr>
          <p:nvPr/>
        </p:nvPicPr>
        <p:blipFill>
          <a:blip r:embed="rId3" cstate="print"/>
          <a:srcRect/>
          <a:stretch>
            <a:fillRect/>
          </a:stretch>
        </p:blipFill>
        <p:spPr bwMode="auto">
          <a:xfrm>
            <a:off x="457200" y="1240295"/>
            <a:ext cx="1981200" cy="2798305"/>
          </a:xfrm>
          <a:prstGeom prst="rect">
            <a:avLst/>
          </a:prstGeom>
          <a:noFill/>
          <a:ln w="9525">
            <a:noFill/>
            <a:miter lim="800000"/>
            <a:headEnd/>
            <a:tailEnd/>
          </a:ln>
        </p:spPr>
      </p:pic>
      <p:sp>
        <p:nvSpPr>
          <p:cNvPr id="149" name="TextBox 148"/>
          <p:cNvSpPr txBox="1"/>
          <p:nvPr/>
        </p:nvSpPr>
        <p:spPr>
          <a:xfrm>
            <a:off x="914400" y="1905000"/>
            <a:ext cx="1600200" cy="1323439"/>
          </a:xfrm>
          <a:prstGeom prst="rect">
            <a:avLst/>
          </a:prstGeom>
          <a:noFill/>
        </p:spPr>
        <p:txBody>
          <a:bodyPr wrap="square" rtlCol="0">
            <a:spAutoFit/>
          </a:bodyPr>
          <a:lstStyle/>
          <a:p>
            <a:r>
              <a:rPr lang="en-US" sz="1600" dirty="0" smtClean="0"/>
              <a:t>Marriot has </a:t>
            </a:r>
          </a:p>
          <a:p>
            <a:r>
              <a:rPr lang="en-US" sz="1600" dirty="0" smtClean="0"/>
              <a:t>good service.</a:t>
            </a:r>
          </a:p>
          <a:p>
            <a:r>
              <a:rPr lang="en-US" sz="1600" dirty="0" smtClean="0"/>
              <a:t>…….</a:t>
            </a:r>
          </a:p>
          <a:p>
            <a:r>
              <a:rPr lang="en-US" sz="1600" dirty="0" smtClean="0"/>
              <a:t>We love it. </a:t>
            </a:r>
          </a:p>
          <a:p>
            <a:endParaRPr lang="en-US" sz="1600" dirty="0" smtClean="0"/>
          </a:p>
        </p:txBody>
      </p:sp>
      <p:sp>
        <p:nvSpPr>
          <p:cNvPr id="150" name="TextBox 149"/>
          <p:cNvSpPr txBox="1"/>
          <p:nvPr/>
        </p:nvSpPr>
        <p:spPr>
          <a:xfrm>
            <a:off x="533400" y="1295400"/>
            <a:ext cx="1736309" cy="369332"/>
          </a:xfrm>
          <a:prstGeom prst="rect">
            <a:avLst/>
          </a:prstGeom>
          <a:noFill/>
        </p:spPr>
        <p:txBody>
          <a:bodyPr wrap="none" rtlCol="0">
            <a:spAutoFit/>
          </a:bodyPr>
          <a:lstStyle/>
          <a:p>
            <a:r>
              <a:rPr lang="en-US" dirty="0" smtClean="0"/>
              <a:t>New Documents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34" grpId="0"/>
      <p:bldP spid="135" grpId="0"/>
      <p:bldP spid="136" grpId="0"/>
      <p:bldP spid="137" grpId="0"/>
      <p:bldP spid="138" grpId="0"/>
      <p:bldP spid="139" grpId="0"/>
      <p:bldP spid="140" grpId="0"/>
      <p:bldP spid="141" grpId="0"/>
      <p:bldP spid="142" grpId="0"/>
      <p:bldP spid="143" grpId="0"/>
      <p:bldP spid="1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743200" y="685800"/>
            <a:ext cx="3257815" cy="584775"/>
          </a:xfrm>
          <a:prstGeom prst="rect">
            <a:avLst/>
          </a:prstGeom>
          <a:noFill/>
        </p:spPr>
        <p:txBody>
          <a:bodyPr wrap="none" rtlCol="0">
            <a:spAutoFit/>
          </a:bodyPr>
          <a:lstStyle/>
          <a:p>
            <a:r>
              <a:rPr lang="en-US" altLang="zh-TW" sz="3200" b="1" dirty="0" smtClean="0"/>
              <a:t>Dictionary Model:</a:t>
            </a:r>
            <a:endParaRPr lang="zh-TW" altLang="en-US" sz="3200" b="1" dirty="0"/>
          </a:p>
        </p:txBody>
      </p:sp>
      <p:sp>
        <p:nvSpPr>
          <p:cNvPr id="7" name="Content Placeholder 2"/>
          <p:cNvSpPr>
            <a:spLocks noGrp="1"/>
          </p:cNvSpPr>
          <p:nvPr>
            <p:ph idx="4294967295"/>
          </p:nvPr>
        </p:nvSpPr>
        <p:spPr>
          <a:xfrm>
            <a:off x="457200" y="1570037"/>
            <a:ext cx="8229600" cy="4525963"/>
          </a:xfrm>
          <a:prstGeom prst="rect">
            <a:avLst/>
          </a:prstGeom>
        </p:spPr>
        <p:txBody>
          <a:bodyPr>
            <a:normAutofit/>
          </a:bodyPr>
          <a:lstStyle/>
          <a:p>
            <a:pPr>
              <a:buFont typeface="Arial" pitchFamily="34" charset="0"/>
              <a:buChar char="•"/>
            </a:pPr>
            <a:r>
              <a:rPr lang="en-US" sz="2400" dirty="0" smtClean="0"/>
              <a:t> Same Learning-Inference process</a:t>
            </a:r>
          </a:p>
          <a:p>
            <a:endParaRPr lang="en-US" sz="2400" dirty="0" smtClean="0"/>
          </a:p>
          <a:p>
            <a:pPr>
              <a:buFont typeface="Arial" pitchFamily="34" charset="0"/>
              <a:buChar char="•"/>
            </a:pPr>
            <a:r>
              <a:rPr lang="en-US" sz="2400" dirty="0" smtClean="0"/>
              <a:t> Replace Bag-of-Words with Sentiment Dictionary</a:t>
            </a:r>
          </a:p>
          <a:p>
            <a:pPr lvl="1">
              <a:buFont typeface="Arial" pitchFamily="34" charset="0"/>
              <a:buChar char="•"/>
            </a:pPr>
            <a:r>
              <a:rPr lang="en-US" sz="1800" dirty="0" smtClean="0"/>
              <a:t>More human effort but more accurate!</a:t>
            </a:r>
          </a:p>
          <a:p>
            <a:pPr lvl="1">
              <a:buFont typeface="Arial" pitchFamily="34" charset="0"/>
              <a:buChar char="•"/>
            </a:pPr>
            <a:r>
              <a:rPr lang="en-US" sz="1800" b="1" dirty="0" smtClean="0"/>
              <a:t>80%+  </a:t>
            </a:r>
            <a:r>
              <a:rPr lang="en-US" sz="1800" dirty="0" smtClean="0"/>
              <a:t>accuracy for the dictionary model</a:t>
            </a:r>
            <a:endParaRPr lang="en-US" altLang="zh-TW" sz="1800" dirty="0" smtClean="0"/>
          </a:p>
          <a:p>
            <a:pPr lvl="1">
              <a:buFont typeface="Arial" pitchFamily="34" charset="0"/>
              <a:buChar char="•"/>
            </a:pPr>
            <a:r>
              <a:rPr lang="en-US" altLang="zh-TW" sz="1800" dirty="0" smtClean="0"/>
              <a:t>Can reach  </a:t>
            </a:r>
            <a:r>
              <a:rPr lang="en-US" altLang="zh-TW" sz="1800" b="1" dirty="0" smtClean="0"/>
              <a:t>90%+ </a:t>
            </a:r>
            <a:r>
              <a:rPr lang="en-US" altLang="zh-TW" sz="1800" dirty="0" smtClean="0"/>
              <a:t>with more engineering:</a:t>
            </a:r>
          </a:p>
          <a:p>
            <a:pPr lvl="1"/>
            <a:r>
              <a:rPr lang="en-US" sz="1800" dirty="0" smtClean="0"/>
              <a:t>	Handling negative tones, entity association, sarcasm, ...</a:t>
            </a:r>
          </a:p>
          <a:p>
            <a:pPr lvl="1"/>
            <a:r>
              <a:rPr lang="en-US" sz="1800" dirty="0" smtClean="0"/>
              <a:t>	Part-of-speech tagging, Named Entity Recognition, Co-reference, …</a:t>
            </a:r>
          </a:p>
          <a:p>
            <a:pPr lvl="2"/>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743200" y="685800"/>
            <a:ext cx="3544560" cy="584775"/>
          </a:xfrm>
          <a:prstGeom prst="rect">
            <a:avLst/>
          </a:prstGeom>
          <a:noFill/>
        </p:spPr>
        <p:txBody>
          <a:bodyPr wrap="none" rtlCol="0">
            <a:spAutoFit/>
          </a:bodyPr>
          <a:lstStyle/>
          <a:p>
            <a:r>
              <a:rPr lang="en-US" altLang="zh-TW" sz="3200" b="1" dirty="0" smtClean="0"/>
              <a:t>Model Comparison:</a:t>
            </a:r>
            <a:endParaRPr lang="zh-TW" altLang="en-US" sz="3200" b="1" dirty="0"/>
          </a:p>
        </p:txBody>
      </p:sp>
      <p:pic>
        <p:nvPicPr>
          <p:cNvPr id="5" name="Picture 4" descr="Model Accuracy Comparison.jpeg"/>
          <p:cNvPicPr>
            <a:picLocks noChangeAspect="1"/>
          </p:cNvPicPr>
          <p:nvPr/>
        </p:nvPicPr>
        <p:blipFill>
          <a:blip r:embed="rId3" cstate="print"/>
          <a:stretch>
            <a:fillRect/>
          </a:stretch>
        </p:blipFill>
        <p:spPr>
          <a:xfrm>
            <a:off x="1828800" y="1143000"/>
            <a:ext cx="5153025" cy="496846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ccuracyV.S.Domain.jpeg"/>
          <p:cNvPicPr>
            <a:picLocks noChangeAspect="1"/>
          </p:cNvPicPr>
          <p:nvPr/>
        </p:nvPicPr>
        <p:blipFill>
          <a:blip r:embed="rId3" cstate="print"/>
          <a:stretch>
            <a:fillRect/>
          </a:stretch>
        </p:blipFill>
        <p:spPr>
          <a:xfrm>
            <a:off x="1371600" y="1143001"/>
            <a:ext cx="5895975" cy="5105400"/>
          </a:xfrm>
          <a:prstGeom prst="rect">
            <a:avLst/>
          </a:prstGeom>
        </p:spPr>
      </p:pic>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895600" y="685800"/>
            <a:ext cx="3108736" cy="584775"/>
          </a:xfrm>
          <a:prstGeom prst="rect">
            <a:avLst/>
          </a:prstGeom>
          <a:noFill/>
        </p:spPr>
        <p:txBody>
          <a:bodyPr wrap="none" rtlCol="0">
            <a:spAutoFit/>
          </a:bodyPr>
          <a:lstStyle/>
          <a:p>
            <a:r>
              <a:rPr lang="en-US" altLang="zh-TW" sz="3200" b="1" dirty="0" smtClean="0"/>
              <a:t>Data Complexity:</a:t>
            </a:r>
            <a:endParaRPr lang="zh-TW" altLang="en-US" sz="3200" b="1" dirty="0"/>
          </a:p>
        </p:txBody>
      </p:sp>
      <p:grpSp>
        <p:nvGrpSpPr>
          <p:cNvPr id="7" name="Group 6"/>
          <p:cNvGrpSpPr/>
          <p:nvPr/>
        </p:nvGrpSpPr>
        <p:grpSpPr>
          <a:xfrm>
            <a:off x="1447800" y="1600200"/>
            <a:ext cx="2895600" cy="1752600"/>
            <a:chOff x="1447800" y="1600200"/>
            <a:chExt cx="2895600" cy="1752600"/>
          </a:xfrm>
        </p:grpSpPr>
        <p:sp>
          <p:nvSpPr>
            <p:cNvPr id="5" name="Oval 4"/>
            <p:cNvSpPr/>
            <p:nvPr/>
          </p:nvSpPr>
          <p:spPr>
            <a:xfrm>
              <a:off x="1447800" y="1600200"/>
              <a:ext cx="2895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p:cNvSpPr txBox="1"/>
            <p:nvPr/>
          </p:nvSpPr>
          <p:spPr>
            <a:xfrm>
              <a:off x="1828800" y="2895600"/>
              <a:ext cx="2239459" cy="369332"/>
            </a:xfrm>
            <a:prstGeom prst="rect">
              <a:avLst/>
            </a:prstGeom>
            <a:noFill/>
          </p:spPr>
          <p:txBody>
            <a:bodyPr wrap="none" rtlCol="0">
              <a:spAutoFit/>
            </a:bodyPr>
            <a:lstStyle/>
            <a:p>
              <a:r>
                <a:rPr lang="en-US" altLang="zh-TW" b="1" dirty="0" smtClean="0"/>
                <a:t>Business Applications</a:t>
              </a:r>
              <a:endParaRPr lang="zh-TW"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(-Hsiang) Chang, Zach Travis, Daisy </a:t>
            </a:r>
            <a:r>
              <a:rPr lang="en-US" dirty="0" err="1" smtClean="0"/>
              <a:t>Zhe</a:t>
            </a:r>
            <a:r>
              <a:rPr lang="en-US" dirty="0" smtClean="0"/>
              <a:t> Wang</a:t>
            </a:r>
            <a:endParaRPr lang="en-US" dirty="0"/>
          </a:p>
        </p:txBody>
      </p:sp>
      <p:sp>
        <p:nvSpPr>
          <p:cNvPr id="4" name="TextBox 3"/>
          <p:cNvSpPr txBox="1"/>
          <p:nvPr/>
        </p:nvSpPr>
        <p:spPr>
          <a:xfrm>
            <a:off x="1600200" y="1981200"/>
            <a:ext cx="6187207" cy="646331"/>
          </a:xfrm>
          <a:prstGeom prst="rect">
            <a:avLst/>
          </a:prstGeom>
          <a:noFill/>
        </p:spPr>
        <p:txBody>
          <a:bodyPr wrap="none" rtlCol="0">
            <a:spAutoFit/>
          </a:bodyPr>
          <a:lstStyle/>
          <a:p>
            <a:r>
              <a:rPr lang="en-US" altLang="zh-TW" sz="3600" b="1" dirty="0" smtClean="0"/>
              <a:t>Part III : Sentiment Aggregation</a:t>
            </a:r>
            <a:endParaRPr lang="zh-TW" altLang="en-US"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828800" y="533400"/>
            <a:ext cx="5770811" cy="584775"/>
          </a:xfrm>
          <a:prstGeom prst="rect">
            <a:avLst/>
          </a:prstGeom>
          <a:noFill/>
        </p:spPr>
        <p:txBody>
          <a:bodyPr wrap="none" rtlCol="0">
            <a:spAutoFit/>
          </a:bodyPr>
          <a:lstStyle/>
          <a:p>
            <a:r>
              <a:rPr lang="en-US" altLang="zh-TW" sz="3200" b="1" dirty="0" smtClean="0"/>
              <a:t>Sentiment Dashboard: Heat Map</a:t>
            </a:r>
            <a:endParaRPr lang="zh-TW" altLang="en-US" sz="3200" b="1" dirty="0"/>
          </a:p>
        </p:txBody>
      </p:sp>
      <p:pic>
        <p:nvPicPr>
          <p:cNvPr id="5" name="Content Placeholder 4" descr="testplot.jpg"/>
          <p:cNvPicPr>
            <a:picLocks noGrp="1" noChangeAspect="1"/>
          </p:cNvPicPr>
          <p:nvPr>
            <p:ph idx="4294967295"/>
          </p:nvPr>
        </p:nvPicPr>
        <p:blipFill>
          <a:blip r:embed="rId3" cstate="print"/>
          <a:stretch>
            <a:fillRect/>
          </a:stretch>
        </p:blipFill>
        <p:spPr>
          <a:xfrm>
            <a:off x="838200" y="1189037"/>
            <a:ext cx="7130620" cy="4525963"/>
          </a:xfrm>
          <a:prstGeom prst="rect">
            <a:avLst/>
          </a:prstGeom>
        </p:spPr>
      </p:pic>
      <p:sp>
        <p:nvSpPr>
          <p:cNvPr id="6" name="Rectangle 5"/>
          <p:cNvSpPr/>
          <p:nvPr/>
        </p:nvSpPr>
        <p:spPr>
          <a:xfrm>
            <a:off x="1524000" y="5867400"/>
            <a:ext cx="304800" cy="302381"/>
          </a:xfrm>
          <a:prstGeom prst="rect">
            <a:avLst/>
          </a:prstGeom>
          <a:solidFill>
            <a:srgbClr val="1A964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5867400"/>
            <a:ext cx="307238" cy="304800"/>
          </a:xfrm>
          <a:prstGeom prst="rect">
            <a:avLst/>
          </a:prstGeom>
          <a:solidFill>
            <a:srgbClr val="A6CF6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7200" y="5867400"/>
            <a:ext cx="304800" cy="302381"/>
          </a:xfrm>
          <a:prstGeom prst="rect">
            <a:avLst/>
          </a:prstGeom>
          <a:solidFill>
            <a:srgbClr val="FFFFB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1562" y="5867400"/>
            <a:ext cx="307238" cy="304800"/>
          </a:xfrm>
          <a:prstGeom prst="rect">
            <a:avLst/>
          </a:prstGeom>
          <a:solidFill>
            <a:srgbClr val="FDAE6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98362" y="5867400"/>
            <a:ext cx="307238" cy="304800"/>
          </a:xfrm>
          <a:prstGeom prst="rect">
            <a:avLst/>
          </a:prstGeom>
          <a:solidFill>
            <a:srgbClr val="D7191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28800" y="5791200"/>
            <a:ext cx="1295400" cy="461665"/>
          </a:xfrm>
          <a:prstGeom prst="rect">
            <a:avLst/>
          </a:prstGeom>
          <a:noFill/>
        </p:spPr>
        <p:txBody>
          <a:bodyPr wrap="square" rtlCol="0">
            <a:spAutoFit/>
          </a:bodyPr>
          <a:lstStyle/>
          <a:p>
            <a:r>
              <a:rPr lang="en-US" sz="2400" dirty="0" smtClean="0"/>
              <a:t>5 (Good)</a:t>
            </a:r>
            <a:endParaRPr lang="en-US" sz="2400" dirty="0"/>
          </a:p>
        </p:txBody>
      </p:sp>
      <p:sp>
        <p:nvSpPr>
          <p:cNvPr id="12" name="TextBox 11"/>
          <p:cNvSpPr txBox="1"/>
          <p:nvPr/>
        </p:nvSpPr>
        <p:spPr>
          <a:xfrm>
            <a:off x="3505200" y="5786735"/>
            <a:ext cx="838200" cy="461665"/>
          </a:xfrm>
          <a:prstGeom prst="rect">
            <a:avLst/>
          </a:prstGeom>
          <a:noFill/>
        </p:spPr>
        <p:txBody>
          <a:bodyPr wrap="square" rtlCol="0">
            <a:spAutoFit/>
          </a:bodyPr>
          <a:lstStyle/>
          <a:p>
            <a:r>
              <a:rPr lang="en-US" sz="2400" dirty="0" smtClean="0"/>
              <a:t>4</a:t>
            </a:r>
            <a:endParaRPr lang="en-US" sz="2400" dirty="0"/>
          </a:p>
        </p:txBody>
      </p:sp>
      <p:sp>
        <p:nvSpPr>
          <p:cNvPr id="14" name="TextBox 13"/>
          <p:cNvSpPr txBox="1"/>
          <p:nvPr/>
        </p:nvSpPr>
        <p:spPr>
          <a:xfrm>
            <a:off x="4572000" y="5791200"/>
            <a:ext cx="838200" cy="461665"/>
          </a:xfrm>
          <a:prstGeom prst="rect">
            <a:avLst/>
          </a:prstGeom>
          <a:noFill/>
        </p:spPr>
        <p:txBody>
          <a:bodyPr wrap="square" rtlCol="0">
            <a:spAutoFit/>
          </a:bodyPr>
          <a:lstStyle/>
          <a:p>
            <a:r>
              <a:rPr lang="en-US" sz="2400" dirty="0" smtClean="0"/>
              <a:t>3</a:t>
            </a:r>
            <a:endParaRPr lang="en-US" sz="2400" dirty="0"/>
          </a:p>
        </p:txBody>
      </p:sp>
      <p:sp>
        <p:nvSpPr>
          <p:cNvPr id="15" name="TextBox 14"/>
          <p:cNvSpPr txBox="1"/>
          <p:nvPr/>
        </p:nvSpPr>
        <p:spPr>
          <a:xfrm>
            <a:off x="5638800" y="5786735"/>
            <a:ext cx="838200" cy="461665"/>
          </a:xfrm>
          <a:prstGeom prst="rect">
            <a:avLst/>
          </a:prstGeom>
          <a:noFill/>
        </p:spPr>
        <p:txBody>
          <a:bodyPr wrap="square" rtlCol="0">
            <a:spAutoFit/>
          </a:bodyPr>
          <a:lstStyle/>
          <a:p>
            <a:r>
              <a:rPr lang="en-US" sz="2400" dirty="0" smtClean="0"/>
              <a:t>2</a:t>
            </a:r>
            <a:endParaRPr lang="en-US" sz="2400" dirty="0"/>
          </a:p>
        </p:txBody>
      </p:sp>
      <p:sp>
        <p:nvSpPr>
          <p:cNvPr id="16" name="TextBox 15"/>
          <p:cNvSpPr txBox="1"/>
          <p:nvPr/>
        </p:nvSpPr>
        <p:spPr>
          <a:xfrm>
            <a:off x="6705600" y="5791200"/>
            <a:ext cx="1143000" cy="461665"/>
          </a:xfrm>
          <a:prstGeom prst="rect">
            <a:avLst/>
          </a:prstGeom>
          <a:noFill/>
        </p:spPr>
        <p:txBody>
          <a:bodyPr wrap="square" rtlCol="0">
            <a:spAutoFit/>
          </a:bodyPr>
          <a:lstStyle/>
          <a:p>
            <a:r>
              <a:rPr lang="en-US" sz="2400" dirty="0" smtClean="0"/>
              <a:t>1(Bad)</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Example</a:t>
            </a:r>
            <a:endParaRPr lang="en-US" dirty="0"/>
          </a:p>
        </p:txBody>
      </p:sp>
    </p:spTree>
    <p:controls>
      <p:control spid="1026" name="ShockwaveFlash1" r:id="rId2" imgW="7542360" imgH="5257800"/>
    </p:controls>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6045501" cy="584775"/>
          </a:xfrm>
          <a:prstGeom prst="rect">
            <a:avLst/>
          </a:prstGeom>
          <a:noFill/>
        </p:spPr>
        <p:txBody>
          <a:bodyPr wrap="none" rtlCol="0">
            <a:spAutoFit/>
          </a:bodyPr>
          <a:lstStyle/>
          <a:p>
            <a:r>
              <a:rPr lang="en-US" altLang="zh-TW" sz="3200" b="1" dirty="0" smtClean="0"/>
              <a:t>Sentiment Dashboard: Time Series</a:t>
            </a:r>
            <a:endParaRPr lang="zh-TW" altLang="en-US" sz="3200" b="1" dirty="0"/>
          </a:p>
        </p:txBody>
      </p:sp>
      <p:pic>
        <p:nvPicPr>
          <p:cNvPr id="5" name="Picture 4" descr="MarriotTimeSeries.jpeg"/>
          <p:cNvPicPr>
            <a:picLocks noChangeAspect="1"/>
          </p:cNvPicPr>
          <p:nvPr/>
        </p:nvPicPr>
        <p:blipFill>
          <a:blip r:embed="rId3" cstate="print"/>
          <a:stretch>
            <a:fillRect/>
          </a:stretch>
        </p:blipFill>
        <p:spPr>
          <a:xfrm>
            <a:off x="604174" y="1295400"/>
            <a:ext cx="7473026" cy="4191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5893986" cy="584775"/>
          </a:xfrm>
          <a:prstGeom prst="rect">
            <a:avLst/>
          </a:prstGeom>
          <a:noFill/>
        </p:spPr>
        <p:txBody>
          <a:bodyPr wrap="none" rtlCol="0">
            <a:spAutoFit/>
          </a:bodyPr>
          <a:lstStyle/>
          <a:p>
            <a:r>
              <a:rPr lang="en-US" altLang="zh-TW" sz="3200" b="1" dirty="0" smtClean="0"/>
              <a:t>Sentiment Dashboard: Drill Down</a:t>
            </a:r>
            <a:endParaRPr lang="zh-TW" altLang="en-US" sz="3200" b="1" dirty="0"/>
          </a:p>
        </p:txBody>
      </p:sp>
      <p:pic>
        <p:nvPicPr>
          <p:cNvPr id="5" name="Picture 4" descr="campaign_2.jpg"/>
          <p:cNvPicPr>
            <a:picLocks noChangeAspect="1"/>
          </p:cNvPicPr>
          <p:nvPr/>
        </p:nvPicPr>
        <p:blipFill>
          <a:blip r:embed="rId3" cstate="print"/>
          <a:stretch>
            <a:fillRect/>
          </a:stretch>
        </p:blipFill>
        <p:spPr>
          <a:xfrm>
            <a:off x="1295400" y="1524000"/>
            <a:ext cx="6075458" cy="3695083"/>
          </a:xfrm>
          <a:prstGeom prst="rect">
            <a:avLst/>
          </a:prstGeom>
        </p:spPr>
      </p:pic>
      <p:sp>
        <p:nvSpPr>
          <p:cNvPr id="6" name="TextBox 5"/>
          <p:cNvSpPr txBox="1"/>
          <p:nvPr/>
        </p:nvSpPr>
        <p:spPr>
          <a:xfrm>
            <a:off x="1295400" y="5257800"/>
            <a:ext cx="1699311" cy="369332"/>
          </a:xfrm>
          <a:prstGeom prst="rect">
            <a:avLst/>
          </a:prstGeom>
          <a:noFill/>
        </p:spPr>
        <p:txBody>
          <a:bodyPr wrap="none" rtlCol="0">
            <a:spAutoFit/>
          </a:bodyPr>
          <a:lstStyle/>
          <a:p>
            <a:r>
              <a:rPr lang="en-US" altLang="zh-TW" dirty="0" smtClean="0"/>
              <a:t>Source: Radian6</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6099811" cy="584775"/>
          </a:xfrm>
          <a:prstGeom prst="rect">
            <a:avLst/>
          </a:prstGeom>
          <a:noFill/>
        </p:spPr>
        <p:txBody>
          <a:bodyPr wrap="none" rtlCol="0">
            <a:spAutoFit/>
          </a:bodyPr>
          <a:lstStyle/>
          <a:p>
            <a:r>
              <a:rPr lang="en-US" altLang="zh-TW" sz="3200" b="1" dirty="0" smtClean="0"/>
              <a:t>Sentiment Dashboard: Word Cloud</a:t>
            </a:r>
            <a:endParaRPr lang="zh-TW" altLang="en-US" sz="3200" b="1" dirty="0"/>
          </a:p>
        </p:txBody>
      </p:sp>
      <p:grpSp>
        <p:nvGrpSpPr>
          <p:cNvPr id="21" name="Group 20"/>
          <p:cNvGrpSpPr/>
          <p:nvPr/>
        </p:nvGrpSpPr>
        <p:grpSpPr>
          <a:xfrm>
            <a:off x="1905000" y="1524000"/>
            <a:ext cx="6358347" cy="3077005"/>
            <a:chOff x="1938747" y="1857805"/>
            <a:chExt cx="6358347" cy="3077005"/>
          </a:xfrm>
        </p:grpSpPr>
        <p:pic>
          <p:nvPicPr>
            <p:cNvPr id="5" name="Picture 4" descr="trends_1.jpg"/>
            <p:cNvPicPr>
              <a:picLocks noChangeAspect="1"/>
            </p:cNvPicPr>
            <p:nvPr/>
          </p:nvPicPr>
          <p:blipFill>
            <a:blip r:embed="rId3" cstate="print"/>
            <a:stretch>
              <a:fillRect/>
            </a:stretch>
          </p:blipFill>
          <p:spPr>
            <a:xfrm>
              <a:off x="1938747" y="1857805"/>
              <a:ext cx="6358347" cy="3077005"/>
            </a:xfrm>
            <a:prstGeom prst="rect">
              <a:avLst/>
            </a:prstGeom>
          </p:spPr>
        </p:pic>
        <p:sp>
          <p:nvSpPr>
            <p:cNvPr id="7" name="Rectangle 6"/>
            <p:cNvSpPr/>
            <p:nvPr/>
          </p:nvSpPr>
          <p:spPr>
            <a:xfrm>
              <a:off x="2438400" y="2057400"/>
              <a:ext cx="1371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smtClean="0"/>
                <a:t>Marriott Word Cloud</a:t>
              </a:r>
              <a:endParaRPr lang="zh-TW" altLang="en-US" sz="1050" dirty="0"/>
            </a:p>
          </p:txBody>
        </p:sp>
        <p:sp>
          <p:nvSpPr>
            <p:cNvPr id="8" name="TextBox 7"/>
            <p:cNvSpPr txBox="1"/>
            <p:nvPr/>
          </p:nvSpPr>
          <p:spPr>
            <a:xfrm>
              <a:off x="3462747" y="2924605"/>
              <a:ext cx="1828800" cy="301621"/>
            </a:xfrm>
            <a:prstGeom prst="rect">
              <a:avLst/>
            </a:prstGeom>
            <a:noFill/>
          </p:spPr>
          <p:txBody>
            <a:bodyPr wrap="square" rtlCol="0">
              <a:spAutoFit/>
            </a:bodyPr>
            <a:lstStyle/>
            <a:p>
              <a:r>
                <a:rPr lang="en-US" altLang="zh-TW" sz="1360" b="1" dirty="0" smtClean="0">
                  <a:solidFill>
                    <a:srgbClr val="FF0000"/>
                  </a:solidFill>
                </a:rPr>
                <a:t>Front Desk</a:t>
              </a:r>
              <a:endParaRPr lang="zh-TW" altLang="en-US" sz="1360" b="1" dirty="0">
                <a:solidFill>
                  <a:srgbClr val="FF0000"/>
                </a:solidFill>
              </a:endParaRPr>
            </a:p>
          </p:txBody>
        </p:sp>
        <p:sp>
          <p:nvSpPr>
            <p:cNvPr id="9" name="TextBox 8"/>
            <p:cNvSpPr txBox="1"/>
            <p:nvPr/>
          </p:nvSpPr>
          <p:spPr>
            <a:xfrm>
              <a:off x="4377147" y="3458005"/>
              <a:ext cx="1537600" cy="830997"/>
            </a:xfrm>
            <a:prstGeom prst="rect">
              <a:avLst/>
            </a:prstGeom>
            <a:noFill/>
          </p:spPr>
          <p:txBody>
            <a:bodyPr wrap="none" rtlCol="0">
              <a:spAutoFit/>
            </a:bodyPr>
            <a:lstStyle/>
            <a:p>
              <a:r>
                <a:rPr lang="en-US" altLang="zh-TW" sz="4800" b="1" dirty="0" smtClean="0">
                  <a:solidFill>
                    <a:srgbClr val="00B050"/>
                  </a:solidFill>
                </a:rPr>
                <a:t>clean</a:t>
              </a:r>
              <a:endParaRPr lang="zh-TW" altLang="en-US" sz="4800" b="1" dirty="0">
                <a:solidFill>
                  <a:srgbClr val="00B050"/>
                </a:solidFill>
              </a:endParaRPr>
            </a:p>
          </p:txBody>
        </p:sp>
        <p:sp>
          <p:nvSpPr>
            <p:cNvPr id="10" name="TextBox 9"/>
            <p:cNvSpPr txBox="1"/>
            <p:nvPr/>
          </p:nvSpPr>
          <p:spPr>
            <a:xfrm>
              <a:off x="5334000" y="2895600"/>
              <a:ext cx="1087157" cy="769441"/>
            </a:xfrm>
            <a:prstGeom prst="rect">
              <a:avLst/>
            </a:prstGeom>
            <a:noFill/>
          </p:spPr>
          <p:txBody>
            <a:bodyPr wrap="none" rtlCol="0">
              <a:spAutoFit/>
            </a:bodyPr>
            <a:lstStyle/>
            <a:p>
              <a:r>
                <a:rPr lang="en-US" altLang="zh-TW" sz="4400" b="1" dirty="0" smtClean="0">
                  <a:solidFill>
                    <a:srgbClr val="00B050"/>
                  </a:solidFill>
                </a:rPr>
                <a:t>Bed</a:t>
              </a:r>
              <a:endParaRPr lang="zh-TW" altLang="en-US" sz="4400" b="1" dirty="0">
                <a:solidFill>
                  <a:srgbClr val="00B050"/>
                </a:solidFill>
              </a:endParaRPr>
            </a:p>
          </p:txBody>
        </p:sp>
        <p:sp>
          <p:nvSpPr>
            <p:cNvPr id="11" name="TextBox 10"/>
            <p:cNvSpPr txBox="1"/>
            <p:nvPr/>
          </p:nvSpPr>
          <p:spPr>
            <a:xfrm>
              <a:off x="4910547" y="2162605"/>
              <a:ext cx="1463286" cy="923330"/>
            </a:xfrm>
            <a:prstGeom prst="rect">
              <a:avLst/>
            </a:prstGeom>
            <a:noFill/>
          </p:spPr>
          <p:txBody>
            <a:bodyPr wrap="none" rtlCol="0">
              <a:spAutoFit/>
            </a:bodyPr>
            <a:lstStyle/>
            <a:p>
              <a:r>
                <a:rPr lang="en-US" altLang="zh-TW" sz="5400" b="1" dirty="0" smtClean="0">
                  <a:solidFill>
                    <a:srgbClr val="00B050"/>
                  </a:solidFill>
                </a:rPr>
                <a:t>staff</a:t>
              </a:r>
              <a:endParaRPr lang="zh-TW" altLang="en-US" sz="5400" b="1" dirty="0">
                <a:solidFill>
                  <a:srgbClr val="00B050"/>
                </a:solidFill>
              </a:endParaRPr>
            </a:p>
          </p:txBody>
        </p:sp>
        <p:sp>
          <p:nvSpPr>
            <p:cNvPr id="12" name="TextBox 11"/>
            <p:cNvSpPr txBox="1"/>
            <p:nvPr/>
          </p:nvSpPr>
          <p:spPr>
            <a:xfrm>
              <a:off x="3462747" y="3839005"/>
              <a:ext cx="761999" cy="215444"/>
            </a:xfrm>
            <a:prstGeom prst="rect">
              <a:avLst/>
            </a:prstGeom>
            <a:noFill/>
          </p:spPr>
          <p:txBody>
            <a:bodyPr wrap="square" rtlCol="0">
              <a:spAutoFit/>
            </a:bodyPr>
            <a:lstStyle/>
            <a:p>
              <a:r>
                <a:rPr lang="en-US" altLang="zh-TW" sz="800" b="1" dirty="0" smtClean="0">
                  <a:solidFill>
                    <a:srgbClr val="FF0000"/>
                  </a:solidFill>
                </a:rPr>
                <a:t>Noise</a:t>
              </a:r>
              <a:endParaRPr lang="zh-TW" altLang="en-US" sz="800" b="1" dirty="0">
                <a:solidFill>
                  <a:srgbClr val="FF0000"/>
                </a:solidFill>
              </a:endParaRPr>
            </a:p>
          </p:txBody>
        </p:sp>
        <p:sp>
          <p:nvSpPr>
            <p:cNvPr id="13" name="TextBox 12"/>
            <p:cNvSpPr txBox="1"/>
            <p:nvPr/>
          </p:nvSpPr>
          <p:spPr>
            <a:xfrm>
              <a:off x="4224747" y="3229405"/>
              <a:ext cx="1295400" cy="338554"/>
            </a:xfrm>
            <a:prstGeom prst="rect">
              <a:avLst/>
            </a:prstGeom>
            <a:noFill/>
          </p:spPr>
          <p:txBody>
            <a:bodyPr wrap="square" rtlCol="0">
              <a:spAutoFit/>
            </a:bodyPr>
            <a:lstStyle/>
            <a:p>
              <a:r>
                <a:rPr lang="en-US" altLang="zh-TW" sz="1600" b="1" dirty="0" smtClean="0">
                  <a:solidFill>
                    <a:srgbClr val="1A9641"/>
                  </a:solidFill>
                </a:rPr>
                <a:t>Bathroom</a:t>
              </a:r>
              <a:endParaRPr lang="zh-TW" altLang="en-US" sz="1600" b="1" dirty="0">
                <a:solidFill>
                  <a:srgbClr val="1A9641"/>
                </a:solidFill>
              </a:endParaRPr>
            </a:p>
          </p:txBody>
        </p:sp>
        <p:sp>
          <p:nvSpPr>
            <p:cNvPr id="15" name="TextBox 14"/>
            <p:cNvSpPr txBox="1"/>
            <p:nvPr/>
          </p:nvSpPr>
          <p:spPr>
            <a:xfrm>
              <a:off x="2929347" y="3381805"/>
              <a:ext cx="1189493" cy="400110"/>
            </a:xfrm>
            <a:prstGeom prst="rect">
              <a:avLst/>
            </a:prstGeom>
            <a:noFill/>
          </p:spPr>
          <p:txBody>
            <a:bodyPr wrap="none" rtlCol="0">
              <a:spAutoFit/>
            </a:bodyPr>
            <a:lstStyle/>
            <a:p>
              <a:r>
                <a:rPr lang="en-US" altLang="zh-TW" sz="2000" b="1" dirty="0" smtClean="0">
                  <a:solidFill>
                    <a:srgbClr val="1A9641"/>
                  </a:solidFill>
                </a:rPr>
                <a:t>Breakfast</a:t>
              </a:r>
              <a:endParaRPr lang="zh-TW" altLang="en-US" sz="2000" b="1" dirty="0">
                <a:solidFill>
                  <a:srgbClr val="1A9641"/>
                </a:solidFill>
              </a:endParaRPr>
            </a:p>
          </p:txBody>
        </p:sp>
        <p:sp>
          <p:nvSpPr>
            <p:cNvPr id="17" name="TextBox 16"/>
            <p:cNvSpPr txBox="1"/>
            <p:nvPr/>
          </p:nvSpPr>
          <p:spPr>
            <a:xfrm>
              <a:off x="2514600" y="4114800"/>
              <a:ext cx="827727" cy="400110"/>
            </a:xfrm>
            <a:prstGeom prst="rect">
              <a:avLst/>
            </a:prstGeom>
            <a:noFill/>
          </p:spPr>
          <p:txBody>
            <a:bodyPr wrap="none" rtlCol="0">
              <a:spAutoFit/>
            </a:bodyPr>
            <a:lstStyle/>
            <a:p>
              <a:r>
                <a:rPr lang="en-US" altLang="zh-TW" sz="2000" b="1" dirty="0" smtClean="0">
                  <a:solidFill>
                    <a:srgbClr val="FF0000"/>
                  </a:solidFill>
                </a:rPr>
                <a:t>Lobby</a:t>
              </a:r>
              <a:endParaRPr lang="zh-TW" altLang="en-US" sz="2000" b="1" dirty="0">
                <a:solidFill>
                  <a:srgbClr val="FF0000"/>
                </a:solidFill>
              </a:endParaRPr>
            </a:p>
          </p:txBody>
        </p:sp>
        <p:sp>
          <p:nvSpPr>
            <p:cNvPr id="18" name="TextBox 17"/>
            <p:cNvSpPr txBox="1"/>
            <p:nvPr/>
          </p:nvSpPr>
          <p:spPr>
            <a:xfrm>
              <a:off x="2319747" y="3686605"/>
              <a:ext cx="766557" cy="430887"/>
            </a:xfrm>
            <a:prstGeom prst="rect">
              <a:avLst/>
            </a:prstGeom>
            <a:noFill/>
          </p:spPr>
          <p:txBody>
            <a:bodyPr wrap="none" rtlCol="0">
              <a:spAutoFit/>
            </a:bodyPr>
            <a:lstStyle/>
            <a:p>
              <a:r>
                <a:rPr lang="en-US" altLang="zh-TW" sz="2200" b="1" dirty="0" smtClean="0">
                  <a:solidFill>
                    <a:srgbClr val="1A9641"/>
                  </a:solidFill>
                </a:rPr>
                <a:t>Price</a:t>
              </a:r>
              <a:endParaRPr lang="zh-TW" altLang="en-US" sz="2200" b="1" dirty="0">
                <a:solidFill>
                  <a:srgbClr val="1A9641"/>
                </a:solidFill>
              </a:endParaRPr>
            </a:p>
          </p:txBody>
        </p:sp>
      </p:grpSp>
      <p:sp>
        <p:nvSpPr>
          <p:cNvPr id="22" name="TextBox 21"/>
          <p:cNvSpPr txBox="1"/>
          <p:nvPr/>
        </p:nvSpPr>
        <p:spPr>
          <a:xfrm>
            <a:off x="2335751" y="5029200"/>
            <a:ext cx="4066883" cy="646331"/>
          </a:xfrm>
          <a:prstGeom prst="rect">
            <a:avLst/>
          </a:prstGeom>
          <a:noFill/>
        </p:spPr>
        <p:txBody>
          <a:bodyPr wrap="none" rtlCol="0">
            <a:spAutoFit/>
          </a:bodyPr>
          <a:lstStyle/>
          <a:p>
            <a:pPr algn="ctr"/>
            <a:r>
              <a:rPr lang="en-US" altLang="zh-TW" b="1" dirty="0" smtClean="0"/>
              <a:t>Size  =  Frequency of the word</a:t>
            </a:r>
          </a:p>
          <a:p>
            <a:pPr algn="ctr"/>
            <a:r>
              <a:rPr lang="en-US" altLang="zh-TW" b="1" dirty="0" smtClean="0"/>
              <a:t>Color  =  Red (Negative), Green (Positive)</a:t>
            </a:r>
            <a:endParaRPr lang="zh-TW" altLang="en-US" b="1" dirty="0"/>
          </a:p>
        </p:txBody>
      </p:sp>
      <p:sp>
        <p:nvSpPr>
          <p:cNvPr id="23" name="TextBox 22"/>
          <p:cNvSpPr txBox="1"/>
          <p:nvPr/>
        </p:nvSpPr>
        <p:spPr>
          <a:xfrm>
            <a:off x="2743200" y="1905000"/>
            <a:ext cx="1713611" cy="707886"/>
          </a:xfrm>
          <a:prstGeom prst="rect">
            <a:avLst/>
          </a:prstGeom>
          <a:noFill/>
        </p:spPr>
        <p:txBody>
          <a:bodyPr wrap="none" rtlCol="0">
            <a:spAutoFit/>
          </a:bodyPr>
          <a:lstStyle/>
          <a:p>
            <a:r>
              <a:rPr lang="en-US" altLang="zh-TW" sz="4000" b="1" dirty="0" smtClean="0">
                <a:solidFill>
                  <a:srgbClr val="1A9641"/>
                </a:solidFill>
              </a:rPr>
              <a:t>Service</a:t>
            </a:r>
            <a:endParaRPr lang="zh-TW" altLang="en-US" sz="4000" b="1" dirty="0">
              <a:solidFill>
                <a:srgbClr val="1A9641"/>
              </a:solidFill>
            </a:endParaRPr>
          </a:p>
        </p:txBody>
      </p:sp>
      <p:sp>
        <p:nvSpPr>
          <p:cNvPr id="24" name="TextBox 23"/>
          <p:cNvSpPr txBox="1"/>
          <p:nvPr/>
        </p:nvSpPr>
        <p:spPr>
          <a:xfrm>
            <a:off x="3352800" y="3962400"/>
            <a:ext cx="533400" cy="228600"/>
          </a:xfrm>
          <a:prstGeom prst="rect">
            <a:avLst/>
          </a:prstGeom>
          <a:noFill/>
        </p:spPr>
        <p:txBody>
          <a:bodyPr wrap="square" rtlCol="0">
            <a:spAutoFit/>
          </a:bodyPr>
          <a:lstStyle/>
          <a:p>
            <a:r>
              <a:rPr lang="en-US" altLang="zh-TW" sz="900" b="1" dirty="0" smtClean="0">
                <a:solidFill>
                  <a:srgbClr val="1A9641"/>
                </a:solidFill>
              </a:rPr>
              <a:t>Buffet</a:t>
            </a:r>
            <a:endParaRPr lang="zh-TW" altLang="en-US" sz="900" b="1" dirty="0">
              <a:solidFill>
                <a:srgbClr val="1A9641"/>
              </a:solidFill>
            </a:endParaRPr>
          </a:p>
        </p:txBody>
      </p:sp>
      <p:sp>
        <p:nvSpPr>
          <p:cNvPr id="25" name="TextBox 24"/>
          <p:cNvSpPr txBox="1"/>
          <p:nvPr/>
        </p:nvSpPr>
        <p:spPr>
          <a:xfrm>
            <a:off x="4876800" y="4038600"/>
            <a:ext cx="742191" cy="307777"/>
          </a:xfrm>
          <a:prstGeom prst="rect">
            <a:avLst/>
          </a:prstGeom>
          <a:noFill/>
        </p:spPr>
        <p:txBody>
          <a:bodyPr wrap="none" rtlCol="0">
            <a:spAutoFit/>
          </a:bodyPr>
          <a:lstStyle/>
          <a:p>
            <a:r>
              <a:rPr lang="en-US" altLang="zh-TW" sz="1400" b="1" dirty="0" smtClean="0">
                <a:solidFill>
                  <a:srgbClr val="FF0000"/>
                </a:solidFill>
              </a:rPr>
              <a:t>Parking</a:t>
            </a:r>
            <a:endParaRPr lang="zh-TW" altLang="en-US" sz="1400" b="1" dirty="0">
              <a:solidFill>
                <a:srgbClr val="FF0000"/>
              </a:solidFill>
            </a:endParaRPr>
          </a:p>
        </p:txBody>
      </p:sp>
      <p:sp>
        <p:nvSpPr>
          <p:cNvPr id="26" name="TextBox 25"/>
          <p:cNvSpPr txBox="1"/>
          <p:nvPr/>
        </p:nvSpPr>
        <p:spPr>
          <a:xfrm>
            <a:off x="2209800" y="2438400"/>
            <a:ext cx="1126975" cy="707886"/>
          </a:xfrm>
          <a:prstGeom prst="rect">
            <a:avLst/>
          </a:prstGeom>
          <a:noFill/>
        </p:spPr>
        <p:txBody>
          <a:bodyPr wrap="none" rtlCol="0">
            <a:spAutoFit/>
          </a:bodyPr>
          <a:lstStyle/>
          <a:p>
            <a:r>
              <a:rPr lang="en-US" altLang="zh-TW" sz="4000" b="1" dirty="0" smtClean="0">
                <a:solidFill>
                  <a:srgbClr val="1A9641"/>
                </a:solidFill>
              </a:rPr>
              <a:t>Pool</a:t>
            </a:r>
            <a:endParaRPr lang="zh-TW" altLang="en-US" sz="4000" b="1" dirty="0">
              <a:solidFill>
                <a:srgbClr val="1A964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Conclusion</a:t>
            </a:r>
            <a:endParaRPr lang="en-US" dirty="0"/>
          </a:p>
        </p:txBody>
      </p:sp>
      <p:sp>
        <p:nvSpPr>
          <p:cNvPr id="4" name="TextBox 3"/>
          <p:cNvSpPr txBox="1"/>
          <p:nvPr/>
        </p:nvSpPr>
        <p:spPr>
          <a:xfrm>
            <a:off x="3276600" y="482025"/>
            <a:ext cx="2154757" cy="584775"/>
          </a:xfrm>
          <a:prstGeom prst="rect">
            <a:avLst/>
          </a:prstGeom>
          <a:noFill/>
        </p:spPr>
        <p:txBody>
          <a:bodyPr wrap="none" rtlCol="0">
            <a:spAutoFit/>
          </a:bodyPr>
          <a:lstStyle/>
          <a:p>
            <a:r>
              <a:rPr lang="en-US" altLang="zh-TW" sz="3200" b="1" dirty="0" smtClean="0"/>
              <a:t>Conclusion:</a:t>
            </a:r>
            <a:endParaRPr lang="zh-TW" altLang="en-US" sz="3200" b="1" dirty="0"/>
          </a:p>
        </p:txBody>
      </p:sp>
      <p:sp>
        <p:nvSpPr>
          <p:cNvPr id="6" name="Rectangle 5"/>
          <p:cNvSpPr/>
          <p:nvPr/>
        </p:nvSpPr>
        <p:spPr>
          <a:xfrm>
            <a:off x="838200" y="1315283"/>
            <a:ext cx="7086600" cy="4524315"/>
          </a:xfrm>
          <a:prstGeom prst="rect">
            <a:avLst/>
          </a:prstGeom>
        </p:spPr>
        <p:txBody>
          <a:bodyPr wrap="square">
            <a:spAutoFit/>
          </a:bodyPr>
          <a:lstStyle/>
          <a:p>
            <a:pPr>
              <a:buFont typeface="Arial" pitchFamily="34" charset="0"/>
              <a:buChar char="•"/>
            </a:pPr>
            <a:r>
              <a:rPr lang="en-US" altLang="zh-TW" dirty="0" smtClean="0"/>
              <a:t> Explosion of social media and emergence of new online social activity</a:t>
            </a:r>
          </a:p>
          <a:p>
            <a:endParaRPr lang="en-US" altLang="zh-TW" dirty="0" smtClean="0"/>
          </a:p>
          <a:p>
            <a:pPr>
              <a:buFont typeface="Arial" pitchFamily="34" charset="0"/>
              <a:buChar char="•"/>
            </a:pPr>
            <a:r>
              <a:rPr lang="en-US" altLang="zh-TW" dirty="0" smtClean="0"/>
              <a:t> Reputation and brand Image have profound economic impact on consumer purchasing behaviors</a:t>
            </a:r>
          </a:p>
          <a:p>
            <a:endParaRPr lang="en-US" altLang="zh-TW" dirty="0" smtClean="0"/>
          </a:p>
          <a:p>
            <a:pPr>
              <a:buFont typeface="Arial" pitchFamily="34" charset="0"/>
              <a:buChar char="•"/>
            </a:pPr>
            <a:r>
              <a:rPr lang="en-US" altLang="zh-TW" dirty="0" smtClean="0"/>
              <a:t>New business opportunities! </a:t>
            </a:r>
          </a:p>
          <a:p>
            <a:endParaRPr lang="en-US" altLang="zh-TW" dirty="0" smtClean="0"/>
          </a:p>
          <a:p>
            <a:pPr>
              <a:buFont typeface="Arial" pitchFamily="34" charset="0"/>
              <a:buChar char="•"/>
            </a:pPr>
            <a:r>
              <a:rPr lang="en-US" altLang="zh-TW" dirty="0" smtClean="0"/>
              <a:t> Sentiment Analysis Technology can enable automatic and active monitoring of sentiment as word of mouth develops</a:t>
            </a:r>
          </a:p>
          <a:p>
            <a:endParaRPr lang="en-US" altLang="zh-TW" dirty="0" smtClean="0"/>
          </a:p>
          <a:p>
            <a:pPr>
              <a:buFont typeface="Arial" pitchFamily="34" charset="0"/>
              <a:buChar char="•"/>
            </a:pPr>
            <a:r>
              <a:rPr lang="en-US" altLang="zh-TW" dirty="0" smtClean="0"/>
              <a:t> What can we offer? A tool with different dash-boards to track different entities and different data sources with drill down and statistics</a:t>
            </a:r>
          </a:p>
          <a:p>
            <a:pPr>
              <a:buFont typeface="Arial" pitchFamily="34" charset="0"/>
              <a:buChar char="•"/>
            </a:pPr>
            <a:endParaRPr lang="en-US" altLang="zh-TW" dirty="0" smtClean="0"/>
          </a:p>
          <a:p>
            <a:pPr>
              <a:buFont typeface="Arial" pitchFamily="34" charset="0"/>
              <a:buChar char="•"/>
            </a:pPr>
            <a:r>
              <a:rPr lang="en-US" altLang="zh-TW" dirty="0" smtClean="0"/>
              <a:t> Ultimately, businesses that develop novel ways of using the technology will gain enormous business advantage. </a:t>
            </a:r>
          </a:p>
          <a:p>
            <a:pPr>
              <a:buFont typeface="Arial" pitchFamily="34" charset="0"/>
              <a:buChar char="•"/>
            </a:pP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20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Example</a:t>
            </a:r>
            <a:endParaRPr lang="en-US" dirty="0"/>
          </a:p>
        </p:txBody>
      </p:sp>
      <p:pic>
        <p:nvPicPr>
          <p:cNvPr id="5" name="Picture 4" descr="david carroll.png"/>
          <p:cNvPicPr>
            <a:picLocks noChangeAspect="1"/>
          </p:cNvPicPr>
          <p:nvPr/>
        </p:nvPicPr>
        <p:blipFill>
          <a:blip r:embed="rId3" cstate="print"/>
          <a:stretch>
            <a:fillRect/>
          </a:stretch>
        </p:blipFill>
        <p:spPr>
          <a:xfrm>
            <a:off x="1600200" y="228601"/>
            <a:ext cx="5858693" cy="5943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a:hlinkClick r:id="rId3"/>
          </p:cNvPr>
          <p:cNvSpPr txBox="1"/>
          <p:nvPr/>
        </p:nvSpPr>
        <p:spPr>
          <a:xfrm>
            <a:off x="2622059" y="1981200"/>
            <a:ext cx="3931141" cy="646331"/>
          </a:xfrm>
          <a:prstGeom prst="rect">
            <a:avLst/>
          </a:prstGeom>
          <a:noFill/>
        </p:spPr>
        <p:txBody>
          <a:bodyPr wrap="none" rtlCol="0">
            <a:spAutoFit/>
          </a:bodyPr>
          <a:lstStyle/>
          <a:p>
            <a:r>
              <a:rPr lang="en-US" altLang="zh-TW" sz="3600" b="1" dirty="0" smtClean="0"/>
              <a:t>Part I : Introduction</a:t>
            </a:r>
            <a:endParaRPr lang="zh-TW" alt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Executive Summary</a:t>
            </a:r>
            <a:endParaRPr lang="en-US" dirty="0"/>
          </a:p>
        </p:txBody>
      </p:sp>
      <p:sp>
        <p:nvSpPr>
          <p:cNvPr id="23" name="TextBox 22"/>
          <p:cNvSpPr txBox="1"/>
          <p:nvPr/>
        </p:nvSpPr>
        <p:spPr>
          <a:xfrm>
            <a:off x="2667000" y="685800"/>
            <a:ext cx="3630546" cy="584775"/>
          </a:xfrm>
          <a:prstGeom prst="rect">
            <a:avLst/>
          </a:prstGeom>
          <a:noFill/>
        </p:spPr>
        <p:txBody>
          <a:bodyPr wrap="none" rtlCol="0">
            <a:spAutoFit/>
          </a:bodyPr>
          <a:lstStyle/>
          <a:p>
            <a:r>
              <a:rPr lang="en-US" altLang="zh-TW" sz="3200" b="1" dirty="0" smtClean="0"/>
              <a:t>Executive Summary</a:t>
            </a:r>
            <a:r>
              <a:rPr lang="en-US" altLang="zh-TW" sz="3200" dirty="0" smtClean="0"/>
              <a:t>:</a:t>
            </a:r>
            <a:endParaRPr lang="zh-TW" altLang="en-US" sz="3200" dirty="0"/>
          </a:p>
        </p:txBody>
      </p:sp>
      <p:sp>
        <p:nvSpPr>
          <p:cNvPr id="6" name="Rectangle 21"/>
          <p:cNvSpPr>
            <a:spLocks noChangeArrowheads="1"/>
          </p:cNvSpPr>
          <p:nvPr/>
        </p:nvSpPr>
        <p:spPr bwMode="auto">
          <a:xfrm>
            <a:off x="838200" y="1219200"/>
            <a:ext cx="7315200" cy="1969770"/>
          </a:xfrm>
          <a:prstGeom prst="rect">
            <a:avLst/>
          </a:prstGeom>
          <a:noFill/>
          <a:ln w="9525">
            <a:noFill/>
            <a:miter lim="800000"/>
            <a:headEnd/>
            <a:tailEnd/>
          </a:ln>
        </p:spPr>
        <p:txBody>
          <a:bodyPr>
            <a:prstTxWarp prst="textNoShape">
              <a:avLst/>
            </a:prstTxWarp>
            <a:spAutoFit/>
          </a:bodyPr>
          <a:lstStyle/>
          <a:p>
            <a:r>
              <a:rPr lang="en-US" altLang="zh-TW" sz="3200" b="1" dirty="0" smtClean="0">
                <a:latin typeface="Calibri" pitchFamily="-72" charset="0"/>
                <a:ea typeface="新細明體" pitchFamily="-72" charset="-120"/>
                <a:cs typeface="新細明體" pitchFamily="-72" charset="-120"/>
              </a:rPr>
              <a:t>T</a:t>
            </a:r>
            <a:r>
              <a:rPr lang="en-US" altLang="zh-TW" dirty="0" smtClean="0">
                <a:latin typeface="Calibri" pitchFamily="-72" charset="0"/>
                <a:ea typeface="新細明體" pitchFamily="-72" charset="-120"/>
                <a:cs typeface="新細明體" pitchFamily="-72" charset="-120"/>
              </a:rPr>
              <a:t>he prospect of </a:t>
            </a:r>
            <a:r>
              <a:rPr lang="en-US" altLang="zh-TW" dirty="0">
                <a:latin typeface="Calibri" pitchFamily="-72" charset="0"/>
                <a:ea typeface="新細明體" pitchFamily="-72" charset="-120"/>
                <a:cs typeface="新細明體" pitchFamily="-72" charset="-120"/>
              </a:rPr>
              <a:t>sentiment analysis </a:t>
            </a:r>
            <a:r>
              <a:rPr lang="en-US" altLang="zh-TW" dirty="0" smtClean="0">
                <a:latin typeface="Calibri" pitchFamily="-72" charset="0"/>
                <a:ea typeface="新細明體" pitchFamily="-72" charset="-120"/>
                <a:cs typeface="新細明體" pitchFamily="-72" charset="-120"/>
              </a:rPr>
              <a:t> lies in the ability to:</a:t>
            </a:r>
          </a:p>
          <a:p>
            <a:pPr marL="800100" lvl="1" indent="-342900">
              <a:buFont typeface="Arial" pitchFamily="34" charset="0"/>
              <a:buChar char="•"/>
            </a:pPr>
            <a:r>
              <a:rPr lang="en-US" altLang="zh-TW" dirty="0" smtClean="0">
                <a:latin typeface="Calibri" pitchFamily="-72" charset="0"/>
                <a:ea typeface="新細明體" pitchFamily="-72" charset="-120"/>
                <a:cs typeface="新細明體" pitchFamily="-72" charset="-120"/>
              </a:rPr>
              <a:t>Access and process sentiments from across the internet </a:t>
            </a:r>
          </a:p>
          <a:p>
            <a:pPr marL="800100" lvl="1" indent="-342900">
              <a:buFont typeface="Arial" pitchFamily="34" charset="0"/>
              <a:buChar char="•"/>
            </a:pPr>
            <a:r>
              <a:rPr lang="en-US" altLang="zh-TW" dirty="0" smtClean="0">
                <a:latin typeface="Calibri" pitchFamily="-72" charset="0"/>
                <a:ea typeface="新細明體" pitchFamily="-72" charset="-120"/>
                <a:cs typeface="新細明體" pitchFamily="-72" charset="-120"/>
              </a:rPr>
              <a:t>Aggregate subjective opinions into organized, meaningful, timely data</a:t>
            </a:r>
          </a:p>
          <a:p>
            <a:pPr marL="800100" lvl="1" indent="-342900">
              <a:buFont typeface="Arial" pitchFamily="34" charset="0"/>
              <a:buChar char="•"/>
            </a:pPr>
            <a:endParaRPr lang="en-US" altLang="zh-TW" dirty="0" smtClean="0">
              <a:latin typeface="Calibri" pitchFamily="-72" charset="0"/>
              <a:ea typeface="新細明體" pitchFamily="-72" charset="-120"/>
              <a:cs typeface="新細明體" pitchFamily="-72" charset="-120"/>
            </a:endParaRPr>
          </a:p>
          <a:p>
            <a:r>
              <a:rPr lang="en-US" altLang="zh-TW" dirty="0" smtClean="0">
                <a:latin typeface="Calibri" pitchFamily="-72" charset="0"/>
                <a:ea typeface="新細明體" pitchFamily="-72" charset="-120"/>
                <a:cs typeface="新細明體" pitchFamily="-72" charset="-120"/>
              </a:rPr>
              <a:t>This </a:t>
            </a:r>
            <a:r>
              <a:rPr lang="en-US" altLang="zh-TW" dirty="0">
                <a:latin typeface="Calibri" pitchFamily="-72" charset="0"/>
                <a:ea typeface="新細明體" pitchFamily="-72" charset="-120"/>
                <a:cs typeface="新細明體" pitchFamily="-72" charset="-120"/>
              </a:rPr>
              <a:t>will provide a measurable competitive edge to decision </a:t>
            </a:r>
            <a:r>
              <a:rPr lang="en-US" altLang="zh-TW" dirty="0" smtClean="0">
                <a:latin typeface="Calibri" pitchFamily="-72" charset="0"/>
                <a:ea typeface="新細明體" pitchFamily="-72" charset="-120"/>
                <a:cs typeface="新細明體" pitchFamily="-72" charset="-120"/>
              </a:rPr>
              <a:t>makers.</a:t>
            </a:r>
            <a:endParaRPr lang="zh-TW" altLang="en-US" dirty="0">
              <a:latin typeface="Calibri" pitchFamily="-72" charset="0"/>
              <a:ea typeface="新細明體" pitchFamily="-72" charset="-120"/>
              <a:cs typeface="新細明體" pitchFamily="-72" charset="-120"/>
            </a:endParaRPr>
          </a:p>
        </p:txBody>
      </p:sp>
      <p:pic>
        <p:nvPicPr>
          <p:cNvPr id="40962" name="Picture 2" descr="http://www.thecrashdetectives.com/images/david_carroll.jpg"/>
          <p:cNvPicPr>
            <a:picLocks noChangeAspect="1" noChangeArrowheads="1"/>
          </p:cNvPicPr>
          <p:nvPr/>
        </p:nvPicPr>
        <p:blipFill>
          <a:blip r:embed="rId3" cstate="print"/>
          <a:srcRect/>
          <a:stretch>
            <a:fillRect/>
          </a:stretch>
        </p:blipFill>
        <p:spPr bwMode="auto">
          <a:xfrm>
            <a:off x="2438400" y="3429000"/>
            <a:ext cx="3905250" cy="23431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Prospect of Sentiment Analysis</a:t>
            </a:r>
            <a:endParaRPr lang="en-US" dirty="0"/>
          </a:p>
        </p:txBody>
      </p:sp>
      <p:sp>
        <p:nvSpPr>
          <p:cNvPr id="4" name="TextBox 3"/>
          <p:cNvSpPr txBox="1"/>
          <p:nvPr/>
        </p:nvSpPr>
        <p:spPr>
          <a:xfrm>
            <a:off x="1589722" y="634425"/>
            <a:ext cx="5725478" cy="584775"/>
          </a:xfrm>
          <a:prstGeom prst="rect">
            <a:avLst/>
          </a:prstGeom>
          <a:noFill/>
        </p:spPr>
        <p:txBody>
          <a:bodyPr wrap="none" rtlCol="0">
            <a:spAutoFit/>
          </a:bodyPr>
          <a:lstStyle/>
          <a:p>
            <a:r>
              <a:rPr lang="en-US" altLang="zh-TW" sz="3200" b="1" dirty="0" smtClean="0"/>
              <a:t>Prospects of Sentiment Analysis:</a:t>
            </a:r>
            <a:endParaRPr lang="zh-TW" altLang="en-US" sz="3200" b="1" dirty="0"/>
          </a:p>
        </p:txBody>
      </p:sp>
      <p:graphicFrame>
        <p:nvGraphicFramePr>
          <p:cNvPr id="6" name="Table 5"/>
          <p:cNvGraphicFramePr>
            <a:graphicFrameLocks noGrp="1"/>
          </p:cNvGraphicFramePr>
          <p:nvPr/>
        </p:nvGraphicFramePr>
        <p:xfrm>
          <a:off x="457200" y="1600200"/>
          <a:ext cx="7620000" cy="2839720"/>
        </p:xfrm>
        <a:graphic>
          <a:graphicData uri="http://schemas.openxmlformats.org/drawingml/2006/table">
            <a:tbl>
              <a:tblPr firstRow="1" bandRow="1">
                <a:tableStyleId>{00A15C55-8517-42AA-B614-E9B94910E393}</a:tableStyleId>
              </a:tblPr>
              <a:tblGrid>
                <a:gridCol w="1403684"/>
                <a:gridCol w="2101516"/>
                <a:gridCol w="2310063"/>
                <a:gridCol w="1804737"/>
              </a:tblGrid>
              <a:tr h="355600">
                <a:tc>
                  <a:txBody>
                    <a:bodyPr/>
                    <a:lstStyle/>
                    <a:p>
                      <a:endParaRPr lang="zh-TW" altLang="en-US" dirty="0"/>
                    </a:p>
                  </a:txBody>
                  <a:tcPr/>
                </a:tc>
                <a:tc>
                  <a:txBody>
                    <a:bodyPr/>
                    <a:lstStyle/>
                    <a:p>
                      <a:pPr algn="ctr"/>
                      <a:r>
                        <a:rPr lang="en-US" altLang="zh-TW" sz="1600" b="1" dirty="0" smtClean="0"/>
                        <a:t>Marketing</a:t>
                      </a:r>
                      <a:endParaRPr lang="zh-TW" altLang="en-US" sz="1600" b="1" dirty="0"/>
                    </a:p>
                  </a:txBody>
                  <a:tcPr/>
                </a:tc>
                <a:tc>
                  <a:txBody>
                    <a:bodyPr/>
                    <a:lstStyle/>
                    <a:p>
                      <a:pPr algn="ctr"/>
                      <a:r>
                        <a:rPr lang="en-US" altLang="zh-TW" sz="1600" b="1" dirty="0" smtClean="0"/>
                        <a:t>Customer Support</a:t>
                      </a:r>
                      <a:endParaRPr lang="zh-TW" altLang="en-US" sz="1600" b="1" dirty="0"/>
                    </a:p>
                  </a:txBody>
                  <a:tcPr/>
                </a:tc>
                <a:tc>
                  <a:txBody>
                    <a:bodyPr/>
                    <a:lstStyle/>
                    <a:p>
                      <a:pPr algn="ctr"/>
                      <a:r>
                        <a:rPr lang="en-US" altLang="zh-TW" sz="1600" b="1" dirty="0" smtClean="0"/>
                        <a:t>Crisis </a:t>
                      </a:r>
                    </a:p>
                    <a:p>
                      <a:pPr algn="ctr"/>
                      <a:r>
                        <a:rPr lang="en-US" altLang="zh-TW" sz="1600" b="1" dirty="0" smtClean="0"/>
                        <a:t>Management</a:t>
                      </a:r>
                      <a:endParaRPr lang="zh-TW" altLang="en-US" sz="1600" b="1" dirty="0"/>
                    </a:p>
                  </a:txBody>
                  <a:tcPr/>
                </a:tc>
              </a:tr>
              <a:tr h="751840">
                <a:tc>
                  <a:txBody>
                    <a:bodyPr/>
                    <a:lstStyle/>
                    <a:p>
                      <a:pPr algn="ctr"/>
                      <a:r>
                        <a:rPr lang="en-US" altLang="zh-TW" b="1" dirty="0" smtClean="0"/>
                        <a:t>Past</a:t>
                      </a:r>
                      <a:endParaRPr lang="zh-TW" altLang="en-US" b="1" dirty="0"/>
                    </a:p>
                  </a:txBody>
                  <a:tcPr/>
                </a:tc>
                <a:tc>
                  <a:txBody>
                    <a:bodyPr/>
                    <a:lstStyle/>
                    <a:p>
                      <a:pPr algn="ctr"/>
                      <a:r>
                        <a:rPr lang="en-US" altLang="zh-TW" sz="1600" dirty="0" smtClean="0"/>
                        <a:t>Paper Survey</a:t>
                      </a:r>
                    </a:p>
                    <a:p>
                      <a:pPr algn="ctr"/>
                      <a:r>
                        <a:rPr lang="en-US" altLang="zh-TW" sz="1600" dirty="0" smtClean="0"/>
                        <a:t>Focus group</a:t>
                      </a:r>
                    </a:p>
                  </a:txBody>
                  <a:tcPr/>
                </a:tc>
                <a:tc>
                  <a:txBody>
                    <a:bodyPr/>
                    <a:lstStyle/>
                    <a:p>
                      <a:pPr algn="ctr"/>
                      <a:r>
                        <a:rPr lang="en-US" altLang="zh-TW" sz="1600" dirty="0" smtClean="0"/>
                        <a:t>Call center</a:t>
                      </a:r>
                    </a:p>
                    <a:p>
                      <a:pPr algn="ctr"/>
                      <a:r>
                        <a:rPr lang="en-US" altLang="zh-TW" sz="1600" dirty="0" smtClean="0"/>
                        <a:t>Walk-ins</a:t>
                      </a:r>
                    </a:p>
                  </a:txBody>
                  <a:tcPr/>
                </a:tc>
                <a:tc>
                  <a:txBody>
                    <a:bodyPr/>
                    <a:lstStyle/>
                    <a:p>
                      <a:pPr algn="ctr"/>
                      <a:r>
                        <a:rPr lang="en-US" altLang="zh-TW" sz="1600" dirty="0" smtClean="0"/>
                        <a:t>Ad-hoc</a:t>
                      </a:r>
                    </a:p>
                    <a:p>
                      <a:pPr algn="ctr"/>
                      <a:r>
                        <a:rPr lang="en-US" altLang="zh-TW" sz="1600" dirty="0" smtClean="0"/>
                        <a:t>Non</a:t>
                      </a:r>
                      <a:r>
                        <a:rPr lang="en-US" altLang="zh-TW" sz="1600" baseline="0" dirty="0" smtClean="0"/>
                        <a:t> scientific</a:t>
                      </a:r>
                      <a:endParaRPr lang="en-US" altLang="zh-TW" sz="1600" dirty="0" smtClean="0"/>
                    </a:p>
                  </a:txBody>
                  <a:tcPr/>
                </a:tc>
              </a:tr>
              <a:tr h="685800">
                <a:tc>
                  <a:txBody>
                    <a:bodyPr/>
                    <a:lstStyle/>
                    <a:p>
                      <a:pPr algn="ctr"/>
                      <a:r>
                        <a:rPr lang="en-US" altLang="zh-TW" b="1" dirty="0" smtClean="0"/>
                        <a:t>Present</a:t>
                      </a:r>
                      <a:endParaRPr lang="zh-TW" altLang="en-US" b="1" dirty="0"/>
                    </a:p>
                  </a:txBody>
                  <a:tcPr/>
                </a:tc>
                <a:tc>
                  <a:txBody>
                    <a:bodyPr/>
                    <a:lstStyle/>
                    <a:p>
                      <a:pPr algn="ctr"/>
                      <a:r>
                        <a:rPr lang="en-US" altLang="zh-TW" sz="1600" dirty="0" smtClean="0"/>
                        <a:t>Electronic surveys</a:t>
                      </a:r>
                    </a:p>
                    <a:p>
                      <a:pPr algn="ctr"/>
                      <a:r>
                        <a:rPr lang="en-US" altLang="zh-TW" sz="1600" dirty="0" smtClean="0"/>
                        <a:t>Questionnaires</a:t>
                      </a:r>
                    </a:p>
                  </a:txBody>
                  <a:tcPr/>
                </a:tc>
                <a:tc>
                  <a:txBody>
                    <a:bodyPr/>
                    <a:lstStyle/>
                    <a:p>
                      <a:pPr algn="ctr"/>
                      <a:r>
                        <a:rPr lang="en-US" altLang="zh-TW" sz="1600" dirty="0" smtClean="0"/>
                        <a:t>eService</a:t>
                      </a:r>
                    </a:p>
                    <a:p>
                      <a:pPr algn="ctr"/>
                      <a:r>
                        <a:rPr lang="en-US" altLang="zh-TW" sz="1600" dirty="0" smtClean="0"/>
                        <a:t>Online chat</a:t>
                      </a:r>
                    </a:p>
                  </a:txBody>
                  <a:tcPr/>
                </a:tc>
                <a:tc>
                  <a:txBody>
                    <a:bodyPr/>
                    <a:lstStyle/>
                    <a:p>
                      <a:pPr algn="ctr"/>
                      <a:r>
                        <a:rPr lang="en-US" altLang="zh-TW" sz="1600" dirty="0" smtClean="0"/>
                        <a:t>Scientific</a:t>
                      </a:r>
                    </a:p>
                    <a:p>
                      <a:pPr algn="ctr"/>
                      <a:r>
                        <a:rPr lang="en-US" altLang="zh-TW" sz="1600" dirty="0" smtClean="0"/>
                        <a:t>But often delayed</a:t>
                      </a:r>
                    </a:p>
                  </a:txBody>
                  <a:tcPr/>
                </a:tc>
              </a:tr>
              <a:tr h="774700">
                <a:tc>
                  <a:txBody>
                    <a:bodyPr/>
                    <a:lstStyle/>
                    <a:p>
                      <a:pPr algn="ctr"/>
                      <a:r>
                        <a:rPr lang="en-US" altLang="zh-TW" b="1" dirty="0" smtClean="0"/>
                        <a:t>Future</a:t>
                      </a:r>
                      <a:endParaRPr lang="zh-TW" altLang="en-US" b="1" dirty="0"/>
                    </a:p>
                  </a:txBody>
                  <a:tcPr/>
                </a:tc>
                <a:tc>
                  <a:txBody>
                    <a:bodyPr/>
                    <a:lstStyle/>
                    <a:p>
                      <a:pPr algn="ctr"/>
                      <a:r>
                        <a:rPr lang="en-US" altLang="zh-TW" sz="1600" dirty="0" smtClean="0"/>
                        <a:t>Voluntary</a:t>
                      </a:r>
                      <a:r>
                        <a:rPr lang="en-US" altLang="zh-TW" sz="1600" baseline="0" dirty="0" smtClean="0"/>
                        <a:t> </a:t>
                      </a:r>
                      <a:r>
                        <a:rPr lang="en-US" altLang="zh-TW" sz="1600" dirty="0" smtClean="0"/>
                        <a:t>reviews.</a:t>
                      </a:r>
                      <a:r>
                        <a:rPr lang="en-US" altLang="zh-TW" sz="1600" baseline="0" dirty="0" smtClean="0"/>
                        <a:t> </a:t>
                      </a:r>
                    </a:p>
                    <a:p>
                      <a:pPr algn="ctr"/>
                      <a:r>
                        <a:rPr lang="en-US" altLang="zh-TW" sz="1600" dirty="0" smtClean="0"/>
                        <a:t>Real time monitoring</a:t>
                      </a:r>
                    </a:p>
                  </a:txBody>
                  <a:tcPr/>
                </a:tc>
                <a:tc>
                  <a:txBody>
                    <a:bodyPr/>
                    <a:lstStyle/>
                    <a:p>
                      <a:pPr algn="ctr"/>
                      <a:r>
                        <a:rPr lang="en-US" altLang="zh-TW" sz="1600" dirty="0" smtClean="0"/>
                        <a:t>Reach out to</a:t>
                      </a:r>
                      <a:r>
                        <a:rPr lang="en-US" altLang="zh-TW" sz="1600" baseline="0" dirty="0" smtClean="0"/>
                        <a:t> </a:t>
                      </a:r>
                      <a:r>
                        <a:rPr lang="en-US" altLang="zh-TW" sz="1600" dirty="0" smtClean="0"/>
                        <a:t>customers</a:t>
                      </a:r>
                    </a:p>
                    <a:p>
                      <a:pPr algn="ctr"/>
                      <a:r>
                        <a:rPr lang="en-US" altLang="zh-TW" sz="1600" dirty="0" smtClean="0"/>
                        <a:t>Participate in discussion</a:t>
                      </a:r>
                    </a:p>
                  </a:txBody>
                  <a:tcPr/>
                </a:tc>
                <a:tc>
                  <a:txBody>
                    <a:bodyPr/>
                    <a:lstStyle/>
                    <a:p>
                      <a:pPr algn="ctr"/>
                      <a:r>
                        <a:rPr lang="en-US" altLang="zh-TW" sz="1600" dirty="0" smtClean="0"/>
                        <a:t>Scientific</a:t>
                      </a:r>
                    </a:p>
                    <a:p>
                      <a:pPr algn="ctr"/>
                      <a:r>
                        <a:rPr lang="en-US" altLang="zh-TW" sz="1600" dirty="0" smtClean="0"/>
                        <a:t>Active,</a:t>
                      </a:r>
                    </a:p>
                    <a:p>
                      <a:pPr algn="ctr"/>
                      <a:r>
                        <a:rPr lang="en-US" altLang="zh-TW" sz="1600" dirty="0" smtClean="0"/>
                        <a:t>More</a:t>
                      </a:r>
                      <a:r>
                        <a:rPr lang="en-US" altLang="zh-TW" sz="1600" baseline="0" dirty="0" smtClean="0"/>
                        <a:t> </a:t>
                      </a:r>
                      <a:r>
                        <a:rPr lang="en-US" altLang="zh-TW" sz="1600" baseline="0" dirty="0" err="1" smtClean="0"/>
                        <a:t>anticiaption</a:t>
                      </a:r>
                      <a:endParaRPr lang="en-US" altLang="zh-TW" sz="16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a:noFill/>
        </p:spPr>
        <p:txBody>
          <a:bodyPr vert="eaVert">
            <a:normAutofit fontScale="90000"/>
          </a:bodyPr>
          <a:lstStyle/>
          <a:p>
            <a:r>
              <a:rPr lang="en-US" cap="none" dirty="0"/>
              <a:t>Economic Impact of Sentiment Analysis</a:t>
            </a:r>
          </a:p>
        </p:txBody>
      </p:sp>
      <p:sp>
        <p:nvSpPr>
          <p:cNvPr id="67587" name="Rectangle 3"/>
          <p:cNvSpPr>
            <a:spLocks noGrp="1"/>
          </p:cNvSpPr>
          <p:nvPr>
            <p:ph type="body" idx="1"/>
          </p:nvPr>
        </p:nvSpPr>
        <p:spPr/>
        <p:txBody>
          <a:bodyPr/>
          <a:lstStyle/>
          <a:p>
            <a:pPr algn="ctr">
              <a:lnSpc>
                <a:spcPct val="90000"/>
              </a:lnSpc>
              <a:spcBef>
                <a:spcPct val="0"/>
              </a:spcBef>
            </a:pPr>
            <a:r>
              <a:rPr lang="en-US" altLang="zh-TW" sz="2000" b="1" dirty="0">
                <a:solidFill>
                  <a:srgbClr val="000000"/>
                </a:solidFill>
                <a:ea typeface="新細明體" pitchFamily="-72" charset="-120"/>
                <a:cs typeface="新細明體" pitchFamily="-72" charset="-120"/>
              </a:rPr>
              <a:t>Economic impact as measured using buyer/seller data on auction sites such as </a:t>
            </a:r>
            <a:r>
              <a:rPr lang="en-US" altLang="zh-TW" sz="2000" b="1" dirty="0" err="1">
                <a:solidFill>
                  <a:srgbClr val="000000"/>
                </a:solidFill>
                <a:ea typeface="新細明體" pitchFamily="-72" charset="-120"/>
                <a:cs typeface="新細明體" pitchFamily="-72" charset="-120"/>
              </a:rPr>
              <a:t>Ebay</a:t>
            </a:r>
            <a:r>
              <a:rPr lang="en-US" altLang="zh-TW" sz="2000" b="1" dirty="0">
                <a:solidFill>
                  <a:srgbClr val="000000"/>
                </a:solidFill>
                <a:ea typeface="新細明體" pitchFamily="-72" charset="-120"/>
                <a:cs typeface="新細明體" pitchFamily="-72" charset="-120"/>
              </a:rPr>
              <a:t> and Amazon.com</a:t>
            </a:r>
            <a:endParaRPr lang="en-US" altLang="zh-TW" sz="1800" b="1" dirty="0">
              <a:solidFill>
                <a:srgbClr val="000000"/>
              </a:solidFill>
              <a:ea typeface="新細明體" pitchFamily="-72" charset="-120"/>
              <a:cs typeface="新細明體" pitchFamily="-72" charset="-120"/>
            </a:endParaRPr>
          </a:p>
          <a:p>
            <a:pPr>
              <a:lnSpc>
                <a:spcPct val="90000"/>
              </a:lnSpc>
              <a:spcBef>
                <a:spcPct val="0"/>
              </a:spcBef>
            </a:pPr>
            <a:endParaRPr lang="en-US" altLang="zh-TW" sz="1800" dirty="0">
              <a:solidFill>
                <a:srgbClr val="000000"/>
              </a:solidFill>
              <a:ea typeface="新細明體" pitchFamily="-72" charset="-120"/>
              <a:cs typeface="新細明體" pitchFamily="-72" charset="-120"/>
            </a:endParaRPr>
          </a:p>
          <a:p>
            <a:pPr>
              <a:lnSpc>
                <a:spcPct val="90000"/>
              </a:lnSpc>
              <a:spcBef>
                <a:spcPct val="0"/>
              </a:spcBef>
              <a:buFontTx/>
              <a:buChar char="•"/>
            </a:pPr>
            <a:r>
              <a:rPr lang="en-US" sz="1800" dirty="0">
                <a:solidFill>
                  <a:srgbClr val="000000"/>
                </a:solidFill>
                <a:ea typeface="新細明體" pitchFamily="-72" charset="-120"/>
                <a:cs typeface="新細明體" pitchFamily="-72" charset="-120"/>
              </a:rPr>
              <a:t>  Sellers with more than </a:t>
            </a:r>
            <a:r>
              <a:rPr lang="en-US" sz="1800" dirty="0"/>
              <a:t>675 positive comments earned a premium of $45.76, more than 10% of the mean selling price, as compared to new sellers with no feedback</a:t>
            </a:r>
          </a:p>
          <a:p>
            <a:pPr>
              <a:lnSpc>
                <a:spcPct val="90000"/>
              </a:lnSpc>
              <a:spcBef>
                <a:spcPct val="0"/>
              </a:spcBef>
            </a:pPr>
            <a:endParaRPr lang="en-US" sz="1800" dirty="0"/>
          </a:p>
          <a:p>
            <a:pPr>
              <a:lnSpc>
                <a:spcPct val="90000"/>
              </a:lnSpc>
              <a:spcBef>
                <a:spcPct val="0"/>
              </a:spcBef>
              <a:buFontTx/>
              <a:buChar char="•"/>
            </a:pPr>
            <a:r>
              <a:rPr lang="en-US" sz="1800" dirty="0"/>
              <a:t> At the negative end, that a move from 2 to 3 negatives cuts the price by 11%, about $19 from a mean price of $173.</a:t>
            </a:r>
          </a:p>
          <a:p>
            <a:pPr>
              <a:lnSpc>
                <a:spcPct val="90000"/>
              </a:lnSpc>
              <a:spcBef>
                <a:spcPct val="0"/>
              </a:spcBef>
              <a:buFontTx/>
              <a:buChar char="•"/>
            </a:pPr>
            <a:endParaRPr lang="en-US" sz="1800" dirty="0"/>
          </a:p>
          <a:p>
            <a:pPr>
              <a:lnSpc>
                <a:spcPct val="90000"/>
              </a:lnSpc>
              <a:spcBef>
                <a:spcPct val="0"/>
              </a:spcBef>
            </a:pPr>
            <a:endParaRPr lang="en-US" dirty="0">
              <a:latin typeface="Arial" pitchFamily="-72" charset="0"/>
            </a:endParaRPr>
          </a:p>
          <a:p>
            <a:pPr>
              <a:lnSpc>
                <a:spcPct val="90000"/>
              </a:lnSpc>
              <a:spcBef>
                <a:spcPct val="0"/>
              </a:spcBef>
            </a:pPr>
            <a:r>
              <a:rPr lang="en-US" sz="1800" dirty="0"/>
              <a:t>On average,</a:t>
            </a:r>
          </a:p>
          <a:p>
            <a:pPr>
              <a:lnSpc>
                <a:spcPct val="90000"/>
              </a:lnSpc>
              <a:spcBef>
                <a:spcPct val="0"/>
              </a:spcBef>
            </a:pPr>
            <a:endParaRPr lang="en-US" sz="1800" dirty="0"/>
          </a:p>
          <a:p>
            <a:pPr>
              <a:lnSpc>
                <a:spcPct val="90000"/>
              </a:lnSpc>
              <a:spcBef>
                <a:spcPct val="0"/>
              </a:spcBef>
              <a:buFontTx/>
              <a:buChar char="•"/>
            </a:pPr>
            <a:r>
              <a:rPr lang="en-US" sz="1800" dirty="0"/>
              <a:t>  3.46 percent of sales is attributable to the seller’s positive reputation stock</a:t>
            </a:r>
          </a:p>
          <a:p>
            <a:pPr>
              <a:lnSpc>
                <a:spcPct val="90000"/>
              </a:lnSpc>
              <a:spcBef>
                <a:spcPct val="0"/>
              </a:spcBef>
              <a:buFontTx/>
              <a:buChar char="•"/>
            </a:pPr>
            <a:endParaRPr lang="en-US" sz="1800" dirty="0"/>
          </a:p>
          <a:p>
            <a:pPr>
              <a:lnSpc>
                <a:spcPct val="90000"/>
              </a:lnSpc>
              <a:spcBef>
                <a:spcPct val="0"/>
              </a:spcBef>
              <a:buFontTx/>
              <a:buChar char="•"/>
            </a:pPr>
            <a:r>
              <a:rPr lang="en-US" sz="1800" dirty="0"/>
              <a:t>  The average cost to sellers stemming from neutral or negative reputation scores is $2.28, or 0.93 percent of the final sales price</a:t>
            </a:r>
          </a:p>
          <a:p>
            <a:pPr>
              <a:lnSpc>
                <a:spcPct val="90000"/>
              </a:lnSpc>
              <a:spcBef>
                <a:spcPct val="0"/>
              </a:spcBef>
              <a:buFontTx/>
              <a:buChar char="•"/>
            </a:pPr>
            <a:endParaRPr lang="en-US" sz="1800" dirty="0"/>
          </a:p>
          <a:p>
            <a:pPr>
              <a:lnSpc>
                <a:spcPct val="90000"/>
              </a:lnSpc>
              <a:spcBef>
                <a:spcPct val="0"/>
              </a:spcBef>
            </a:pPr>
            <a:endParaRPr lang="en-US" dirty="0">
              <a:latin typeface="Arial" pitchFamily="-72" charset="0"/>
            </a:endParaRPr>
          </a:p>
          <a:p>
            <a:pPr>
              <a:lnSpc>
                <a:spcPct val="90000"/>
              </a:lnSpc>
              <a:spcBef>
                <a:spcPct val="0"/>
              </a:spcBef>
            </a:pPr>
            <a:r>
              <a:rPr lang="en-US" sz="1800" dirty="0"/>
              <a:t>Extrapolating this data on eBay’s total annual auction sales,</a:t>
            </a:r>
          </a:p>
          <a:p>
            <a:pPr>
              <a:lnSpc>
                <a:spcPct val="90000"/>
              </a:lnSpc>
              <a:spcBef>
                <a:spcPct val="0"/>
              </a:spcBef>
            </a:pPr>
            <a:endParaRPr lang="en-US" sz="1800" dirty="0"/>
          </a:p>
          <a:p>
            <a:pPr>
              <a:lnSpc>
                <a:spcPct val="90000"/>
              </a:lnSpc>
              <a:spcBef>
                <a:spcPct val="0"/>
              </a:spcBef>
              <a:buFontTx/>
              <a:buChar char="•"/>
            </a:pPr>
            <a:r>
              <a:rPr lang="en-US" sz="1800" dirty="0"/>
              <a:t>  Sellers’ positive reputations added more than $220 million to the value of sales</a:t>
            </a:r>
          </a:p>
          <a:p>
            <a:pPr>
              <a:lnSpc>
                <a:spcPct val="90000"/>
              </a:lnSpc>
              <a:spcBef>
                <a:spcPct val="0"/>
              </a:spcBef>
              <a:buFontTx/>
              <a:buChar char="•"/>
            </a:pPr>
            <a:endParaRPr lang="en-US" sz="1800" dirty="0"/>
          </a:p>
          <a:p>
            <a:pPr>
              <a:lnSpc>
                <a:spcPct val="90000"/>
              </a:lnSpc>
              <a:spcBef>
                <a:spcPct val="0"/>
              </a:spcBef>
              <a:buFontTx/>
              <a:buChar char="•"/>
            </a:pPr>
            <a:r>
              <a:rPr lang="en-US" sz="1800" dirty="0"/>
              <a:t>  Non-positives reduced sales by about $60 million</a:t>
            </a:r>
            <a:endParaRPr lang="en-US" dirty="0">
              <a:latin typeface="Arial" pitchFamily="-7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p:cNvSpPr txBox="1"/>
          <p:nvPr/>
        </p:nvSpPr>
        <p:spPr>
          <a:xfrm>
            <a:off x="2516505" y="1981200"/>
            <a:ext cx="4189095" cy="646331"/>
          </a:xfrm>
          <a:prstGeom prst="rect">
            <a:avLst/>
          </a:prstGeom>
          <a:noFill/>
        </p:spPr>
        <p:txBody>
          <a:bodyPr wrap="none" rtlCol="0">
            <a:spAutoFit/>
          </a:bodyPr>
          <a:lstStyle/>
          <a:p>
            <a:r>
              <a:rPr lang="en-US" altLang="zh-TW" sz="3600" b="1" dirty="0" smtClean="0"/>
              <a:t>Part II : CET Research</a:t>
            </a:r>
            <a:endParaRPr lang="zh-TW" altLang="en-US"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Two Important Criteria</a:t>
            </a:r>
            <a:endParaRPr lang="en-US" dirty="0"/>
          </a:p>
        </p:txBody>
      </p:sp>
      <p:sp>
        <p:nvSpPr>
          <p:cNvPr id="22" name="Rectangle 21"/>
          <p:cNvSpPr/>
          <p:nvPr/>
        </p:nvSpPr>
        <p:spPr>
          <a:xfrm>
            <a:off x="762000" y="1143000"/>
            <a:ext cx="7315200" cy="4739759"/>
          </a:xfrm>
          <a:prstGeom prst="rect">
            <a:avLst/>
          </a:prstGeom>
        </p:spPr>
        <p:txBody>
          <a:bodyPr wrap="square">
            <a:spAutoFit/>
          </a:bodyPr>
          <a:lstStyle/>
          <a:p>
            <a:r>
              <a:rPr lang="en-US" altLang="zh-TW" sz="3200" b="1" dirty="0" smtClean="0"/>
              <a:t>A</a:t>
            </a:r>
            <a:r>
              <a:rPr lang="en-US" altLang="zh-TW" dirty="0" smtClean="0"/>
              <a:t> good sentiment analysis technology automates measurement of customer sentiment and tracks customer satisfaction, guiding executive decisions for future investments and corrective changes.  A sentiment analysis tool should have:</a:t>
            </a:r>
          </a:p>
          <a:p>
            <a:endParaRPr lang="en-US" altLang="zh-TW" dirty="0" smtClean="0"/>
          </a:p>
          <a:p>
            <a:pPr marL="342900" indent="-342900">
              <a:buFont typeface="+mj-lt"/>
              <a:buAutoNum type="arabicPeriod"/>
            </a:pPr>
            <a:r>
              <a:rPr lang="en-US" altLang="zh-TW" dirty="0" smtClean="0"/>
              <a:t>The ability to accurately identify user sentiment, including subtleties  of human language</a:t>
            </a:r>
          </a:p>
          <a:p>
            <a:pPr marL="800100" lvl="1" indent="-342900">
              <a:buFont typeface="Arial" pitchFamily="34" charset="0"/>
              <a:buChar char="•"/>
            </a:pPr>
            <a:r>
              <a:rPr lang="en-US" altLang="zh-TW" dirty="0" smtClean="0"/>
              <a:t>Supervised learning</a:t>
            </a:r>
          </a:p>
          <a:p>
            <a:pPr marL="800100" lvl="1" indent="-342900">
              <a:buFont typeface="Arial" pitchFamily="34" charset="0"/>
              <a:buChar char="•"/>
            </a:pPr>
            <a:r>
              <a:rPr lang="en-US" altLang="zh-TW" dirty="0" smtClean="0"/>
              <a:t>Unsupervised learning</a:t>
            </a:r>
          </a:p>
          <a:p>
            <a:pPr marL="800100" lvl="1" indent="-342900"/>
            <a:endParaRPr lang="en-US" altLang="zh-TW" dirty="0" smtClean="0"/>
          </a:p>
          <a:p>
            <a:pPr marL="342900" indent="-342900">
              <a:buFont typeface="+mj-lt"/>
              <a:buAutoNum type="arabicPeriod"/>
            </a:pPr>
            <a:r>
              <a:rPr lang="en-US" altLang="zh-TW" dirty="0" smtClean="0"/>
              <a:t>The ability to consolidate and analyze sentiment data from different sources: news, blogs, customer reviews, etc…</a:t>
            </a:r>
          </a:p>
          <a:p>
            <a:pPr marL="800100" lvl="1" indent="-342900">
              <a:buFont typeface="Arial" pitchFamily="34" charset="0"/>
              <a:buChar char="•"/>
            </a:pPr>
            <a:r>
              <a:rPr lang="en-US" altLang="zh-TW" dirty="0" smtClean="0"/>
              <a:t>Topic dependence</a:t>
            </a:r>
          </a:p>
          <a:p>
            <a:pPr marL="800100" lvl="1" indent="-342900">
              <a:buFont typeface="Arial" pitchFamily="34" charset="0"/>
              <a:buChar char="•"/>
            </a:pPr>
            <a:r>
              <a:rPr lang="en-US" altLang="zh-TW" dirty="0" smtClean="0"/>
              <a:t>Domain dependence</a:t>
            </a:r>
          </a:p>
          <a:p>
            <a:pPr marL="800100" lvl="1" indent="-342900">
              <a:buFont typeface="Arial" pitchFamily="34" charset="0"/>
              <a:buChar char="•"/>
            </a:pPr>
            <a:r>
              <a:rPr lang="en-US" altLang="zh-TW" dirty="0" smtClean="0"/>
              <a:t>Temporal dependence</a:t>
            </a:r>
          </a:p>
          <a:p>
            <a:pPr marL="800100" lvl="1" indent="-342900">
              <a:buFont typeface="Arial" pitchFamily="34" charset="0"/>
              <a:buChar char="•"/>
            </a:pPr>
            <a:r>
              <a:rPr lang="en-US" altLang="zh-TW" dirty="0" smtClean="0"/>
              <a:t>Language dependence</a:t>
            </a:r>
          </a:p>
        </p:txBody>
      </p:sp>
      <p:sp>
        <p:nvSpPr>
          <p:cNvPr id="4" name="TextBox 3"/>
          <p:cNvSpPr txBox="1"/>
          <p:nvPr/>
        </p:nvSpPr>
        <p:spPr>
          <a:xfrm>
            <a:off x="2293867" y="405825"/>
            <a:ext cx="4183133" cy="584775"/>
          </a:xfrm>
          <a:prstGeom prst="rect">
            <a:avLst/>
          </a:prstGeom>
          <a:noFill/>
        </p:spPr>
        <p:txBody>
          <a:bodyPr wrap="none" rtlCol="0">
            <a:spAutoFit/>
          </a:bodyPr>
          <a:lstStyle/>
          <a:p>
            <a:r>
              <a:rPr lang="en-US" altLang="zh-TW" sz="3200" b="1" dirty="0" smtClean="0"/>
              <a:t>Two Important Criteria</a:t>
            </a:r>
            <a:r>
              <a:rPr lang="en-US" altLang="zh-TW" sz="3200" dirty="0" smtClean="0"/>
              <a:t>:</a:t>
            </a:r>
            <a:endParaRPr lang="zh-TW"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Custom 3">
      <a:dk1>
        <a:sysClr val="windowText" lastClr="000000"/>
      </a:dk1>
      <a:lt1>
        <a:sysClr val="window" lastClr="FFFFFF"/>
      </a:lt1>
      <a:dk2>
        <a:srgbClr val="3B3B3B"/>
      </a:dk2>
      <a:lt2>
        <a:srgbClr val="D4D2D0"/>
      </a:lt2>
      <a:accent1>
        <a:srgbClr val="6EA0B0"/>
      </a:accent1>
      <a:accent2>
        <a:srgbClr val="CCAF0A"/>
      </a:accent2>
      <a:accent3>
        <a:srgbClr val="8D89A4"/>
      </a:accent3>
      <a:accent4>
        <a:srgbClr val="6783AD"/>
      </a:accent4>
      <a:accent5>
        <a:srgbClr val="9E9273"/>
      </a:accent5>
      <a:accent6>
        <a:srgbClr val="7E7F7F"/>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1322</Words>
  <Application>Microsoft Office PowerPoint</Application>
  <PresentationFormat>On-screen Show (4:3)</PresentationFormat>
  <Paragraphs>292</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Pitchbook</vt:lpstr>
      <vt:lpstr>INDUSTRY Lab:  Presentation to MCKinsey &amp; Company </vt:lpstr>
      <vt:lpstr>Example</vt:lpstr>
      <vt:lpstr>Example</vt:lpstr>
      <vt:lpstr>INDUSTRY Lab:  Presentation to MCKinsey &amp; Company </vt:lpstr>
      <vt:lpstr>Executive Summary</vt:lpstr>
      <vt:lpstr>Prospect of Sentiment Analysis</vt:lpstr>
      <vt:lpstr>Economic Impact of Sentiment Analysis</vt:lpstr>
      <vt:lpstr>INDUSTRY Lab:  Presentation to MCKinsey &amp; Company </vt:lpstr>
      <vt:lpstr>Two Important Criteria</vt:lpstr>
      <vt:lpstr>CET Research</vt:lpstr>
      <vt:lpstr>CET Research</vt:lpstr>
      <vt:lpstr>CET Research</vt:lpstr>
      <vt:lpstr>CET Research</vt:lpstr>
      <vt:lpstr>CET Research</vt:lpstr>
      <vt:lpstr>CET Research</vt:lpstr>
      <vt:lpstr>CET Research</vt:lpstr>
      <vt:lpstr>CET Research</vt:lpstr>
      <vt:lpstr>INDUSTRY Lab:  Presentation to MCKinsey &amp; Company </vt:lpstr>
      <vt:lpstr>Sentiment Aggregation</vt:lpstr>
      <vt:lpstr>Sentiment Aggregation</vt:lpstr>
      <vt:lpstr>Sentiment Aggregation</vt:lpstr>
      <vt:lpstr>Sentiment aggregation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2010-04-12T20:48:22Z</dcterms:created>
  <dcterms:modified xsi:type="dcterms:W3CDTF">2010-05-22T06:13:04Z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