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794" r:id="rId2"/>
    <p:sldId id="801" r:id="rId3"/>
    <p:sldId id="802" r:id="rId4"/>
    <p:sldId id="803" r:id="rId5"/>
    <p:sldId id="804" r:id="rId6"/>
    <p:sldId id="805" r:id="rId7"/>
    <p:sldId id="806" r:id="rId8"/>
    <p:sldId id="807" r:id="rId9"/>
    <p:sldId id="808" r:id="rId10"/>
    <p:sldId id="809" r:id="rId11"/>
    <p:sldId id="810" r:id="rId12"/>
    <p:sldId id="811" r:id="rId13"/>
    <p:sldId id="812" r:id="rId14"/>
    <p:sldId id="813" r:id="rId15"/>
    <p:sldId id="814" r:id="rId16"/>
    <p:sldId id="80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hiddenSlides="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19" autoAdjust="0"/>
    <p:restoredTop sz="50000" autoAdjust="0"/>
  </p:normalViewPr>
  <p:slideViewPr>
    <p:cSldViewPr snapToGrid="0" snapToObjects="1">
      <p:cViewPr>
        <p:scale>
          <a:sx n="72" d="100"/>
          <a:sy n="72" d="100"/>
        </p:scale>
        <p:origin x="864" y="512"/>
      </p:cViewPr>
      <p:guideLst>
        <p:guide orient="horz" pos="2160"/>
        <p:guide pos="384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15AC15-D366-1045-8B95-906BED04EB57}" type="datetimeFigureOut">
              <a:rPr lang="en-US" smtClean="0"/>
              <a:pPr/>
              <a:t>3/16/17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F382D8-B22D-6245-9253-78B81CE40BFC}" type="slidenum">
              <a:rPr lang="en-US" smtClean="0"/>
              <a:pPr/>
              <a:t>‹#›</a:t>
            </a:fld>
            <a:endParaRPr lang="en-US"/>
          </a:p>
        </p:txBody>
      </p:sp>
    </p:spTree>
    <p:extLst>
      <p:ext uri="{BB962C8B-B14F-4D97-AF65-F5344CB8AC3E}">
        <p14:creationId xmlns:p14="http://schemas.microsoft.com/office/powerpoint/2010/main" val="968583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8F9C5-D0B9-6043-966C-CD72DB596C87}" type="datetimeFigureOut">
              <a:rPr lang="en-US" smtClean="0"/>
              <a:pPr/>
              <a:t>3/16/17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54FB1-8543-584B-BB0F-CA47458AEBC3}" type="slidenum">
              <a:rPr lang="en-US" smtClean="0"/>
              <a:pPr/>
              <a:t>‹#›</a:t>
            </a:fld>
            <a:endParaRPr lang="en-US"/>
          </a:p>
        </p:txBody>
      </p:sp>
    </p:spTree>
    <p:extLst>
      <p:ext uri="{BB962C8B-B14F-4D97-AF65-F5344CB8AC3E}">
        <p14:creationId xmlns:p14="http://schemas.microsoft.com/office/powerpoint/2010/main" val="1799953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54FB1-8543-584B-BB0F-CA47458AEBC3}" type="slidenum">
              <a:rPr lang="en-US" smtClean="0"/>
              <a:pPr/>
              <a:t>1</a:t>
            </a:fld>
            <a:endParaRPr lang="en-US"/>
          </a:p>
        </p:txBody>
      </p:sp>
    </p:spTree>
    <p:extLst>
      <p:ext uri="{BB962C8B-B14F-4D97-AF65-F5344CB8AC3E}">
        <p14:creationId xmlns:p14="http://schemas.microsoft.com/office/powerpoint/2010/main" val="320150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10</a:t>
            </a:fld>
            <a:endParaRPr lang="en-US"/>
          </a:p>
        </p:txBody>
      </p:sp>
    </p:spTree>
    <p:extLst>
      <p:ext uri="{BB962C8B-B14F-4D97-AF65-F5344CB8AC3E}">
        <p14:creationId xmlns:p14="http://schemas.microsoft.com/office/powerpoint/2010/main" val="209952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11</a:t>
            </a:fld>
            <a:endParaRPr lang="en-US"/>
          </a:p>
        </p:txBody>
      </p:sp>
    </p:spTree>
    <p:extLst>
      <p:ext uri="{BB962C8B-B14F-4D97-AF65-F5344CB8AC3E}">
        <p14:creationId xmlns:p14="http://schemas.microsoft.com/office/powerpoint/2010/main" val="16493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12</a:t>
            </a:fld>
            <a:endParaRPr lang="en-US"/>
          </a:p>
        </p:txBody>
      </p:sp>
    </p:spTree>
    <p:extLst>
      <p:ext uri="{BB962C8B-B14F-4D97-AF65-F5344CB8AC3E}">
        <p14:creationId xmlns:p14="http://schemas.microsoft.com/office/powerpoint/2010/main" val="55537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13</a:t>
            </a:fld>
            <a:endParaRPr lang="en-US"/>
          </a:p>
        </p:txBody>
      </p:sp>
    </p:spTree>
    <p:extLst>
      <p:ext uri="{BB962C8B-B14F-4D97-AF65-F5344CB8AC3E}">
        <p14:creationId xmlns:p14="http://schemas.microsoft.com/office/powerpoint/2010/main" val="120711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14</a:t>
            </a:fld>
            <a:endParaRPr lang="en-US"/>
          </a:p>
        </p:txBody>
      </p:sp>
    </p:spTree>
    <p:extLst>
      <p:ext uri="{BB962C8B-B14F-4D97-AF65-F5344CB8AC3E}">
        <p14:creationId xmlns:p14="http://schemas.microsoft.com/office/powerpoint/2010/main" val="1444672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15</a:t>
            </a:fld>
            <a:endParaRPr lang="en-US"/>
          </a:p>
        </p:txBody>
      </p:sp>
    </p:spTree>
    <p:extLst>
      <p:ext uri="{BB962C8B-B14F-4D97-AF65-F5344CB8AC3E}">
        <p14:creationId xmlns:p14="http://schemas.microsoft.com/office/powerpoint/2010/main" val="112745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a:t>
            </a:fld>
            <a:endParaRPr lang="en-US"/>
          </a:p>
        </p:txBody>
      </p:sp>
    </p:spTree>
    <p:extLst>
      <p:ext uri="{BB962C8B-B14F-4D97-AF65-F5344CB8AC3E}">
        <p14:creationId xmlns:p14="http://schemas.microsoft.com/office/powerpoint/2010/main" val="131004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3</a:t>
            </a:fld>
            <a:endParaRPr lang="en-US"/>
          </a:p>
        </p:txBody>
      </p:sp>
    </p:spTree>
    <p:extLst>
      <p:ext uri="{BB962C8B-B14F-4D97-AF65-F5344CB8AC3E}">
        <p14:creationId xmlns:p14="http://schemas.microsoft.com/office/powerpoint/2010/main" val="204612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4</a:t>
            </a:fld>
            <a:endParaRPr lang="en-US"/>
          </a:p>
        </p:txBody>
      </p:sp>
    </p:spTree>
    <p:extLst>
      <p:ext uri="{BB962C8B-B14F-4D97-AF65-F5344CB8AC3E}">
        <p14:creationId xmlns:p14="http://schemas.microsoft.com/office/powerpoint/2010/main" val="11322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5</a:t>
            </a:fld>
            <a:endParaRPr lang="en-US"/>
          </a:p>
        </p:txBody>
      </p:sp>
    </p:spTree>
    <p:extLst>
      <p:ext uri="{BB962C8B-B14F-4D97-AF65-F5344CB8AC3E}">
        <p14:creationId xmlns:p14="http://schemas.microsoft.com/office/powerpoint/2010/main" val="38278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6</a:t>
            </a:fld>
            <a:endParaRPr lang="en-US"/>
          </a:p>
        </p:txBody>
      </p:sp>
    </p:spTree>
    <p:extLst>
      <p:ext uri="{BB962C8B-B14F-4D97-AF65-F5344CB8AC3E}">
        <p14:creationId xmlns:p14="http://schemas.microsoft.com/office/powerpoint/2010/main" val="993987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7</a:t>
            </a:fld>
            <a:endParaRPr lang="en-US"/>
          </a:p>
        </p:txBody>
      </p:sp>
    </p:spTree>
    <p:extLst>
      <p:ext uri="{BB962C8B-B14F-4D97-AF65-F5344CB8AC3E}">
        <p14:creationId xmlns:p14="http://schemas.microsoft.com/office/powerpoint/2010/main" val="340947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8</a:t>
            </a:fld>
            <a:endParaRPr lang="en-US"/>
          </a:p>
        </p:txBody>
      </p:sp>
    </p:spTree>
    <p:extLst>
      <p:ext uri="{BB962C8B-B14F-4D97-AF65-F5344CB8AC3E}">
        <p14:creationId xmlns:p14="http://schemas.microsoft.com/office/powerpoint/2010/main" val="128812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9</a:t>
            </a:fld>
            <a:endParaRPr lang="en-US"/>
          </a:p>
        </p:txBody>
      </p:sp>
    </p:spTree>
    <p:extLst>
      <p:ext uri="{BB962C8B-B14F-4D97-AF65-F5344CB8AC3E}">
        <p14:creationId xmlns:p14="http://schemas.microsoft.com/office/powerpoint/2010/main" val="168894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5888736" y="609600"/>
            <a:ext cx="5283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406400" y="609600"/>
            <a:ext cx="52832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402336" y="2569464"/>
            <a:ext cx="52832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406400" y="4520184"/>
            <a:ext cx="52832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a:xfrm>
            <a:off x="9347200" y="76200"/>
            <a:ext cx="1828800" cy="228600"/>
          </a:xfrm>
          <a:prstGeom prst="rect">
            <a:avLst/>
          </a:prstGeom>
        </p:spPr>
        <p:txBody>
          <a:bodyPr/>
          <a:lstStyle>
            <a:extLst/>
          </a:lstStyle>
          <a:p>
            <a:pPr algn="r"/>
            <a:fld id="{968C9C2A-D3B8-4543-8A47-F59C20C16D9A}" type="datetime1">
              <a:rPr lang="en-US" smtClean="0"/>
              <a:pPr algn="r"/>
              <a:t>3/16/17</a:t>
            </a:fld>
            <a:endParaRPr lang="en-US" dirty="0"/>
          </a:p>
        </p:txBody>
      </p:sp>
      <p:sp>
        <p:nvSpPr>
          <p:cNvPr id="19" name="Rectangle 19"/>
          <p:cNvSpPr>
            <a:spLocks noGrp="1"/>
          </p:cNvSpPr>
          <p:nvPr>
            <p:ph type="sldNum" sz="quarter" idx="22"/>
          </p:nvPr>
        </p:nvSpPr>
        <p:spPr>
          <a:xfrm>
            <a:off x="8672576" y="6473952"/>
            <a:ext cx="1320800" cy="304800"/>
          </a:xfrm>
          <a:prstGeom prst="rect">
            <a:avLst/>
          </a:prstGeom>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a:xfrm>
            <a:off x="3606800" y="6477000"/>
            <a:ext cx="4978400" cy="304800"/>
          </a:xfrm>
          <a:prstGeom prst="rect">
            <a:avLst/>
          </a:prstGeom>
        </p:spPr>
        <p:txBody>
          <a:bodyPr/>
          <a:lstStyle>
            <a:extLst/>
          </a:lstStyle>
          <a:p>
            <a:endParaRPr lang="en-US"/>
          </a:p>
        </p:txBody>
      </p:sp>
    </p:spTree>
    <p:extLst>
      <p:ext uri="{BB962C8B-B14F-4D97-AF65-F5344CB8AC3E}">
        <p14:creationId xmlns:p14="http://schemas.microsoft.com/office/powerpoint/2010/main" val="188374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6840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0070"/>
            <a:ext cx="10972800" cy="48866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0" y="6156765"/>
            <a:ext cx="12192000" cy="872193"/>
            <a:chOff x="0" y="-120393"/>
            <a:chExt cx="9144000" cy="872193"/>
          </a:xfrm>
        </p:grpSpPr>
        <p:pic>
          <p:nvPicPr>
            <p:cNvPr id="5" name="Picture 4" descr="data.jpg"/>
            <p:cNvPicPr>
              <a:picLocks noChangeAspect="1"/>
            </p:cNvPicPr>
            <p:nvPr/>
          </p:nvPicPr>
          <p:blipFill rotWithShape="1">
            <a:blip r:embed="rId14" cstate="print">
              <a:extLst>
                <a:ext uri="{28A0092B-C50C-407E-A947-70E740481C1C}">
                  <a14:useLocalDpi xmlns:a14="http://schemas.microsoft.com/office/drawing/2010/main"/>
                </a:ext>
              </a:extLst>
            </a:blip>
            <a:srcRect/>
            <a:stretch/>
          </p:blipFill>
          <p:spPr>
            <a:xfrm>
              <a:off x="0" y="-120393"/>
              <a:ext cx="9144000" cy="702551"/>
            </a:xfrm>
            <a:prstGeom prst="rect">
              <a:avLst/>
            </a:prstGeom>
          </p:spPr>
        </p:pic>
        <p:sp>
          <p:nvSpPr>
            <p:cNvPr id="6" name="TextBox 5"/>
            <p:cNvSpPr txBox="1"/>
            <p:nvPr/>
          </p:nvSpPr>
          <p:spPr>
            <a:xfrm>
              <a:off x="158760" y="-17641"/>
              <a:ext cx="2416643" cy="769441"/>
            </a:xfrm>
            <a:prstGeom prst="rect">
              <a:avLst/>
            </a:prstGeom>
            <a:solidFill>
              <a:schemeClr val="dk1">
                <a:alpha val="62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800" dirty="0" smtClean="0">
                  <a:latin typeface="Courier New"/>
                  <a:cs typeface="Courier New"/>
                </a:rPr>
                <a:t>Data</a:t>
              </a:r>
              <a:r>
                <a:rPr lang="en-US" sz="2800" dirty="0" smtClean="0">
                  <a:latin typeface="Arial Narrow"/>
                  <a:cs typeface="Arial Narrow"/>
                </a:rPr>
                <a:t> </a:t>
              </a:r>
              <a:r>
                <a:rPr lang="en-US" sz="4400" baseline="30000" dirty="0" smtClean="0">
                  <a:latin typeface="Courier New"/>
                  <a:cs typeface="Courier New"/>
                </a:rPr>
                <a:t>X</a:t>
              </a:r>
              <a:endParaRPr lang="en-US" sz="1000" dirty="0">
                <a:latin typeface="Courier New"/>
                <a:cs typeface="Courier New"/>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ata.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Box 4"/>
          <p:cNvSpPr txBox="1"/>
          <p:nvPr/>
        </p:nvSpPr>
        <p:spPr>
          <a:xfrm>
            <a:off x="223568" y="5417370"/>
            <a:ext cx="8207938" cy="1538883"/>
          </a:xfrm>
          <a:prstGeom prst="rect">
            <a:avLst/>
          </a:prstGeom>
          <a:solidFill>
            <a:schemeClr val="tx1">
              <a:alpha val="21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r>
              <a:rPr lang="en-US" sz="1600" dirty="0">
                <a:solidFill>
                  <a:schemeClr val="bg1"/>
                </a:solidFill>
                <a:latin typeface="Helvetica Neue Light"/>
                <a:cs typeface="Helvetica Neue Light"/>
              </a:rPr>
              <a:t>Ikhlaq Sidhu </a:t>
            </a:r>
            <a:r>
              <a:rPr lang="en-US" sz="1600" dirty="0">
                <a:solidFill>
                  <a:schemeClr val="bg1"/>
                </a:solidFill>
                <a:latin typeface="Helvetica Neue Light"/>
                <a:cs typeface="Helvetica Neue Light"/>
              </a:rPr>
              <a:t/>
            </a:r>
            <a:br>
              <a:rPr lang="en-US" sz="1600" dirty="0">
                <a:solidFill>
                  <a:schemeClr val="bg1"/>
                </a:solidFill>
                <a:latin typeface="Helvetica Neue Light"/>
                <a:cs typeface="Helvetica Neue Light"/>
              </a:rPr>
            </a:br>
            <a:r>
              <a:rPr lang="en-US" sz="1600" dirty="0">
                <a:solidFill>
                  <a:schemeClr val="bg1"/>
                </a:solidFill>
                <a:latin typeface="Helvetica Neue Light"/>
                <a:cs typeface="Helvetica Neue Light"/>
              </a:rPr>
              <a:t>Chief </a:t>
            </a:r>
            <a:r>
              <a:rPr lang="en-US" sz="1600" dirty="0">
                <a:solidFill>
                  <a:schemeClr val="bg1"/>
                </a:solidFill>
                <a:latin typeface="Helvetica Neue Light"/>
                <a:cs typeface="Helvetica Neue Light"/>
              </a:rPr>
              <a:t>Scientist &amp; </a:t>
            </a:r>
            <a:r>
              <a:rPr lang="en-US" sz="1600" dirty="0">
                <a:solidFill>
                  <a:schemeClr val="bg1"/>
                </a:solidFill>
                <a:latin typeface="Helvetica Neue Light"/>
                <a:cs typeface="Helvetica Neue Light"/>
              </a:rPr>
              <a:t>Founding Director, </a:t>
            </a:r>
            <a:br>
              <a:rPr lang="en-US" sz="1600" dirty="0">
                <a:solidFill>
                  <a:schemeClr val="bg1"/>
                </a:solidFill>
                <a:latin typeface="Helvetica Neue Light"/>
                <a:cs typeface="Helvetica Neue Light"/>
              </a:rPr>
            </a:br>
            <a:r>
              <a:rPr lang="en-US" sz="1600" dirty="0" err="1">
                <a:solidFill>
                  <a:schemeClr val="bg1"/>
                </a:solidFill>
                <a:latin typeface="Helvetica Neue Light"/>
                <a:cs typeface="Helvetica Neue Light"/>
              </a:rPr>
              <a:t>Sutardja</a:t>
            </a:r>
            <a:r>
              <a:rPr lang="en-US" sz="1600" dirty="0">
                <a:solidFill>
                  <a:schemeClr val="bg1"/>
                </a:solidFill>
                <a:latin typeface="Helvetica Neue Light"/>
                <a:cs typeface="Helvetica Neue Light"/>
              </a:rPr>
              <a:t> </a:t>
            </a:r>
            <a:r>
              <a:rPr lang="en-US" sz="1600" dirty="0">
                <a:solidFill>
                  <a:schemeClr val="bg1"/>
                </a:solidFill>
                <a:latin typeface="Helvetica Neue Light"/>
                <a:ea typeface="ＭＳ Ｐゴシック" charset="-128"/>
                <a:cs typeface="Helvetica Neue Light"/>
              </a:rPr>
              <a:t>Center </a:t>
            </a:r>
            <a:r>
              <a:rPr lang="en-US" sz="1600" dirty="0">
                <a:solidFill>
                  <a:schemeClr val="bg1"/>
                </a:solidFill>
                <a:latin typeface="Helvetica Neue Light"/>
                <a:ea typeface="ＭＳ Ｐゴシック" charset="-128"/>
                <a:cs typeface="Helvetica Neue Light"/>
              </a:rPr>
              <a:t>for Entrepreneurship &amp; </a:t>
            </a:r>
            <a:r>
              <a:rPr lang="en-US" sz="1600" dirty="0">
                <a:solidFill>
                  <a:schemeClr val="bg1"/>
                </a:solidFill>
                <a:latin typeface="Helvetica Neue Light"/>
                <a:ea typeface="ＭＳ Ｐゴシック" charset="-128"/>
                <a:cs typeface="Helvetica Neue Light"/>
              </a:rPr>
              <a:t>Technology</a:t>
            </a:r>
            <a:br>
              <a:rPr lang="en-US" sz="1600" dirty="0">
                <a:solidFill>
                  <a:schemeClr val="bg1"/>
                </a:solidFill>
                <a:latin typeface="Helvetica Neue Light"/>
                <a:ea typeface="ＭＳ Ｐゴシック" charset="-128"/>
                <a:cs typeface="Helvetica Neue Light"/>
              </a:rPr>
            </a:br>
            <a:r>
              <a:rPr lang="en-US" sz="1600" dirty="0">
                <a:solidFill>
                  <a:schemeClr val="bg1"/>
                </a:solidFill>
                <a:latin typeface="Helvetica Neue Light"/>
                <a:ea typeface="ＭＳ Ｐゴシック" charset="-128"/>
                <a:cs typeface="Helvetica Neue Light"/>
              </a:rPr>
              <a:t>IEOR </a:t>
            </a:r>
            <a:r>
              <a:rPr lang="en-US" sz="1600" dirty="0">
                <a:solidFill>
                  <a:schemeClr val="bg1"/>
                </a:solidFill>
                <a:latin typeface="Helvetica Neue Light"/>
                <a:ea typeface="ＭＳ Ｐゴシック" charset="-128"/>
                <a:cs typeface="Helvetica Neue Light"/>
              </a:rPr>
              <a:t>Emerging Area Professor </a:t>
            </a:r>
            <a:r>
              <a:rPr lang="en-US" sz="1600" dirty="0">
                <a:solidFill>
                  <a:schemeClr val="bg1"/>
                </a:solidFill>
                <a:latin typeface="Helvetica Neue Light"/>
                <a:ea typeface="ＭＳ Ｐゴシック" charset="-128"/>
                <a:cs typeface="Helvetica Neue Light"/>
              </a:rPr>
              <a:t>Award, UC Berkeley</a:t>
            </a:r>
            <a:endParaRPr lang="en-US" sz="1600" dirty="0">
              <a:solidFill>
                <a:schemeClr val="bg1"/>
              </a:solidFill>
              <a:latin typeface="Helvetica Neue Light"/>
              <a:cs typeface="Helvetica Neue Light"/>
            </a:endParaRPr>
          </a:p>
        </p:txBody>
      </p:sp>
      <p:sp>
        <p:nvSpPr>
          <p:cNvPr id="6" name="TextBox 5"/>
          <p:cNvSpPr txBox="1"/>
          <p:nvPr/>
        </p:nvSpPr>
        <p:spPr>
          <a:xfrm>
            <a:off x="7468591" y="325795"/>
            <a:ext cx="1297250" cy="400110"/>
          </a:xfrm>
          <a:prstGeom prst="rect">
            <a:avLst/>
          </a:prstGeom>
          <a:noFill/>
        </p:spPr>
        <p:txBody>
          <a:bodyPr wrap="none" rtlCol="0">
            <a:spAutoFit/>
          </a:bodyPr>
          <a:lstStyle/>
          <a:p>
            <a:r>
              <a:rPr lang="en-US" sz="2000" dirty="0"/>
              <a:t>About Me:</a:t>
            </a:r>
          </a:p>
        </p:txBody>
      </p:sp>
      <p:sp>
        <p:nvSpPr>
          <p:cNvPr id="3" name="Title 2"/>
          <p:cNvSpPr>
            <a:spLocks noGrp="1"/>
          </p:cNvSpPr>
          <p:nvPr>
            <p:ph type="ctrTitle"/>
          </p:nvPr>
        </p:nvSpPr>
        <p:spPr>
          <a:xfrm>
            <a:off x="2272753" y="2248141"/>
            <a:ext cx="7772400" cy="1470025"/>
          </a:xfrm>
          <a:solidFill>
            <a:schemeClr val="dk1">
              <a:alpha val="74000"/>
            </a:schemeClr>
          </a:solidFill>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Data </a:t>
            </a:r>
            <a:r>
              <a:rPr lang="en-US" dirty="0" smtClean="0"/>
              <a:t>X: Sentiment Analysis</a:t>
            </a:r>
            <a:r>
              <a:rPr lang="en-US" dirty="0" smtClean="0"/>
              <a:t/>
            </a:r>
            <a:br>
              <a:rPr lang="en-US" dirty="0" smtClean="0"/>
            </a:br>
            <a:r>
              <a:rPr lang="en-US" dirty="0" smtClean="0"/>
              <a:t>A Course and Lab for Data, Signals, and Systems</a:t>
            </a:r>
            <a:endParaRPr lang="en-US" dirty="0"/>
          </a:p>
        </p:txBody>
      </p:sp>
      <p:sp>
        <p:nvSpPr>
          <p:cNvPr id="10" name="TextBox 9"/>
          <p:cNvSpPr txBox="1"/>
          <p:nvPr/>
        </p:nvSpPr>
        <p:spPr>
          <a:xfrm>
            <a:off x="1751167" y="231587"/>
            <a:ext cx="3880743" cy="1323439"/>
          </a:xfrm>
          <a:prstGeom prst="rect">
            <a:avLst/>
          </a:prstGeom>
          <a:solidFill>
            <a:schemeClr val="dk1">
              <a:alpha val="42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5400" dirty="0">
                <a:latin typeface="Courier New"/>
                <a:cs typeface="Courier New"/>
              </a:rPr>
              <a:t>Data</a:t>
            </a:r>
            <a:r>
              <a:rPr lang="en-US" sz="5400" dirty="0">
                <a:latin typeface="Arial Narrow"/>
                <a:cs typeface="Arial Narrow"/>
              </a:rPr>
              <a:t> </a:t>
            </a:r>
            <a:r>
              <a:rPr lang="en-US" sz="8000" baseline="30000" dirty="0">
                <a:latin typeface="Courier New"/>
                <a:cs typeface="Courier New"/>
              </a:rPr>
              <a:t>X</a:t>
            </a:r>
            <a:endParaRPr lang="en-US" dirty="0">
              <a:latin typeface="Optima"/>
              <a:cs typeface="Optima"/>
            </a:endParaRPr>
          </a:p>
        </p:txBody>
      </p:sp>
      <p:sp>
        <p:nvSpPr>
          <p:cNvPr id="8" name="Rectangle 3"/>
          <p:cNvSpPr>
            <a:spLocks noGrp="1"/>
          </p:cNvSpPr>
          <p:nvPr>
            <p:ph type="subTitle" idx="1"/>
          </p:nvPr>
        </p:nvSpPr>
        <p:spPr>
          <a:xfrm>
            <a:off x="7117976" y="5653231"/>
            <a:ext cx="4930588" cy="1067159"/>
          </a:xfrm>
        </p:spPr>
        <p:txBody>
          <a:bodyPr>
            <a:noAutofit/>
          </a:bodyPr>
          <a:lstStyle>
            <a:extLst/>
          </a:lstStyle>
          <a:p>
            <a:r>
              <a:rPr lang="en-US" sz="1800" dirty="0" smtClean="0">
                <a:solidFill>
                  <a:schemeClr val="bg1"/>
                </a:solidFill>
              </a:rPr>
              <a:t>From SCET </a:t>
            </a:r>
            <a:r>
              <a:rPr lang="en-US" sz="1800" dirty="0" err="1" smtClean="0">
                <a:solidFill>
                  <a:schemeClr val="bg1"/>
                </a:solidFill>
              </a:rPr>
              <a:t>Mckinsey</a:t>
            </a:r>
            <a:r>
              <a:rPr lang="en-US" sz="1800" dirty="0" smtClean="0">
                <a:solidFill>
                  <a:schemeClr val="bg1"/>
                </a:solidFill>
              </a:rPr>
              <a:t> Algorithms Project: </a:t>
            </a:r>
            <a:br>
              <a:rPr lang="en-US" sz="1800" dirty="0" smtClean="0">
                <a:solidFill>
                  <a:schemeClr val="bg1"/>
                </a:solidFill>
              </a:rPr>
            </a:br>
            <a:r>
              <a:rPr lang="en-US" sz="1800" dirty="0" err="1" smtClean="0">
                <a:solidFill>
                  <a:schemeClr val="bg1"/>
                </a:solidFill>
              </a:rPr>
              <a:t>Dhiren</a:t>
            </a:r>
            <a:r>
              <a:rPr lang="en-US" sz="1800" dirty="0" smtClean="0">
                <a:solidFill>
                  <a:schemeClr val="bg1"/>
                </a:solidFill>
              </a:rPr>
              <a:t> </a:t>
            </a:r>
            <a:r>
              <a:rPr lang="en-US" sz="1800" dirty="0" smtClean="0">
                <a:solidFill>
                  <a:schemeClr val="bg1"/>
                </a:solidFill>
              </a:rPr>
              <a:t>Bhatia, Robert (I-Hsiang) </a:t>
            </a:r>
            <a:r>
              <a:rPr lang="en-US" sz="1800" dirty="0" smtClean="0">
                <a:solidFill>
                  <a:schemeClr val="bg1"/>
                </a:solidFill>
              </a:rPr>
              <a:t/>
            </a:r>
            <a:br>
              <a:rPr lang="en-US" sz="1800" dirty="0" smtClean="0">
                <a:solidFill>
                  <a:schemeClr val="bg1"/>
                </a:solidFill>
              </a:rPr>
            </a:br>
            <a:r>
              <a:rPr lang="en-US" sz="1800" dirty="0" smtClean="0">
                <a:solidFill>
                  <a:schemeClr val="bg1"/>
                </a:solidFill>
              </a:rPr>
              <a:t>Chang</a:t>
            </a:r>
            <a:r>
              <a:rPr lang="en-US" sz="1800" dirty="0" smtClean="0">
                <a:solidFill>
                  <a:schemeClr val="bg1"/>
                </a:solidFill>
              </a:rPr>
              <a:t>, Zach Travis, Daisy </a:t>
            </a:r>
            <a:r>
              <a:rPr lang="en-US" sz="1800" dirty="0" err="1" smtClean="0">
                <a:solidFill>
                  <a:schemeClr val="bg1"/>
                </a:solidFill>
              </a:rPr>
              <a:t>Zhe</a:t>
            </a:r>
            <a:r>
              <a:rPr lang="en-US" sz="1800" dirty="0" smtClean="0">
                <a:solidFill>
                  <a:schemeClr val="bg1"/>
                </a:solidFill>
              </a:rPr>
              <a:t> Wang</a:t>
            </a:r>
            <a:endParaRPr lang="en-US" sz="1800" dirty="0">
              <a:solidFill>
                <a:schemeClr val="bg1"/>
              </a:solidFill>
            </a:endParaRPr>
          </a:p>
        </p:txBody>
      </p:sp>
    </p:spTree>
    <p:extLst>
      <p:ext uri="{BB962C8B-B14F-4D97-AF65-F5344CB8AC3E}">
        <p14:creationId xmlns:p14="http://schemas.microsoft.com/office/powerpoint/2010/main" val="868216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a:bodyPr>
          <a:lstStyle>
            <a:extLst/>
          </a:lstStyle>
          <a:p>
            <a:r>
              <a:rPr lang="en-US" dirty="0" smtClean="0"/>
              <a:t>Presentation </a:t>
            </a:r>
            <a:r>
              <a:rPr lang="en-US" dirty="0" smtClean="0"/>
              <a:t>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a:bodyPr>
          <a:lstStyle>
            <a:extLst/>
          </a:lstStyle>
          <a:p>
            <a:r>
              <a:rPr lang="en-US" dirty="0" err="1" smtClean="0"/>
              <a:t>Dhiren</a:t>
            </a:r>
            <a:r>
              <a:rPr lang="en-US" dirty="0" smtClean="0"/>
              <a:t> Bhatia, Robert (-Hsiang) Chang, Zach Travis, Daisy </a:t>
            </a:r>
            <a:r>
              <a:rPr lang="en-US" dirty="0" err="1" smtClean="0"/>
              <a:t>Zhe</a:t>
            </a:r>
            <a:r>
              <a:rPr lang="en-US" dirty="0" smtClean="0"/>
              <a:t> Wang</a:t>
            </a:r>
            <a:endParaRPr lang="en-US" dirty="0"/>
          </a:p>
        </p:txBody>
      </p:sp>
      <p:sp>
        <p:nvSpPr>
          <p:cNvPr id="4" name="TextBox 3"/>
          <p:cNvSpPr txBox="1"/>
          <p:nvPr/>
        </p:nvSpPr>
        <p:spPr>
          <a:xfrm>
            <a:off x="3124201" y="1981201"/>
            <a:ext cx="5379999" cy="646331"/>
          </a:xfrm>
          <a:prstGeom prst="rect">
            <a:avLst/>
          </a:prstGeom>
          <a:noFill/>
        </p:spPr>
        <p:txBody>
          <a:bodyPr wrap="none" rtlCol="0">
            <a:spAutoFit/>
          </a:bodyPr>
          <a:lstStyle/>
          <a:p>
            <a:r>
              <a:rPr lang="en-US" altLang="zh-TW" sz="3600" b="1" dirty="0"/>
              <a:t>Part III : Sentiment </a:t>
            </a:r>
            <a:r>
              <a:rPr lang="en-US" altLang="zh-TW" sz="3600" b="1" dirty="0" err="1" smtClean="0"/>
              <a:t>Exampe</a:t>
            </a:r>
            <a:endParaRPr lang="zh-TW" altLang="en-US" sz="3600" b="1" dirty="0"/>
          </a:p>
        </p:txBody>
      </p:sp>
    </p:spTree>
    <p:extLst>
      <p:ext uri="{BB962C8B-B14F-4D97-AF65-F5344CB8AC3E}">
        <p14:creationId xmlns:p14="http://schemas.microsoft.com/office/powerpoint/2010/main" val="166741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235676"/>
            <a:ext cx="5770811" cy="584775"/>
          </a:xfrm>
          <a:prstGeom prst="rect">
            <a:avLst/>
          </a:prstGeom>
          <a:noFill/>
        </p:spPr>
        <p:txBody>
          <a:bodyPr wrap="none" rtlCol="0">
            <a:spAutoFit/>
          </a:bodyPr>
          <a:lstStyle/>
          <a:p>
            <a:r>
              <a:rPr lang="en-US" altLang="zh-TW" sz="3200" b="1" dirty="0"/>
              <a:t>Sentiment Dashboard: Heat Map</a:t>
            </a:r>
            <a:endParaRPr lang="zh-TW" altLang="en-US" sz="3200" b="1" dirty="0"/>
          </a:p>
        </p:txBody>
      </p:sp>
      <p:pic>
        <p:nvPicPr>
          <p:cNvPr id="5" name="Content Placeholder 4" descr="testplot.jpg"/>
          <p:cNvPicPr>
            <a:picLocks noGrp="1" noChangeAspect="1"/>
          </p:cNvPicPr>
          <p:nvPr>
            <p:ph idx="4294967295"/>
          </p:nvPr>
        </p:nvPicPr>
        <p:blipFill>
          <a:blip r:embed="rId3" cstate="print"/>
          <a:stretch>
            <a:fillRect/>
          </a:stretch>
        </p:blipFill>
        <p:spPr>
          <a:xfrm>
            <a:off x="2433918" y="973885"/>
            <a:ext cx="7130620" cy="4525963"/>
          </a:xfrm>
          <a:prstGeom prst="rect">
            <a:avLst/>
          </a:prstGeom>
        </p:spPr>
      </p:pic>
      <p:sp>
        <p:nvSpPr>
          <p:cNvPr id="6" name="Rectangle 5"/>
          <p:cNvSpPr/>
          <p:nvPr/>
        </p:nvSpPr>
        <p:spPr>
          <a:xfrm>
            <a:off x="3119718" y="5652248"/>
            <a:ext cx="304800" cy="302381"/>
          </a:xfrm>
          <a:prstGeom prst="rect">
            <a:avLst/>
          </a:prstGeom>
          <a:solidFill>
            <a:srgbClr val="1A964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96118" y="5652247"/>
            <a:ext cx="307238" cy="304800"/>
          </a:xfrm>
          <a:prstGeom prst="rect">
            <a:avLst/>
          </a:prstGeom>
          <a:solidFill>
            <a:srgbClr val="A6CF6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62918" y="5652248"/>
            <a:ext cx="304800" cy="302381"/>
          </a:xfrm>
          <a:prstGeom prst="rect">
            <a:avLst/>
          </a:prstGeom>
          <a:solidFill>
            <a:srgbClr val="FFFFB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27280" y="5652247"/>
            <a:ext cx="307238" cy="304800"/>
          </a:xfrm>
          <a:prstGeom prst="rect">
            <a:avLst/>
          </a:prstGeom>
          <a:solidFill>
            <a:srgbClr val="FDAE6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994080" y="5652247"/>
            <a:ext cx="307238" cy="304800"/>
          </a:xfrm>
          <a:prstGeom prst="rect">
            <a:avLst/>
          </a:prstGeom>
          <a:solidFill>
            <a:srgbClr val="D7191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24518" y="5576048"/>
            <a:ext cx="1295400" cy="461665"/>
          </a:xfrm>
          <a:prstGeom prst="rect">
            <a:avLst/>
          </a:prstGeom>
          <a:noFill/>
        </p:spPr>
        <p:txBody>
          <a:bodyPr wrap="square" rtlCol="0">
            <a:spAutoFit/>
          </a:bodyPr>
          <a:lstStyle/>
          <a:p>
            <a:r>
              <a:rPr lang="en-US" sz="2400" dirty="0"/>
              <a:t>5 (Good)</a:t>
            </a:r>
            <a:endParaRPr lang="en-US" sz="2400" dirty="0"/>
          </a:p>
        </p:txBody>
      </p:sp>
      <p:sp>
        <p:nvSpPr>
          <p:cNvPr id="12" name="TextBox 11"/>
          <p:cNvSpPr txBox="1"/>
          <p:nvPr/>
        </p:nvSpPr>
        <p:spPr>
          <a:xfrm>
            <a:off x="5100918" y="5571583"/>
            <a:ext cx="838200" cy="461665"/>
          </a:xfrm>
          <a:prstGeom prst="rect">
            <a:avLst/>
          </a:prstGeom>
          <a:noFill/>
        </p:spPr>
        <p:txBody>
          <a:bodyPr wrap="square" rtlCol="0">
            <a:spAutoFit/>
          </a:bodyPr>
          <a:lstStyle/>
          <a:p>
            <a:r>
              <a:rPr lang="en-US" sz="2400" dirty="0"/>
              <a:t>4</a:t>
            </a:r>
            <a:endParaRPr lang="en-US" sz="2400" dirty="0"/>
          </a:p>
        </p:txBody>
      </p:sp>
      <p:sp>
        <p:nvSpPr>
          <p:cNvPr id="14" name="TextBox 13"/>
          <p:cNvSpPr txBox="1"/>
          <p:nvPr/>
        </p:nvSpPr>
        <p:spPr>
          <a:xfrm>
            <a:off x="6167718" y="5576048"/>
            <a:ext cx="838200" cy="461665"/>
          </a:xfrm>
          <a:prstGeom prst="rect">
            <a:avLst/>
          </a:prstGeom>
          <a:noFill/>
        </p:spPr>
        <p:txBody>
          <a:bodyPr wrap="square" rtlCol="0">
            <a:spAutoFit/>
          </a:bodyPr>
          <a:lstStyle/>
          <a:p>
            <a:r>
              <a:rPr lang="en-US" sz="2400" dirty="0"/>
              <a:t>3</a:t>
            </a:r>
            <a:endParaRPr lang="en-US" sz="2400" dirty="0"/>
          </a:p>
        </p:txBody>
      </p:sp>
      <p:sp>
        <p:nvSpPr>
          <p:cNvPr id="15" name="TextBox 14"/>
          <p:cNvSpPr txBox="1"/>
          <p:nvPr/>
        </p:nvSpPr>
        <p:spPr>
          <a:xfrm>
            <a:off x="7234518" y="5571583"/>
            <a:ext cx="838200" cy="461665"/>
          </a:xfrm>
          <a:prstGeom prst="rect">
            <a:avLst/>
          </a:prstGeom>
          <a:noFill/>
        </p:spPr>
        <p:txBody>
          <a:bodyPr wrap="square" rtlCol="0">
            <a:spAutoFit/>
          </a:bodyPr>
          <a:lstStyle/>
          <a:p>
            <a:r>
              <a:rPr lang="en-US" sz="2400" dirty="0"/>
              <a:t>2</a:t>
            </a:r>
            <a:endParaRPr lang="en-US" sz="2400" dirty="0"/>
          </a:p>
        </p:txBody>
      </p:sp>
      <p:sp>
        <p:nvSpPr>
          <p:cNvPr id="16" name="TextBox 15"/>
          <p:cNvSpPr txBox="1"/>
          <p:nvPr/>
        </p:nvSpPr>
        <p:spPr>
          <a:xfrm>
            <a:off x="8301318" y="5576048"/>
            <a:ext cx="1143000" cy="461665"/>
          </a:xfrm>
          <a:prstGeom prst="rect">
            <a:avLst/>
          </a:prstGeom>
          <a:noFill/>
        </p:spPr>
        <p:txBody>
          <a:bodyPr wrap="square" rtlCol="0">
            <a:spAutoFit/>
          </a:bodyPr>
          <a:lstStyle/>
          <a:p>
            <a:r>
              <a:rPr lang="en-US" sz="2400" dirty="0"/>
              <a:t>1(Bad)</a:t>
            </a:r>
            <a:endParaRPr lang="en-US" sz="2400" dirty="0"/>
          </a:p>
        </p:txBody>
      </p:sp>
    </p:spTree>
    <p:extLst>
      <p:ext uri="{BB962C8B-B14F-4D97-AF65-F5344CB8AC3E}">
        <p14:creationId xmlns:p14="http://schemas.microsoft.com/office/powerpoint/2010/main" val="1494149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1" y="685801"/>
            <a:ext cx="6045501" cy="584775"/>
          </a:xfrm>
          <a:prstGeom prst="rect">
            <a:avLst/>
          </a:prstGeom>
          <a:noFill/>
        </p:spPr>
        <p:txBody>
          <a:bodyPr wrap="none" rtlCol="0">
            <a:spAutoFit/>
          </a:bodyPr>
          <a:lstStyle/>
          <a:p>
            <a:r>
              <a:rPr lang="en-US" altLang="zh-TW" sz="3200" b="1" dirty="0"/>
              <a:t>Sentiment Dashboard: Time Series</a:t>
            </a:r>
            <a:endParaRPr lang="zh-TW" altLang="en-US" sz="3200" b="1" dirty="0"/>
          </a:p>
        </p:txBody>
      </p:sp>
      <p:pic>
        <p:nvPicPr>
          <p:cNvPr id="5" name="Picture 4" descr="MarriotTimeSeries.jpeg"/>
          <p:cNvPicPr>
            <a:picLocks noChangeAspect="1"/>
          </p:cNvPicPr>
          <p:nvPr/>
        </p:nvPicPr>
        <p:blipFill>
          <a:blip r:embed="rId3" cstate="print"/>
          <a:stretch>
            <a:fillRect/>
          </a:stretch>
        </p:blipFill>
        <p:spPr>
          <a:xfrm>
            <a:off x="2128174" y="1295400"/>
            <a:ext cx="7473026" cy="4191000"/>
          </a:xfrm>
          <a:prstGeom prst="rect">
            <a:avLst/>
          </a:prstGeom>
        </p:spPr>
      </p:pic>
    </p:spTree>
    <p:extLst>
      <p:ext uri="{BB962C8B-B14F-4D97-AF65-F5344CB8AC3E}">
        <p14:creationId xmlns:p14="http://schemas.microsoft.com/office/powerpoint/2010/main" val="40558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685801"/>
            <a:ext cx="5893986" cy="584775"/>
          </a:xfrm>
          <a:prstGeom prst="rect">
            <a:avLst/>
          </a:prstGeom>
          <a:noFill/>
        </p:spPr>
        <p:txBody>
          <a:bodyPr wrap="none" rtlCol="0">
            <a:spAutoFit/>
          </a:bodyPr>
          <a:lstStyle/>
          <a:p>
            <a:r>
              <a:rPr lang="en-US" altLang="zh-TW" sz="3200" b="1" dirty="0"/>
              <a:t>Sentiment Dashboard: Drill Down</a:t>
            </a:r>
            <a:endParaRPr lang="zh-TW" altLang="en-US" sz="3200" b="1" dirty="0"/>
          </a:p>
        </p:txBody>
      </p:sp>
      <p:pic>
        <p:nvPicPr>
          <p:cNvPr id="5" name="Picture 4" descr="campaign_2.jpg"/>
          <p:cNvPicPr>
            <a:picLocks noChangeAspect="1"/>
          </p:cNvPicPr>
          <p:nvPr/>
        </p:nvPicPr>
        <p:blipFill>
          <a:blip r:embed="rId3" cstate="print"/>
          <a:stretch>
            <a:fillRect/>
          </a:stretch>
        </p:blipFill>
        <p:spPr>
          <a:xfrm>
            <a:off x="2819400" y="1524001"/>
            <a:ext cx="6075458" cy="3695083"/>
          </a:xfrm>
          <a:prstGeom prst="rect">
            <a:avLst/>
          </a:prstGeom>
        </p:spPr>
      </p:pic>
      <p:sp>
        <p:nvSpPr>
          <p:cNvPr id="6" name="TextBox 5"/>
          <p:cNvSpPr txBox="1"/>
          <p:nvPr/>
        </p:nvSpPr>
        <p:spPr>
          <a:xfrm>
            <a:off x="2819401" y="5257800"/>
            <a:ext cx="1699311" cy="369332"/>
          </a:xfrm>
          <a:prstGeom prst="rect">
            <a:avLst/>
          </a:prstGeom>
          <a:noFill/>
        </p:spPr>
        <p:txBody>
          <a:bodyPr wrap="none" rtlCol="0">
            <a:spAutoFit/>
          </a:bodyPr>
          <a:lstStyle/>
          <a:p>
            <a:r>
              <a:rPr lang="en-US" altLang="zh-TW" dirty="0"/>
              <a:t>Source: Radian6</a:t>
            </a:r>
            <a:endParaRPr lang="zh-TW" altLang="en-US" dirty="0"/>
          </a:p>
        </p:txBody>
      </p:sp>
    </p:spTree>
    <p:extLst>
      <p:ext uri="{BB962C8B-B14F-4D97-AF65-F5344CB8AC3E}">
        <p14:creationId xmlns:p14="http://schemas.microsoft.com/office/powerpoint/2010/main" val="126732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1" y="685801"/>
            <a:ext cx="6099811" cy="584775"/>
          </a:xfrm>
          <a:prstGeom prst="rect">
            <a:avLst/>
          </a:prstGeom>
          <a:noFill/>
        </p:spPr>
        <p:txBody>
          <a:bodyPr wrap="none" rtlCol="0">
            <a:spAutoFit/>
          </a:bodyPr>
          <a:lstStyle/>
          <a:p>
            <a:r>
              <a:rPr lang="en-US" altLang="zh-TW" sz="3200" b="1" dirty="0"/>
              <a:t>Sentiment Dashboard: Word Cloud</a:t>
            </a:r>
            <a:endParaRPr lang="zh-TW" altLang="en-US" sz="3200" b="1" dirty="0"/>
          </a:p>
        </p:txBody>
      </p:sp>
      <p:grpSp>
        <p:nvGrpSpPr>
          <p:cNvPr id="21" name="Group 20"/>
          <p:cNvGrpSpPr/>
          <p:nvPr/>
        </p:nvGrpSpPr>
        <p:grpSpPr>
          <a:xfrm>
            <a:off x="3429001" y="1524001"/>
            <a:ext cx="6358347" cy="3077005"/>
            <a:chOff x="1938747" y="1857805"/>
            <a:chExt cx="6358347" cy="3077005"/>
          </a:xfrm>
        </p:grpSpPr>
        <p:pic>
          <p:nvPicPr>
            <p:cNvPr id="5" name="Picture 4" descr="trends_1.jpg"/>
            <p:cNvPicPr>
              <a:picLocks noChangeAspect="1"/>
            </p:cNvPicPr>
            <p:nvPr/>
          </p:nvPicPr>
          <p:blipFill>
            <a:blip r:embed="rId3" cstate="print"/>
            <a:stretch>
              <a:fillRect/>
            </a:stretch>
          </p:blipFill>
          <p:spPr>
            <a:xfrm>
              <a:off x="1938747" y="1857805"/>
              <a:ext cx="6358347" cy="3077005"/>
            </a:xfrm>
            <a:prstGeom prst="rect">
              <a:avLst/>
            </a:prstGeom>
          </p:spPr>
        </p:pic>
        <p:sp>
          <p:nvSpPr>
            <p:cNvPr id="7" name="Rectangle 6"/>
            <p:cNvSpPr/>
            <p:nvPr/>
          </p:nvSpPr>
          <p:spPr>
            <a:xfrm>
              <a:off x="2438400" y="2057400"/>
              <a:ext cx="1371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Marriott Word Cloud</a:t>
              </a:r>
              <a:endParaRPr lang="zh-TW" altLang="en-US" sz="1050" dirty="0"/>
            </a:p>
          </p:txBody>
        </p:sp>
        <p:sp>
          <p:nvSpPr>
            <p:cNvPr id="8" name="TextBox 7"/>
            <p:cNvSpPr txBox="1"/>
            <p:nvPr/>
          </p:nvSpPr>
          <p:spPr>
            <a:xfrm>
              <a:off x="3462747" y="2924605"/>
              <a:ext cx="1828800" cy="301621"/>
            </a:xfrm>
            <a:prstGeom prst="rect">
              <a:avLst/>
            </a:prstGeom>
            <a:noFill/>
          </p:spPr>
          <p:txBody>
            <a:bodyPr wrap="square" rtlCol="0">
              <a:spAutoFit/>
            </a:bodyPr>
            <a:lstStyle/>
            <a:p>
              <a:r>
                <a:rPr lang="en-US" altLang="zh-TW" sz="1360" b="1" dirty="0">
                  <a:solidFill>
                    <a:srgbClr val="FF0000"/>
                  </a:solidFill>
                </a:rPr>
                <a:t>Front Desk</a:t>
              </a:r>
              <a:endParaRPr lang="zh-TW" altLang="en-US" sz="1360" b="1" dirty="0">
                <a:solidFill>
                  <a:srgbClr val="FF0000"/>
                </a:solidFill>
              </a:endParaRPr>
            </a:p>
          </p:txBody>
        </p:sp>
        <p:sp>
          <p:nvSpPr>
            <p:cNvPr id="9" name="TextBox 8"/>
            <p:cNvSpPr txBox="1"/>
            <p:nvPr/>
          </p:nvSpPr>
          <p:spPr>
            <a:xfrm>
              <a:off x="4377147" y="3458005"/>
              <a:ext cx="1537600" cy="830997"/>
            </a:xfrm>
            <a:prstGeom prst="rect">
              <a:avLst/>
            </a:prstGeom>
            <a:noFill/>
          </p:spPr>
          <p:txBody>
            <a:bodyPr wrap="none" rtlCol="0">
              <a:spAutoFit/>
            </a:bodyPr>
            <a:lstStyle/>
            <a:p>
              <a:r>
                <a:rPr lang="en-US" altLang="zh-TW" sz="4800" b="1" dirty="0">
                  <a:solidFill>
                    <a:srgbClr val="00B050"/>
                  </a:solidFill>
                </a:rPr>
                <a:t>clean</a:t>
              </a:r>
              <a:endParaRPr lang="zh-TW" altLang="en-US" sz="4800" b="1" dirty="0">
                <a:solidFill>
                  <a:srgbClr val="00B050"/>
                </a:solidFill>
              </a:endParaRPr>
            </a:p>
          </p:txBody>
        </p:sp>
        <p:sp>
          <p:nvSpPr>
            <p:cNvPr id="10" name="TextBox 9"/>
            <p:cNvSpPr txBox="1"/>
            <p:nvPr/>
          </p:nvSpPr>
          <p:spPr>
            <a:xfrm>
              <a:off x="5334000" y="2895600"/>
              <a:ext cx="1087157" cy="769441"/>
            </a:xfrm>
            <a:prstGeom prst="rect">
              <a:avLst/>
            </a:prstGeom>
            <a:noFill/>
          </p:spPr>
          <p:txBody>
            <a:bodyPr wrap="none" rtlCol="0">
              <a:spAutoFit/>
            </a:bodyPr>
            <a:lstStyle/>
            <a:p>
              <a:r>
                <a:rPr lang="en-US" altLang="zh-TW" sz="4400" b="1" dirty="0">
                  <a:solidFill>
                    <a:srgbClr val="00B050"/>
                  </a:solidFill>
                </a:rPr>
                <a:t>Bed</a:t>
              </a:r>
              <a:endParaRPr lang="zh-TW" altLang="en-US" sz="4400" b="1" dirty="0">
                <a:solidFill>
                  <a:srgbClr val="00B050"/>
                </a:solidFill>
              </a:endParaRPr>
            </a:p>
          </p:txBody>
        </p:sp>
        <p:sp>
          <p:nvSpPr>
            <p:cNvPr id="11" name="TextBox 10"/>
            <p:cNvSpPr txBox="1"/>
            <p:nvPr/>
          </p:nvSpPr>
          <p:spPr>
            <a:xfrm>
              <a:off x="4910547" y="2162605"/>
              <a:ext cx="1463286" cy="923330"/>
            </a:xfrm>
            <a:prstGeom prst="rect">
              <a:avLst/>
            </a:prstGeom>
            <a:noFill/>
          </p:spPr>
          <p:txBody>
            <a:bodyPr wrap="none" rtlCol="0">
              <a:spAutoFit/>
            </a:bodyPr>
            <a:lstStyle/>
            <a:p>
              <a:r>
                <a:rPr lang="en-US" altLang="zh-TW" sz="5400" b="1" dirty="0">
                  <a:solidFill>
                    <a:srgbClr val="00B050"/>
                  </a:solidFill>
                </a:rPr>
                <a:t>staff</a:t>
              </a:r>
              <a:endParaRPr lang="zh-TW" altLang="en-US" sz="5400" b="1" dirty="0">
                <a:solidFill>
                  <a:srgbClr val="00B050"/>
                </a:solidFill>
              </a:endParaRPr>
            </a:p>
          </p:txBody>
        </p:sp>
        <p:sp>
          <p:nvSpPr>
            <p:cNvPr id="12" name="TextBox 11"/>
            <p:cNvSpPr txBox="1"/>
            <p:nvPr/>
          </p:nvSpPr>
          <p:spPr>
            <a:xfrm>
              <a:off x="3462747" y="3839005"/>
              <a:ext cx="761999" cy="215444"/>
            </a:xfrm>
            <a:prstGeom prst="rect">
              <a:avLst/>
            </a:prstGeom>
            <a:noFill/>
          </p:spPr>
          <p:txBody>
            <a:bodyPr wrap="square" rtlCol="0">
              <a:spAutoFit/>
            </a:bodyPr>
            <a:lstStyle/>
            <a:p>
              <a:r>
                <a:rPr lang="en-US" altLang="zh-TW" sz="800" b="1" dirty="0">
                  <a:solidFill>
                    <a:srgbClr val="FF0000"/>
                  </a:solidFill>
                </a:rPr>
                <a:t>Noise</a:t>
              </a:r>
              <a:endParaRPr lang="zh-TW" altLang="en-US" sz="800" b="1" dirty="0">
                <a:solidFill>
                  <a:srgbClr val="FF0000"/>
                </a:solidFill>
              </a:endParaRPr>
            </a:p>
          </p:txBody>
        </p:sp>
        <p:sp>
          <p:nvSpPr>
            <p:cNvPr id="13" name="TextBox 12"/>
            <p:cNvSpPr txBox="1"/>
            <p:nvPr/>
          </p:nvSpPr>
          <p:spPr>
            <a:xfrm>
              <a:off x="4224747" y="3229405"/>
              <a:ext cx="1295400" cy="338554"/>
            </a:xfrm>
            <a:prstGeom prst="rect">
              <a:avLst/>
            </a:prstGeom>
            <a:noFill/>
          </p:spPr>
          <p:txBody>
            <a:bodyPr wrap="square" rtlCol="0">
              <a:spAutoFit/>
            </a:bodyPr>
            <a:lstStyle/>
            <a:p>
              <a:r>
                <a:rPr lang="en-US" altLang="zh-TW" sz="1600" b="1" dirty="0">
                  <a:solidFill>
                    <a:srgbClr val="1A9641"/>
                  </a:solidFill>
                </a:rPr>
                <a:t>Bathroom</a:t>
              </a:r>
              <a:endParaRPr lang="zh-TW" altLang="en-US" sz="1600" b="1" dirty="0">
                <a:solidFill>
                  <a:srgbClr val="1A9641"/>
                </a:solidFill>
              </a:endParaRPr>
            </a:p>
          </p:txBody>
        </p:sp>
        <p:sp>
          <p:nvSpPr>
            <p:cNvPr id="15" name="TextBox 14"/>
            <p:cNvSpPr txBox="1"/>
            <p:nvPr/>
          </p:nvSpPr>
          <p:spPr>
            <a:xfrm>
              <a:off x="2929347" y="3381805"/>
              <a:ext cx="1189493" cy="400110"/>
            </a:xfrm>
            <a:prstGeom prst="rect">
              <a:avLst/>
            </a:prstGeom>
            <a:noFill/>
          </p:spPr>
          <p:txBody>
            <a:bodyPr wrap="none" rtlCol="0">
              <a:spAutoFit/>
            </a:bodyPr>
            <a:lstStyle/>
            <a:p>
              <a:r>
                <a:rPr lang="en-US" altLang="zh-TW" sz="2000" b="1" dirty="0">
                  <a:solidFill>
                    <a:srgbClr val="1A9641"/>
                  </a:solidFill>
                </a:rPr>
                <a:t>Breakfast</a:t>
              </a:r>
              <a:endParaRPr lang="zh-TW" altLang="en-US" sz="2000" b="1" dirty="0">
                <a:solidFill>
                  <a:srgbClr val="1A9641"/>
                </a:solidFill>
              </a:endParaRPr>
            </a:p>
          </p:txBody>
        </p:sp>
        <p:sp>
          <p:nvSpPr>
            <p:cNvPr id="17" name="TextBox 16"/>
            <p:cNvSpPr txBox="1"/>
            <p:nvPr/>
          </p:nvSpPr>
          <p:spPr>
            <a:xfrm>
              <a:off x="2514600" y="4114800"/>
              <a:ext cx="827727" cy="400110"/>
            </a:xfrm>
            <a:prstGeom prst="rect">
              <a:avLst/>
            </a:prstGeom>
            <a:noFill/>
          </p:spPr>
          <p:txBody>
            <a:bodyPr wrap="none" rtlCol="0">
              <a:spAutoFit/>
            </a:bodyPr>
            <a:lstStyle/>
            <a:p>
              <a:r>
                <a:rPr lang="en-US" altLang="zh-TW" sz="2000" b="1" dirty="0">
                  <a:solidFill>
                    <a:srgbClr val="FF0000"/>
                  </a:solidFill>
                </a:rPr>
                <a:t>Lobby</a:t>
              </a:r>
              <a:endParaRPr lang="zh-TW" altLang="en-US" sz="2000" b="1" dirty="0">
                <a:solidFill>
                  <a:srgbClr val="FF0000"/>
                </a:solidFill>
              </a:endParaRPr>
            </a:p>
          </p:txBody>
        </p:sp>
        <p:sp>
          <p:nvSpPr>
            <p:cNvPr id="18" name="TextBox 17"/>
            <p:cNvSpPr txBox="1"/>
            <p:nvPr/>
          </p:nvSpPr>
          <p:spPr>
            <a:xfrm>
              <a:off x="2319747" y="3686605"/>
              <a:ext cx="766557" cy="430887"/>
            </a:xfrm>
            <a:prstGeom prst="rect">
              <a:avLst/>
            </a:prstGeom>
            <a:noFill/>
          </p:spPr>
          <p:txBody>
            <a:bodyPr wrap="none" rtlCol="0">
              <a:spAutoFit/>
            </a:bodyPr>
            <a:lstStyle/>
            <a:p>
              <a:r>
                <a:rPr lang="en-US" altLang="zh-TW" sz="2200" b="1" dirty="0">
                  <a:solidFill>
                    <a:srgbClr val="1A9641"/>
                  </a:solidFill>
                </a:rPr>
                <a:t>Price</a:t>
              </a:r>
              <a:endParaRPr lang="zh-TW" altLang="en-US" sz="2200" b="1" dirty="0">
                <a:solidFill>
                  <a:srgbClr val="1A9641"/>
                </a:solidFill>
              </a:endParaRPr>
            </a:p>
          </p:txBody>
        </p:sp>
      </p:grpSp>
      <p:sp>
        <p:nvSpPr>
          <p:cNvPr id="22" name="TextBox 21"/>
          <p:cNvSpPr txBox="1"/>
          <p:nvPr/>
        </p:nvSpPr>
        <p:spPr>
          <a:xfrm>
            <a:off x="3859752" y="5029201"/>
            <a:ext cx="4066883" cy="646331"/>
          </a:xfrm>
          <a:prstGeom prst="rect">
            <a:avLst/>
          </a:prstGeom>
          <a:noFill/>
        </p:spPr>
        <p:txBody>
          <a:bodyPr wrap="none" rtlCol="0">
            <a:spAutoFit/>
          </a:bodyPr>
          <a:lstStyle/>
          <a:p>
            <a:pPr algn="ctr"/>
            <a:r>
              <a:rPr lang="en-US" altLang="zh-TW" b="1" dirty="0"/>
              <a:t>Size  =  Frequency of the word</a:t>
            </a:r>
          </a:p>
          <a:p>
            <a:pPr algn="ctr"/>
            <a:r>
              <a:rPr lang="en-US" altLang="zh-TW" b="1" dirty="0"/>
              <a:t>Color  =  Red (Negative), Green (Positive)</a:t>
            </a:r>
            <a:endParaRPr lang="zh-TW" altLang="en-US" b="1" dirty="0"/>
          </a:p>
        </p:txBody>
      </p:sp>
      <p:sp>
        <p:nvSpPr>
          <p:cNvPr id="23" name="TextBox 22"/>
          <p:cNvSpPr txBox="1"/>
          <p:nvPr/>
        </p:nvSpPr>
        <p:spPr>
          <a:xfrm>
            <a:off x="4267201" y="1905000"/>
            <a:ext cx="1713611" cy="707886"/>
          </a:xfrm>
          <a:prstGeom prst="rect">
            <a:avLst/>
          </a:prstGeom>
          <a:noFill/>
        </p:spPr>
        <p:txBody>
          <a:bodyPr wrap="none" rtlCol="0">
            <a:spAutoFit/>
          </a:bodyPr>
          <a:lstStyle/>
          <a:p>
            <a:r>
              <a:rPr lang="en-US" altLang="zh-TW" sz="4000" b="1" dirty="0">
                <a:solidFill>
                  <a:srgbClr val="1A9641"/>
                </a:solidFill>
              </a:rPr>
              <a:t>Service</a:t>
            </a:r>
            <a:endParaRPr lang="zh-TW" altLang="en-US" sz="4000" b="1" dirty="0">
              <a:solidFill>
                <a:srgbClr val="1A9641"/>
              </a:solidFill>
            </a:endParaRPr>
          </a:p>
        </p:txBody>
      </p:sp>
      <p:sp>
        <p:nvSpPr>
          <p:cNvPr id="24" name="TextBox 23"/>
          <p:cNvSpPr txBox="1"/>
          <p:nvPr/>
        </p:nvSpPr>
        <p:spPr>
          <a:xfrm>
            <a:off x="4876800" y="3962400"/>
            <a:ext cx="533400" cy="228600"/>
          </a:xfrm>
          <a:prstGeom prst="rect">
            <a:avLst/>
          </a:prstGeom>
          <a:noFill/>
        </p:spPr>
        <p:txBody>
          <a:bodyPr wrap="square" rtlCol="0">
            <a:spAutoFit/>
          </a:bodyPr>
          <a:lstStyle/>
          <a:p>
            <a:r>
              <a:rPr lang="en-US" altLang="zh-TW" sz="900" b="1" dirty="0">
                <a:solidFill>
                  <a:srgbClr val="1A9641"/>
                </a:solidFill>
              </a:rPr>
              <a:t>Buffet</a:t>
            </a:r>
            <a:endParaRPr lang="zh-TW" altLang="en-US" sz="900" b="1" dirty="0">
              <a:solidFill>
                <a:srgbClr val="1A9641"/>
              </a:solidFill>
            </a:endParaRPr>
          </a:p>
        </p:txBody>
      </p:sp>
      <p:sp>
        <p:nvSpPr>
          <p:cNvPr id="25" name="TextBox 24"/>
          <p:cNvSpPr txBox="1"/>
          <p:nvPr/>
        </p:nvSpPr>
        <p:spPr>
          <a:xfrm>
            <a:off x="6400801" y="4038601"/>
            <a:ext cx="742191" cy="307777"/>
          </a:xfrm>
          <a:prstGeom prst="rect">
            <a:avLst/>
          </a:prstGeom>
          <a:noFill/>
        </p:spPr>
        <p:txBody>
          <a:bodyPr wrap="none" rtlCol="0">
            <a:spAutoFit/>
          </a:bodyPr>
          <a:lstStyle/>
          <a:p>
            <a:r>
              <a:rPr lang="en-US" altLang="zh-TW" sz="1400" b="1" dirty="0">
                <a:solidFill>
                  <a:srgbClr val="FF0000"/>
                </a:solidFill>
              </a:rPr>
              <a:t>Parking</a:t>
            </a:r>
            <a:endParaRPr lang="zh-TW" altLang="en-US" sz="1400" b="1" dirty="0">
              <a:solidFill>
                <a:srgbClr val="FF0000"/>
              </a:solidFill>
            </a:endParaRPr>
          </a:p>
        </p:txBody>
      </p:sp>
      <p:sp>
        <p:nvSpPr>
          <p:cNvPr id="26" name="TextBox 25"/>
          <p:cNvSpPr txBox="1"/>
          <p:nvPr/>
        </p:nvSpPr>
        <p:spPr>
          <a:xfrm>
            <a:off x="3733801" y="2438400"/>
            <a:ext cx="1126975" cy="707886"/>
          </a:xfrm>
          <a:prstGeom prst="rect">
            <a:avLst/>
          </a:prstGeom>
          <a:noFill/>
        </p:spPr>
        <p:txBody>
          <a:bodyPr wrap="none" rtlCol="0">
            <a:spAutoFit/>
          </a:bodyPr>
          <a:lstStyle/>
          <a:p>
            <a:r>
              <a:rPr lang="en-US" altLang="zh-TW" sz="4000" b="1" dirty="0">
                <a:solidFill>
                  <a:srgbClr val="1A9641"/>
                </a:solidFill>
              </a:rPr>
              <a:t>Pool</a:t>
            </a:r>
            <a:endParaRPr lang="zh-TW" altLang="en-US" sz="4000" b="1" dirty="0">
              <a:solidFill>
                <a:srgbClr val="1A9641"/>
              </a:solidFill>
            </a:endParaRPr>
          </a:p>
        </p:txBody>
      </p:sp>
    </p:spTree>
    <p:extLst>
      <p:ext uri="{BB962C8B-B14F-4D97-AF65-F5344CB8AC3E}">
        <p14:creationId xmlns:p14="http://schemas.microsoft.com/office/powerpoint/2010/main" val="784868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9377" y="358839"/>
            <a:ext cx="4577150" cy="584775"/>
          </a:xfrm>
          <a:prstGeom prst="rect">
            <a:avLst/>
          </a:prstGeom>
          <a:noFill/>
        </p:spPr>
        <p:txBody>
          <a:bodyPr wrap="none" rtlCol="0">
            <a:spAutoFit/>
          </a:bodyPr>
          <a:lstStyle/>
          <a:p>
            <a:r>
              <a:rPr lang="en-US" altLang="zh-TW" sz="3200" b="1" smtClean="0"/>
              <a:t>Case Example Conclusion</a:t>
            </a:r>
            <a:r>
              <a:rPr lang="en-US" altLang="zh-TW" sz="3200" b="1" dirty="0"/>
              <a:t>:</a:t>
            </a:r>
            <a:endParaRPr lang="zh-TW" altLang="en-US" sz="3200" b="1" dirty="0"/>
          </a:p>
        </p:txBody>
      </p:sp>
      <p:sp>
        <p:nvSpPr>
          <p:cNvPr id="6" name="Rectangle 5"/>
          <p:cNvSpPr/>
          <p:nvPr/>
        </p:nvSpPr>
        <p:spPr>
          <a:xfrm>
            <a:off x="2362200" y="1315284"/>
            <a:ext cx="7086600" cy="4524315"/>
          </a:xfrm>
          <a:prstGeom prst="rect">
            <a:avLst/>
          </a:prstGeom>
        </p:spPr>
        <p:txBody>
          <a:bodyPr wrap="square">
            <a:spAutoFit/>
          </a:bodyPr>
          <a:lstStyle/>
          <a:p>
            <a:pPr>
              <a:buFont typeface="Arial" pitchFamily="34" charset="0"/>
              <a:buChar char="•"/>
            </a:pPr>
            <a:r>
              <a:rPr lang="en-US" altLang="zh-TW" dirty="0"/>
              <a:t> Explosion of social media and emergence of new online social activity</a:t>
            </a:r>
          </a:p>
          <a:p>
            <a:endParaRPr lang="en-US" altLang="zh-TW" dirty="0"/>
          </a:p>
          <a:p>
            <a:pPr>
              <a:buFont typeface="Arial" pitchFamily="34" charset="0"/>
              <a:buChar char="•"/>
            </a:pPr>
            <a:r>
              <a:rPr lang="en-US" altLang="zh-TW" dirty="0"/>
              <a:t> Reputation and brand Image have profound economic impact on consumer purchasing behaviors</a:t>
            </a:r>
          </a:p>
          <a:p>
            <a:endParaRPr lang="en-US" altLang="zh-TW" dirty="0"/>
          </a:p>
          <a:p>
            <a:pPr>
              <a:buFont typeface="Arial" pitchFamily="34" charset="0"/>
              <a:buChar char="•"/>
            </a:pPr>
            <a:r>
              <a:rPr lang="en-US" altLang="zh-TW" dirty="0"/>
              <a:t>New business opportunities! </a:t>
            </a:r>
          </a:p>
          <a:p>
            <a:endParaRPr lang="en-US" altLang="zh-TW" dirty="0"/>
          </a:p>
          <a:p>
            <a:pPr>
              <a:buFont typeface="Arial" pitchFamily="34" charset="0"/>
              <a:buChar char="•"/>
            </a:pPr>
            <a:r>
              <a:rPr lang="en-US" altLang="zh-TW" dirty="0"/>
              <a:t> Sentiment Analysis Technology can enable automatic and active monitoring of sentiment as word of mouth develops</a:t>
            </a:r>
          </a:p>
          <a:p>
            <a:endParaRPr lang="en-US" altLang="zh-TW" dirty="0"/>
          </a:p>
          <a:p>
            <a:pPr>
              <a:buFont typeface="Arial" pitchFamily="34" charset="0"/>
              <a:buChar char="•"/>
            </a:pPr>
            <a:r>
              <a:rPr lang="en-US" altLang="zh-TW" dirty="0"/>
              <a:t> What </a:t>
            </a:r>
            <a:r>
              <a:rPr lang="en-US" altLang="zh-TW" dirty="0" smtClean="0"/>
              <a:t>is possible: </a:t>
            </a:r>
            <a:r>
              <a:rPr lang="en-US" altLang="zh-TW" dirty="0"/>
              <a:t>A tool with different dash-boards to track different entities and different data sources with drill down and statistics</a:t>
            </a:r>
          </a:p>
          <a:p>
            <a:pPr>
              <a:buFont typeface="Arial" pitchFamily="34" charset="0"/>
              <a:buChar char="•"/>
            </a:pPr>
            <a:endParaRPr lang="en-US" altLang="zh-TW" dirty="0"/>
          </a:p>
          <a:p>
            <a:pPr>
              <a:buFont typeface="Arial" pitchFamily="34" charset="0"/>
              <a:buChar char="•"/>
            </a:pPr>
            <a:r>
              <a:rPr lang="en-US" altLang="zh-TW" dirty="0"/>
              <a:t> Ultimately, businesses that develop novel ways of using the technology will gain enormous business advantage. </a:t>
            </a:r>
          </a:p>
          <a:p>
            <a:pPr>
              <a:buFont typeface="Arial" pitchFamily="34" charset="0"/>
              <a:buChar char="•"/>
            </a:pPr>
            <a:endParaRPr lang="en-US" altLang="zh-TW" dirty="0"/>
          </a:p>
        </p:txBody>
      </p:sp>
    </p:spTree>
    <p:extLst>
      <p:ext uri="{BB962C8B-B14F-4D97-AF65-F5344CB8AC3E}">
        <p14:creationId xmlns:p14="http://schemas.microsoft.com/office/powerpoint/2010/main" val="116293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20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064" y="2782527"/>
            <a:ext cx="6217894" cy="923330"/>
          </a:xfrm>
          <a:prstGeom prst="rect">
            <a:avLst/>
          </a:prstGeom>
          <a:solidFill>
            <a:schemeClr val="tx1">
              <a:alpha val="86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pPr algn="ctr"/>
            <a:r>
              <a:rPr lang="en-US" sz="2400" dirty="0">
                <a:solidFill>
                  <a:schemeClr val="bg1"/>
                </a:solidFill>
                <a:latin typeface="Helvetica Neue Light"/>
                <a:cs typeface="Helvetica Neue Light"/>
              </a:rPr>
              <a:t>End of Section</a:t>
            </a:r>
          </a:p>
        </p:txBody>
      </p:sp>
    </p:spTree>
    <p:extLst>
      <p:ext uri="{BB962C8B-B14F-4D97-AF65-F5344CB8AC3E}">
        <p14:creationId xmlns:p14="http://schemas.microsoft.com/office/powerpoint/2010/main" val="239856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3722" y="634426"/>
            <a:ext cx="5725478" cy="584775"/>
          </a:xfrm>
          <a:prstGeom prst="rect">
            <a:avLst/>
          </a:prstGeom>
          <a:noFill/>
        </p:spPr>
        <p:txBody>
          <a:bodyPr wrap="none" rtlCol="0">
            <a:spAutoFit/>
          </a:bodyPr>
          <a:lstStyle/>
          <a:p>
            <a:r>
              <a:rPr lang="en-US" altLang="zh-TW" sz="3200" b="1" dirty="0"/>
              <a:t>Prospects of Sentiment Analysis:</a:t>
            </a:r>
            <a:endParaRPr lang="zh-TW" altLang="en-US" sz="3200" b="1" dirty="0"/>
          </a:p>
        </p:txBody>
      </p:sp>
      <p:graphicFrame>
        <p:nvGraphicFramePr>
          <p:cNvPr id="6" name="Table 5"/>
          <p:cNvGraphicFramePr>
            <a:graphicFrameLocks noGrp="1"/>
          </p:cNvGraphicFramePr>
          <p:nvPr/>
        </p:nvGraphicFramePr>
        <p:xfrm>
          <a:off x="1981200" y="1600200"/>
          <a:ext cx="7620000" cy="2839720"/>
        </p:xfrm>
        <a:graphic>
          <a:graphicData uri="http://schemas.openxmlformats.org/drawingml/2006/table">
            <a:tbl>
              <a:tblPr firstRow="1" bandRow="1">
                <a:tableStyleId>{00A15C55-8517-42AA-B614-E9B94910E393}</a:tableStyleId>
              </a:tblPr>
              <a:tblGrid>
                <a:gridCol w="1403684"/>
                <a:gridCol w="2101516"/>
                <a:gridCol w="2310063"/>
                <a:gridCol w="1804737"/>
              </a:tblGrid>
              <a:tr h="355600">
                <a:tc>
                  <a:txBody>
                    <a:bodyPr/>
                    <a:lstStyle/>
                    <a:p>
                      <a:endParaRPr lang="zh-TW" altLang="en-US" dirty="0"/>
                    </a:p>
                  </a:txBody>
                  <a:tcPr/>
                </a:tc>
                <a:tc>
                  <a:txBody>
                    <a:bodyPr/>
                    <a:lstStyle/>
                    <a:p>
                      <a:pPr algn="ctr"/>
                      <a:r>
                        <a:rPr lang="en-US" altLang="zh-TW" sz="1600" b="1" dirty="0" smtClean="0"/>
                        <a:t>Marketing</a:t>
                      </a:r>
                      <a:endParaRPr lang="zh-TW" altLang="en-US" sz="1600" b="1" dirty="0"/>
                    </a:p>
                  </a:txBody>
                  <a:tcPr/>
                </a:tc>
                <a:tc>
                  <a:txBody>
                    <a:bodyPr/>
                    <a:lstStyle/>
                    <a:p>
                      <a:pPr algn="ctr"/>
                      <a:r>
                        <a:rPr lang="en-US" altLang="zh-TW" sz="1600" b="1" dirty="0" smtClean="0"/>
                        <a:t>Customer Support</a:t>
                      </a:r>
                      <a:endParaRPr lang="zh-TW" altLang="en-US" sz="1600" b="1" dirty="0"/>
                    </a:p>
                  </a:txBody>
                  <a:tcPr/>
                </a:tc>
                <a:tc>
                  <a:txBody>
                    <a:bodyPr/>
                    <a:lstStyle/>
                    <a:p>
                      <a:pPr algn="ctr"/>
                      <a:r>
                        <a:rPr lang="en-US" altLang="zh-TW" sz="1600" b="1" dirty="0" smtClean="0"/>
                        <a:t>Crisis </a:t>
                      </a:r>
                    </a:p>
                    <a:p>
                      <a:pPr algn="ctr"/>
                      <a:r>
                        <a:rPr lang="en-US" altLang="zh-TW" sz="1600" b="1" dirty="0" smtClean="0"/>
                        <a:t>Management</a:t>
                      </a:r>
                      <a:endParaRPr lang="zh-TW" altLang="en-US" sz="1600" b="1" dirty="0"/>
                    </a:p>
                  </a:txBody>
                  <a:tcPr/>
                </a:tc>
              </a:tr>
              <a:tr h="751840">
                <a:tc>
                  <a:txBody>
                    <a:bodyPr/>
                    <a:lstStyle/>
                    <a:p>
                      <a:pPr algn="ctr"/>
                      <a:r>
                        <a:rPr lang="en-US" altLang="zh-TW" b="1" dirty="0" smtClean="0"/>
                        <a:t>Past</a:t>
                      </a:r>
                      <a:endParaRPr lang="zh-TW" altLang="en-US" b="1" dirty="0"/>
                    </a:p>
                  </a:txBody>
                  <a:tcPr/>
                </a:tc>
                <a:tc>
                  <a:txBody>
                    <a:bodyPr/>
                    <a:lstStyle/>
                    <a:p>
                      <a:pPr algn="ctr"/>
                      <a:r>
                        <a:rPr lang="en-US" altLang="zh-TW" sz="1600" dirty="0" smtClean="0"/>
                        <a:t>Paper Survey</a:t>
                      </a:r>
                    </a:p>
                    <a:p>
                      <a:pPr algn="ctr"/>
                      <a:r>
                        <a:rPr lang="en-US" altLang="zh-TW" sz="1600" dirty="0" smtClean="0"/>
                        <a:t>Focus group</a:t>
                      </a:r>
                    </a:p>
                  </a:txBody>
                  <a:tcPr/>
                </a:tc>
                <a:tc>
                  <a:txBody>
                    <a:bodyPr/>
                    <a:lstStyle/>
                    <a:p>
                      <a:pPr algn="ctr"/>
                      <a:r>
                        <a:rPr lang="en-US" altLang="zh-TW" sz="1600" dirty="0" smtClean="0"/>
                        <a:t>Call center</a:t>
                      </a:r>
                    </a:p>
                    <a:p>
                      <a:pPr algn="ctr"/>
                      <a:r>
                        <a:rPr lang="en-US" altLang="zh-TW" sz="1600" dirty="0" smtClean="0"/>
                        <a:t>Walk-ins</a:t>
                      </a:r>
                    </a:p>
                  </a:txBody>
                  <a:tcPr/>
                </a:tc>
                <a:tc>
                  <a:txBody>
                    <a:bodyPr/>
                    <a:lstStyle/>
                    <a:p>
                      <a:pPr algn="ctr"/>
                      <a:r>
                        <a:rPr lang="en-US" altLang="zh-TW" sz="1600" dirty="0" smtClean="0"/>
                        <a:t>Ad-hoc</a:t>
                      </a:r>
                    </a:p>
                    <a:p>
                      <a:pPr algn="ctr"/>
                      <a:r>
                        <a:rPr lang="en-US" altLang="zh-TW" sz="1600" dirty="0" smtClean="0"/>
                        <a:t>Non</a:t>
                      </a:r>
                      <a:r>
                        <a:rPr lang="en-US" altLang="zh-TW" sz="1600" baseline="0" dirty="0" smtClean="0"/>
                        <a:t> scientific</a:t>
                      </a:r>
                      <a:endParaRPr lang="en-US" altLang="zh-TW" sz="1600" dirty="0" smtClean="0"/>
                    </a:p>
                  </a:txBody>
                  <a:tcPr/>
                </a:tc>
              </a:tr>
              <a:tr h="685800">
                <a:tc>
                  <a:txBody>
                    <a:bodyPr/>
                    <a:lstStyle/>
                    <a:p>
                      <a:pPr algn="ctr"/>
                      <a:r>
                        <a:rPr lang="en-US" altLang="zh-TW" b="1" dirty="0" smtClean="0"/>
                        <a:t>Present</a:t>
                      </a:r>
                      <a:endParaRPr lang="zh-TW" altLang="en-US" b="1" dirty="0"/>
                    </a:p>
                  </a:txBody>
                  <a:tcPr/>
                </a:tc>
                <a:tc>
                  <a:txBody>
                    <a:bodyPr/>
                    <a:lstStyle/>
                    <a:p>
                      <a:pPr algn="ctr"/>
                      <a:r>
                        <a:rPr lang="en-US" altLang="zh-TW" sz="1600" dirty="0" smtClean="0"/>
                        <a:t>Electronic surveys</a:t>
                      </a:r>
                    </a:p>
                    <a:p>
                      <a:pPr algn="ctr"/>
                      <a:r>
                        <a:rPr lang="en-US" altLang="zh-TW" sz="1600" dirty="0" smtClean="0"/>
                        <a:t>Questionnaires</a:t>
                      </a:r>
                    </a:p>
                  </a:txBody>
                  <a:tcPr/>
                </a:tc>
                <a:tc>
                  <a:txBody>
                    <a:bodyPr/>
                    <a:lstStyle/>
                    <a:p>
                      <a:pPr algn="ctr"/>
                      <a:r>
                        <a:rPr lang="en-US" altLang="zh-TW" sz="1600" dirty="0" smtClean="0"/>
                        <a:t>eService</a:t>
                      </a:r>
                    </a:p>
                    <a:p>
                      <a:pPr algn="ctr"/>
                      <a:r>
                        <a:rPr lang="en-US" altLang="zh-TW" sz="1600" dirty="0" smtClean="0"/>
                        <a:t>Online chat</a:t>
                      </a:r>
                    </a:p>
                  </a:txBody>
                  <a:tcPr/>
                </a:tc>
                <a:tc>
                  <a:txBody>
                    <a:bodyPr/>
                    <a:lstStyle/>
                    <a:p>
                      <a:pPr algn="ctr"/>
                      <a:r>
                        <a:rPr lang="en-US" altLang="zh-TW" sz="1600" dirty="0" smtClean="0"/>
                        <a:t>Scientific</a:t>
                      </a:r>
                    </a:p>
                    <a:p>
                      <a:pPr algn="ctr"/>
                      <a:r>
                        <a:rPr lang="en-US" altLang="zh-TW" sz="1600" dirty="0" smtClean="0"/>
                        <a:t>But often delayed</a:t>
                      </a:r>
                    </a:p>
                  </a:txBody>
                  <a:tcPr/>
                </a:tc>
              </a:tr>
              <a:tr h="774700">
                <a:tc>
                  <a:txBody>
                    <a:bodyPr/>
                    <a:lstStyle/>
                    <a:p>
                      <a:pPr algn="ctr"/>
                      <a:r>
                        <a:rPr lang="en-US" altLang="zh-TW" b="1" dirty="0" smtClean="0"/>
                        <a:t>Future</a:t>
                      </a:r>
                      <a:endParaRPr lang="zh-TW" altLang="en-US" b="1" dirty="0"/>
                    </a:p>
                  </a:txBody>
                  <a:tcPr/>
                </a:tc>
                <a:tc>
                  <a:txBody>
                    <a:bodyPr/>
                    <a:lstStyle/>
                    <a:p>
                      <a:pPr algn="ctr"/>
                      <a:r>
                        <a:rPr lang="en-US" altLang="zh-TW" sz="1600" dirty="0" smtClean="0"/>
                        <a:t>Voluntary</a:t>
                      </a:r>
                      <a:r>
                        <a:rPr lang="en-US" altLang="zh-TW" sz="1600" baseline="0" dirty="0" smtClean="0"/>
                        <a:t> </a:t>
                      </a:r>
                      <a:r>
                        <a:rPr lang="en-US" altLang="zh-TW" sz="1600" dirty="0" smtClean="0"/>
                        <a:t>reviews.</a:t>
                      </a:r>
                      <a:r>
                        <a:rPr lang="en-US" altLang="zh-TW" sz="1600" baseline="0" dirty="0" smtClean="0"/>
                        <a:t> </a:t>
                      </a:r>
                    </a:p>
                    <a:p>
                      <a:pPr algn="ctr"/>
                      <a:r>
                        <a:rPr lang="en-US" altLang="zh-TW" sz="1600" dirty="0" smtClean="0"/>
                        <a:t>Real time monitoring</a:t>
                      </a:r>
                    </a:p>
                  </a:txBody>
                  <a:tcPr/>
                </a:tc>
                <a:tc>
                  <a:txBody>
                    <a:bodyPr/>
                    <a:lstStyle/>
                    <a:p>
                      <a:pPr algn="ctr"/>
                      <a:r>
                        <a:rPr lang="en-US" altLang="zh-TW" sz="1600" dirty="0" smtClean="0"/>
                        <a:t>Reach out to</a:t>
                      </a:r>
                      <a:r>
                        <a:rPr lang="en-US" altLang="zh-TW" sz="1600" baseline="0" dirty="0" smtClean="0"/>
                        <a:t> </a:t>
                      </a:r>
                      <a:r>
                        <a:rPr lang="en-US" altLang="zh-TW" sz="1600" dirty="0" smtClean="0"/>
                        <a:t>customers</a:t>
                      </a:r>
                    </a:p>
                    <a:p>
                      <a:pPr algn="ctr"/>
                      <a:r>
                        <a:rPr lang="en-US" altLang="zh-TW" sz="1600" dirty="0" smtClean="0"/>
                        <a:t>Participate in discussion</a:t>
                      </a:r>
                    </a:p>
                  </a:txBody>
                  <a:tcPr/>
                </a:tc>
                <a:tc>
                  <a:txBody>
                    <a:bodyPr/>
                    <a:lstStyle/>
                    <a:p>
                      <a:pPr algn="ctr"/>
                      <a:r>
                        <a:rPr lang="en-US" altLang="zh-TW" sz="1600" dirty="0" smtClean="0"/>
                        <a:t>Scientific</a:t>
                      </a:r>
                    </a:p>
                    <a:p>
                      <a:pPr algn="ctr"/>
                      <a:r>
                        <a:rPr lang="en-US" altLang="zh-TW" sz="1600" dirty="0" smtClean="0"/>
                        <a:t>Active,</a:t>
                      </a:r>
                    </a:p>
                    <a:p>
                      <a:pPr algn="ctr"/>
                      <a:r>
                        <a:rPr lang="en-US" altLang="zh-TW" sz="1600" dirty="0" smtClean="0"/>
                        <a:t>More</a:t>
                      </a:r>
                      <a:r>
                        <a:rPr lang="en-US" altLang="zh-TW" sz="1600" baseline="0" dirty="0" smtClean="0"/>
                        <a:t> </a:t>
                      </a:r>
                      <a:r>
                        <a:rPr lang="en-US" altLang="zh-TW" sz="1600" baseline="0" dirty="0" err="1" smtClean="0"/>
                        <a:t>anticiaption</a:t>
                      </a:r>
                      <a:endParaRPr lang="en-US" altLang="zh-TW" sz="1600" dirty="0" smtClean="0"/>
                    </a:p>
                  </a:txBody>
                  <a:tcPr/>
                </a:tc>
              </a:tr>
            </a:tbl>
          </a:graphicData>
        </a:graphic>
      </p:graphicFrame>
    </p:spTree>
    <p:extLst>
      <p:ext uri="{BB962C8B-B14F-4D97-AF65-F5344CB8AC3E}">
        <p14:creationId xmlns:p14="http://schemas.microsoft.com/office/powerpoint/2010/main" val="184882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81200" y="1295400"/>
            <a:ext cx="7086600" cy="1631216"/>
          </a:xfrm>
          <a:prstGeom prst="rect">
            <a:avLst/>
          </a:prstGeom>
        </p:spPr>
        <p:txBody>
          <a:bodyPr wrap="square">
            <a:spAutoFit/>
          </a:bodyPr>
          <a:lstStyle/>
          <a:p>
            <a:r>
              <a:rPr lang="en-US" sz="2000" dirty="0"/>
              <a:t>“Great spot 8th October 2005, 1 night.”</a:t>
            </a:r>
          </a:p>
          <a:p>
            <a:endParaRPr lang="en-US" sz="2000" dirty="0"/>
          </a:p>
          <a:p>
            <a:r>
              <a:rPr lang="en-US" sz="2000" dirty="0"/>
              <a:t>“Stay in hotels 20-30nights a year: Stayed here twice </a:t>
            </a:r>
            <a:r>
              <a:rPr lang="en-US" sz="2000" dirty="0" err="1"/>
              <a:t>Nont</a:t>
            </a:r>
            <a:r>
              <a:rPr lang="en-US" sz="2000" dirty="0"/>
              <a:t> Impressed Other options should be considered if staying downtown.”</a:t>
            </a:r>
            <a:endParaRPr lang="en-US" sz="2000" dirty="0"/>
          </a:p>
        </p:txBody>
      </p:sp>
      <p:sp>
        <p:nvSpPr>
          <p:cNvPr id="7" name="TextBox 6"/>
          <p:cNvSpPr txBox="1"/>
          <p:nvPr/>
        </p:nvSpPr>
        <p:spPr>
          <a:xfrm>
            <a:off x="9372600" y="1326417"/>
            <a:ext cx="838200" cy="461665"/>
          </a:xfrm>
          <a:prstGeom prst="rect">
            <a:avLst/>
          </a:prstGeom>
          <a:noFill/>
        </p:spPr>
        <p:txBody>
          <a:bodyPr wrap="square" rtlCol="0">
            <a:spAutoFit/>
          </a:bodyPr>
          <a:lstStyle/>
          <a:p>
            <a:r>
              <a:rPr lang="en-US" sz="2400" dirty="0"/>
              <a:t>4.0</a:t>
            </a:r>
            <a:endParaRPr lang="en-US" sz="2400" dirty="0"/>
          </a:p>
        </p:txBody>
      </p:sp>
      <p:sp>
        <p:nvSpPr>
          <p:cNvPr id="8" name="TextBox 7"/>
          <p:cNvSpPr txBox="1"/>
          <p:nvPr/>
        </p:nvSpPr>
        <p:spPr>
          <a:xfrm>
            <a:off x="9372600" y="2088417"/>
            <a:ext cx="838200" cy="461665"/>
          </a:xfrm>
          <a:prstGeom prst="rect">
            <a:avLst/>
          </a:prstGeom>
          <a:noFill/>
        </p:spPr>
        <p:txBody>
          <a:bodyPr wrap="square" rtlCol="0">
            <a:spAutoFit/>
          </a:bodyPr>
          <a:lstStyle/>
          <a:p>
            <a:r>
              <a:rPr lang="en-US" sz="2400" dirty="0"/>
              <a:t>2.0</a:t>
            </a:r>
            <a:endParaRPr lang="en-US" sz="2400" dirty="0"/>
          </a:p>
        </p:txBody>
      </p:sp>
      <p:sp>
        <p:nvSpPr>
          <p:cNvPr id="9" name="Rectangle 8"/>
          <p:cNvSpPr/>
          <p:nvPr/>
        </p:nvSpPr>
        <p:spPr>
          <a:xfrm>
            <a:off x="1905000" y="3231416"/>
            <a:ext cx="7239000" cy="2677656"/>
          </a:xfrm>
          <a:prstGeom prst="rect">
            <a:avLst/>
          </a:prstGeom>
        </p:spPr>
        <p:txBody>
          <a:bodyPr wrap="square">
            <a:spAutoFit/>
          </a:bodyPr>
          <a:lstStyle/>
          <a:p>
            <a:r>
              <a:rPr lang="en-US" sz="1200" dirty="0"/>
              <a:t>“I recently stayed at the Mobile Marriott on a business trip. Being my first time in Mobile, I did not know what to expect of the hotel or the city. With a little hesitation, I booked the Mobile Marriott due to the its location alone (it is right on Airport Boulevard next to the interstate and in the middle of everything). On my arrival, I was met with the usual smile, however the agent actually shook my hand, thanked me for selecting their hotel, and on finding out it was my first time in Mobile, he took the time to suggest some places and dining options for me to visit while I was there. This all sounds great for a small quiet hotel, but the hotel was packed for the GMAC bowl (I even scored some tickets). The room was nice, not modernized but comfortable and clean - the most important thing I look for. I dined in their </a:t>
            </a:r>
            <a:r>
              <a:rPr lang="en-US" sz="1200" dirty="0" err="1"/>
              <a:t>restuarant</a:t>
            </a:r>
            <a:r>
              <a:rPr lang="en-US" sz="1200" dirty="0"/>
              <a:t> and had room service during my stay - both were good. Served quickly and cooked to order. The one thing that really stands out at this hotel is that the staff are genuinely friendly. Every person I encountered took a moment to recognize me. When I stood in the lobby, they approached me to talk. I really was made to feel special, for lack of a better word. I would definitely come back to the Mobile Marriott and have recommended it to my colleagues, two of which it turns out will only stay at this hotel as well. As for Mobile, its a nice city - nicer than I anticipated. While no one looks forward to life on the road, I have no hesitations about returning to this city and hotel."</a:t>
            </a:r>
            <a:endParaRPr lang="en-US" sz="1200" dirty="0"/>
          </a:p>
        </p:txBody>
      </p:sp>
      <p:sp>
        <p:nvSpPr>
          <p:cNvPr id="10" name="TextBox 9"/>
          <p:cNvSpPr txBox="1"/>
          <p:nvPr/>
        </p:nvSpPr>
        <p:spPr>
          <a:xfrm>
            <a:off x="9372600" y="4222017"/>
            <a:ext cx="838200" cy="461665"/>
          </a:xfrm>
          <a:prstGeom prst="rect">
            <a:avLst/>
          </a:prstGeom>
          <a:noFill/>
        </p:spPr>
        <p:txBody>
          <a:bodyPr wrap="square" rtlCol="0">
            <a:spAutoFit/>
          </a:bodyPr>
          <a:lstStyle/>
          <a:p>
            <a:r>
              <a:rPr lang="en-US" sz="2400" dirty="0"/>
              <a:t>5.0</a:t>
            </a:r>
            <a:endParaRPr lang="en-US" sz="2400" dirty="0"/>
          </a:p>
        </p:txBody>
      </p:sp>
      <p:sp>
        <p:nvSpPr>
          <p:cNvPr id="3" name="Title 2"/>
          <p:cNvSpPr>
            <a:spLocks noGrp="1"/>
          </p:cNvSpPr>
          <p:nvPr>
            <p:ph type="title"/>
          </p:nvPr>
        </p:nvSpPr>
        <p:spPr/>
        <p:txBody>
          <a:bodyPr/>
          <a:lstStyle/>
          <a:p>
            <a:r>
              <a:rPr lang="en-US" dirty="0" smtClean="0"/>
              <a:t>Case Example for Sentiment Analysis</a:t>
            </a:r>
            <a:endParaRPr lang="en-US" dirty="0"/>
          </a:p>
        </p:txBody>
      </p:sp>
    </p:spTree>
    <p:extLst>
      <p:ext uri="{BB962C8B-B14F-4D97-AF65-F5344CB8AC3E}">
        <p14:creationId xmlns:p14="http://schemas.microsoft.com/office/powerpoint/2010/main" val="1958117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08675" y="109710"/>
            <a:ext cx="6118791" cy="584775"/>
          </a:xfrm>
          <a:prstGeom prst="rect">
            <a:avLst/>
          </a:prstGeom>
          <a:noFill/>
        </p:spPr>
        <p:txBody>
          <a:bodyPr wrap="none" rtlCol="0">
            <a:spAutoFit/>
          </a:bodyPr>
          <a:lstStyle/>
          <a:p>
            <a:r>
              <a:rPr lang="en-US" altLang="zh-TW" sz="3200" b="1" dirty="0"/>
              <a:t>Bag-of-Words Model (I) – Learning </a:t>
            </a:r>
            <a:endParaRPr lang="zh-TW" altLang="en-US" sz="3200" b="1" dirty="0"/>
          </a:p>
        </p:txBody>
      </p:sp>
      <p:grpSp>
        <p:nvGrpSpPr>
          <p:cNvPr id="6" name="Group 5"/>
          <p:cNvGrpSpPr/>
          <p:nvPr/>
        </p:nvGrpSpPr>
        <p:grpSpPr>
          <a:xfrm>
            <a:off x="2057400" y="1087896"/>
            <a:ext cx="1981200" cy="2798305"/>
            <a:chOff x="685800" y="1142999"/>
            <a:chExt cx="1981200" cy="2798305"/>
          </a:xfrm>
        </p:grpSpPr>
        <p:pic>
          <p:nvPicPr>
            <p:cNvPr id="7" name="Picture 2"/>
            <p:cNvPicPr>
              <a:picLocks noChangeAspect="1" noChangeArrowheads="1"/>
            </p:cNvPicPr>
            <p:nvPr/>
          </p:nvPicPr>
          <p:blipFill>
            <a:blip r:embed="rId3" cstate="print"/>
            <a:srcRect/>
            <a:stretch>
              <a:fillRect/>
            </a:stretch>
          </p:blipFill>
          <p:spPr bwMode="auto">
            <a:xfrm>
              <a:off x="685800" y="1142999"/>
              <a:ext cx="1981200" cy="2798305"/>
            </a:xfrm>
            <a:prstGeom prst="rect">
              <a:avLst/>
            </a:prstGeom>
            <a:noFill/>
            <a:ln w="9525">
              <a:noFill/>
              <a:miter lim="800000"/>
              <a:headEnd/>
              <a:tailEnd/>
            </a:ln>
          </p:spPr>
        </p:pic>
        <p:sp>
          <p:nvSpPr>
            <p:cNvPr id="8" name="TextBox 7"/>
            <p:cNvSpPr txBox="1"/>
            <p:nvPr/>
          </p:nvSpPr>
          <p:spPr>
            <a:xfrm>
              <a:off x="1143000" y="1762044"/>
              <a:ext cx="1447800" cy="1569660"/>
            </a:xfrm>
            <a:prstGeom prst="rect">
              <a:avLst/>
            </a:prstGeom>
            <a:noFill/>
          </p:spPr>
          <p:txBody>
            <a:bodyPr wrap="square" rtlCol="0">
              <a:spAutoFit/>
            </a:bodyPr>
            <a:lstStyle/>
            <a:p>
              <a:r>
                <a:rPr lang="en-US" sz="1600" dirty="0"/>
                <a:t>Marriott is</a:t>
              </a:r>
            </a:p>
            <a:p>
              <a:r>
                <a:rPr lang="en-US" sz="1600" dirty="0"/>
                <a:t>a great hotel. (+)</a:t>
              </a:r>
            </a:p>
            <a:p>
              <a:r>
                <a:rPr lang="en-US" sz="1600" dirty="0"/>
                <a:t>......</a:t>
              </a:r>
            </a:p>
            <a:p>
              <a:r>
                <a:rPr lang="en-US" sz="1600" dirty="0"/>
                <a:t>We hate it. (-)</a:t>
              </a:r>
            </a:p>
            <a:p>
              <a:endParaRPr lang="en-US" sz="1600" dirty="0"/>
            </a:p>
          </p:txBody>
        </p:sp>
      </p:grpSp>
      <p:grpSp>
        <p:nvGrpSpPr>
          <p:cNvPr id="9" name="Group 8"/>
          <p:cNvGrpSpPr/>
          <p:nvPr/>
        </p:nvGrpSpPr>
        <p:grpSpPr>
          <a:xfrm>
            <a:off x="8710180" y="2286000"/>
            <a:ext cx="1424420" cy="2209800"/>
            <a:chOff x="6096000" y="1447800"/>
            <a:chExt cx="1576820" cy="2196731"/>
          </a:xfrm>
        </p:grpSpPr>
        <p:pic>
          <p:nvPicPr>
            <p:cNvPr id="10" name="Picture 7" descr="lunch-bagtrans"/>
            <p:cNvPicPr>
              <a:picLocks noChangeAspect="1" noChangeArrowheads="1"/>
            </p:cNvPicPr>
            <p:nvPr/>
          </p:nvPicPr>
          <p:blipFill>
            <a:blip r:embed="rId4" cstate="print"/>
            <a:srcRect/>
            <a:stretch>
              <a:fillRect/>
            </a:stretch>
          </p:blipFill>
          <p:spPr bwMode="auto">
            <a:xfrm>
              <a:off x="6096000" y="1447800"/>
              <a:ext cx="1576820" cy="2196731"/>
            </a:xfrm>
            <a:prstGeom prst="rect">
              <a:avLst/>
            </a:prstGeom>
            <a:noFill/>
          </p:spPr>
        </p:pic>
        <p:sp>
          <p:nvSpPr>
            <p:cNvPr id="11" name="TextBox 10"/>
            <p:cNvSpPr txBox="1"/>
            <p:nvPr/>
          </p:nvSpPr>
          <p:spPr>
            <a:xfrm>
              <a:off x="6477000" y="1981200"/>
              <a:ext cx="683825" cy="336552"/>
            </a:xfrm>
            <a:prstGeom prst="rect">
              <a:avLst/>
            </a:prstGeom>
            <a:noFill/>
          </p:spPr>
          <p:txBody>
            <a:bodyPr wrap="none" rtlCol="0">
              <a:spAutoFit/>
            </a:bodyPr>
            <a:lstStyle/>
            <a:p>
              <a:r>
                <a:rPr lang="en-US" sz="1600" dirty="0"/>
                <a:t>great</a:t>
              </a:r>
              <a:endParaRPr lang="en-US" sz="1600" dirty="0"/>
            </a:p>
          </p:txBody>
        </p:sp>
        <p:sp>
          <p:nvSpPr>
            <p:cNvPr id="12" name="TextBox 11"/>
            <p:cNvSpPr txBox="1"/>
            <p:nvPr/>
          </p:nvSpPr>
          <p:spPr>
            <a:xfrm>
              <a:off x="6553201" y="1828800"/>
              <a:ext cx="312670" cy="336552"/>
            </a:xfrm>
            <a:prstGeom prst="rect">
              <a:avLst/>
            </a:prstGeom>
            <a:noFill/>
          </p:spPr>
          <p:txBody>
            <a:bodyPr wrap="none" rtlCol="0">
              <a:spAutoFit/>
            </a:bodyPr>
            <a:lstStyle/>
            <a:p>
              <a:r>
                <a:rPr lang="en-US" sz="1600" dirty="0"/>
                <a:t>a</a:t>
              </a:r>
              <a:endParaRPr lang="en-US" sz="1600" dirty="0"/>
            </a:p>
          </p:txBody>
        </p:sp>
        <p:sp>
          <p:nvSpPr>
            <p:cNvPr id="13" name="TextBox 12"/>
            <p:cNvSpPr txBox="1"/>
            <p:nvPr/>
          </p:nvSpPr>
          <p:spPr>
            <a:xfrm>
              <a:off x="6553201" y="2514600"/>
              <a:ext cx="987337" cy="336552"/>
            </a:xfrm>
            <a:prstGeom prst="rect">
              <a:avLst/>
            </a:prstGeom>
            <a:noFill/>
          </p:spPr>
          <p:txBody>
            <a:bodyPr wrap="none" rtlCol="0">
              <a:spAutoFit/>
            </a:bodyPr>
            <a:lstStyle/>
            <a:p>
              <a:r>
                <a:rPr lang="en-US" sz="1600" dirty="0"/>
                <a:t>Marriott</a:t>
              </a:r>
              <a:endParaRPr lang="en-US" sz="1600" dirty="0"/>
            </a:p>
          </p:txBody>
        </p:sp>
        <p:sp>
          <p:nvSpPr>
            <p:cNvPr id="14" name="TextBox 13"/>
            <p:cNvSpPr txBox="1"/>
            <p:nvPr/>
          </p:nvSpPr>
          <p:spPr>
            <a:xfrm>
              <a:off x="6477000" y="2819400"/>
              <a:ext cx="683044" cy="336552"/>
            </a:xfrm>
            <a:prstGeom prst="rect">
              <a:avLst/>
            </a:prstGeom>
            <a:noFill/>
          </p:spPr>
          <p:txBody>
            <a:bodyPr wrap="none" rtlCol="0">
              <a:spAutoFit/>
            </a:bodyPr>
            <a:lstStyle/>
            <a:p>
              <a:r>
                <a:rPr lang="en-US" sz="1600" dirty="0"/>
                <a:t>hotel</a:t>
              </a:r>
              <a:endParaRPr lang="en-US" sz="1600" dirty="0"/>
            </a:p>
          </p:txBody>
        </p:sp>
        <p:sp>
          <p:nvSpPr>
            <p:cNvPr id="15" name="TextBox 14"/>
            <p:cNvSpPr txBox="1"/>
            <p:nvPr/>
          </p:nvSpPr>
          <p:spPr>
            <a:xfrm>
              <a:off x="7086600" y="2895600"/>
              <a:ext cx="344611" cy="336552"/>
            </a:xfrm>
            <a:prstGeom prst="rect">
              <a:avLst/>
            </a:prstGeom>
            <a:noFill/>
          </p:spPr>
          <p:txBody>
            <a:bodyPr wrap="none" rtlCol="0">
              <a:spAutoFit/>
            </a:bodyPr>
            <a:lstStyle/>
            <a:p>
              <a:r>
                <a:rPr lang="en-US" sz="1600" dirty="0"/>
                <a:t>is</a:t>
              </a:r>
              <a:endParaRPr lang="en-US" sz="1600" dirty="0"/>
            </a:p>
          </p:txBody>
        </p:sp>
        <p:sp>
          <p:nvSpPr>
            <p:cNvPr id="16" name="TextBox 15"/>
            <p:cNvSpPr txBox="1"/>
            <p:nvPr/>
          </p:nvSpPr>
          <p:spPr>
            <a:xfrm>
              <a:off x="6553201" y="3124200"/>
              <a:ext cx="512124" cy="336552"/>
            </a:xfrm>
            <a:prstGeom prst="rect">
              <a:avLst/>
            </a:prstGeom>
            <a:noFill/>
          </p:spPr>
          <p:txBody>
            <a:bodyPr wrap="none" rtlCol="0">
              <a:spAutoFit/>
            </a:bodyPr>
            <a:lstStyle/>
            <a:p>
              <a:r>
                <a:rPr lang="en-US" sz="1600" dirty="0"/>
                <a:t>We</a:t>
              </a:r>
              <a:endParaRPr lang="en-US" sz="1600" dirty="0"/>
            </a:p>
          </p:txBody>
        </p:sp>
        <p:sp>
          <p:nvSpPr>
            <p:cNvPr id="17" name="TextBox 16"/>
            <p:cNvSpPr txBox="1"/>
            <p:nvPr/>
          </p:nvSpPr>
          <p:spPr>
            <a:xfrm>
              <a:off x="6629400" y="2286000"/>
              <a:ext cx="617103" cy="336552"/>
            </a:xfrm>
            <a:prstGeom prst="rect">
              <a:avLst/>
            </a:prstGeom>
            <a:noFill/>
          </p:spPr>
          <p:txBody>
            <a:bodyPr wrap="none" rtlCol="0">
              <a:spAutoFit/>
            </a:bodyPr>
            <a:lstStyle/>
            <a:p>
              <a:r>
                <a:rPr lang="en-US" sz="1600" dirty="0"/>
                <a:t>hate</a:t>
              </a:r>
              <a:endParaRPr lang="en-US" sz="1600" dirty="0"/>
            </a:p>
          </p:txBody>
        </p:sp>
        <p:sp>
          <p:nvSpPr>
            <p:cNvPr id="18" name="TextBox 17"/>
            <p:cNvSpPr txBox="1"/>
            <p:nvPr/>
          </p:nvSpPr>
          <p:spPr>
            <a:xfrm>
              <a:off x="7086600" y="2209800"/>
              <a:ext cx="332188" cy="336552"/>
            </a:xfrm>
            <a:prstGeom prst="rect">
              <a:avLst/>
            </a:prstGeom>
            <a:noFill/>
          </p:spPr>
          <p:txBody>
            <a:bodyPr wrap="none" rtlCol="0">
              <a:spAutoFit/>
            </a:bodyPr>
            <a:lstStyle/>
            <a:p>
              <a:r>
                <a:rPr lang="en-US" sz="1600" dirty="0"/>
                <a:t>it</a:t>
              </a:r>
              <a:endParaRPr lang="en-US" sz="1600" dirty="0"/>
            </a:p>
          </p:txBody>
        </p:sp>
      </p:grpSp>
      <p:grpSp>
        <p:nvGrpSpPr>
          <p:cNvPr id="19" name="Group 18"/>
          <p:cNvGrpSpPr/>
          <p:nvPr/>
        </p:nvGrpSpPr>
        <p:grpSpPr>
          <a:xfrm>
            <a:off x="5486400" y="1219201"/>
            <a:ext cx="2209800" cy="1371601"/>
            <a:chOff x="2971800" y="1219199"/>
            <a:chExt cx="1981200" cy="1371601"/>
          </a:xfrm>
        </p:grpSpPr>
        <p:pic>
          <p:nvPicPr>
            <p:cNvPr id="20" name="Picture 2"/>
            <p:cNvPicPr>
              <a:picLocks noChangeAspect="1" noChangeArrowheads="1"/>
            </p:cNvPicPr>
            <p:nvPr/>
          </p:nvPicPr>
          <p:blipFill>
            <a:blip r:embed="rId3" cstate="print">
              <a:lum/>
            </a:blip>
            <a:srcRect/>
            <a:stretch>
              <a:fillRect/>
            </a:stretch>
          </p:blipFill>
          <p:spPr bwMode="auto">
            <a:xfrm>
              <a:off x="2971800" y="1219199"/>
              <a:ext cx="1981200" cy="1371601"/>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21" name="TextBox 20"/>
            <p:cNvSpPr txBox="1"/>
            <p:nvPr/>
          </p:nvSpPr>
          <p:spPr>
            <a:xfrm>
              <a:off x="3368565" y="1524000"/>
              <a:ext cx="1447800" cy="584775"/>
            </a:xfrm>
            <a:prstGeom prst="rect">
              <a:avLst/>
            </a:prstGeom>
            <a:noFill/>
          </p:spPr>
          <p:txBody>
            <a:bodyPr wrap="square" rtlCol="0">
              <a:spAutoFit/>
            </a:bodyPr>
            <a:lstStyle/>
            <a:p>
              <a:r>
                <a:rPr lang="en-US" sz="1600" dirty="0"/>
                <a:t>Marriott is</a:t>
              </a:r>
            </a:p>
            <a:p>
              <a:r>
                <a:rPr lang="en-US" sz="1600" dirty="0"/>
                <a:t>a great hotel. (+)</a:t>
              </a:r>
            </a:p>
          </p:txBody>
        </p:sp>
      </p:grpSp>
      <p:grpSp>
        <p:nvGrpSpPr>
          <p:cNvPr id="22" name="Group 21"/>
          <p:cNvGrpSpPr/>
          <p:nvPr/>
        </p:nvGrpSpPr>
        <p:grpSpPr>
          <a:xfrm>
            <a:off x="5334000" y="2438400"/>
            <a:ext cx="1981200" cy="1219200"/>
            <a:chOff x="3124200" y="2514600"/>
            <a:chExt cx="1981200" cy="1219200"/>
          </a:xfrm>
          <a:effectLst>
            <a:outerShdw blurRad="50800" dist="50800" dir="5400000" algn="ctr" rotWithShape="0">
              <a:srgbClr val="000000">
                <a:alpha val="0"/>
              </a:srgbClr>
            </a:outerShdw>
          </a:effectLst>
        </p:grpSpPr>
        <p:pic>
          <p:nvPicPr>
            <p:cNvPr id="23" name="Picture 2"/>
            <p:cNvPicPr>
              <a:picLocks noChangeAspect="1" noChangeArrowheads="1"/>
            </p:cNvPicPr>
            <p:nvPr/>
          </p:nvPicPr>
          <p:blipFill>
            <a:blip r:embed="rId3" cstate="print"/>
            <a:srcRect/>
            <a:stretch>
              <a:fillRect/>
            </a:stretch>
          </p:blipFill>
          <p:spPr bwMode="auto">
            <a:xfrm>
              <a:off x="3124200" y="2514600"/>
              <a:ext cx="1981200" cy="1219200"/>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24" name="TextBox 23"/>
            <p:cNvSpPr txBox="1"/>
            <p:nvPr/>
          </p:nvSpPr>
          <p:spPr>
            <a:xfrm>
              <a:off x="3505200" y="2895600"/>
              <a:ext cx="1447800" cy="338554"/>
            </a:xfrm>
            <a:prstGeom prst="rect">
              <a:avLst/>
            </a:prstGeom>
            <a:noFill/>
          </p:spPr>
          <p:txBody>
            <a:bodyPr wrap="square" rtlCol="0">
              <a:spAutoFit/>
            </a:bodyPr>
            <a:lstStyle/>
            <a:p>
              <a:r>
                <a:rPr lang="en-US" sz="1600" dirty="0"/>
                <a:t>We hate it. (-)</a:t>
              </a:r>
            </a:p>
          </p:txBody>
        </p:sp>
      </p:grpSp>
      <p:grpSp>
        <p:nvGrpSpPr>
          <p:cNvPr id="25" name="Group 2"/>
          <p:cNvGrpSpPr>
            <a:grpSpLocks/>
          </p:cNvGrpSpPr>
          <p:nvPr/>
        </p:nvGrpSpPr>
        <p:grpSpPr bwMode="auto">
          <a:xfrm>
            <a:off x="7086601" y="5010151"/>
            <a:ext cx="555625" cy="1000125"/>
            <a:chOff x="2532" y="1542"/>
            <a:chExt cx="184" cy="332"/>
          </a:xfrm>
        </p:grpSpPr>
        <p:sp>
          <p:nvSpPr>
            <p:cNvPr id="26" name="AutoShape 3"/>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p>
          </p:txBody>
        </p:sp>
        <p:sp>
          <p:nvSpPr>
            <p:cNvPr id="27" name="Line 4"/>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28" name="Line 5"/>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29" name="Line 6"/>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30" name="Line 7"/>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31" name="Line 8"/>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grpSp>
      <p:grpSp>
        <p:nvGrpSpPr>
          <p:cNvPr id="32" name="Group 26"/>
          <p:cNvGrpSpPr>
            <a:grpSpLocks/>
          </p:cNvGrpSpPr>
          <p:nvPr/>
        </p:nvGrpSpPr>
        <p:grpSpPr bwMode="auto">
          <a:xfrm>
            <a:off x="7750176" y="5010151"/>
            <a:ext cx="555625" cy="1000125"/>
            <a:chOff x="2532" y="1542"/>
            <a:chExt cx="184" cy="332"/>
          </a:xfrm>
        </p:grpSpPr>
        <p:sp>
          <p:nvSpPr>
            <p:cNvPr id="33" name="AutoShape 27"/>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34" name="Line 28"/>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5" name="Line 29"/>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6" name="Line 30"/>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7" name="Line 31"/>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8" name="Line 32"/>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39" name="Group 33"/>
          <p:cNvGrpSpPr>
            <a:grpSpLocks/>
          </p:cNvGrpSpPr>
          <p:nvPr/>
        </p:nvGrpSpPr>
        <p:grpSpPr bwMode="auto">
          <a:xfrm>
            <a:off x="8435976" y="5019676"/>
            <a:ext cx="555625" cy="1000125"/>
            <a:chOff x="2532" y="1542"/>
            <a:chExt cx="184" cy="332"/>
          </a:xfrm>
        </p:grpSpPr>
        <p:sp>
          <p:nvSpPr>
            <p:cNvPr id="40" name="AutoShape 34"/>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41" name="Line 35"/>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2" name="Line 36"/>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3" name="Line 37"/>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4" name="Line 38"/>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5" name="Line 39"/>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46" name="Group 40"/>
          <p:cNvGrpSpPr>
            <a:grpSpLocks/>
          </p:cNvGrpSpPr>
          <p:nvPr/>
        </p:nvGrpSpPr>
        <p:grpSpPr bwMode="auto">
          <a:xfrm>
            <a:off x="9121776" y="5019676"/>
            <a:ext cx="555625" cy="1000125"/>
            <a:chOff x="2532" y="1542"/>
            <a:chExt cx="184" cy="332"/>
          </a:xfrm>
        </p:grpSpPr>
        <p:sp>
          <p:nvSpPr>
            <p:cNvPr id="47" name="AutoShape 41"/>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48" name="Line 42"/>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9" name="Line 43"/>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0" name="Line 44"/>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1" name="Line 45"/>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2" name="Line 46"/>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sp>
        <p:nvSpPr>
          <p:cNvPr id="53" name="TextBox 52"/>
          <p:cNvSpPr txBox="1"/>
          <p:nvPr/>
        </p:nvSpPr>
        <p:spPr>
          <a:xfrm>
            <a:off x="6988176" y="4659868"/>
            <a:ext cx="1617943" cy="369332"/>
          </a:xfrm>
          <a:prstGeom prst="rect">
            <a:avLst/>
          </a:prstGeom>
          <a:noFill/>
        </p:spPr>
        <p:txBody>
          <a:bodyPr wrap="none" rtlCol="0">
            <a:spAutoFit/>
          </a:bodyPr>
          <a:lstStyle/>
          <a:p>
            <a:r>
              <a:rPr lang="en-US" dirty="0"/>
              <a:t>Feature Vector </a:t>
            </a:r>
            <a:endParaRPr lang="en-US" dirty="0"/>
          </a:p>
        </p:txBody>
      </p:sp>
      <p:sp>
        <p:nvSpPr>
          <p:cNvPr id="54" name="TextBox 53"/>
          <p:cNvSpPr txBox="1"/>
          <p:nvPr/>
        </p:nvSpPr>
        <p:spPr>
          <a:xfrm>
            <a:off x="6248400" y="2286000"/>
            <a:ext cx="516488" cy="369332"/>
          </a:xfrm>
          <a:prstGeom prst="rect">
            <a:avLst/>
          </a:prstGeom>
          <a:noFill/>
        </p:spPr>
        <p:txBody>
          <a:bodyPr wrap="none" rtlCol="0">
            <a:spAutoFit/>
          </a:bodyPr>
          <a:lstStyle/>
          <a:p>
            <a:r>
              <a:rPr lang="en-US" dirty="0"/>
              <a:t>…...</a:t>
            </a:r>
            <a:endParaRPr lang="en-US" dirty="0"/>
          </a:p>
        </p:txBody>
      </p:sp>
      <p:cxnSp>
        <p:nvCxnSpPr>
          <p:cNvPr id="55" name="Straight Arrow Connector 54"/>
          <p:cNvCxnSpPr/>
          <p:nvPr/>
        </p:nvCxnSpPr>
        <p:spPr>
          <a:xfrm>
            <a:off x="4267200" y="24384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7391400" y="2362200"/>
            <a:ext cx="129540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rot="16200000" flipH="1">
            <a:off x="6172200" y="3657600"/>
            <a:ext cx="1219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rot="5400000">
            <a:off x="7696200" y="3733800"/>
            <a:ext cx="1219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59" name="Group 58"/>
          <p:cNvGrpSpPr/>
          <p:nvPr/>
        </p:nvGrpSpPr>
        <p:grpSpPr>
          <a:xfrm>
            <a:off x="2286000" y="4876800"/>
            <a:ext cx="3657600" cy="1219200"/>
            <a:chOff x="1143000" y="4648200"/>
            <a:chExt cx="3657600" cy="1219200"/>
          </a:xfrm>
        </p:grpSpPr>
        <p:sp>
          <p:nvSpPr>
            <p:cNvPr id="60" name="Oval 59"/>
            <p:cNvSpPr/>
            <p:nvPr/>
          </p:nvSpPr>
          <p:spPr>
            <a:xfrm>
              <a:off x="2133600" y="4648200"/>
              <a:ext cx="1676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Positive/</a:t>
              </a:r>
            </a:p>
            <a:p>
              <a:pPr algn="ctr"/>
              <a:r>
                <a:rPr lang="en-US" sz="1600" dirty="0"/>
                <a:t>Negative</a:t>
              </a:r>
              <a:endParaRPr lang="en-US" sz="1600" dirty="0"/>
            </a:p>
          </p:txBody>
        </p:sp>
        <p:sp>
          <p:nvSpPr>
            <p:cNvPr id="61" name="Oval 60"/>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a:t>
              </a:r>
              <a:endParaRPr lang="en-US" sz="1600" dirty="0"/>
            </a:p>
          </p:txBody>
        </p:sp>
        <p:sp>
          <p:nvSpPr>
            <p:cNvPr id="62" name="Oval 61"/>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great</a:t>
              </a:r>
              <a:endParaRPr lang="en-US" sz="1600" dirty="0"/>
            </a:p>
          </p:txBody>
        </p:sp>
        <p:sp>
          <p:nvSpPr>
            <p:cNvPr id="63" name="Oval 62"/>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is</a:t>
              </a:r>
              <a:endParaRPr lang="en-US" sz="1600" dirty="0"/>
            </a:p>
          </p:txBody>
        </p:sp>
        <p:sp>
          <p:nvSpPr>
            <p:cNvPr id="64" name="Oval 63"/>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we</a:t>
              </a:r>
              <a:endParaRPr lang="en-US" sz="1600" dirty="0"/>
            </a:p>
          </p:txBody>
        </p:sp>
        <p:sp>
          <p:nvSpPr>
            <p:cNvPr id="65" name="TextBox 64"/>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solidFill>
                    <a:schemeClr val="accent6"/>
                  </a:solidFill>
                </a:rPr>
                <a:t>…...</a:t>
              </a:r>
              <a:endParaRPr lang="en-US" dirty="0">
                <a:solidFill>
                  <a:schemeClr val="accent6"/>
                </a:solidFill>
              </a:endParaRPr>
            </a:p>
          </p:txBody>
        </p:sp>
        <p:cxnSp>
          <p:nvCxnSpPr>
            <p:cNvPr id="66" name="Straight Arrow Connector 65"/>
            <p:cNvCxnSpPr>
              <a:stCxn id="60" idx="4"/>
              <a:endCxn id="61" idx="0"/>
            </p:cNvCxnSpPr>
            <p:nvPr/>
          </p:nvCxnSpPr>
          <p:spPr>
            <a:xfrm rot="5400000">
              <a:off x="2057400" y="4572000"/>
              <a:ext cx="3048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7" name="Straight Arrow Connector 66"/>
            <p:cNvCxnSpPr>
              <a:stCxn id="60" idx="4"/>
              <a:endCxn id="62" idx="0"/>
            </p:cNvCxnSpPr>
            <p:nvPr/>
          </p:nvCxnSpPr>
          <p:spPr>
            <a:xfrm rot="5400000">
              <a:off x="2495550" y="5010150"/>
              <a:ext cx="3048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8" name="Straight Arrow Connector 67"/>
            <p:cNvCxnSpPr>
              <a:stCxn id="60" idx="4"/>
              <a:endCxn id="63" idx="0"/>
            </p:cNvCxnSpPr>
            <p:nvPr/>
          </p:nvCxnSpPr>
          <p:spPr>
            <a:xfrm rot="16200000" flipH="1">
              <a:off x="3200400" y="4953000"/>
              <a:ext cx="3048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9" name="Straight Arrow Connector 68"/>
            <p:cNvCxnSpPr>
              <a:stCxn id="60" idx="4"/>
              <a:endCxn id="64" idx="0"/>
            </p:cNvCxnSpPr>
            <p:nvPr/>
          </p:nvCxnSpPr>
          <p:spPr>
            <a:xfrm rot="16200000" flipH="1">
              <a:off x="3562350" y="4591050"/>
              <a:ext cx="3048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cxnSp>
        <p:nvCxnSpPr>
          <p:cNvPr id="70" name="Straight Arrow Connector 69"/>
          <p:cNvCxnSpPr/>
          <p:nvPr/>
        </p:nvCxnSpPr>
        <p:spPr>
          <a:xfrm rot="10800000">
            <a:off x="5334000" y="5410200"/>
            <a:ext cx="1524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5105401" y="4800601"/>
            <a:ext cx="1867819" cy="584775"/>
          </a:xfrm>
          <a:prstGeom prst="rect">
            <a:avLst/>
          </a:prstGeom>
          <a:noFill/>
        </p:spPr>
        <p:txBody>
          <a:bodyPr wrap="none" rtlCol="0">
            <a:spAutoFit/>
          </a:bodyPr>
          <a:lstStyle/>
          <a:p>
            <a:r>
              <a:rPr lang="en-US" sz="1600" dirty="0"/>
              <a:t>4.Learn Multinomial</a:t>
            </a:r>
          </a:p>
          <a:p>
            <a:r>
              <a:rPr lang="en-US" sz="1600" dirty="0"/>
              <a:t>Naïve </a:t>
            </a:r>
            <a:r>
              <a:rPr lang="en-US" sz="1600" dirty="0" err="1"/>
              <a:t>Bayes</a:t>
            </a:r>
            <a:r>
              <a:rPr lang="en-US" sz="1600" dirty="0"/>
              <a:t> Model</a:t>
            </a:r>
            <a:endParaRPr lang="en-US" sz="1600" dirty="0"/>
          </a:p>
        </p:txBody>
      </p:sp>
      <p:sp>
        <p:nvSpPr>
          <p:cNvPr id="72" name="TextBox 71"/>
          <p:cNvSpPr txBox="1"/>
          <p:nvPr/>
        </p:nvSpPr>
        <p:spPr>
          <a:xfrm>
            <a:off x="6836564" y="3758626"/>
            <a:ext cx="1697837" cy="584775"/>
          </a:xfrm>
          <a:prstGeom prst="rect">
            <a:avLst/>
          </a:prstGeom>
          <a:noFill/>
        </p:spPr>
        <p:txBody>
          <a:bodyPr wrap="none" rtlCol="0">
            <a:spAutoFit/>
          </a:bodyPr>
          <a:lstStyle/>
          <a:p>
            <a:r>
              <a:rPr lang="en-US" sz="1600" dirty="0"/>
              <a:t>3. Extract Feature </a:t>
            </a:r>
          </a:p>
          <a:p>
            <a:r>
              <a:rPr lang="en-US" sz="1600" dirty="0"/>
              <a:t>      Vectors</a:t>
            </a:r>
          </a:p>
        </p:txBody>
      </p:sp>
      <p:sp>
        <p:nvSpPr>
          <p:cNvPr id="73" name="TextBox 72"/>
          <p:cNvSpPr txBox="1"/>
          <p:nvPr/>
        </p:nvSpPr>
        <p:spPr>
          <a:xfrm>
            <a:off x="7467601" y="1981201"/>
            <a:ext cx="1606337" cy="584775"/>
          </a:xfrm>
          <a:prstGeom prst="rect">
            <a:avLst/>
          </a:prstGeom>
          <a:noFill/>
        </p:spPr>
        <p:txBody>
          <a:bodyPr wrap="none" rtlCol="0">
            <a:spAutoFit/>
          </a:bodyPr>
          <a:lstStyle/>
          <a:p>
            <a:r>
              <a:rPr lang="en-US" sz="1600" dirty="0"/>
              <a:t>2. Extract </a:t>
            </a:r>
          </a:p>
          <a:p>
            <a:r>
              <a:rPr lang="en-US" sz="1600" dirty="0"/>
              <a:t> </a:t>
            </a:r>
            <a:r>
              <a:rPr lang="en-US" sz="1600" dirty="0"/>
              <a:t>     Bag-of-Words</a:t>
            </a:r>
          </a:p>
        </p:txBody>
      </p:sp>
      <p:sp>
        <p:nvSpPr>
          <p:cNvPr id="74" name="TextBox 73"/>
          <p:cNvSpPr txBox="1"/>
          <p:nvPr/>
        </p:nvSpPr>
        <p:spPr>
          <a:xfrm>
            <a:off x="4343400" y="1828801"/>
            <a:ext cx="1033360" cy="584775"/>
          </a:xfrm>
          <a:prstGeom prst="rect">
            <a:avLst/>
          </a:prstGeom>
          <a:noFill/>
        </p:spPr>
        <p:txBody>
          <a:bodyPr wrap="none" rtlCol="0">
            <a:spAutoFit/>
          </a:bodyPr>
          <a:lstStyle/>
          <a:p>
            <a:r>
              <a:rPr lang="en-US" sz="1600" dirty="0"/>
              <a:t>1. Extract </a:t>
            </a:r>
            <a:endParaRPr lang="en-US" sz="1600" dirty="0"/>
          </a:p>
          <a:p>
            <a:r>
              <a:rPr lang="en-US" sz="1600" dirty="0"/>
              <a:t>Sentences</a:t>
            </a:r>
          </a:p>
        </p:txBody>
      </p:sp>
      <p:sp>
        <p:nvSpPr>
          <p:cNvPr id="75" name="TextBox 74"/>
          <p:cNvSpPr txBox="1"/>
          <p:nvPr/>
        </p:nvSpPr>
        <p:spPr>
          <a:xfrm>
            <a:off x="5867401" y="1066800"/>
            <a:ext cx="1140249" cy="369332"/>
          </a:xfrm>
          <a:prstGeom prst="rect">
            <a:avLst/>
          </a:prstGeom>
          <a:noFill/>
        </p:spPr>
        <p:txBody>
          <a:bodyPr wrap="none" rtlCol="0">
            <a:spAutoFit/>
          </a:bodyPr>
          <a:lstStyle/>
          <a:p>
            <a:r>
              <a:rPr lang="en-US" dirty="0"/>
              <a:t>Sentences</a:t>
            </a:r>
            <a:endParaRPr lang="en-US" dirty="0"/>
          </a:p>
        </p:txBody>
      </p:sp>
      <p:sp>
        <p:nvSpPr>
          <p:cNvPr id="76" name="TextBox 75"/>
          <p:cNvSpPr txBox="1"/>
          <p:nvPr/>
        </p:nvSpPr>
        <p:spPr>
          <a:xfrm>
            <a:off x="2140760" y="1143000"/>
            <a:ext cx="2050241" cy="369332"/>
          </a:xfrm>
          <a:prstGeom prst="rect">
            <a:avLst/>
          </a:prstGeom>
          <a:noFill/>
        </p:spPr>
        <p:txBody>
          <a:bodyPr wrap="none" rtlCol="0">
            <a:spAutoFit/>
          </a:bodyPr>
          <a:lstStyle/>
          <a:p>
            <a:r>
              <a:rPr lang="en-US" dirty="0"/>
              <a:t>Training Documents</a:t>
            </a:r>
            <a:endParaRPr lang="en-US" dirty="0"/>
          </a:p>
        </p:txBody>
      </p:sp>
      <p:sp>
        <p:nvSpPr>
          <p:cNvPr id="77" name="TextBox 76"/>
          <p:cNvSpPr txBox="1"/>
          <p:nvPr/>
        </p:nvSpPr>
        <p:spPr>
          <a:xfrm>
            <a:off x="2133600" y="4648201"/>
            <a:ext cx="1305422" cy="646331"/>
          </a:xfrm>
          <a:prstGeom prst="rect">
            <a:avLst/>
          </a:prstGeom>
          <a:noFill/>
        </p:spPr>
        <p:txBody>
          <a:bodyPr wrap="none" rtlCol="0">
            <a:spAutoFit/>
          </a:bodyPr>
          <a:lstStyle/>
          <a:p>
            <a:r>
              <a:rPr lang="en-US" dirty="0"/>
              <a:t>Naïve </a:t>
            </a:r>
            <a:r>
              <a:rPr lang="en-US" dirty="0" err="1"/>
              <a:t>Bayes</a:t>
            </a:r>
            <a:endParaRPr lang="en-US" dirty="0"/>
          </a:p>
          <a:p>
            <a:r>
              <a:rPr lang="en-US" dirty="0"/>
              <a:t>Classifier</a:t>
            </a:r>
            <a:endParaRPr lang="en-US" dirty="0"/>
          </a:p>
        </p:txBody>
      </p:sp>
    </p:spTree>
    <p:extLst>
      <p:ext uri="{BB962C8B-B14F-4D97-AF65-F5344CB8AC3E}">
        <p14:creationId xmlns:p14="http://schemas.microsoft.com/office/powerpoint/2010/main" val="151399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71" grpId="0"/>
      <p:bldP spid="72" grpId="0"/>
      <p:bldP spid="73" grpId="0"/>
      <p:bldP spid="74" grpId="0"/>
      <p:bldP spid="75" grpId="0"/>
      <p:bldP spid="76"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a:xfrm>
            <a:off x="685800" y="-753303"/>
            <a:ext cx="10972800" cy="668408"/>
          </a:xfrm>
        </p:spPr>
        <p:txBody>
          <a:bodyPr>
            <a:normAutofit/>
          </a:bodyPr>
          <a:lstStyle>
            <a:extLst/>
          </a:lstStyle>
          <a:p>
            <a:r>
              <a:rPr lang="en-US" dirty="0" smtClean="0"/>
              <a:t>CET Research</a:t>
            </a:r>
            <a:endParaRPr lang="en-US" dirty="0"/>
          </a:p>
        </p:txBody>
      </p:sp>
      <p:sp>
        <p:nvSpPr>
          <p:cNvPr id="4" name="TextBox 3"/>
          <p:cNvSpPr txBox="1"/>
          <p:nvPr/>
        </p:nvSpPr>
        <p:spPr>
          <a:xfrm>
            <a:off x="4028246" y="609601"/>
            <a:ext cx="3972754" cy="584775"/>
          </a:xfrm>
          <a:prstGeom prst="rect">
            <a:avLst/>
          </a:prstGeom>
          <a:noFill/>
        </p:spPr>
        <p:txBody>
          <a:bodyPr wrap="none" rtlCol="0">
            <a:spAutoFit/>
          </a:bodyPr>
          <a:lstStyle/>
          <a:p>
            <a:r>
              <a:rPr lang="en-US" altLang="zh-TW" sz="3200" b="1" dirty="0"/>
              <a:t>Naïve </a:t>
            </a:r>
            <a:r>
              <a:rPr lang="en-US" altLang="zh-TW" sz="3200" b="1" dirty="0" err="1"/>
              <a:t>Bayes</a:t>
            </a:r>
            <a:r>
              <a:rPr lang="en-US" altLang="zh-TW" sz="3200" b="1" dirty="0"/>
              <a:t> Classifier:</a:t>
            </a:r>
            <a:endParaRPr lang="zh-TW" altLang="en-US" sz="3200" b="1" dirty="0"/>
          </a:p>
        </p:txBody>
      </p:sp>
      <p:sp>
        <p:nvSpPr>
          <p:cNvPr id="6" name="Content Placeholder 2"/>
          <p:cNvSpPr>
            <a:spLocks noGrp="1"/>
          </p:cNvSpPr>
          <p:nvPr>
            <p:ph idx="4294967295"/>
          </p:nvPr>
        </p:nvSpPr>
        <p:spPr>
          <a:xfrm>
            <a:off x="1828800" y="1295401"/>
            <a:ext cx="8229600" cy="1142999"/>
          </a:xfrm>
          <a:prstGeom prst="rect">
            <a:avLst/>
          </a:prstGeom>
        </p:spPr>
        <p:txBody>
          <a:bodyPr/>
          <a:lstStyle/>
          <a:p>
            <a:r>
              <a:rPr lang="en-US" sz="1800" dirty="0"/>
              <a:t>A </a:t>
            </a:r>
            <a:r>
              <a:rPr lang="en-US" sz="1800" dirty="0" err="1"/>
              <a:t>Bayes</a:t>
            </a:r>
            <a:r>
              <a:rPr lang="en-US" sz="1800" dirty="0"/>
              <a:t> classifier is a simple probabilistic classifier based on applying </a:t>
            </a:r>
            <a:r>
              <a:rPr lang="en-US" sz="1800" dirty="0" err="1"/>
              <a:t>Bayes</a:t>
            </a:r>
            <a:r>
              <a:rPr lang="en-US" sz="1800" dirty="0"/>
              <a:t>’ Theorem.</a:t>
            </a:r>
            <a:endParaRPr lang="en-US" sz="1800" dirty="0"/>
          </a:p>
        </p:txBody>
      </p:sp>
      <p:grpSp>
        <p:nvGrpSpPr>
          <p:cNvPr id="7" name="Group 6"/>
          <p:cNvGrpSpPr/>
          <p:nvPr/>
        </p:nvGrpSpPr>
        <p:grpSpPr>
          <a:xfrm>
            <a:off x="2057400" y="4038600"/>
            <a:ext cx="3657600" cy="1219200"/>
            <a:chOff x="1143000" y="4648200"/>
            <a:chExt cx="3657600" cy="1219200"/>
          </a:xfrm>
        </p:grpSpPr>
        <p:sp>
          <p:nvSpPr>
            <p:cNvPr id="8" name="Oval 7"/>
            <p:cNvSpPr/>
            <p:nvPr/>
          </p:nvSpPr>
          <p:spPr>
            <a:xfrm>
              <a:off x="2133600" y="4648200"/>
              <a:ext cx="16764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Positive</a:t>
              </a:r>
            </a:p>
          </p:txBody>
        </p:sp>
        <p:sp>
          <p:nvSpPr>
            <p:cNvPr id="9" name="Oval 8"/>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a:t>
              </a:r>
              <a:endParaRPr lang="en-US" sz="1600" dirty="0"/>
            </a:p>
          </p:txBody>
        </p:sp>
        <p:sp>
          <p:nvSpPr>
            <p:cNvPr id="10" name="Oval 9"/>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great</a:t>
              </a:r>
              <a:endParaRPr lang="en-US" sz="1600" dirty="0"/>
            </a:p>
          </p:txBody>
        </p:sp>
        <p:sp>
          <p:nvSpPr>
            <p:cNvPr id="11" name="Oval 10"/>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is</a:t>
              </a:r>
              <a:endParaRPr lang="en-US" sz="1600" dirty="0"/>
            </a:p>
          </p:txBody>
        </p:sp>
        <p:sp>
          <p:nvSpPr>
            <p:cNvPr id="12" name="Oval 11"/>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we</a:t>
              </a:r>
              <a:endParaRPr lang="en-US" sz="1600" dirty="0"/>
            </a:p>
          </p:txBody>
        </p:sp>
        <p:sp>
          <p:nvSpPr>
            <p:cNvPr id="13" name="TextBox 12"/>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solidFill>
                    <a:schemeClr val="accent6"/>
                  </a:solidFill>
                </a:rPr>
                <a:t>…...</a:t>
              </a:r>
              <a:endParaRPr lang="en-US" dirty="0">
                <a:solidFill>
                  <a:schemeClr val="accent6"/>
                </a:solidFill>
              </a:endParaRPr>
            </a:p>
          </p:txBody>
        </p:sp>
        <p:cxnSp>
          <p:nvCxnSpPr>
            <p:cNvPr id="14" name="Straight Arrow Connector 13"/>
            <p:cNvCxnSpPr>
              <a:stCxn id="8" idx="4"/>
              <a:endCxn id="9" idx="0"/>
            </p:cNvCxnSpPr>
            <p:nvPr/>
          </p:nvCxnSpPr>
          <p:spPr>
            <a:xfrm rot="5400000">
              <a:off x="2019300" y="4533900"/>
              <a:ext cx="3810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5" name="Straight Arrow Connector 14"/>
            <p:cNvCxnSpPr>
              <a:stCxn id="8" idx="4"/>
              <a:endCxn id="10" idx="0"/>
            </p:cNvCxnSpPr>
            <p:nvPr/>
          </p:nvCxnSpPr>
          <p:spPr>
            <a:xfrm rot="5400000">
              <a:off x="2457450" y="4972050"/>
              <a:ext cx="3810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6" name="Straight Arrow Connector 15"/>
            <p:cNvCxnSpPr>
              <a:stCxn id="8" idx="4"/>
              <a:endCxn id="11" idx="0"/>
            </p:cNvCxnSpPr>
            <p:nvPr/>
          </p:nvCxnSpPr>
          <p:spPr>
            <a:xfrm rot="16200000" flipH="1">
              <a:off x="3162300" y="4914900"/>
              <a:ext cx="3810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7" name="Straight Arrow Connector 16"/>
            <p:cNvCxnSpPr>
              <a:stCxn id="8" idx="4"/>
              <a:endCxn id="12" idx="0"/>
            </p:cNvCxnSpPr>
            <p:nvPr/>
          </p:nvCxnSpPr>
          <p:spPr>
            <a:xfrm rot="16200000" flipH="1">
              <a:off x="3524250" y="4552950"/>
              <a:ext cx="3810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18" name="TextBox 17"/>
          <p:cNvSpPr txBox="1"/>
          <p:nvPr/>
        </p:nvSpPr>
        <p:spPr>
          <a:xfrm>
            <a:off x="3048000" y="5269468"/>
            <a:ext cx="359394" cy="369332"/>
          </a:xfrm>
          <a:prstGeom prst="rect">
            <a:avLst/>
          </a:prstGeom>
          <a:noFill/>
        </p:spPr>
        <p:txBody>
          <a:bodyPr wrap="none" rtlCol="0">
            <a:spAutoFit/>
          </a:bodyPr>
          <a:lstStyle/>
          <a:p>
            <a:r>
              <a:rPr lang="en-US" dirty="0"/>
              <a:t>.7</a:t>
            </a:r>
            <a:endParaRPr lang="en-US" dirty="0"/>
          </a:p>
        </p:txBody>
      </p:sp>
      <p:sp>
        <p:nvSpPr>
          <p:cNvPr id="19" name="TextBox 18"/>
          <p:cNvSpPr txBox="1"/>
          <p:nvPr/>
        </p:nvSpPr>
        <p:spPr>
          <a:xfrm>
            <a:off x="2155206" y="5269468"/>
            <a:ext cx="359394" cy="369332"/>
          </a:xfrm>
          <a:prstGeom prst="rect">
            <a:avLst/>
          </a:prstGeom>
          <a:noFill/>
        </p:spPr>
        <p:txBody>
          <a:bodyPr wrap="none" rtlCol="0">
            <a:spAutoFit/>
          </a:bodyPr>
          <a:lstStyle/>
          <a:p>
            <a:r>
              <a:rPr lang="en-US" dirty="0"/>
              <a:t>.2</a:t>
            </a:r>
            <a:endParaRPr lang="en-US" dirty="0"/>
          </a:p>
        </p:txBody>
      </p:sp>
      <p:sp>
        <p:nvSpPr>
          <p:cNvPr id="20" name="TextBox 19"/>
          <p:cNvSpPr txBox="1"/>
          <p:nvPr/>
        </p:nvSpPr>
        <p:spPr>
          <a:xfrm>
            <a:off x="4419600" y="5269468"/>
            <a:ext cx="359394" cy="369332"/>
          </a:xfrm>
          <a:prstGeom prst="rect">
            <a:avLst/>
          </a:prstGeom>
          <a:noFill/>
        </p:spPr>
        <p:txBody>
          <a:bodyPr wrap="none" rtlCol="0">
            <a:spAutoFit/>
          </a:bodyPr>
          <a:lstStyle/>
          <a:p>
            <a:r>
              <a:rPr lang="en-US" dirty="0"/>
              <a:t>.2</a:t>
            </a:r>
            <a:endParaRPr lang="en-US" dirty="0"/>
          </a:p>
        </p:txBody>
      </p:sp>
      <p:sp>
        <p:nvSpPr>
          <p:cNvPr id="21" name="TextBox 20"/>
          <p:cNvSpPr txBox="1"/>
          <p:nvPr/>
        </p:nvSpPr>
        <p:spPr>
          <a:xfrm>
            <a:off x="5181600" y="5269468"/>
            <a:ext cx="359394" cy="369332"/>
          </a:xfrm>
          <a:prstGeom prst="rect">
            <a:avLst/>
          </a:prstGeom>
          <a:noFill/>
        </p:spPr>
        <p:txBody>
          <a:bodyPr wrap="none" rtlCol="0">
            <a:spAutoFit/>
          </a:bodyPr>
          <a:lstStyle/>
          <a:p>
            <a:r>
              <a:rPr lang="en-US" dirty="0"/>
              <a:t>.1</a:t>
            </a:r>
            <a:endParaRPr lang="en-US" dirty="0"/>
          </a:p>
        </p:txBody>
      </p:sp>
      <p:grpSp>
        <p:nvGrpSpPr>
          <p:cNvPr id="22" name="Group 21"/>
          <p:cNvGrpSpPr/>
          <p:nvPr/>
        </p:nvGrpSpPr>
        <p:grpSpPr>
          <a:xfrm>
            <a:off x="6172200" y="4038600"/>
            <a:ext cx="3657600" cy="1219200"/>
            <a:chOff x="1143000" y="4648200"/>
            <a:chExt cx="3657600" cy="1219200"/>
          </a:xfrm>
        </p:grpSpPr>
        <p:sp>
          <p:nvSpPr>
            <p:cNvPr id="23" name="Oval 22"/>
            <p:cNvSpPr/>
            <p:nvPr/>
          </p:nvSpPr>
          <p:spPr>
            <a:xfrm>
              <a:off x="2133600" y="4648200"/>
              <a:ext cx="16764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Negative</a:t>
              </a:r>
            </a:p>
          </p:txBody>
        </p:sp>
        <p:sp>
          <p:nvSpPr>
            <p:cNvPr id="24" name="Oval 23"/>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no</a:t>
              </a:r>
              <a:endParaRPr lang="en-US" sz="1600" dirty="0"/>
            </a:p>
          </p:txBody>
        </p:sp>
        <p:sp>
          <p:nvSpPr>
            <p:cNvPr id="25" name="Oval 24"/>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hate</a:t>
              </a:r>
              <a:endParaRPr lang="en-US" sz="1600" dirty="0"/>
            </a:p>
          </p:txBody>
        </p:sp>
        <p:sp>
          <p:nvSpPr>
            <p:cNvPr id="26" name="Oval 25"/>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a:t>
              </a:r>
            </a:p>
          </p:txBody>
        </p:sp>
        <p:sp>
          <p:nvSpPr>
            <p:cNvPr id="27" name="Oval 26"/>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the</a:t>
              </a:r>
              <a:endParaRPr lang="en-US" sz="1600" dirty="0"/>
            </a:p>
          </p:txBody>
        </p:sp>
        <p:sp>
          <p:nvSpPr>
            <p:cNvPr id="28" name="TextBox 27"/>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solidFill>
                    <a:schemeClr val="accent6"/>
                  </a:solidFill>
                </a:rPr>
                <a:t>…...</a:t>
              </a:r>
              <a:endParaRPr lang="en-US" dirty="0">
                <a:solidFill>
                  <a:schemeClr val="accent6"/>
                </a:solidFill>
              </a:endParaRPr>
            </a:p>
          </p:txBody>
        </p:sp>
        <p:cxnSp>
          <p:nvCxnSpPr>
            <p:cNvPr id="29" name="Straight Arrow Connector 28"/>
            <p:cNvCxnSpPr>
              <a:stCxn id="23" idx="4"/>
              <a:endCxn id="24" idx="0"/>
            </p:cNvCxnSpPr>
            <p:nvPr/>
          </p:nvCxnSpPr>
          <p:spPr>
            <a:xfrm rot="5400000">
              <a:off x="2019300" y="4533900"/>
              <a:ext cx="3810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0" name="Straight Arrow Connector 29"/>
            <p:cNvCxnSpPr>
              <a:stCxn id="23" idx="4"/>
              <a:endCxn id="25" idx="0"/>
            </p:cNvCxnSpPr>
            <p:nvPr/>
          </p:nvCxnSpPr>
          <p:spPr>
            <a:xfrm rot="5400000">
              <a:off x="2457450" y="4972050"/>
              <a:ext cx="3810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1" name="Straight Arrow Connector 30"/>
            <p:cNvCxnSpPr>
              <a:stCxn id="23" idx="4"/>
              <a:endCxn id="26" idx="0"/>
            </p:cNvCxnSpPr>
            <p:nvPr/>
          </p:nvCxnSpPr>
          <p:spPr>
            <a:xfrm rot="16200000" flipH="1">
              <a:off x="3162300" y="4914900"/>
              <a:ext cx="3810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2" name="Straight Arrow Connector 31"/>
            <p:cNvCxnSpPr>
              <a:stCxn id="23" idx="4"/>
              <a:endCxn id="27" idx="0"/>
            </p:cNvCxnSpPr>
            <p:nvPr/>
          </p:nvCxnSpPr>
          <p:spPr>
            <a:xfrm rot="16200000" flipH="1">
              <a:off x="3524250" y="4552950"/>
              <a:ext cx="3810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33" name="TextBox 32"/>
          <p:cNvSpPr txBox="1"/>
          <p:nvPr/>
        </p:nvSpPr>
        <p:spPr>
          <a:xfrm>
            <a:off x="7086600" y="5269468"/>
            <a:ext cx="359394" cy="369332"/>
          </a:xfrm>
          <a:prstGeom prst="rect">
            <a:avLst/>
          </a:prstGeom>
          <a:noFill/>
        </p:spPr>
        <p:txBody>
          <a:bodyPr wrap="none" rtlCol="0">
            <a:spAutoFit/>
          </a:bodyPr>
          <a:lstStyle/>
          <a:p>
            <a:r>
              <a:rPr lang="en-US" dirty="0"/>
              <a:t>.7</a:t>
            </a:r>
            <a:endParaRPr lang="en-US" dirty="0"/>
          </a:p>
        </p:txBody>
      </p:sp>
      <p:sp>
        <p:nvSpPr>
          <p:cNvPr id="34" name="TextBox 33"/>
          <p:cNvSpPr txBox="1"/>
          <p:nvPr/>
        </p:nvSpPr>
        <p:spPr>
          <a:xfrm>
            <a:off x="6248400" y="5269468"/>
            <a:ext cx="359394" cy="369332"/>
          </a:xfrm>
          <a:prstGeom prst="rect">
            <a:avLst/>
          </a:prstGeom>
          <a:noFill/>
        </p:spPr>
        <p:txBody>
          <a:bodyPr wrap="none" rtlCol="0">
            <a:spAutoFit/>
          </a:bodyPr>
          <a:lstStyle/>
          <a:p>
            <a:r>
              <a:rPr lang="en-US" dirty="0"/>
              <a:t>.2</a:t>
            </a:r>
            <a:endParaRPr lang="en-US" dirty="0"/>
          </a:p>
        </p:txBody>
      </p:sp>
      <p:sp>
        <p:nvSpPr>
          <p:cNvPr id="35" name="TextBox 34"/>
          <p:cNvSpPr txBox="1"/>
          <p:nvPr/>
        </p:nvSpPr>
        <p:spPr>
          <a:xfrm>
            <a:off x="8610600" y="5269468"/>
            <a:ext cx="359394" cy="369332"/>
          </a:xfrm>
          <a:prstGeom prst="rect">
            <a:avLst/>
          </a:prstGeom>
          <a:noFill/>
        </p:spPr>
        <p:txBody>
          <a:bodyPr wrap="none" rtlCol="0">
            <a:spAutoFit/>
          </a:bodyPr>
          <a:lstStyle/>
          <a:p>
            <a:r>
              <a:rPr lang="en-US" dirty="0"/>
              <a:t>.2</a:t>
            </a:r>
            <a:endParaRPr lang="en-US" dirty="0"/>
          </a:p>
        </p:txBody>
      </p:sp>
      <p:sp>
        <p:nvSpPr>
          <p:cNvPr id="36" name="TextBox 35"/>
          <p:cNvSpPr txBox="1"/>
          <p:nvPr/>
        </p:nvSpPr>
        <p:spPr>
          <a:xfrm>
            <a:off x="9296400" y="5269468"/>
            <a:ext cx="359394" cy="369332"/>
          </a:xfrm>
          <a:prstGeom prst="rect">
            <a:avLst/>
          </a:prstGeom>
          <a:noFill/>
        </p:spPr>
        <p:txBody>
          <a:bodyPr wrap="none" rtlCol="0">
            <a:spAutoFit/>
          </a:bodyPr>
          <a:lstStyle/>
          <a:p>
            <a:r>
              <a:rPr lang="en-US" dirty="0"/>
              <a:t>.1</a:t>
            </a:r>
            <a:endParaRPr lang="en-US" dirty="0"/>
          </a:p>
        </p:txBody>
      </p:sp>
      <p:pic>
        <p:nvPicPr>
          <p:cNvPr id="37" name="Picture 36" descr="naive bayes.png"/>
          <p:cNvPicPr>
            <a:picLocks noChangeAspect="1"/>
          </p:cNvPicPr>
          <p:nvPr/>
        </p:nvPicPr>
        <p:blipFill>
          <a:blip r:embed="rId3" cstate="print"/>
          <a:stretch>
            <a:fillRect/>
          </a:stretch>
        </p:blipFill>
        <p:spPr>
          <a:xfrm>
            <a:off x="3352800" y="1828800"/>
            <a:ext cx="5257801" cy="1855192"/>
          </a:xfrm>
          <a:prstGeom prst="rect">
            <a:avLst/>
          </a:prstGeom>
        </p:spPr>
      </p:pic>
    </p:spTree>
    <p:extLst>
      <p:ext uri="{BB962C8B-B14F-4D97-AF65-F5344CB8AC3E}">
        <p14:creationId xmlns:p14="http://schemas.microsoft.com/office/powerpoint/2010/main" val="25480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33" grpId="0"/>
      <p:bldP spid="34" grpId="0"/>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Group 21"/>
          <p:cNvGrpSpPr/>
          <p:nvPr/>
        </p:nvGrpSpPr>
        <p:grpSpPr>
          <a:xfrm>
            <a:off x="7543800" y="3826620"/>
            <a:ext cx="1981200" cy="2560180"/>
            <a:chOff x="685800" y="1143000"/>
            <a:chExt cx="1981200" cy="2560180"/>
          </a:xfrm>
        </p:grpSpPr>
        <p:pic>
          <p:nvPicPr>
            <p:cNvPr id="152" name="Picture 2"/>
            <p:cNvPicPr>
              <a:picLocks noChangeAspect="1" noChangeArrowheads="1"/>
            </p:cNvPicPr>
            <p:nvPr/>
          </p:nvPicPr>
          <p:blipFill>
            <a:blip r:embed="rId3" cstate="print"/>
            <a:srcRect/>
            <a:stretch>
              <a:fillRect/>
            </a:stretch>
          </p:blipFill>
          <p:spPr bwMode="auto">
            <a:xfrm>
              <a:off x="685800" y="1143000"/>
              <a:ext cx="1981200" cy="2560180"/>
            </a:xfrm>
            <a:prstGeom prst="rect">
              <a:avLst/>
            </a:prstGeom>
            <a:noFill/>
            <a:ln w="9525">
              <a:noFill/>
              <a:miter lim="800000"/>
              <a:headEnd/>
              <a:tailEnd/>
            </a:ln>
          </p:spPr>
        </p:pic>
        <p:sp>
          <p:nvSpPr>
            <p:cNvPr id="153" name="TextBox 152"/>
            <p:cNvSpPr txBox="1"/>
            <p:nvPr/>
          </p:nvSpPr>
          <p:spPr>
            <a:xfrm>
              <a:off x="1066800" y="1731504"/>
              <a:ext cx="1447800" cy="1569660"/>
            </a:xfrm>
            <a:prstGeom prst="rect">
              <a:avLst/>
            </a:prstGeom>
            <a:noFill/>
          </p:spPr>
          <p:txBody>
            <a:bodyPr wrap="square" rtlCol="0">
              <a:spAutoFit/>
            </a:bodyPr>
            <a:lstStyle/>
            <a:p>
              <a:r>
                <a:rPr lang="en-US" sz="1600" dirty="0"/>
                <a:t>Marriot has </a:t>
              </a:r>
            </a:p>
            <a:p>
              <a:r>
                <a:rPr lang="en-US" sz="1600" dirty="0"/>
                <a:t>good service. (+)</a:t>
              </a:r>
            </a:p>
            <a:p>
              <a:r>
                <a:rPr lang="en-US" sz="1600" dirty="0"/>
                <a:t>…….</a:t>
              </a:r>
            </a:p>
            <a:p>
              <a:r>
                <a:rPr lang="en-US" sz="1600" dirty="0"/>
                <a:t>We love it. (+) </a:t>
              </a:r>
            </a:p>
            <a:p>
              <a:endParaRPr lang="en-US" sz="1600" dirty="0"/>
            </a:p>
          </p:txBody>
        </p:sp>
      </p:grpSp>
      <p:sp>
        <p:nvSpPr>
          <p:cNvPr id="2" name="Rectangle 2"/>
          <p:cNvSpPr>
            <a:spLocks noGrp="1"/>
          </p:cNvSpPr>
          <p:nvPr>
            <p:ph type="title"/>
          </p:nvPr>
        </p:nvSpPr>
        <p:spPr>
          <a:xfrm>
            <a:off x="590309" y="-1106304"/>
            <a:ext cx="10972800" cy="668408"/>
          </a:xfrm>
        </p:spPr>
        <p:txBody>
          <a:bodyPr>
            <a:normAutofit/>
          </a:bodyPr>
          <a:lstStyle>
            <a:extLst/>
          </a:lstStyle>
          <a:p>
            <a:r>
              <a:rPr lang="en-US" dirty="0" smtClean="0"/>
              <a:t>CET Research</a:t>
            </a:r>
            <a:endParaRPr lang="en-US" dirty="0"/>
          </a:p>
        </p:txBody>
      </p:sp>
      <p:sp>
        <p:nvSpPr>
          <p:cNvPr id="4" name="TextBox 3"/>
          <p:cNvSpPr txBox="1"/>
          <p:nvPr/>
        </p:nvSpPr>
        <p:spPr>
          <a:xfrm>
            <a:off x="2971800" y="184914"/>
            <a:ext cx="6367641" cy="584775"/>
          </a:xfrm>
          <a:prstGeom prst="rect">
            <a:avLst/>
          </a:prstGeom>
          <a:noFill/>
        </p:spPr>
        <p:txBody>
          <a:bodyPr wrap="none" rtlCol="0">
            <a:spAutoFit/>
          </a:bodyPr>
          <a:lstStyle/>
          <a:p>
            <a:r>
              <a:rPr lang="en-US" altLang="zh-TW" sz="3200" b="1" dirty="0"/>
              <a:t>Bag-of-Words Model (II) – Inference </a:t>
            </a:r>
            <a:endParaRPr lang="zh-TW" altLang="en-US" sz="3200" b="1" dirty="0"/>
          </a:p>
        </p:txBody>
      </p:sp>
      <p:grpSp>
        <p:nvGrpSpPr>
          <p:cNvPr id="78" name="Group 19"/>
          <p:cNvGrpSpPr/>
          <p:nvPr/>
        </p:nvGrpSpPr>
        <p:grpSpPr>
          <a:xfrm>
            <a:off x="5334000" y="2433923"/>
            <a:ext cx="1371600" cy="1327118"/>
            <a:chOff x="6096000" y="1447800"/>
            <a:chExt cx="1576820" cy="2250518"/>
          </a:xfrm>
        </p:grpSpPr>
        <p:pic>
          <p:nvPicPr>
            <p:cNvPr id="79" name="Picture 7" descr="lunch-bagtrans"/>
            <p:cNvPicPr>
              <a:picLocks noChangeAspect="1" noChangeArrowheads="1"/>
            </p:cNvPicPr>
            <p:nvPr/>
          </p:nvPicPr>
          <p:blipFill>
            <a:blip r:embed="rId4" cstate="print"/>
            <a:srcRect/>
            <a:stretch>
              <a:fillRect/>
            </a:stretch>
          </p:blipFill>
          <p:spPr bwMode="auto">
            <a:xfrm>
              <a:off x="6096000" y="1447800"/>
              <a:ext cx="1576820" cy="2196731"/>
            </a:xfrm>
            <a:prstGeom prst="rect">
              <a:avLst/>
            </a:prstGeom>
            <a:noFill/>
          </p:spPr>
        </p:pic>
        <p:sp>
          <p:nvSpPr>
            <p:cNvPr id="80" name="TextBox 79"/>
            <p:cNvSpPr txBox="1"/>
            <p:nvPr/>
          </p:nvSpPr>
          <p:spPr>
            <a:xfrm>
              <a:off x="6477000" y="1981200"/>
              <a:ext cx="710159" cy="574118"/>
            </a:xfrm>
            <a:prstGeom prst="rect">
              <a:avLst/>
            </a:prstGeom>
            <a:noFill/>
          </p:spPr>
          <p:txBody>
            <a:bodyPr wrap="none" rtlCol="0">
              <a:spAutoFit/>
            </a:bodyPr>
            <a:lstStyle/>
            <a:p>
              <a:r>
                <a:rPr lang="en-US" sz="1600" dirty="0"/>
                <a:t>great</a:t>
              </a:r>
              <a:endParaRPr lang="en-US" sz="1600" dirty="0"/>
            </a:p>
          </p:txBody>
        </p:sp>
        <p:sp>
          <p:nvSpPr>
            <p:cNvPr id="81" name="TextBox 80"/>
            <p:cNvSpPr txBox="1"/>
            <p:nvPr/>
          </p:nvSpPr>
          <p:spPr>
            <a:xfrm>
              <a:off x="6553200" y="1828801"/>
              <a:ext cx="324710" cy="574118"/>
            </a:xfrm>
            <a:prstGeom prst="rect">
              <a:avLst/>
            </a:prstGeom>
            <a:noFill/>
          </p:spPr>
          <p:txBody>
            <a:bodyPr wrap="none" rtlCol="0">
              <a:spAutoFit/>
            </a:bodyPr>
            <a:lstStyle/>
            <a:p>
              <a:r>
                <a:rPr lang="en-US" sz="1600" dirty="0"/>
                <a:t>a</a:t>
              </a:r>
              <a:endParaRPr lang="en-US" sz="1600" dirty="0"/>
            </a:p>
          </p:txBody>
        </p:sp>
        <p:sp>
          <p:nvSpPr>
            <p:cNvPr id="82" name="TextBox 81"/>
            <p:cNvSpPr txBox="1"/>
            <p:nvPr/>
          </p:nvSpPr>
          <p:spPr>
            <a:xfrm>
              <a:off x="6553200" y="2514600"/>
              <a:ext cx="1025360" cy="574118"/>
            </a:xfrm>
            <a:prstGeom prst="rect">
              <a:avLst/>
            </a:prstGeom>
            <a:noFill/>
          </p:spPr>
          <p:txBody>
            <a:bodyPr wrap="none" rtlCol="0">
              <a:spAutoFit/>
            </a:bodyPr>
            <a:lstStyle/>
            <a:p>
              <a:r>
                <a:rPr lang="en-US" sz="1600" dirty="0"/>
                <a:t>Marriott</a:t>
              </a:r>
              <a:endParaRPr lang="en-US" sz="1600" dirty="0"/>
            </a:p>
          </p:txBody>
        </p:sp>
        <p:sp>
          <p:nvSpPr>
            <p:cNvPr id="83" name="TextBox 82"/>
            <p:cNvSpPr txBox="1"/>
            <p:nvPr/>
          </p:nvSpPr>
          <p:spPr>
            <a:xfrm>
              <a:off x="6477000" y="2819400"/>
              <a:ext cx="709348" cy="574118"/>
            </a:xfrm>
            <a:prstGeom prst="rect">
              <a:avLst/>
            </a:prstGeom>
            <a:noFill/>
          </p:spPr>
          <p:txBody>
            <a:bodyPr wrap="none" rtlCol="0">
              <a:spAutoFit/>
            </a:bodyPr>
            <a:lstStyle/>
            <a:p>
              <a:r>
                <a:rPr lang="en-US" sz="1600" dirty="0"/>
                <a:t>hotel</a:t>
              </a:r>
              <a:endParaRPr lang="en-US" sz="1600" dirty="0"/>
            </a:p>
          </p:txBody>
        </p:sp>
        <p:sp>
          <p:nvSpPr>
            <p:cNvPr id="84" name="TextBox 83"/>
            <p:cNvSpPr txBox="1"/>
            <p:nvPr/>
          </p:nvSpPr>
          <p:spPr>
            <a:xfrm>
              <a:off x="7086600" y="2895601"/>
              <a:ext cx="357882" cy="574118"/>
            </a:xfrm>
            <a:prstGeom prst="rect">
              <a:avLst/>
            </a:prstGeom>
            <a:noFill/>
          </p:spPr>
          <p:txBody>
            <a:bodyPr wrap="none" rtlCol="0">
              <a:spAutoFit/>
            </a:bodyPr>
            <a:lstStyle/>
            <a:p>
              <a:r>
                <a:rPr lang="en-US" sz="1600" dirty="0"/>
                <a:t>is</a:t>
              </a:r>
              <a:endParaRPr lang="en-US" sz="1600" dirty="0"/>
            </a:p>
          </p:txBody>
        </p:sp>
        <p:sp>
          <p:nvSpPr>
            <p:cNvPr id="85" name="TextBox 84"/>
            <p:cNvSpPr txBox="1"/>
            <p:nvPr/>
          </p:nvSpPr>
          <p:spPr>
            <a:xfrm>
              <a:off x="6553200" y="3124200"/>
              <a:ext cx="531846" cy="574118"/>
            </a:xfrm>
            <a:prstGeom prst="rect">
              <a:avLst/>
            </a:prstGeom>
            <a:noFill/>
          </p:spPr>
          <p:txBody>
            <a:bodyPr wrap="none" rtlCol="0">
              <a:spAutoFit/>
            </a:bodyPr>
            <a:lstStyle/>
            <a:p>
              <a:r>
                <a:rPr lang="en-US" sz="1600" dirty="0"/>
                <a:t>We</a:t>
              </a:r>
              <a:endParaRPr lang="en-US" sz="1600" dirty="0"/>
            </a:p>
          </p:txBody>
        </p:sp>
        <p:sp>
          <p:nvSpPr>
            <p:cNvPr id="86" name="TextBox 85"/>
            <p:cNvSpPr txBox="1"/>
            <p:nvPr/>
          </p:nvSpPr>
          <p:spPr>
            <a:xfrm>
              <a:off x="6629400" y="2286000"/>
              <a:ext cx="640868" cy="574118"/>
            </a:xfrm>
            <a:prstGeom prst="rect">
              <a:avLst/>
            </a:prstGeom>
            <a:noFill/>
          </p:spPr>
          <p:txBody>
            <a:bodyPr wrap="none" rtlCol="0">
              <a:spAutoFit/>
            </a:bodyPr>
            <a:lstStyle/>
            <a:p>
              <a:r>
                <a:rPr lang="en-US" sz="1600" dirty="0"/>
                <a:t>hate</a:t>
              </a:r>
              <a:endParaRPr lang="en-US" sz="1600" dirty="0"/>
            </a:p>
          </p:txBody>
        </p:sp>
        <p:sp>
          <p:nvSpPr>
            <p:cNvPr id="87" name="TextBox 86"/>
            <p:cNvSpPr txBox="1"/>
            <p:nvPr/>
          </p:nvSpPr>
          <p:spPr>
            <a:xfrm>
              <a:off x="7086600" y="2209800"/>
              <a:ext cx="344981" cy="574118"/>
            </a:xfrm>
            <a:prstGeom prst="rect">
              <a:avLst/>
            </a:prstGeom>
            <a:noFill/>
          </p:spPr>
          <p:txBody>
            <a:bodyPr wrap="none" rtlCol="0">
              <a:spAutoFit/>
            </a:bodyPr>
            <a:lstStyle/>
            <a:p>
              <a:r>
                <a:rPr lang="en-US" sz="1600" dirty="0"/>
                <a:t>it</a:t>
              </a:r>
              <a:endParaRPr lang="en-US" sz="1600" dirty="0"/>
            </a:p>
          </p:txBody>
        </p:sp>
      </p:grpSp>
      <p:grpSp>
        <p:nvGrpSpPr>
          <p:cNvPr id="88" name="Group 20"/>
          <p:cNvGrpSpPr/>
          <p:nvPr/>
        </p:nvGrpSpPr>
        <p:grpSpPr>
          <a:xfrm>
            <a:off x="5029200" y="986124"/>
            <a:ext cx="1981200" cy="1371601"/>
            <a:chOff x="2971800" y="1219199"/>
            <a:chExt cx="1981200" cy="1371601"/>
          </a:xfrm>
        </p:grpSpPr>
        <p:pic>
          <p:nvPicPr>
            <p:cNvPr id="89" name="Picture 2"/>
            <p:cNvPicPr>
              <a:picLocks noChangeAspect="1" noChangeArrowheads="1"/>
            </p:cNvPicPr>
            <p:nvPr/>
          </p:nvPicPr>
          <p:blipFill>
            <a:blip r:embed="rId3" cstate="print">
              <a:lum/>
            </a:blip>
            <a:srcRect/>
            <a:stretch>
              <a:fillRect/>
            </a:stretch>
          </p:blipFill>
          <p:spPr bwMode="auto">
            <a:xfrm>
              <a:off x="2971800" y="1219199"/>
              <a:ext cx="1981200" cy="1371601"/>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90" name="TextBox 89"/>
            <p:cNvSpPr txBox="1"/>
            <p:nvPr/>
          </p:nvSpPr>
          <p:spPr>
            <a:xfrm>
              <a:off x="3429000" y="1524000"/>
              <a:ext cx="1447800" cy="584775"/>
            </a:xfrm>
            <a:prstGeom prst="rect">
              <a:avLst/>
            </a:prstGeom>
            <a:noFill/>
          </p:spPr>
          <p:txBody>
            <a:bodyPr wrap="square" rtlCol="0">
              <a:spAutoFit/>
            </a:bodyPr>
            <a:lstStyle/>
            <a:p>
              <a:r>
                <a:rPr lang="en-US" sz="1600" dirty="0"/>
                <a:t>Marriott is</a:t>
              </a:r>
            </a:p>
            <a:p>
              <a:r>
                <a:rPr lang="en-US" sz="1600" dirty="0"/>
                <a:t>a great hotel.</a:t>
              </a:r>
            </a:p>
          </p:txBody>
        </p:sp>
      </p:grpSp>
      <p:grpSp>
        <p:nvGrpSpPr>
          <p:cNvPr id="91" name="Group 2"/>
          <p:cNvGrpSpPr>
            <a:grpSpLocks/>
          </p:cNvGrpSpPr>
          <p:nvPr/>
        </p:nvGrpSpPr>
        <p:grpSpPr bwMode="auto">
          <a:xfrm>
            <a:off x="7947026" y="1738599"/>
            <a:ext cx="555625" cy="1000125"/>
            <a:chOff x="2532" y="1542"/>
            <a:chExt cx="184" cy="332"/>
          </a:xfrm>
        </p:grpSpPr>
        <p:sp>
          <p:nvSpPr>
            <p:cNvPr id="92" name="AutoShape 3"/>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p>
          </p:txBody>
        </p:sp>
        <p:sp>
          <p:nvSpPr>
            <p:cNvPr id="93" name="Line 4"/>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4" name="Line 5"/>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5" name="Line 6"/>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6" name="Line 7"/>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7" name="Line 8"/>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grpSp>
      <p:grpSp>
        <p:nvGrpSpPr>
          <p:cNvPr id="98" name="Group 26"/>
          <p:cNvGrpSpPr>
            <a:grpSpLocks/>
          </p:cNvGrpSpPr>
          <p:nvPr/>
        </p:nvGrpSpPr>
        <p:grpSpPr bwMode="auto">
          <a:xfrm>
            <a:off x="8610601" y="1738599"/>
            <a:ext cx="555625" cy="1000125"/>
            <a:chOff x="2532" y="1542"/>
            <a:chExt cx="184" cy="332"/>
          </a:xfrm>
        </p:grpSpPr>
        <p:sp>
          <p:nvSpPr>
            <p:cNvPr id="99" name="AutoShape 27"/>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100" name="Line 28"/>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1" name="Line 29"/>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2" name="Line 30"/>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3" name="Line 31"/>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4" name="Line 32"/>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105" name="Group 33"/>
          <p:cNvGrpSpPr>
            <a:grpSpLocks/>
          </p:cNvGrpSpPr>
          <p:nvPr/>
        </p:nvGrpSpPr>
        <p:grpSpPr bwMode="auto">
          <a:xfrm>
            <a:off x="9296401" y="1748124"/>
            <a:ext cx="555625" cy="1000125"/>
            <a:chOff x="2532" y="1542"/>
            <a:chExt cx="184" cy="332"/>
          </a:xfrm>
        </p:grpSpPr>
        <p:sp>
          <p:nvSpPr>
            <p:cNvPr id="106" name="AutoShape 34"/>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107" name="Line 35"/>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8" name="Line 36"/>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9" name="Line 37"/>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10" name="Line 38"/>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11" name="Line 39"/>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sp>
        <p:nvSpPr>
          <p:cNvPr id="119" name="TextBox 118"/>
          <p:cNvSpPr txBox="1"/>
          <p:nvPr/>
        </p:nvSpPr>
        <p:spPr>
          <a:xfrm>
            <a:off x="7848601" y="1388316"/>
            <a:ext cx="1617943" cy="369332"/>
          </a:xfrm>
          <a:prstGeom prst="rect">
            <a:avLst/>
          </a:prstGeom>
          <a:noFill/>
        </p:spPr>
        <p:txBody>
          <a:bodyPr wrap="none" rtlCol="0">
            <a:spAutoFit/>
          </a:bodyPr>
          <a:lstStyle/>
          <a:p>
            <a:r>
              <a:rPr lang="en-US" dirty="0"/>
              <a:t>Feature Vector </a:t>
            </a:r>
            <a:endParaRPr lang="en-US" dirty="0"/>
          </a:p>
        </p:txBody>
      </p:sp>
      <p:cxnSp>
        <p:nvCxnSpPr>
          <p:cNvPr id="120" name="Straight Arrow Connector 119"/>
          <p:cNvCxnSpPr/>
          <p:nvPr/>
        </p:nvCxnSpPr>
        <p:spPr>
          <a:xfrm>
            <a:off x="3962400" y="1824323"/>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p:nvPr/>
        </p:nvCxnSpPr>
        <p:spPr>
          <a:xfrm flipV="1">
            <a:off x="7010400" y="2281523"/>
            <a:ext cx="838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a:off x="6934200" y="1595723"/>
            <a:ext cx="9144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23" name="Group 105"/>
          <p:cNvGrpSpPr/>
          <p:nvPr/>
        </p:nvGrpSpPr>
        <p:grpSpPr>
          <a:xfrm>
            <a:off x="2209800" y="4338923"/>
            <a:ext cx="3657600" cy="1371600"/>
            <a:chOff x="1143000" y="4495800"/>
            <a:chExt cx="3657600" cy="1371600"/>
          </a:xfrm>
        </p:grpSpPr>
        <p:sp>
          <p:nvSpPr>
            <p:cNvPr id="124" name="Oval 123"/>
            <p:cNvSpPr/>
            <p:nvPr/>
          </p:nvSpPr>
          <p:spPr>
            <a:xfrm>
              <a:off x="2133600" y="4495800"/>
              <a:ext cx="17526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Positive/</a:t>
              </a:r>
            </a:p>
            <a:p>
              <a:pPr algn="ctr"/>
              <a:r>
                <a:rPr lang="en-US" sz="1600" dirty="0"/>
                <a:t>Negative</a:t>
              </a:r>
              <a:endParaRPr lang="en-US" sz="1600" dirty="0"/>
            </a:p>
          </p:txBody>
        </p:sp>
        <p:sp>
          <p:nvSpPr>
            <p:cNvPr id="125" name="Oval 124"/>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a:t>
              </a:r>
              <a:endParaRPr lang="en-US" sz="1600" dirty="0"/>
            </a:p>
          </p:txBody>
        </p:sp>
        <p:sp>
          <p:nvSpPr>
            <p:cNvPr id="126" name="Oval 125"/>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great</a:t>
              </a:r>
              <a:endParaRPr lang="en-US" sz="1600" dirty="0"/>
            </a:p>
          </p:txBody>
        </p:sp>
        <p:sp>
          <p:nvSpPr>
            <p:cNvPr id="127" name="Oval 126"/>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is</a:t>
              </a:r>
              <a:endParaRPr lang="en-US" sz="1600" dirty="0"/>
            </a:p>
          </p:txBody>
        </p:sp>
        <p:sp>
          <p:nvSpPr>
            <p:cNvPr id="128" name="Oval 127"/>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we</a:t>
              </a:r>
              <a:endParaRPr lang="en-US" sz="1600" dirty="0"/>
            </a:p>
          </p:txBody>
        </p:sp>
        <p:sp>
          <p:nvSpPr>
            <p:cNvPr id="129" name="TextBox 128"/>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solidFill>
                    <a:schemeClr val="accent6"/>
                  </a:solidFill>
                </a:rPr>
                <a:t>…...</a:t>
              </a:r>
              <a:endParaRPr lang="en-US" dirty="0">
                <a:solidFill>
                  <a:schemeClr val="accent6"/>
                </a:solidFill>
              </a:endParaRPr>
            </a:p>
          </p:txBody>
        </p:sp>
        <p:cxnSp>
          <p:nvCxnSpPr>
            <p:cNvPr id="130" name="Straight Arrow Connector 129"/>
            <p:cNvCxnSpPr>
              <a:stCxn id="124" idx="4"/>
              <a:endCxn id="125" idx="0"/>
            </p:cNvCxnSpPr>
            <p:nvPr/>
          </p:nvCxnSpPr>
          <p:spPr>
            <a:xfrm rot="5400000">
              <a:off x="2038350" y="4514850"/>
              <a:ext cx="381000" cy="15621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1" name="Straight Arrow Connector 130"/>
            <p:cNvCxnSpPr>
              <a:stCxn id="124" idx="4"/>
              <a:endCxn id="126" idx="0"/>
            </p:cNvCxnSpPr>
            <p:nvPr/>
          </p:nvCxnSpPr>
          <p:spPr>
            <a:xfrm rot="5400000">
              <a:off x="2476500" y="4953000"/>
              <a:ext cx="381000" cy="6858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2" name="Straight Arrow Connector 131"/>
            <p:cNvCxnSpPr>
              <a:stCxn id="124" idx="4"/>
              <a:endCxn id="127" idx="0"/>
            </p:cNvCxnSpPr>
            <p:nvPr/>
          </p:nvCxnSpPr>
          <p:spPr>
            <a:xfrm rot="16200000" flipH="1">
              <a:off x="3181350" y="4933950"/>
              <a:ext cx="381000" cy="723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3" name="Straight Arrow Connector 132"/>
            <p:cNvCxnSpPr>
              <a:stCxn id="124" idx="4"/>
              <a:endCxn id="128" idx="0"/>
            </p:cNvCxnSpPr>
            <p:nvPr/>
          </p:nvCxnSpPr>
          <p:spPr>
            <a:xfrm rot="16200000" flipH="1">
              <a:off x="3543300" y="4572000"/>
              <a:ext cx="381000" cy="14478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134" name="TextBox 133"/>
          <p:cNvSpPr txBox="1"/>
          <p:nvPr/>
        </p:nvSpPr>
        <p:spPr>
          <a:xfrm>
            <a:off x="6629401" y="2967324"/>
            <a:ext cx="1697837" cy="584775"/>
          </a:xfrm>
          <a:prstGeom prst="rect">
            <a:avLst/>
          </a:prstGeom>
          <a:noFill/>
        </p:spPr>
        <p:txBody>
          <a:bodyPr wrap="none" rtlCol="0">
            <a:spAutoFit/>
          </a:bodyPr>
          <a:lstStyle/>
          <a:p>
            <a:r>
              <a:rPr lang="en-US" sz="1600" dirty="0"/>
              <a:t>2. Extract Feature </a:t>
            </a:r>
          </a:p>
          <a:p>
            <a:r>
              <a:rPr lang="en-US" sz="1600" dirty="0"/>
              <a:t>      Vectors</a:t>
            </a:r>
          </a:p>
        </p:txBody>
      </p:sp>
      <p:sp>
        <p:nvSpPr>
          <p:cNvPr id="135" name="TextBox 134"/>
          <p:cNvSpPr txBox="1"/>
          <p:nvPr/>
        </p:nvSpPr>
        <p:spPr>
          <a:xfrm>
            <a:off x="4038600" y="1214724"/>
            <a:ext cx="1033360" cy="584775"/>
          </a:xfrm>
          <a:prstGeom prst="rect">
            <a:avLst/>
          </a:prstGeom>
          <a:noFill/>
        </p:spPr>
        <p:txBody>
          <a:bodyPr wrap="none" rtlCol="0">
            <a:spAutoFit/>
          </a:bodyPr>
          <a:lstStyle/>
          <a:p>
            <a:r>
              <a:rPr lang="en-US" sz="1600" dirty="0"/>
              <a:t>1. Extract </a:t>
            </a:r>
            <a:endParaRPr lang="en-US" sz="1600" dirty="0"/>
          </a:p>
          <a:p>
            <a:r>
              <a:rPr lang="en-US" sz="1600" dirty="0"/>
              <a:t>Sentences</a:t>
            </a:r>
          </a:p>
        </p:txBody>
      </p:sp>
      <p:sp>
        <p:nvSpPr>
          <p:cNvPr id="136" name="TextBox 135"/>
          <p:cNvSpPr txBox="1"/>
          <p:nvPr/>
        </p:nvSpPr>
        <p:spPr>
          <a:xfrm>
            <a:off x="5257800" y="2140791"/>
            <a:ext cx="1468672" cy="369332"/>
          </a:xfrm>
          <a:prstGeom prst="rect">
            <a:avLst/>
          </a:prstGeom>
          <a:noFill/>
        </p:spPr>
        <p:txBody>
          <a:bodyPr wrap="none" rtlCol="0">
            <a:spAutoFit/>
          </a:bodyPr>
          <a:lstStyle/>
          <a:p>
            <a:r>
              <a:rPr lang="en-US" dirty="0"/>
              <a:t>Bag-of-Words</a:t>
            </a:r>
          </a:p>
        </p:txBody>
      </p:sp>
      <p:sp>
        <p:nvSpPr>
          <p:cNvPr id="137" name="TextBox 136"/>
          <p:cNvSpPr txBox="1"/>
          <p:nvPr/>
        </p:nvSpPr>
        <p:spPr>
          <a:xfrm>
            <a:off x="5410201" y="833723"/>
            <a:ext cx="1140249" cy="369332"/>
          </a:xfrm>
          <a:prstGeom prst="rect">
            <a:avLst/>
          </a:prstGeom>
          <a:noFill/>
        </p:spPr>
        <p:txBody>
          <a:bodyPr wrap="none" rtlCol="0">
            <a:spAutoFit/>
          </a:bodyPr>
          <a:lstStyle/>
          <a:p>
            <a:r>
              <a:rPr lang="en-US" dirty="0"/>
              <a:t>Sentences</a:t>
            </a:r>
            <a:endParaRPr lang="en-US" dirty="0"/>
          </a:p>
        </p:txBody>
      </p:sp>
      <p:sp>
        <p:nvSpPr>
          <p:cNvPr id="138" name="TextBox 137"/>
          <p:cNvSpPr txBox="1"/>
          <p:nvPr/>
        </p:nvSpPr>
        <p:spPr>
          <a:xfrm>
            <a:off x="2140760" y="909923"/>
            <a:ext cx="1736309" cy="369332"/>
          </a:xfrm>
          <a:prstGeom prst="rect">
            <a:avLst/>
          </a:prstGeom>
          <a:noFill/>
        </p:spPr>
        <p:txBody>
          <a:bodyPr wrap="none" rtlCol="0">
            <a:spAutoFit/>
          </a:bodyPr>
          <a:lstStyle/>
          <a:p>
            <a:r>
              <a:rPr lang="en-US" dirty="0"/>
              <a:t>New Documents</a:t>
            </a:r>
            <a:endParaRPr lang="en-US" dirty="0"/>
          </a:p>
        </p:txBody>
      </p:sp>
      <p:sp>
        <p:nvSpPr>
          <p:cNvPr id="139" name="TextBox 138"/>
          <p:cNvSpPr txBox="1"/>
          <p:nvPr/>
        </p:nvSpPr>
        <p:spPr>
          <a:xfrm>
            <a:off x="1981200" y="4262724"/>
            <a:ext cx="1305422" cy="646331"/>
          </a:xfrm>
          <a:prstGeom prst="rect">
            <a:avLst/>
          </a:prstGeom>
          <a:noFill/>
        </p:spPr>
        <p:txBody>
          <a:bodyPr wrap="none" rtlCol="0">
            <a:spAutoFit/>
          </a:bodyPr>
          <a:lstStyle/>
          <a:p>
            <a:r>
              <a:rPr lang="en-US" dirty="0"/>
              <a:t>Naïve </a:t>
            </a:r>
            <a:r>
              <a:rPr lang="en-US" dirty="0" err="1"/>
              <a:t>Bayes</a:t>
            </a:r>
            <a:endParaRPr lang="en-US" dirty="0"/>
          </a:p>
          <a:p>
            <a:r>
              <a:rPr lang="en-US" dirty="0"/>
              <a:t>Classifier</a:t>
            </a:r>
            <a:endParaRPr lang="en-US" dirty="0"/>
          </a:p>
        </p:txBody>
      </p:sp>
      <p:sp>
        <p:nvSpPr>
          <p:cNvPr id="140" name="TextBox 139"/>
          <p:cNvSpPr txBox="1"/>
          <p:nvPr/>
        </p:nvSpPr>
        <p:spPr>
          <a:xfrm>
            <a:off x="3200400" y="5722191"/>
            <a:ext cx="359394" cy="369332"/>
          </a:xfrm>
          <a:prstGeom prst="rect">
            <a:avLst/>
          </a:prstGeom>
          <a:noFill/>
        </p:spPr>
        <p:txBody>
          <a:bodyPr wrap="none" rtlCol="0">
            <a:spAutoFit/>
          </a:bodyPr>
          <a:lstStyle/>
          <a:p>
            <a:r>
              <a:rPr lang="en-US" dirty="0"/>
              <a:t>.7</a:t>
            </a:r>
            <a:endParaRPr lang="en-US" dirty="0"/>
          </a:p>
        </p:txBody>
      </p:sp>
      <p:sp>
        <p:nvSpPr>
          <p:cNvPr id="141" name="TextBox 140"/>
          <p:cNvSpPr txBox="1"/>
          <p:nvPr/>
        </p:nvSpPr>
        <p:spPr>
          <a:xfrm>
            <a:off x="2362200" y="5710523"/>
            <a:ext cx="359394" cy="369332"/>
          </a:xfrm>
          <a:prstGeom prst="rect">
            <a:avLst/>
          </a:prstGeom>
          <a:noFill/>
        </p:spPr>
        <p:txBody>
          <a:bodyPr wrap="none" rtlCol="0">
            <a:spAutoFit/>
          </a:bodyPr>
          <a:lstStyle/>
          <a:p>
            <a:r>
              <a:rPr lang="en-US" dirty="0"/>
              <a:t>.2</a:t>
            </a:r>
            <a:endParaRPr lang="en-US" dirty="0"/>
          </a:p>
        </p:txBody>
      </p:sp>
      <p:sp>
        <p:nvSpPr>
          <p:cNvPr id="142" name="TextBox 141"/>
          <p:cNvSpPr txBox="1"/>
          <p:nvPr/>
        </p:nvSpPr>
        <p:spPr>
          <a:xfrm>
            <a:off x="4593606" y="5722191"/>
            <a:ext cx="359394" cy="369332"/>
          </a:xfrm>
          <a:prstGeom prst="rect">
            <a:avLst/>
          </a:prstGeom>
          <a:noFill/>
        </p:spPr>
        <p:txBody>
          <a:bodyPr wrap="none" rtlCol="0">
            <a:spAutoFit/>
          </a:bodyPr>
          <a:lstStyle/>
          <a:p>
            <a:r>
              <a:rPr lang="en-US" dirty="0"/>
              <a:t>.2</a:t>
            </a:r>
            <a:endParaRPr lang="en-US" dirty="0"/>
          </a:p>
        </p:txBody>
      </p:sp>
      <p:sp>
        <p:nvSpPr>
          <p:cNvPr id="143" name="TextBox 142"/>
          <p:cNvSpPr txBox="1"/>
          <p:nvPr/>
        </p:nvSpPr>
        <p:spPr>
          <a:xfrm>
            <a:off x="5334000" y="5710523"/>
            <a:ext cx="359394" cy="369332"/>
          </a:xfrm>
          <a:prstGeom prst="rect">
            <a:avLst/>
          </a:prstGeom>
          <a:noFill/>
        </p:spPr>
        <p:txBody>
          <a:bodyPr wrap="none" rtlCol="0">
            <a:spAutoFit/>
          </a:bodyPr>
          <a:lstStyle/>
          <a:p>
            <a:r>
              <a:rPr lang="en-US" dirty="0"/>
              <a:t>.1</a:t>
            </a:r>
            <a:endParaRPr lang="en-US" dirty="0"/>
          </a:p>
        </p:txBody>
      </p:sp>
      <p:cxnSp>
        <p:nvCxnSpPr>
          <p:cNvPr id="144" name="Straight Arrow Connector 143"/>
          <p:cNvCxnSpPr/>
          <p:nvPr/>
        </p:nvCxnSpPr>
        <p:spPr>
          <a:xfrm rot="5400000">
            <a:off x="8420100" y="3615023"/>
            <a:ext cx="1447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5" name="Straight Arrow Connector 144"/>
          <p:cNvCxnSpPr/>
          <p:nvPr/>
        </p:nvCxnSpPr>
        <p:spPr>
          <a:xfrm>
            <a:off x="3886200" y="3119723"/>
            <a:ext cx="3886200" cy="137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p:nvPr/>
        </p:nvCxnSpPr>
        <p:spPr>
          <a:xfrm flipV="1">
            <a:off x="5334000" y="4719923"/>
            <a:ext cx="251460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7" name="TextBox 146"/>
          <p:cNvSpPr txBox="1"/>
          <p:nvPr/>
        </p:nvSpPr>
        <p:spPr>
          <a:xfrm>
            <a:off x="7162801" y="3653124"/>
            <a:ext cx="2006703" cy="584775"/>
          </a:xfrm>
          <a:prstGeom prst="rect">
            <a:avLst/>
          </a:prstGeom>
          <a:noFill/>
        </p:spPr>
        <p:txBody>
          <a:bodyPr wrap="none" rtlCol="0">
            <a:spAutoFit/>
          </a:bodyPr>
          <a:lstStyle/>
          <a:p>
            <a:r>
              <a:rPr lang="en-US" sz="1600" dirty="0"/>
              <a:t>3. Infer the Sentiment</a:t>
            </a:r>
          </a:p>
          <a:p>
            <a:r>
              <a:rPr lang="en-US" sz="1600" dirty="0"/>
              <a:t>on new documents</a:t>
            </a:r>
          </a:p>
        </p:txBody>
      </p:sp>
      <p:pic>
        <p:nvPicPr>
          <p:cNvPr id="148" name="Picture 2"/>
          <p:cNvPicPr>
            <a:picLocks noChangeAspect="1" noChangeArrowheads="1"/>
          </p:cNvPicPr>
          <p:nvPr/>
        </p:nvPicPr>
        <p:blipFill>
          <a:blip r:embed="rId3" cstate="print"/>
          <a:srcRect/>
          <a:stretch>
            <a:fillRect/>
          </a:stretch>
        </p:blipFill>
        <p:spPr bwMode="auto">
          <a:xfrm>
            <a:off x="1981200" y="1007219"/>
            <a:ext cx="1981200" cy="2798305"/>
          </a:xfrm>
          <a:prstGeom prst="rect">
            <a:avLst/>
          </a:prstGeom>
          <a:noFill/>
          <a:ln w="9525">
            <a:noFill/>
            <a:miter lim="800000"/>
            <a:headEnd/>
            <a:tailEnd/>
          </a:ln>
        </p:spPr>
      </p:pic>
      <p:sp>
        <p:nvSpPr>
          <p:cNvPr id="149" name="TextBox 148"/>
          <p:cNvSpPr txBox="1"/>
          <p:nvPr/>
        </p:nvSpPr>
        <p:spPr>
          <a:xfrm>
            <a:off x="2438400" y="1671924"/>
            <a:ext cx="1600200" cy="1323439"/>
          </a:xfrm>
          <a:prstGeom prst="rect">
            <a:avLst/>
          </a:prstGeom>
          <a:noFill/>
        </p:spPr>
        <p:txBody>
          <a:bodyPr wrap="square" rtlCol="0">
            <a:spAutoFit/>
          </a:bodyPr>
          <a:lstStyle/>
          <a:p>
            <a:r>
              <a:rPr lang="en-US" sz="1600" dirty="0"/>
              <a:t>Marriot has </a:t>
            </a:r>
          </a:p>
          <a:p>
            <a:r>
              <a:rPr lang="en-US" sz="1600" dirty="0"/>
              <a:t>good service.</a:t>
            </a:r>
          </a:p>
          <a:p>
            <a:r>
              <a:rPr lang="en-US" sz="1600" dirty="0"/>
              <a:t>…….</a:t>
            </a:r>
          </a:p>
          <a:p>
            <a:r>
              <a:rPr lang="en-US" sz="1600" dirty="0"/>
              <a:t>We love it. </a:t>
            </a:r>
          </a:p>
          <a:p>
            <a:endParaRPr lang="en-US" sz="1600" dirty="0"/>
          </a:p>
        </p:txBody>
      </p:sp>
      <p:sp>
        <p:nvSpPr>
          <p:cNvPr id="150" name="TextBox 149"/>
          <p:cNvSpPr txBox="1"/>
          <p:nvPr/>
        </p:nvSpPr>
        <p:spPr>
          <a:xfrm>
            <a:off x="2057401" y="1062323"/>
            <a:ext cx="1736309" cy="369332"/>
          </a:xfrm>
          <a:prstGeom prst="rect">
            <a:avLst/>
          </a:prstGeom>
          <a:noFill/>
        </p:spPr>
        <p:txBody>
          <a:bodyPr wrap="none" rtlCol="0">
            <a:spAutoFit/>
          </a:bodyPr>
          <a:lstStyle/>
          <a:p>
            <a:r>
              <a:rPr lang="en-US" dirty="0"/>
              <a:t>New Documents</a:t>
            </a:r>
            <a:endParaRPr lang="en-US" dirty="0"/>
          </a:p>
        </p:txBody>
      </p:sp>
    </p:spTree>
    <p:extLst>
      <p:ext uri="{BB962C8B-B14F-4D97-AF65-F5344CB8AC3E}">
        <p14:creationId xmlns:p14="http://schemas.microsoft.com/office/powerpoint/2010/main" val="181111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34" grpId="0"/>
      <p:bldP spid="135" grpId="0"/>
      <p:bldP spid="136" grpId="0"/>
      <p:bldP spid="137" grpId="0"/>
      <p:bldP spid="138" grpId="0"/>
      <p:bldP spid="139" grpId="0"/>
      <p:bldP spid="140" grpId="0"/>
      <p:bldP spid="141" grpId="0"/>
      <p:bldP spid="142" grpId="0"/>
      <p:bldP spid="143" grpId="0"/>
      <p:bldP spid="1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7201" y="685801"/>
            <a:ext cx="3257815" cy="584775"/>
          </a:xfrm>
          <a:prstGeom prst="rect">
            <a:avLst/>
          </a:prstGeom>
          <a:noFill/>
        </p:spPr>
        <p:txBody>
          <a:bodyPr wrap="none" rtlCol="0">
            <a:spAutoFit/>
          </a:bodyPr>
          <a:lstStyle/>
          <a:p>
            <a:r>
              <a:rPr lang="en-US" altLang="zh-TW" sz="3200" b="1" dirty="0"/>
              <a:t>Dictionary Model:</a:t>
            </a:r>
            <a:endParaRPr lang="zh-TW" altLang="en-US" sz="3200" b="1" dirty="0"/>
          </a:p>
        </p:txBody>
      </p:sp>
      <p:sp>
        <p:nvSpPr>
          <p:cNvPr id="7" name="Content Placeholder 2"/>
          <p:cNvSpPr>
            <a:spLocks noGrp="1"/>
          </p:cNvSpPr>
          <p:nvPr>
            <p:ph idx="4294967295"/>
          </p:nvPr>
        </p:nvSpPr>
        <p:spPr>
          <a:xfrm>
            <a:off x="1981200" y="1570038"/>
            <a:ext cx="8229600" cy="4525963"/>
          </a:xfrm>
          <a:prstGeom prst="rect">
            <a:avLst/>
          </a:prstGeom>
        </p:spPr>
        <p:txBody>
          <a:bodyPr>
            <a:normAutofit/>
          </a:bodyPr>
          <a:lstStyle/>
          <a:p>
            <a:pPr>
              <a:buFont typeface="Arial" pitchFamily="34" charset="0"/>
              <a:buChar char="•"/>
            </a:pPr>
            <a:r>
              <a:rPr lang="en-US" sz="2400" dirty="0"/>
              <a:t> Same Learning-Inference process</a:t>
            </a:r>
          </a:p>
          <a:p>
            <a:endParaRPr lang="en-US" sz="2400" dirty="0"/>
          </a:p>
          <a:p>
            <a:pPr>
              <a:buFont typeface="Arial" pitchFamily="34" charset="0"/>
              <a:buChar char="•"/>
            </a:pPr>
            <a:r>
              <a:rPr lang="en-US" sz="2400" dirty="0"/>
              <a:t> Replace Bag-of-Words with Sentiment Dictionary</a:t>
            </a:r>
          </a:p>
          <a:p>
            <a:pPr lvl="1">
              <a:buFont typeface="Arial" pitchFamily="34" charset="0"/>
              <a:buChar char="•"/>
            </a:pPr>
            <a:r>
              <a:rPr lang="en-US" dirty="0"/>
              <a:t>More human effort but more accurate!</a:t>
            </a:r>
          </a:p>
          <a:p>
            <a:pPr lvl="1">
              <a:buFont typeface="Arial" pitchFamily="34" charset="0"/>
              <a:buChar char="•"/>
            </a:pPr>
            <a:r>
              <a:rPr lang="en-US" b="1" dirty="0"/>
              <a:t>80%+  </a:t>
            </a:r>
            <a:r>
              <a:rPr lang="en-US" dirty="0"/>
              <a:t>accuracy for the dictionary model</a:t>
            </a:r>
            <a:endParaRPr lang="en-US" altLang="zh-TW" dirty="0"/>
          </a:p>
          <a:p>
            <a:pPr lvl="1">
              <a:buFont typeface="Arial" pitchFamily="34" charset="0"/>
              <a:buChar char="•"/>
            </a:pPr>
            <a:r>
              <a:rPr lang="en-US" altLang="zh-TW" dirty="0"/>
              <a:t>Can reach  </a:t>
            </a:r>
            <a:r>
              <a:rPr lang="en-US" altLang="zh-TW" b="1" dirty="0"/>
              <a:t>90%+ </a:t>
            </a:r>
            <a:r>
              <a:rPr lang="en-US" altLang="zh-TW" dirty="0"/>
              <a:t>with more engineering:</a:t>
            </a:r>
          </a:p>
          <a:p>
            <a:pPr lvl="1"/>
            <a:r>
              <a:rPr lang="en-US" dirty="0"/>
              <a:t>	Handling negative tones, entity association, sarcasm, ...</a:t>
            </a:r>
          </a:p>
          <a:p>
            <a:pPr lvl="1"/>
            <a:r>
              <a:rPr lang="en-US" dirty="0"/>
              <a:t>	Part-of-speech tagging, Named Entity Recognition, Co-reference, …</a:t>
            </a:r>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675429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57033" y="363072"/>
            <a:ext cx="3544560" cy="584775"/>
          </a:xfrm>
          <a:prstGeom prst="rect">
            <a:avLst/>
          </a:prstGeom>
          <a:noFill/>
        </p:spPr>
        <p:txBody>
          <a:bodyPr wrap="none" rtlCol="0">
            <a:spAutoFit/>
          </a:bodyPr>
          <a:lstStyle/>
          <a:p>
            <a:r>
              <a:rPr lang="en-US" altLang="zh-TW" sz="3200" b="1" dirty="0"/>
              <a:t>Model Comparison:</a:t>
            </a:r>
            <a:endParaRPr lang="zh-TW" altLang="en-US" sz="3200" b="1" dirty="0"/>
          </a:p>
        </p:txBody>
      </p:sp>
      <p:pic>
        <p:nvPicPr>
          <p:cNvPr id="5" name="Picture 4" descr="Model Accuracy Comparison.jpeg"/>
          <p:cNvPicPr>
            <a:picLocks noChangeAspect="1"/>
          </p:cNvPicPr>
          <p:nvPr/>
        </p:nvPicPr>
        <p:blipFill>
          <a:blip r:embed="rId3" cstate="print"/>
          <a:stretch>
            <a:fillRect/>
          </a:stretch>
        </p:blipFill>
        <p:spPr>
          <a:xfrm>
            <a:off x="3352801" y="1143001"/>
            <a:ext cx="5153025" cy="4968461"/>
          </a:xfrm>
          <a:prstGeom prst="rect">
            <a:avLst/>
          </a:prstGeom>
        </p:spPr>
      </p:pic>
    </p:spTree>
    <p:extLst>
      <p:ext uri="{BB962C8B-B14F-4D97-AF65-F5344CB8AC3E}">
        <p14:creationId xmlns:p14="http://schemas.microsoft.com/office/powerpoint/2010/main" val="819102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ccuracyV.S.Domain.jpeg"/>
          <p:cNvPicPr>
            <a:picLocks noChangeAspect="1"/>
          </p:cNvPicPr>
          <p:nvPr/>
        </p:nvPicPr>
        <p:blipFill>
          <a:blip r:embed="rId3" cstate="print"/>
          <a:stretch>
            <a:fillRect/>
          </a:stretch>
        </p:blipFill>
        <p:spPr>
          <a:xfrm>
            <a:off x="2919412" y="800100"/>
            <a:ext cx="5895975" cy="5105400"/>
          </a:xfrm>
          <a:prstGeom prst="rect">
            <a:avLst/>
          </a:prstGeom>
        </p:spPr>
      </p:pic>
      <p:sp>
        <p:nvSpPr>
          <p:cNvPr id="4" name="TextBox 3"/>
          <p:cNvSpPr txBox="1"/>
          <p:nvPr/>
        </p:nvSpPr>
        <p:spPr>
          <a:xfrm>
            <a:off x="4419600" y="329626"/>
            <a:ext cx="3108736" cy="584775"/>
          </a:xfrm>
          <a:prstGeom prst="rect">
            <a:avLst/>
          </a:prstGeom>
          <a:noFill/>
        </p:spPr>
        <p:txBody>
          <a:bodyPr wrap="none" rtlCol="0">
            <a:spAutoFit/>
          </a:bodyPr>
          <a:lstStyle/>
          <a:p>
            <a:r>
              <a:rPr lang="en-US" altLang="zh-TW" sz="3200" b="1" dirty="0"/>
              <a:t>Data Complexity:</a:t>
            </a:r>
            <a:endParaRPr lang="zh-TW" altLang="en-US" sz="3200" b="1" dirty="0"/>
          </a:p>
        </p:txBody>
      </p:sp>
      <p:grpSp>
        <p:nvGrpSpPr>
          <p:cNvPr id="7" name="Group 6"/>
          <p:cNvGrpSpPr/>
          <p:nvPr/>
        </p:nvGrpSpPr>
        <p:grpSpPr>
          <a:xfrm>
            <a:off x="2971800" y="1600200"/>
            <a:ext cx="2895600" cy="1752600"/>
            <a:chOff x="1447800" y="1600200"/>
            <a:chExt cx="2895600" cy="1752600"/>
          </a:xfrm>
        </p:grpSpPr>
        <p:sp>
          <p:nvSpPr>
            <p:cNvPr id="5" name="Oval 4"/>
            <p:cNvSpPr/>
            <p:nvPr/>
          </p:nvSpPr>
          <p:spPr>
            <a:xfrm>
              <a:off x="1447800" y="1600200"/>
              <a:ext cx="28956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5"/>
            <p:cNvSpPr txBox="1"/>
            <p:nvPr/>
          </p:nvSpPr>
          <p:spPr>
            <a:xfrm>
              <a:off x="1828800" y="2895600"/>
              <a:ext cx="2239459" cy="369332"/>
            </a:xfrm>
            <a:prstGeom prst="rect">
              <a:avLst/>
            </a:prstGeom>
            <a:noFill/>
          </p:spPr>
          <p:txBody>
            <a:bodyPr wrap="none" rtlCol="0">
              <a:spAutoFit/>
            </a:bodyPr>
            <a:lstStyle/>
            <a:p>
              <a:r>
                <a:rPr lang="en-US" altLang="zh-TW" b="1" dirty="0"/>
                <a:t>Business Applications</a:t>
              </a:r>
              <a:endParaRPr lang="zh-TW" altLang="en-US" b="1" dirty="0"/>
            </a:p>
          </p:txBody>
        </p:sp>
      </p:grpSp>
    </p:spTree>
    <p:extLst>
      <p:ext uri="{BB962C8B-B14F-4D97-AF65-F5344CB8AC3E}">
        <p14:creationId xmlns:p14="http://schemas.microsoft.com/office/powerpoint/2010/main" val="793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3778</TotalTime>
  <Words>890</Words>
  <Application>Microsoft Macintosh PowerPoint</Application>
  <PresentationFormat>Widescreen</PresentationFormat>
  <Paragraphs>214</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Narrow</vt:lpstr>
      <vt:lpstr>Calibri</vt:lpstr>
      <vt:lpstr>Courier New</vt:lpstr>
      <vt:lpstr>Helvetica Neue Light</vt:lpstr>
      <vt:lpstr>ＭＳ Ｐゴシック</vt:lpstr>
      <vt:lpstr>Optima</vt:lpstr>
      <vt:lpstr>新細明體</vt:lpstr>
      <vt:lpstr>Arial</vt:lpstr>
      <vt:lpstr>Office Theme</vt:lpstr>
      <vt:lpstr>Data X: Sentiment Analysis A Course and Lab for Data, Signals, and Systems</vt:lpstr>
      <vt:lpstr>PowerPoint Presentation</vt:lpstr>
      <vt:lpstr>Case Example for Sentiment Analysis</vt:lpstr>
      <vt:lpstr>PowerPoint Presentation</vt:lpstr>
      <vt:lpstr>CET Research</vt:lpstr>
      <vt:lpstr>CET Research</vt:lpstr>
      <vt:lpstr>PowerPoint Presentation</vt:lpstr>
      <vt:lpstr>PowerPoint Presentation</vt:lpstr>
      <vt:lpstr>PowerPoint Presentation</vt:lpstr>
      <vt:lpstr>Presentation to MCKinsey &amp; Company </vt:lpstr>
      <vt:lpstr>PowerPoint Presentation</vt:lpstr>
      <vt:lpstr>PowerPoint Presentation</vt:lpstr>
      <vt:lpstr>PowerPoint Presentation</vt:lpstr>
      <vt:lpstr>PowerPoint Presentation</vt:lpstr>
      <vt:lpstr>PowerPoint Presentation</vt:lpstr>
      <vt:lpstr>PowerPoint Presentation</vt:lpstr>
    </vt:vector>
  </TitlesOfParts>
  <Company>UC Berkeley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Ikhlaq Sidhu</dc:creator>
  <cp:lastModifiedBy>Microsoft Office User</cp:lastModifiedBy>
  <cp:revision>277</cp:revision>
  <cp:lastPrinted>2013-05-20T04:39:02Z</cp:lastPrinted>
  <dcterms:created xsi:type="dcterms:W3CDTF">2013-05-20T04:35:54Z</dcterms:created>
  <dcterms:modified xsi:type="dcterms:W3CDTF">2017-03-16T19:51:00Z</dcterms:modified>
</cp:coreProperties>
</file>