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794" r:id="rId2"/>
    <p:sldId id="809" r:id="rId3"/>
    <p:sldId id="907" r:id="rId4"/>
    <p:sldId id="897" r:id="rId5"/>
    <p:sldId id="908" r:id="rId6"/>
    <p:sldId id="909" r:id="rId7"/>
    <p:sldId id="910" r:id="rId8"/>
    <p:sldId id="911" r:id="rId9"/>
    <p:sldId id="900" r:id="rId10"/>
    <p:sldId id="815" r:id="rId11"/>
    <p:sldId id="819" r:id="rId12"/>
    <p:sldId id="856" r:id="rId13"/>
    <p:sldId id="832" r:id="rId14"/>
    <p:sldId id="816" r:id="rId15"/>
    <p:sldId id="818" r:id="rId16"/>
    <p:sldId id="847" r:id="rId17"/>
    <p:sldId id="817" r:id="rId18"/>
    <p:sldId id="851" r:id="rId19"/>
    <p:sldId id="854" r:id="rId20"/>
    <p:sldId id="852" r:id="rId21"/>
    <p:sldId id="853" r:id="rId22"/>
    <p:sldId id="855" r:id="rId23"/>
    <p:sldId id="814" r:id="rId24"/>
    <p:sldId id="833" r:id="rId25"/>
    <p:sldId id="848" r:id="rId26"/>
    <p:sldId id="834" r:id="rId27"/>
    <p:sldId id="822" r:id="rId28"/>
    <p:sldId id="800" r:id="rId29"/>
    <p:sldId id="835" r:id="rId30"/>
    <p:sldId id="836" r:id="rId31"/>
    <p:sldId id="837" r:id="rId32"/>
    <p:sldId id="85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6" autoAdjust="0"/>
    <p:restoredTop sz="90265" autoAdjust="0"/>
  </p:normalViewPr>
  <p:slideViewPr>
    <p:cSldViewPr snapToGrid="0" snapToObjects="1">
      <p:cViewPr>
        <p:scale>
          <a:sx n="72" d="100"/>
          <a:sy n="72" d="100"/>
        </p:scale>
        <p:origin x="1352" y="552"/>
      </p:cViewPr>
      <p:guideLst>
        <p:guide orient="horz" pos="2160"/>
        <p:guide pos="3840"/>
      </p:guideLst>
    </p:cSldViewPr>
  </p:slideViewPr>
  <p:notesTextViewPr>
    <p:cViewPr>
      <p:scale>
        <a:sx n="100" d="100"/>
        <a:sy n="100" d="100"/>
      </p:scale>
      <p:origin x="0" y="0"/>
    </p:cViewPr>
  </p:notesTextViewPr>
  <p:sorterViewPr>
    <p:cViewPr>
      <p:scale>
        <a:sx n="128" d="100"/>
        <a:sy n="128" d="100"/>
      </p:scale>
      <p:origin x="0" y="40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15AC15-D366-1045-8B95-906BED04EB57}" type="datetimeFigureOut">
              <a:rPr lang="en-US" smtClean="0"/>
              <a:pPr/>
              <a:t>3/22/17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382D8-B22D-6245-9253-78B81CE40BFC}" type="slidenum">
              <a:rPr lang="en-US" smtClean="0"/>
              <a:pPr/>
              <a:t>‹#›</a:t>
            </a:fld>
            <a:endParaRPr lang="en-US"/>
          </a:p>
        </p:txBody>
      </p:sp>
    </p:spTree>
    <p:extLst>
      <p:ext uri="{BB962C8B-B14F-4D97-AF65-F5344CB8AC3E}">
        <p14:creationId xmlns:p14="http://schemas.microsoft.com/office/powerpoint/2010/main" val="96858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8F9C5-D0B9-6043-966C-CD72DB596C87}" type="datetimeFigureOut">
              <a:rPr lang="en-US" smtClean="0"/>
              <a:pPr/>
              <a:t>3/22/17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54FB1-8543-584B-BB0F-CA47458AEBC3}" type="slidenum">
              <a:rPr lang="en-US" smtClean="0"/>
              <a:pPr/>
              <a:t>‹#›</a:t>
            </a:fld>
            <a:endParaRPr lang="en-US"/>
          </a:p>
        </p:txBody>
      </p:sp>
    </p:spTree>
    <p:extLst>
      <p:ext uri="{BB962C8B-B14F-4D97-AF65-F5344CB8AC3E}">
        <p14:creationId xmlns:p14="http://schemas.microsoft.com/office/powerpoint/2010/main" val="1799953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1</a:t>
            </a:fld>
            <a:endParaRPr lang="en-US"/>
          </a:p>
        </p:txBody>
      </p:sp>
    </p:spTree>
    <p:extLst>
      <p:ext uri="{BB962C8B-B14F-4D97-AF65-F5344CB8AC3E}">
        <p14:creationId xmlns:p14="http://schemas.microsoft.com/office/powerpoint/2010/main" val="320150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reason we use n-1 rather than n is so that the sample variance will be what is called</a:t>
            </a:r>
          </a:p>
          <a:p>
            <a:r>
              <a:rPr lang="en-US" dirty="0" smtClean="0"/>
              <a:t>an unbiased estimator of the population variance (sigma</a:t>
            </a:r>
            <a:r>
              <a:rPr lang="en-US" baseline="0" dirty="0" smtClean="0"/>
              <a:t> squared)</a:t>
            </a:r>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8</a:t>
            </a:fld>
            <a:endParaRPr lang="en-US"/>
          </a:p>
        </p:txBody>
      </p:sp>
    </p:spTree>
    <p:extLst>
      <p:ext uri="{BB962C8B-B14F-4D97-AF65-F5344CB8AC3E}">
        <p14:creationId xmlns:p14="http://schemas.microsoft.com/office/powerpoint/2010/main" val="34166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discrete convolution operation is defined as</a:t>
            </a:r>
          </a:p>
          <a:p>
            <a:endParaRPr lang="en-US" dirty="0" smtClean="0"/>
          </a:p>
          <a:p>
            <a:r>
              <a:rPr lang="en-US" dirty="0" smtClean="0"/>
              <a:t>(a * v)[n] = \sum_{m = -\</a:t>
            </a:r>
            <a:r>
              <a:rPr lang="en-US" dirty="0" err="1" smtClean="0"/>
              <a:t>infty</a:t>
            </a:r>
            <a:r>
              <a:rPr lang="en-US" dirty="0" smtClean="0"/>
              <a:t>}^{\</a:t>
            </a:r>
            <a:r>
              <a:rPr lang="en-US" dirty="0" err="1" smtClean="0"/>
              <a:t>infty</a:t>
            </a:r>
            <a:r>
              <a:rPr lang="en-US" dirty="0" smtClean="0"/>
              <a:t>} a[m] v[n - m]</a:t>
            </a:r>
          </a:p>
          <a:p>
            <a:endParaRPr lang="en-US" dirty="0" smtClean="0"/>
          </a:p>
          <a:p>
            <a:r>
              <a:rPr lang="en-US" dirty="0" smtClean="0"/>
              <a:t>It can be shown that a convolution x(t) * y(t) in time/space is equivalent to the multiplication X(f) Y(f) in the Fourier domain, after appropriate padding (padding is necessary to prevent circular convolution). Since multiplication is more efficient (faster) than convolution, the function </a:t>
            </a:r>
            <a:r>
              <a:rPr lang="en-US" dirty="0" err="1" smtClean="0"/>
              <a:t>scipy.signal.fftconvolve</a:t>
            </a:r>
            <a:r>
              <a:rPr lang="en-US" dirty="0" smtClean="0"/>
              <a:t> exploits the FFT to calculate the convolution of large data-sets.</a:t>
            </a:r>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16</a:t>
            </a:fld>
            <a:endParaRPr lang="en-US"/>
          </a:p>
        </p:txBody>
      </p:sp>
    </p:spTree>
    <p:extLst>
      <p:ext uri="{BB962C8B-B14F-4D97-AF65-F5344CB8AC3E}">
        <p14:creationId xmlns:p14="http://schemas.microsoft.com/office/powerpoint/2010/main" val="332263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 exponential moving average (EMA) is a type of moving average that is similar to a simple moving average, except that more weight is given to the latest data. It's also known as the exponentially weighted moving average. This type of moving average reacts faster to recent price changes than a simple moving average.</a:t>
            </a:r>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23</a:t>
            </a:fld>
            <a:endParaRPr lang="en-US"/>
          </a:p>
        </p:txBody>
      </p:sp>
    </p:spTree>
    <p:extLst>
      <p:ext uri="{BB962C8B-B14F-4D97-AF65-F5344CB8AC3E}">
        <p14:creationId xmlns:p14="http://schemas.microsoft.com/office/powerpoint/2010/main" val="25155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 exponential moving average (EMA) is a type of moving average that is similar to a simple moving average, except that more weight is given to the latest data. It's also known as the exponentially weighted moving average. This type of moving average reacts faster to recent price changes than a simple moving average.</a:t>
            </a:r>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24</a:t>
            </a:fld>
            <a:endParaRPr lang="en-US"/>
          </a:p>
        </p:txBody>
      </p:sp>
    </p:spTree>
    <p:extLst>
      <p:ext uri="{BB962C8B-B14F-4D97-AF65-F5344CB8AC3E}">
        <p14:creationId xmlns:p14="http://schemas.microsoft.com/office/powerpoint/2010/main" val="251555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10921403" y="6511226"/>
            <a:ext cx="855557"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6840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0070"/>
            <a:ext cx="10972800" cy="48866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0" y="6156765"/>
            <a:ext cx="12192000" cy="872193"/>
            <a:chOff x="0" y="-120393"/>
            <a:chExt cx="9144000" cy="872193"/>
          </a:xfrm>
        </p:grpSpPr>
        <p:pic>
          <p:nvPicPr>
            <p:cNvPr id="5" name="Picture 4" descr="data.jpg"/>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0" y="-120393"/>
              <a:ext cx="9144000" cy="702551"/>
            </a:xfrm>
            <a:prstGeom prst="rect">
              <a:avLst/>
            </a:prstGeom>
          </p:spPr>
        </p:pic>
        <p:sp>
          <p:nvSpPr>
            <p:cNvPr id="6" name="TextBox 5"/>
            <p:cNvSpPr txBox="1"/>
            <p:nvPr/>
          </p:nvSpPr>
          <p:spPr>
            <a:xfrm>
              <a:off x="158760" y="-17641"/>
              <a:ext cx="2416643" cy="769441"/>
            </a:xfrm>
            <a:prstGeom prst="rect">
              <a:avLst/>
            </a:prstGeom>
            <a:solidFill>
              <a:schemeClr val="dk1">
                <a:alpha val="6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800" dirty="0" smtClean="0">
                  <a:latin typeface="Courier New"/>
                  <a:cs typeface="Courier New"/>
                </a:rPr>
                <a:t>Data</a:t>
              </a:r>
              <a:r>
                <a:rPr lang="en-US" sz="2800" dirty="0" smtClean="0">
                  <a:latin typeface="Arial Narrow"/>
                  <a:cs typeface="Arial Narrow"/>
                </a:rPr>
                <a:t> </a:t>
              </a:r>
              <a:r>
                <a:rPr lang="en-US" sz="4400" baseline="30000" dirty="0" smtClean="0">
                  <a:latin typeface="Courier New"/>
                  <a:cs typeface="Courier New"/>
                </a:rPr>
                <a:t>X</a:t>
              </a:r>
              <a:endParaRPr lang="en-US" sz="1000" dirty="0">
                <a:latin typeface="Courier New"/>
                <a:cs typeface="Courier New"/>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gif"/><Relationship Id="rId3" Type="http://schemas.openxmlformats.org/officeDocument/2006/relationships/image" Target="../media/image2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ata.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p:cNvSpPr txBox="1"/>
          <p:nvPr/>
        </p:nvSpPr>
        <p:spPr>
          <a:xfrm>
            <a:off x="1837215" y="5381528"/>
            <a:ext cx="8207938" cy="1538883"/>
          </a:xfrm>
          <a:prstGeom prst="rect">
            <a:avLst/>
          </a:prstGeom>
          <a:solidFill>
            <a:schemeClr val="tx1">
              <a:alpha val="21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r>
              <a:rPr lang="en-US" sz="1600" dirty="0">
                <a:solidFill>
                  <a:schemeClr val="bg1"/>
                </a:solidFill>
                <a:latin typeface="Helvetica Neue Light"/>
                <a:cs typeface="Helvetica Neue Light"/>
              </a:rPr>
              <a:t>Ikhlaq Sidhu </a:t>
            </a:r>
            <a:br>
              <a:rPr lang="en-US" sz="1600" dirty="0">
                <a:solidFill>
                  <a:schemeClr val="bg1"/>
                </a:solidFill>
                <a:latin typeface="Helvetica Neue Light"/>
                <a:cs typeface="Helvetica Neue Light"/>
              </a:rPr>
            </a:br>
            <a:r>
              <a:rPr lang="en-US" sz="1600" dirty="0">
                <a:solidFill>
                  <a:schemeClr val="bg1"/>
                </a:solidFill>
                <a:latin typeface="Helvetica Neue Light"/>
                <a:cs typeface="Helvetica Neue Light"/>
              </a:rPr>
              <a:t>Chief Scientist &amp; Founding Director, </a:t>
            </a:r>
            <a:br>
              <a:rPr lang="en-US" sz="1600" dirty="0">
                <a:solidFill>
                  <a:schemeClr val="bg1"/>
                </a:solidFill>
                <a:latin typeface="Helvetica Neue Light"/>
                <a:cs typeface="Helvetica Neue Light"/>
              </a:rPr>
            </a:br>
            <a:r>
              <a:rPr lang="en-US" sz="1600" dirty="0" err="1">
                <a:solidFill>
                  <a:schemeClr val="bg1"/>
                </a:solidFill>
                <a:latin typeface="Helvetica Neue Light"/>
                <a:cs typeface="Helvetica Neue Light"/>
              </a:rPr>
              <a:t>Sutardja</a:t>
            </a:r>
            <a:r>
              <a:rPr lang="en-US" sz="1600" dirty="0">
                <a:solidFill>
                  <a:schemeClr val="bg1"/>
                </a:solidFill>
                <a:latin typeface="Helvetica Neue Light"/>
                <a:cs typeface="Helvetica Neue Light"/>
              </a:rPr>
              <a:t> </a:t>
            </a:r>
            <a:r>
              <a:rPr lang="en-US" sz="1600" dirty="0">
                <a:solidFill>
                  <a:schemeClr val="bg1"/>
                </a:solidFill>
                <a:latin typeface="Helvetica Neue Light"/>
                <a:ea typeface="ＭＳ Ｐゴシック" charset="-128"/>
                <a:cs typeface="Helvetica Neue Light"/>
              </a:rPr>
              <a:t>Center for Entrepreneurship &amp; Technology</a:t>
            </a:r>
            <a:br>
              <a:rPr lang="en-US" sz="1600" dirty="0">
                <a:solidFill>
                  <a:schemeClr val="bg1"/>
                </a:solidFill>
                <a:latin typeface="Helvetica Neue Light"/>
                <a:ea typeface="ＭＳ Ｐゴシック" charset="-128"/>
                <a:cs typeface="Helvetica Neue Light"/>
              </a:rPr>
            </a:br>
            <a:r>
              <a:rPr lang="en-US" sz="1600" dirty="0">
                <a:solidFill>
                  <a:schemeClr val="bg1"/>
                </a:solidFill>
                <a:latin typeface="Helvetica Neue Light"/>
                <a:ea typeface="ＭＳ Ｐゴシック" charset="-128"/>
                <a:cs typeface="Helvetica Neue Light"/>
              </a:rPr>
              <a:t>IEOR Emerging Area Professor Award, UC Berkeley</a:t>
            </a:r>
            <a:endParaRPr lang="en-US" sz="1600" dirty="0">
              <a:solidFill>
                <a:schemeClr val="bg1"/>
              </a:solidFill>
              <a:latin typeface="Helvetica Neue Light"/>
              <a:cs typeface="Helvetica Neue Light"/>
            </a:endParaRPr>
          </a:p>
        </p:txBody>
      </p:sp>
      <p:sp>
        <p:nvSpPr>
          <p:cNvPr id="6" name="TextBox 5"/>
          <p:cNvSpPr txBox="1"/>
          <p:nvPr/>
        </p:nvSpPr>
        <p:spPr>
          <a:xfrm>
            <a:off x="7468591" y="325795"/>
            <a:ext cx="1297250" cy="400110"/>
          </a:xfrm>
          <a:prstGeom prst="rect">
            <a:avLst/>
          </a:prstGeom>
          <a:noFill/>
        </p:spPr>
        <p:txBody>
          <a:bodyPr wrap="none" rtlCol="0">
            <a:spAutoFit/>
          </a:bodyPr>
          <a:lstStyle/>
          <a:p>
            <a:r>
              <a:rPr lang="en-US" sz="2000" dirty="0"/>
              <a:t>About Me:</a:t>
            </a:r>
          </a:p>
        </p:txBody>
      </p:sp>
      <p:sp>
        <p:nvSpPr>
          <p:cNvPr id="3" name="Title 2"/>
          <p:cNvSpPr>
            <a:spLocks noGrp="1"/>
          </p:cNvSpPr>
          <p:nvPr>
            <p:ph type="ctrTitle"/>
          </p:nvPr>
        </p:nvSpPr>
        <p:spPr>
          <a:xfrm>
            <a:off x="2272753" y="2248141"/>
            <a:ext cx="7772400" cy="1470025"/>
          </a:xfrm>
          <a:solidFill>
            <a:schemeClr val="dk1">
              <a:alpha val="74000"/>
            </a:schemeClr>
          </a:solidFill>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Data as a Signal</a:t>
            </a:r>
            <a:br>
              <a:rPr lang="en-US" dirty="0" smtClean="0"/>
            </a:br>
            <a:r>
              <a:rPr lang="en-US" sz="2400" dirty="0"/>
              <a:t>Data X: A Course on Data, Signals, and Systems</a:t>
            </a:r>
            <a:endParaRPr lang="en-US" dirty="0"/>
          </a:p>
        </p:txBody>
      </p:sp>
      <p:sp>
        <p:nvSpPr>
          <p:cNvPr id="10" name="TextBox 9"/>
          <p:cNvSpPr txBox="1"/>
          <p:nvPr/>
        </p:nvSpPr>
        <p:spPr>
          <a:xfrm>
            <a:off x="1751167" y="231587"/>
            <a:ext cx="3880743" cy="1323439"/>
          </a:xfrm>
          <a:prstGeom prst="rect">
            <a:avLst/>
          </a:prstGeom>
          <a:solidFill>
            <a:schemeClr val="dk1">
              <a:alpha val="4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5400" dirty="0">
                <a:latin typeface="Courier New"/>
                <a:cs typeface="Courier New"/>
              </a:rPr>
              <a:t>Data</a:t>
            </a:r>
            <a:r>
              <a:rPr lang="en-US" sz="5400" dirty="0">
                <a:latin typeface="Arial Narrow"/>
                <a:cs typeface="Arial Narrow"/>
              </a:rPr>
              <a:t> </a:t>
            </a:r>
            <a:r>
              <a:rPr lang="en-US" sz="8000" baseline="30000" dirty="0">
                <a:latin typeface="Courier New"/>
                <a:cs typeface="Courier New"/>
              </a:rPr>
              <a:t>X</a:t>
            </a:r>
            <a:endParaRPr lang="en-US" dirty="0">
              <a:latin typeface="Optima"/>
              <a:cs typeface="Optima"/>
            </a:endParaRPr>
          </a:p>
        </p:txBody>
      </p:sp>
    </p:spTree>
    <p:extLst>
      <p:ext uri="{BB962C8B-B14F-4D97-AF65-F5344CB8AC3E}">
        <p14:creationId xmlns:p14="http://schemas.microsoft.com/office/powerpoint/2010/main" val="86821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 to Think about Moving Average</a:t>
            </a:r>
            <a:endParaRPr lang="en-US" dirty="0"/>
          </a:p>
        </p:txBody>
      </p:sp>
      <p:pic>
        <p:nvPicPr>
          <p:cNvPr id="4" name="Picture 3" descr="Fig3.gif"/>
          <p:cNvPicPr>
            <a:picLocks noChangeAspect="1"/>
          </p:cNvPicPr>
          <p:nvPr/>
        </p:nvPicPr>
        <p:blipFill rotWithShape="1">
          <a:blip r:embed="rId2">
            <a:extLst>
              <a:ext uri="{28A0092B-C50C-407E-A947-70E740481C1C}">
                <a14:useLocalDpi xmlns:a14="http://schemas.microsoft.com/office/drawing/2010/main" val="0"/>
              </a:ext>
            </a:extLst>
          </a:blip>
          <a:srcRect l="4787" t="12790" r="5480" b="58814"/>
          <a:stretch/>
        </p:blipFill>
        <p:spPr>
          <a:xfrm>
            <a:off x="2458906" y="1295870"/>
            <a:ext cx="7487298" cy="768146"/>
          </a:xfrm>
          <a:prstGeom prst="rect">
            <a:avLst/>
          </a:prstGeom>
        </p:spPr>
      </p:pic>
      <p:sp>
        <p:nvSpPr>
          <p:cNvPr id="5" name="TextBox 4"/>
          <p:cNvSpPr txBox="1"/>
          <p:nvPr/>
        </p:nvSpPr>
        <p:spPr>
          <a:xfrm>
            <a:off x="1840082" y="1417686"/>
            <a:ext cx="618824" cy="646331"/>
          </a:xfrm>
          <a:prstGeom prst="rect">
            <a:avLst/>
          </a:prstGeom>
          <a:noFill/>
        </p:spPr>
        <p:txBody>
          <a:bodyPr wrap="square" rtlCol="0">
            <a:spAutoFit/>
          </a:bodyPr>
          <a:lstStyle/>
          <a:p>
            <a:r>
              <a:rPr lang="en-US" dirty="0"/>
              <a:t>x(t)</a:t>
            </a:r>
          </a:p>
          <a:p>
            <a:endParaRPr lang="en-US" dirty="0"/>
          </a:p>
        </p:txBody>
      </p:sp>
      <p:sp>
        <p:nvSpPr>
          <p:cNvPr id="6" name="TextBox 5"/>
          <p:cNvSpPr txBox="1"/>
          <p:nvPr/>
        </p:nvSpPr>
        <p:spPr>
          <a:xfrm>
            <a:off x="1875715" y="3405877"/>
            <a:ext cx="7906055" cy="369332"/>
          </a:xfrm>
          <a:prstGeom prst="rect">
            <a:avLst/>
          </a:prstGeom>
          <a:noFill/>
        </p:spPr>
        <p:txBody>
          <a:bodyPr wrap="none" rtlCol="0">
            <a:spAutoFit/>
          </a:bodyPr>
          <a:lstStyle/>
          <a:p>
            <a:r>
              <a:rPr lang="en-US" dirty="0"/>
              <a:t>x(n)	 = array with sequence of numbers = [10, 3, 6, 12, ….                    … 43, 12, 1, 4]</a:t>
            </a:r>
          </a:p>
        </p:txBody>
      </p:sp>
      <p:sp>
        <p:nvSpPr>
          <p:cNvPr id="7" name="Rectangle 6"/>
          <p:cNvSpPr/>
          <p:nvPr/>
        </p:nvSpPr>
        <p:spPr>
          <a:xfrm>
            <a:off x="4540395" y="1278229"/>
            <a:ext cx="335157" cy="78578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841513" y="3775210"/>
            <a:ext cx="5164808" cy="1200329"/>
          </a:xfrm>
          <a:prstGeom prst="rect">
            <a:avLst/>
          </a:prstGeom>
          <a:noFill/>
        </p:spPr>
        <p:txBody>
          <a:bodyPr wrap="none" rtlCol="0">
            <a:spAutoFit/>
          </a:bodyPr>
          <a:lstStyle/>
          <a:p>
            <a:r>
              <a:rPr lang="en-US" dirty="0"/>
              <a:t>h(n) = impulse response function from linear systems</a:t>
            </a:r>
          </a:p>
          <a:p>
            <a:r>
              <a:rPr lang="en-US" dirty="0"/>
              <a:t>	= [1, 1, 1, 1]</a:t>
            </a:r>
          </a:p>
          <a:p>
            <a:endParaRPr lang="en-US" dirty="0"/>
          </a:p>
          <a:p>
            <a:r>
              <a:rPr lang="en-US" dirty="0"/>
              <a:t>MA*W =  y(n) = x(t) * h(t)  (convolution)</a:t>
            </a:r>
          </a:p>
        </p:txBody>
      </p:sp>
      <p:pic>
        <p:nvPicPr>
          <p:cNvPr id="11" name="Picture 10" descr="url.png"/>
          <p:cNvPicPr>
            <a:picLocks noChangeAspect="1"/>
          </p:cNvPicPr>
          <p:nvPr/>
        </p:nvPicPr>
        <p:blipFill rotWithShape="1">
          <a:blip r:embed="rId3">
            <a:extLst>
              <a:ext uri="{28A0092B-C50C-407E-A947-70E740481C1C}">
                <a14:useLocalDpi xmlns:a14="http://schemas.microsoft.com/office/drawing/2010/main" val="0"/>
              </a:ext>
            </a:extLst>
          </a:blip>
          <a:srcRect l="47711"/>
          <a:stretch/>
        </p:blipFill>
        <p:spPr>
          <a:xfrm>
            <a:off x="2988026" y="5067872"/>
            <a:ext cx="2194714" cy="798711"/>
          </a:xfrm>
          <a:prstGeom prst="rect">
            <a:avLst/>
          </a:prstGeom>
        </p:spPr>
      </p:pic>
      <p:sp>
        <p:nvSpPr>
          <p:cNvPr id="3" name="TextBox 2"/>
          <p:cNvSpPr txBox="1"/>
          <p:nvPr/>
        </p:nvSpPr>
        <p:spPr>
          <a:xfrm>
            <a:off x="2435028" y="5257312"/>
            <a:ext cx="551992" cy="369332"/>
          </a:xfrm>
          <a:prstGeom prst="rect">
            <a:avLst/>
          </a:prstGeom>
          <a:noFill/>
        </p:spPr>
        <p:txBody>
          <a:bodyPr wrap="none" rtlCol="0">
            <a:spAutoFit/>
          </a:bodyPr>
          <a:lstStyle/>
          <a:p>
            <a:r>
              <a:rPr lang="en-US" dirty="0"/>
              <a:t>y[n]</a:t>
            </a:r>
          </a:p>
        </p:txBody>
      </p:sp>
      <p:pic>
        <p:nvPicPr>
          <p:cNvPr id="12" name="Picture 11" descr="ur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522" y="4675379"/>
            <a:ext cx="2861478" cy="453152"/>
          </a:xfrm>
          <a:prstGeom prst="rect">
            <a:avLst/>
          </a:prstGeom>
        </p:spPr>
      </p:pic>
      <p:sp>
        <p:nvSpPr>
          <p:cNvPr id="13" name="TextBox 12"/>
          <p:cNvSpPr txBox="1"/>
          <p:nvPr/>
        </p:nvSpPr>
        <p:spPr>
          <a:xfrm>
            <a:off x="6551326" y="4760639"/>
            <a:ext cx="1255196" cy="369332"/>
          </a:xfrm>
          <a:prstGeom prst="rect">
            <a:avLst/>
          </a:prstGeom>
          <a:noFill/>
        </p:spPr>
        <p:txBody>
          <a:bodyPr wrap="none" rtlCol="0">
            <a:spAutoFit/>
          </a:bodyPr>
          <a:lstStyle/>
          <a:p>
            <a:r>
              <a:rPr lang="en-US" dirty="0"/>
              <a:t>Continuous</a:t>
            </a:r>
          </a:p>
        </p:txBody>
      </p:sp>
      <p:pic>
        <p:nvPicPr>
          <p:cNvPr id="14" name="Picture 13" descr="img11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2258" y="5257313"/>
            <a:ext cx="1909963" cy="650929"/>
          </a:xfrm>
          <a:prstGeom prst="rect">
            <a:avLst/>
          </a:prstGeom>
        </p:spPr>
      </p:pic>
      <p:sp>
        <p:nvSpPr>
          <p:cNvPr id="15" name="TextBox 14"/>
          <p:cNvSpPr txBox="1"/>
          <p:nvPr/>
        </p:nvSpPr>
        <p:spPr>
          <a:xfrm>
            <a:off x="6650807" y="5353773"/>
            <a:ext cx="904101" cy="369332"/>
          </a:xfrm>
          <a:prstGeom prst="rect">
            <a:avLst/>
          </a:prstGeom>
          <a:noFill/>
        </p:spPr>
        <p:txBody>
          <a:bodyPr wrap="none" rtlCol="0">
            <a:spAutoFit/>
          </a:bodyPr>
          <a:lstStyle/>
          <a:p>
            <a:r>
              <a:rPr lang="en-US" dirty="0"/>
              <a:t>Circular</a:t>
            </a:r>
          </a:p>
        </p:txBody>
      </p:sp>
      <p:sp>
        <p:nvSpPr>
          <p:cNvPr id="16" name="Rectangle 15"/>
          <p:cNvSpPr/>
          <p:nvPr/>
        </p:nvSpPr>
        <p:spPr>
          <a:xfrm>
            <a:off x="6427848" y="4445573"/>
            <a:ext cx="4240152" cy="1658269"/>
          </a:xfrm>
          <a:prstGeom prst="rect">
            <a:avLst/>
          </a:prstGeom>
          <a:gradFill flip="none" rotWithShape="1">
            <a:gsLst>
              <a:gs pos="0">
                <a:schemeClr val="dk1">
                  <a:tint val="100000"/>
                  <a:shade val="100000"/>
                  <a:satMod val="130000"/>
                  <a:alpha val="0"/>
                </a:schemeClr>
              </a:gs>
              <a:gs pos="100000">
                <a:schemeClr val="dk1">
                  <a:tint val="50000"/>
                  <a:shade val="100000"/>
                  <a:satMod val="350000"/>
                  <a:alpha val="0"/>
                </a:schemeClr>
              </a:gs>
            </a:gsLst>
            <a:lin ang="16200000" scaled="0"/>
            <a:tileRect/>
          </a:gra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TextBox 16"/>
          <p:cNvSpPr txBox="1"/>
          <p:nvPr/>
        </p:nvSpPr>
        <p:spPr>
          <a:xfrm>
            <a:off x="2980782" y="2628555"/>
            <a:ext cx="618824" cy="646331"/>
          </a:xfrm>
          <a:prstGeom prst="rect">
            <a:avLst/>
          </a:prstGeom>
          <a:noFill/>
        </p:spPr>
        <p:txBody>
          <a:bodyPr wrap="square" rtlCol="0">
            <a:spAutoFit/>
          </a:bodyPr>
          <a:lstStyle/>
          <a:p>
            <a:r>
              <a:rPr lang="en-US" dirty="0"/>
              <a:t>x(t)</a:t>
            </a:r>
          </a:p>
          <a:p>
            <a:endParaRPr lang="en-US" dirty="0"/>
          </a:p>
        </p:txBody>
      </p:sp>
      <p:cxnSp>
        <p:nvCxnSpPr>
          <p:cNvPr id="10" name="Straight Arrow Connector 9"/>
          <p:cNvCxnSpPr/>
          <p:nvPr/>
        </p:nvCxnSpPr>
        <p:spPr>
          <a:xfrm flipV="1">
            <a:off x="3599606" y="2857867"/>
            <a:ext cx="485778" cy="5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416913" y="2487402"/>
            <a:ext cx="1428819" cy="6880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LTI:</a:t>
            </a:r>
          </a:p>
          <a:p>
            <a:pPr algn="ctr"/>
            <a:r>
              <a:rPr lang="en-US" dirty="0"/>
              <a:t>h(n)=1,1,1,1</a:t>
            </a:r>
          </a:p>
        </p:txBody>
      </p:sp>
      <p:sp>
        <p:nvSpPr>
          <p:cNvPr id="19" name="TextBox 18"/>
          <p:cNvSpPr txBox="1"/>
          <p:nvPr/>
        </p:nvSpPr>
        <p:spPr>
          <a:xfrm>
            <a:off x="7006321" y="2550733"/>
            <a:ext cx="3258456" cy="646331"/>
          </a:xfrm>
          <a:prstGeom prst="rect">
            <a:avLst/>
          </a:prstGeom>
          <a:noFill/>
        </p:spPr>
        <p:txBody>
          <a:bodyPr wrap="none" rtlCol="0">
            <a:spAutoFit/>
          </a:bodyPr>
          <a:lstStyle/>
          <a:p>
            <a:r>
              <a:rPr lang="en-US" dirty="0"/>
              <a:t>y[n] is similar to moving average </a:t>
            </a:r>
          </a:p>
          <a:p>
            <a:r>
              <a:rPr lang="en-US" dirty="0"/>
              <a:t>with window of 4</a:t>
            </a:r>
          </a:p>
        </p:txBody>
      </p:sp>
      <p:cxnSp>
        <p:nvCxnSpPr>
          <p:cNvPr id="20" name="Straight Arrow Connector 19"/>
          <p:cNvCxnSpPr/>
          <p:nvPr/>
        </p:nvCxnSpPr>
        <p:spPr>
          <a:xfrm flipV="1">
            <a:off x="6165028" y="2863515"/>
            <a:ext cx="485778" cy="5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7800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Linear Time Invariant System</a:t>
            </a:r>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47" y="1128080"/>
            <a:ext cx="3739525" cy="1783466"/>
          </a:xfrm>
          <a:prstGeom prst="rect">
            <a:avLst/>
          </a:prstGeom>
        </p:spPr>
      </p:pic>
      <p:cxnSp>
        <p:nvCxnSpPr>
          <p:cNvPr id="6" name="Straight Connector 5"/>
          <p:cNvCxnSpPr/>
          <p:nvPr/>
        </p:nvCxnSpPr>
        <p:spPr>
          <a:xfrm flipV="1">
            <a:off x="1869217" y="2348163"/>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853663" y="2911546"/>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072615" y="2551601"/>
            <a:ext cx="2214680" cy="369332"/>
          </a:xfrm>
          <a:prstGeom prst="rect">
            <a:avLst/>
          </a:prstGeom>
          <a:noFill/>
        </p:spPr>
        <p:txBody>
          <a:bodyPr wrap="square" rtlCol="0">
            <a:spAutoFit/>
          </a:bodyPr>
          <a:lstStyle/>
          <a:p>
            <a:r>
              <a:rPr lang="en-US" dirty="0"/>
              <a:t>0	1	2	3</a:t>
            </a:r>
          </a:p>
        </p:txBody>
      </p:sp>
      <p:sp>
        <p:nvSpPr>
          <p:cNvPr id="10" name="TextBox 9"/>
          <p:cNvSpPr txBox="1"/>
          <p:nvPr/>
        </p:nvSpPr>
        <p:spPr>
          <a:xfrm>
            <a:off x="1747173" y="1368511"/>
            <a:ext cx="547483" cy="369332"/>
          </a:xfrm>
          <a:prstGeom prst="rect">
            <a:avLst/>
          </a:prstGeom>
          <a:noFill/>
        </p:spPr>
        <p:txBody>
          <a:bodyPr wrap="none" rtlCol="0">
            <a:spAutoFit/>
          </a:bodyPr>
          <a:lstStyle/>
          <a:p>
            <a:r>
              <a:rPr lang="en-US" dirty="0"/>
              <a:t>x[n]</a:t>
            </a:r>
          </a:p>
        </p:txBody>
      </p:sp>
      <p:cxnSp>
        <p:nvCxnSpPr>
          <p:cNvPr id="11" name="Straight Connector 10"/>
          <p:cNvCxnSpPr/>
          <p:nvPr/>
        </p:nvCxnSpPr>
        <p:spPr>
          <a:xfrm flipV="1">
            <a:off x="5008877" y="3696390"/>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277017" y="1749117"/>
            <a:ext cx="17639" cy="616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12275" y="3899828"/>
            <a:ext cx="2214680" cy="369332"/>
          </a:xfrm>
          <a:prstGeom prst="rect">
            <a:avLst/>
          </a:prstGeom>
          <a:noFill/>
        </p:spPr>
        <p:txBody>
          <a:bodyPr wrap="square" rtlCol="0">
            <a:spAutoFit/>
          </a:bodyPr>
          <a:lstStyle/>
          <a:p>
            <a:r>
              <a:rPr lang="en-US" dirty="0"/>
              <a:t>0	1	2	3</a:t>
            </a:r>
          </a:p>
        </p:txBody>
      </p:sp>
      <p:sp>
        <p:nvSpPr>
          <p:cNvPr id="14" name="TextBox 13"/>
          <p:cNvSpPr txBox="1"/>
          <p:nvPr/>
        </p:nvSpPr>
        <p:spPr>
          <a:xfrm>
            <a:off x="4886832" y="2716738"/>
            <a:ext cx="568786" cy="369332"/>
          </a:xfrm>
          <a:prstGeom prst="rect">
            <a:avLst/>
          </a:prstGeom>
          <a:noFill/>
        </p:spPr>
        <p:txBody>
          <a:bodyPr wrap="none" rtlCol="0">
            <a:spAutoFit/>
          </a:bodyPr>
          <a:lstStyle/>
          <a:p>
            <a:r>
              <a:rPr lang="en-US" dirty="0"/>
              <a:t>h[n]</a:t>
            </a:r>
          </a:p>
        </p:txBody>
      </p:sp>
      <p:sp>
        <p:nvSpPr>
          <p:cNvPr id="17" name="TextBox 16"/>
          <p:cNvSpPr txBox="1"/>
          <p:nvPr/>
        </p:nvSpPr>
        <p:spPr>
          <a:xfrm>
            <a:off x="5994567" y="2734379"/>
            <a:ext cx="301660" cy="369332"/>
          </a:xfrm>
          <a:prstGeom prst="rect">
            <a:avLst/>
          </a:prstGeom>
          <a:noFill/>
        </p:spPr>
        <p:txBody>
          <a:bodyPr wrap="none" rtlCol="0">
            <a:spAutoFit/>
          </a:bodyPr>
          <a:lstStyle/>
          <a:p>
            <a:r>
              <a:rPr lang="en-US" dirty="0"/>
              <a:t>1</a:t>
            </a:r>
          </a:p>
        </p:txBody>
      </p:sp>
      <p:sp>
        <p:nvSpPr>
          <p:cNvPr id="18" name="TextBox 17"/>
          <p:cNvSpPr txBox="1"/>
          <p:nvPr/>
        </p:nvSpPr>
        <p:spPr>
          <a:xfrm>
            <a:off x="1869217" y="1642518"/>
            <a:ext cx="301660" cy="369332"/>
          </a:xfrm>
          <a:prstGeom prst="rect">
            <a:avLst/>
          </a:prstGeom>
          <a:noFill/>
        </p:spPr>
        <p:txBody>
          <a:bodyPr wrap="none" rtlCol="0">
            <a:spAutoFit/>
          </a:bodyPr>
          <a:lstStyle/>
          <a:p>
            <a:r>
              <a:rPr lang="en-US" dirty="0"/>
              <a:t>1</a:t>
            </a:r>
          </a:p>
        </p:txBody>
      </p:sp>
      <p:cxnSp>
        <p:nvCxnSpPr>
          <p:cNvPr id="19" name="Straight Arrow Connector 18"/>
          <p:cNvCxnSpPr/>
          <p:nvPr/>
        </p:nvCxnSpPr>
        <p:spPr>
          <a:xfrm flipV="1">
            <a:off x="5252479" y="3260599"/>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833912" y="3220080"/>
            <a:ext cx="359932" cy="369332"/>
          </a:xfrm>
          <a:prstGeom prst="rect">
            <a:avLst/>
          </a:prstGeom>
          <a:noFill/>
        </p:spPr>
        <p:txBody>
          <a:bodyPr wrap="none" rtlCol="0">
            <a:spAutoFit/>
          </a:bodyPr>
          <a:lstStyle/>
          <a:p>
            <a:r>
              <a:rPr lang="en-US" dirty="0"/>
              <a:t>.5</a:t>
            </a:r>
          </a:p>
        </p:txBody>
      </p:sp>
      <p:cxnSp>
        <p:nvCxnSpPr>
          <p:cNvPr id="27" name="Straight Arrow Connector 26"/>
          <p:cNvCxnSpPr/>
          <p:nvPr/>
        </p:nvCxnSpPr>
        <p:spPr>
          <a:xfrm flipH="1" flipV="1">
            <a:off x="8902108" y="1545678"/>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057322" y="2330522"/>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260720" y="2533960"/>
            <a:ext cx="2214680" cy="369332"/>
          </a:xfrm>
          <a:prstGeom prst="rect">
            <a:avLst/>
          </a:prstGeom>
          <a:noFill/>
        </p:spPr>
        <p:txBody>
          <a:bodyPr wrap="square" rtlCol="0">
            <a:spAutoFit/>
          </a:bodyPr>
          <a:lstStyle/>
          <a:p>
            <a:r>
              <a:rPr lang="en-US" dirty="0"/>
              <a:t>0	1	2	3</a:t>
            </a:r>
          </a:p>
        </p:txBody>
      </p:sp>
      <p:sp>
        <p:nvSpPr>
          <p:cNvPr id="30" name="TextBox 29"/>
          <p:cNvSpPr txBox="1"/>
          <p:nvPr/>
        </p:nvSpPr>
        <p:spPr>
          <a:xfrm>
            <a:off x="7935277" y="1350870"/>
            <a:ext cx="551992" cy="369332"/>
          </a:xfrm>
          <a:prstGeom prst="rect">
            <a:avLst/>
          </a:prstGeom>
          <a:noFill/>
        </p:spPr>
        <p:txBody>
          <a:bodyPr wrap="none" rtlCol="0">
            <a:spAutoFit/>
          </a:bodyPr>
          <a:lstStyle/>
          <a:p>
            <a:r>
              <a:rPr lang="en-US" dirty="0"/>
              <a:t>y[n]</a:t>
            </a:r>
          </a:p>
        </p:txBody>
      </p:sp>
      <p:sp>
        <p:nvSpPr>
          <p:cNvPr id="31" name="TextBox 30"/>
          <p:cNvSpPr txBox="1"/>
          <p:nvPr/>
        </p:nvSpPr>
        <p:spPr>
          <a:xfrm>
            <a:off x="9043012" y="1368511"/>
            <a:ext cx="301660" cy="369332"/>
          </a:xfrm>
          <a:prstGeom prst="rect">
            <a:avLst/>
          </a:prstGeom>
          <a:noFill/>
        </p:spPr>
        <p:txBody>
          <a:bodyPr wrap="none" rtlCol="0">
            <a:spAutoFit/>
          </a:bodyPr>
          <a:lstStyle/>
          <a:p>
            <a:r>
              <a:rPr lang="en-US" dirty="0"/>
              <a:t>1</a:t>
            </a:r>
          </a:p>
        </p:txBody>
      </p:sp>
      <p:cxnSp>
        <p:nvCxnSpPr>
          <p:cNvPr id="32" name="Straight Arrow Connector 31"/>
          <p:cNvCxnSpPr/>
          <p:nvPr/>
        </p:nvCxnSpPr>
        <p:spPr>
          <a:xfrm flipV="1">
            <a:off x="8300924" y="1894731"/>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882357" y="1854212"/>
            <a:ext cx="359932" cy="369332"/>
          </a:xfrm>
          <a:prstGeom prst="rect">
            <a:avLst/>
          </a:prstGeom>
          <a:noFill/>
        </p:spPr>
        <p:txBody>
          <a:bodyPr wrap="none" rtlCol="0">
            <a:spAutoFit/>
          </a:bodyPr>
          <a:lstStyle/>
          <a:p>
            <a:r>
              <a:rPr lang="en-US" dirty="0"/>
              <a:t>.5</a:t>
            </a:r>
          </a:p>
        </p:txBody>
      </p:sp>
      <p:cxnSp>
        <p:nvCxnSpPr>
          <p:cNvPr id="34" name="Straight Connector 33"/>
          <p:cNvCxnSpPr/>
          <p:nvPr/>
        </p:nvCxnSpPr>
        <p:spPr>
          <a:xfrm flipV="1">
            <a:off x="1991262" y="5499599"/>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194660" y="5703037"/>
            <a:ext cx="2214680" cy="369332"/>
          </a:xfrm>
          <a:prstGeom prst="rect">
            <a:avLst/>
          </a:prstGeom>
          <a:noFill/>
        </p:spPr>
        <p:txBody>
          <a:bodyPr wrap="square" rtlCol="0">
            <a:spAutoFit/>
          </a:bodyPr>
          <a:lstStyle/>
          <a:p>
            <a:r>
              <a:rPr lang="en-US" dirty="0"/>
              <a:t>0	1	2	3</a:t>
            </a:r>
          </a:p>
        </p:txBody>
      </p:sp>
      <p:sp>
        <p:nvSpPr>
          <p:cNvPr id="36" name="TextBox 35"/>
          <p:cNvSpPr txBox="1"/>
          <p:nvPr/>
        </p:nvSpPr>
        <p:spPr>
          <a:xfrm>
            <a:off x="1869218" y="4519947"/>
            <a:ext cx="547483" cy="369332"/>
          </a:xfrm>
          <a:prstGeom prst="rect">
            <a:avLst/>
          </a:prstGeom>
          <a:noFill/>
        </p:spPr>
        <p:txBody>
          <a:bodyPr wrap="none" rtlCol="0">
            <a:spAutoFit/>
          </a:bodyPr>
          <a:lstStyle/>
          <a:p>
            <a:r>
              <a:rPr lang="en-US" dirty="0"/>
              <a:t>x[n]</a:t>
            </a:r>
          </a:p>
        </p:txBody>
      </p:sp>
      <p:cxnSp>
        <p:nvCxnSpPr>
          <p:cNvPr id="37" name="Straight Arrow Connector 36"/>
          <p:cNvCxnSpPr/>
          <p:nvPr/>
        </p:nvCxnSpPr>
        <p:spPr>
          <a:xfrm flipH="1" flipV="1">
            <a:off x="2787135" y="5163287"/>
            <a:ext cx="1" cy="353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84598" y="4978620"/>
            <a:ext cx="476926" cy="369332"/>
          </a:xfrm>
          <a:prstGeom prst="rect">
            <a:avLst/>
          </a:prstGeom>
          <a:noFill/>
        </p:spPr>
        <p:txBody>
          <a:bodyPr wrap="none" rtlCol="0">
            <a:spAutoFit/>
          </a:bodyPr>
          <a:lstStyle/>
          <a:p>
            <a:r>
              <a:rPr lang="en-US" dirty="0"/>
              <a:t>0.5</a:t>
            </a:r>
          </a:p>
        </p:txBody>
      </p:sp>
      <p:cxnSp>
        <p:nvCxnSpPr>
          <p:cNvPr id="40" name="Straight Arrow Connector 39"/>
          <p:cNvCxnSpPr/>
          <p:nvPr/>
        </p:nvCxnSpPr>
        <p:spPr>
          <a:xfrm flipH="1" flipV="1">
            <a:off x="6926458" y="6304680"/>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8057322" y="5325407"/>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260720" y="5528845"/>
            <a:ext cx="2214680" cy="369332"/>
          </a:xfrm>
          <a:prstGeom prst="rect">
            <a:avLst/>
          </a:prstGeom>
          <a:noFill/>
        </p:spPr>
        <p:txBody>
          <a:bodyPr wrap="square" rtlCol="0">
            <a:spAutoFit/>
          </a:bodyPr>
          <a:lstStyle/>
          <a:p>
            <a:r>
              <a:rPr lang="en-US" dirty="0"/>
              <a:t>0	1	2	3</a:t>
            </a:r>
          </a:p>
        </p:txBody>
      </p:sp>
      <p:sp>
        <p:nvSpPr>
          <p:cNvPr id="43" name="TextBox 42"/>
          <p:cNvSpPr txBox="1"/>
          <p:nvPr/>
        </p:nvSpPr>
        <p:spPr>
          <a:xfrm>
            <a:off x="7935277" y="4345755"/>
            <a:ext cx="551992" cy="369332"/>
          </a:xfrm>
          <a:prstGeom prst="rect">
            <a:avLst/>
          </a:prstGeom>
          <a:noFill/>
        </p:spPr>
        <p:txBody>
          <a:bodyPr wrap="none" rtlCol="0">
            <a:spAutoFit/>
          </a:bodyPr>
          <a:lstStyle/>
          <a:p>
            <a:r>
              <a:rPr lang="en-US" dirty="0"/>
              <a:t>y[n]</a:t>
            </a:r>
          </a:p>
        </p:txBody>
      </p:sp>
      <p:sp>
        <p:nvSpPr>
          <p:cNvPr id="44" name="TextBox 43"/>
          <p:cNvSpPr txBox="1"/>
          <p:nvPr/>
        </p:nvSpPr>
        <p:spPr>
          <a:xfrm>
            <a:off x="9043012" y="4363396"/>
            <a:ext cx="301660" cy="369332"/>
          </a:xfrm>
          <a:prstGeom prst="rect">
            <a:avLst/>
          </a:prstGeom>
          <a:noFill/>
        </p:spPr>
        <p:txBody>
          <a:bodyPr wrap="none" rtlCol="0">
            <a:spAutoFit/>
          </a:bodyPr>
          <a:lstStyle/>
          <a:p>
            <a:r>
              <a:rPr lang="en-US" dirty="0"/>
              <a:t>1</a:t>
            </a:r>
          </a:p>
        </p:txBody>
      </p:sp>
      <p:cxnSp>
        <p:nvCxnSpPr>
          <p:cNvPr id="45" name="Straight Arrow Connector 44"/>
          <p:cNvCxnSpPr/>
          <p:nvPr/>
        </p:nvCxnSpPr>
        <p:spPr>
          <a:xfrm flipV="1">
            <a:off x="9344672" y="4927750"/>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9363400" y="4704613"/>
            <a:ext cx="359932" cy="369332"/>
          </a:xfrm>
          <a:prstGeom prst="rect">
            <a:avLst/>
          </a:prstGeom>
          <a:noFill/>
        </p:spPr>
        <p:txBody>
          <a:bodyPr wrap="none" rtlCol="0">
            <a:spAutoFit/>
          </a:bodyPr>
          <a:lstStyle/>
          <a:p>
            <a:r>
              <a:rPr lang="en-US" dirty="0"/>
              <a:t>.5</a:t>
            </a:r>
          </a:p>
        </p:txBody>
      </p:sp>
      <p:cxnSp>
        <p:nvCxnSpPr>
          <p:cNvPr id="47" name="Straight Arrow Connector 46"/>
          <p:cNvCxnSpPr/>
          <p:nvPr/>
        </p:nvCxnSpPr>
        <p:spPr>
          <a:xfrm flipV="1">
            <a:off x="8903196" y="5073946"/>
            <a:ext cx="17642" cy="255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8448842" y="4889279"/>
            <a:ext cx="476926" cy="369332"/>
          </a:xfrm>
          <a:prstGeom prst="rect">
            <a:avLst/>
          </a:prstGeom>
          <a:noFill/>
        </p:spPr>
        <p:txBody>
          <a:bodyPr wrap="none" rtlCol="0">
            <a:spAutoFit/>
          </a:bodyPr>
          <a:lstStyle/>
          <a:p>
            <a:r>
              <a:rPr lang="en-US" dirty="0"/>
              <a:t>.25</a:t>
            </a:r>
          </a:p>
        </p:txBody>
      </p:sp>
      <p:sp>
        <p:nvSpPr>
          <p:cNvPr id="50" name="TextBox 49"/>
          <p:cNvSpPr txBox="1"/>
          <p:nvPr/>
        </p:nvSpPr>
        <p:spPr>
          <a:xfrm>
            <a:off x="5159494" y="4415648"/>
            <a:ext cx="1835095" cy="369332"/>
          </a:xfrm>
          <a:prstGeom prst="rect">
            <a:avLst/>
          </a:prstGeom>
          <a:noFill/>
        </p:spPr>
        <p:txBody>
          <a:bodyPr wrap="none" rtlCol="0">
            <a:spAutoFit/>
          </a:bodyPr>
          <a:lstStyle/>
          <a:p>
            <a:r>
              <a:rPr lang="en-US" dirty="0"/>
              <a:t>Impulse response</a:t>
            </a:r>
          </a:p>
        </p:txBody>
      </p:sp>
      <p:pic>
        <p:nvPicPr>
          <p:cNvPr id="48" name="Picture 47"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96" y="4271553"/>
            <a:ext cx="3739525" cy="1783466"/>
          </a:xfrm>
          <a:prstGeom prst="rect">
            <a:avLst/>
          </a:prstGeom>
        </p:spPr>
      </p:pic>
      <p:sp>
        <p:nvSpPr>
          <p:cNvPr id="51" name="Rectangle 50"/>
          <p:cNvSpPr/>
          <p:nvPr/>
        </p:nvSpPr>
        <p:spPr>
          <a:xfrm>
            <a:off x="1524000" y="4271553"/>
            <a:ext cx="9144000" cy="17186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Impulse (delta function: area = 1, width -&gt; 0, height -&gt; ∞)</a:t>
            </a:r>
          </a:p>
          <a:p>
            <a:pPr algn="ctr"/>
            <a:r>
              <a:rPr lang="en-US" dirty="0"/>
              <a:t>In discrete systems, its just a value of “1” </a:t>
            </a:r>
          </a:p>
        </p:txBody>
      </p:sp>
      <p:cxnSp>
        <p:nvCxnSpPr>
          <p:cNvPr id="15" name="Straight Arrow Connector 14"/>
          <p:cNvCxnSpPr/>
          <p:nvPr/>
        </p:nvCxnSpPr>
        <p:spPr>
          <a:xfrm flipH="1" flipV="1">
            <a:off x="2416701" y="2533961"/>
            <a:ext cx="906553" cy="25399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922071" y="2532072"/>
            <a:ext cx="612517" cy="369332"/>
          </a:xfrm>
          <a:prstGeom prst="rect">
            <a:avLst/>
          </a:prstGeom>
          <a:noFill/>
        </p:spPr>
        <p:txBody>
          <a:bodyPr wrap="none" rtlCol="0">
            <a:spAutoFit/>
          </a:bodyPr>
          <a:lstStyle/>
          <a:p>
            <a:r>
              <a:rPr lang="en-US" dirty="0"/>
              <a:t>time</a:t>
            </a:r>
          </a:p>
        </p:txBody>
      </p:sp>
      <p:sp>
        <p:nvSpPr>
          <p:cNvPr id="52" name="TextBox 51"/>
          <p:cNvSpPr txBox="1"/>
          <p:nvPr/>
        </p:nvSpPr>
        <p:spPr>
          <a:xfrm>
            <a:off x="7120697" y="3899828"/>
            <a:ext cx="612517" cy="369332"/>
          </a:xfrm>
          <a:prstGeom prst="rect">
            <a:avLst/>
          </a:prstGeom>
          <a:noFill/>
        </p:spPr>
        <p:txBody>
          <a:bodyPr wrap="none" rtlCol="0">
            <a:spAutoFit/>
          </a:bodyPr>
          <a:lstStyle/>
          <a:p>
            <a:r>
              <a:rPr lang="en-US" dirty="0"/>
              <a:t>time</a:t>
            </a:r>
          </a:p>
        </p:txBody>
      </p:sp>
      <p:sp>
        <p:nvSpPr>
          <p:cNvPr id="53" name="TextBox 52"/>
          <p:cNvSpPr txBox="1"/>
          <p:nvPr/>
        </p:nvSpPr>
        <p:spPr>
          <a:xfrm>
            <a:off x="3796824" y="2532072"/>
            <a:ext cx="612517"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371368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Aside on Delta Functions</a:t>
            </a:r>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47" y="1128080"/>
            <a:ext cx="3739525" cy="1783466"/>
          </a:xfrm>
          <a:prstGeom prst="rect">
            <a:avLst/>
          </a:prstGeom>
        </p:spPr>
      </p:pic>
      <p:cxnSp>
        <p:nvCxnSpPr>
          <p:cNvPr id="6" name="Straight Connector 5"/>
          <p:cNvCxnSpPr/>
          <p:nvPr/>
        </p:nvCxnSpPr>
        <p:spPr>
          <a:xfrm flipV="1">
            <a:off x="1869217" y="2348163"/>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853663" y="2911546"/>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072615" y="2551601"/>
            <a:ext cx="2214680" cy="369332"/>
          </a:xfrm>
          <a:prstGeom prst="rect">
            <a:avLst/>
          </a:prstGeom>
          <a:noFill/>
        </p:spPr>
        <p:txBody>
          <a:bodyPr wrap="square" rtlCol="0">
            <a:spAutoFit/>
          </a:bodyPr>
          <a:lstStyle/>
          <a:p>
            <a:r>
              <a:rPr lang="en-US" dirty="0"/>
              <a:t>0	1	2	3</a:t>
            </a:r>
          </a:p>
        </p:txBody>
      </p:sp>
      <p:sp>
        <p:nvSpPr>
          <p:cNvPr id="10" name="TextBox 9"/>
          <p:cNvSpPr txBox="1"/>
          <p:nvPr/>
        </p:nvSpPr>
        <p:spPr>
          <a:xfrm>
            <a:off x="1747173" y="1368511"/>
            <a:ext cx="547483" cy="369332"/>
          </a:xfrm>
          <a:prstGeom prst="rect">
            <a:avLst/>
          </a:prstGeom>
          <a:noFill/>
        </p:spPr>
        <p:txBody>
          <a:bodyPr wrap="none" rtlCol="0">
            <a:spAutoFit/>
          </a:bodyPr>
          <a:lstStyle/>
          <a:p>
            <a:r>
              <a:rPr lang="en-US" dirty="0"/>
              <a:t>x[n]</a:t>
            </a:r>
          </a:p>
        </p:txBody>
      </p:sp>
      <p:cxnSp>
        <p:nvCxnSpPr>
          <p:cNvPr id="11" name="Straight Connector 10"/>
          <p:cNvCxnSpPr/>
          <p:nvPr/>
        </p:nvCxnSpPr>
        <p:spPr>
          <a:xfrm flipV="1">
            <a:off x="5008877" y="3696390"/>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277017" y="1749117"/>
            <a:ext cx="17639" cy="616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12275" y="3899828"/>
            <a:ext cx="2214680" cy="369332"/>
          </a:xfrm>
          <a:prstGeom prst="rect">
            <a:avLst/>
          </a:prstGeom>
          <a:noFill/>
        </p:spPr>
        <p:txBody>
          <a:bodyPr wrap="square" rtlCol="0">
            <a:spAutoFit/>
          </a:bodyPr>
          <a:lstStyle/>
          <a:p>
            <a:r>
              <a:rPr lang="en-US" dirty="0"/>
              <a:t>0	1	2	3</a:t>
            </a:r>
          </a:p>
        </p:txBody>
      </p:sp>
      <p:sp>
        <p:nvSpPr>
          <p:cNvPr id="14" name="TextBox 13"/>
          <p:cNvSpPr txBox="1"/>
          <p:nvPr/>
        </p:nvSpPr>
        <p:spPr>
          <a:xfrm>
            <a:off x="4886832" y="2716738"/>
            <a:ext cx="568786" cy="369332"/>
          </a:xfrm>
          <a:prstGeom prst="rect">
            <a:avLst/>
          </a:prstGeom>
          <a:noFill/>
        </p:spPr>
        <p:txBody>
          <a:bodyPr wrap="none" rtlCol="0">
            <a:spAutoFit/>
          </a:bodyPr>
          <a:lstStyle/>
          <a:p>
            <a:r>
              <a:rPr lang="en-US" dirty="0"/>
              <a:t>h[n]</a:t>
            </a:r>
          </a:p>
        </p:txBody>
      </p:sp>
      <p:sp>
        <p:nvSpPr>
          <p:cNvPr id="17" name="TextBox 16"/>
          <p:cNvSpPr txBox="1"/>
          <p:nvPr/>
        </p:nvSpPr>
        <p:spPr>
          <a:xfrm>
            <a:off x="5994567" y="2734379"/>
            <a:ext cx="301660" cy="369332"/>
          </a:xfrm>
          <a:prstGeom prst="rect">
            <a:avLst/>
          </a:prstGeom>
          <a:noFill/>
        </p:spPr>
        <p:txBody>
          <a:bodyPr wrap="none" rtlCol="0">
            <a:spAutoFit/>
          </a:bodyPr>
          <a:lstStyle/>
          <a:p>
            <a:r>
              <a:rPr lang="en-US" dirty="0"/>
              <a:t>1</a:t>
            </a:r>
          </a:p>
        </p:txBody>
      </p:sp>
      <p:sp>
        <p:nvSpPr>
          <p:cNvPr id="18" name="TextBox 17"/>
          <p:cNvSpPr txBox="1"/>
          <p:nvPr/>
        </p:nvSpPr>
        <p:spPr>
          <a:xfrm>
            <a:off x="1869217" y="1642518"/>
            <a:ext cx="301660" cy="369332"/>
          </a:xfrm>
          <a:prstGeom prst="rect">
            <a:avLst/>
          </a:prstGeom>
          <a:noFill/>
        </p:spPr>
        <p:txBody>
          <a:bodyPr wrap="none" rtlCol="0">
            <a:spAutoFit/>
          </a:bodyPr>
          <a:lstStyle/>
          <a:p>
            <a:r>
              <a:rPr lang="en-US" dirty="0"/>
              <a:t>1</a:t>
            </a:r>
          </a:p>
        </p:txBody>
      </p:sp>
      <p:cxnSp>
        <p:nvCxnSpPr>
          <p:cNvPr id="19" name="Straight Arrow Connector 18"/>
          <p:cNvCxnSpPr/>
          <p:nvPr/>
        </p:nvCxnSpPr>
        <p:spPr>
          <a:xfrm flipV="1">
            <a:off x="5252479" y="3260599"/>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833912" y="3220080"/>
            <a:ext cx="359932" cy="369332"/>
          </a:xfrm>
          <a:prstGeom prst="rect">
            <a:avLst/>
          </a:prstGeom>
          <a:noFill/>
        </p:spPr>
        <p:txBody>
          <a:bodyPr wrap="none" rtlCol="0">
            <a:spAutoFit/>
          </a:bodyPr>
          <a:lstStyle/>
          <a:p>
            <a:r>
              <a:rPr lang="en-US" dirty="0"/>
              <a:t>.5</a:t>
            </a:r>
          </a:p>
        </p:txBody>
      </p:sp>
      <p:cxnSp>
        <p:nvCxnSpPr>
          <p:cNvPr id="27" name="Straight Arrow Connector 26"/>
          <p:cNvCxnSpPr/>
          <p:nvPr/>
        </p:nvCxnSpPr>
        <p:spPr>
          <a:xfrm flipH="1" flipV="1">
            <a:off x="8902108" y="1545678"/>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057322" y="2330522"/>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260720" y="2533960"/>
            <a:ext cx="2214680" cy="369332"/>
          </a:xfrm>
          <a:prstGeom prst="rect">
            <a:avLst/>
          </a:prstGeom>
          <a:noFill/>
        </p:spPr>
        <p:txBody>
          <a:bodyPr wrap="square" rtlCol="0">
            <a:spAutoFit/>
          </a:bodyPr>
          <a:lstStyle/>
          <a:p>
            <a:r>
              <a:rPr lang="en-US" dirty="0"/>
              <a:t>0	1	2	3</a:t>
            </a:r>
          </a:p>
        </p:txBody>
      </p:sp>
      <p:sp>
        <p:nvSpPr>
          <p:cNvPr id="30" name="TextBox 29"/>
          <p:cNvSpPr txBox="1"/>
          <p:nvPr/>
        </p:nvSpPr>
        <p:spPr>
          <a:xfrm>
            <a:off x="7935277" y="1350870"/>
            <a:ext cx="551992" cy="369332"/>
          </a:xfrm>
          <a:prstGeom prst="rect">
            <a:avLst/>
          </a:prstGeom>
          <a:noFill/>
        </p:spPr>
        <p:txBody>
          <a:bodyPr wrap="none" rtlCol="0">
            <a:spAutoFit/>
          </a:bodyPr>
          <a:lstStyle/>
          <a:p>
            <a:r>
              <a:rPr lang="en-US" dirty="0"/>
              <a:t>y[n]</a:t>
            </a:r>
          </a:p>
        </p:txBody>
      </p:sp>
      <p:sp>
        <p:nvSpPr>
          <p:cNvPr id="31" name="TextBox 30"/>
          <p:cNvSpPr txBox="1"/>
          <p:nvPr/>
        </p:nvSpPr>
        <p:spPr>
          <a:xfrm>
            <a:off x="9043012" y="1368511"/>
            <a:ext cx="301660" cy="369332"/>
          </a:xfrm>
          <a:prstGeom prst="rect">
            <a:avLst/>
          </a:prstGeom>
          <a:noFill/>
        </p:spPr>
        <p:txBody>
          <a:bodyPr wrap="none" rtlCol="0">
            <a:spAutoFit/>
          </a:bodyPr>
          <a:lstStyle/>
          <a:p>
            <a:r>
              <a:rPr lang="en-US" dirty="0"/>
              <a:t>1</a:t>
            </a:r>
          </a:p>
        </p:txBody>
      </p:sp>
      <p:cxnSp>
        <p:nvCxnSpPr>
          <p:cNvPr id="32" name="Straight Arrow Connector 31"/>
          <p:cNvCxnSpPr/>
          <p:nvPr/>
        </p:nvCxnSpPr>
        <p:spPr>
          <a:xfrm flipV="1">
            <a:off x="8300924" y="1894731"/>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882357" y="1854212"/>
            <a:ext cx="359932" cy="369332"/>
          </a:xfrm>
          <a:prstGeom prst="rect">
            <a:avLst/>
          </a:prstGeom>
          <a:noFill/>
        </p:spPr>
        <p:txBody>
          <a:bodyPr wrap="none" rtlCol="0">
            <a:spAutoFit/>
          </a:bodyPr>
          <a:lstStyle/>
          <a:p>
            <a:r>
              <a:rPr lang="en-US" dirty="0"/>
              <a:t>.5</a:t>
            </a:r>
          </a:p>
        </p:txBody>
      </p:sp>
      <p:cxnSp>
        <p:nvCxnSpPr>
          <p:cNvPr id="34" name="Straight Connector 33"/>
          <p:cNvCxnSpPr/>
          <p:nvPr/>
        </p:nvCxnSpPr>
        <p:spPr>
          <a:xfrm flipV="1">
            <a:off x="1991262" y="5499599"/>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194660" y="5703037"/>
            <a:ext cx="2214680" cy="369332"/>
          </a:xfrm>
          <a:prstGeom prst="rect">
            <a:avLst/>
          </a:prstGeom>
          <a:noFill/>
        </p:spPr>
        <p:txBody>
          <a:bodyPr wrap="square" rtlCol="0">
            <a:spAutoFit/>
          </a:bodyPr>
          <a:lstStyle/>
          <a:p>
            <a:r>
              <a:rPr lang="en-US" dirty="0"/>
              <a:t>0	1	2	3</a:t>
            </a:r>
          </a:p>
        </p:txBody>
      </p:sp>
      <p:sp>
        <p:nvSpPr>
          <p:cNvPr id="36" name="TextBox 35"/>
          <p:cNvSpPr txBox="1"/>
          <p:nvPr/>
        </p:nvSpPr>
        <p:spPr>
          <a:xfrm>
            <a:off x="1869218" y="4519947"/>
            <a:ext cx="547483" cy="369332"/>
          </a:xfrm>
          <a:prstGeom prst="rect">
            <a:avLst/>
          </a:prstGeom>
          <a:noFill/>
        </p:spPr>
        <p:txBody>
          <a:bodyPr wrap="none" rtlCol="0">
            <a:spAutoFit/>
          </a:bodyPr>
          <a:lstStyle/>
          <a:p>
            <a:r>
              <a:rPr lang="en-US" dirty="0"/>
              <a:t>x[n]</a:t>
            </a:r>
          </a:p>
        </p:txBody>
      </p:sp>
      <p:cxnSp>
        <p:nvCxnSpPr>
          <p:cNvPr id="37" name="Straight Arrow Connector 36"/>
          <p:cNvCxnSpPr/>
          <p:nvPr/>
        </p:nvCxnSpPr>
        <p:spPr>
          <a:xfrm flipH="1" flipV="1">
            <a:off x="2787135" y="5163287"/>
            <a:ext cx="1" cy="353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84598" y="4978620"/>
            <a:ext cx="476926" cy="369332"/>
          </a:xfrm>
          <a:prstGeom prst="rect">
            <a:avLst/>
          </a:prstGeom>
          <a:noFill/>
        </p:spPr>
        <p:txBody>
          <a:bodyPr wrap="none" rtlCol="0">
            <a:spAutoFit/>
          </a:bodyPr>
          <a:lstStyle/>
          <a:p>
            <a:r>
              <a:rPr lang="en-US" dirty="0"/>
              <a:t>0.5</a:t>
            </a:r>
          </a:p>
        </p:txBody>
      </p:sp>
      <p:cxnSp>
        <p:nvCxnSpPr>
          <p:cNvPr id="40" name="Straight Arrow Connector 39"/>
          <p:cNvCxnSpPr/>
          <p:nvPr/>
        </p:nvCxnSpPr>
        <p:spPr>
          <a:xfrm flipH="1" flipV="1">
            <a:off x="6926458" y="6304680"/>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8057322" y="5325407"/>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260720" y="5528845"/>
            <a:ext cx="2214680" cy="369332"/>
          </a:xfrm>
          <a:prstGeom prst="rect">
            <a:avLst/>
          </a:prstGeom>
          <a:noFill/>
        </p:spPr>
        <p:txBody>
          <a:bodyPr wrap="square" rtlCol="0">
            <a:spAutoFit/>
          </a:bodyPr>
          <a:lstStyle/>
          <a:p>
            <a:r>
              <a:rPr lang="en-US" dirty="0"/>
              <a:t>0	1	2	3</a:t>
            </a:r>
          </a:p>
        </p:txBody>
      </p:sp>
      <p:sp>
        <p:nvSpPr>
          <p:cNvPr id="43" name="TextBox 42"/>
          <p:cNvSpPr txBox="1"/>
          <p:nvPr/>
        </p:nvSpPr>
        <p:spPr>
          <a:xfrm>
            <a:off x="7935277" y="4345755"/>
            <a:ext cx="551992" cy="369332"/>
          </a:xfrm>
          <a:prstGeom prst="rect">
            <a:avLst/>
          </a:prstGeom>
          <a:noFill/>
        </p:spPr>
        <p:txBody>
          <a:bodyPr wrap="none" rtlCol="0">
            <a:spAutoFit/>
          </a:bodyPr>
          <a:lstStyle/>
          <a:p>
            <a:r>
              <a:rPr lang="en-US" dirty="0"/>
              <a:t>y[n]</a:t>
            </a:r>
          </a:p>
        </p:txBody>
      </p:sp>
      <p:sp>
        <p:nvSpPr>
          <p:cNvPr id="44" name="TextBox 43"/>
          <p:cNvSpPr txBox="1"/>
          <p:nvPr/>
        </p:nvSpPr>
        <p:spPr>
          <a:xfrm>
            <a:off x="9043012" y="4363396"/>
            <a:ext cx="301660" cy="369332"/>
          </a:xfrm>
          <a:prstGeom prst="rect">
            <a:avLst/>
          </a:prstGeom>
          <a:noFill/>
        </p:spPr>
        <p:txBody>
          <a:bodyPr wrap="none" rtlCol="0">
            <a:spAutoFit/>
          </a:bodyPr>
          <a:lstStyle/>
          <a:p>
            <a:r>
              <a:rPr lang="en-US" dirty="0"/>
              <a:t>1</a:t>
            </a:r>
          </a:p>
        </p:txBody>
      </p:sp>
      <p:cxnSp>
        <p:nvCxnSpPr>
          <p:cNvPr id="45" name="Straight Arrow Connector 44"/>
          <p:cNvCxnSpPr/>
          <p:nvPr/>
        </p:nvCxnSpPr>
        <p:spPr>
          <a:xfrm flipV="1">
            <a:off x="9344672" y="4927750"/>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9363400" y="4704613"/>
            <a:ext cx="359932" cy="369332"/>
          </a:xfrm>
          <a:prstGeom prst="rect">
            <a:avLst/>
          </a:prstGeom>
          <a:noFill/>
        </p:spPr>
        <p:txBody>
          <a:bodyPr wrap="none" rtlCol="0">
            <a:spAutoFit/>
          </a:bodyPr>
          <a:lstStyle/>
          <a:p>
            <a:r>
              <a:rPr lang="en-US" dirty="0"/>
              <a:t>.5</a:t>
            </a:r>
          </a:p>
        </p:txBody>
      </p:sp>
      <p:cxnSp>
        <p:nvCxnSpPr>
          <p:cNvPr id="47" name="Straight Arrow Connector 46"/>
          <p:cNvCxnSpPr/>
          <p:nvPr/>
        </p:nvCxnSpPr>
        <p:spPr>
          <a:xfrm flipV="1">
            <a:off x="8903196" y="5073946"/>
            <a:ext cx="17642" cy="255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8448842" y="4889279"/>
            <a:ext cx="476926" cy="369332"/>
          </a:xfrm>
          <a:prstGeom prst="rect">
            <a:avLst/>
          </a:prstGeom>
          <a:noFill/>
        </p:spPr>
        <p:txBody>
          <a:bodyPr wrap="none" rtlCol="0">
            <a:spAutoFit/>
          </a:bodyPr>
          <a:lstStyle/>
          <a:p>
            <a:r>
              <a:rPr lang="en-US" dirty="0"/>
              <a:t>.25</a:t>
            </a:r>
          </a:p>
        </p:txBody>
      </p:sp>
      <p:sp>
        <p:nvSpPr>
          <p:cNvPr id="50" name="TextBox 49"/>
          <p:cNvSpPr txBox="1"/>
          <p:nvPr/>
        </p:nvSpPr>
        <p:spPr>
          <a:xfrm>
            <a:off x="5159494" y="4415648"/>
            <a:ext cx="1835095" cy="369332"/>
          </a:xfrm>
          <a:prstGeom prst="rect">
            <a:avLst/>
          </a:prstGeom>
          <a:noFill/>
        </p:spPr>
        <p:txBody>
          <a:bodyPr wrap="none" rtlCol="0">
            <a:spAutoFit/>
          </a:bodyPr>
          <a:lstStyle/>
          <a:p>
            <a:r>
              <a:rPr lang="en-US" dirty="0"/>
              <a:t>Impulse response</a:t>
            </a:r>
          </a:p>
        </p:txBody>
      </p:sp>
      <p:pic>
        <p:nvPicPr>
          <p:cNvPr id="48" name="Picture 47"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96" y="4271553"/>
            <a:ext cx="3739525" cy="1783466"/>
          </a:xfrm>
          <a:prstGeom prst="rect">
            <a:avLst/>
          </a:prstGeom>
        </p:spPr>
      </p:pic>
      <p:sp>
        <p:nvSpPr>
          <p:cNvPr id="51" name="Rectangle 50"/>
          <p:cNvSpPr/>
          <p:nvPr/>
        </p:nvSpPr>
        <p:spPr>
          <a:xfrm>
            <a:off x="1524000" y="4271553"/>
            <a:ext cx="9144000" cy="17186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Impulse (delta function: area = 1, width -&gt; 0, height -&gt; ∞)</a:t>
            </a:r>
          </a:p>
          <a:p>
            <a:pPr algn="ctr"/>
            <a:r>
              <a:rPr lang="en-US" dirty="0"/>
              <a:t>In discrete systems, its just a value of “1” </a:t>
            </a:r>
          </a:p>
        </p:txBody>
      </p:sp>
      <p:cxnSp>
        <p:nvCxnSpPr>
          <p:cNvPr id="15" name="Straight Arrow Connector 14"/>
          <p:cNvCxnSpPr/>
          <p:nvPr/>
        </p:nvCxnSpPr>
        <p:spPr>
          <a:xfrm flipH="1" flipV="1">
            <a:off x="2416701" y="2533961"/>
            <a:ext cx="906553" cy="25399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922071" y="2532072"/>
            <a:ext cx="612517" cy="369332"/>
          </a:xfrm>
          <a:prstGeom prst="rect">
            <a:avLst/>
          </a:prstGeom>
          <a:noFill/>
        </p:spPr>
        <p:txBody>
          <a:bodyPr wrap="none" rtlCol="0">
            <a:spAutoFit/>
          </a:bodyPr>
          <a:lstStyle/>
          <a:p>
            <a:r>
              <a:rPr lang="en-US" dirty="0"/>
              <a:t>time</a:t>
            </a:r>
          </a:p>
        </p:txBody>
      </p:sp>
      <p:sp>
        <p:nvSpPr>
          <p:cNvPr id="52" name="TextBox 51"/>
          <p:cNvSpPr txBox="1"/>
          <p:nvPr/>
        </p:nvSpPr>
        <p:spPr>
          <a:xfrm>
            <a:off x="7120697" y="3899828"/>
            <a:ext cx="612517" cy="369332"/>
          </a:xfrm>
          <a:prstGeom prst="rect">
            <a:avLst/>
          </a:prstGeom>
          <a:noFill/>
        </p:spPr>
        <p:txBody>
          <a:bodyPr wrap="none" rtlCol="0">
            <a:spAutoFit/>
          </a:bodyPr>
          <a:lstStyle/>
          <a:p>
            <a:r>
              <a:rPr lang="en-US" dirty="0"/>
              <a:t>time</a:t>
            </a:r>
          </a:p>
        </p:txBody>
      </p:sp>
      <p:sp>
        <p:nvSpPr>
          <p:cNvPr id="53" name="TextBox 52"/>
          <p:cNvSpPr txBox="1"/>
          <p:nvPr/>
        </p:nvSpPr>
        <p:spPr>
          <a:xfrm>
            <a:off x="3796824" y="2532072"/>
            <a:ext cx="612517" cy="369332"/>
          </a:xfrm>
          <a:prstGeom prst="rect">
            <a:avLst/>
          </a:prstGeom>
          <a:noFill/>
        </p:spPr>
        <p:txBody>
          <a:bodyPr wrap="none" rtlCol="0">
            <a:spAutoFit/>
          </a:bodyPr>
          <a:lstStyle/>
          <a:p>
            <a:r>
              <a:rPr lang="en-US" dirty="0"/>
              <a:t>time</a:t>
            </a:r>
          </a:p>
        </p:txBody>
      </p:sp>
      <p:sp>
        <p:nvSpPr>
          <p:cNvPr id="3" name="Rectangle 2"/>
          <p:cNvSpPr/>
          <p:nvPr/>
        </p:nvSpPr>
        <p:spPr>
          <a:xfrm>
            <a:off x="2072616" y="1128081"/>
            <a:ext cx="8006659" cy="44007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descr="delta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256" y="3451138"/>
            <a:ext cx="2503815" cy="2027805"/>
          </a:xfrm>
          <a:prstGeom prst="rect">
            <a:avLst/>
          </a:prstGeom>
        </p:spPr>
      </p:pic>
      <p:pic>
        <p:nvPicPr>
          <p:cNvPr id="20" name="Picture 19" descr="img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0592" y="1340728"/>
            <a:ext cx="2476500" cy="1866900"/>
          </a:xfrm>
          <a:prstGeom prst="rect">
            <a:avLst/>
          </a:prstGeom>
        </p:spPr>
      </p:pic>
      <p:pic>
        <p:nvPicPr>
          <p:cNvPr id="21" name="Picture 20"/>
          <p:cNvPicPr>
            <a:picLocks noChangeAspect="1"/>
          </p:cNvPicPr>
          <p:nvPr/>
        </p:nvPicPr>
        <p:blipFill>
          <a:blip r:embed="rId5"/>
          <a:stretch>
            <a:fillRect/>
          </a:stretch>
        </p:blipFill>
        <p:spPr>
          <a:xfrm>
            <a:off x="2416700" y="1564531"/>
            <a:ext cx="3487047" cy="1169848"/>
          </a:xfrm>
          <a:prstGeom prst="rect">
            <a:avLst/>
          </a:prstGeom>
        </p:spPr>
      </p:pic>
      <p:pic>
        <p:nvPicPr>
          <p:cNvPr id="22" name="Picture 21"/>
          <p:cNvPicPr>
            <a:picLocks noChangeAspect="1"/>
          </p:cNvPicPr>
          <p:nvPr/>
        </p:nvPicPr>
        <p:blipFill rotWithShape="1">
          <a:blip r:embed="rId6"/>
          <a:srcRect l="8875" r="41869"/>
          <a:stretch/>
        </p:blipFill>
        <p:spPr>
          <a:xfrm>
            <a:off x="2661525" y="3589413"/>
            <a:ext cx="2590955" cy="1446547"/>
          </a:xfrm>
          <a:prstGeom prst="rect">
            <a:avLst/>
          </a:prstGeom>
        </p:spPr>
      </p:pic>
    </p:spTree>
    <p:extLst>
      <p:ext uri="{BB962C8B-B14F-4D97-AF65-F5344CB8AC3E}">
        <p14:creationId xmlns:p14="http://schemas.microsoft.com/office/powerpoint/2010/main" val="1922448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Linear Time Invariant System</a:t>
            </a:r>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47" y="1128080"/>
            <a:ext cx="3739525" cy="1783466"/>
          </a:xfrm>
          <a:prstGeom prst="rect">
            <a:avLst/>
          </a:prstGeom>
        </p:spPr>
      </p:pic>
      <p:cxnSp>
        <p:nvCxnSpPr>
          <p:cNvPr id="6" name="Straight Connector 5"/>
          <p:cNvCxnSpPr/>
          <p:nvPr/>
        </p:nvCxnSpPr>
        <p:spPr>
          <a:xfrm flipV="1">
            <a:off x="1869217" y="2348163"/>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853663" y="2911546"/>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072615" y="2551601"/>
            <a:ext cx="2214680" cy="369332"/>
          </a:xfrm>
          <a:prstGeom prst="rect">
            <a:avLst/>
          </a:prstGeom>
          <a:noFill/>
        </p:spPr>
        <p:txBody>
          <a:bodyPr wrap="square" rtlCol="0">
            <a:spAutoFit/>
          </a:bodyPr>
          <a:lstStyle/>
          <a:p>
            <a:r>
              <a:rPr lang="en-US" dirty="0"/>
              <a:t>0	1	2	3</a:t>
            </a:r>
          </a:p>
        </p:txBody>
      </p:sp>
      <p:sp>
        <p:nvSpPr>
          <p:cNvPr id="10" name="TextBox 9"/>
          <p:cNvSpPr txBox="1"/>
          <p:nvPr/>
        </p:nvSpPr>
        <p:spPr>
          <a:xfrm>
            <a:off x="1747173" y="1368511"/>
            <a:ext cx="547483" cy="369332"/>
          </a:xfrm>
          <a:prstGeom prst="rect">
            <a:avLst/>
          </a:prstGeom>
          <a:noFill/>
        </p:spPr>
        <p:txBody>
          <a:bodyPr wrap="none" rtlCol="0">
            <a:spAutoFit/>
          </a:bodyPr>
          <a:lstStyle/>
          <a:p>
            <a:r>
              <a:rPr lang="en-US" dirty="0"/>
              <a:t>x[n]</a:t>
            </a:r>
          </a:p>
        </p:txBody>
      </p:sp>
      <p:cxnSp>
        <p:nvCxnSpPr>
          <p:cNvPr id="11" name="Straight Connector 10"/>
          <p:cNvCxnSpPr/>
          <p:nvPr/>
        </p:nvCxnSpPr>
        <p:spPr>
          <a:xfrm flipV="1">
            <a:off x="5008877" y="3696390"/>
            <a:ext cx="2418078" cy="17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277017" y="1749117"/>
            <a:ext cx="17639" cy="616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12275" y="3899828"/>
            <a:ext cx="2214680" cy="369332"/>
          </a:xfrm>
          <a:prstGeom prst="rect">
            <a:avLst/>
          </a:prstGeom>
          <a:noFill/>
        </p:spPr>
        <p:txBody>
          <a:bodyPr wrap="square" rtlCol="0">
            <a:spAutoFit/>
          </a:bodyPr>
          <a:lstStyle/>
          <a:p>
            <a:r>
              <a:rPr lang="en-US" dirty="0"/>
              <a:t>0	1	2	3</a:t>
            </a:r>
          </a:p>
        </p:txBody>
      </p:sp>
      <p:sp>
        <p:nvSpPr>
          <p:cNvPr id="14" name="TextBox 13"/>
          <p:cNvSpPr txBox="1"/>
          <p:nvPr/>
        </p:nvSpPr>
        <p:spPr>
          <a:xfrm>
            <a:off x="4886832" y="2716738"/>
            <a:ext cx="568786" cy="369332"/>
          </a:xfrm>
          <a:prstGeom prst="rect">
            <a:avLst/>
          </a:prstGeom>
          <a:noFill/>
        </p:spPr>
        <p:txBody>
          <a:bodyPr wrap="none" rtlCol="0">
            <a:spAutoFit/>
          </a:bodyPr>
          <a:lstStyle/>
          <a:p>
            <a:r>
              <a:rPr lang="en-US" dirty="0"/>
              <a:t>h[n]</a:t>
            </a:r>
          </a:p>
        </p:txBody>
      </p:sp>
      <p:sp>
        <p:nvSpPr>
          <p:cNvPr id="17" name="TextBox 16"/>
          <p:cNvSpPr txBox="1"/>
          <p:nvPr/>
        </p:nvSpPr>
        <p:spPr>
          <a:xfrm>
            <a:off x="5994567" y="2734379"/>
            <a:ext cx="301660" cy="369332"/>
          </a:xfrm>
          <a:prstGeom prst="rect">
            <a:avLst/>
          </a:prstGeom>
          <a:noFill/>
        </p:spPr>
        <p:txBody>
          <a:bodyPr wrap="none" rtlCol="0">
            <a:spAutoFit/>
          </a:bodyPr>
          <a:lstStyle/>
          <a:p>
            <a:r>
              <a:rPr lang="en-US" dirty="0"/>
              <a:t>1</a:t>
            </a:r>
          </a:p>
        </p:txBody>
      </p:sp>
      <p:sp>
        <p:nvSpPr>
          <p:cNvPr id="18" name="TextBox 17"/>
          <p:cNvSpPr txBox="1"/>
          <p:nvPr/>
        </p:nvSpPr>
        <p:spPr>
          <a:xfrm>
            <a:off x="1869217" y="1642518"/>
            <a:ext cx="301660" cy="369332"/>
          </a:xfrm>
          <a:prstGeom prst="rect">
            <a:avLst/>
          </a:prstGeom>
          <a:noFill/>
        </p:spPr>
        <p:txBody>
          <a:bodyPr wrap="none" rtlCol="0">
            <a:spAutoFit/>
          </a:bodyPr>
          <a:lstStyle/>
          <a:p>
            <a:r>
              <a:rPr lang="en-US" dirty="0"/>
              <a:t>1</a:t>
            </a:r>
          </a:p>
        </p:txBody>
      </p:sp>
      <p:cxnSp>
        <p:nvCxnSpPr>
          <p:cNvPr id="19" name="Straight Arrow Connector 18"/>
          <p:cNvCxnSpPr/>
          <p:nvPr/>
        </p:nvCxnSpPr>
        <p:spPr>
          <a:xfrm flipV="1">
            <a:off x="5252479" y="3260599"/>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833912" y="3220080"/>
            <a:ext cx="359932" cy="369332"/>
          </a:xfrm>
          <a:prstGeom prst="rect">
            <a:avLst/>
          </a:prstGeom>
          <a:noFill/>
        </p:spPr>
        <p:txBody>
          <a:bodyPr wrap="none" rtlCol="0">
            <a:spAutoFit/>
          </a:bodyPr>
          <a:lstStyle/>
          <a:p>
            <a:r>
              <a:rPr lang="en-US" dirty="0"/>
              <a:t>.5</a:t>
            </a:r>
          </a:p>
        </p:txBody>
      </p:sp>
      <p:cxnSp>
        <p:nvCxnSpPr>
          <p:cNvPr id="27" name="Straight Arrow Connector 26"/>
          <p:cNvCxnSpPr/>
          <p:nvPr/>
        </p:nvCxnSpPr>
        <p:spPr>
          <a:xfrm flipH="1" flipV="1">
            <a:off x="8902108" y="1545678"/>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057322" y="2330522"/>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260720" y="2533960"/>
            <a:ext cx="2214680" cy="369332"/>
          </a:xfrm>
          <a:prstGeom prst="rect">
            <a:avLst/>
          </a:prstGeom>
          <a:noFill/>
        </p:spPr>
        <p:txBody>
          <a:bodyPr wrap="square" rtlCol="0">
            <a:spAutoFit/>
          </a:bodyPr>
          <a:lstStyle/>
          <a:p>
            <a:r>
              <a:rPr lang="en-US" dirty="0"/>
              <a:t>0	1	2	3</a:t>
            </a:r>
          </a:p>
        </p:txBody>
      </p:sp>
      <p:sp>
        <p:nvSpPr>
          <p:cNvPr id="30" name="TextBox 29"/>
          <p:cNvSpPr txBox="1"/>
          <p:nvPr/>
        </p:nvSpPr>
        <p:spPr>
          <a:xfrm>
            <a:off x="7935277" y="1350870"/>
            <a:ext cx="551992" cy="369332"/>
          </a:xfrm>
          <a:prstGeom prst="rect">
            <a:avLst/>
          </a:prstGeom>
          <a:noFill/>
        </p:spPr>
        <p:txBody>
          <a:bodyPr wrap="none" rtlCol="0">
            <a:spAutoFit/>
          </a:bodyPr>
          <a:lstStyle/>
          <a:p>
            <a:r>
              <a:rPr lang="en-US" dirty="0"/>
              <a:t>y[n]</a:t>
            </a:r>
          </a:p>
        </p:txBody>
      </p:sp>
      <p:sp>
        <p:nvSpPr>
          <p:cNvPr id="31" name="TextBox 30"/>
          <p:cNvSpPr txBox="1"/>
          <p:nvPr/>
        </p:nvSpPr>
        <p:spPr>
          <a:xfrm>
            <a:off x="9043012" y="1368511"/>
            <a:ext cx="301660" cy="369332"/>
          </a:xfrm>
          <a:prstGeom prst="rect">
            <a:avLst/>
          </a:prstGeom>
          <a:noFill/>
        </p:spPr>
        <p:txBody>
          <a:bodyPr wrap="none" rtlCol="0">
            <a:spAutoFit/>
          </a:bodyPr>
          <a:lstStyle/>
          <a:p>
            <a:r>
              <a:rPr lang="en-US" dirty="0"/>
              <a:t>1</a:t>
            </a:r>
          </a:p>
        </p:txBody>
      </p:sp>
      <p:cxnSp>
        <p:nvCxnSpPr>
          <p:cNvPr id="32" name="Straight Arrow Connector 31"/>
          <p:cNvCxnSpPr/>
          <p:nvPr/>
        </p:nvCxnSpPr>
        <p:spPr>
          <a:xfrm flipV="1">
            <a:off x="8300924" y="1894731"/>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882357" y="1854212"/>
            <a:ext cx="359932" cy="369332"/>
          </a:xfrm>
          <a:prstGeom prst="rect">
            <a:avLst/>
          </a:prstGeom>
          <a:noFill/>
        </p:spPr>
        <p:txBody>
          <a:bodyPr wrap="none" rtlCol="0">
            <a:spAutoFit/>
          </a:bodyPr>
          <a:lstStyle/>
          <a:p>
            <a:r>
              <a:rPr lang="en-US" dirty="0"/>
              <a:t>.5</a:t>
            </a:r>
          </a:p>
        </p:txBody>
      </p:sp>
      <p:cxnSp>
        <p:nvCxnSpPr>
          <p:cNvPr id="34" name="Straight Connector 33"/>
          <p:cNvCxnSpPr/>
          <p:nvPr/>
        </p:nvCxnSpPr>
        <p:spPr>
          <a:xfrm flipV="1">
            <a:off x="1991262" y="5499599"/>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194660" y="5703037"/>
            <a:ext cx="2214680" cy="369332"/>
          </a:xfrm>
          <a:prstGeom prst="rect">
            <a:avLst/>
          </a:prstGeom>
          <a:noFill/>
        </p:spPr>
        <p:txBody>
          <a:bodyPr wrap="square" rtlCol="0">
            <a:spAutoFit/>
          </a:bodyPr>
          <a:lstStyle/>
          <a:p>
            <a:r>
              <a:rPr lang="en-US" dirty="0"/>
              <a:t>0	1	2	3</a:t>
            </a:r>
          </a:p>
        </p:txBody>
      </p:sp>
      <p:sp>
        <p:nvSpPr>
          <p:cNvPr id="36" name="TextBox 35"/>
          <p:cNvSpPr txBox="1"/>
          <p:nvPr/>
        </p:nvSpPr>
        <p:spPr>
          <a:xfrm>
            <a:off x="1869218" y="4519947"/>
            <a:ext cx="547483" cy="369332"/>
          </a:xfrm>
          <a:prstGeom prst="rect">
            <a:avLst/>
          </a:prstGeom>
          <a:noFill/>
        </p:spPr>
        <p:txBody>
          <a:bodyPr wrap="none" rtlCol="0">
            <a:spAutoFit/>
          </a:bodyPr>
          <a:lstStyle/>
          <a:p>
            <a:r>
              <a:rPr lang="en-US" dirty="0"/>
              <a:t>x[n]</a:t>
            </a:r>
          </a:p>
        </p:txBody>
      </p:sp>
      <p:cxnSp>
        <p:nvCxnSpPr>
          <p:cNvPr id="37" name="Straight Arrow Connector 36"/>
          <p:cNvCxnSpPr/>
          <p:nvPr/>
        </p:nvCxnSpPr>
        <p:spPr>
          <a:xfrm flipH="1" flipV="1">
            <a:off x="2787135" y="5163287"/>
            <a:ext cx="1" cy="353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84598" y="4978620"/>
            <a:ext cx="476926" cy="369332"/>
          </a:xfrm>
          <a:prstGeom prst="rect">
            <a:avLst/>
          </a:prstGeom>
          <a:noFill/>
        </p:spPr>
        <p:txBody>
          <a:bodyPr wrap="none" rtlCol="0">
            <a:spAutoFit/>
          </a:bodyPr>
          <a:lstStyle/>
          <a:p>
            <a:r>
              <a:rPr lang="en-US" dirty="0"/>
              <a:t>0.5</a:t>
            </a:r>
          </a:p>
        </p:txBody>
      </p:sp>
      <p:cxnSp>
        <p:nvCxnSpPr>
          <p:cNvPr id="40" name="Straight Arrow Connector 39"/>
          <p:cNvCxnSpPr/>
          <p:nvPr/>
        </p:nvCxnSpPr>
        <p:spPr>
          <a:xfrm flipH="1" flipV="1">
            <a:off x="6926458" y="6304680"/>
            <a:ext cx="2" cy="802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8057322" y="5325407"/>
            <a:ext cx="2418078" cy="17641"/>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260720" y="5528845"/>
            <a:ext cx="2214680" cy="369332"/>
          </a:xfrm>
          <a:prstGeom prst="rect">
            <a:avLst/>
          </a:prstGeom>
          <a:noFill/>
        </p:spPr>
        <p:txBody>
          <a:bodyPr wrap="square" rtlCol="0">
            <a:spAutoFit/>
          </a:bodyPr>
          <a:lstStyle/>
          <a:p>
            <a:r>
              <a:rPr lang="en-US" dirty="0"/>
              <a:t>0	1	2	3</a:t>
            </a:r>
          </a:p>
        </p:txBody>
      </p:sp>
      <p:sp>
        <p:nvSpPr>
          <p:cNvPr id="43" name="TextBox 42"/>
          <p:cNvSpPr txBox="1"/>
          <p:nvPr/>
        </p:nvSpPr>
        <p:spPr>
          <a:xfrm>
            <a:off x="7935277" y="4345755"/>
            <a:ext cx="551992" cy="369332"/>
          </a:xfrm>
          <a:prstGeom prst="rect">
            <a:avLst/>
          </a:prstGeom>
          <a:noFill/>
        </p:spPr>
        <p:txBody>
          <a:bodyPr wrap="none" rtlCol="0">
            <a:spAutoFit/>
          </a:bodyPr>
          <a:lstStyle/>
          <a:p>
            <a:r>
              <a:rPr lang="en-US" dirty="0"/>
              <a:t>y[n]</a:t>
            </a:r>
          </a:p>
        </p:txBody>
      </p:sp>
      <p:sp>
        <p:nvSpPr>
          <p:cNvPr id="44" name="TextBox 43"/>
          <p:cNvSpPr txBox="1"/>
          <p:nvPr/>
        </p:nvSpPr>
        <p:spPr>
          <a:xfrm>
            <a:off x="9043012" y="4363396"/>
            <a:ext cx="301660" cy="369332"/>
          </a:xfrm>
          <a:prstGeom prst="rect">
            <a:avLst/>
          </a:prstGeom>
          <a:noFill/>
        </p:spPr>
        <p:txBody>
          <a:bodyPr wrap="none" rtlCol="0">
            <a:spAutoFit/>
          </a:bodyPr>
          <a:lstStyle/>
          <a:p>
            <a:r>
              <a:rPr lang="en-US" dirty="0"/>
              <a:t>1</a:t>
            </a:r>
          </a:p>
        </p:txBody>
      </p:sp>
      <p:cxnSp>
        <p:nvCxnSpPr>
          <p:cNvPr id="45" name="Straight Arrow Connector 44"/>
          <p:cNvCxnSpPr/>
          <p:nvPr/>
        </p:nvCxnSpPr>
        <p:spPr>
          <a:xfrm flipV="1">
            <a:off x="9344672" y="4927750"/>
            <a:ext cx="0" cy="471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9363400" y="4704613"/>
            <a:ext cx="359932" cy="369332"/>
          </a:xfrm>
          <a:prstGeom prst="rect">
            <a:avLst/>
          </a:prstGeom>
          <a:noFill/>
        </p:spPr>
        <p:txBody>
          <a:bodyPr wrap="none" rtlCol="0">
            <a:spAutoFit/>
          </a:bodyPr>
          <a:lstStyle/>
          <a:p>
            <a:r>
              <a:rPr lang="en-US" dirty="0"/>
              <a:t>.5</a:t>
            </a:r>
          </a:p>
        </p:txBody>
      </p:sp>
      <p:cxnSp>
        <p:nvCxnSpPr>
          <p:cNvPr id="47" name="Straight Arrow Connector 46"/>
          <p:cNvCxnSpPr/>
          <p:nvPr/>
        </p:nvCxnSpPr>
        <p:spPr>
          <a:xfrm flipV="1">
            <a:off x="8903196" y="5073946"/>
            <a:ext cx="17642" cy="255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8448842" y="4889279"/>
            <a:ext cx="476926" cy="369332"/>
          </a:xfrm>
          <a:prstGeom prst="rect">
            <a:avLst/>
          </a:prstGeom>
          <a:noFill/>
        </p:spPr>
        <p:txBody>
          <a:bodyPr wrap="none" rtlCol="0">
            <a:spAutoFit/>
          </a:bodyPr>
          <a:lstStyle/>
          <a:p>
            <a:r>
              <a:rPr lang="en-US" dirty="0"/>
              <a:t>.25</a:t>
            </a:r>
          </a:p>
        </p:txBody>
      </p:sp>
      <p:sp>
        <p:nvSpPr>
          <p:cNvPr id="50" name="TextBox 49"/>
          <p:cNvSpPr txBox="1"/>
          <p:nvPr/>
        </p:nvSpPr>
        <p:spPr>
          <a:xfrm>
            <a:off x="5159494" y="4415648"/>
            <a:ext cx="1835095" cy="369332"/>
          </a:xfrm>
          <a:prstGeom prst="rect">
            <a:avLst/>
          </a:prstGeom>
          <a:noFill/>
        </p:spPr>
        <p:txBody>
          <a:bodyPr wrap="none" rtlCol="0">
            <a:spAutoFit/>
          </a:bodyPr>
          <a:lstStyle/>
          <a:p>
            <a:r>
              <a:rPr lang="en-US" dirty="0"/>
              <a:t>Impulse response</a:t>
            </a:r>
          </a:p>
        </p:txBody>
      </p:sp>
      <p:pic>
        <p:nvPicPr>
          <p:cNvPr id="48" name="Picture 47"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96" y="4271553"/>
            <a:ext cx="3739525" cy="1783466"/>
          </a:xfrm>
          <a:prstGeom prst="rect">
            <a:avLst/>
          </a:prstGeom>
        </p:spPr>
      </p:pic>
    </p:spTree>
    <p:extLst>
      <p:ext uri="{BB962C8B-B14F-4D97-AF65-F5344CB8AC3E}">
        <p14:creationId xmlns:p14="http://schemas.microsoft.com/office/powerpoint/2010/main" val="1792030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is actually really simple, but powerful</a:t>
            </a:r>
            <a:endParaRPr lang="en-US" dirty="0"/>
          </a:p>
        </p:txBody>
      </p:sp>
      <p:sp>
        <p:nvSpPr>
          <p:cNvPr id="3" name="Content Placeholder 2"/>
          <p:cNvSpPr>
            <a:spLocks noGrp="1"/>
          </p:cNvSpPr>
          <p:nvPr>
            <p:ph idx="1"/>
          </p:nvPr>
        </p:nvSpPr>
        <p:spPr>
          <a:xfrm>
            <a:off x="1981200" y="1932604"/>
            <a:ext cx="5064038" cy="3757567"/>
          </a:xfrm>
        </p:spPr>
        <p:txBody>
          <a:bodyPr>
            <a:normAutofit lnSpcReduction="10000"/>
          </a:bodyPr>
          <a:lstStyle/>
          <a:p>
            <a:r>
              <a:rPr lang="en-US" dirty="0" smtClean="0"/>
              <a:t>x[[n] = 1	2	3	2	4	0  	0	0 …</a:t>
            </a:r>
          </a:p>
          <a:p>
            <a:endParaRPr lang="en-US" dirty="0"/>
          </a:p>
          <a:p>
            <a:r>
              <a:rPr lang="en-US" dirty="0" smtClean="0"/>
              <a:t>h[n]  = 1 	1	1</a:t>
            </a:r>
          </a:p>
          <a:p>
            <a:endParaRPr lang="en-US" dirty="0"/>
          </a:p>
          <a:p>
            <a:r>
              <a:rPr lang="en-US" dirty="0" smtClean="0"/>
              <a:t>y[n] = 1	1	1</a:t>
            </a:r>
          </a:p>
          <a:p>
            <a:pPr marL="0" indent="0">
              <a:buNone/>
            </a:pPr>
            <a:r>
              <a:rPr lang="en-US" dirty="0"/>
              <a:t>	</a:t>
            </a:r>
            <a:r>
              <a:rPr lang="en-US" dirty="0" smtClean="0"/>
              <a:t>		2	2	2</a:t>
            </a:r>
          </a:p>
          <a:p>
            <a:pPr marL="0" indent="0">
              <a:buNone/>
            </a:pPr>
            <a:r>
              <a:rPr lang="en-US" dirty="0"/>
              <a:t>	</a:t>
            </a:r>
            <a:r>
              <a:rPr lang="en-US" dirty="0" smtClean="0"/>
              <a:t>			3	3	3</a:t>
            </a:r>
          </a:p>
          <a:p>
            <a:pPr marL="0" indent="0">
              <a:buNone/>
            </a:pPr>
            <a:r>
              <a:rPr lang="en-US" dirty="0"/>
              <a:t>	</a:t>
            </a:r>
            <a:r>
              <a:rPr lang="en-US" dirty="0" smtClean="0"/>
              <a:t>				2	2	2</a:t>
            </a:r>
          </a:p>
          <a:p>
            <a:pPr marL="0" indent="0">
              <a:buNone/>
            </a:pPr>
            <a:r>
              <a:rPr lang="en-US" dirty="0"/>
              <a:t>	</a:t>
            </a:r>
            <a:r>
              <a:rPr lang="en-US" dirty="0" smtClean="0"/>
              <a:t>					4	4	4</a:t>
            </a:r>
            <a:endParaRPr lang="en-US" dirty="0"/>
          </a:p>
          <a:p>
            <a:pPr marL="0" indent="0">
              <a:buNone/>
            </a:pPr>
            <a:r>
              <a:rPr lang="en-US" dirty="0" smtClean="0"/>
              <a:t>	---------------------------------------------</a:t>
            </a:r>
          </a:p>
          <a:p>
            <a:pPr marL="0" indent="0">
              <a:buNone/>
            </a:pPr>
            <a:r>
              <a:rPr lang="en-US" dirty="0" smtClean="0"/>
              <a:t>	y[n] =1	3	6	7	9	6	4 … </a:t>
            </a:r>
          </a:p>
        </p:txBody>
      </p:sp>
      <p:pic>
        <p:nvPicPr>
          <p:cNvPr id="4" name="Picture 3" descr="url.png"/>
          <p:cNvPicPr>
            <a:picLocks noChangeAspect="1"/>
          </p:cNvPicPr>
          <p:nvPr/>
        </p:nvPicPr>
        <p:blipFill rotWithShape="1">
          <a:blip r:embed="rId2">
            <a:extLst>
              <a:ext uri="{28A0092B-C50C-407E-A947-70E740481C1C}">
                <a14:useLocalDpi xmlns:a14="http://schemas.microsoft.com/office/drawing/2010/main" val="0"/>
              </a:ext>
            </a:extLst>
          </a:blip>
          <a:srcRect l="47711"/>
          <a:stretch/>
        </p:blipFill>
        <p:spPr>
          <a:xfrm>
            <a:off x="3773153" y="1080970"/>
            <a:ext cx="2194714" cy="798711"/>
          </a:xfrm>
          <a:prstGeom prst="rect">
            <a:avLst/>
          </a:prstGeom>
        </p:spPr>
      </p:pic>
      <p:cxnSp>
        <p:nvCxnSpPr>
          <p:cNvPr id="6" name="Straight Arrow Connector 5"/>
          <p:cNvCxnSpPr/>
          <p:nvPr/>
        </p:nvCxnSpPr>
        <p:spPr>
          <a:xfrm flipH="1">
            <a:off x="6066412" y="3369462"/>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768470" y="3202437"/>
            <a:ext cx="1167169" cy="369332"/>
          </a:xfrm>
          <a:prstGeom prst="rect">
            <a:avLst/>
          </a:prstGeom>
          <a:noFill/>
        </p:spPr>
        <p:txBody>
          <a:bodyPr wrap="none" rtlCol="0">
            <a:spAutoFit/>
          </a:bodyPr>
          <a:lstStyle/>
          <a:p>
            <a:r>
              <a:rPr lang="en-US" dirty="0"/>
              <a:t>h[n-0] x[0]</a:t>
            </a:r>
          </a:p>
        </p:txBody>
      </p:sp>
      <p:sp>
        <p:nvSpPr>
          <p:cNvPr id="8" name="TextBox 7"/>
          <p:cNvSpPr txBox="1"/>
          <p:nvPr/>
        </p:nvSpPr>
        <p:spPr>
          <a:xfrm>
            <a:off x="7762110" y="3571769"/>
            <a:ext cx="1167169" cy="369332"/>
          </a:xfrm>
          <a:prstGeom prst="rect">
            <a:avLst/>
          </a:prstGeom>
          <a:noFill/>
        </p:spPr>
        <p:txBody>
          <a:bodyPr wrap="none" rtlCol="0">
            <a:spAutoFit/>
          </a:bodyPr>
          <a:lstStyle/>
          <a:p>
            <a:r>
              <a:rPr lang="en-US" dirty="0"/>
              <a:t>h[n-1] x[1]</a:t>
            </a:r>
          </a:p>
        </p:txBody>
      </p:sp>
      <p:cxnSp>
        <p:nvCxnSpPr>
          <p:cNvPr id="9" name="Straight Arrow Connector 8"/>
          <p:cNvCxnSpPr/>
          <p:nvPr/>
        </p:nvCxnSpPr>
        <p:spPr>
          <a:xfrm flipH="1">
            <a:off x="6130612" y="3698272"/>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773390" y="3935861"/>
            <a:ext cx="1167169" cy="369332"/>
          </a:xfrm>
          <a:prstGeom prst="rect">
            <a:avLst/>
          </a:prstGeom>
          <a:noFill/>
        </p:spPr>
        <p:txBody>
          <a:bodyPr wrap="none" rtlCol="0">
            <a:spAutoFit/>
          </a:bodyPr>
          <a:lstStyle/>
          <a:p>
            <a:r>
              <a:rPr lang="en-US" dirty="0"/>
              <a:t>h[n-2] x[2]</a:t>
            </a:r>
          </a:p>
        </p:txBody>
      </p:sp>
      <p:cxnSp>
        <p:nvCxnSpPr>
          <p:cNvPr id="11" name="Straight Arrow Connector 10"/>
          <p:cNvCxnSpPr/>
          <p:nvPr/>
        </p:nvCxnSpPr>
        <p:spPr>
          <a:xfrm flipH="1">
            <a:off x="6141892" y="4062364"/>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753468" y="4292452"/>
            <a:ext cx="1167169" cy="369332"/>
          </a:xfrm>
          <a:prstGeom prst="rect">
            <a:avLst/>
          </a:prstGeom>
          <a:noFill/>
        </p:spPr>
        <p:txBody>
          <a:bodyPr wrap="none" rtlCol="0">
            <a:spAutoFit/>
          </a:bodyPr>
          <a:lstStyle/>
          <a:p>
            <a:r>
              <a:rPr lang="en-US" dirty="0"/>
              <a:t>h[n-3] x[1]</a:t>
            </a:r>
          </a:p>
        </p:txBody>
      </p:sp>
      <p:cxnSp>
        <p:nvCxnSpPr>
          <p:cNvPr id="13" name="Straight Arrow Connector 12"/>
          <p:cNvCxnSpPr/>
          <p:nvPr/>
        </p:nvCxnSpPr>
        <p:spPr>
          <a:xfrm flipH="1">
            <a:off x="6192530" y="4454237"/>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773390" y="4606219"/>
            <a:ext cx="1167169" cy="369332"/>
          </a:xfrm>
          <a:prstGeom prst="rect">
            <a:avLst/>
          </a:prstGeom>
          <a:noFill/>
        </p:spPr>
        <p:txBody>
          <a:bodyPr wrap="none" rtlCol="0">
            <a:spAutoFit/>
          </a:bodyPr>
          <a:lstStyle/>
          <a:p>
            <a:r>
              <a:rPr lang="en-US" dirty="0"/>
              <a:t>h[n-1] x[1]</a:t>
            </a:r>
          </a:p>
        </p:txBody>
      </p:sp>
      <p:cxnSp>
        <p:nvCxnSpPr>
          <p:cNvPr id="15" name="Straight Arrow Connector 14"/>
          <p:cNvCxnSpPr/>
          <p:nvPr/>
        </p:nvCxnSpPr>
        <p:spPr>
          <a:xfrm flipH="1">
            <a:off x="6247732" y="4803286"/>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106113" y="1270164"/>
            <a:ext cx="1737600" cy="369332"/>
          </a:xfrm>
          <a:prstGeom prst="rect">
            <a:avLst/>
          </a:prstGeom>
          <a:noFill/>
        </p:spPr>
        <p:txBody>
          <a:bodyPr wrap="none" rtlCol="0">
            <a:spAutoFit/>
          </a:bodyPr>
          <a:lstStyle/>
          <a:p>
            <a:r>
              <a:rPr lang="en-US" dirty="0"/>
              <a:t>y[n] = x[n] * h[n]</a:t>
            </a:r>
          </a:p>
        </p:txBody>
      </p:sp>
      <p:sp>
        <p:nvSpPr>
          <p:cNvPr id="17" name="TextBox 16"/>
          <p:cNvSpPr txBox="1"/>
          <p:nvPr/>
        </p:nvSpPr>
        <p:spPr>
          <a:xfrm>
            <a:off x="7803747" y="5521683"/>
            <a:ext cx="2733178" cy="646331"/>
          </a:xfrm>
          <a:prstGeom prst="rect">
            <a:avLst/>
          </a:prstGeom>
          <a:noFill/>
        </p:spPr>
        <p:txBody>
          <a:bodyPr wrap="none" rtlCol="0">
            <a:spAutoFit/>
          </a:bodyPr>
          <a:lstStyle/>
          <a:p>
            <a:r>
              <a:rPr lang="en-US" dirty="0"/>
              <a:t>Note, MA with Window = 3</a:t>
            </a:r>
            <a:br>
              <a:rPr lang="en-US" dirty="0"/>
            </a:br>
            <a:r>
              <a:rPr lang="en-US" dirty="0"/>
              <a:t>(if divided by 3)</a:t>
            </a:r>
          </a:p>
        </p:txBody>
      </p:sp>
      <p:sp>
        <p:nvSpPr>
          <p:cNvPr id="18" name="TextBox 17"/>
          <p:cNvSpPr txBox="1"/>
          <p:nvPr/>
        </p:nvSpPr>
        <p:spPr>
          <a:xfrm>
            <a:off x="1634556" y="5717530"/>
            <a:ext cx="6026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 if h[n] = 1/3, 1/3, 1/3, then y[n] = 1/3, 1, 2, 7/3, 3, 2, 4/3</a:t>
            </a:r>
          </a:p>
        </p:txBody>
      </p:sp>
    </p:spTree>
    <p:extLst>
      <p:ext uri="{BB962C8B-B14F-4D97-AF65-F5344CB8AC3E}">
        <p14:creationId xmlns:p14="http://schemas.microsoft.com/office/powerpoint/2010/main" val="187850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Convolution, different impulse response</a:t>
            </a:r>
            <a:endParaRPr lang="en-US" dirty="0"/>
          </a:p>
        </p:txBody>
      </p:sp>
      <p:sp>
        <p:nvSpPr>
          <p:cNvPr id="3" name="Content Placeholder 2"/>
          <p:cNvSpPr>
            <a:spLocks noGrp="1"/>
          </p:cNvSpPr>
          <p:nvPr>
            <p:ph idx="1"/>
          </p:nvPr>
        </p:nvSpPr>
        <p:spPr>
          <a:xfrm>
            <a:off x="1981200" y="1932604"/>
            <a:ext cx="5064038" cy="3757567"/>
          </a:xfrm>
        </p:spPr>
        <p:txBody>
          <a:bodyPr>
            <a:normAutofit lnSpcReduction="10000"/>
          </a:bodyPr>
          <a:lstStyle/>
          <a:p>
            <a:r>
              <a:rPr lang="en-US" dirty="0" smtClean="0"/>
              <a:t>x[[n] = 1	2	3	2	4	0  	0	0 …</a:t>
            </a:r>
          </a:p>
          <a:p>
            <a:endParaRPr lang="en-US" dirty="0"/>
          </a:p>
          <a:p>
            <a:r>
              <a:rPr lang="en-US" dirty="0" smtClean="0"/>
              <a:t>h[n]  = 3	2	1</a:t>
            </a:r>
          </a:p>
          <a:p>
            <a:endParaRPr lang="en-US" dirty="0"/>
          </a:p>
          <a:p>
            <a:r>
              <a:rPr lang="en-US" dirty="0" smtClean="0"/>
              <a:t>y[n] = 3	2	1</a:t>
            </a:r>
          </a:p>
          <a:p>
            <a:pPr marL="0" indent="0">
              <a:buNone/>
            </a:pPr>
            <a:r>
              <a:rPr lang="en-US" dirty="0"/>
              <a:t>	</a:t>
            </a:r>
            <a:r>
              <a:rPr lang="en-US" dirty="0" smtClean="0"/>
              <a:t>		6	4	1</a:t>
            </a:r>
          </a:p>
          <a:p>
            <a:pPr marL="0" indent="0">
              <a:buNone/>
            </a:pPr>
            <a:r>
              <a:rPr lang="en-US" dirty="0"/>
              <a:t>	</a:t>
            </a:r>
            <a:r>
              <a:rPr lang="en-US" dirty="0" smtClean="0"/>
              <a:t>			9	6	1</a:t>
            </a:r>
          </a:p>
          <a:p>
            <a:pPr marL="0" indent="0">
              <a:buNone/>
            </a:pPr>
            <a:r>
              <a:rPr lang="en-US" dirty="0"/>
              <a:t>	</a:t>
            </a:r>
            <a:r>
              <a:rPr lang="en-US" dirty="0" smtClean="0"/>
              <a:t>				6	4	1</a:t>
            </a:r>
          </a:p>
          <a:p>
            <a:pPr marL="0" indent="0">
              <a:buNone/>
            </a:pPr>
            <a:r>
              <a:rPr lang="en-US" dirty="0"/>
              <a:t>	</a:t>
            </a:r>
            <a:r>
              <a:rPr lang="en-US" dirty="0" smtClean="0"/>
              <a:t>					12	8	4</a:t>
            </a:r>
            <a:endParaRPr lang="en-US" dirty="0"/>
          </a:p>
          <a:p>
            <a:pPr marL="0" indent="0">
              <a:buNone/>
            </a:pPr>
            <a:r>
              <a:rPr lang="en-US" dirty="0" smtClean="0"/>
              <a:t>	---------------------------------------------</a:t>
            </a:r>
          </a:p>
          <a:p>
            <a:pPr marL="0" indent="0">
              <a:buNone/>
            </a:pPr>
            <a:r>
              <a:rPr lang="en-US" dirty="0" smtClean="0"/>
              <a:t>	y[n] =3	8	14	13	17	9	4 … </a:t>
            </a:r>
          </a:p>
        </p:txBody>
      </p:sp>
      <p:pic>
        <p:nvPicPr>
          <p:cNvPr id="4" name="Picture 3" descr="url.png"/>
          <p:cNvPicPr>
            <a:picLocks noChangeAspect="1"/>
          </p:cNvPicPr>
          <p:nvPr/>
        </p:nvPicPr>
        <p:blipFill rotWithShape="1">
          <a:blip r:embed="rId2">
            <a:extLst>
              <a:ext uri="{28A0092B-C50C-407E-A947-70E740481C1C}">
                <a14:useLocalDpi xmlns:a14="http://schemas.microsoft.com/office/drawing/2010/main" val="0"/>
              </a:ext>
            </a:extLst>
          </a:blip>
          <a:srcRect l="47711"/>
          <a:stretch/>
        </p:blipFill>
        <p:spPr>
          <a:xfrm>
            <a:off x="3773153" y="1080970"/>
            <a:ext cx="2194714" cy="798711"/>
          </a:xfrm>
          <a:prstGeom prst="rect">
            <a:avLst/>
          </a:prstGeom>
        </p:spPr>
      </p:pic>
      <p:cxnSp>
        <p:nvCxnSpPr>
          <p:cNvPr id="6" name="Straight Arrow Connector 5"/>
          <p:cNvCxnSpPr/>
          <p:nvPr/>
        </p:nvCxnSpPr>
        <p:spPr>
          <a:xfrm flipH="1">
            <a:off x="6066412" y="3369462"/>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768470" y="3202437"/>
            <a:ext cx="1167169" cy="369332"/>
          </a:xfrm>
          <a:prstGeom prst="rect">
            <a:avLst/>
          </a:prstGeom>
          <a:noFill/>
        </p:spPr>
        <p:txBody>
          <a:bodyPr wrap="none" rtlCol="0">
            <a:spAutoFit/>
          </a:bodyPr>
          <a:lstStyle/>
          <a:p>
            <a:r>
              <a:rPr lang="en-US" dirty="0"/>
              <a:t>h[n-0] x[0]</a:t>
            </a:r>
          </a:p>
        </p:txBody>
      </p:sp>
      <p:sp>
        <p:nvSpPr>
          <p:cNvPr id="8" name="TextBox 7"/>
          <p:cNvSpPr txBox="1"/>
          <p:nvPr/>
        </p:nvSpPr>
        <p:spPr>
          <a:xfrm>
            <a:off x="7762110" y="3571769"/>
            <a:ext cx="1167169" cy="369332"/>
          </a:xfrm>
          <a:prstGeom prst="rect">
            <a:avLst/>
          </a:prstGeom>
          <a:noFill/>
        </p:spPr>
        <p:txBody>
          <a:bodyPr wrap="none" rtlCol="0">
            <a:spAutoFit/>
          </a:bodyPr>
          <a:lstStyle/>
          <a:p>
            <a:r>
              <a:rPr lang="en-US" dirty="0"/>
              <a:t>h[n-1] x[1]</a:t>
            </a:r>
          </a:p>
        </p:txBody>
      </p:sp>
      <p:cxnSp>
        <p:nvCxnSpPr>
          <p:cNvPr id="9" name="Straight Arrow Connector 8"/>
          <p:cNvCxnSpPr/>
          <p:nvPr/>
        </p:nvCxnSpPr>
        <p:spPr>
          <a:xfrm flipH="1">
            <a:off x="6130612" y="3698272"/>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773390" y="3935861"/>
            <a:ext cx="1167169" cy="369332"/>
          </a:xfrm>
          <a:prstGeom prst="rect">
            <a:avLst/>
          </a:prstGeom>
          <a:noFill/>
        </p:spPr>
        <p:txBody>
          <a:bodyPr wrap="none" rtlCol="0">
            <a:spAutoFit/>
          </a:bodyPr>
          <a:lstStyle/>
          <a:p>
            <a:r>
              <a:rPr lang="en-US" dirty="0"/>
              <a:t>h[n-2] x[2]</a:t>
            </a:r>
          </a:p>
        </p:txBody>
      </p:sp>
      <p:cxnSp>
        <p:nvCxnSpPr>
          <p:cNvPr id="11" name="Straight Arrow Connector 10"/>
          <p:cNvCxnSpPr/>
          <p:nvPr/>
        </p:nvCxnSpPr>
        <p:spPr>
          <a:xfrm flipH="1">
            <a:off x="6141892" y="4062364"/>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753468" y="4292452"/>
            <a:ext cx="1167169" cy="369332"/>
          </a:xfrm>
          <a:prstGeom prst="rect">
            <a:avLst/>
          </a:prstGeom>
          <a:noFill/>
        </p:spPr>
        <p:txBody>
          <a:bodyPr wrap="none" rtlCol="0">
            <a:spAutoFit/>
          </a:bodyPr>
          <a:lstStyle/>
          <a:p>
            <a:r>
              <a:rPr lang="en-US" dirty="0"/>
              <a:t>h[n-3] x[1]</a:t>
            </a:r>
          </a:p>
        </p:txBody>
      </p:sp>
      <p:cxnSp>
        <p:nvCxnSpPr>
          <p:cNvPr id="13" name="Straight Arrow Connector 12"/>
          <p:cNvCxnSpPr/>
          <p:nvPr/>
        </p:nvCxnSpPr>
        <p:spPr>
          <a:xfrm flipH="1">
            <a:off x="6192530" y="4454237"/>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773390" y="4606219"/>
            <a:ext cx="1167169" cy="369332"/>
          </a:xfrm>
          <a:prstGeom prst="rect">
            <a:avLst/>
          </a:prstGeom>
          <a:noFill/>
        </p:spPr>
        <p:txBody>
          <a:bodyPr wrap="none" rtlCol="0">
            <a:spAutoFit/>
          </a:bodyPr>
          <a:lstStyle/>
          <a:p>
            <a:r>
              <a:rPr lang="en-US" dirty="0"/>
              <a:t>h[n-1] x[1]</a:t>
            </a:r>
          </a:p>
        </p:txBody>
      </p:sp>
      <p:cxnSp>
        <p:nvCxnSpPr>
          <p:cNvPr id="15" name="Straight Arrow Connector 14"/>
          <p:cNvCxnSpPr/>
          <p:nvPr/>
        </p:nvCxnSpPr>
        <p:spPr>
          <a:xfrm flipH="1">
            <a:off x="6247732" y="4803286"/>
            <a:ext cx="6703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106113" y="1270164"/>
            <a:ext cx="1737600" cy="369332"/>
          </a:xfrm>
          <a:prstGeom prst="rect">
            <a:avLst/>
          </a:prstGeom>
          <a:noFill/>
        </p:spPr>
        <p:txBody>
          <a:bodyPr wrap="none" rtlCol="0">
            <a:spAutoFit/>
          </a:bodyPr>
          <a:lstStyle/>
          <a:p>
            <a:r>
              <a:rPr lang="en-US" dirty="0"/>
              <a:t>y[n] = x[n] * h[n]</a:t>
            </a:r>
          </a:p>
        </p:txBody>
      </p:sp>
      <p:sp>
        <p:nvSpPr>
          <p:cNvPr id="17" name="TextBox 16"/>
          <p:cNvSpPr txBox="1"/>
          <p:nvPr/>
        </p:nvSpPr>
        <p:spPr>
          <a:xfrm>
            <a:off x="6371213" y="5521683"/>
            <a:ext cx="4470513" cy="646331"/>
          </a:xfrm>
          <a:prstGeom prst="rect">
            <a:avLst/>
          </a:prstGeom>
          <a:noFill/>
        </p:spPr>
        <p:txBody>
          <a:bodyPr wrap="square" rtlCol="0">
            <a:spAutoFit/>
          </a:bodyPr>
          <a:lstStyle/>
          <a:p>
            <a:r>
              <a:rPr lang="en-US" dirty="0"/>
              <a:t>This is called filtering the data with an FIR filter with impulse response h[n] = 3 2 1</a:t>
            </a:r>
          </a:p>
        </p:txBody>
      </p:sp>
    </p:spTree>
    <p:extLst>
      <p:ext uri="{BB962C8B-B14F-4D97-AF65-F5344CB8AC3E}">
        <p14:creationId xmlns:p14="http://schemas.microsoft.com/office/powerpoint/2010/main" val="441332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 of Convolution</a:t>
            </a:r>
            <a:endParaRPr lang="en-US" dirty="0"/>
          </a:p>
        </p:txBody>
      </p:sp>
      <p:sp>
        <p:nvSpPr>
          <p:cNvPr id="3" name="Content Placeholder 2"/>
          <p:cNvSpPr>
            <a:spLocks noGrp="1"/>
          </p:cNvSpPr>
          <p:nvPr>
            <p:ph idx="1"/>
          </p:nvPr>
        </p:nvSpPr>
        <p:spPr>
          <a:xfrm>
            <a:off x="2106111" y="1270070"/>
            <a:ext cx="8104689" cy="1411386"/>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pl-PL" dirty="0"/>
              <a:t>&gt;&gt;&gt; </a:t>
            </a:r>
            <a:r>
              <a:rPr lang="pl-PL" dirty="0" err="1"/>
              <a:t>np.convolve</a:t>
            </a:r>
            <a:r>
              <a:rPr lang="pl-PL" dirty="0"/>
              <a:t>([1, 2, 3], [0, 1, 0.5</a:t>
            </a:r>
            <a:r>
              <a:rPr lang="pl-PL" dirty="0" smtClean="0"/>
              <a:t>])</a:t>
            </a:r>
          </a:p>
          <a:p>
            <a:pPr marL="0" indent="0">
              <a:buNone/>
            </a:pPr>
            <a:endParaRPr lang="pl-PL" dirty="0"/>
          </a:p>
          <a:p>
            <a:pPr marL="0" indent="0">
              <a:buNone/>
            </a:pPr>
            <a:r>
              <a:rPr lang="pl-PL" dirty="0" err="1"/>
              <a:t>array</a:t>
            </a:r>
            <a:r>
              <a:rPr lang="pl-PL" dirty="0"/>
              <a:t>([ 0. ,  1. ,  2.5,  4. ,  1.5]</a:t>
            </a:r>
            <a:r>
              <a:rPr lang="pl-PL" dirty="0" smtClean="0"/>
              <a:t>)</a:t>
            </a:r>
          </a:p>
          <a:p>
            <a:pPr marL="0" indent="0">
              <a:buNone/>
            </a:pPr>
            <a:endParaRPr lang="pl-PL" dirty="0" smtClean="0"/>
          </a:p>
        </p:txBody>
      </p:sp>
      <p:sp>
        <p:nvSpPr>
          <p:cNvPr id="5" name="Content Placeholder 2"/>
          <p:cNvSpPr txBox="1">
            <a:spLocks/>
          </p:cNvSpPr>
          <p:nvPr/>
        </p:nvSpPr>
        <p:spPr>
          <a:xfrm>
            <a:off x="2357717" y="3153444"/>
            <a:ext cx="8229600" cy="241683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dirty="0" err="1"/>
              <a:t>numpy.convolve</a:t>
            </a:r>
            <a:r>
              <a:rPr lang="pl-PL" dirty="0"/>
              <a:t>(a, v, </a:t>
            </a:r>
            <a:r>
              <a:rPr lang="pl-PL" dirty="0" err="1"/>
              <a:t>mode</a:t>
            </a:r>
            <a:r>
              <a:rPr lang="pl-PL" dirty="0"/>
              <a:t>='</a:t>
            </a:r>
            <a:r>
              <a:rPr lang="pl-PL" dirty="0" err="1"/>
              <a:t>full</a:t>
            </a:r>
            <a:r>
              <a:rPr lang="pl-PL" dirty="0"/>
              <a:t>')[</a:t>
            </a:r>
            <a:r>
              <a:rPr lang="pl-PL" dirty="0" err="1"/>
              <a:t>source</a:t>
            </a:r>
            <a:r>
              <a:rPr lang="pl-PL" dirty="0" smtClean="0"/>
              <a:t>]</a:t>
            </a:r>
          </a:p>
          <a:p>
            <a:pPr marL="0" indent="0">
              <a:buNone/>
            </a:pPr>
            <a:endParaRPr lang="pl-PL" dirty="0"/>
          </a:p>
          <a:p>
            <a:r>
              <a:rPr lang="pl-PL" sz="1700" dirty="0" err="1"/>
              <a:t>Returns</a:t>
            </a:r>
            <a:r>
              <a:rPr lang="pl-PL" sz="1700" dirty="0"/>
              <a:t> the </a:t>
            </a:r>
            <a:r>
              <a:rPr lang="pl-PL" sz="1700" dirty="0" err="1"/>
              <a:t>discrete</a:t>
            </a:r>
            <a:r>
              <a:rPr lang="pl-PL" sz="1700" dirty="0"/>
              <a:t>, </a:t>
            </a:r>
            <a:r>
              <a:rPr lang="pl-PL" sz="1700" dirty="0" err="1"/>
              <a:t>linear</a:t>
            </a:r>
            <a:r>
              <a:rPr lang="pl-PL" sz="1700" dirty="0"/>
              <a:t> </a:t>
            </a:r>
            <a:r>
              <a:rPr lang="pl-PL" sz="1700" dirty="0" err="1"/>
              <a:t>convolution</a:t>
            </a:r>
            <a:r>
              <a:rPr lang="pl-PL" sz="1700" dirty="0"/>
              <a:t> of </a:t>
            </a:r>
            <a:r>
              <a:rPr lang="pl-PL" sz="1700" dirty="0" err="1"/>
              <a:t>two</a:t>
            </a:r>
            <a:r>
              <a:rPr lang="pl-PL" sz="1700" dirty="0"/>
              <a:t> one-</a:t>
            </a:r>
            <a:r>
              <a:rPr lang="pl-PL" sz="1700" dirty="0" err="1"/>
              <a:t>dimensional</a:t>
            </a:r>
            <a:r>
              <a:rPr lang="pl-PL" sz="1700" dirty="0"/>
              <a:t> </a:t>
            </a:r>
            <a:r>
              <a:rPr lang="pl-PL" sz="1700" dirty="0" err="1"/>
              <a:t>sequences</a:t>
            </a:r>
            <a:r>
              <a:rPr lang="pl-PL" sz="1700" dirty="0"/>
              <a:t>.</a:t>
            </a:r>
          </a:p>
          <a:p>
            <a:endParaRPr lang="pl-PL" sz="1700" dirty="0"/>
          </a:p>
          <a:p>
            <a:r>
              <a:rPr lang="pl-PL" sz="1700" dirty="0"/>
              <a:t>The </a:t>
            </a:r>
            <a:r>
              <a:rPr lang="pl-PL" sz="1700" dirty="0" err="1"/>
              <a:t>convolution</a:t>
            </a:r>
            <a:r>
              <a:rPr lang="pl-PL" sz="1700" dirty="0"/>
              <a:t> operator </a:t>
            </a:r>
            <a:r>
              <a:rPr lang="pl-PL" sz="1700" dirty="0" err="1"/>
              <a:t>is</a:t>
            </a:r>
            <a:r>
              <a:rPr lang="pl-PL" sz="1700" dirty="0"/>
              <a:t> </a:t>
            </a:r>
            <a:r>
              <a:rPr lang="pl-PL" sz="1700" dirty="0" err="1"/>
              <a:t>often</a:t>
            </a:r>
            <a:r>
              <a:rPr lang="pl-PL" sz="1700" dirty="0"/>
              <a:t> </a:t>
            </a:r>
            <a:r>
              <a:rPr lang="pl-PL" sz="1700" dirty="0" err="1"/>
              <a:t>seen</a:t>
            </a:r>
            <a:r>
              <a:rPr lang="pl-PL" sz="1700" dirty="0"/>
              <a:t> in </a:t>
            </a:r>
            <a:r>
              <a:rPr lang="pl-PL" sz="1700" dirty="0" err="1"/>
              <a:t>signal</a:t>
            </a:r>
            <a:r>
              <a:rPr lang="pl-PL" sz="1700" dirty="0"/>
              <a:t> </a:t>
            </a:r>
            <a:r>
              <a:rPr lang="pl-PL" sz="1700" dirty="0" err="1"/>
              <a:t>processing</a:t>
            </a:r>
            <a:r>
              <a:rPr lang="pl-PL" sz="1700" dirty="0"/>
              <a:t>, </a:t>
            </a:r>
            <a:r>
              <a:rPr lang="pl-PL" sz="1700" dirty="0" err="1"/>
              <a:t>where</a:t>
            </a:r>
            <a:r>
              <a:rPr lang="pl-PL" sz="1700" dirty="0"/>
              <a:t> </a:t>
            </a:r>
            <a:r>
              <a:rPr lang="pl-PL" sz="1700" dirty="0" err="1"/>
              <a:t>it</a:t>
            </a:r>
            <a:r>
              <a:rPr lang="pl-PL" sz="1700" dirty="0"/>
              <a:t> </a:t>
            </a:r>
            <a:r>
              <a:rPr lang="pl-PL" sz="1700" dirty="0" err="1"/>
              <a:t>models</a:t>
            </a:r>
            <a:r>
              <a:rPr lang="pl-PL" sz="1700" dirty="0"/>
              <a:t> the </a:t>
            </a:r>
            <a:r>
              <a:rPr lang="pl-PL" sz="1700" dirty="0" err="1"/>
              <a:t>effect</a:t>
            </a:r>
            <a:r>
              <a:rPr lang="pl-PL" sz="1700" dirty="0"/>
              <a:t> of a </a:t>
            </a:r>
            <a:r>
              <a:rPr lang="pl-PL" sz="1700" dirty="0" err="1"/>
              <a:t>linear</a:t>
            </a:r>
            <a:r>
              <a:rPr lang="pl-PL" sz="1700" dirty="0"/>
              <a:t> </a:t>
            </a:r>
            <a:r>
              <a:rPr lang="pl-PL" sz="1700" dirty="0" err="1"/>
              <a:t>time-invariant</a:t>
            </a:r>
            <a:r>
              <a:rPr lang="pl-PL" sz="1700" dirty="0"/>
              <a:t> system on a </a:t>
            </a:r>
            <a:r>
              <a:rPr lang="pl-PL" sz="1700" dirty="0" err="1"/>
              <a:t>signal</a:t>
            </a:r>
            <a:r>
              <a:rPr lang="pl-PL" sz="1700" dirty="0"/>
              <a:t> [R17]. In </a:t>
            </a:r>
            <a:r>
              <a:rPr lang="pl-PL" sz="1700" dirty="0" err="1"/>
              <a:t>probability</a:t>
            </a:r>
            <a:r>
              <a:rPr lang="pl-PL" sz="1700" dirty="0"/>
              <a:t> </a:t>
            </a:r>
            <a:r>
              <a:rPr lang="pl-PL" sz="1700" dirty="0" err="1"/>
              <a:t>theory</a:t>
            </a:r>
            <a:r>
              <a:rPr lang="pl-PL" sz="1700" dirty="0"/>
              <a:t>, the sum of </a:t>
            </a:r>
            <a:r>
              <a:rPr lang="pl-PL" sz="1700" dirty="0" err="1"/>
              <a:t>two</a:t>
            </a:r>
            <a:r>
              <a:rPr lang="pl-PL" sz="1700" dirty="0"/>
              <a:t> independent </a:t>
            </a:r>
            <a:r>
              <a:rPr lang="pl-PL" sz="1700" dirty="0" err="1"/>
              <a:t>random</a:t>
            </a:r>
            <a:r>
              <a:rPr lang="pl-PL" sz="1700" dirty="0"/>
              <a:t> </a:t>
            </a:r>
            <a:r>
              <a:rPr lang="pl-PL" sz="1700" dirty="0" err="1"/>
              <a:t>variables</a:t>
            </a:r>
            <a:r>
              <a:rPr lang="pl-PL" sz="1700" dirty="0"/>
              <a:t> </a:t>
            </a:r>
            <a:r>
              <a:rPr lang="pl-PL" sz="1700" dirty="0" err="1"/>
              <a:t>is</a:t>
            </a:r>
            <a:r>
              <a:rPr lang="pl-PL" sz="1700" dirty="0"/>
              <a:t> </a:t>
            </a:r>
            <a:r>
              <a:rPr lang="pl-PL" sz="1700" dirty="0" err="1"/>
              <a:t>distributed</a:t>
            </a:r>
            <a:r>
              <a:rPr lang="pl-PL" sz="1700" dirty="0"/>
              <a:t> </a:t>
            </a:r>
            <a:r>
              <a:rPr lang="pl-PL" sz="1700" dirty="0" err="1"/>
              <a:t>according</a:t>
            </a:r>
            <a:r>
              <a:rPr lang="pl-PL" sz="1700" dirty="0"/>
              <a:t> to the </a:t>
            </a:r>
            <a:r>
              <a:rPr lang="pl-PL" sz="1700" dirty="0" err="1"/>
              <a:t>convolution</a:t>
            </a:r>
            <a:r>
              <a:rPr lang="pl-PL" sz="1700" dirty="0"/>
              <a:t> of </a:t>
            </a:r>
            <a:r>
              <a:rPr lang="pl-PL" sz="1700" dirty="0" err="1"/>
              <a:t>their</a:t>
            </a:r>
            <a:r>
              <a:rPr lang="pl-PL" sz="1700" dirty="0"/>
              <a:t> </a:t>
            </a:r>
            <a:r>
              <a:rPr lang="pl-PL" sz="1700" dirty="0" err="1"/>
              <a:t>individual</a:t>
            </a:r>
            <a:r>
              <a:rPr lang="pl-PL" sz="1700" dirty="0"/>
              <a:t> </a:t>
            </a:r>
            <a:r>
              <a:rPr lang="pl-PL" sz="1700" dirty="0" err="1"/>
              <a:t>distributions</a:t>
            </a:r>
            <a:r>
              <a:rPr lang="pl-PL" sz="1700" dirty="0"/>
              <a:t>.</a:t>
            </a:r>
            <a:endParaRPr lang="en-US" sz="1700" dirty="0"/>
          </a:p>
        </p:txBody>
      </p:sp>
    </p:spTree>
    <p:extLst>
      <p:ext uri="{BB962C8B-B14F-4D97-AF65-F5344CB8AC3E}">
        <p14:creationId xmlns:p14="http://schemas.microsoft.com/office/powerpoint/2010/main" val="3846521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why we care</a:t>
            </a:r>
            <a:endParaRPr lang="en-US" dirty="0"/>
          </a:p>
        </p:txBody>
      </p:sp>
      <p:pic>
        <p:nvPicPr>
          <p:cNvPr id="5" name="Picture 4"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588" y="943046"/>
            <a:ext cx="4127500" cy="1968500"/>
          </a:xfrm>
          <a:prstGeom prst="rect">
            <a:avLst/>
          </a:prstGeom>
        </p:spPr>
      </p:pic>
      <p:sp>
        <p:nvSpPr>
          <p:cNvPr id="6" name="TextBox 5"/>
          <p:cNvSpPr txBox="1"/>
          <p:nvPr/>
        </p:nvSpPr>
        <p:spPr>
          <a:xfrm>
            <a:off x="1981200" y="2946828"/>
            <a:ext cx="3351624" cy="923330"/>
          </a:xfrm>
          <a:prstGeom prst="rect">
            <a:avLst/>
          </a:prstGeom>
          <a:noFill/>
        </p:spPr>
        <p:txBody>
          <a:bodyPr wrap="none" rtlCol="0">
            <a:spAutoFit/>
          </a:bodyPr>
          <a:lstStyle/>
          <a:p>
            <a:r>
              <a:rPr lang="en-US" dirty="0"/>
              <a:t>Take Any Input Sequence x[n]</a:t>
            </a:r>
          </a:p>
          <a:p>
            <a:r>
              <a:rPr lang="en-US" dirty="0"/>
              <a:t>Filter for what you want with h[n]</a:t>
            </a:r>
          </a:p>
          <a:p>
            <a:r>
              <a:rPr lang="en-US" dirty="0"/>
              <a:t>Get result y[n]</a:t>
            </a:r>
          </a:p>
        </p:txBody>
      </p:sp>
      <p:sp>
        <p:nvSpPr>
          <p:cNvPr id="9" name="TextBox 8"/>
          <p:cNvSpPr txBox="1"/>
          <p:nvPr/>
        </p:nvSpPr>
        <p:spPr>
          <a:xfrm>
            <a:off x="2123750" y="4092749"/>
            <a:ext cx="8087050" cy="1754327"/>
          </a:xfrm>
          <a:prstGeom prst="rect">
            <a:avLst/>
          </a:prstGeom>
          <a:noFill/>
        </p:spPr>
        <p:txBody>
          <a:bodyPr wrap="square" rtlCol="0">
            <a:spAutoFit/>
          </a:bodyPr>
          <a:lstStyle/>
          <a:p>
            <a:r>
              <a:rPr lang="en-US" b="1" dirty="0"/>
              <a:t>h[n]	</a:t>
            </a:r>
            <a:r>
              <a:rPr lang="en-US" dirty="0"/>
              <a:t>					</a:t>
            </a:r>
            <a:r>
              <a:rPr lang="en-US" b="1" dirty="0"/>
              <a:t>Result</a:t>
            </a:r>
          </a:p>
          <a:p>
            <a:endParaRPr lang="en-US" dirty="0"/>
          </a:p>
          <a:p>
            <a:r>
              <a:rPr lang="en-US" dirty="0"/>
              <a:t>1/W,1/W,1/W,1/W			Low pass filter or moving average, with 1/W cutoff</a:t>
            </a:r>
          </a:p>
          <a:p>
            <a:r>
              <a:rPr lang="en-US" dirty="0"/>
              <a:t>(a1,a2,…a10)				Any linear weighted sum</a:t>
            </a:r>
          </a:p>
          <a:p>
            <a:r>
              <a:rPr lang="en-US" dirty="0"/>
              <a:t>1, -1						Differential</a:t>
            </a:r>
          </a:p>
          <a:p>
            <a:r>
              <a:rPr lang="en-US" dirty="0"/>
              <a:t>Any sequence				Cross-correlation, allows you to look for similar pattern</a:t>
            </a:r>
          </a:p>
        </p:txBody>
      </p:sp>
      <p:sp>
        <p:nvSpPr>
          <p:cNvPr id="7" name="TextBox 6"/>
          <p:cNvSpPr txBox="1"/>
          <p:nvPr/>
        </p:nvSpPr>
        <p:spPr>
          <a:xfrm>
            <a:off x="7912383" y="2946828"/>
            <a:ext cx="2091919" cy="1200329"/>
          </a:xfrm>
          <a:prstGeom prst="rect">
            <a:avLst/>
          </a:prstGeom>
          <a:noFill/>
        </p:spPr>
        <p:txBody>
          <a:bodyPr wrap="none" rtlCol="0">
            <a:spAutoFit/>
          </a:bodyPr>
          <a:lstStyle/>
          <a:p>
            <a:r>
              <a:rPr lang="en-US" sz="2400" dirty="0"/>
              <a:t>FIR:</a:t>
            </a:r>
          </a:p>
          <a:p>
            <a:r>
              <a:rPr lang="en-US" sz="2400" dirty="0"/>
              <a:t>Finite Impulse </a:t>
            </a:r>
          </a:p>
          <a:p>
            <a:r>
              <a:rPr lang="en-US" sz="2400" dirty="0"/>
              <a:t>Response Filter</a:t>
            </a:r>
          </a:p>
        </p:txBody>
      </p:sp>
    </p:spTree>
    <p:extLst>
      <p:ext uri="{BB962C8B-B14F-4D97-AF65-F5344CB8AC3E}">
        <p14:creationId xmlns:p14="http://schemas.microsoft.com/office/powerpoint/2010/main" val="384159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Convolution</a:t>
            </a:r>
            <a:endParaRPr lang="en-US" dirty="0"/>
          </a:p>
        </p:txBody>
      </p:sp>
      <p:pic>
        <p:nvPicPr>
          <p:cNvPr id="4" name="Picture 3" descr="E_7_6.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02" y="1547563"/>
            <a:ext cx="8953679" cy="1839540"/>
          </a:xfrm>
          <a:prstGeom prst="rect">
            <a:avLst/>
          </a:prstGeom>
        </p:spPr>
      </p:pic>
      <p:pic>
        <p:nvPicPr>
          <p:cNvPr id="5" name="Picture 4" descr="E_7_8.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322" y="3786378"/>
            <a:ext cx="8717747" cy="1417765"/>
          </a:xfrm>
          <a:prstGeom prst="rect">
            <a:avLst/>
          </a:prstGeom>
        </p:spPr>
      </p:pic>
    </p:spTree>
    <p:extLst>
      <p:ext uri="{BB962C8B-B14F-4D97-AF65-F5344CB8AC3E}">
        <p14:creationId xmlns:p14="http://schemas.microsoft.com/office/powerpoint/2010/main" val="405373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descr="F_7_8.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975" y="1629970"/>
            <a:ext cx="7061200" cy="3962400"/>
          </a:xfrm>
          <a:prstGeom prst="rect">
            <a:avLst/>
          </a:prstGeom>
        </p:spPr>
      </p:pic>
    </p:spTree>
    <p:extLst>
      <p:ext uri="{BB962C8B-B14F-4D97-AF65-F5344CB8AC3E}">
        <p14:creationId xmlns:p14="http://schemas.microsoft.com/office/powerpoint/2010/main" val="103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35" y="-88205"/>
            <a:ext cx="8229600" cy="668408"/>
          </a:xfrm>
        </p:spPr>
        <p:txBody>
          <a:bodyPr/>
          <a:lstStyle/>
          <a:p>
            <a:r>
              <a:rPr lang="en-US" dirty="0" smtClean="0"/>
              <a:t>A High </a:t>
            </a:r>
            <a:r>
              <a:rPr lang="en-US" dirty="0"/>
              <a:t>L</a:t>
            </a:r>
            <a:r>
              <a:rPr lang="en-US" dirty="0" smtClean="0"/>
              <a:t>evel </a:t>
            </a:r>
            <a:r>
              <a:rPr lang="en-US" dirty="0"/>
              <a:t>F</a:t>
            </a:r>
            <a:r>
              <a:rPr lang="en-US" dirty="0" smtClean="0"/>
              <a:t>ramework </a:t>
            </a:r>
            <a:endParaRPr lang="en-US" dirty="0"/>
          </a:p>
        </p:txBody>
      </p:sp>
      <p:sp>
        <p:nvSpPr>
          <p:cNvPr id="4" name="TextBox 3"/>
          <p:cNvSpPr txBox="1"/>
          <p:nvPr/>
        </p:nvSpPr>
        <p:spPr>
          <a:xfrm>
            <a:off x="1833486" y="1298982"/>
            <a:ext cx="1508829"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Objects</a:t>
            </a:r>
          </a:p>
          <a:p>
            <a:endParaRPr lang="en-US" dirty="0"/>
          </a:p>
          <a:p>
            <a:r>
              <a:rPr lang="en-US" dirty="0"/>
              <a:t>Events/Experiments</a:t>
            </a:r>
          </a:p>
          <a:p>
            <a:endParaRPr lang="en-US" dirty="0"/>
          </a:p>
          <a:p>
            <a:r>
              <a:rPr lang="en-US" dirty="0"/>
              <a:t>People/Customers</a:t>
            </a:r>
          </a:p>
          <a:p>
            <a:endParaRPr lang="en-US" dirty="0"/>
          </a:p>
          <a:p>
            <a:r>
              <a:rPr lang="en-US" dirty="0"/>
              <a:t>Products</a:t>
            </a:r>
          </a:p>
          <a:p>
            <a:endParaRPr lang="en-US" dirty="0"/>
          </a:p>
          <a:p>
            <a:r>
              <a:rPr lang="en-US" dirty="0"/>
              <a:t>Stocks</a:t>
            </a:r>
          </a:p>
          <a:p>
            <a:endParaRPr lang="en-US" dirty="0"/>
          </a:p>
          <a:p>
            <a:r>
              <a:rPr lang="en-US" dirty="0"/>
              <a:t>…</a:t>
            </a:r>
          </a:p>
        </p:txBody>
      </p:sp>
      <p:sp>
        <p:nvSpPr>
          <p:cNvPr id="5" name="TextBox 4"/>
          <p:cNvSpPr txBox="1"/>
          <p:nvPr/>
        </p:nvSpPr>
        <p:spPr>
          <a:xfrm>
            <a:off x="1833485" y="814226"/>
            <a:ext cx="1207520" cy="369332"/>
          </a:xfrm>
          <a:prstGeom prst="rect">
            <a:avLst/>
          </a:prstGeom>
          <a:noFill/>
        </p:spPr>
        <p:txBody>
          <a:bodyPr wrap="none" rtlCol="0">
            <a:spAutoFit/>
          </a:bodyPr>
          <a:lstStyle/>
          <a:p>
            <a:r>
              <a:rPr lang="en-US" dirty="0"/>
              <a:t>In Real Life</a:t>
            </a:r>
          </a:p>
        </p:txBody>
      </p:sp>
      <p:pic>
        <p:nvPicPr>
          <p:cNvPr id="8" name="Picture 7" descr="scr_6_11.gif"/>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951134" y="1327068"/>
            <a:ext cx="2951855" cy="1896567"/>
          </a:xfrm>
          <a:prstGeom prst="rect">
            <a:avLst/>
          </a:prstGeom>
        </p:spPr>
      </p:pic>
      <p:cxnSp>
        <p:nvCxnSpPr>
          <p:cNvPr id="10" name="Straight Arrow Connector 9"/>
          <p:cNvCxnSpPr/>
          <p:nvPr/>
        </p:nvCxnSpPr>
        <p:spPr>
          <a:xfrm>
            <a:off x="5722259" y="1051155"/>
            <a:ext cx="371871" cy="264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719391" y="569620"/>
            <a:ext cx="1949948" cy="646331"/>
          </a:xfrm>
          <a:prstGeom prst="rect">
            <a:avLst/>
          </a:prstGeom>
          <a:noFill/>
        </p:spPr>
        <p:txBody>
          <a:bodyPr wrap="none" rtlCol="0">
            <a:spAutoFit/>
          </a:bodyPr>
          <a:lstStyle/>
          <a:p>
            <a:r>
              <a:rPr lang="en-US" dirty="0"/>
              <a:t>Features, but also </a:t>
            </a:r>
            <a:br>
              <a:rPr lang="en-US" dirty="0"/>
            </a:br>
            <a:r>
              <a:rPr lang="en-US" dirty="0"/>
              <a:t>loss of information</a:t>
            </a:r>
          </a:p>
        </p:txBody>
      </p:sp>
      <p:sp>
        <p:nvSpPr>
          <p:cNvPr id="14" name="TextBox 13"/>
          <p:cNvSpPr txBox="1"/>
          <p:nvPr/>
        </p:nvSpPr>
        <p:spPr>
          <a:xfrm>
            <a:off x="4951134" y="1334000"/>
            <a:ext cx="2951855" cy="341632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endParaRPr lang="en-US" dirty="0"/>
          </a:p>
          <a:p>
            <a:endParaRPr lang="en-US" dirty="0"/>
          </a:p>
          <a:p>
            <a:r>
              <a:rPr lang="en-US" dirty="0"/>
              <a:t>	In Sample</a:t>
            </a:r>
          </a:p>
          <a:p>
            <a:endParaRPr lang="en-US" dirty="0"/>
          </a:p>
          <a:p>
            <a:endParaRPr lang="en-US" dirty="0"/>
          </a:p>
          <a:p>
            <a:endParaRPr lang="en-US" dirty="0"/>
          </a:p>
          <a:p>
            <a:endParaRPr lang="en-US" dirty="0"/>
          </a:p>
          <a:p>
            <a:endParaRPr lang="en-US" dirty="0"/>
          </a:p>
          <a:p>
            <a:r>
              <a:rPr lang="en-US" dirty="0"/>
              <a:t>	Out of Sample</a:t>
            </a:r>
          </a:p>
          <a:p>
            <a:endParaRPr lang="en-US" dirty="0"/>
          </a:p>
          <a:p>
            <a:endParaRPr lang="en-US" dirty="0"/>
          </a:p>
        </p:txBody>
      </p:sp>
      <p:sp>
        <p:nvSpPr>
          <p:cNvPr id="15" name="Rectangle 14"/>
          <p:cNvSpPr/>
          <p:nvPr/>
        </p:nvSpPr>
        <p:spPr>
          <a:xfrm>
            <a:off x="4398491" y="1315961"/>
            <a:ext cx="552642" cy="3427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Person 1</a:t>
            </a:r>
          </a:p>
          <a:p>
            <a:pPr algn="ctr"/>
            <a:r>
              <a:rPr lang="en-US" sz="800" dirty="0"/>
              <a:t>Person 2</a:t>
            </a:r>
          </a:p>
          <a:p>
            <a:pPr algn="ctr"/>
            <a:r>
              <a:rPr lang="en-US" sz="800" dirty="0"/>
              <a:t>Person 3</a:t>
            </a:r>
          </a:p>
          <a:p>
            <a:pPr algn="ctr"/>
            <a:endParaRPr lang="en-US" sz="800" dirty="0"/>
          </a:p>
          <a:p>
            <a:pPr algn="ctr"/>
            <a:endParaRPr lang="en-US" sz="800" dirty="0"/>
          </a:p>
          <a:p>
            <a:pPr algn="ctr"/>
            <a:r>
              <a:rPr lang="en-US" sz="800" dirty="0"/>
              <a:t>.</a:t>
            </a:r>
          </a:p>
          <a:p>
            <a:pPr algn="ctr"/>
            <a:r>
              <a:rPr lang="en-US" sz="800" dirty="0"/>
              <a:t>.</a:t>
            </a:r>
          </a:p>
          <a:p>
            <a:pPr algn="ctr"/>
            <a:r>
              <a:rPr lang="en-US" sz="800" dirty="0"/>
              <a:t>.</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r>
              <a:rPr lang="en-US" sz="800" dirty="0"/>
              <a:t>Person N</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dirty="0"/>
          </a:p>
        </p:txBody>
      </p:sp>
      <p:cxnSp>
        <p:nvCxnSpPr>
          <p:cNvPr id="17" name="Straight Arrow Connector 16"/>
          <p:cNvCxnSpPr/>
          <p:nvPr/>
        </p:nvCxnSpPr>
        <p:spPr>
          <a:xfrm flipV="1">
            <a:off x="3041006" y="2023401"/>
            <a:ext cx="1492793" cy="9526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284750" y="2281648"/>
            <a:ext cx="1295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915051" y="1875735"/>
            <a:ext cx="1560644" cy="2862323"/>
          </a:xfrm>
          <a:prstGeom prst="rect">
            <a:avLst/>
          </a:prstGeom>
          <a:noFill/>
        </p:spPr>
        <p:txBody>
          <a:bodyPr wrap="none" rtlCol="0">
            <a:spAutoFit/>
          </a:bodyPr>
          <a:lstStyle/>
          <a:p>
            <a:r>
              <a:rPr lang="en-US" dirty="0"/>
              <a:t>Characteristics</a:t>
            </a:r>
          </a:p>
          <a:p>
            <a:r>
              <a:rPr lang="en-US" dirty="0"/>
              <a:t>Patterns</a:t>
            </a:r>
          </a:p>
          <a:p>
            <a:r>
              <a:rPr lang="en-US" dirty="0"/>
              <a:t>Models</a:t>
            </a:r>
          </a:p>
          <a:p>
            <a:endParaRPr lang="en-US" dirty="0"/>
          </a:p>
          <a:p>
            <a:endParaRPr lang="en-US" dirty="0"/>
          </a:p>
          <a:p>
            <a:r>
              <a:rPr lang="en-US" dirty="0"/>
              <a:t>Predictions</a:t>
            </a:r>
          </a:p>
          <a:p>
            <a:r>
              <a:rPr lang="en-US" dirty="0"/>
              <a:t>Similarities</a:t>
            </a:r>
          </a:p>
          <a:p>
            <a:r>
              <a:rPr lang="en-US" dirty="0"/>
              <a:t>Differences</a:t>
            </a:r>
          </a:p>
          <a:p>
            <a:r>
              <a:rPr lang="en-US" dirty="0"/>
              <a:t>Distance </a:t>
            </a:r>
          </a:p>
          <a:p>
            <a:endParaRPr lang="en-US" dirty="0"/>
          </a:p>
        </p:txBody>
      </p:sp>
      <p:cxnSp>
        <p:nvCxnSpPr>
          <p:cNvPr id="25" name="Straight Arrow Connector 24"/>
          <p:cNvCxnSpPr/>
          <p:nvPr/>
        </p:nvCxnSpPr>
        <p:spPr>
          <a:xfrm>
            <a:off x="7437150" y="3891304"/>
            <a:ext cx="1295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210467" y="569620"/>
            <a:ext cx="2108269" cy="646331"/>
          </a:xfrm>
          <a:prstGeom prst="rect">
            <a:avLst/>
          </a:prstGeom>
          <a:noFill/>
        </p:spPr>
        <p:txBody>
          <a:bodyPr wrap="none" rtlCol="0">
            <a:spAutoFit/>
          </a:bodyPr>
          <a:lstStyle/>
          <a:p>
            <a:r>
              <a:rPr lang="en-US" dirty="0"/>
              <a:t>Some data </a:t>
            </a:r>
            <a:br>
              <a:rPr lang="en-US" dirty="0"/>
            </a:br>
            <a:r>
              <a:rPr lang="en-US" dirty="0"/>
              <a:t>has observed results</a:t>
            </a:r>
          </a:p>
        </p:txBody>
      </p:sp>
      <p:cxnSp>
        <p:nvCxnSpPr>
          <p:cNvPr id="22" name="Straight Arrow Connector 21"/>
          <p:cNvCxnSpPr/>
          <p:nvPr/>
        </p:nvCxnSpPr>
        <p:spPr>
          <a:xfrm flipH="1">
            <a:off x="7707117" y="932578"/>
            <a:ext cx="391742" cy="2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222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F_7_9.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416" y="943047"/>
            <a:ext cx="5437599" cy="4774477"/>
          </a:xfrm>
          <a:prstGeom prst="rect">
            <a:avLst/>
          </a:prstGeom>
        </p:spPr>
      </p:pic>
    </p:spTree>
    <p:extLst>
      <p:ext uri="{BB962C8B-B14F-4D97-AF65-F5344CB8AC3E}">
        <p14:creationId xmlns:p14="http://schemas.microsoft.com/office/powerpoint/2010/main" val="52630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descr="F_7_1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342" y="1109025"/>
            <a:ext cx="6578600" cy="4902200"/>
          </a:xfrm>
          <a:prstGeom prst="rect">
            <a:avLst/>
          </a:prstGeom>
        </p:spPr>
      </p:pic>
    </p:spTree>
    <p:extLst>
      <p:ext uri="{BB962C8B-B14F-4D97-AF65-F5344CB8AC3E}">
        <p14:creationId xmlns:p14="http://schemas.microsoft.com/office/powerpoint/2010/main" val="186094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 Code Example with Convolution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799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964" y="195031"/>
            <a:ext cx="4834722" cy="668408"/>
          </a:xfrm>
        </p:spPr>
        <p:txBody>
          <a:bodyPr>
            <a:normAutofit/>
          </a:bodyPr>
          <a:lstStyle/>
          <a:p>
            <a:r>
              <a:rPr lang="en-US" dirty="0" smtClean="0"/>
              <a:t>Another LTI System</a:t>
            </a:r>
            <a:endParaRPr lang="en-US" dirty="0"/>
          </a:p>
        </p:txBody>
      </p:sp>
      <p:sp>
        <p:nvSpPr>
          <p:cNvPr id="3" name="Content Placeholder 2"/>
          <p:cNvSpPr>
            <a:spLocks noGrp="1"/>
          </p:cNvSpPr>
          <p:nvPr>
            <p:ph idx="1"/>
          </p:nvPr>
        </p:nvSpPr>
        <p:spPr>
          <a:xfrm>
            <a:off x="1865769" y="898722"/>
            <a:ext cx="4226924" cy="4517113"/>
          </a:xfrm>
        </p:spPr>
        <p:txBody>
          <a:bodyPr>
            <a:normAutofit/>
          </a:bodyPr>
          <a:lstStyle/>
          <a:p>
            <a:r>
              <a:rPr lang="en-US" dirty="0"/>
              <a:t>Discrete data </a:t>
            </a:r>
            <a:r>
              <a:rPr lang="en-US" dirty="0" err="1"/>
              <a:t>x</a:t>
            </a:r>
            <a:r>
              <a:rPr lang="en-US" baseline="-25000" dirty="0" err="1" smtClean="0"/>
              <a:t>n</a:t>
            </a:r>
            <a:r>
              <a:rPr lang="en-US" dirty="0" smtClean="0"/>
              <a:t> </a:t>
            </a:r>
            <a:r>
              <a:rPr lang="en-US" dirty="0"/>
              <a:t>= x1, x2, x3,  </a:t>
            </a:r>
            <a:r>
              <a:rPr lang="en-US" dirty="0" smtClean="0"/>
              <a:t>…</a:t>
            </a:r>
          </a:p>
          <a:p>
            <a:endParaRPr lang="en-US" dirty="0"/>
          </a:p>
          <a:p>
            <a:endParaRPr lang="en-US" dirty="0" smtClean="0"/>
          </a:p>
        </p:txBody>
      </p:sp>
      <p:pic>
        <p:nvPicPr>
          <p:cNvPr id="6" name="Picture 5" descr="figure62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432" y="4096510"/>
            <a:ext cx="2910019" cy="1748335"/>
          </a:xfrm>
          <a:prstGeom prst="rect">
            <a:avLst/>
          </a:prstGeom>
        </p:spPr>
      </p:pic>
      <p:cxnSp>
        <p:nvCxnSpPr>
          <p:cNvPr id="8" name="Straight Connector 7"/>
          <p:cNvCxnSpPr/>
          <p:nvPr/>
        </p:nvCxnSpPr>
        <p:spPr>
          <a:xfrm>
            <a:off x="-5416195" y="3627227"/>
            <a:ext cx="4945089"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17364" y="5877498"/>
            <a:ext cx="820528" cy="369332"/>
          </a:xfrm>
          <a:prstGeom prst="rect">
            <a:avLst/>
          </a:prstGeom>
          <a:noFill/>
        </p:spPr>
        <p:txBody>
          <a:bodyPr wrap="square" rtlCol="0">
            <a:spAutoFit/>
          </a:bodyPr>
          <a:lstStyle/>
          <a:p>
            <a:r>
              <a:rPr lang="en-US" dirty="0"/>
              <a:t>mean</a:t>
            </a:r>
          </a:p>
        </p:txBody>
      </p:sp>
      <p:cxnSp>
        <p:nvCxnSpPr>
          <p:cNvPr id="11" name="Straight Arrow Connector 10"/>
          <p:cNvCxnSpPr/>
          <p:nvPr/>
        </p:nvCxnSpPr>
        <p:spPr>
          <a:xfrm>
            <a:off x="-2153480" y="4333154"/>
            <a:ext cx="0" cy="12510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53480" y="3738665"/>
            <a:ext cx="4635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89940" y="4641717"/>
            <a:ext cx="46354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430665" y="784273"/>
            <a:ext cx="1213301" cy="2091001"/>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624702" y="5738999"/>
            <a:ext cx="1950286" cy="646331"/>
          </a:xfrm>
          <a:prstGeom prst="rect">
            <a:avLst/>
          </a:prstGeom>
          <a:noFill/>
        </p:spPr>
        <p:txBody>
          <a:bodyPr wrap="none" rtlCol="0">
            <a:spAutoFit/>
          </a:bodyPr>
          <a:lstStyle/>
          <a:p>
            <a:r>
              <a:rPr lang="en-US" dirty="0"/>
              <a:t>W =size of window</a:t>
            </a:r>
          </a:p>
          <a:p>
            <a:endParaRPr lang="en-US" dirty="0"/>
          </a:p>
        </p:txBody>
      </p:sp>
      <p:cxnSp>
        <p:nvCxnSpPr>
          <p:cNvPr id="28" name="Straight Arrow Connector 27"/>
          <p:cNvCxnSpPr/>
          <p:nvPr/>
        </p:nvCxnSpPr>
        <p:spPr>
          <a:xfrm>
            <a:off x="-2624702" y="3627227"/>
            <a:ext cx="121330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2430665" y="4044441"/>
            <a:ext cx="1586366" cy="914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135989" y="4024570"/>
            <a:ext cx="2652576" cy="1754327"/>
          </a:xfrm>
          <a:prstGeom prst="rect">
            <a:avLst/>
          </a:prstGeom>
          <a:noFill/>
        </p:spPr>
        <p:txBody>
          <a:bodyPr wrap="square" rtlCol="0">
            <a:spAutoFit/>
          </a:bodyPr>
          <a:lstStyle/>
          <a:p>
            <a:endParaRPr lang="en-US" dirty="0"/>
          </a:p>
          <a:p>
            <a:r>
              <a:rPr lang="en-US" dirty="0"/>
              <a:t>alpha = smoothing factor </a:t>
            </a:r>
            <a:br>
              <a:rPr lang="en-US" dirty="0"/>
            </a:br>
            <a:r>
              <a:rPr lang="en-US" dirty="0"/>
              <a:t>of 2/(W+1)</a:t>
            </a:r>
          </a:p>
          <a:p>
            <a:endParaRPr lang="en-US" dirty="0"/>
          </a:p>
          <a:p>
            <a:r>
              <a:rPr lang="en-US" dirty="0"/>
              <a:t>W is number of time periods</a:t>
            </a:r>
          </a:p>
        </p:txBody>
      </p:sp>
      <p:sp>
        <p:nvSpPr>
          <p:cNvPr id="5" name="TextBox 4"/>
          <p:cNvSpPr txBox="1"/>
          <p:nvPr/>
        </p:nvSpPr>
        <p:spPr>
          <a:xfrm>
            <a:off x="6660999" y="1918139"/>
            <a:ext cx="551992" cy="369332"/>
          </a:xfrm>
          <a:prstGeom prst="rect">
            <a:avLst/>
          </a:prstGeom>
          <a:noFill/>
        </p:spPr>
        <p:txBody>
          <a:bodyPr wrap="none" rtlCol="0">
            <a:spAutoFit/>
          </a:bodyPr>
          <a:lstStyle/>
          <a:p>
            <a:r>
              <a:rPr lang="en-US" dirty="0"/>
              <a:t>y[n]</a:t>
            </a:r>
          </a:p>
        </p:txBody>
      </p:sp>
      <p:sp>
        <p:nvSpPr>
          <p:cNvPr id="7" name="TextBox 6"/>
          <p:cNvSpPr txBox="1"/>
          <p:nvPr/>
        </p:nvSpPr>
        <p:spPr>
          <a:xfrm>
            <a:off x="1719651" y="1918139"/>
            <a:ext cx="547483" cy="369332"/>
          </a:xfrm>
          <a:prstGeom prst="rect">
            <a:avLst/>
          </a:prstGeom>
          <a:noFill/>
        </p:spPr>
        <p:txBody>
          <a:bodyPr wrap="none" rtlCol="0">
            <a:spAutoFit/>
          </a:bodyPr>
          <a:lstStyle/>
          <a:p>
            <a:r>
              <a:rPr lang="en-US" dirty="0"/>
              <a:t>x[n]</a:t>
            </a:r>
          </a:p>
        </p:txBody>
      </p:sp>
      <p:sp>
        <p:nvSpPr>
          <p:cNvPr id="10" name="Rectangle 9"/>
          <p:cNvSpPr/>
          <p:nvPr/>
        </p:nvSpPr>
        <p:spPr>
          <a:xfrm>
            <a:off x="2517591" y="1729115"/>
            <a:ext cx="3944686" cy="1705117"/>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endParaRPr lang="en-US" dirty="0"/>
          </a:p>
          <a:p>
            <a:endParaRPr lang="en-US" dirty="0"/>
          </a:p>
          <a:p>
            <a:endParaRPr lang="en-US" dirty="0"/>
          </a:p>
          <a:p>
            <a:r>
              <a:rPr lang="en-US" dirty="0"/>
              <a:t>Another LTI</a:t>
            </a:r>
            <a:br>
              <a:rPr lang="en-US" dirty="0"/>
            </a:br>
            <a:r>
              <a:rPr lang="en-US" dirty="0"/>
              <a:t>System</a:t>
            </a:r>
          </a:p>
        </p:txBody>
      </p:sp>
      <p:cxnSp>
        <p:nvCxnSpPr>
          <p:cNvPr id="13" name="Straight Arrow Connector 12"/>
          <p:cNvCxnSpPr/>
          <p:nvPr/>
        </p:nvCxnSpPr>
        <p:spPr>
          <a:xfrm>
            <a:off x="4680665" y="2144179"/>
            <a:ext cx="19403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267134" y="2144179"/>
            <a:ext cx="4586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109831" y="1954959"/>
            <a:ext cx="440993"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4" name="Oval 23"/>
          <p:cNvSpPr/>
          <p:nvPr/>
        </p:nvSpPr>
        <p:spPr>
          <a:xfrm>
            <a:off x="2761049" y="1912429"/>
            <a:ext cx="755392" cy="4635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25" name="Straight Arrow Connector 24"/>
          <p:cNvCxnSpPr/>
          <p:nvPr/>
        </p:nvCxnSpPr>
        <p:spPr>
          <a:xfrm>
            <a:off x="3651196" y="2144179"/>
            <a:ext cx="4586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4577283" y="2686355"/>
            <a:ext cx="952548" cy="572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Delay 1</a:t>
            </a:r>
            <a:br>
              <a:rPr lang="en-US" dirty="0"/>
            </a:br>
            <a:r>
              <a:rPr lang="en-US" dirty="0"/>
              <a:t>(1-a)</a:t>
            </a:r>
          </a:p>
        </p:txBody>
      </p:sp>
      <p:cxnSp>
        <p:nvCxnSpPr>
          <p:cNvPr id="29" name="Straight Arrow Connector 28"/>
          <p:cNvCxnSpPr/>
          <p:nvPr/>
        </p:nvCxnSpPr>
        <p:spPr>
          <a:xfrm>
            <a:off x="5941905" y="2252595"/>
            <a:ext cx="0" cy="5220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29831" y="2915774"/>
            <a:ext cx="4120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4259769" y="2932258"/>
            <a:ext cx="2910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288693" y="2380166"/>
            <a:ext cx="1" cy="48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9" name="Picture 38" descr="Ema.png"/>
          <p:cNvPicPr>
            <a:picLocks noChangeAspect="1"/>
          </p:cNvPicPr>
          <p:nvPr/>
        </p:nvPicPr>
        <p:blipFill rotWithShape="1">
          <a:blip r:embed="rId4">
            <a:extLst>
              <a:ext uri="{28A0092B-C50C-407E-A947-70E740481C1C}">
                <a14:useLocalDpi xmlns:a14="http://schemas.microsoft.com/office/drawing/2010/main" val="0"/>
              </a:ext>
            </a:extLst>
          </a:blip>
          <a:srcRect r="46639"/>
          <a:stretch/>
        </p:blipFill>
        <p:spPr>
          <a:xfrm>
            <a:off x="6935501" y="933027"/>
            <a:ext cx="2973990" cy="495409"/>
          </a:xfrm>
          <a:prstGeom prst="rect">
            <a:avLst/>
          </a:prstGeom>
        </p:spPr>
      </p:pic>
      <p:pic>
        <p:nvPicPr>
          <p:cNvPr id="40" name="Picture 39" descr="Ema.png"/>
          <p:cNvPicPr>
            <a:picLocks noChangeAspect="1"/>
          </p:cNvPicPr>
          <p:nvPr/>
        </p:nvPicPr>
        <p:blipFill rotWithShape="1">
          <a:blip r:embed="rId4">
            <a:extLst>
              <a:ext uri="{28A0092B-C50C-407E-A947-70E740481C1C}">
                <a14:useLocalDpi xmlns:a14="http://schemas.microsoft.com/office/drawing/2010/main" val="0"/>
              </a:ext>
            </a:extLst>
          </a:blip>
          <a:srcRect l="54030" t="-6056"/>
          <a:stretch/>
        </p:blipFill>
        <p:spPr>
          <a:xfrm>
            <a:off x="8227102" y="1357953"/>
            <a:ext cx="2440899" cy="500556"/>
          </a:xfrm>
          <a:prstGeom prst="rect">
            <a:avLst/>
          </a:prstGeom>
        </p:spPr>
      </p:pic>
      <p:pic>
        <p:nvPicPr>
          <p:cNvPr id="41" name="Picture 40" descr="Ema2.png"/>
          <p:cNvPicPr>
            <a:picLocks noChangeAspect="1"/>
          </p:cNvPicPr>
          <p:nvPr/>
        </p:nvPicPr>
        <p:blipFill rotWithShape="1">
          <a:blip r:embed="rId5">
            <a:extLst>
              <a:ext uri="{28A0092B-C50C-407E-A947-70E740481C1C}">
                <a14:useLocalDpi xmlns:a14="http://schemas.microsoft.com/office/drawing/2010/main" val="0"/>
              </a:ext>
            </a:extLst>
          </a:blip>
          <a:srcRect r="58918" b="10622"/>
          <a:stretch/>
        </p:blipFill>
        <p:spPr>
          <a:xfrm>
            <a:off x="6935501" y="2711170"/>
            <a:ext cx="3231970" cy="445340"/>
          </a:xfrm>
          <a:prstGeom prst="rect">
            <a:avLst/>
          </a:prstGeom>
        </p:spPr>
      </p:pic>
      <p:pic>
        <p:nvPicPr>
          <p:cNvPr id="42" name="Picture 41" descr="Ema2.png"/>
          <p:cNvPicPr>
            <a:picLocks noChangeAspect="1"/>
          </p:cNvPicPr>
          <p:nvPr/>
        </p:nvPicPr>
        <p:blipFill rotWithShape="1">
          <a:blip r:embed="rId5">
            <a:extLst>
              <a:ext uri="{28A0092B-C50C-407E-A947-70E740481C1C}">
                <a14:useLocalDpi xmlns:a14="http://schemas.microsoft.com/office/drawing/2010/main" val="0"/>
              </a:ext>
            </a:extLst>
          </a:blip>
          <a:srcRect l="41184" t="3785" r="33927" b="-9662"/>
          <a:stretch/>
        </p:blipFill>
        <p:spPr>
          <a:xfrm>
            <a:off x="8350579" y="3264534"/>
            <a:ext cx="1958011" cy="527548"/>
          </a:xfrm>
          <a:prstGeom prst="rect">
            <a:avLst/>
          </a:prstGeom>
        </p:spPr>
      </p:pic>
      <p:pic>
        <p:nvPicPr>
          <p:cNvPr id="43" name="Picture 42" descr="Ema2.png"/>
          <p:cNvPicPr>
            <a:picLocks noChangeAspect="1"/>
          </p:cNvPicPr>
          <p:nvPr/>
        </p:nvPicPr>
        <p:blipFill rotWithShape="1">
          <a:blip r:embed="rId5">
            <a:extLst>
              <a:ext uri="{28A0092B-C50C-407E-A947-70E740481C1C}">
                <a14:useLocalDpi xmlns:a14="http://schemas.microsoft.com/office/drawing/2010/main" val="0"/>
              </a:ext>
            </a:extLst>
          </a:blip>
          <a:srcRect l="64518" t="3785" r="10188"/>
          <a:stretch/>
        </p:blipFill>
        <p:spPr>
          <a:xfrm>
            <a:off x="8278287" y="3727663"/>
            <a:ext cx="2030303" cy="479406"/>
          </a:xfrm>
          <a:prstGeom prst="rect">
            <a:avLst/>
          </a:prstGeom>
        </p:spPr>
      </p:pic>
      <p:sp>
        <p:nvSpPr>
          <p:cNvPr id="46" name="TextBox 45"/>
          <p:cNvSpPr txBox="1"/>
          <p:nvPr/>
        </p:nvSpPr>
        <p:spPr>
          <a:xfrm>
            <a:off x="8015423" y="4285630"/>
            <a:ext cx="2138175" cy="369332"/>
          </a:xfrm>
          <a:prstGeom prst="rect">
            <a:avLst/>
          </a:prstGeom>
          <a:noFill/>
        </p:spPr>
        <p:txBody>
          <a:bodyPr wrap="none" rtlCol="0">
            <a:spAutoFit/>
          </a:bodyPr>
          <a:lstStyle/>
          <a:p>
            <a:r>
              <a:rPr lang="en-US" dirty="0"/>
              <a:t>Infinitely back in x[n]</a:t>
            </a:r>
          </a:p>
        </p:txBody>
      </p:sp>
      <p:sp>
        <p:nvSpPr>
          <p:cNvPr id="44" name="Rectangle 43"/>
          <p:cNvSpPr/>
          <p:nvPr/>
        </p:nvSpPr>
        <p:spPr>
          <a:xfrm>
            <a:off x="1784419" y="3701243"/>
            <a:ext cx="5790011" cy="23143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5190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964" y="195031"/>
            <a:ext cx="4834722" cy="668408"/>
          </a:xfrm>
        </p:spPr>
        <p:txBody>
          <a:bodyPr>
            <a:normAutofit/>
          </a:bodyPr>
          <a:lstStyle/>
          <a:p>
            <a:r>
              <a:rPr lang="en-US" dirty="0" smtClean="0"/>
              <a:t>Another LTI System:</a:t>
            </a:r>
            <a:endParaRPr lang="en-US" dirty="0"/>
          </a:p>
        </p:txBody>
      </p:sp>
      <p:sp>
        <p:nvSpPr>
          <p:cNvPr id="3" name="Content Placeholder 2"/>
          <p:cNvSpPr>
            <a:spLocks noGrp="1"/>
          </p:cNvSpPr>
          <p:nvPr>
            <p:ph idx="1"/>
          </p:nvPr>
        </p:nvSpPr>
        <p:spPr>
          <a:xfrm>
            <a:off x="1865769" y="898722"/>
            <a:ext cx="4226924" cy="4517113"/>
          </a:xfrm>
        </p:spPr>
        <p:txBody>
          <a:bodyPr>
            <a:normAutofit/>
          </a:bodyPr>
          <a:lstStyle/>
          <a:p>
            <a:r>
              <a:rPr lang="en-US" dirty="0"/>
              <a:t>Discrete data </a:t>
            </a:r>
            <a:r>
              <a:rPr lang="en-US" dirty="0" err="1"/>
              <a:t>x</a:t>
            </a:r>
            <a:r>
              <a:rPr lang="en-US" baseline="-25000" dirty="0" err="1" smtClean="0"/>
              <a:t>n</a:t>
            </a:r>
            <a:r>
              <a:rPr lang="en-US" dirty="0" smtClean="0"/>
              <a:t> </a:t>
            </a:r>
            <a:r>
              <a:rPr lang="en-US" dirty="0"/>
              <a:t>= x1, x2, x3,  </a:t>
            </a:r>
            <a:r>
              <a:rPr lang="en-US" dirty="0" smtClean="0"/>
              <a:t>…</a:t>
            </a:r>
          </a:p>
          <a:p>
            <a:endParaRPr lang="en-US" dirty="0"/>
          </a:p>
          <a:p>
            <a:endParaRPr lang="en-US" dirty="0" smtClean="0"/>
          </a:p>
        </p:txBody>
      </p:sp>
      <p:pic>
        <p:nvPicPr>
          <p:cNvPr id="6" name="Picture 5" descr="figure62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432" y="4096510"/>
            <a:ext cx="2910019" cy="1748335"/>
          </a:xfrm>
          <a:prstGeom prst="rect">
            <a:avLst/>
          </a:prstGeom>
        </p:spPr>
      </p:pic>
      <p:cxnSp>
        <p:nvCxnSpPr>
          <p:cNvPr id="8" name="Straight Connector 7"/>
          <p:cNvCxnSpPr/>
          <p:nvPr/>
        </p:nvCxnSpPr>
        <p:spPr>
          <a:xfrm>
            <a:off x="-5416195" y="3627227"/>
            <a:ext cx="4945089"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17364" y="5877498"/>
            <a:ext cx="820528" cy="369332"/>
          </a:xfrm>
          <a:prstGeom prst="rect">
            <a:avLst/>
          </a:prstGeom>
          <a:noFill/>
        </p:spPr>
        <p:txBody>
          <a:bodyPr wrap="square" rtlCol="0">
            <a:spAutoFit/>
          </a:bodyPr>
          <a:lstStyle/>
          <a:p>
            <a:r>
              <a:rPr lang="en-US" dirty="0"/>
              <a:t>mean</a:t>
            </a:r>
          </a:p>
        </p:txBody>
      </p:sp>
      <p:cxnSp>
        <p:nvCxnSpPr>
          <p:cNvPr id="11" name="Straight Arrow Connector 10"/>
          <p:cNvCxnSpPr/>
          <p:nvPr/>
        </p:nvCxnSpPr>
        <p:spPr>
          <a:xfrm>
            <a:off x="-2153480" y="4333154"/>
            <a:ext cx="0" cy="12510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53480" y="3738665"/>
            <a:ext cx="4635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89940" y="4641717"/>
            <a:ext cx="46354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430665" y="784273"/>
            <a:ext cx="1213301" cy="2091001"/>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624702" y="5738999"/>
            <a:ext cx="1950286" cy="646331"/>
          </a:xfrm>
          <a:prstGeom prst="rect">
            <a:avLst/>
          </a:prstGeom>
          <a:noFill/>
        </p:spPr>
        <p:txBody>
          <a:bodyPr wrap="none" rtlCol="0">
            <a:spAutoFit/>
          </a:bodyPr>
          <a:lstStyle/>
          <a:p>
            <a:r>
              <a:rPr lang="en-US" dirty="0"/>
              <a:t>W =size of window</a:t>
            </a:r>
          </a:p>
          <a:p>
            <a:endParaRPr lang="en-US" dirty="0"/>
          </a:p>
        </p:txBody>
      </p:sp>
      <p:cxnSp>
        <p:nvCxnSpPr>
          <p:cNvPr id="28" name="Straight Arrow Connector 27"/>
          <p:cNvCxnSpPr/>
          <p:nvPr/>
        </p:nvCxnSpPr>
        <p:spPr>
          <a:xfrm>
            <a:off x="-2624702" y="3627227"/>
            <a:ext cx="121330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2430665" y="4044441"/>
            <a:ext cx="1586366" cy="914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17591" y="3763438"/>
            <a:ext cx="2937748" cy="369332"/>
          </a:xfrm>
          <a:prstGeom prst="rect">
            <a:avLst/>
          </a:prstGeom>
          <a:noFill/>
        </p:spPr>
        <p:txBody>
          <a:bodyPr wrap="none" rtlCol="0">
            <a:spAutoFit/>
          </a:bodyPr>
          <a:lstStyle/>
          <a:p>
            <a:r>
              <a:rPr lang="en-US" dirty="0"/>
              <a:t>Exponential Moving Average</a:t>
            </a:r>
          </a:p>
        </p:txBody>
      </p:sp>
      <p:sp>
        <p:nvSpPr>
          <p:cNvPr id="4" name="TextBox 3"/>
          <p:cNvSpPr txBox="1"/>
          <p:nvPr/>
        </p:nvSpPr>
        <p:spPr>
          <a:xfrm>
            <a:off x="5135989" y="4024570"/>
            <a:ext cx="2652576" cy="1754327"/>
          </a:xfrm>
          <a:prstGeom prst="rect">
            <a:avLst/>
          </a:prstGeom>
          <a:noFill/>
        </p:spPr>
        <p:txBody>
          <a:bodyPr wrap="square" rtlCol="0">
            <a:spAutoFit/>
          </a:bodyPr>
          <a:lstStyle/>
          <a:p>
            <a:endParaRPr lang="en-US" dirty="0"/>
          </a:p>
          <a:p>
            <a:r>
              <a:rPr lang="en-US" dirty="0"/>
              <a:t>alpha = smoothing factor </a:t>
            </a:r>
            <a:br>
              <a:rPr lang="en-US" dirty="0"/>
            </a:br>
            <a:r>
              <a:rPr lang="en-US" dirty="0"/>
              <a:t>of 2/(W+1)</a:t>
            </a:r>
          </a:p>
          <a:p>
            <a:endParaRPr lang="en-US" dirty="0"/>
          </a:p>
          <a:p>
            <a:r>
              <a:rPr lang="en-US" dirty="0"/>
              <a:t>W is number of time periods</a:t>
            </a:r>
          </a:p>
        </p:txBody>
      </p:sp>
      <p:sp>
        <p:nvSpPr>
          <p:cNvPr id="5" name="TextBox 4"/>
          <p:cNvSpPr txBox="1"/>
          <p:nvPr/>
        </p:nvSpPr>
        <p:spPr>
          <a:xfrm>
            <a:off x="6660999" y="1918139"/>
            <a:ext cx="551992" cy="369332"/>
          </a:xfrm>
          <a:prstGeom prst="rect">
            <a:avLst/>
          </a:prstGeom>
          <a:noFill/>
        </p:spPr>
        <p:txBody>
          <a:bodyPr wrap="none" rtlCol="0">
            <a:spAutoFit/>
          </a:bodyPr>
          <a:lstStyle/>
          <a:p>
            <a:r>
              <a:rPr lang="en-US" dirty="0"/>
              <a:t>y[n]</a:t>
            </a:r>
          </a:p>
        </p:txBody>
      </p:sp>
      <p:sp>
        <p:nvSpPr>
          <p:cNvPr id="7" name="TextBox 6"/>
          <p:cNvSpPr txBox="1"/>
          <p:nvPr/>
        </p:nvSpPr>
        <p:spPr>
          <a:xfrm>
            <a:off x="1719651" y="1918139"/>
            <a:ext cx="547483" cy="369332"/>
          </a:xfrm>
          <a:prstGeom prst="rect">
            <a:avLst/>
          </a:prstGeom>
          <a:noFill/>
        </p:spPr>
        <p:txBody>
          <a:bodyPr wrap="none" rtlCol="0">
            <a:spAutoFit/>
          </a:bodyPr>
          <a:lstStyle/>
          <a:p>
            <a:r>
              <a:rPr lang="en-US" dirty="0"/>
              <a:t>x[n]</a:t>
            </a:r>
          </a:p>
        </p:txBody>
      </p:sp>
      <p:sp>
        <p:nvSpPr>
          <p:cNvPr id="10" name="Rectangle 9"/>
          <p:cNvSpPr/>
          <p:nvPr/>
        </p:nvSpPr>
        <p:spPr>
          <a:xfrm>
            <a:off x="2517591" y="1729115"/>
            <a:ext cx="3944686" cy="1705117"/>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endParaRPr lang="en-US" dirty="0"/>
          </a:p>
          <a:p>
            <a:endParaRPr lang="en-US" dirty="0"/>
          </a:p>
          <a:p>
            <a:endParaRPr lang="en-US" dirty="0"/>
          </a:p>
          <a:p>
            <a:r>
              <a:rPr lang="en-US" dirty="0"/>
              <a:t>Another LTI</a:t>
            </a:r>
            <a:br>
              <a:rPr lang="en-US" dirty="0"/>
            </a:br>
            <a:r>
              <a:rPr lang="en-US" dirty="0"/>
              <a:t>System</a:t>
            </a:r>
          </a:p>
        </p:txBody>
      </p:sp>
      <p:cxnSp>
        <p:nvCxnSpPr>
          <p:cNvPr id="13" name="Straight Arrow Connector 12"/>
          <p:cNvCxnSpPr/>
          <p:nvPr/>
        </p:nvCxnSpPr>
        <p:spPr>
          <a:xfrm>
            <a:off x="4680665" y="2144179"/>
            <a:ext cx="19403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267134" y="2144179"/>
            <a:ext cx="4586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109831" y="1954959"/>
            <a:ext cx="440993"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4" name="Oval 23"/>
          <p:cNvSpPr/>
          <p:nvPr/>
        </p:nvSpPr>
        <p:spPr>
          <a:xfrm>
            <a:off x="2761049" y="1912429"/>
            <a:ext cx="755392" cy="4635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25" name="Straight Arrow Connector 24"/>
          <p:cNvCxnSpPr/>
          <p:nvPr/>
        </p:nvCxnSpPr>
        <p:spPr>
          <a:xfrm>
            <a:off x="3651196" y="2144179"/>
            <a:ext cx="4586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4577283" y="2686355"/>
            <a:ext cx="952548" cy="572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Delay 1</a:t>
            </a:r>
            <a:br>
              <a:rPr lang="en-US" dirty="0"/>
            </a:br>
            <a:r>
              <a:rPr lang="en-US" dirty="0"/>
              <a:t>(1-a)</a:t>
            </a:r>
          </a:p>
        </p:txBody>
      </p:sp>
      <p:cxnSp>
        <p:nvCxnSpPr>
          <p:cNvPr id="29" name="Straight Arrow Connector 28"/>
          <p:cNvCxnSpPr/>
          <p:nvPr/>
        </p:nvCxnSpPr>
        <p:spPr>
          <a:xfrm>
            <a:off x="5941905" y="2252595"/>
            <a:ext cx="0" cy="5220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29831" y="2915774"/>
            <a:ext cx="4120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4259769" y="2932258"/>
            <a:ext cx="2910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288693" y="2380166"/>
            <a:ext cx="1" cy="48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9" name="Picture 38" descr="Ema.png"/>
          <p:cNvPicPr>
            <a:picLocks noChangeAspect="1"/>
          </p:cNvPicPr>
          <p:nvPr/>
        </p:nvPicPr>
        <p:blipFill rotWithShape="1">
          <a:blip r:embed="rId4">
            <a:extLst>
              <a:ext uri="{28A0092B-C50C-407E-A947-70E740481C1C}">
                <a14:useLocalDpi xmlns:a14="http://schemas.microsoft.com/office/drawing/2010/main" val="0"/>
              </a:ext>
            </a:extLst>
          </a:blip>
          <a:srcRect r="46639"/>
          <a:stretch/>
        </p:blipFill>
        <p:spPr>
          <a:xfrm>
            <a:off x="6935501" y="933027"/>
            <a:ext cx="2973990" cy="495409"/>
          </a:xfrm>
          <a:prstGeom prst="rect">
            <a:avLst/>
          </a:prstGeom>
        </p:spPr>
      </p:pic>
      <p:pic>
        <p:nvPicPr>
          <p:cNvPr id="40" name="Picture 39" descr="Ema.png"/>
          <p:cNvPicPr>
            <a:picLocks noChangeAspect="1"/>
          </p:cNvPicPr>
          <p:nvPr/>
        </p:nvPicPr>
        <p:blipFill rotWithShape="1">
          <a:blip r:embed="rId4">
            <a:extLst>
              <a:ext uri="{28A0092B-C50C-407E-A947-70E740481C1C}">
                <a14:useLocalDpi xmlns:a14="http://schemas.microsoft.com/office/drawing/2010/main" val="0"/>
              </a:ext>
            </a:extLst>
          </a:blip>
          <a:srcRect l="54030" t="-6056"/>
          <a:stretch/>
        </p:blipFill>
        <p:spPr>
          <a:xfrm>
            <a:off x="8227102" y="1357953"/>
            <a:ext cx="2440899" cy="500556"/>
          </a:xfrm>
          <a:prstGeom prst="rect">
            <a:avLst/>
          </a:prstGeom>
        </p:spPr>
      </p:pic>
      <p:pic>
        <p:nvPicPr>
          <p:cNvPr id="41" name="Picture 40" descr="Ema2.png"/>
          <p:cNvPicPr>
            <a:picLocks noChangeAspect="1"/>
          </p:cNvPicPr>
          <p:nvPr/>
        </p:nvPicPr>
        <p:blipFill rotWithShape="1">
          <a:blip r:embed="rId5">
            <a:extLst>
              <a:ext uri="{28A0092B-C50C-407E-A947-70E740481C1C}">
                <a14:useLocalDpi xmlns:a14="http://schemas.microsoft.com/office/drawing/2010/main" val="0"/>
              </a:ext>
            </a:extLst>
          </a:blip>
          <a:srcRect r="58918" b="10622"/>
          <a:stretch/>
        </p:blipFill>
        <p:spPr>
          <a:xfrm>
            <a:off x="6935501" y="2711170"/>
            <a:ext cx="3231970" cy="445340"/>
          </a:xfrm>
          <a:prstGeom prst="rect">
            <a:avLst/>
          </a:prstGeom>
        </p:spPr>
      </p:pic>
      <p:pic>
        <p:nvPicPr>
          <p:cNvPr id="42" name="Picture 41" descr="Ema2.png"/>
          <p:cNvPicPr>
            <a:picLocks noChangeAspect="1"/>
          </p:cNvPicPr>
          <p:nvPr/>
        </p:nvPicPr>
        <p:blipFill rotWithShape="1">
          <a:blip r:embed="rId5">
            <a:extLst>
              <a:ext uri="{28A0092B-C50C-407E-A947-70E740481C1C}">
                <a14:useLocalDpi xmlns:a14="http://schemas.microsoft.com/office/drawing/2010/main" val="0"/>
              </a:ext>
            </a:extLst>
          </a:blip>
          <a:srcRect l="41184" t="3785" r="33927" b="-9662"/>
          <a:stretch/>
        </p:blipFill>
        <p:spPr>
          <a:xfrm>
            <a:off x="8350579" y="3264534"/>
            <a:ext cx="1958011" cy="527548"/>
          </a:xfrm>
          <a:prstGeom prst="rect">
            <a:avLst/>
          </a:prstGeom>
        </p:spPr>
      </p:pic>
      <p:pic>
        <p:nvPicPr>
          <p:cNvPr id="43" name="Picture 42" descr="Ema2.png"/>
          <p:cNvPicPr>
            <a:picLocks noChangeAspect="1"/>
          </p:cNvPicPr>
          <p:nvPr/>
        </p:nvPicPr>
        <p:blipFill rotWithShape="1">
          <a:blip r:embed="rId5">
            <a:extLst>
              <a:ext uri="{28A0092B-C50C-407E-A947-70E740481C1C}">
                <a14:useLocalDpi xmlns:a14="http://schemas.microsoft.com/office/drawing/2010/main" val="0"/>
              </a:ext>
            </a:extLst>
          </a:blip>
          <a:srcRect l="64518" t="3785" r="10188"/>
          <a:stretch/>
        </p:blipFill>
        <p:spPr>
          <a:xfrm>
            <a:off x="8278287" y="3727663"/>
            <a:ext cx="2030303" cy="479406"/>
          </a:xfrm>
          <a:prstGeom prst="rect">
            <a:avLst/>
          </a:prstGeom>
        </p:spPr>
      </p:pic>
      <p:sp>
        <p:nvSpPr>
          <p:cNvPr id="46" name="TextBox 45"/>
          <p:cNvSpPr txBox="1"/>
          <p:nvPr/>
        </p:nvSpPr>
        <p:spPr>
          <a:xfrm>
            <a:off x="8015423" y="4285630"/>
            <a:ext cx="2138175" cy="369332"/>
          </a:xfrm>
          <a:prstGeom prst="rect">
            <a:avLst/>
          </a:prstGeom>
          <a:noFill/>
        </p:spPr>
        <p:txBody>
          <a:bodyPr wrap="none" rtlCol="0">
            <a:spAutoFit/>
          </a:bodyPr>
          <a:lstStyle/>
          <a:p>
            <a:r>
              <a:rPr lang="en-US" dirty="0"/>
              <a:t>Infinitely back in x[n]</a:t>
            </a:r>
          </a:p>
        </p:txBody>
      </p:sp>
      <p:sp>
        <p:nvSpPr>
          <p:cNvPr id="44" name="Rectangle 43"/>
          <p:cNvSpPr/>
          <p:nvPr/>
        </p:nvSpPr>
        <p:spPr>
          <a:xfrm>
            <a:off x="-1110588" y="7123627"/>
            <a:ext cx="5790011" cy="23143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8015423" y="5214920"/>
            <a:ext cx="3853849" cy="369332"/>
          </a:xfrm>
          <a:prstGeom prst="rect">
            <a:avLst/>
          </a:prstGeom>
          <a:noFill/>
        </p:spPr>
        <p:txBody>
          <a:bodyPr wrap="square" rtlCol="0">
            <a:spAutoFit/>
          </a:bodyPr>
          <a:lstStyle/>
          <a:p>
            <a:r>
              <a:rPr lang="en-US" smtClean="0"/>
              <a:t>IIR: Infinite Impulse Response </a:t>
            </a:r>
            <a:r>
              <a:rPr lang="en-US" dirty="0"/>
              <a:t>Filter</a:t>
            </a:r>
          </a:p>
        </p:txBody>
      </p:sp>
    </p:spTree>
    <p:extLst>
      <p:ext uri="{BB962C8B-B14F-4D97-AF65-F5344CB8AC3E}">
        <p14:creationId xmlns:p14="http://schemas.microsoft.com/office/powerpoint/2010/main" val="1029981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IIR Code Example with Convolution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9288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033086" cy="668408"/>
          </a:xfrm>
        </p:spPr>
        <p:txBody>
          <a:bodyPr/>
          <a:lstStyle/>
          <a:p>
            <a:r>
              <a:rPr lang="en-US" dirty="0" smtClean="0"/>
              <a:t>Example in Quant Finance</a:t>
            </a:r>
            <a:endParaRPr lang="en-US" dirty="0"/>
          </a:p>
        </p:txBody>
      </p:sp>
      <p:sp>
        <p:nvSpPr>
          <p:cNvPr id="3" name="Content Placeholder 2"/>
          <p:cNvSpPr>
            <a:spLocks noGrp="1"/>
          </p:cNvSpPr>
          <p:nvPr>
            <p:ph idx="1"/>
          </p:nvPr>
        </p:nvSpPr>
        <p:spPr>
          <a:xfrm>
            <a:off x="1981200" y="943046"/>
            <a:ext cx="6686895" cy="2557968"/>
          </a:xfrm>
        </p:spPr>
        <p:txBody>
          <a:bodyPr/>
          <a:lstStyle/>
          <a:p>
            <a:r>
              <a:rPr lang="en-US" dirty="0" smtClean="0"/>
              <a:t>Stock Prices</a:t>
            </a:r>
          </a:p>
          <a:p>
            <a:pPr lvl="1"/>
            <a:r>
              <a:rPr lang="en-US" dirty="0" err="1" smtClean="0"/>
              <a:t>appl</a:t>
            </a:r>
            <a:r>
              <a:rPr lang="en-US" dirty="0" smtClean="0"/>
              <a:t>[n]</a:t>
            </a:r>
          </a:p>
          <a:p>
            <a:pPr lvl="1"/>
            <a:r>
              <a:rPr lang="en-US" dirty="0" err="1"/>
              <a:t>f</a:t>
            </a:r>
            <a:r>
              <a:rPr lang="en-US" dirty="0" err="1" smtClean="0"/>
              <a:t>b</a:t>
            </a:r>
            <a:r>
              <a:rPr lang="en-US" dirty="0" smtClean="0"/>
              <a:t>[n]</a:t>
            </a:r>
          </a:p>
          <a:p>
            <a:pPr lvl="1"/>
            <a:r>
              <a:rPr lang="en-US" dirty="0" err="1" smtClean="0"/>
              <a:t>goog</a:t>
            </a:r>
            <a:r>
              <a:rPr lang="en-US" dirty="0" smtClean="0"/>
              <a:t>[n]</a:t>
            </a:r>
            <a:endParaRPr lang="en-US" dirty="0"/>
          </a:p>
          <a:p>
            <a:r>
              <a:rPr lang="en-US" dirty="0" smtClean="0"/>
              <a:t>n = today, n-1 = yesterday, etc.</a:t>
            </a:r>
            <a:br>
              <a:rPr lang="en-US" dirty="0" smtClean="0"/>
            </a:br>
            <a:endParaRPr lang="en-US" dirty="0" smtClean="0"/>
          </a:p>
          <a:p>
            <a:r>
              <a:rPr lang="en-US" dirty="0" smtClean="0"/>
              <a:t>Convert to form</a:t>
            </a:r>
            <a:r>
              <a:rPr lang="en-US" dirty="0"/>
              <a:t>:</a:t>
            </a:r>
            <a:r>
              <a:rPr lang="en-US" dirty="0" smtClean="0"/>
              <a:t> rows = companies, columns = features</a:t>
            </a:r>
            <a:endParaRPr lang="en-US" dirty="0"/>
          </a:p>
        </p:txBody>
      </p:sp>
      <p:pic>
        <p:nvPicPr>
          <p:cNvPr id="4" name="Picture 3" descr="AAPL 107.73 1.00 0.94% _ Apple Inc.pdf"/>
          <p:cNvPicPr>
            <a:picLocks noChangeAspect="1"/>
          </p:cNvPicPr>
          <p:nvPr/>
        </p:nvPicPr>
        <p:blipFill rotWithShape="1">
          <a:blip r:embed="rId2">
            <a:extLst>
              <a:ext uri="{28A0092B-C50C-407E-A947-70E740481C1C}">
                <a14:useLocalDpi xmlns:a14="http://schemas.microsoft.com/office/drawing/2010/main" val="0"/>
              </a:ext>
            </a:extLst>
          </a:blip>
          <a:srcRect t="7717" r="35687" b="39293"/>
          <a:stretch/>
        </p:blipFill>
        <p:spPr>
          <a:xfrm>
            <a:off x="7878635" y="146873"/>
            <a:ext cx="2636369" cy="2811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flipH="1">
            <a:off x="4849092" y="1640629"/>
            <a:ext cx="1675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11045369"/>
              </p:ext>
            </p:extLst>
          </p:nvPr>
        </p:nvGraphicFramePr>
        <p:xfrm>
          <a:off x="1981200" y="3626383"/>
          <a:ext cx="7476563" cy="2133600"/>
        </p:xfrm>
        <a:graphic>
          <a:graphicData uri="http://schemas.openxmlformats.org/drawingml/2006/table">
            <a:tbl>
              <a:tblPr firstRow="1" bandRow="1">
                <a:tableStyleId>{5C22544A-7EE6-4342-B048-85BDC9FD1C3A}</a:tableStyleId>
              </a:tblPr>
              <a:tblGrid>
                <a:gridCol w="1246094"/>
                <a:gridCol w="1246094"/>
                <a:gridCol w="1392826"/>
                <a:gridCol w="1232634"/>
                <a:gridCol w="1234239"/>
                <a:gridCol w="1124676"/>
              </a:tblGrid>
              <a:tr h="439039">
                <a:tc>
                  <a:txBody>
                    <a:bodyPr/>
                    <a:lstStyle/>
                    <a:p>
                      <a:endParaRPr lang="en-US" sz="1600" dirty="0"/>
                    </a:p>
                  </a:txBody>
                  <a:tcPr/>
                </a:tc>
                <a:tc>
                  <a:txBody>
                    <a:bodyPr/>
                    <a:lstStyle/>
                    <a:p>
                      <a:r>
                        <a:rPr lang="en-US" sz="1600" dirty="0" smtClean="0"/>
                        <a:t>Price</a:t>
                      </a:r>
                      <a:endParaRPr lang="en-US" sz="1600" dirty="0"/>
                    </a:p>
                  </a:txBody>
                  <a:tcPr/>
                </a:tc>
                <a:tc>
                  <a:txBody>
                    <a:bodyPr/>
                    <a:lstStyle/>
                    <a:p>
                      <a:r>
                        <a:rPr lang="en-US" sz="1600" dirty="0" smtClean="0"/>
                        <a:t>Price[n-20]</a:t>
                      </a:r>
                      <a:endParaRPr lang="en-US" sz="1600" dirty="0"/>
                    </a:p>
                  </a:txBody>
                  <a:tcPr/>
                </a:tc>
                <a:tc>
                  <a:txBody>
                    <a:bodyPr/>
                    <a:lstStyle/>
                    <a:p>
                      <a:r>
                        <a:rPr lang="en-US" sz="1600" dirty="0" smtClean="0"/>
                        <a:t>20 day MA</a:t>
                      </a:r>
                      <a:endParaRPr lang="en-US" sz="1600" dirty="0"/>
                    </a:p>
                  </a:txBody>
                  <a:tcPr/>
                </a:tc>
                <a:tc>
                  <a:txBody>
                    <a:bodyPr/>
                    <a:lstStyle/>
                    <a:p>
                      <a:r>
                        <a:rPr lang="en-US" sz="1600" dirty="0" smtClean="0"/>
                        <a:t>1 year average</a:t>
                      </a:r>
                      <a:endParaRPr lang="en-US" sz="1600" dirty="0"/>
                    </a:p>
                  </a:txBody>
                  <a:tcPr/>
                </a:tc>
                <a:tc>
                  <a:txBody>
                    <a:bodyPr/>
                    <a:lstStyle/>
                    <a:p>
                      <a:r>
                        <a:rPr lang="en-US" sz="1600" dirty="0" smtClean="0"/>
                        <a:t>Expected Price?</a:t>
                      </a:r>
                      <a:endParaRPr lang="en-US" sz="1600" dirty="0"/>
                    </a:p>
                  </a:txBody>
                  <a:tcPr/>
                </a:tc>
              </a:tr>
              <a:tr h="254364">
                <a:tc>
                  <a:txBody>
                    <a:bodyPr/>
                    <a:lstStyle/>
                    <a:p>
                      <a:r>
                        <a:rPr lang="en-US" sz="1400" dirty="0" smtClean="0"/>
                        <a:t>APPL</a:t>
                      </a:r>
                      <a:endParaRPr lang="en-US" sz="1400" dirty="0"/>
                    </a:p>
                  </a:txBody>
                  <a:tcPr/>
                </a:tc>
                <a:tc>
                  <a:txBody>
                    <a:bodyPr/>
                    <a:lstStyle/>
                    <a:p>
                      <a:r>
                        <a:rPr lang="en-US" sz="1400" dirty="0" err="1" smtClean="0"/>
                        <a:t>appl</a:t>
                      </a:r>
                      <a:r>
                        <a:rPr lang="en-US" sz="1400" dirty="0" smtClean="0"/>
                        <a:t>[n]</a:t>
                      </a:r>
                      <a:endParaRPr lang="en-US" sz="1400" dirty="0"/>
                    </a:p>
                  </a:txBody>
                  <a:tcPr/>
                </a:tc>
                <a:tc>
                  <a:txBody>
                    <a:bodyPr/>
                    <a:lstStyle/>
                    <a:p>
                      <a:r>
                        <a:rPr lang="en-US" sz="1400" dirty="0" err="1" smtClean="0"/>
                        <a:t>appl</a:t>
                      </a:r>
                      <a:r>
                        <a:rPr lang="en-US" sz="1400" dirty="0" smtClean="0"/>
                        <a:t>[n-20]</a:t>
                      </a:r>
                      <a:endParaRPr lang="en-US" sz="1400" dirty="0"/>
                    </a:p>
                  </a:txBody>
                  <a:tcPr/>
                </a:tc>
                <a:tc>
                  <a:txBody>
                    <a:bodyPr/>
                    <a:lstStyle/>
                    <a:p>
                      <a:r>
                        <a:rPr lang="en-US" sz="1400" dirty="0" err="1" smtClean="0"/>
                        <a:t>mva</a:t>
                      </a:r>
                      <a:r>
                        <a:rPr lang="en-US" sz="1400" dirty="0" smtClean="0"/>
                        <a:t>(</a:t>
                      </a:r>
                      <a:r>
                        <a:rPr lang="en-US" sz="1400" dirty="0" err="1" smtClean="0"/>
                        <a:t>appl</a:t>
                      </a:r>
                      <a:r>
                        <a:rPr lang="en-US" sz="1400" dirty="0" smtClean="0"/>
                        <a:t>, 20)</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smtClean="0"/>
                        <a:t>mva</a:t>
                      </a:r>
                      <a:r>
                        <a:rPr lang="en-US" sz="1400" dirty="0" smtClean="0"/>
                        <a:t>(</a:t>
                      </a:r>
                      <a:r>
                        <a:rPr lang="en-US" sz="1400" dirty="0" err="1" smtClean="0"/>
                        <a:t>appl</a:t>
                      </a:r>
                      <a:r>
                        <a:rPr lang="en-US" sz="1400" dirty="0" smtClean="0"/>
                        <a:t>, 200)</a:t>
                      </a:r>
                    </a:p>
                    <a:p>
                      <a:endParaRPr lang="en-US" sz="1400" dirty="0"/>
                    </a:p>
                  </a:txBody>
                  <a:tcPr/>
                </a:tc>
                <a:tc>
                  <a:txBody>
                    <a:bodyPr/>
                    <a:lstStyle/>
                    <a:p>
                      <a:endParaRPr lang="en-US" sz="1400" dirty="0"/>
                    </a:p>
                  </a:txBody>
                  <a:tcPr/>
                </a:tc>
              </a:tr>
              <a:tr h="254364">
                <a:tc>
                  <a:txBody>
                    <a:bodyPr/>
                    <a:lstStyle/>
                    <a:p>
                      <a:r>
                        <a:rPr lang="en-US" sz="1400" dirty="0" smtClean="0"/>
                        <a:t>FB</a:t>
                      </a:r>
                      <a:endParaRPr lang="en-US" sz="1400" dirty="0"/>
                    </a:p>
                  </a:txBody>
                  <a:tcPr/>
                </a:tc>
                <a:tc>
                  <a:txBody>
                    <a:bodyPr/>
                    <a:lstStyle/>
                    <a:p>
                      <a:r>
                        <a:rPr lang="en-US" sz="1400" dirty="0" err="1" smtClean="0"/>
                        <a:t>fb</a:t>
                      </a:r>
                      <a:r>
                        <a:rPr lang="en-US" sz="1400" dirty="0" smtClean="0"/>
                        <a:t>[n]</a:t>
                      </a:r>
                      <a:endParaRPr lang="en-US" sz="1400" dirty="0"/>
                    </a:p>
                  </a:txBody>
                  <a:tcPr/>
                </a:tc>
                <a:tc>
                  <a:txBody>
                    <a:bodyPr/>
                    <a:lstStyle/>
                    <a:p>
                      <a:r>
                        <a:rPr lang="en-US" sz="1400" dirty="0" err="1" smtClean="0"/>
                        <a:t>fb</a:t>
                      </a:r>
                      <a:r>
                        <a:rPr lang="en-US" sz="1400" dirty="0" smtClean="0"/>
                        <a:t>[n-20]</a:t>
                      </a:r>
                      <a:endParaRPr lang="en-US" sz="1400" dirty="0"/>
                    </a:p>
                  </a:txBody>
                  <a:tcPr/>
                </a:tc>
                <a:tc>
                  <a:txBody>
                    <a:bodyPr/>
                    <a:lstStyle/>
                    <a:p>
                      <a:r>
                        <a:rPr lang="en-US" sz="1400" dirty="0" err="1" smtClean="0"/>
                        <a:t>mva</a:t>
                      </a:r>
                      <a:r>
                        <a:rPr lang="en-US" sz="1400" dirty="0" smtClean="0"/>
                        <a:t>(fb,20)</a:t>
                      </a:r>
                      <a:endParaRPr lang="en-US" sz="1400" dirty="0"/>
                    </a:p>
                  </a:txBody>
                  <a:tcPr/>
                </a:tc>
                <a:tc>
                  <a:txBody>
                    <a:bodyPr/>
                    <a:lstStyle/>
                    <a:p>
                      <a:r>
                        <a:rPr lang="en-US" sz="1400" dirty="0" err="1" smtClean="0"/>
                        <a:t>mva</a:t>
                      </a:r>
                      <a:r>
                        <a:rPr lang="en-US" sz="1400" dirty="0" smtClean="0"/>
                        <a:t>(fb,200)</a:t>
                      </a:r>
                      <a:endParaRPr lang="en-US" sz="1400" dirty="0"/>
                    </a:p>
                  </a:txBody>
                  <a:tcPr/>
                </a:tc>
                <a:tc>
                  <a:txBody>
                    <a:bodyPr/>
                    <a:lstStyle/>
                    <a:p>
                      <a:endParaRPr lang="en-US" sz="1400"/>
                    </a:p>
                  </a:txBody>
                  <a:tcPr/>
                </a:tc>
              </a:tr>
              <a:tr h="254364">
                <a:tc>
                  <a:txBody>
                    <a:bodyPr/>
                    <a:lstStyle/>
                    <a:p>
                      <a:r>
                        <a:rPr lang="en-US" sz="1400" dirty="0" smtClean="0"/>
                        <a:t>GOOG</a:t>
                      </a:r>
                      <a:endParaRPr lang="en-US" sz="1400" dirty="0"/>
                    </a:p>
                  </a:txBody>
                  <a:tcPr/>
                </a:tc>
                <a:tc>
                  <a:txBody>
                    <a:bodyPr/>
                    <a:lstStyle/>
                    <a:p>
                      <a:r>
                        <a:rPr lang="en-US" sz="1400" dirty="0" err="1" smtClean="0"/>
                        <a:t>goog</a:t>
                      </a:r>
                      <a:r>
                        <a:rPr lang="en-US" sz="1400" dirty="0" smtClean="0"/>
                        <a:t>[n]</a:t>
                      </a:r>
                      <a:endParaRPr lang="en-US" sz="1400" dirty="0"/>
                    </a:p>
                  </a:txBody>
                  <a:tcPr/>
                </a:tc>
                <a:tc>
                  <a:txBody>
                    <a:bodyPr/>
                    <a:lstStyle/>
                    <a:p>
                      <a:r>
                        <a:rPr lang="en-US" sz="1400" dirty="0" err="1" smtClean="0"/>
                        <a:t>goog</a:t>
                      </a:r>
                      <a:r>
                        <a:rPr lang="en-US" sz="1400" dirty="0" smtClean="0"/>
                        <a:t>[n-20]</a:t>
                      </a:r>
                      <a:endParaRPr lang="en-US" sz="1400" dirty="0"/>
                    </a:p>
                  </a:txBody>
                  <a:tcPr/>
                </a:tc>
                <a:tc>
                  <a:txBody>
                    <a:bodyPr/>
                    <a:lstStyle/>
                    <a:p>
                      <a:r>
                        <a:rPr lang="en-US" sz="1400" dirty="0" err="1" smtClean="0"/>
                        <a:t>mva</a:t>
                      </a:r>
                      <a:r>
                        <a:rPr lang="en-US" sz="1400" dirty="0" smtClean="0"/>
                        <a:t>(</a:t>
                      </a:r>
                      <a:r>
                        <a:rPr lang="en-US" sz="1400" dirty="0" err="1" smtClean="0"/>
                        <a:t>goog</a:t>
                      </a:r>
                      <a:r>
                        <a:rPr lang="en-US" sz="1400" dirty="0" smtClean="0"/>
                        <a:t>, 20)</a:t>
                      </a:r>
                      <a:endParaRPr lang="en-US" sz="1400" dirty="0"/>
                    </a:p>
                  </a:txBody>
                  <a:tcPr/>
                </a:tc>
                <a:tc>
                  <a:txBody>
                    <a:bodyPr/>
                    <a:lstStyle/>
                    <a:p>
                      <a:r>
                        <a:rPr lang="en-US" sz="1400" dirty="0" err="1" smtClean="0"/>
                        <a:t>mva</a:t>
                      </a:r>
                      <a:r>
                        <a:rPr lang="en-US" sz="1400" dirty="0" smtClean="0"/>
                        <a:t>(</a:t>
                      </a:r>
                      <a:r>
                        <a:rPr lang="en-US" sz="1400" dirty="0" err="1" smtClean="0"/>
                        <a:t>goog</a:t>
                      </a:r>
                      <a:r>
                        <a:rPr lang="en-US" sz="1400" dirty="0" smtClean="0"/>
                        <a:t>, 200)</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459006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35" y="0"/>
            <a:ext cx="8229600" cy="668408"/>
          </a:xfrm>
        </p:spPr>
        <p:txBody>
          <a:bodyPr/>
          <a:lstStyle/>
          <a:p>
            <a:r>
              <a:rPr lang="en-US" dirty="0" smtClean="0"/>
              <a:t>Summary: Time Varying Data Signals to Features</a:t>
            </a:r>
            <a:endParaRPr lang="en-US" dirty="0"/>
          </a:p>
        </p:txBody>
      </p:sp>
      <p:sp>
        <p:nvSpPr>
          <p:cNvPr id="4" name="TextBox 3"/>
          <p:cNvSpPr txBox="1"/>
          <p:nvPr/>
        </p:nvSpPr>
        <p:spPr>
          <a:xfrm>
            <a:off x="1833486" y="1369546"/>
            <a:ext cx="1508829"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Objects</a:t>
            </a:r>
          </a:p>
          <a:p>
            <a:endParaRPr lang="en-US" dirty="0"/>
          </a:p>
          <a:p>
            <a:r>
              <a:rPr lang="en-US" dirty="0"/>
              <a:t>Events/Experiments</a:t>
            </a:r>
          </a:p>
          <a:p>
            <a:endParaRPr lang="en-US" dirty="0"/>
          </a:p>
          <a:p>
            <a:r>
              <a:rPr lang="en-US" dirty="0"/>
              <a:t>People/Customers</a:t>
            </a:r>
          </a:p>
          <a:p>
            <a:endParaRPr lang="en-US" dirty="0"/>
          </a:p>
          <a:p>
            <a:r>
              <a:rPr lang="en-US" dirty="0"/>
              <a:t>Products</a:t>
            </a:r>
          </a:p>
          <a:p>
            <a:endParaRPr lang="en-US" dirty="0"/>
          </a:p>
          <a:p>
            <a:r>
              <a:rPr lang="en-US" dirty="0"/>
              <a:t>Stocks</a:t>
            </a:r>
          </a:p>
          <a:p>
            <a:endParaRPr lang="en-US" dirty="0"/>
          </a:p>
          <a:p>
            <a:r>
              <a:rPr lang="en-US" dirty="0"/>
              <a:t>…</a:t>
            </a:r>
          </a:p>
        </p:txBody>
      </p:sp>
      <p:sp>
        <p:nvSpPr>
          <p:cNvPr id="5" name="TextBox 4"/>
          <p:cNvSpPr txBox="1"/>
          <p:nvPr/>
        </p:nvSpPr>
        <p:spPr>
          <a:xfrm>
            <a:off x="1833485" y="884790"/>
            <a:ext cx="1207520" cy="369332"/>
          </a:xfrm>
          <a:prstGeom prst="rect">
            <a:avLst/>
          </a:prstGeom>
          <a:noFill/>
        </p:spPr>
        <p:txBody>
          <a:bodyPr wrap="none" rtlCol="0">
            <a:spAutoFit/>
          </a:bodyPr>
          <a:lstStyle/>
          <a:p>
            <a:r>
              <a:rPr lang="en-US" dirty="0"/>
              <a:t>In Real Life</a:t>
            </a:r>
          </a:p>
        </p:txBody>
      </p:sp>
      <p:pic>
        <p:nvPicPr>
          <p:cNvPr id="8" name="Picture 7" descr="scr_6_11.gif"/>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951134" y="1397632"/>
            <a:ext cx="2951855" cy="1896567"/>
          </a:xfrm>
          <a:prstGeom prst="rect">
            <a:avLst/>
          </a:prstGeom>
        </p:spPr>
      </p:pic>
      <p:cxnSp>
        <p:nvCxnSpPr>
          <p:cNvPr id="10" name="Straight Arrow Connector 9"/>
          <p:cNvCxnSpPr/>
          <p:nvPr/>
        </p:nvCxnSpPr>
        <p:spPr>
          <a:xfrm flipH="1">
            <a:off x="6094129" y="1121719"/>
            <a:ext cx="370435" cy="264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09775" y="640184"/>
            <a:ext cx="1949948" cy="646331"/>
          </a:xfrm>
          <a:prstGeom prst="rect">
            <a:avLst/>
          </a:prstGeom>
          <a:noFill/>
        </p:spPr>
        <p:txBody>
          <a:bodyPr wrap="none" rtlCol="0">
            <a:spAutoFit/>
          </a:bodyPr>
          <a:lstStyle/>
          <a:p>
            <a:r>
              <a:rPr lang="en-US" dirty="0"/>
              <a:t>Features, but also </a:t>
            </a:r>
            <a:br>
              <a:rPr lang="en-US" dirty="0"/>
            </a:br>
            <a:r>
              <a:rPr lang="en-US" dirty="0"/>
              <a:t>loss of information</a:t>
            </a:r>
          </a:p>
        </p:txBody>
      </p:sp>
      <p:sp>
        <p:nvSpPr>
          <p:cNvPr id="14" name="TextBox 13"/>
          <p:cNvSpPr txBox="1"/>
          <p:nvPr/>
        </p:nvSpPr>
        <p:spPr>
          <a:xfrm>
            <a:off x="4951134" y="1404564"/>
            <a:ext cx="2951855" cy="341632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endParaRPr lang="en-US" dirty="0"/>
          </a:p>
          <a:p>
            <a:endParaRPr lang="en-US" dirty="0"/>
          </a:p>
          <a:p>
            <a:r>
              <a:rPr lang="en-US" dirty="0"/>
              <a:t>	In Sample</a:t>
            </a:r>
          </a:p>
          <a:p>
            <a:endParaRPr lang="en-US" dirty="0"/>
          </a:p>
          <a:p>
            <a:endParaRPr lang="en-US" dirty="0"/>
          </a:p>
          <a:p>
            <a:endParaRPr lang="en-US" dirty="0"/>
          </a:p>
          <a:p>
            <a:endParaRPr lang="en-US" dirty="0"/>
          </a:p>
          <a:p>
            <a:endParaRPr lang="en-US" dirty="0"/>
          </a:p>
          <a:p>
            <a:r>
              <a:rPr lang="en-US" dirty="0"/>
              <a:t>	Out of Sample</a:t>
            </a:r>
          </a:p>
          <a:p>
            <a:endParaRPr lang="en-US" dirty="0"/>
          </a:p>
          <a:p>
            <a:endParaRPr lang="en-US" dirty="0"/>
          </a:p>
        </p:txBody>
      </p:sp>
      <p:sp>
        <p:nvSpPr>
          <p:cNvPr id="15" name="Rectangle 14"/>
          <p:cNvSpPr/>
          <p:nvPr/>
        </p:nvSpPr>
        <p:spPr>
          <a:xfrm>
            <a:off x="4398491" y="1386525"/>
            <a:ext cx="552642" cy="3427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Person 1</a:t>
            </a:r>
          </a:p>
          <a:p>
            <a:pPr algn="ctr"/>
            <a:r>
              <a:rPr lang="en-US" sz="800" dirty="0"/>
              <a:t>Person 2</a:t>
            </a:r>
          </a:p>
          <a:p>
            <a:pPr algn="ctr"/>
            <a:r>
              <a:rPr lang="en-US" sz="800" dirty="0"/>
              <a:t>Person 3</a:t>
            </a:r>
          </a:p>
          <a:p>
            <a:pPr algn="ctr"/>
            <a:endParaRPr lang="en-US" sz="800" dirty="0"/>
          </a:p>
          <a:p>
            <a:pPr algn="ctr"/>
            <a:endParaRPr lang="en-US" sz="800" dirty="0"/>
          </a:p>
          <a:p>
            <a:pPr algn="ctr"/>
            <a:r>
              <a:rPr lang="en-US" sz="800" dirty="0"/>
              <a:t>.</a:t>
            </a:r>
          </a:p>
          <a:p>
            <a:pPr algn="ctr"/>
            <a:r>
              <a:rPr lang="en-US" sz="800" dirty="0"/>
              <a:t>.</a:t>
            </a:r>
          </a:p>
          <a:p>
            <a:pPr algn="ctr"/>
            <a:r>
              <a:rPr lang="en-US" sz="800" dirty="0"/>
              <a:t>.</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r>
              <a:rPr lang="en-US" sz="800" dirty="0"/>
              <a:t>Person N</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dirty="0"/>
          </a:p>
        </p:txBody>
      </p:sp>
      <p:cxnSp>
        <p:nvCxnSpPr>
          <p:cNvPr id="20" name="Straight Arrow Connector 19"/>
          <p:cNvCxnSpPr/>
          <p:nvPr/>
        </p:nvCxnSpPr>
        <p:spPr>
          <a:xfrm>
            <a:off x="7284750" y="2352212"/>
            <a:ext cx="1295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915051" y="1946299"/>
            <a:ext cx="1560644" cy="2862323"/>
          </a:xfrm>
          <a:prstGeom prst="rect">
            <a:avLst/>
          </a:prstGeom>
          <a:noFill/>
        </p:spPr>
        <p:txBody>
          <a:bodyPr wrap="none" rtlCol="0">
            <a:spAutoFit/>
          </a:bodyPr>
          <a:lstStyle/>
          <a:p>
            <a:r>
              <a:rPr lang="en-US" dirty="0"/>
              <a:t>Characteristics</a:t>
            </a:r>
          </a:p>
          <a:p>
            <a:r>
              <a:rPr lang="en-US" dirty="0"/>
              <a:t>Patterns</a:t>
            </a:r>
          </a:p>
          <a:p>
            <a:r>
              <a:rPr lang="en-US" dirty="0"/>
              <a:t>Models</a:t>
            </a:r>
          </a:p>
          <a:p>
            <a:endParaRPr lang="en-US" dirty="0"/>
          </a:p>
          <a:p>
            <a:endParaRPr lang="en-US" dirty="0"/>
          </a:p>
          <a:p>
            <a:r>
              <a:rPr lang="en-US" dirty="0"/>
              <a:t>Predictions</a:t>
            </a:r>
          </a:p>
          <a:p>
            <a:r>
              <a:rPr lang="en-US" dirty="0"/>
              <a:t>Similarities</a:t>
            </a:r>
          </a:p>
          <a:p>
            <a:r>
              <a:rPr lang="en-US" dirty="0"/>
              <a:t>Differences</a:t>
            </a:r>
          </a:p>
          <a:p>
            <a:r>
              <a:rPr lang="en-US" dirty="0"/>
              <a:t>Distance </a:t>
            </a:r>
          </a:p>
          <a:p>
            <a:endParaRPr lang="en-US" dirty="0"/>
          </a:p>
        </p:txBody>
      </p:sp>
      <p:cxnSp>
        <p:nvCxnSpPr>
          <p:cNvPr id="25" name="Straight Arrow Connector 24"/>
          <p:cNvCxnSpPr/>
          <p:nvPr/>
        </p:nvCxnSpPr>
        <p:spPr>
          <a:xfrm>
            <a:off x="7437150" y="3961868"/>
            <a:ext cx="1295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78056" y="4974660"/>
            <a:ext cx="4380225" cy="1200329"/>
          </a:xfrm>
          <a:prstGeom prst="rect">
            <a:avLst/>
          </a:prstGeom>
          <a:noFill/>
        </p:spPr>
        <p:txBody>
          <a:bodyPr wrap="none" rtlCol="0">
            <a:spAutoFit/>
          </a:bodyPr>
          <a:lstStyle/>
          <a:p>
            <a:r>
              <a:rPr lang="en-US" dirty="0"/>
              <a:t>CS:  Table</a:t>
            </a:r>
          </a:p>
          <a:p>
            <a:r>
              <a:rPr lang="en-US" dirty="0"/>
              <a:t>Math: Matrix X, which is </a:t>
            </a:r>
          </a:p>
          <a:p>
            <a:r>
              <a:rPr lang="en-US" dirty="0"/>
              <a:t>	N rows – each person</a:t>
            </a:r>
          </a:p>
          <a:p>
            <a:r>
              <a:rPr lang="en-US" dirty="0"/>
              <a:t>	m columns, each feature (age, salary, ..)</a:t>
            </a:r>
          </a:p>
        </p:txBody>
      </p:sp>
      <p:sp>
        <p:nvSpPr>
          <p:cNvPr id="3" name="Oval 2"/>
          <p:cNvSpPr/>
          <p:nvPr/>
        </p:nvSpPr>
        <p:spPr>
          <a:xfrm rot="20582883">
            <a:off x="2916753" y="1807120"/>
            <a:ext cx="2963476" cy="1356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Time Varying Signals to Features</a:t>
            </a:r>
          </a:p>
        </p:txBody>
      </p:sp>
      <p:cxnSp>
        <p:nvCxnSpPr>
          <p:cNvPr id="17" name="Straight Arrow Connector 16"/>
          <p:cNvCxnSpPr/>
          <p:nvPr/>
        </p:nvCxnSpPr>
        <p:spPr>
          <a:xfrm flipV="1">
            <a:off x="3342315" y="1906486"/>
            <a:ext cx="1608819" cy="598558"/>
          </a:xfrm>
          <a:prstGeom prst="straightConnector1">
            <a:avLst/>
          </a:prstGeom>
          <a:ln w="38100" cmpd="sng">
            <a:solidFill>
              <a:schemeClr val="bg1"/>
            </a:solidFill>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56137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064" y="2782527"/>
            <a:ext cx="6217894" cy="923330"/>
          </a:xfrm>
          <a:prstGeom prst="rect">
            <a:avLst/>
          </a:prstGeom>
          <a:solidFill>
            <a:schemeClr val="tx1">
              <a:alpha val="86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pPr algn="ctr"/>
            <a:r>
              <a:rPr lang="en-US" sz="2400" dirty="0">
                <a:solidFill>
                  <a:schemeClr val="bg1"/>
                </a:solidFill>
                <a:latin typeface="Helvetica Neue Light"/>
                <a:cs typeface="Helvetica Neue Light"/>
              </a:rPr>
              <a:t>End of Section</a:t>
            </a:r>
          </a:p>
        </p:txBody>
      </p:sp>
    </p:spTree>
    <p:extLst>
      <p:ext uri="{BB962C8B-B14F-4D97-AF65-F5344CB8AC3E}">
        <p14:creationId xmlns:p14="http://schemas.microsoft.com/office/powerpoint/2010/main" val="239856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c</a:t>
            </a:r>
            <a:r>
              <a:rPr lang="en-US" dirty="0" smtClean="0"/>
              <a:t>ould stock FB be priced today?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Group_Average_1 year </a:t>
            </a:r>
          </a:p>
          <a:p>
            <a:pPr marL="0" indent="0">
              <a:buNone/>
            </a:pPr>
            <a:r>
              <a:rPr lang="en-US" dirty="0" smtClean="0"/>
              <a:t>			= (FB_1YearAve + GOOG_1YearAve + AAPL_1YearAve)/3</a:t>
            </a:r>
            <a:br>
              <a:rPr lang="en-US" dirty="0" smtClean="0"/>
            </a:br>
            <a:endParaRPr lang="en-US" dirty="0" smtClean="0"/>
          </a:p>
          <a:p>
            <a:pPr marL="0" indent="0">
              <a:buNone/>
            </a:pPr>
            <a:r>
              <a:rPr lang="en-US" dirty="0" err="1" smtClean="0"/>
              <a:t>Group_Average_today</a:t>
            </a:r>
            <a:r>
              <a:rPr lang="en-US" dirty="0" smtClean="0"/>
              <a:t>[n] = (</a:t>
            </a:r>
            <a:r>
              <a:rPr lang="en-US" dirty="0" err="1" smtClean="0"/>
              <a:t>fb</a:t>
            </a:r>
            <a:r>
              <a:rPr lang="en-US" dirty="0" smtClean="0"/>
              <a:t>[n]+</a:t>
            </a:r>
            <a:r>
              <a:rPr lang="en-US" dirty="0" err="1" smtClean="0"/>
              <a:t>goog</a:t>
            </a:r>
            <a:r>
              <a:rPr lang="en-US" dirty="0" smtClean="0"/>
              <a:t>[n]+</a:t>
            </a:r>
            <a:r>
              <a:rPr lang="en-US" dirty="0" err="1" smtClean="0"/>
              <a:t>aapl</a:t>
            </a:r>
            <a:r>
              <a:rPr lang="en-US" dirty="0" smtClean="0"/>
              <a:t>[n])/3</a:t>
            </a:r>
          </a:p>
          <a:p>
            <a:pPr marL="0" indent="0">
              <a:buNone/>
            </a:pPr>
            <a:endParaRPr lang="en-US" dirty="0"/>
          </a:p>
          <a:p>
            <a:pPr marL="0" indent="0">
              <a:buNone/>
            </a:pPr>
            <a:r>
              <a:rPr lang="en-US" dirty="0" smtClean="0"/>
              <a:t>Today’s price </a:t>
            </a:r>
            <a:r>
              <a:rPr lang="en-US" dirty="0"/>
              <a:t>c</a:t>
            </a:r>
            <a:r>
              <a:rPr lang="en-US" dirty="0" smtClean="0"/>
              <a:t>ould be predicted as the same ratio as over the past year:</a:t>
            </a:r>
          </a:p>
          <a:p>
            <a:pPr marL="0" indent="0">
              <a:buNone/>
            </a:pPr>
            <a:r>
              <a:rPr lang="en-US" dirty="0"/>
              <a:t>	</a:t>
            </a:r>
            <a:r>
              <a:rPr lang="en-US" dirty="0" smtClean="0"/>
              <a:t>FB-1 year				FB-today</a:t>
            </a:r>
          </a:p>
          <a:p>
            <a:pPr marL="0" indent="0">
              <a:buNone/>
            </a:pPr>
            <a:r>
              <a:rPr lang="en-US" dirty="0"/>
              <a:t>	</a:t>
            </a:r>
            <a:r>
              <a:rPr lang="en-US" dirty="0" smtClean="0"/>
              <a:t>------------			= 	------------</a:t>
            </a:r>
          </a:p>
          <a:p>
            <a:pPr marL="0" indent="0">
              <a:buNone/>
            </a:pPr>
            <a:r>
              <a:rPr lang="en-US" dirty="0"/>
              <a:t>	</a:t>
            </a:r>
            <a:r>
              <a:rPr lang="en-US" dirty="0" smtClean="0"/>
              <a:t>Group-1 year 			group today</a:t>
            </a:r>
          </a:p>
          <a:p>
            <a:pPr marL="0" indent="0">
              <a:buNone/>
            </a:pPr>
            <a:endParaRPr lang="en-US" dirty="0"/>
          </a:p>
          <a:p>
            <a:pPr marL="0" indent="0">
              <a:buNone/>
            </a:pPr>
            <a:r>
              <a:rPr lang="en-US" dirty="0" err="1"/>
              <a:t>f</a:t>
            </a:r>
            <a:r>
              <a:rPr lang="en-US" dirty="0" err="1" smtClean="0"/>
              <a:t>b_exp</a:t>
            </a:r>
            <a:r>
              <a:rPr lang="en-US" dirty="0" smtClean="0"/>
              <a:t>[n] =  </a:t>
            </a:r>
            <a:r>
              <a:rPr lang="en-US" dirty="0" err="1" smtClean="0"/>
              <a:t>Group_Average_today</a:t>
            </a:r>
            <a:r>
              <a:rPr lang="en-US" dirty="0" smtClean="0"/>
              <a:t> * </a:t>
            </a:r>
            <a:r>
              <a:rPr lang="en-US" dirty="0" err="1" smtClean="0"/>
              <a:t>fb</a:t>
            </a:r>
            <a:r>
              <a:rPr lang="en-US" dirty="0" smtClean="0"/>
              <a:t>[n]/</a:t>
            </a:r>
            <a:r>
              <a:rPr lang="en-US" dirty="0"/>
              <a:t>Group_Average_1 </a:t>
            </a:r>
            <a:r>
              <a:rPr lang="en-US" dirty="0" smtClean="0"/>
              <a:t>year</a:t>
            </a:r>
          </a:p>
          <a:p>
            <a:pPr marL="0" indent="0">
              <a:buNone/>
            </a:pPr>
            <a:r>
              <a:rPr lang="en-US" dirty="0" err="1"/>
              <a:t>g</a:t>
            </a:r>
            <a:r>
              <a:rPr lang="en-US" dirty="0" err="1" smtClean="0"/>
              <a:t>oog_exp</a:t>
            </a:r>
            <a:r>
              <a:rPr lang="en-US" dirty="0" smtClean="0"/>
              <a:t>[n] =  </a:t>
            </a:r>
            <a:r>
              <a:rPr lang="en-US" dirty="0" err="1"/>
              <a:t>Group_Average_today</a:t>
            </a:r>
            <a:r>
              <a:rPr lang="en-US" dirty="0"/>
              <a:t> * </a:t>
            </a:r>
            <a:r>
              <a:rPr lang="en-US" dirty="0" err="1" smtClean="0"/>
              <a:t>goog</a:t>
            </a:r>
            <a:r>
              <a:rPr lang="en-US" dirty="0" smtClean="0"/>
              <a:t>[</a:t>
            </a:r>
            <a:r>
              <a:rPr lang="en-US" dirty="0"/>
              <a:t>n]/Group_Average_1 </a:t>
            </a:r>
            <a:r>
              <a:rPr lang="en-US" dirty="0" smtClean="0"/>
              <a:t>year</a:t>
            </a:r>
          </a:p>
          <a:p>
            <a:pPr marL="0" indent="0">
              <a:buNone/>
            </a:pPr>
            <a:r>
              <a:rPr lang="en-US" dirty="0" err="1" smtClean="0"/>
              <a:t>Apple_exp</a:t>
            </a:r>
            <a:r>
              <a:rPr lang="en-US" dirty="0" smtClean="0"/>
              <a:t>[n] = </a:t>
            </a:r>
            <a:r>
              <a:rPr lang="en-US" dirty="0" err="1"/>
              <a:t>Group_Average_today</a:t>
            </a:r>
            <a:r>
              <a:rPr lang="en-US" dirty="0"/>
              <a:t> * </a:t>
            </a:r>
            <a:r>
              <a:rPr lang="en-US" dirty="0" err="1" smtClean="0"/>
              <a:t>aapl</a:t>
            </a:r>
            <a:r>
              <a:rPr lang="en-US" dirty="0" smtClean="0"/>
              <a:t>[</a:t>
            </a:r>
            <a:r>
              <a:rPr lang="en-US" dirty="0"/>
              <a:t>n]/Group_Average_1 </a:t>
            </a:r>
            <a:r>
              <a:rPr lang="en-US" dirty="0" smtClean="0"/>
              <a:t>year</a:t>
            </a:r>
            <a:endParaRPr lang="en-US" dirty="0"/>
          </a:p>
          <a:p>
            <a:pPr marL="0" indent="0">
              <a:buNone/>
            </a:pPr>
            <a:endParaRPr lang="en-US" dirty="0"/>
          </a:p>
          <a:p>
            <a:pPr marL="0" indent="0">
              <a:buNone/>
            </a:pPr>
            <a:r>
              <a:rPr lang="en-US" dirty="0" smtClean="0"/>
              <a:t>Difference [n] = </a:t>
            </a:r>
            <a:r>
              <a:rPr lang="en-US" dirty="0" err="1" smtClean="0"/>
              <a:t>fb</a:t>
            </a:r>
            <a:r>
              <a:rPr lang="en-US" dirty="0" smtClean="0"/>
              <a:t>[n] – </a:t>
            </a:r>
            <a:r>
              <a:rPr lang="en-US" dirty="0" err="1"/>
              <a:t>fb_exp</a:t>
            </a:r>
            <a:r>
              <a:rPr lang="en-US" dirty="0"/>
              <a:t>[n] </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70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9367"/>
            <a:ext cx="8229600" cy="668408"/>
          </a:xfrm>
        </p:spPr>
        <p:txBody>
          <a:bodyPr/>
          <a:lstStyle/>
          <a:p>
            <a:r>
              <a:rPr lang="en-US" dirty="0" smtClean="0"/>
              <a:t>Converting From Time Sequence Data to Features</a:t>
            </a:r>
            <a:endParaRPr lang="en-US" dirty="0"/>
          </a:p>
        </p:txBody>
      </p:sp>
      <p:sp>
        <p:nvSpPr>
          <p:cNvPr id="3" name="TextBox 2"/>
          <p:cNvSpPr txBox="1"/>
          <p:nvPr/>
        </p:nvSpPr>
        <p:spPr>
          <a:xfrm>
            <a:off x="1698960" y="1149937"/>
            <a:ext cx="2377574" cy="2031325"/>
          </a:xfrm>
          <a:prstGeom prst="rect">
            <a:avLst/>
          </a:prstGeom>
          <a:noFill/>
        </p:spPr>
        <p:txBody>
          <a:bodyPr wrap="none" rtlCol="0">
            <a:spAutoFit/>
          </a:bodyPr>
          <a:lstStyle/>
          <a:p>
            <a:r>
              <a:rPr lang="en-US" dirty="0"/>
              <a:t>Many Types of data</a:t>
            </a:r>
            <a:br>
              <a:rPr lang="en-US" dirty="0"/>
            </a:br>
            <a:r>
              <a:rPr lang="en-US" dirty="0"/>
              <a:t> are signals in time</a:t>
            </a:r>
          </a:p>
          <a:p>
            <a:endParaRPr lang="en-US" dirty="0"/>
          </a:p>
          <a:p>
            <a:pPr marL="285750" indent="-285750">
              <a:buFontTx/>
              <a:buChar char="•"/>
            </a:pPr>
            <a:r>
              <a:rPr lang="en-US" dirty="0"/>
              <a:t>Stock market</a:t>
            </a:r>
          </a:p>
          <a:p>
            <a:pPr marL="285750" indent="-285750">
              <a:buFontTx/>
              <a:buChar char="•"/>
            </a:pPr>
            <a:r>
              <a:rPr lang="en-US" dirty="0"/>
              <a:t>Temperature</a:t>
            </a:r>
          </a:p>
          <a:p>
            <a:pPr marL="285750" indent="-285750">
              <a:buFontTx/>
              <a:buChar char="•"/>
            </a:pPr>
            <a:r>
              <a:rPr lang="en-US" dirty="0"/>
              <a:t>Instrument readings</a:t>
            </a:r>
          </a:p>
          <a:p>
            <a:pPr marL="285750" indent="-285750">
              <a:buFontTx/>
              <a:buChar char="•"/>
            </a:pPr>
            <a:endParaRPr lang="en-US" dirty="0"/>
          </a:p>
        </p:txBody>
      </p:sp>
      <p:pic>
        <p:nvPicPr>
          <p:cNvPr id="4" name="Picture 3" descr="fig2a.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228" y="3237049"/>
            <a:ext cx="1783047" cy="1653443"/>
          </a:xfrm>
          <a:prstGeom prst="rect">
            <a:avLst/>
          </a:prstGeom>
        </p:spPr>
      </p:pic>
      <p:sp>
        <p:nvSpPr>
          <p:cNvPr id="5" name="TextBox 4"/>
          <p:cNvSpPr txBox="1"/>
          <p:nvPr/>
        </p:nvSpPr>
        <p:spPr>
          <a:xfrm>
            <a:off x="1751880" y="5157523"/>
            <a:ext cx="1934394" cy="646331"/>
          </a:xfrm>
          <a:prstGeom prst="rect">
            <a:avLst/>
          </a:prstGeom>
          <a:noFill/>
        </p:spPr>
        <p:txBody>
          <a:bodyPr wrap="none" rtlCol="0">
            <a:spAutoFit/>
          </a:bodyPr>
          <a:lstStyle/>
          <a:p>
            <a:r>
              <a:rPr lang="en-US" dirty="0"/>
              <a:t>Continuous signals</a:t>
            </a:r>
          </a:p>
          <a:p>
            <a:r>
              <a:rPr lang="en-US" dirty="0"/>
              <a:t>x(t)</a:t>
            </a:r>
          </a:p>
        </p:txBody>
      </p:sp>
      <p:pic>
        <p:nvPicPr>
          <p:cNvPr id="6" name="Picture 5" descr="img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744" y="3254690"/>
            <a:ext cx="2052323" cy="1153145"/>
          </a:xfrm>
          <a:prstGeom prst="rect">
            <a:avLst/>
          </a:prstGeom>
        </p:spPr>
      </p:pic>
      <p:sp>
        <p:nvSpPr>
          <p:cNvPr id="7" name="TextBox 6"/>
          <p:cNvSpPr txBox="1"/>
          <p:nvPr/>
        </p:nvSpPr>
        <p:spPr>
          <a:xfrm>
            <a:off x="4217654" y="5157523"/>
            <a:ext cx="2287180" cy="646331"/>
          </a:xfrm>
          <a:prstGeom prst="rect">
            <a:avLst/>
          </a:prstGeom>
          <a:noFill/>
        </p:spPr>
        <p:txBody>
          <a:bodyPr wrap="none" rtlCol="0">
            <a:spAutoFit/>
          </a:bodyPr>
          <a:lstStyle/>
          <a:p>
            <a:r>
              <a:rPr lang="en-US" dirty="0"/>
              <a:t>Sampled signals (data)</a:t>
            </a:r>
          </a:p>
          <a:p>
            <a:r>
              <a:rPr lang="en-US" dirty="0"/>
              <a:t>x(</a:t>
            </a:r>
            <a:r>
              <a:rPr lang="en-US" dirty="0" err="1"/>
              <a:t>nT</a:t>
            </a:r>
            <a:r>
              <a:rPr lang="en-US" dirty="0"/>
              <a:t>)</a:t>
            </a:r>
          </a:p>
        </p:txBody>
      </p:sp>
      <p:sp>
        <p:nvSpPr>
          <p:cNvPr id="8" name="TextBox 7"/>
          <p:cNvSpPr txBox="1"/>
          <p:nvPr/>
        </p:nvSpPr>
        <p:spPr>
          <a:xfrm>
            <a:off x="4341260" y="1164539"/>
            <a:ext cx="1937325" cy="1477328"/>
          </a:xfrm>
          <a:prstGeom prst="rect">
            <a:avLst/>
          </a:prstGeom>
          <a:noFill/>
        </p:spPr>
        <p:txBody>
          <a:bodyPr wrap="none" rtlCol="0">
            <a:spAutoFit/>
          </a:bodyPr>
          <a:lstStyle/>
          <a:p>
            <a:r>
              <a:rPr lang="en-US" dirty="0"/>
              <a:t>Sometimes we </a:t>
            </a:r>
            <a:br>
              <a:rPr lang="en-US" dirty="0"/>
            </a:br>
            <a:r>
              <a:rPr lang="en-US" dirty="0"/>
              <a:t>sample them, </a:t>
            </a:r>
            <a:br>
              <a:rPr lang="en-US" dirty="0"/>
            </a:br>
            <a:r>
              <a:rPr lang="en-US" dirty="0"/>
              <a:t>record at intervals </a:t>
            </a:r>
            <a:br>
              <a:rPr lang="en-US" dirty="0"/>
            </a:br>
            <a:r>
              <a:rPr lang="en-US" dirty="0"/>
              <a:t>of T</a:t>
            </a:r>
          </a:p>
          <a:p>
            <a:pPr marL="285750" indent="-285750">
              <a:buFontTx/>
              <a:buChar char="•"/>
            </a:pPr>
            <a:endParaRPr lang="en-US" dirty="0"/>
          </a:p>
        </p:txBody>
      </p:sp>
      <p:sp>
        <p:nvSpPr>
          <p:cNvPr id="9" name="TextBox 8"/>
          <p:cNvSpPr txBox="1"/>
          <p:nvPr/>
        </p:nvSpPr>
        <p:spPr>
          <a:xfrm>
            <a:off x="6584154" y="1108579"/>
            <a:ext cx="1685077" cy="1200329"/>
          </a:xfrm>
          <a:prstGeom prst="rect">
            <a:avLst/>
          </a:prstGeom>
          <a:noFill/>
        </p:spPr>
        <p:txBody>
          <a:bodyPr wrap="none" rtlCol="0">
            <a:spAutoFit/>
          </a:bodyPr>
          <a:lstStyle/>
          <a:p>
            <a:r>
              <a:rPr lang="en-US" dirty="0"/>
              <a:t>We get a </a:t>
            </a:r>
          </a:p>
          <a:p>
            <a:r>
              <a:rPr lang="en-US" dirty="0"/>
              <a:t>list in a table,</a:t>
            </a:r>
            <a:br>
              <a:rPr lang="en-US" dirty="0"/>
            </a:br>
            <a:r>
              <a:rPr lang="en-US" dirty="0"/>
              <a:t>array,  or vector</a:t>
            </a:r>
          </a:p>
          <a:p>
            <a:pPr marL="285750" indent="-285750">
              <a:buFontTx/>
              <a:buChar char="•"/>
            </a:pPr>
            <a:endParaRPr lang="en-US" dirty="0"/>
          </a:p>
        </p:txBody>
      </p:sp>
      <p:sp>
        <p:nvSpPr>
          <p:cNvPr id="10" name="TextBox 9"/>
          <p:cNvSpPr txBox="1"/>
          <p:nvPr/>
        </p:nvSpPr>
        <p:spPr>
          <a:xfrm>
            <a:off x="6895182" y="4976081"/>
            <a:ext cx="1776636" cy="646331"/>
          </a:xfrm>
          <a:prstGeom prst="rect">
            <a:avLst/>
          </a:prstGeom>
          <a:noFill/>
        </p:spPr>
        <p:txBody>
          <a:bodyPr wrap="none" rtlCol="0">
            <a:spAutoFit/>
          </a:bodyPr>
          <a:lstStyle/>
          <a:p>
            <a:r>
              <a:rPr lang="en-US" dirty="0"/>
              <a:t>Discrete data </a:t>
            </a:r>
          </a:p>
          <a:p>
            <a:r>
              <a:rPr lang="en-US" dirty="0" err="1"/>
              <a:t>x</a:t>
            </a:r>
            <a:r>
              <a:rPr lang="en-US" baseline="-25000" dirty="0" err="1"/>
              <a:t>n</a:t>
            </a:r>
            <a:r>
              <a:rPr lang="en-US" dirty="0"/>
              <a:t> = x1, x2, x3,  …</a:t>
            </a:r>
          </a:p>
        </p:txBody>
      </p:sp>
      <p:pic>
        <p:nvPicPr>
          <p:cNvPr id="11" name="Picture 10" descr="image9_121.png"/>
          <p:cNvPicPr>
            <a:picLocks noChangeAspect="1"/>
          </p:cNvPicPr>
          <p:nvPr/>
        </p:nvPicPr>
        <p:blipFill rotWithShape="1">
          <a:blip r:embed="rId4">
            <a:extLst>
              <a:ext uri="{28A0092B-C50C-407E-A947-70E740481C1C}">
                <a14:useLocalDpi xmlns:a14="http://schemas.microsoft.com/office/drawing/2010/main" val="0"/>
              </a:ext>
            </a:extLst>
          </a:blip>
          <a:srcRect l="1622" t="12334" r="73728"/>
          <a:stretch/>
        </p:blipFill>
        <p:spPr>
          <a:xfrm>
            <a:off x="6806982" y="2844894"/>
            <a:ext cx="996762" cy="1922110"/>
          </a:xfrm>
          <a:prstGeom prst="rect">
            <a:avLst/>
          </a:prstGeom>
        </p:spPr>
      </p:pic>
      <p:sp>
        <p:nvSpPr>
          <p:cNvPr id="12" name="TextBox 11"/>
          <p:cNvSpPr txBox="1"/>
          <p:nvPr/>
        </p:nvSpPr>
        <p:spPr>
          <a:xfrm>
            <a:off x="6209067" y="5740779"/>
            <a:ext cx="2743209" cy="369332"/>
          </a:xfrm>
          <a:prstGeom prst="rect">
            <a:avLst/>
          </a:prstGeom>
          <a:noFill/>
        </p:spPr>
        <p:txBody>
          <a:bodyPr wrap="none" rtlCol="0">
            <a:spAutoFit/>
          </a:bodyPr>
          <a:lstStyle/>
          <a:p>
            <a:r>
              <a:rPr lang="en-US" dirty="0"/>
              <a:t>(might lose time reference)</a:t>
            </a:r>
          </a:p>
        </p:txBody>
      </p:sp>
      <p:cxnSp>
        <p:nvCxnSpPr>
          <p:cNvPr id="14" name="Straight Arrow Connector 13"/>
          <p:cNvCxnSpPr/>
          <p:nvPr/>
        </p:nvCxnSpPr>
        <p:spPr>
          <a:xfrm>
            <a:off x="8049755" y="3551726"/>
            <a:ext cx="6634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801412" y="1061732"/>
            <a:ext cx="1672549" cy="1200329"/>
          </a:xfrm>
          <a:prstGeom prst="rect">
            <a:avLst/>
          </a:prstGeom>
          <a:noFill/>
        </p:spPr>
        <p:txBody>
          <a:bodyPr wrap="square" rtlCol="0">
            <a:spAutoFit/>
          </a:bodyPr>
          <a:lstStyle/>
          <a:p>
            <a:r>
              <a:rPr lang="en-US" dirty="0"/>
              <a:t>What we  want </a:t>
            </a:r>
            <a:br>
              <a:rPr lang="en-US" dirty="0"/>
            </a:br>
            <a:r>
              <a:rPr lang="en-US" dirty="0"/>
              <a:t>(for now): features and characteristics</a:t>
            </a:r>
          </a:p>
        </p:txBody>
      </p:sp>
      <p:sp>
        <p:nvSpPr>
          <p:cNvPr id="16" name="TextBox 15"/>
          <p:cNvSpPr txBox="1"/>
          <p:nvPr/>
        </p:nvSpPr>
        <p:spPr>
          <a:xfrm>
            <a:off x="8739268" y="2734740"/>
            <a:ext cx="1928733" cy="2031325"/>
          </a:xfrm>
          <a:prstGeom prst="rect">
            <a:avLst/>
          </a:prstGeom>
          <a:noFill/>
        </p:spPr>
        <p:txBody>
          <a:bodyPr wrap="none" rtlCol="0">
            <a:spAutoFit/>
          </a:bodyPr>
          <a:lstStyle/>
          <a:p>
            <a:r>
              <a:rPr lang="en-US" dirty="0"/>
              <a:t>For example:</a:t>
            </a:r>
          </a:p>
          <a:p>
            <a:pPr marL="285750" indent="-285750">
              <a:buFont typeface="Arial"/>
              <a:buChar char="•"/>
            </a:pPr>
            <a:r>
              <a:rPr lang="en-US" dirty="0"/>
              <a:t>Means</a:t>
            </a:r>
          </a:p>
          <a:p>
            <a:pPr marL="285750" indent="-285750">
              <a:buFont typeface="Arial"/>
              <a:buChar char="•"/>
            </a:pPr>
            <a:r>
              <a:rPr lang="en-US" dirty="0"/>
              <a:t>Variances</a:t>
            </a:r>
          </a:p>
          <a:p>
            <a:pPr marL="285750" indent="-285750">
              <a:buFont typeface="Arial"/>
              <a:buChar char="•"/>
            </a:pPr>
            <a:r>
              <a:rPr lang="en-US" dirty="0"/>
              <a:t>Patten matches</a:t>
            </a:r>
          </a:p>
          <a:p>
            <a:pPr marL="285750" indent="-285750">
              <a:buFont typeface="Arial"/>
              <a:buChar char="•"/>
            </a:pPr>
            <a:r>
              <a:rPr lang="en-US" dirty="0"/>
              <a:t>Changes</a:t>
            </a:r>
          </a:p>
          <a:p>
            <a:pPr marL="285750" indent="-285750">
              <a:buFont typeface="Arial"/>
              <a:buChar char="•"/>
            </a:pPr>
            <a:r>
              <a:rPr lang="en-US" dirty="0"/>
              <a:t>accumulation</a:t>
            </a:r>
          </a:p>
          <a:p>
            <a:pPr marL="285750" indent="-285750">
              <a:buFont typeface="Arial"/>
              <a:buChar char="•"/>
            </a:pPr>
            <a:r>
              <a:rPr lang="en-US" dirty="0"/>
              <a:t>Frequency</a:t>
            </a:r>
          </a:p>
        </p:txBody>
      </p:sp>
    </p:spTree>
    <p:extLst>
      <p:ext uri="{BB962C8B-B14F-4D97-AF65-F5344CB8AC3E}">
        <p14:creationId xmlns:p14="http://schemas.microsoft.com/office/powerpoint/2010/main" val="373275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945930" cy="668408"/>
          </a:xfrm>
        </p:spPr>
        <p:txBody>
          <a:bodyPr>
            <a:normAutofit/>
          </a:bodyPr>
          <a:lstStyle/>
          <a:p>
            <a:r>
              <a:rPr lang="en-US" dirty="0" smtClean="0"/>
              <a:t>Example in Quant Finance: Limits of LTI Systems</a:t>
            </a:r>
            <a:endParaRPr lang="en-US" dirty="0"/>
          </a:p>
        </p:txBody>
      </p:sp>
      <p:sp>
        <p:nvSpPr>
          <p:cNvPr id="3" name="Content Placeholder 2"/>
          <p:cNvSpPr>
            <a:spLocks noGrp="1"/>
          </p:cNvSpPr>
          <p:nvPr>
            <p:ph idx="1"/>
          </p:nvPr>
        </p:nvSpPr>
        <p:spPr>
          <a:xfrm>
            <a:off x="1981200" y="943046"/>
            <a:ext cx="6686895" cy="944558"/>
          </a:xfrm>
        </p:spPr>
        <p:txBody>
          <a:bodyPr/>
          <a:lstStyle/>
          <a:p>
            <a:r>
              <a:rPr lang="en-US" dirty="0" smtClean="0"/>
              <a:t>Stock Prices: </a:t>
            </a:r>
            <a:r>
              <a:rPr lang="en-US" dirty="0" err="1" smtClean="0"/>
              <a:t>appl</a:t>
            </a:r>
            <a:r>
              <a:rPr lang="en-US" dirty="0" smtClean="0"/>
              <a:t>[n], </a:t>
            </a:r>
            <a:r>
              <a:rPr lang="en-US" dirty="0" err="1" smtClean="0"/>
              <a:t>fb</a:t>
            </a:r>
            <a:r>
              <a:rPr lang="en-US" dirty="0" smtClean="0"/>
              <a:t>[n], </a:t>
            </a:r>
            <a:r>
              <a:rPr lang="en-US" dirty="0" err="1" smtClean="0"/>
              <a:t>goog</a:t>
            </a:r>
            <a:r>
              <a:rPr lang="en-US" dirty="0" smtClean="0"/>
              <a:t>[n]</a:t>
            </a:r>
            <a:endParaRPr lang="en-US" dirty="0"/>
          </a:p>
          <a:p>
            <a:r>
              <a:rPr lang="en-US" dirty="0" smtClean="0"/>
              <a:t>n = today, n-1 = yesterday, etc.</a:t>
            </a:r>
          </a:p>
        </p:txBody>
      </p:sp>
      <p:sp>
        <p:nvSpPr>
          <p:cNvPr id="9" name="TextBox 8"/>
          <p:cNvSpPr txBox="1"/>
          <p:nvPr/>
        </p:nvSpPr>
        <p:spPr>
          <a:xfrm>
            <a:off x="2016480" y="5163260"/>
            <a:ext cx="2569934" cy="646331"/>
          </a:xfrm>
          <a:prstGeom prst="rect">
            <a:avLst/>
          </a:prstGeom>
          <a:noFill/>
        </p:spPr>
        <p:txBody>
          <a:bodyPr wrap="none" rtlCol="0">
            <a:spAutoFit/>
          </a:bodyPr>
          <a:lstStyle/>
          <a:p>
            <a:r>
              <a:rPr lang="en-US" dirty="0"/>
              <a:t>These features can be</a:t>
            </a:r>
          </a:p>
          <a:p>
            <a:r>
              <a:rPr lang="en-US" dirty="0"/>
              <a:t>Calculated by LTI systems</a:t>
            </a:r>
          </a:p>
        </p:txBody>
      </p:sp>
      <p:cxnSp>
        <p:nvCxnSpPr>
          <p:cNvPr id="11" name="Straight Arrow Connector 10"/>
          <p:cNvCxnSpPr/>
          <p:nvPr/>
        </p:nvCxnSpPr>
        <p:spPr>
          <a:xfrm>
            <a:off x="2016480" y="4915126"/>
            <a:ext cx="52051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874303" y="5349422"/>
            <a:ext cx="2674322" cy="646331"/>
          </a:xfrm>
          <a:prstGeom prst="rect">
            <a:avLst/>
          </a:prstGeom>
          <a:noFill/>
        </p:spPr>
        <p:txBody>
          <a:bodyPr wrap="none" rtlCol="0">
            <a:spAutoFit/>
          </a:bodyPr>
          <a:lstStyle/>
          <a:p>
            <a:r>
              <a:rPr lang="en-US" dirty="0"/>
              <a:t>These are not, </a:t>
            </a:r>
            <a:r>
              <a:rPr lang="en-US" dirty="0" err="1"/>
              <a:t>eg</a:t>
            </a:r>
            <a:r>
              <a:rPr lang="en-US" dirty="0"/>
              <a:t>. median </a:t>
            </a:r>
            <a:br>
              <a:rPr lang="en-US" dirty="0"/>
            </a:br>
            <a:r>
              <a:rPr lang="en-US" dirty="0"/>
              <a:t>and many others</a:t>
            </a:r>
          </a:p>
        </p:txBody>
      </p:sp>
      <p:graphicFrame>
        <p:nvGraphicFramePr>
          <p:cNvPr id="13" name="Table 12"/>
          <p:cNvGraphicFramePr>
            <a:graphicFrameLocks noGrp="1"/>
          </p:cNvGraphicFramePr>
          <p:nvPr>
            <p:extLst>
              <p:ext uri="{D42A27DB-BD31-4B8C-83A1-F6EECF244321}">
                <p14:modId xmlns:p14="http://schemas.microsoft.com/office/powerpoint/2010/main" val="4166584285"/>
              </p:ext>
            </p:extLst>
          </p:nvPr>
        </p:nvGraphicFramePr>
        <p:xfrm>
          <a:off x="1892999" y="2132468"/>
          <a:ext cx="7810572" cy="2565400"/>
        </p:xfrm>
        <a:graphic>
          <a:graphicData uri="http://schemas.openxmlformats.org/drawingml/2006/table">
            <a:tbl>
              <a:tblPr firstRow="1" bandRow="1">
                <a:tableStyleId>{5C22544A-7EE6-4342-B048-85BDC9FD1C3A}</a:tableStyleId>
              </a:tblPr>
              <a:tblGrid>
                <a:gridCol w="1301762"/>
                <a:gridCol w="1301762"/>
                <a:gridCol w="1455049"/>
                <a:gridCol w="1287701"/>
                <a:gridCol w="1287701"/>
                <a:gridCol w="1176597"/>
              </a:tblGrid>
              <a:tr h="370840">
                <a:tc>
                  <a:txBody>
                    <a:bodyPr/>
                    <a:lstStyle/>
                    <a:p>
                      <a:endParaRPr lang="en-US" dirty="0"/>
                    </a:p>
                  </a:txBody>
                  <a:tcPr/>
                </a:tc>
                <a:tc>
                  <a:txBody>
                    <a:bodyPr/>
                    <a:lstStyle/>
                    <a:p>
                      <a:r>
                        <a:rPr lang="en-US" dirty="0" smtClean="0"/>
                        <a:t>Price</a:t>
                      </a:r>
                      <a:endParaRPr lang="en-US" dirty="0"/>
                    </a:p>
                  </a:txBody>
                  <a:tcPr/>
                </a:tc>
                <a:tc>
                  <a:txBody>
                    <a:bodyPr/>
                    <a:lstStyle/>
                    <a:p>
                      <a:r>
                        <a:rPr lang="en-US" dirty="0" smtClean="0"/>
                        <a:t>Price[n-30]</a:t>
                      </a:r>
                      <a:endParaRPr lang="en-US" dirty="0"/>
                    </a:p>
                  </a:txBody>
                  <a:tcPr/>
                </a:tc>
                <a:tc>
                  <a:txBody>
                    <a:bodyPr/>
                    <a:lstStyle/>
                    <a:p>
                      <a:r>
                        <a:rPr lang="en-US" dirty="0" smtClean="0"/>
                        <a:t>1 year average</a:t>
                      </a:r>
                      <a:endParaRPr lang="en-US" dirty="0"/>
                    </a:p>
                  </a:txBody>
                  <a:tcPr/>
                </a:tc>
                <a:tc>
                  <a:txBody>
                    <a:bodyPr/>
                    <a:lstStyle/>
                    <a:p>
                      <a:r>
                        <a:rPr lang="en-US" dirty="0" smtClean="0"/>
                        <a:t>median</a:t>
                      </a:r>
                      <a:endParaRPr lang="en-US" dirty="0"/>
                    </a:p>
                  </a:txBody>
                  <a:tcPr/>
                </a:tc>
                <a:tc>
                  <a:txBody>
                    <a:bodyPr/>
                    <a:lstStyle/>
                    <a:p>
                      <a:r>
                        <a:rPr lang="en-US" baseline="0" dirty="0" smtClean="0"/>
                        <a:t>Expected Price today[n]</a:t>
                      </a:r>
                      <a:endParaRPr lang="en-US" dirty="0"/>
                    </a:p>
                  </a:txBody>
                  <a:tcPr/>
                </a:tc>
              </a:tr>
              <a:tr h="370840">
                <a:tc>
                  <a:txBody>
                    <a:bodyPr/>
                    <a:lstStyle/>
                    <a:p>
                      <a:r>
                        <a:rPr lang="en-US" dirty="0" smtClean="0"/>
                        <a:t>APPL</a:t>
                      </a:r>
                      <a:endParaRPr lang="en-US" dirty="0"/>
                    </a:p>
                  </a:txBody>
                  <a:tcPr/>
                </a:tc>
                <a:tc>
                  <a:txBody>
                    <a:bodyPr/>
                    <a:lstStyle/>
                    <a:p>
                      <a:r>
                        <a:rPr lang="en-US" dirty="0" err="1" smtClean="0"/>
                        <a:t>appl</a:t>
                      </a:r>
                      <a:r>
                        <a:rPr lang="en-US" dirty="0" smtClean="0"/>
                        <a:t>[n]</a:t>
                      </a:r>
                      <a:endParaRPr lang="en-US" dirty="0"/>
                    </a:p>
                  </a:txBody>
                  <a:tcPr/>
                </a:tc>
                <a:tc>
                  <a:txBody>
                    <a:bodyPr/>
                    <a:lstStyle/>
                    <a:p>
                      <a:r>
                        <a:rPr lang="en-US" dirty="0" err="1" smtClean="0"/>
                        <a:t>appl</a:t>
                      </a:r>
                      <a:r>
                        <a:rPr lang="en-US" dirty="0" smtClean="0"/>
                        <a:t>[n-20]</a:t>
                      </a:r>
                      <a:endParaRPr lang="en-US" dirty="0"/>
                    </a:p>
                  </a:txBody>
                  <a:tcPr/>
                </a:tc>
                <a:tc>
                  <a:txBody>
                    <a:bodyPr/>
                    <a:lstStyle/>
                    <a:p>
                      <a:r>
                        <a:rPr lang="en-US" dirty="0" smtClean="0"/>
                        <a:t>appl_1y()</a:t>
                      </a:r>
                      <a:endParaRPr lang="en-US" dirty="0"/>
                    </a:p>
                  </a:txBody>
                  <a:tcPr/>
                </a:tc>
                <a:tc>
                  <a:txBody>
                    <a:bodyPr/>
                    <a:lstStyle/>
                    <a:p>
                      <a:r>
                        <a:rPr lang="en-US" dirty="0" err="1" smtClean="0"/>
                        <a:t>appl_med</a:t>
                      </a:r>
                      <a:r>
                        <a:rPr lang="en-US" dirty="0" smtClean="0"/>
                        <a:t>()</a:t>
                      </a:r>
                      <a:endParaRPr lang="en-US" dirty="0"/>
                    </a:p>
                  </a:txBody>
                  <a:tcPr/>
                </a:tc>
                <a:tc>
                  <a:txBody>
                    <a:bodyPr/>
                    <a:lstStyle/>
                    <a:p>
                      <a:r>
                        <a:rPr lang="en-US" dirty="0" err="1" smtClean="0"/>
                        <a:t>appl-exp</a:t>
                      </a:r>
                      <a:r>
                        <a:rPr lang="en-US" dirty="0" smtClean="0"/>
                        <a:t>[n]</a:t>
                      </a:r>
                      <a:endParaRPr lang="en-US" dirty="0"/>
                    </a:p>
                  </a:txBody>
                  <a:tcPr/>
                </a:tc>
              </a:tr>
              <a:tr h="370840">
                <a:tc>
                  <a:txBody>
                    <a:bodyPr/>
                    <a:lstStyle/>
                    <a:p>
                      <a:r>
                        <a:rPr lang="en-US" dirty="0" smtClean="0"/>
                        <a:t>FB</a:t>
                      </a:r>
                      <a:endParaRPr lang="en-US" dirty="0"/>
                    </a:p>
                  </a:txBody>
                  <a:tcPr/>
                </a:tc>
                <a:tc>
                  <a:txBody>
                    <a:bodyPr/>
                    <a:lstStyle/>
                    <a:p>
                      <a:r>
                        <a:rPr lang="en-US" dirty="0" err="1" smtClean="0"/>
                        <a:t>fb</a:t>
                      </a:r>
                      <a:r>
                        <a:rPr lang="en-US" dirty="0" smtClean="0"/>
                        <a:t>[n]</a:t>
                      </a:r>
                      <a:endParaRPr lang="en-US" dirty="0"/>
                    </a:p>
                  </a:txBody>
                  <a:tcPr/>
                </a:tc>
                <a:tc>
                  <a:txBody>
                    <a:bodyPr/>
                    <a:lstStyle/>
                    <a:p>
                      <a:r>
                        <a:rPr lang="en-US" dirty="0" err="1" smtClean="0"/>
                        <a:t>fb</a:t>
                      </a:r>
                      <a:r>
                        <a:rPr lang="en-US" dirty="0" smtClean="0"/>
                        <a:t>[n-20]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fb_1y()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fb_med</a:t>
                      </a:r>
                      <a:r>
                        <a:rPr lang="en-US"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fb-exp</a:t>
                      </a:r>
                      <a:r>
                        <a:rPr lang="en-US" dirty="0" smtClean="0"/>
                        <a:t>[n]</a:t>
                      </a:r>
                    </a:p>
                  </a:txBody>
                  <a:tcPr/>
                </a:tc>
              </a:tr>
              <a:tr h="370840">
                <a:tc>
                  <a:txBody>
                    <a:bodyPr/>
                    <a:lstStyle/>
                    <a:p>
                      <a:r>
                        <a:rPr lang="en-US" dirty="0" smtClean="0"/>
                        <a:t>GOOG</a:t>
                      </a:r>
                      <a:endParaRPr lang="en-US" dirty="0"/>
                    </a:p>
                  </a:txBody>
                  <a:tcPr/>
                </a:tc>
                <a:tc>
                  <a:txBody>
                    <a:bodyPr/>
                    <a:lstStyle/>
                    <a:p>
                      <a:r>
                        <a:rPr lang="en-US" dirty="0" err="1" smtClean="0"/>
                        <a:t>goog</a:t>
                      </a:r>
                      <a:r>
                        <a:rPr lang="en-US" dirty="0" smtClean="0"/>
                        <a:t>[n]</a:t>
                      </a:r>
                      <a:endParaRPr lang="en-US" dirty="0"/>
                    </a:p>
                  </a:txBody>
                  <a:tcPr/>
                </a:tc>
                <a:tc>
                  <a:txBody>
                    <a:bodyPr/>
                    <a:lstStyle/>
                    <a:p>
                      <a:r>
                        <a:rPr lang="en-US" dirty="0" err="1" smtClean="0"/>
                        <a:t>goog</a:t>
                      </a:r>
                      <a:r>
                        <a:rPr lang="en-US" dirty="0" smtClean="0"/>
                        <a:t>[n-20]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goog_1y()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goog_md</a:t>
                      </a:r>
                      <a:r>
                        <a:rPr lang="en-US" dirty="0" smtClean="0"/>
                        <a:t>()</a:t>
                      </a:r>
                    </a:p>
                  </a:txBody>
                  <a:tcPr/>
                </a:tc>
                <a:tc>
                  <a:txBody>
                    <a:bodyPr/>
                    <a:lstStyle/>
                    <a:p>
                      <a:r>
                        <a:rPr lang="en-US" dirty="0" err="1" smtClean="0"/>
                        <a:t>goog-exp</a:t>
                      </a:r>
                      <a:r>
                        <a:rPr lang="en-US" dirty="0" smtClean="0"/>
                        <a:t>[n]</a:t>
                      </a:r>
                      <a:endParaRPr lang="en-US" dirty="0"/>
                    </a:p>
                  </a:txBody>
                  <a:tcPr/>
                </a:tc>
              </a:tr>
            </a:tbl>
          </a:graphicData>
        </a:graphic>
      </p:graphicFrame>
      <p:sp>
        <p:nvSpPr>
          <p:cNvPr id="5" name="Oval 4"/>
          <p:cNvSpPr/>
          <p:nvPr/>
        </p:nvSpPr>
        <p:spPr>
          <a:xfrm>
            <a:off x="8233716" y="2255955"/>
            <a:ext cx="1693415" cy="2663815"/>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Arrow Connector 14"/>
          <p:cNvCxnSpPr/>
          <p:nvPr/>
        </p:nvCxnSpPr>
        <p:spPr>
          <a:xfrm>
            <a:off x="7450953" y="4915126"/>
            <a:ext cx="2252619" cy="209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486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82" y="274638"/>
            <a:ext cx="8045155" cy="668408"/>
          </a:xfrm>
        </p:spPr>
        <p:txBody>
          <a:bodyPr>
            <a:normAutofit/>
          </a:bodyPr>
          <a:lstStyle/>
          <a:p>
            <a:r>
              <a:rPr lang="en-US" dirty="0" smtClean="0"/>
              <a:t>Example in Quant Finance: Training on the past</a:t>
            </a:r>
            <a:endParaRPr lang="en-US" dirty="0"/>
          </a:p>
        </p:txBody>
      </p:sp>
      <p:sp>
        <p:nvSpPr>
          <p:cNvPr id="3" name="Content Placeholder 2"/>
          <p:cNvSpPr>
            <a:spLocks noGrp="1"/>
          </p:cNvSpPr>
          <p:nvPr>
            <p:ph idx="1"/>
          </p:nvPr>
        </p:nvSpPr>
        <p:spPr>
          <a:xfrm>
            <a:off x="2051760" y="1101815"/>
            <a:ext cx="6686895" cy="944558"/>
          </a:xfrm>
        </p:spPr>
        <p:txBody>
          <a:bodyPr>
            <a:normAutofit fontScale="92500" lnSpcReduction="20000"/>
          </a:bodyPr>
          <a:lstStyle/>
          <a:p>
            <a:r>
              <a:rPr lang="en-US" dirty="0" smtClean="0"/>
              <a:t>Stock Prices: </a:t>
            </a:r>
            <a:r>
              <a:rPr lang="en-US" dirty="0" err="1" smtClean="0"/>
              <a:t>appl</a:t>
            </a:r>
            <a:r>
              <a:rPr lang="en-US" dirty="0" smtClean="0"/>
              <a:t>[n], </a:t>
            </a:r>
            <a:r>
              <a:rPr lang="en-US" dirty="0" err="1" smtClean="0"/>
              <a:t>fb</a:t>
            </a:r>
            <a:r>
              <a:rPr lang="en-US" dirty="0" smtClean="0"/>
              <a:t>[n], </a:t>
            </a:r>
            <a:r>
              <a:rPr lang="en-US" dirty="0" err="1" smtClean="0"/>
              <a:t>goog</a:t>
            </a:r>
            <a:r>
              <a:rPr lang="en-US" dirty="0" smtClean="0"/>
              <a:t>[n]</a:t>
            </a:r>
          </a:p>
          <a:p>
            <a:r>
              <a:rPr lang="en-US" dirty="0" smtClean="0"/>
              <a:t>n = today, n-1 = yesterday, etc.</a:t>
            </a:r>
          </a:p>
          <a:p>
            <a:r>
              <a:rPr lang="en-US" dirty="0" smtClean="0"/>
              <a:t>Now try with n’ = n-60 ( 3 months ago)</a:t>
            </a:r>
          </a:p>
        </p:txBody>
      </p:sp>
      <p:graphicFrame>
        <p:nvGraphicFramePr>
          <p:cNvPr id="7" name="Table 6"/>
          <p:cNvGraphicFramePr>
            <a:graphicFrameLocks noGrp="1"/>
          </p:cNvGraphicFramePr>
          <p:nvPr>
            <p:extLst>
              <p:ext uri="{D42A27DB-BD31-4B8C-83A1-F6EECF244321}">
                <p14:modId xmlns:p14="http://schemas.microsoft.com/office/powerpoint/2010/main" val="2503492285"/>
              </p:ext>
            </p:extLst>
          </p:nvPr>
        </p:nvGraphicFramePr>
        <p:xfrm>
          <a:off x="2104681" y="2232511"/>
          <a:ext cx="6522871" cy="2301240"/>
        </p:xfrm>
        <a:graphic>
          <a:graphicData uri="http://schemas.openxmlformats.org/drawingml/2006/table">
            <a:tbl>
              <a:tblPr firstRow="1" bandRow="1">
                <a:tableStyleId>{5C22544A-7EE6-4342-B048-85BDC9FD1C3A}</a:tableStyleId>
              </a:tblPr>
              <a:tblGrid>
                <a:gridCol w="1301762"/>
                <a:gridCol w="1301762"/>
                <a:gridCol w="1455049"/>
                <a:gridCol w="1162536"/>
                <a:gridCol w="1301762"/>
              </a:tblGrid>
              <a:tr h="370840">
                <a:tc>
                  <a:txBody>
                    <a:bodyPr/>
                    <a:lstStyle/>
                    <a:p>
                      <a:endParaRPr lang="en-US" dirty="0"/>
                    </a:p>
                  </a:txBody>
                  <a:tcPr/>
                </a:tc>
                <a:tc>
                  <a:txBody>
                    <a:bodyPr/>
                    <a:lstStyle/>
                    <a:p>
                      <a:r>
                        <a:rPr lang="en-US" dirty="0" smtClean="0"/>
                        <a:t>Price[n’]</a:t>
                      </a:r>
                      <a:endParaRPr lang="en-US" dirty="0"/>
                    </a:p>
                  </a:txBody>
                  <a:tcPr/>
                </a:tc>
                <a:tc>
                  <a:txBody>
                    <a:bodyPr/>
                    <a:lstStyle/>
                    <a:p>
                      <a:r>
                        <a:rPr lang="en-US" baseline="0" dirty="0" smtClean="0"/>
                        <a:t>Expected Price today[n’]</a:t>
                      </a:r>
                      <a:endParaRPr lang="en-US" dirty="0"/>
                    </a:p>
                  </a:txBody>
                  <a:tcPr/>
                </a:tc>
                <a:tc>
                  <a:txBody>
                    <a:bodyPr/>
                    <a:lstStyle/>
                    <a:p>
                      <a:r>
                        <a:rPr lang="en-US" dirty="0" smtClean="0"/>
                        <a:t>Price</a:t>
                      </a:r>
                      <a:r>
                        <a:rPr lang="en-US" baseline="0" dirty="0" smtClean="0"/>
                        <a:t> at n’+60</a:t>
                      </a:r>
                      <a:endParaRPr lang="en-US" dirty="0" smtClean="0"/>
                    </a:p>
                    <a:p>
                      <a:r>
                        <a:rPr lang="en-US" dirty="0" smtClean="0"/>
                        <a:t>How did it turn out</a:t>
                      </a:r>
                      <a:endParaRPr lang="en-US" dirty="0"/>
                    </a:p>
                  </a:txBody>
                  <a:tcPr/>
                </a:tc>
                <a:tc>
                  <a:txBody>
                    <a:bodyPr/>
                    <a:lstStyle/>
                    <a:p>
                      <a:endParaRPr lang="en-US" dirty="0"/>
                    </a:p>
                  </a:txBody>
                  <a:tcPr/>
                </a:tc>
              </a:tr>
              <a:tr h="370840">
                <a:tc>
                  <a:txBody>
                    <a:bodyPr/>
                    <a:lstStyle/>
                    <a:p>
                      <a:r>
                        <a:rPr lang="en-US" dirty="0" smtClean="0"/>
                        <a:t>APPL</a:t>
                      </a:r>
                      <a:endParaRPr lang="en-US" dirty="0"/>
                    </a:p>
                  </a:txBody>
                  <a:tcPr/>
                </a:tc>
                <a:tc>
                  <a:txBody>
                    <a:bodyPr/>
                    <a:lstStyle/>
                    <a:p>
                      <a:r>
                        <a:rPr lang="en-US" dirty="0" err="1" smtClean="0"/>
                        <a:t>appl</a:t>
                      </a:r>
                      <a:r>
                        <a:rPr lang="en-US" dirty="0" smtClean="0"/>
                        <a:t>[n]</a:t>
                      </a:r>
                      <a:endParaRPr lang="en-US" dirty="0"/>
                    </a:p>
                  </a:txBody>
                  <a:tcPr/>
                </a:tc>
                <a:tc>
                  <a:txBody>
                    <a:bodyPr/>
                    <a:lstStyle/>
                    <a:p>
                      <a:r>
                        <a:rPr lang="en-US" dirty="0" err="1" smtClean="0"/>
                        <a:t>appl-exp</a:t>
                      </a:r>
                      <a:r>
                        <a:rPr lang="en-US" dirty="0" smtClean="0"/>
                        <a:t>[n]</a:t>
                      </a:r>
                      <a:endParaRPr lang="en-US" dirty="0"/>
                    </a:p>
                  </a:txBody>
                  <a:tcPr/>
                </a:tc>
                <a:tc>
                  <a:txBody>
                    <a:bodyPr/>
                    <a:lstStyle/>
                    <a:p>
                      <a:r>
                        <a:rPr lang="en-US" dirty="0" smtClean="0"/>
                        <a:t>+10%</a:t>
                      </a:r>
                      <a:endParaRPr lang="en-US" dirty="0"/>
                    </a:p>
                  </a:txBody>
                  <a:tcPr/>
                </a:tc>
                <a:tc>
                  <a:txBody>
                    <a:bodyPr/>
                    <a:lstStyle/>
                    <a:p>
                      <a:r>
                        <a:rPr lang="en-US" dirty="0" smtClean="0"/>
                        <a:t>Error?</a:t>
                      </a:r>
                      <a:endParaRPr lang="en-US" dirty="0"/>
                    </a:p>
                  </a:txBody>
                  <a:tcPr/>
                </a:tc>
              </a:tr>
              <a:tr h="370840">
                <a:tc>
                  <a:txBody>
                    <a:bodyPr/>
                    <a:lstStyle/>
                    <a:p>
                      <a:r>
                        <a:rPr lang="en-US" dirty="0" smtClean="0"/>
                        <a:t>FB</a:t>
                      </a:r>
                      <a:endParaRPr lang="en-US" dirty="0"/>
                    </a:p>
                  </a:txBody>
                  <a:tcPr/>
                </a:tc>
                <a:tc>
                  <a:txBody>
                    <a:bodyPr/>
                    <a:lstStyle/>
                    <a:p>
                      <a:r>
                        <a:rPr lang="en-US" dirty="0" err="1" smtClean="0"/>
                        <a:t>fb</a:t>
                      </a:r>
                      <a:r>
                        <a:rPr lang="en-US" dirty="0" smtClean="0"/>
                        <a:t>[n]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fb-exp</a:t>
                      </a:r>
                      <a:r>
                        <a:rPr lang="en-US" dirty="0" smtClean="0"/>
                        <a:t>[n]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+15%</a:t>
                      </a:r>
                    </a:p>
                  </a:txBody>
                  <a:tcPr/>
                </a:tc>
                <a:tc>
                  <a:txBody>
                    <a:bodyPr/>
                    <a:lstStyle/>
                    <a:p>
                      <a:r>
                        <a:rPr lang="en-US" dirty="0" smtClean="0"/>
                        <a:t>Error?</a:t>
                      </a:r>
                      <a:endParaRPr lang="en-US" dirty="0"/>
                    </a:p>
                  </a:txBody>
                  <a:tcPr/>
                </a:tc>
              </a:tr>
              <a:tr h="370840">
                <a:tc>
                  <a:txBody>
                    <a:bodyPr/>
                    <a:lstStyle/>
                    <a:p>
                      <a:r>
                        <a:rPr lang="en-US" dirty="0" smtClean="0"/>
                        <a:t>GOOG</a:t>
                      </a:r>
                      <a:endParaRPr lang="en-US" dirty="0"/>
                    </a:p>
                  </a:txBody>
                  <a:tcPr/>
                </a:tc>
                <a:tc>
                  <a:txBody>
                    <a:bodyPr/>
                    <a:lstStyle/>
                    <a:p>
                      <a:r>
                        <a:rPr lang="en-US" dirty="0" err="1" smtClean="0"/>
                        <a:t>goog</a:t>
                      </a:r>
                      <a:r>
                        <a:rPr lang="en-US" dirty="0" smtClean="0"/>
                        <a:t>[n]</a:t>
                      </a:r>
                      <a:endParaRPr lang="en-US" dirty="0"/>
                    </a:p>
                  </a:txBody>
                  <a:tcPr/>
                </a:tc>
                <a:tc>
                  <a:txBody>
                    <a:bodyPr/>
                    <a:lstStyle/>
                    <a:p>
                      <a:r>
                        <a:rPr lang="en-US" dirty="0" err="1" smtClean="0"/>
                        <a:t>goog-exp</a:t>
                      </a:r>
                      <a:r>
                        <a:rPr lang="en-US" dirty="0" smtClean="0"/>
                        <a:t>[n]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t>
                      </a:r>
                    </a:p>
                  </a:txBody>
                  <a:tcPr/>
                </a:tc>
                <a:tc>
                  <a:txBody>
                    <a:bodyPr/>
                    <a:lstStyle/>
                    <a:p>
                      <a:r>
                        <a:rPr lang="en-US" dirty="0" smtClean="0"/>
                        <a:t>Error?</a:t>
                      </a:r>
                      <a:endParaRPr lang="en-US" dirty="0"/>
                    </a:p>
                  </a:txBody>
                  <a:tcPr/>
                </a:tc>
              </a:tr>
            </a:tbl>
          </a:graphicData>
        </a:graphic>
      </p:graphicFrame>
      <p:sp>
        <p:nvSpPr>
          <p:cNvPr id="4" name="TextBox 3"/>
          <p:cNvSpPr txBox="1"/>
          <p:nvPr/>
        </p:nvSpPr>
        <p:spPr>
          <a:xfrm>
            <a:off x="2051760" y="4992447"/>
            <a:ext cx="6947673" cy="646331"/>
          </a:xfrm>
          <a:prstGeom prst="rect">
            <a:avLst/>
          </a:prstGeom>
          <a:noFill/>
        </p:spPr>
        <p:txBody>
          <a:bodyPr wrap="none" rtlCol="0">
            <a:spAutoFit/>
          </a:bodyPr>
          <a:lstStyle/>
          <a:p>
            <a:r>
              <a:rPr lang="en-US" dirty="0"/>
              <a:t>You could train on the last quarter to know how well the algorithm does</a:t>
            </a:r>
          </a:p>
          <a:p>
            <a:r>
              <a:rPr lang="en-US" dirty="0"/>
              <a:t>More on that later</a:t>
            </a:r>
          </a:p>
        </p:txBody>
      </p:sp>
    </p:spTree>
    <p:extLst>
      <p:ext uri="{BB962C8B-B14F-4D97-AF65-F5344CB8AC3E}">
        <p14:creationId xmlns:p14="http://schemas.microsoft.com/office/powerpoint/2010/main" val="3685246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 and Homework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992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379" y="99755"/>
            <a:ext cx="9009790" cy="668408"/>
          </a:xfrm>
        </p:spPr>
        <p:txBody>
          <a:bodyPr/>
          <a:lstStyle/>
          <a:p>
            <a:r>
              <a:rPr lang="en-US" dirty="0" smtClean="0"/>
              <a:t>Data Sequence in Tables Example</a:t>
            </a:r>
            <a:endParaRPr lang="en-US" dirty="0"/>
          </a:p>
        </p:txBody>
      </p:sp>
      <p:sp>
        <p:nvSpPr>
          <p:cNvPr id="4" name="TextBox 3"/>
          <p:cNvSpPr txBox="1"/>
          <p:nvPr/>
        </p:nvSpPr>
        <p:spPr>
          <a:xfrm>
            <a:off x="50362" y="3637327"/>
            <a:ext cx="1791003" cy="1200329"/>
          </a:xfrm>
          <a:prstGeom prst="rect">
            <a:avLst/>
          </a:prstGeom>
          <a:noFill/>
        </p:spPr>
        <p:txBody>
          <a:bodyPr wrap="none" rtlCol="0">
            <a:spAutoFit/>
          </a:bodyPr>
          <a:lstStyle/>
          <a:p>
            <a:r>
              <a:rPr lang="en-US" dirty="0"/>
              <a:t>Discrete </a:t>
            </a:r>
            <a:r>
              <a:rPr lang="en-US" dirty="0" smtClean="0"/>
              <a:t>data for </a:t>
            </a:r>
          </a:p>
          <a:p>
            <a:r>
              <a:rPr lang="en-US" dirty="0" smtClean="0"/>
              <a:t>each source </a:t>
            </a:r>
          </a:p>
          <a:p>
            <a:r>
              <a:rPr lang="en-US" dirty="0" smtClean="0"/>
              <a:t>A, B, C.. </a:t>
            </a:r>
            <a:endParaRPr lang="en-US" dirty="0"/>
          </a:p>
          <a:p>
            <a:r>
              <a:rPr lang="en-US" dirty="0" err="1"/>
              <a:t>x</a:t>
            </a:r>
            <a:r>
              <a:rPr lang="en-US" baseline="-25000" dirty="0" err="1"/>
              <a:t>n</a:t>
            </a:r>
            <a:r>
              <a:rPr lang="en-US" dirty="0"/>
              <a:t> = x1, x2, x3,  …</a:t>
            </a:r>
          </a:p>
        </p:txBody>
      </p:sp>
      <p:pic>
        <p:nvPicPr>
          <p:cNvPr id="5" name="Picture 4" descr="image9_121.png"/>
          <p:cNvPicPr>
            <a:picLocks noChangeAspect="1"/>
          </p:cNvPicPr>
          <p:nvPr/>
        </p:nvPicPr>
        <p:blipFill rotWithShape="1">
          <a:blip r:embed="rId2">
            <a:extLst>
              <a:ext uri="{28A0092B-C50C-407E-A947-70E740481C1C}">
                <a14:useLocalDpi xmlns:a14="http://schemas.microsoft.com/office/drawing/2010/main" val="0"/>
              </a:ext>
            </a:extLst>
          </a:blip>
          <a:srcRect l="1622" t="12334" r="73728"/>
          <a:stretch/>
        </p:blipFill>
        <p:spPr>
          <a:xfrm>
            <a:off x="-2800434" y="-122007"/>
            <a:ext cx="996762" cy="1922110"/>
          </a:xfrm>
          <a:prstGeom prst="rect">
            <a:avLst/>
          </a:prstGeom>
        </p:spPr>
      </p:pic>
      <p:pic>
        <p:nvPicPr>
          <p:cNvPr id="8" name="Picture 7" descr="img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47" y="1710060"/>
            <a:ext cx="1080045" cy="606848"/>
          </a:xfrm>
          <a:prstGeom prst="rect">
            <a:avLst/>
          </a:prstGeom>
        </p:spPr>
      </p:pic>
      <p:sp>
        <p:nvSpPr>
          <p:cNvPr id="3" name="TextBox 2"/>
          <p:cNvSpPr txBox="1"/>
          <p:nvPr/>
        </p:nvSpPr>
        <p:spPr>
          <a:xfrm>
            <a:off x="59646" y="1827196"/>
            <a:ext cx="729687" cy="369332"/>
          </a:xfrm>
          <a:prstGeom prst="rect">
            <a:avLst/>
          </a:prstGeom>
          <a:noFill/>
        </p:spPr>
        <p:txBody>
          <a:bodyPr wrap="none" rtlCol="0">
            <a:spAutoFit/>
          </a:bodyPr>
          <a:lstStyle/>
          <a:p>
            <a:r>
              <a:rPr lang="en-US" dirty="0" smtClean="0"/>
              <a:t>Apple</a:t>
            </a:r>
            <a:endParaRPr lang="en-US" dirty="0"/>
          </a:p>
        </p:txBody>
      </p:sp>
      <p:pic>
        <p:nvPicPr>
          <p:cNvPr id="40" name="Picture 39" descr="img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51" y="2684833"/>
            <a:ext cx="1114894" cy="626429"/>
          </a:xfrm>
          <a:prstGeom prst="rect">
            <a:avLst/>
          </a:prstGeom>
        </p:spPr>
      </p:pic>
      <p:sp>
        <p:nvSpPr>
          <p:cNvPr id="41" name="TextBox 40"/>
          <p:cNvSpPr txBox="1"/>
          <p:nvPr/>
        </p:nvSpPr>
        <p:spPr>
          <a:xfrm>
            <a:off x="91585" y="2834869"/>
            <a:ext cx="851515" cy="369332"/>
          </a:xfrm>
          <a:prstGeom prst="rect">
            <a:avLst/>
          </a:prstGeom>
          <a:noFill/>
        </p:spPr>
        <p:txBody>
          <a:bodyPr wrap="none" rtlCol="0">
            <a:spAutoFit/>
          </a:bodyPr>
          <a:lstStyle/>
          <a:p>
            <a:r>
              <a:rPr lang="en-US" dirty="0" smtClean="0"/>
              <a:t>Google</a:t>
            </a:r>
            <a:endParaRPr lang="en-US" dirty="0"/>
          </a:p>
        </p:txBody>
      </p:sp>
      <p:sp>
        <p:nvSpPr>
          <p:cNvPr id="6" name="TextBox 5"/>
          <p:cNvSpPr txBox="1"/>
          <p:nvPr/>
        </p:nvSpPr>
        <p:spPr>
          <a:xfrm>
            <a:off x="80948" y="2235215"/>
            <a:ext cx="242374" cy="646331"/>
          </a:xfrm>
          <a:prstGeom prst="rect">
            <a:avLst/>
          </a:prstGeom>
          <a:noFill/>
        </p:spPr>
        <p:txBody>
          <a:bodyPr wrap="none" rtlCol="0">
            <a:spAutoFit/>
          </a:bodyPr>
          <a:lstStyle/>
          <a:p>
            <a:r>
              <a:rPr lang="en-US" dirty="0" smtClean="0"/>
              <a:t>.</a:t>
            </a:r>
          </a:p>
          <a:p>
            <a:r>
              <a:rPr lang="en-US" dirty="0" smtClean="0"/>
              <a:t>.</a:t>
            </a:r>
            <a:endParaRPr lang="en-US" dirty="0"/>
          </a:p>
        </p:txBody>
      </p:sp>
      <p:sp>
        <p:nvSpPr>
          <p:cNvPr id="7" name="Notched Right Arrow 6"/>
          <p:cNvSpPr/>
          <p:nvPr/>
        </p:nvSpPr>
        <p:spPr>
          <a:xfrm>
            <a:off x="2171114" y="2349117"/>
            <a:ext cx="740470" cy="485752"/>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41332" y="1472051"/>
            <a:ext cx="1693748" cy="3051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r>
            <a:br>
              <a:rPr lang="en-US" dirty="0"/>
            </a:br>
            <a:endParaRPr lang="en-US" dirty="0"/>
          </a:p>
          <a:p>
            <a:pPr algn="ctr"/>
            <a:r>
              <a:rPr lang="en-US" sz="1600" dirty="0" smtClean="0"/>
              <a:t>Preprocess:</a:t>
            </a:r>
          </a:p>
          <a:p>
            <a:pPr algn="ctr"/>
            <a:r>
              <a:rPr lang="en-US" sz="1600" dirty="0" smtClean="0"/>
              <a:t>Filter/</a:t>
            </a:r>
          </a:p>
          <a:p>
            <a:pPr algn="ctr"/>
            <a:r>
              <a:rPr lang="en-US" sz="1600" dirty="0" smtClean="0"/>
              <a:t>Convolution</a:t>
            </a:r>
          </a:p>
          <a:p>
            <a:pPr algn="ctr"/>
            <a:r>
              <a:rPr lang="en-US" sz="1600" dirty="0" smtClean="0"/>
              <a:t>Correlation</a:t>
            </a:r>
          </a:p>
          <a:p>
            <a:pPr algn="ctr"/>
            <a:r>
              <a:rPr lang="en-US" sz="1600" dirty="0" smtClean="0"/>
              <a:t>Mean, </a:t>
            </a:r>
            <a:r>
              <a:rPr lang="en-US" sz="1600" dirty="0" err="1" smtClean="0"/>
              <a:t>var</a:t>
            </a:r>
            <a:r>
              <a:rPr lang="en-US" sz="1600" dirty="0" smtClean="0"/>
              <a:t>, stats</a:t>
            </a:r>
          </a:p>
          <a:p>
            <a:pPr algn="ctr"/>
            <a:endParaRPr lang="en-US" sz="1600" dirty="0"/>
          </a:p>
          <a:p>
            <a:pPr algn="ctr"/>
            <a:r>
              <a:rPr lang="en-US" sz="1600" dirty="0" smtClean="0"/>
              <a:t>Windows of time</a:t>
            </a:r>
          </a:p>
          <a:p>
            <a:pPr algn="ctr"/>
            <a:endParaRPr lang="en-US" dirty="0"/>
          </a:p>
        </p:txBody>
      </p:sp>
      <p:cxnSp>
        <p:nvCxnSpPr>
          <p:cNvPr id="27" name="Straight Arrow Connector 26"/>
          <p:cNvCxnSpPr/>
          <p:nvPr/>
        </p:nvCxnSpPr>
        <p:spPr>
          <a:xfrm>
            <a:off x="7833565" y="2545063"/>
            <a:ext cx="6313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0948" y="5174124"/>
            <a:ext cx="1633781" cy="646331"/>
          </a:xfrm>
          <a:prstGeom prst="rect">
            <a:avLst/>
          </a:prstGeom>
          <a:noFill/>
        </p:spPr>
        <p:txBody>
          <a:bodyPr wrap="none" rtlCol="0">
            <a:spAutoFit/>
          </a:bodyPr>
          <a:lstStyle/>
          <a:p>
            <a:r>
              <a:rPr lang="en-US" dirty="0" smtClean="0"/>
              <a:t>Data Input and </a:t>
            </a:r>
          </a:p>
          <a:p>
            <a:r>
              <a:rPr lang="en-US" dirty="0" smtClean="0"/>
              <a:t>Temp Storage</a:t>
            </a:r>
            <a:endParaRPr lang="en-US" dirty="0"/>
          </a:p>
        </p:txBody>
      </p:sp>
      <p:sp>
        <p:nvSpPr>
          <p:cNvPr id="25" name="TextBox 24"/>
          <p:cNvSpPr txBox="1"/>
          <p:nvPr/>
        </p:nvSpPr>
        <p:spPr>
          <a:xfrm>
            <a:off x="3342008" y="5174124"/>
            <a:ext cx="1927322" cy="923330"/>
          </a:xfrm>
          <a:prstGeom prst="rect">
            <a:avLst/>
          </a:prstGeom>
          <a:noFill/>
        </p:spPr>
        <p:txBody>
          <a:bodyPr wrap="none" rtlCol="0">
            <a:spAutoFit/>
          </a:bodyPr>
          <a:lstStyle/>
          <a:p>
            <a:r>
              <a:rPr lang="en-US" dirty="0" smtClean="0"/>
              <a:t>Preprocess</a:t>
            </a:r>
          </a:p>
          <a:p>
            <a:r>
              <a:rPr lang="en-US" dirty="0" smtClean="0"/>
              <a:t>(and lose </a:t>
            </a:r>
          </a:p>
          <a:p>
            <a:r>
              <a:rPr lang="en-US" dirty="0" smtClean="0"/>
              <a:t>some information)</a:t>
            </a:r>
            <a:endParaRPr lang="en-US" dirty="0"/>
          </a:p>
        </p:txBody>
      </p:sp>
      <p:sp>
        <p:nvSpPr>
          <p:cNvPr id="26" name="TextBox 25"/>
          <p:cNvSpPr txBox="1"/>
          <p:nvPr/>
        </p:nvSpPr>
        <p:spPr>
          <a:xfrm>
            <a:off x="7595810" y="5174124"/>
            <a:ext cx="2980688" cy="369332"/>
          </a:xfrm>
          <a:prstGeom prst="rect">
            <a:avLst/>
          </a:prstGeom>
          <a:noFill/>
        </p:spPr>
        <p:txBody>
          <a:bodyPr wrap="none" rtlCol="0">
            <a:spAutoFit/>
          </a:bodyPr>
          <a:lstStyle/>
          <a:p>
            <a:r>
              <a:rPr lang="en-US" dirty="0" smtClean="0"/>
              <a:t>ML for Decisions / Predictions</a:t>
            </a:r>
            <a:endParaRPr lang="en-US" dirty="0"/>
          </a:p>
        </p:txBody>
      </p:sp>
      <p:graphicFrame>
        <p:nvGraphicFramePr>
          <p:cNvPr id="31" name="Table 30"/>
          <p:cNvGraphicFramePr>
            <a:graphicFrameLocks noGrp="1"/>
          </p:cNvGraphicFramePr>
          <p:nvPr>
            <p:extLst>
              <p:ext uri="{D42A27DB-BD31-4B8C-83A1-F6EECF244321}">
                <p14:modId xmlns:p14="http://schemas.microsoft.com/office/powerpoint/2010/main" val="598018567"/>
              </p:ext>
            </p:extLst>
          </p:nvPr>
        </p:nvGraphicFramePr>
        <p:xfrm>
          <a:off x="6166075" y="1522500"/>
          <a:ext cx="5721124" cy="2346960"/>
        </p:xfrm>
        <a:graphic>
          <a:graphicData uri="http://schemas.openxmlformats.org/drawingml/2006/table">
            <a:tbl>
              <a:tblPr firstRow="1" bandRow="1">
                <a:tableStyleId>{5C22544A-7EE6-4342-B048-85BDC9FD1C3A}</a:tableStyleId>
              </a:tblPr>
              <a:tblGrid>
                <a:gridCol w="953521"/>
                <a:gridCol w="953521"/>
                <a:gridCol w="1065801"/>
                <a:gridCol w="943221"/>
                <a:gridCol w="944449"/>
                <a:gridCol w="860611"/>
              </a:tblGrid>
              <a:tr h="439039">
                <a:tc>
                  <a:txBody>
                    <a:bodyPr/>
                    <a:lstStyle/>
                    <a:p>
                      <a:endParaRPr lang="en-US" sz="1600" dirty="0"/>
                    </a:p>
                  </a:txBody>
                  <a:tcPr/>
                </a:tc>
                <a:tc>
                  <a:txBody>
                    <a:bodyPr/>
                    <a:lstStyle/>
                    <a:p>
                      <a:r>
                        <a:rPr lang="en-US" sz="1600" dirty="0" smtClean="0"/>
                        <a:t>Price</a:t>
                      </a:r>
                      <a:endParaRPr lang="en-US" sz="1600" dirty="0"/>
                    </a:p>
                  </a:txBody>
                  <a:tcPr/>
                </a:tc>
                <a:tc>
                  <a:txBody>
                    <a:bodyPr/>
                    <a:lstStyle/>
                    <a:p>
                      <a:r>
                        <a:rPr lang="en-US" sz="1600" dirty="0" smtClean="0"/>
                        <a:t>Price[n-20]</a:t>
                      </a:r>
                      <a:endParaRPr lang="en-US" sz="1600" dirty="0"/>
                    </a:p>
                  </a:txBody>
                  <a:tcPr/>
                </a:tc>
                <a:tc>
                  <a:txBody>
                    <a:bodyPr/>
                    <a:lstStyle/>
                    <a:p>
                      <a:r>
                        <a:rPr lang="en-US" sz="1600" dirty="0" smtClean="0"/>
                        <a:t>20 day MA</a:t>
                      </a:r>
                      <a:endParaRPr lang="en-US" sz="1600" dirty="0"/>
                    </a:p>
                  </a:txBody>
                  <a:tcPr/>
                </a:tc>
                <a:tc>
                  <a:txBody>
                    <a:bodyPr/>
                    <a:lstStyle/>
                    <a:p>
                      <a:r>
                        <a:rPr lang="en-US" sz="1600" dirty="0" smtClean="0"/>
                        <a:t>1 year average</a:t>
                      </a:r>
                      <a:endParaRPr lang="en-US" sz="1600" dirty="0"/>
                    </a:p>
                  </a:txBody>
                  <a:tcPr/>
                </a:tc>
                <a:tc>
                  <a:txBody>
                    <a:bodyPr/>
                    <a:lstStyle/>
                    <a:p>
                      <a:r>
                        <a:rPr lang="en-US" sz="1600" dirty="0" smtClean="0"/>
                        <a:t>Expected Price?</a:t>
                      </a:r>
                      <a:endParaRPr lang="en-US" sz="1600" dirty="0"/>
                    </a:p>
                  </a:txBody>
                  <a:tcPr/>
                </a:tc>
              </a:tr>
              <a:tr h="254364">
                <a:tc>
                  <a:txBody>
                    <a:bodyPr/>
                    <a:lstStyle/>
                    <a:p>
                      <a:r>
                        <a:rPr lang="en-US" sz="1400" dirty="0" smtClean="0"/>
                        <a:t>APPL</a:t>
                      </a:r>
                      <a:endParaRPr lang="en-US" sz="1400" dirty="0"/>
                    </a:p>
                  </a:txBody>
                  <a:tcPr/>
                </a:tc>
                <a:tc>
                  <a:txBody>
                    <a:bodyPr/>
                    <a:lstStyle/>
                    <a:p>
                      <a:r>
                        <a:rPr lang="en-US" sz="1400" dirty="0" err="1" smtClean="0"/>
                        <a:t>appl</a:t>
                      </a:r>
                      <a:r>
                        <a:rPr lang="en-US" sz="1400" dirty="0" smtClean="0"/>
                        <a:t>[n]</a:t>
                      </a:r>
                      <a:endParaRPr lang="en-US" sz="1400" dirty="0"/>
                    </a:p>
                  </a:txBody>
                  <a:tcPr/>
                </a:tc>
                <a:tc>
                  <a:txBody>
                    <a:bodyPr/>
                    <a:lstStyle/>
                    <a:p>
                      <a:r>
                        <a:rPr lang="en-US" sz="1400" dirty="0" err="1" smtClean="0"/>
                        <a:t>appl</a:t>
                      </a:r>
                      <a:r>
                        <a:rPr lang="en-US" sz="1400" dirty="0" smtClean="0"/>
                        <a:t>[n-20]</a:t>
                      </a:r>
                      <a:endParaRPr lang="en-US" sz="1400" dirty="0"/>
                    </a:p>
                  </a:txBody>
                  <a:tcPr/>
                </a:tc>
                <a:tc>
                  <a:txBody>
                    <a:bodyPr/>
                    <a:lstStyle/>
                    <a:p>
                      <a:r>
                        <a:rPr lang="en-US" sz="1400" dirty="0" err="1" smtClean="0"/>
                        <a:t>mva</a:t>
                      </a:r>
                      <a:r>
                        <a:rPr lang="en-US" sz="1400" dirty="0" smtClean="0"/>
                        <a:t>(</a:t>
                      </a:r>
                      <a:r>
                        <a:rPr lang="en-US" sz="1400" dirty="0" err="1" smtClean="0"/>
                        <a:t>appl</a:t>
                      </a:r>
                      <a:r>
                        <a:rPr lang="en-US" sz="1400" dirty="0" smtClean="0"/>
                        <a:t>, 20)</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smtClean="0"/>
                        <a:t>mva</a:t>
                      </a:r>
                      <a:r>
                        <a:rPr lang="en-US" sz="1400" dirty="0" smtClean="0"/>
                        <a:t>(</a:t>
                      </a:r>
                      <a:r>
                        <a:rPr lang="en-US" sz="1400" dirty="0" err="1" smtClean="0"/>
                        <a:t>appl</a:t>
                      </a:r>
                      <a:r>
                        <a:rPr lang="en-US" sz="1400" dirty="0" smtClean="0"/>
                        <a:t>, 200)</a:t>
                      </a:r>
                    </a:p>
                    <a:p>
                      <a:endParaRPr lang="en-US" sz="1400" dirty="0"/>
                    </a:p>
                  </a:txBody>
                  <a:tcPr/>
                </a:tc>
                <a:tc>
                  <a:txBody>
                    <a:bodyPr/>
                    <a:lstStyle/>
                    <a:p>
                      <a:endParaRPr lang="en-US" sz="1400" dirty="0"/>
                    </a:p>
                  </a:txBody>
                  <a:tcPr/>
                </a:tc>
              </a:tr>
              <a:tr h="254364">
                <a:tc>
                  <a:txBody>
                    <a:bodyPr/>
                    <a:lstStyle/>
                    <a:p>
                      <a:r>
                        <a:rPr lang="en-US" sz="1400" dirty="0" smtClean="0"/>
                        <a:t>FB</a:t>
                      </a:r>
                      <a:endParaRPr lang="en-US" sz="1400" dirty="0"/>
                    </a:p>
                  </a:txBody>
                  <a:tcPr/>
                </a:tc>
                <a:tc>
                  <a:txBody>
                    <a:bodyPr/>
                    <a:lstStyle/>
                    <a:p>
                      <a:r>
                        <a:rPr lang="en-US" sz="1400" dirty="0" err="1" smtClean="0"/>
                        <a:t>fb</a:t>
                      </a:r>
                      <a:r>
                        <a:rPr lang="en-US" sz="1400" dirty="0" smtClean="0"/>
                        <a:t>[n]</a:t>
                      </a:r>
                      <a:endParaRPr lang="en-US" sz="1400" dirty="0"/>
                    </a:p>
                  </a:txBody>
                  <a:tcPr/>
                </a:tc>
                <a:tc>
                  <a:txBody>
                    <a:bodyPr/>
                    <a:lstStyle/>
                    <a:p>
                      <a:r>
                        <a:rPr lang="en-US" sz="1400" dirty="0" err="1" smtClean="0"/>
                        <a:t>fb</a:t>
                      </a:r>
                      <a:r>
                        <a:rPr lang="en-US" sz="1400" dirty="0" smtClean="0"/>
                        <a:t>[n-20]</a:t>
                      </a:r>
                      <a:endParaRPr lang="en-US" sz="1400" dirty="0"/>
                    </a:p>
                  </a:txBody>
                  <a:tcPr/>
                </a:tc>
                <a:tc>
                  <a:txBody>
                    <a:bodyPr/>
                    <a:lstStyle/>
                    <a:p>
                      <a:r>
                        <a:rPr lang="en-US" sz="1400" dirty="0" err="1" smtClean="0"/>
                        <a:t>mva</a:t>
                      </a:r>
                      <a:r>
                        <a:rPr lang="en-US" sz="1400" dirty="0" smtClean="0"/>
                        <a:t>(fb,20)</a:t>
                      </a:r>
                      <a:endParaRPr lang="en-US" sz="1400" dirty="0"/>
                    </a:p>
                  </a:txBody>
                  <a:tcPr/>
                </a:tc>
                <a:tc>
                  <a:txBody>
                    <a:bodyPr/>
                    <a:lstStyle/>
                    <a:p>
                      <a:r>
                        <a:rPr lang="en-US" sz="1400" dirty="0" err="1" smtClean="0"/>
                        <a:t>mva</a:t>
                      </a:r>
                      <a:r>
                        <a:rPr lang="en-US" sz="1400" dirty="0" smtClean="0"/>
                        <a:t>(fb,200)</a:t>
                      </a:r>
                      <a:endParaRPr lang="en-US" sz="1400" dirty="0"/>
                    </a:p>
                  </a:txBody>
                  <a:tcPr/>
                </a:tc>
                <a:tc>
                  <a:txBody>
                    <a:bodyPr/>
                    <a:lstStyle/>
                    <a:p>
                      <a:endParaRPr lang="en-US" sz="1400"/>
                    </a:p>
                  </a:txBody>
                  <a:tcPr/>
                </a:tc>
              </a:tr>
              <a:tr h="254364">
                <a:tc>
                  <a:txBody>
                    <a:bodyPr/>
                    <a:lstStyle/>
                    <a:p>
                      <a:r>
                        <a:rPr lang="en-US" sz="1400" dirty="0" smtClean="0"/>
                        <a:t>GOOG</a:t>
                      </a:r>
                      <a:endParaRPr lang="en-US" sz="1400" dirty="0"/>
                    </a:p>
                  </a:txBody>
                  <a:tcPr/>
                </a:tc>
                <a:tc>
                  <a:txBody>
                    <a:bodyPr/>
                    <a:lstStyle/>
                    <a:p>
                      <a:r>
                        <a:rPr lang="en-US" sz="1400" dirty="0" err="1" smtClean="0"/>
                        <a:t>goog</a:t>
                      </a:r>
                      <a:r>
                        <a:rPr lang="en-US" sz="1400" dirty="0" smtClean="0"/>
                        <a:t>[n]</a:t>
                      </a:r>
                      <a:endParaRPr lang="en-US" sz="1400" dirty="0"/>
                    </a:p>
                  </a:txBody>
                  <a:tcPr/>
                </a:tc>
                <a:tc>
                  <a:txBody>
                    <a:bodyPr/>
                    <a:lstStyle/>
                    <a:p>
                      <a:r>
                        <a:rPr lang="en-US" sz="1400" dirty="0" err="1" smtClean="0"/>
                        <a:t>goog</a:t>
                      </a:r>
                      <a:r>
                        <a:rPr lang="en-US" sz="1400" dirty="0" smtClean="0"/>
                        <a:t>[n-20]</a:t>
                      </a:r>
                      <a:endParaRPr lang="en-US" sz="1400" dirty="0"/>
                    </a:p>
                  </a:txBody>
                  <a:tcPr/>
                </a:tc>
                <a:tc>
                  <a:txBody>
                    <a:bodyPr/>
                    <a:lstStyle/>
                    <a:p>
                      <a:r>
                        <a:rPr lang="en-US" sz="1400" dirty="0" err="1" smtClean="0"/>
                        <a:t>mva</a:t>
                      </a:r>
                      <a:r>
                        <a:rPr lang="en-US" sz="1400" dirty="0" smtClean="0"/>
                        <a:t>(</a:t>
                      </a:r>
                      <a:r>
                        <a:rPr lang="en-US" sz="1400" dirty="0" err="1" smtClean="0"/>
                        <a:t>goog</a:t>
                      </a:r>
                      <a:r>
                        <a:rPr lang="en-US" sz="1400" dirty="0" smtClean="0"/>
                        <a:t>, 20)</a:t>
                      </a:r>
                      <a:endParaRPr lang="en-US" sz="1400" dirty="0"/>
                    </a:p>
                  </a:txBody>
                  <a:tcPr/>
                </a:tc>
                <a:tc>
                  <a:txBody>
                    <a:bodyPr/>
                    <a:lstStyle/>
                    <a:p>
                      <a:r>
                        <a:rPr lang="en-US" sz="1400" dirty="0" err="1" smtClean="0"/>
                        <a:t>mva</a:t>
                      </a:r>
                      <a:r>
                        <a:rPr lang="en-US" sz="1400" dirty="0" smtClean="0"/>
                        <a:t>(</a:t>
                      </a:r>
                      <a:r>
                        <a:rPr lang="en-US" sz="1400" dirty="0" err="1" smtClean="0"/>
                        <a:t>goog</a:t>
                      </a:r>
                      <a:r>
                        <a:rPr lang="en-US" sz="1400" dirty="0" smtClean="0"/>
                        <a:t>, 200)</a:t>
                      </a:r>
                      <a:endParaRPr lang="en-US" sz="1400" dirty="0"/>
                    </a:p>
                  </a:txBody>
                  <a:tcPr/>
                </a:tc>
                <a:tc>
                  <a:txBody>
                    <a:bodyPr/>
                    <a:lstStyle/>
                    <a:p>
                      <a:endParaRPr lang="en-US" sz="1400" dirty="0"/>
                    </a:p>
                  </a:txBody>
                  <a:tcPr/>
                </a:tc>
              </a:tr>
            </a:tbl>
          </a:graphicData>
        </a:graphic>
      </p:graphicFrame>
      <p:sp>
        <p:nvSpPr>
          <p:cNvPr id="32" name="Notched Right Arrow 31"/>
          <p:cNvSpPr/>
          <p:nvPr/>
        </p:nvSpPr>
        <p:spPr>
          <a:xfrm>
            <a:off x="5180342" y="2316908"/>
            <a:ext cx="740470" cy="485752"/>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312894" y="3101788"/>
            <a:ext cx="599844" cy="369332"/>
          </a:xfrm>
          <a:prstGeom prst="rect">
            <a:avLst/>
          </a:prstGeom>
          <a:noFill/>
        </p:spPr>
        <p:txBody>
          <a:bodyPr wrap="none" rtlCol="0">
            <a:spAutoFit/>
          </a:bodyPr>
          <a:lstStyle/>
          <a:p>
            <a:r>
              <a:rPr lang="en-US" dirty="0" smtClean="0"/>
              <a:t>data</a:t>
            </a:r>
            <a:endParaRPr lang="en-US" dirty="0"/>
          </a:p>
        </p:txBody>
      </p:sp>
      <p:sp>
        <p:nvSpPr>
          <p:cNvPr id="30" name="TextBox 29"/>
          <p:cNvSpPr txBox="1"/>
          <p:nvPr/>
        </p:nvSpPr>
        <p:spPr>
          <a:xfrm>
            <a:off x="4976035" y="3019535"/>
            <a:ext cx="954749" cy="369332"/>
          </a:xfrm>
          <a:prstGeom prst="rect">
            <a:avLst/>
          </a:prstGeom>
          <a:noFill/>
        </p:spPr>
        <p:txBody>
          <a:bodyPr wrap="none" rtlCol="0">
            <a:spAutoFit/>
          </a:bodyPr>
          <a:lstStyle/>
          <a:p>
            <a:r>
              <a:rPr lang="en-US" smtClean="0"/>
              <a:t>features</a:t>
            </a:r>
            <a:endParaRPr lang="en-US"/>
          </a:p>
        </p:txBody>
      </p:sp>
      <p:sp>
        <p:nvSpPr>
          <p:cNvPr id="33" name="Oval 32"/>
          <p:cNvSpPr/>
          <p:nvPr/>
        </p:nvSpPr>
        <p:spPr>
          <a:xfrm>
            <a:off x="2214090" y="1163533"/>
            <a:ext cx="3378707" cy="343602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857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064" y="2782527"/>
            <a:ext cx="6217894" cy="923330"/>
          </a:xfrm>
          <a:prstGeom prst="rect">
            <a:avLst/>
          </a:prstGeom>
          <a:solidFill>
            <a:schemeClr val="tx1">
              <a:alpha val="86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pPr algn="ctr"/>
            <a:r>
              <a:rPr lang="en-US" sz="2400" dirty="0" smtClean="0">
                <a:solidFill>
                  <a:schemeClr val="bg1"/>
                </a:solidFill>
                <a:latin typeface="Helvetica Neue Light"/>
                <a:cs typeface="Helvetica Neue Light"/>
              </a:rPr>
              <a:t>Signal Statistics and Windows</a:t>
            </a:r>
            <a:endParaRPr lang="en-US" sz="2400" dirty="0">
              <a:solidFill>
                <a:schemeClr val="bg1"/>
              </a:solidFill>
              <a:latin typeface="Helvetica Neue Light"/>
              <a:cs typeface="Helvetica Neue Light"/>
            </a:endParaRPr>
          </a:p>
        </p:txBody>
      </p:sp>
    </p:spTree>
    <p:extLst>
      <p:ext uri="{BB962C8B-B14F-4D97-AF65-F5344CB8AC3E}">
        <p14:creationId xmlns:p14="http://schemas.microsoft.com/office/powerpoint/2010/main" val="200428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964" y="195031"/>
            <a:ext cx="8574347" cy="668408"/>
          </a:xfrm>
        </p:spPr>
        <p:txBody>
          <a:bodyPr>
            <a:normAutofit/>
          </a:bodyPr>
          <a:lstStyle/>
          <a:p>
            <a:r>
              <a:rPr lang="en-US" dirty="0" smtClean="0"/>
              <a:t>Simple things we can do with a sequence: Mean, Variance</a:t>
            </a:r>
            <a:endParaRPr lang="en-US" dirty="0"/>
          </a:p>
        </p:txBody>
      </p:sp>
      <p:sp>
        <p:nvSpPr>
          <p:cNvPr id="4" name="TextBox 3"/>
          <p:cNvSpPr txBox="1"/>
          <p:nvPr/>
        </p:nvSpPr>
        <p:spPr>
          <a:xfrm>
            <a:off x="1865231" y="1124312"/>
            <a:ext cx="1776636" cy="646331"/>
          </a:xfrm>
          <a:prstGeom prst="rect">
            <a:avLst/>
          </a:prstGeom>
          <a:noFill/>
        </p:spPr>
        <p:txBody>
          <a:bodyPr wrap="none" rtlCol="0">
            <a:spAutoFit/>
          </a:bodyPr>
          <a:lstStyle/>
          <a:p>
            <a:r>
              <a:rPr lang="en-US" dirty="0"/>
              <a:t>Discrete data </a:t>
            </a:r>
            <a:br>
              <a:rPr lang="en-US" dirty="0"/>
            </a:br>
            <a:r>
              <a:rPr lang="en-US" dirty="0" err="1"/>
              <a:t>x</a:t>
            </a:r>
            <a:r>
              <a:rPr lang="en-US" baseline="-25000" dirty="0" err="1"/>
              <a:t>n</a:t>
            </a:r>
            <a:r>
              <a:rPr lang="en-US" dirty="0"/>
              <a:t> = x1, x2, x3,  …</a:t>
            </a:r>
          </a:p>
        </p:txBody>
      </p:sp>
      <p:pic>
        <p:nvPicPr>
          <p:cNvPr id="5" name="Picture 4" descr="image9_121.png"/>
          <p:cNvPicPr>
            <a:picLocks noChangeAspect="1"/>
          </p:cNvPicPr>
          <p:nvPr/>
        </p:nvPicPr>
        <p:blipFill rotWithShape="1">
          <a:blip r:embed="rId2">
            <a:extLst>
              <a:ext uri="{28A0092B-C50C-407E-A947-70E740481C1C}">
                <a14:useLocalDpi xmlns:a14="http://schemas.microsoft.com/office/drawing/2010/main" val="0"/>
              </a:ext>
            </a:extLst>
          </a:blip>
          <a:srcRect l="1622" t="12334" r="73728"/>
          <a:stretch/>
        </p:blipFill>
        <p:spPr>
          <a:xfrm>
            <a:off x="2069400" y="2058796"/>
            <a:ext cx="996762" cy="1922110"/>
          </a:xfrm>
          <a:prstGeom prst="rect">
            <a:avLst/>
          </a:prstGeom>
        </p:spPr>
      </p:pic>
      <p:pic>
        <p:nvPicPr>
          <p:cNvPr id="6" name="Picture 5" descr="figure62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214" y="1832922"/>
            <a:ext cx="3564587" cy="2141598"/>
          </a:xfrm>
          <a:prstGeom prst="rect">
            <a:avLst/>
          </a:prstGeom>
        </p:spPr>
      </p:pic>
      <p:cxnSp>
        <p:nvCxnSpPr>
          <p:cNvPr id="8" name="Straight Connector 7"/>
          <p:cNvCxnSpPr/>
          <p:nvPr/>
        </p:nvCxnSpPr>
        <p:spPr>
          <a:xfrm>
            <a:off x="3876143" y="2903721"/>
            <a:ext cx="4313689"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484621" y="2719055"/>
            <a:ext cx="715761" cy="369332"/>
          </a:xfrm>
          <a:prstGeom prst="rect">
            <a:avLst/>
          </a:prstGeom>
          <a:noFill/>
        </p:spPr>
        <p:txBody>
          <a:bodyPr wrap="none" rtlCol="0">
            <a:spAutoFit/>
          </a:bodyPr>
          <a:lstStyle/>
          <a:p>
            <a:r>
              <a:rPr lang="en-US" dirty="0"/>
              <a:t>mean</a:t>
            </a:r>
          </a:p>
        </p:txBody>
      </p:sp>
      <p:cxnSp>
        <p:nvCxnSpPr>
          <p:cNvPr id="11" name="Straight Arrow Connector 10"/>
          <p:cNvCxnSpPr/>
          <p:nvPr/>
        </p:nvCxnSpPr>
        <p:spPr>
          <a:xfrm>
            <a:off x="7784118" y="2330950"/>
            <a:ext cx="0" cy="10055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573800" y="2330950"/>
            <a:ext cx="4043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585084" y="3341943"/>
            <a:ext cx="40435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15" descr="mean-formul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852" y="4252283"/>
            <a:ext cx="2216190" cy="1594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8484621" y="2146284"/>
            <a:ext cx="977251" cy="369332"/>
          </a:xfrm>
          <a:prstGeom prst="rect">
            <a:avLst/>
          </a:prstGeom>
          <a:noFill/>
        </p:spPr>
        <p:txBody>
          <a:bodyPr wrap="none" rtlCol="0">
            <a:spAutoFit/>
          </a:bodyPr>
          <a:lstStyle/>
          <a:p>
            <a:r>
              <a:rPr lang="en-US" dirty="0"/>
              <a:t>variance</a:t>
            </a:r>
          </a:p>
        </p:txBody>
      </p:sp>
      <p:cxnSp>
        <p:nvCxnSpPr>
          <p:cNvPr id="13" name="Straight Arrow Connector 12"/>
          <p:cNvCxnSpPr/>
          <p:nvPr/>
        </p:nvCxnSpPr>
        <p:spPr>
          <a:xfrm>
            <a:off x="3305615" y="3004395"/>
            <a:ext cx="3575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81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84" y="195031"/>
            <a:ext cx="8574347" cy="668408"/>
          </a:xfrm>
        </p:spPr>
        <p:txBody>
          <a:bodyPr>
            <a:normAutofit/>
          </a:bodyPr>
          <a:lstStyle/>
          <a:p>
            <a:r>
              <a:rPr lang="en-US" dirty="0" smtClean="0"/>
              <a:t>Simple things we can do with a sequence: Mean, Variance</a:t>
            </a:r>
            <a:endParaRPr lang="en-US" dirty="0"/>
          </a:p>
        </p:txBody>
      </p:sp>
      <p:sp>
        <p:nvSpPr>
          <p:cNvPr id="4" name="TextBox 3"/>
          <p:cNvSpPr txBox="1"/>
          <p:nvPr/>
        </p:nvSpPr>
        <p:spPr>
          <a:xfrm>
            <a:off x="717751" y="1124312"/>
            <a:ext cx="1776636" cy="646331"/>
          </a:xfrm>
          <a:prstGeom prst="rect">
            <a:avLst/>
          </a:prstGeom>
          <a:noFill/>
        </p:spPr>
        <p:txBody>
          <a:bodyPr wrap="none" rtlCol="0">
            <a:spAutoFit/>
          </a:bodyPr>
          <a:lstStyle/>
          <a:p>
            <a:r>
              <a:rPr lang="en-US" dirty="0"/>
              <a:t>Discrete data </a:t>
            </a:r>
          </a:p>
          <a:p>
            <a:r>
              <a:rPr lang="en-US" dirty="0" err="1"/>
              <a:t>x</a:t>
            </a:r>
            <a:r>
              <a:rPr lang="en-US" baseline="-25000" dirty="0" err="1"/>
              <a:t>n</a:t>
            </a:r>
            <a:r>
              <a:rPr lang="en-US" dirty="0"/>
              <a:t> = x1, x2, x3,  …</a:t>
            </a:r>
          </a:p>
        </p:txBody>
      </p:sp>
      <p:pic>
        <p:nvPicPr>
          <p:cNvPr id="5" name="Picture 4" descr="image9_121.png"/>
          <p:cNvPicPr>
            <a:picLocks noChangeAspect="1"/>
          </p:cNvPicPr>
          <p:nvPr/>
        </p:nvPicPr>
        <p:blipFill rotWithShape="1">
          <a:blip r:embed="rId2">
            <a:extLst>
              <a:ext uri="{28A0092B-C50C-407E-A947-70E740481C1C}">
                <a14:useLocalDpi xmlns:a14="http://schemas.microsoft.com/office/drawing/2010/main" val="0"/>
              </a:ext>
            </a:extLst>
          </a:blip>
          <a:srcRect l="1622" t="12334" r="73728"/>
          <a:stretch/>
        </p:blipFill>
        <p:spPr>
          <a:xfrm>
            <a:off x="921920" y="2058796"/>
            <a:ext cx="996762" cy="1922110"/>
          </a:xfrm>
          <a:prstGeom prst="rect">
            <a:avLst/>
          </a:prstGeom>
        </p:spPr>
      </p:pic>
      <p:pic>
        <p:nvPicPr>
          <p:cNvPr id="6" name="Picture 5" descr="figure62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734" y="1832922"/>
            <a:ext cx="3564587" cy="2141598"/>
          </a:xfrm>
          <a:prstGeom prst="rect">
            <a:avLst/>
          </a:prstGeom>
        </p:spPr>
      </p:pic>
      <p:cxnSp>
        <p:nvCxnSpPr>
          <p:cNvPr id="8" name="Straight Connector 7"/>
          <p:cNvCxnSpPr/>
          <p:nvPr/>
        </p:nvCxnSpPr>
        <p:spPr>
          <a:xfrm>
            <a:off x="2728663" y="2903721"/>
            <a:ext cx="4313689"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337141" y="2719055"/>
            <a:ext cx="715761" cy="369332"/>
          </a:xfrm>
          <a:prstGeom prst="rect">
            <a:avLst/>
          </a:prstGeom>
          <a:noFill/>
        </p:spPr>
        <p:txBody>
          <a:bodyPr wrap="none" rtlCol="0">
            <a:spAutoFit/>
          </a:bodyPr>
          <a:lstStyle/>
          <a:p>
            <a:r>
              <a:rPr lang="en-US" dirty="0"/>
              <a:t>mean</a:t>
            </a:r>
          </a:p>
        </p:txBody>
      </p:sp>
      <p:cxnSp>
        <p:nvCxnSpPr>
          <p:cNvPr id="11" name="Straight Arrow Connector 10"/>
          <p:cNvCxnSpPr/>
          <p:nvPr/>
        </p:nvCxnSpPr>
        <p:spPr>
          <a:xfrm>
            <a:off x="6636638" y="2330950"/>
            <a:ext cx="0" cy="10055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6320" y="2330950"/>
            <a:ext cx="4043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437604" y="3341943"/>
            <a:ext cx="40435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15" descr="mean-formul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0910" y="302218"/>
            <a:ext cx="2819043" cy="2028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337141" y="2146284"/>
            <a:ext cx="977251" cy="369332"/>
          </a:xfrm>
          <a:prstGeom prst="rect">
            <a:avLst/>
          </a:prstGeom>
          <a:noFill/>
        </p:spPr>
        <p:txBody>
          <a:bodyPr wrap="none" rtlCol="0">
            <a:spAutoFit/>
          </a:bodyPr>
          <a:lstStyle/>
          <a:p>
            <a:r>
              <a:rPr lang="en-US" dirty="0"/>
              <a:t>variance</a:t>
            </a:r>
          </a:p>
        </p:txBody>
      </p:sp>
      <p:sp>
        <p:nvSpPr>
          <p:cNvPr id="17" name="Rectangle 16"/>
          <p:cNvSpPr/>
          <p:nvPr/>
        </p:nvSpPr>
        <p:spPr>
          <a:xfrm>
            <a:off x="9830661" y="7151548"/>
            <a:ext cx="5585729" cy="25149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2158135" y="3004395"/>
            <a:ext cx="3575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Picture 17" descr="variance_formul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84" y="4636089"/>
            <a:ext cx="2276475" cy="1228725"/>
          </a:xfrm>
          <a:prstGeom prst="rect">
            <a:avLst/>
          </a:prstGeom>
        </p:spPr>
      </p:pic>
      <p:pic>
        <p:nvPicPr>
          <p:cNvPr id="19" name="Picture 18" descr="sample_variance_formul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4057" y="4636089"/>
            <a:ext cx="2423259" cy="1173287"/>
          </a:xfrm>
          <a:prstGeom prst="rect">
            <a:avLst/>
          </a:prstGeom>
        </p:spPr>
      </p:pic>
      <p:sp>
        <p:nvSpPr>
          <p:cNvPr id="20" name="TextBox 19"/>
          <p:cNvSpPr txBox="1"/>
          <p:nvPr/>
        </p:nvSpPr>
        <p:spPr>
          <a:xfrm>
            <a:off x="6687567" y="4802222"/>
            <a:ext cx="2469266" cy="646331"/>
          </a:xfrm>
          <a:prstGeom prst="rect">
            <a:avLst/>
          </a:prstGeom>
          <a:noFill/>
        </p:spPr>
        <p:txBody>
          <a:bodyPr wrap="none" rtlCol="0">
            <a:spAutoFit/>
          </a:bodyPr>
          <a:lstStyle/>
          <a:p>
            <a:r>
              <a:rPr lang="en-US" dirty="0"/>
              <a:t>And of course, standard </a:t>
            </a:r>
            <a:br>
              <a:rPr lang="en-US" dirty="0"/>
            </a:br>
            <a:r>
              <a:rPr lang="en-US" dirty="0"/>
              <a:t>deviation is s or sigma </a:t>
            </a:r>
          </a:p>
        </p:txBody>
      </p:sp>
      <p:sp>
        <p:nvSpPr>
          <p:cNvPr id="3" name="TextBox 2"/>
          <p:cNvSpPr txBox="1"/>
          <p:nvPr/>
        </p:nvSpPr>
        <p:spPr>
          <a:xfrm>
            <a:off x="8714900" y="2026558"/>
            <a:ext cx="3233578"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cs-CZ" dirty="0"/>
              <a:t>a</a:t>
            </a:r>
            <a:r>
              <a:rPr lang="cs-CZ" dirty="0" smtClean="0"/>
              <a:t> </a:t>
            </a:r>
            <a:r>
              <a:rPr lang="cs-CZ" dirty="0"/>
              <a:t>= [15, 18, 2, 36, 12, 78, 5, 6, 9] </a:t>
            </a:r>
            <a:endParaRPr lang="cs-CZ" dirty="0" smtClean="0"/>
          </a:p>
          <a:p>
            <a:r>
              <a:rPr lang="cs-CZ" dirty="0" smtClean="0"/>
              <a:t>import </a:t>
            </a:r>
            <a:r>
              <a:rPr lang="cs-CZ" dirty="0" err="1"/>
              <a:t>numpy</a:t>
            </a:r>
            <a:r>
              <a:rPr lang="cs-CZ" dirty="0"/>
              <a:t> as </a:t>
            </a:r>
            <a:r>
              <a:rPr lang="cs-CZ" dirty="0" err="1"/>
              <a:t>np</a:t>
            </a:r>
            <a:r>
              <a:rPr lang="cs-CZ" dirty="0"/>
              <a:t> </a:t>
            </a:r>
            <a:endParaRPr lang="cs-CZ" dirty="0" smtClean="0"/>
          </a:p>
          <a:p>
            <a:endParaRPr lang="cs-CZ" dirty="0" smtClean="0"/>
          </a:p>
          <a:p>
            <a:r>
              <a:rPr lang="cs-CZ" dirty="0" smtClean="0"/>
              <a:t>m = </a:t>
            </a:r>
            <a:r>
              <a:rPr lang="cs-CZ" dirty="0" err="1" smtClean="0"/>
              <a:t>np.mean</a:t>
            </a:r>
            <a:r>
              <a:rPr lang="cs-CZ" dirty="0" smtClean="0"/>
              <a:t>(a)</a:t>
            </a:r>
          </a:p>
          <a:p>
            <a:r>
              <a:rPr lang="cs-CZ" dirty="0" smtClean="0"/>
              <a:t>v = </a:t>
            </a:r>
            <a:r>
              <a:rPr lang="cs-CZ" dirty="0" err="1" smtClean="0"/>
              <a:t>np.var</a:t>
            </a:r>
            <a:r>
              <a:rPr lang="cs-CZ" dirty="0" smtClean="0"/>
              <a:t>(a)</a:t>
            </a:r>
          </a:p>
        </p:txBody>
      </p:sp>
    </p:spTree>
    <p:extLst>
      <p:ext uri="{BB962C8B-B14F-4D97-AF65-F5344CB8AC3E}">
        <p14:creationId xmlns:p14="http://schemas.microsoft.com/office/powerpoint/2010/main" val="243923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245" y="159172"/>
            <a:ext cx="4834722" cy="668408"/>
          </a:xfrm>
        </p:spPr>
        <p:txBody>
          <a:bodyPr>
            <a:normAutofit/>
          </a:bodyPr>
          <a:lstStyle/>
          <a:p>
            <a:r>
              <a:rPr lang="en-US" dirty="0" smtClean="0"/>
              <a:t>Moving Average of Sequence</a:t>
            </a:r>
            <a:endParaRPr lang="en-US" dirty="0"/>
          </a:p>
        </p:txBody>
      </p:sp>
      <p:sp>
        <p:nvSpPr>
          <p:cNvPr id="3" name="Content Placeholder 2"/>
          <p:cNvSpPr>
            <a:spLocks noGrp="1"/>
          </p:cNvSpPr>
          <p:nvPr>
            <p:ph idx="1"/>
          </p:nvPr>
        </p:nvSpPr>
        <p:spPr>
          <a:xfrm>
            <a:off x="1794050" y="862863"/>
            <a:ext cx="5708660" cy="1168373"/>
          </a:xfrm>
        </p:spPr>
        <p:txBody>
          <a:bodyPr>
            <a:normAutofit/>
          </a:bodyPr>
          <a:lstStyle/>
          <a:p>
            <a:r>
              <a:rPr lang="en-US" dirty="0"/>
              <a:t>Discrete data </a:t>
            </a:r>
            <a:r>
              <a:rPr lang="en-US" dirty="0" err="1"/>
              <a:t>x</a:t>
            </a:r>
            <a:r>
              <a:rPr lang="en-US" baseline="-25000" dirty="0" err="1" smtClean="0"/>
              <a:t>n</a:t>
            </a:r>
            <a:r>
              <a:rPr lang="en-US" dirty="0" smtClean="0"/>
              <a:t> </a:t>
            </a:r>
            <a:r>
              <a:rPr lang="en-US" dirty="0"/>
              <a:t>= x1, x2, x3,  </a:t>
            </a:r>
            <a:r>
              <a:rPr lang="en-US" dirty="0" smtClean="0"/>
              <a:t>…</a:t>
            </a:r>
          </a:p>
          <a:p>
            <a:r>
              <a:rPr lang="en-US" dirty="0" smtClean="0"/>
              <a:t>Moving Average</a:t>
            </a:r>
            <a:endParaRPr lang="en-US" dirty="0"/>
          </a:p>
          <a:p>
            <a:endParaRPr lang="en-US" dirty="0" smtClean="0"/>
          </a:p>
        </p:txBody>
      </p:sp>
      <p:pic>
        <p:nvPicPr>
          <p:cNvPr id="6" name="Picture 5" descr="figure62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726" y="1890105"/>
            <a:ext cx="4286976" cy="2575608"/>
          </a:xfrm>
          <a:prstGeom prst="rect">
            <a:avLst/>
          </a:prstGeom>
        </p:spPr>
      </p:pic>
      <p:sp>
        <p:nvSpPr>
          <p:cNvPr id="19" name="Rectangle 18"/>
          <p:cNvSpPr/>
          <p:nvPr/>
        </p:nvSpPr>
        <p:spPr>
          <a:xfrm>
            <a:off x="4468791" y="2201380"/>
            <a:ext cx="493691" cy="2091001"/>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7192924" y="876948"/>
            <a:ext cx="3457037" cy="1200329"/>
          </a:xfrm>
          <a:prstGeom prst="rect">
            <a:avLst/>
          </a:prstGeom>
          <a:noFill/>
        </p:spPr>
        <p:txBody>
          <a:bodyPr wrap="none" rtlCol="0">
            <a:spAutoFit/>
          </a:bodyPr>
          <a:lstStyle/>
          <a:p>
            <a:r>
              <a:rPr lang="en-US" dirty="0"/>
              <a:t>W =size of window</a:t>
            </a:r>
          </a:p>
          <a:p>
            <a:r>
              <a:rPr lang="en-US" dirty="0"/>
              <a:t>MA(n) is red line, at the right edge </a:t>
            </a:r>
          </a:p>
          <a:p>
            <a:r>
              <a:rPr lang="en-US" dirty="0"/>
              <a:t>of the window</a:t>
            </a:r>
          </a:p>
          <a:p>
            <a:endParaRPr lang="en-US" dirty="0"/>
          </a:p>
        </p:txBody>
      </p:sp>
      <p:cxnSp>
        <p:nvCxnSpPr>
          <p:cNvPr id="28" name="Straight Arrow Connector 27"/>
          <p:cNvCxnSpPr/>
          <p:nvPr/>
        </p:nvCxnSpPr>
        <p:spPr>
          <a:xfrm>
            <a:off x="4503957" y="3980458"/>
            <a:ext cx="49369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5457520" y="1498923"/>
            <a:ext cx="1586364" cy="11465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3" name="Picture 32" descr="te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726" y="4767361"/>
            <a:ext cx="3192900" cy="9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 name="TextBox 33"/>
          <p:cNvSpPr txBox="1"/>
          <p:nvPr/>
        </p:nvSpPr>
        <p:spPr>
          <a:xfrm>
            <a:off x="7192924" y="2058910"/>
            <a:ext cx="3540753" cy="1754327"/>
          </a:xfrm>
          <a:prstGeom prst="rect">
            <a:avLst/>
          </a:prstGeom>
          <a:noFill/>
        </p:spPr>
        <p:txBody>
          <a:bodyPr wrap="none" rtlCol="0">
            <a:spAutoFit/>
          </a:bodyPr>
          <a:lstStyle/>
          <a:p>
            <a:r>
              <a:rPr lang="en-US" dirty="0"/>
              <a:t>Note:</a:t>
            </a:r>
          </a:p>
          <a:p>
            <a:r>
              <a:rPr lang="en-US" dirty="0"/>
              <a:t>* It</a:t>
            </a:r>
            <a:r>
              <a:rPr lang="fr-FR" dirty="0"/>
              <a:t>’</a:t>
            </a:r>
            <a:r>
              <a:rPr lang="en-US" dirty="0"/>
              <a:t>s a function of n (and maybe W)</a:t>
            </a:r>
          </a:p>
          <a:p>
            <a:r>
              <a:rPr lang="en-US" dirty="0"/>
              <a:t>* Its smoother than the </a:t>
            </a:r>
          </a:p>
          <a:p>
            <a:r>
              <a:rPr lang="en-US" dirty="0"/>
              <a:t>	original (low pass filter)</a:t>
            </a:r>
          </a:p>
          <a:p>
            <a:pPr marL="285750" indent="-285750">
              <a:buFontTx/>
              <a:buChar char="•"/>
            </a:pPr>
            <a:r>
              <a:rPr lang="en-US" dirty="0"/>
              <a:t>W = window size, can be </a:t>
            </a:r>
          </a:p>
          <a:p>
            <a:r>
              <a:rPr lang="en-US" dirty="0"/>
              <a:t>	in the summation</a:t>
            </a:r>
          </a:p>
        </p:txBody>
      </p:sp>
      <p:sp>
        <p:nvSpPr>
          <p:cNvPr id="36" name="TextBox 35"/>
          <p:cNvSpPr txBox="1"/>
          <p:nvPr/>
        </p:nvSpPr>
        <p:spPr>
          <a:xfrm>
            <a:off x="7502710" y="175836"/>
            <a:ext cx="2519252" cy="369332"/>
          </a:xfrm>
          <a:prstGeom prst="rect">
            <a:avLst/>
          </a:prstGeom>
          <a:noFill/>
        </p:spPr>
        <p:txBody>
          <a:bodyPr wrap="none" rtlCol="0">
            <a:spAutoFit/>
          </a:bodyPr>
          <a:lstStyle/>
          <a:p>
            <a:r>
              <a:rPr lang="en-US" dirty="0"/>
              <a:t>(Simple) Moving Average</a:t>
            </a:r>
          </a:p>
        </p:txBody>
      </p:sp>
      <p:sp>
        <p:nvSpPr>
          <p:cNvPr id="13" name="TextBox 12"/>
          <p:cNvSpPr txBox="1"/>
          <p:nvPr/>
        </p:nvSpPr>
        <p:spPr>
          <a:xfrm>
            <a:off x="7302768" y="4118036"/>
            <a:ext cx="3233578"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cs-CZ" dirty="0"/>
              <a:t>a</a:t>
            </a:r>
            <a:r>
              <a:rPr lang="cs-CZ" dirty="0" smtClean="0"/>
              <a:t> </a:t>
            </a:r>
            <a:r>
              <a:rPr lang="cs-CZ" dirty="0"/>
              <a:t>= [15, 18, 2, 36, 12, 78, 5, 6, 9] </a:t>
            </a:r>
            <a:endParaRPr lang="cs-CZ" dirty="0" smtClean="0"/>
          </a:p>
          <a:p>
            <a:r>
              <a:rPr lang="cs-CZ" dirty="0" smtClean="0"/>
              <a:t>import </a:t>
            </a:r>
            <a:r>
              <a:rPr lang="cs-CZ" dirty="0" err="1"/>
              <a:t>numpy</a:t>
            </a:r>
            <a:r>
              <a:rPr lang="cs-CZ" dirty="0"/>
              <a:t> as </a:t>
            </a:r>
            <a:r>
              <a:rPr lang="cs-CZ" dirty="0" err="1"/>
              <a:t>np</a:t>
            </a:r>
            <a:r>
              <a:rPr lang="cs-CZ" dirty="0"/>
              <a:t> </a:t>
            </a:r>
            <a:endParaRPr lang="cs-CZ" dirty="0" smtClean="0"/>
          </a:p>
          <a:p>
            <a:endParaRPr lang="cs-CZ" dirty="0" smtClean="0"/>
          </a:p>
          <a:p>
            <a:r>
              <a:rPr lang="cs-CZ" dirty="0" smtClean="0"/>
              <a:t>m = </a:t>
            </a:r>
            <a:r>
              <a:rPr lang="cs-CZ" dirty="0" err="1" smtClean="0"/>
              <a:t>np.mean</a:t>
            </a:r>
            <a:r>
              <a:rPr lang="cs-CZ" dirty="0" smtClean="0"/>
              <a:t>(a[</a:t>
            </a:r>
            <a:r>
              <a:rPr lang="cs-CZ" dirty="0" err="1" smtClean="0"/>
              <a:t>n-W:n</a:t>
            </a:r>
            <a:r>
              <a:rPr lang="cs-CZ" dirty="0" smtClean="0"/>
              <a:t>])</a:t>
            </a:r>
          </a:p>
          <a:p>
            <a:endParaRPr lang="cs-CZ" dirty="0"/>
          </a:p>
          <a:p>
            <a:r>
              <a:rPr lang="cs-CZ" dirty="0" smtClean="0"/>
              <a:t># use </a:t>
            </a:r>
            <a:r>
              <a:rPr lang="cs-CZ" dirty="0" err="1" smtClean="0"/>
              <a:t>slices</a:t>
            </a:r>
            <a:r>
              <a:rPr lang="cs-CZ" dirty="0" smtClean="0"/>
              <a:t> </a:t>
            </a:r>
            <a:r>
              <a:rPr lang="cs-CZ" dirty="0" err="1" smtClean="0"/>
              <a:t>for</a:t>
            </a:r>
            <a:r>
              <a:rPr lang="cs-CZ" dirty="0" smtClean="0"/>
              <a:t> </a:t>
            </a:r>
            <a:r>
              <a:rPr lang="cs-CZ" dirty="0" err="1" smtClean="0"/>
              <a:t>windows</a:t>
            </a:r>
            <a:endParaRPr lang="cs-CZ" dirty="0" smtClean="0"/>
          </a:p>
        </p:txBody>
      </p:sp>
    </p:spTree>
    <p:extLst>
      <p:ext uri="{BB962C8B-B14F-4D97-AF65-F5344CB8AC3E}">
        <p14:creationId xmlns:p14="http://schemas.microsoft.com/office/powerpoint/2010/main" val="78856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064" y="2782527"/>
            <a:ext cx="6217894" cy="923330"/>
          </a:xfrm>
          <a:prstGeom prst="rect">
            <a:avLst/>
          </a:prstGeom>
          <a:solidFill>
            <a:schemeClr val="tx1">
              <a:alpha val="86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pPr algn="ctr"/>
            <a:r>
              <a:rPr lang="en-US" sz="2400" dirty="0">
                <a:solidFill>
                  <a:schemeClr val="bg1"/>
                </a:solidFill>
                <a:latin typeface="Helvetica Neue Light"/>
                <a:cs typeface="Helvetica Neue Light"/>
              </a:rPr>
              <a:t>LTI Approaches</a:t>
            </a:r>
          </a:p>
        </p:txBody>
      </p:sp>
    </p:spTree>
    <p:extLst>
      <p:ext uri="{BB962C8B-B14F-4D97-AF65-F5344CB8AC3E}">
        <p14:creationId xmlns:p14="http://schemas.microsoft.com/office/powerpoint/2010/main" val="1012318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5196</TotalTime>
  <Words>1550</Words>
  <Application>Microsoft Macintosh PowerPoint</Application>
  <PresentationFormat>Widescreen</PresentationFormat>
  <Paragraphs>528</Paragraphs>
  <Slides>32</Slides>
  <Notes>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 Narrow</vt:lpstr>
      <vt:lpstr>Calibri</vt:lpstr>
      <vt:lpstr>Courier New</vt:lpstr>
      <vt:lpstr>Helvetica Neue Light</vt:lpstr>
      <vt:lpstr>ＭＳ Ｐゴシック</vt:lpstr>
      <vt:lpstr>Optima</vt:lpstr>
      <vt:lpstr>Arial</vt:lpstr>
      <vt:lpstr>Office Theme</vt:lpstr>
      <vt:lpstr>Data as a Signal Data X: A Course on Data, Signals, and Systems</vt:lpstr>
      <vt:lpstr>A High Level Framework </vt:lpstr>
      <vt:lpstr>Converting From Time Sequence Data to Features</vt:lpstr>
      <vt:lpstr>Data Sequence in Tables Example</vt:lpstr>
      <vt:lpstr>PowerPoint Presentation</vt:lpstr>
      <vt:lpstr>Simple things we can do with a sequence: Mean, Variance</vt:lpstr>
      <vt:lpstr>Simple things we can do with a sequence: Mean, Variance</vt:lpstr>
      <vt:lpstr>Moving Average of Sequence</vt:lpstr>
      <vt:lpstr>PowerPoint Presentation</vt:lpstr>
      <vt:lpstr>Another Way to Think about Moving Average</vt:lpstr>
      <vt:lpstr> Linear Time Invariant System</vt:lpstr>
      <vt:lpstr> Aside on Delta Functions</vt:lpstr>
      <vt:lpstr> Linear Time Invariant System</vt:lpstr>
      <vt:lpstr>Convolution is actually really simple, but powerful</vt:lpstr>
      <vt:lpstr>Another Convolution, different impulse response</vt:lpstr>
      <vt:lpstr>Code Example of Convolution</vt:lpstr>
      <vt:lpstr>Convolution: why we care</vt:lpstr>
      <vt:lpstr>Properties of Convolution</vt:lpstr>
      <vt:lpstr>PowerPoint Presentation</vt:lpstr>
      <vt:lpstr>PowerPoint Presentation</vt:lpstr>
      <vt:lpstr>PowerPoint Presentation</vt:lpstr>
      <vt:lpstr>FIR Code Example with Convolution</vt:lpstr>
      <vt:lpstr>Another LTI System</vt:lpstr>
      <vt:lpstr>Another LTI System:</vt:lpstr>
      <vt:lpstr>IIR Code Example with Convolution</vt:lpstr>
      <vt:lpstr>Example in Quant Finance</vt:lpstr>
      <vt:lpstr>Summary: Time Varying Data Signals to Features</vt:lpstr>
      <vt:lpstr>PowerPoint Presentation</vt:lpstr>
      <vt:lpstr>What could stock FB be priced today?</vt:lpstr>
      <vt:lpstr>Example in Quant Finance: Limits of LTI Systems</vt:lpstr>
      <vt:lpstr>Example in Quant Finance: Training on the past</vt:lpstr>
      <vt:lpstr>Code Example and Homework</vt:lpstr>
    </vt:vector>
  </TitlesOfParts>
  <Company>UC Berkeley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Ikhlaq Sidhu</dc:creator>
  <cp:lastModifiedBy>Microsoft Office User</cp:lastModifiedBy>
  <cp:revision>406</cp:revision>
  <cp:lastPrinted>2013-05-20T04:39:02Z</cp:lastPrinted>
  <dcterms:created xsi:type="dcterms:W3CDTF">2013-05-20T04:35:54Z</dcterms:created>
  <dcterms:modified xsi:type="dcterms:W3CDTF">2017-03-22T20:01:20Z</dcterms:modified>
</cp:coreProperties>
</file>