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0"/>
  </p:notesMasterIdLst>
  <p:handoutMasterIdLst>
    <p:handoutMasterId r:id="rId81"/>
  </p:handoutMasterIdLst>
  <p:sldIdLst>
    <p:sldId id="794" r:id="rId2"/>
    <p:sldId id="801" r:id="rId3"/>
    <p:sldId id="817" r:id="rId4"/>
    <p:sldId id="816" r:id="rId5"/>
    <p:sldId id="818" r:id="rId6"/>
    <p:sldId id="819" r:id="rId7"/>
    <p:sldId id="831" r:id="rId8"/>
    <p:sldId id="834" r:id="rId9"/>
    <p:sldId id="833" r:id="rId10"/>
    <p:sldId id="832" r:id="rId11"/>
    <p:sldId id="802" r:id="rId12"/>
    <p:sldId id="821" r:id="rId13"/>
    <p:sldId id="822" r:id="rId14"/>
    <p:sldId id="824" r:id="rId15"/>
    <p:sldId id="835" r:id="rId16"/>
    <p:sldId id="825" r:id="rId17"/>
    <p:sldId id="827" r:id="rId18"/>
    <p:sldId id="826" r:id="rId19"/>
    <p:sldId id="823" r:id="rId20"/>
    <p:sldId id="829" r:id="rId21"/>
    <p:sldId id="828" r:id="rId22"/>
    <p:sldId id="830" r:id="rId23"/>
    <p:sldId id="836" r:id="rId24"/>
    <p:sldId id="837" r:id="rId25"/>
    <p:sldId id="838" r:id="rId26"/>
    <p:sldId id="839" r:id="rId27"/>
    <p:sldId id="840" r:id="rId28"/>
    <p:sldId id="803" r:id="rId29"/>
    <p:sldId id="843" r:id="rId30"/>
    <p:sldId id="841" r:id="rId31"/>
    <p:sldId id="842" r:id="rId32"/>
    <p:sldId id="844" r:id="rId33"/>
    <p:sldId id="847" r:id="rId34"/>
    <p:sldId id="851" r:id="rId35"/>
    <p:sldId id="850" r:id="rId36"/>
    <p:sldId id="849" r:id="rId37"/>
    <p:sldId id="852" r:id="rId38"/>
    <p:sldId id="848" r:id="rId39"/>
    <p:sldId id="804" r:id="rId40"/>
    <p:sldId id="856" r:id="rId41"/>
    <p:sldId id="857" r:id="rId42"/>
    <p:sldId id="859" r:id="rId43"/>
    <p:sldId id="855" r:id="rId44"/>
    <p:sldId id="862" r:id="rId45"/>
    <p:sldId id="861" r:id="rId46"/>
    <p:sldId id="860" r:id="rId47"/>
    <p:sldId id="863" r:id="rId48"/>
    <p:sldId id="864" r:id="rId49"/>
    <p:sldId id="865" r:id="rId50"/>
    <p:sldId id="806" r:id="rId51"/>
    <p:sldId id="805" r:id="rId52"/>
    <p:sldId id="866" r:id="rId53"/>
    <p:sldId id="867" r:id="rId54"/>
    <p:sldId id="868" r:id="rId55"/>
    <p:sldId id="869" r:id="rId56"/>
    <p:sldId id="870" r:id="rId57"/>
    <p:sldId id="872" r:id="rId58"/>
    <p:sldId id="888" r:id="rId59"/>
    <p:sldId id="889" r:id="rId60"/>
    <p:sldId id="890" r:id="rId61"/>
    <p:sldId id="871" r:id="rId62"/>
    <p:sldId id="874" r:id="rId63"/>
    <p:sldId id="873" r:id="rId64"/>
    <p:sldId id="875" r:id="rId65"/>
    <p:sldId id="876" r:id="rId66"/>
    <p:sldId id="877" r:id="rId67"/>
    <p:sldId id="879" r:id="rId68"/>
    <p:sldId id="880" r:id="rId69"/>
    <p:sldId id="887" r:id="rId70"/>
    <p:sldId id="891" r:id="rId71"/>
    <p:sldId id="892" r:id="rId72"/>
    <p:sldId id="881" r:id="rId73"/>
    <p:sldId id="884" r:id="rId74"/>
    <p:sldId id="885" r:id="rId75"/>
    <p:sldId id="893" r:id="rId76"/>
    <p:sldId id="886" r:id="rId77"/>
    <p:sldId id="810" r:id="rId78"/>
    <p:sldId id="800" r:id="rId7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86" autoAdjust="0"/>
    <p:restoredTop sz="85506" autoAdjust="0"/>
  </p:normalViewPr>
  <p:slideViewPr>
    <p:cSldViewPr snapToGrid="0" snapToObjects="1">
      <p:cViewPr>
        <p:scale>
          <a:sx n="90" d="100"/>
          <a:sy n="90" d="100"/>
        </p:scale>
        <p:origin x="1328" y="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38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notesMaster" Target="notesMasters/notesMaster1.xml"/><Relationship Id="rId81" Type="http://schemas.openxmlformats.org/officeDocument/2006/relationships/handoutMaster" Target="handoutMasters/handoutMaster1.xml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5AC15-D366-1045-8B95-906BED04EB57}" type="datetimeFigureOut">
              <a:rPr lang="en-US" smtClean="0"/>
              <a:pPr/>
              <a:t>3/16/17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382D8-B22D-6245-9253-78B81CE40B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83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8F9C5-D0B9-6043-966C-CD72DB596C87}" type="datetimeFigureOut">
              <a:rPr lang="en-US" smtClean="0"/>
              <a:pPr/>
              <a:t>3/16/17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54FB1-8543-584B-BB0F-CA47458AE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03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 used: http://</a:t>
            </a:r>
            <a:r>
              <a:rPr lang="en-US" dirty="0" err="1" smtClean="0"/>
              <a:t>www.slideshare.net</a:t>
            </a:r>
            <a:r>
              <a:rPr lang="en-US" dirty="0" smtClean="0"/>
              <a:t>/</a:t>
            </a:r>
            <a:r>
              <a:rPr lang="en-US" dirty="0" err="1" smtClean="0"/>
              <a:t>japerk</a:t>
            </a:r>
            <a:r>
              <a:rPr lang="en-US" dirty="0" smtClean="0"/>
              <a:t>/nltk-in-20-minutes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35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 used: http://</a:t>
            </a:r>
            <a:r>
              <a:rPr lang="en-US" dirty="0" err="1" smtClean="0"/>
              <a:t>www.slideshare.net</a:t>
            </a:r>
            <a:r>
              <a:rPr lang="en-US" dirty="0" smtClean="0"/>
              <a:t>/</a:t>
            </a:r>
            <a:r>
              <a:rPr lang="en-US" dirty="0" err="1" smtClean="0"/>
              <a:t>japerk</a:t>
            </a:r>
            <a:r>
              <a:rPr lang="en-US" dirty="0" smtClean="0"/>
              <a:t>/nltk-in-20-minutes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23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 used: http://</a:t>
            </a:r>
            <a:r>
              <a:rPr lang="en-US" dirty="0" err="1" smtClean="0"/>
              <a:t>www.slideshare.net</a:t>
            </a:r>
            <a:r>
              <a:rPr lang="en-US" dirty="0" smtClean="0"/>
              <a:t>/</a:t>
            </a:r>
            <a:r>
              <a:rPr lang="en-US" dirty="0" err="1" smtClean="0"/>
              <a:t>japerk</a:t>
            </a:r>
            <a:r>
              <a:rPr lang="en-US" dirty="0" smtClean="0"/>
              <a:t>/nltk-in-20-minutes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91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 used: http://</a:t>
            </a:r>
            <a:r>
              <a:rPr lang="en-US" dirty="0" err="1" smtClean="0"/>
              <a:t>www.slideshare.net</a:t>
            </a:r>
            <a:r>
              <a:rPr lang="en-US" dirty="0" smtClean="0"/>
              <a:t>/</a:t>
            </a:r>
            <a:r>
              <a:rPr lang="en-US" dirty="0" err="1" smtClean="0"/>
              <a:t>japerk</a:t>
            </a:r>
            <a:r>
              <a:rPr lang="en-US" dirty="0" smtClean="0"/>
              <a:t>/nltk-in-20-minutes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79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 used: http://</a:t>
            </a:r>
            <a:r>
              <a:rPr lang="en-US" dirty="0" err="1" smtClean="0"/>
              <a:t>www.slideshare.net</a:t>
            </a:r>
            <a:r>
              <a:rPr lang="en-US" dirty="0" smtClean="0"/>
              <a:t>/</a:t>
            </a:r>
            <a:r>
              <a:rPr lang="en-US" dirty="0" err="1" smtClean="0"/>
              <a:t>japerk</a:t>
            </a:r>
            <a:r>
              <a:rPr lang="en-US" dirty="0" smtClean="0"/>
              <a:t>/nltk-in-20-minutes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05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 used: http://</a:t>
            </a:r>
            <a:r>
              <a:rPr lang="en-US" dirty="0" err="1" smtClean="0"/>
              <a:t>www.slideshare.net</a:t>
            </a:r>
            <a:r>
              <a:rPr lang="en-US" dirty="0" smtClean="0"/>
              <a:t>/</a:t>
            </a:r>
            <a:r>
              <a:rPr lang="en-US" dirty="0" err="1" smtClean="0"/>
              <a:t>japerk</a:t>
            </a:r>
            <a:r>
              <a:rPr lang="en-US" dirty="0" smtClean="0"/>
              <a:t>/nltk-in-20-minutes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1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 used: http://</a:t>
            </a:r>
            <a:r>
              <a:rPr lang="en-US" dirty="0" err="1" smtClean="0"/>
              <a:t>www.slideshare.net</a:t>
            </a:r>
            <a:r>
              <a:rPr lang="en-US" dirty="0" smtClean="0"/>
              <a:t>/</a:t>
            </a:r>
            <a:r>
              <a:rPr lang="en-US" dirty="0" err="1" smtClean="0"/>
              <a:t>japerk</a:t>
            </a:r>
            <a:r>
              <a:rPr lang="en-US" dirty="0" smtClean="0"/>
              <a:t>/nltk-in-20-minutes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82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 used: http://</a:t>
            </a:r>
            <a:r>
              <a:rPr lang="en-US" dirty="0" err="1" smtClean="0"/>
              <a:t>www.slideshare.net</a:t>
            </a:r>
            <a:r>
              <a:rPr lang="en-US" dirty="0" smtClean="0"/>
              <a:t>/</a:t>
            </a:r>
            <a:r>
              <a:rPr lang="en-US" dirty="0" err="1" smtClean="0"/>
              <a:t>japerk</a:t>
            </a:r>
            <a:r>
              <a:rPr lang="en-US" dirty="0" smtClean="0"/>
              <a:t>/nltk-in-20-minutes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11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 used: http://</a:t>
            </a:r>
            <a:r>
              <a:rPr lang="en-US" dirty="0" err="1" smtClean="0"/>
              <a:t>www.slideshare.net</a:t>
            </a:r>
            <a:r>
              <a:rPr lang="en-US" dirty="0" smtClean="0"/>
              <a:t>/</a:t>
            </a:r>
            <a:r>
              <a:rPr lang="en-US" dirty="0" err="1" smtClean="0"/>
              <a:t>japerk</a:t>
            </a:r>
            <a:r>
              <a:rPr lang="en-US" dirty="0" smtClean="0"/>
              <a:t>/nltk-in-20-minutes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13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 used: http://</a:t>
            </a:r>
            <a:r>
              <a:rPr lang="en-US" dirty="0" err="1" smtClean="0"/>
              <a:t>www.slideshare.net</a:t>
            </a:r>
            <a:r>
              <a:rPr lang="en-US" dirty="0" smtClean="0"/>
              <a:t>/</a:t>
            </a:r>
            <a:r>
              <a:rPr lang="en-US" dirty="0" err="1" smtClean="0"/>
              <a:t>japerk</a:t>
            </a:r>
            <a:r>
              <a:rPr lang="en-US" dirty="0" smtClean="0"/>
              <a:t>/nltk-in-20-minutes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11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sentences usually end in periods or other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punctionation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marks, but these same characters can be used for other purposes (abbreviations)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somewhat simple in English, but nontrivial in languages like Chinese/Japanese that do not mark word boundaries in the same way that English does)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7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NNP</a:t>
            </a:r>
            <a:r>
              <a:rPr lang="en-US" baseline="0" dirty="0" smtClean="0"/>
              <a:t> -&gt; Proper Noun, singular</a:t>
            </a:r>
          </a:p>
          <a:p>
            <a:r>
              <a:rPr lang="en-US" dirty="0" smtClean="0"/>
              <a:t>NN -&gt; Noun, singular or mass</a:t>
            </a:r>
          </a:p>
          <a:p>
            <a:r>
              <a:rPr lang="en-US" dirty="0" smtClean="0"/>
              <a:t>PRP$ -&gt;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Possessive pronoun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VBZ -&gt;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Verb, 3rd person singular present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788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NNP</a:t>
            </a:r>
            <a:r>
              <a:rPr lang="en-US" baseline="0" dirty="0" smtClean="0"/>
              <a:t> -&gt; Proper Noun, singular</a:t>
            </a:r>
          </a:p>
          <a:p>
            <a:r>
              <a:rPr lang="en-US" dirty="0" smtClean="0"/>
              <a:t>NN -&gt; Noun, singular or mass</a:t>
            </a:r>
          </a:p>
          <a:p>
            <a:r>
              <a:rPr lang="en-US" dirty="0" smtClean="0"/>
              <a:t>PRP$ -&gt;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Possessive pronoun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VBZ -&gt;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Verb, 3rd person singular present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116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NNP</a:t>
            </a:r>
            <a:r>
              <a:rPr lang="en-US" baseline="0" dirty="0" smtClean="0"/>
              <a:t> -&gt; Proper Noun, singular</a:t>
            </a:r>
          </a:p>
          <a:p>
            <a:r>
              <a:rPr lang="en-US" dirty="0" smtClean="0"/>
              <a:t>NN -&gt; Noun, singular or mass</a:t>
            </a:r>
          </a:p>
          <a:p>
            <a:r>
              <a:rPr lang="en-US" dirty="0" smtClean="0"/>
              <a:t>PRP$ -&gt;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Possessive pronoun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VBZ -&gt;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Verb, 3rd person singular present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255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95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sentences usually end in periods or other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punctionation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marks, but these same characters can be used for other purposes (abbreviations)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somewhat simple in English, but nontrivial in languages like Chinese/Japanese that do not mark word boundaries in the same way that English does)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90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sentences usually end in periods or other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punctionation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marks, but these same characters can be used for other purposes (abbreviations)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somewhat simple in English, but nontrivial in languages like Chinese/Japanese that do not mark word boundaries in the same way that English does)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74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sentences usually end in periods or other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punctionation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marks, but these same characters can be used for other purposes (abbreviations)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somewhat simple in English, but nontrivial in languages like Chinese/Japanese that do not mark word boundaries in the same way that English does)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sentences usually end in periods or other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punctionation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marks, but these same characters can be used for other purposes (abbreviations)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somewhat simple in English, but nontrivial in languages like Chinese/Japanese that do not mark word boundaries in the same way that English does)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05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sentences usually end in periods or other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punctionation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marks, but these same characters can be used for other purposes (abbreviations)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somewhat simple in English, but nontrivial in languages like Chinese/Japanese that do not mark word boundaries in the same way that English does)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87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sentences usually end in periods or other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punctionation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marks, but these same characters can be used for other purposes (abbreviations)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somewhat simple in English, but nontrivial in languages like Chinese/Japanese that do not mark word boundaries in the same way that English does)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1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 used: http://</a:t>
            </a:r>
            <a:r>
              <a:rPr lang="en-US" dirty="0" err="1" smtClean="0"/>
              <a:t>www.slideshare.net</a:t>
            </a:r>
            <a:r>
              <a:rPr lang="en-US" dirty="0" smtClean="0"/>
              <a:t>/</a:t>
            </a:r>
            <a:r>
              <a:rPr lang="en-US" dirty="0" err="1" smtClean="0"/>
              <a:t>japerk</a:t>
            </a:r>
            <a:r>
              <a:rPr lang="en-US" dirty="0" smtClean="0"/>
              <a:t>/nltk-in-20-minutes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78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8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0070"/>
            <a:ext cx="8229600" cy="488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6156764"/>
            <a:ext cx="9144000" cy="702551"/>
            <a:chOff x="0" y="-120393"/>
            <a:chExt cx="9144000" cy="702551"/>
          </a:xfrm>
        </p:grpSpPr>
        <p:pic>
          <p:nvPicPr>
            <p:cNvPr id="5" name="Picture 4" descr="data.jp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-120393"/>
              <a:ext cx="9144000" cy="70255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8760" y="-17641"/>
              <a:ext cx="2416643" cy="543738"/>
            </a:xfrm>
            <a:prstGeom prst="rect">
              <a:avLst/>
            </a:prstGeom>
            <a:solidFill>
              <a:schemeClr val="dk1">
                <a:alpha val="62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ourier New"/>
                  <a:cs typeface="Courier New"/>
                </a:rPr>
                <a:t>Data</a:t>
              </a:r>
              <a:r>
                <a:rPr lang="en-US" sz="2800" dirty="0" smtClean="0">
                  <a:latin typeface="Arial Narrow"/>
                  <a:cs typeface="Arial Narrow"/>
                </a:rPr>
                <a:t> </a:t>
              </a:r>
              <a:r>
                <a:rPr lang="en-US" sz="4400" baseline="30000" dirty="0" smtClean="0">
                  <a:latin typeface="Courier New"/>
                  <a:cs typeface="Courier New"/>
                </a:rPr>
                <a:t>X</a:t>
              </a:r>
              <a:endParaRPr lang="en-US" sz="1000" dirty="0">
                <a:latin typeface="Courier New"/>
                <a:cs typeface="Courier New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ltk.org/install.html" TargetMode="External"/><Relationship Id="rId4" Type="http://schemas.openxmlformats.org/officeDocument/2006/relationships/hyperlink" Target="http://www.nltk.org/data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ython.org/downloads/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at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215" y="5381527"/>
            <a:ext cx="8207938" cy="1538883"/>
          </a:xfrm>
          <a:prstGeom prst="rect">
            <a:avLst/>
          </a:prstGeom>
          <a:solidFill>
            <a:schemeClr val="tx1">
              <a:alpha val="21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274320" tIns="274320" rIns="274320" bIns="274320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Ikhlaq Sidhu 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cs typeface="Helvetica Neue Light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Helvetica Neue Light"/>
                <a:cs typeface="Helvetica Neue Light"/>
              </a:rPr>
            </a:br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Chief 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cs typeface="Helvetica Neue Light"/>
              </a:rPr>
              <a:t>Scientist &amp; </a:t>
            </a:r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Founding Director, </a:t>
            </a:r>
            <a:b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</a:br>
            <a:r>
              <a:rPr lang="en-US" sz="1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Sutardja</a:t>
            </a:r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Center 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for Entrepreneurship &amp; </a:t>
            </a:r>
            <a:r>
              <a:rPr lang="en-US" sz="1600" dirty="0" smtClean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Technology</a:t>
            </a:r>
            <a:br>
              <a:rPr lang="en-US" sz="1600" dirty="0" smtClean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</a:br>
            <a:r>
              <a:rPr lang="en-US" sz="1600" dirty="0" smtClean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IEOR 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Emerging Area Professor </a:t>
            </a:r>
            <a:r>
              <a:rPr lang="en-US" sz="1600" dirty="0" smtClean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Award, UC Berkeley</a:t>
            </a:r>
            <a:endParaRPr lang="en-US" sz="1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4591" y="325795"/>
            <a:ext cx="1297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About Me: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47153" y="2024620"/>
            <a:ext cx="7772400" cy="1470025"/>
          </a:xfrm>
          <a:solidFill>
            <a:schemeClr val="dk1">
              <a:alpha val="7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Natural Language Processing (NLP) </a:t>
            </a:r>
            <a:br>
              <a:rPr lang="en-US" dirty="0" smtClean="0"/>
            </a:br>
            <a:r>
              <a:rPr lang="en-US" dirty="0" smtClean="0"/>
              <a:t>Natural Language Tool Kit (NLTK)</a:t>
            </a:r>
            <a:br>
              <a:rPr lang="en-US" dirty="0" smtClean="0"/>
            </a:br>
            <a:r>
              <a:rPr lang="en-US" sz="2000" dirty="0" smtClean="0"/>
              <a:t>Data-X : A Course and Lab for Data, Signals, and Systems</a:t>
            </a:r>
            <a:br>
              <a:rPr lang="en-US" sz="2000" dirty="0" smtClean="0"/>
            </a:br>
            <a:r>
              <a:rPr lang="en-US" sz="2000" dirty="0" smtClean="0"/>
              <a:t>Sam Choi, Ikhlaq Sidhu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7166" y="231586"/>
            <a:ext cx="3880743" cy="1200329"/>
          </a:xfrm>
          <a:prstGeom prst="rect">
            <a:avLst/>
          </a:prstGeom>
          <a:solidFill>
            <a:schemeClr val="dk1">
              <a:alpha val="4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Courier New"/>
                <a:cs typeface="Courier New"/>
              </a:rPr>
              <a:t>Data</a:t>
            </a:r>
            <a:r>
              <a:rPr lang="en-US" sz="5400" dirty="0" smtClean="0">
                <a:latin typeface="Arial Narrow"/>
                <a:cs typeface="Arial Narrow"/>
              </a:rPr>
              <a:t> </a:t>
            </a:r>
            <a:r>
              <a:rPr lang="en-US" sz="8000" baseline="30000" dirty="0" smtClean="0">
                <a:latin typeface="Courier New"/>
                <a:cs typeface="Courier New"/>
              </a:rPr>
              <a:t>X</a:t>
            </a:r>
            <a:r>
              <a:rPr lang="en-US" sz="5400" dirty="0" smtClean="0">
                <a:latin typeface="Courier New"/>
                <a:cs typeface="Courier New"/>
              </a:rPr>
              <a:t/>
            </a:r>
            <a:br>
              <a:rPr lang="en-US" sz="5400" dirty="0" smtClean="0">
                <a:latin typeface="Courier New"/>
                <a:cs typeface="Courier New"/>
              </a:rPr>
            </a:br>
            <a:endParaRPr lang="en-US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86821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NLP: Main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Natural language understanding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/>
              <a:t>How can a computer understand the meaning and nuances of human language</a:t>
            </a:r>
            <a:endParaRPr lang="en-US" sz="22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Natural language generation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/>
              <a:t>Respond to language queries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/>
              <a:t>Convert data stored into readable human language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Chat/Email bots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Siri/Alexa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21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NLP: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Why is Natural Language Processing Important?</a:t>
            </a:r>
          </a:p>
        </p:txBody>
      </p:sp>
    </p:spTree>
    <p:extLst>
      <p:ext uri="{BB962C8B-B14F-4D97-AF65-F5344CB8AC3E}">
        <p14:creationId xmlns:p14="http://schemas.microsoft.com/office/powerpoint/2010/main" val="338049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NLP: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Why is Natural Language Processing Important?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Short Answer: Because natural language is important</a:t>
            </a:r>
          </a:p>
        </p:txBody>
      </p:sp>
    </p:spTree>
    <p:extLst>
      <p:ext uri="{BB962C8B-B14F-4D97-AF65-F5344CB8AC3E}">
        <p14:creationId xmlns:p14="http://schemas.microsoft.com/office/powerpoint/2010/main" val="184210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NLP: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Why is Natural Language Processing Important?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Short Answer: Because natural language is important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Data is </a:t>
            </a:r>
            <a:r>
              <a:rPr lang="en-US" dirty="0" smtClean="0"/>
              <a:t>not </a:t>
            </a:r>
            <a:r>
              <a:rPr lang="en-US" dirty="0"/>
              <a:t>only numerical, but also </a:t>
            </a:r>
            <a:r>
              <a:rPr lang="en-US" dirty="0" smtClean="0"/>
              <a:t>textual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Deriving </a:t>
            </a:r>
            <a:r>
              <a:rPr lang="en-US" dirty="0"/>
              <a:t>strategies to </a:t>
            </a:r>
            <a:r>
              <a:rPr lang="en-US" dirty="0" smtClean="0"/>
              <a:t>extrapolate </a:t>
            </a:r>
            <a:r>
              <a:rPr lang="en-US" dirty="0"/>
              <a:t>information from this data is </a:t>
            </a:r>
            <a:r>
              <a:rPr lang="en-US" dirty="0" smtClean="0"/>
              <a:t>difficult</a:t>
            </a:r>
            <a:endParaRPr lang="en-US" dirty="0" smtClean="0"/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488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How can we use NLP to our advantage</a:t>
            </a:r>
            <a:r>
              <a:rPr lang="en-US" sz="2400" dirty="0" smtClean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625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How can we use NLP to our advantage?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 smtClean="0"/>
              <a:t>High-Level </a:t>
            </a:r>
            <a:r>
              <a:rPr lang="en-US" sz="2400" dirty="0" smtClean="0"/>
              <a:t>Applications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3862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How can we use NLP to our advantage?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 smtClean="0"/>
              <a:t>High-Level Applications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Language Translation (Google Translate</a:t>
            </a:r>
            <a:r>
              <a:rPr lang="en-US" sz="2000" dirty="0" smtClean="0"/>
              <a:t>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0996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How can we use NLP to our advantage?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 smtClean="0"/>
              <a:t>High-Level Applications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Language Translation (Google Translate)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Speech detection (Siri, </a:t>
            </a:r>
            <a:r>
              <a:rPr lang="en-US" sz="2000" dirty="0" err="1" smtClean="0"/>
              <a:t>SoundHound</a:t>
            </a:r>
            <a:r>
              <a:rPr lang="en-US" sz="2000" dirty="0" smtClean="0"/>
              <a:t>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085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How can we use NLP to our advantage?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 smtClean="0"/>
              <a:t>High-Level Applications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Language Translation (Google Translate)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Speech detection (</a:t>
            </a:r>
            <a:r>
              <a:rPr lang="en-US" sz="2000" dirty="0" err="1" smtClean="0"/>
              <a:t>Siri</a:t>
            </a:r>
            <a:r>
              <a:rPr lang="en-US" sz="2000" dirty="0" smtClean="0"/>
              <a:t>, </a:t>
            </a:r>
            <a:r>
              <a:rPr lang="en-US" sz="2000" dirty="0" err="1" smtClean="0"/>
              <a:t>SoundHound</a:t>
            </a:r>
            <a:r>
              <a:rPr lang="en-US" sz="20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Sentiment </a:t>
            </a:r>
            <a:r>
              <a:rPr lang="en-US" sz="2000" dirty="0" smtClean="0"/>
              <a:t>Analysis (</a:t>
            </a:r>
            <a:r>
              <a:rPr lang="en-US" sz="2000" dirty="0" err="1" smtClean="0"/>
              <a:t>Kensho</a:t>
            </a:r>
            <a:r>
              <a:rPr lang="en-US" sz="2000" dirty="0" smtClean="0"/>
              <a:t>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582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How can we use NLP to our advantage?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 smtClean="0"/>
              <a:t>High-Level Applications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Language Translation (Google Translate)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Speech detection (</a:t>
            </a:r>
            <a:r>
              <a:rPr lang="en-US" sz="2000" dirty="0" err="1" smtClean="0"/>
              <a:t>Siri</a:t>
            </a:r>
            <a:r>
              <a:rPr lang="en-US" sz="2000" dirty="0" smtClean="0"/>
              <a:t>, </a:t>
            </a:r>
            <a:r>
              <a:rPr lang="en-US" sz="2000" dirty="0" err="1" smtClean="0"/>
              <a:t>SoundHound</a:t>
            </a:r>
            <a:r>
              <a:rPr lang="en-US" sz="20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Sentiment </a:t>
            </a:r>
            <a:r>
              <a:rPr lang="en-US" sz="2000" dirty="0" smtClean="0"/>
              <a:t>Analysis (</a:t>
            </a:r>
            <a:r>
              <a:rPr lang="en-US" sz="2000" dirty="0" err="1" smtClean="0"/>
              <a:t>Kensho</a:t>
            </a:r>
            <a:r>
              <a:rPr lang="en-US" sz="20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Plagiarism detector (</a:t>
            </a:r>
            <a:r>
              <a:rPr lang="en-US" sz="2000" dirty="0" err="1" smtClean="0"/>
              <a:t>turnitin</a:t>
            </a:r>
            <a:r>
              <a:rPr lang="en-US" sz="2000" dirty="0" smtClean="0"/>
              <a:t>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7738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NLP: Main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What is NLP</a:t>
            </a:r>
            <a:r>
              <a:rPr lang="en-US" sz="2400" dirty="0" smtClean="0"/>
              <a:t>?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2161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How can we use NLP to our advantage?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 smtClean="0"/>
              <a:t>High-Level Applications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Language Translation (Google Translate)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Speech detection (</a:t>
            </a:r>
            <a:r>
              <a:rPr lang="en-US" sz="2000" dirty="0" err="1" smtClean="0"/>
              <a:t>Siri</a:t>
            </a:r>
            <a:r>
              <a:rPr lang="en-US" sz="2000" dirty="0" smtClean="0"/>
              <a:t>, </a:t>
            </a:r>
            <a:r>
              <a:rPr lang="en-US" sz="2000" dirty="0" err="1" smtClean="0"/>
              <a:t>SoundHound</a:t>
            </a:r>
            <a:r>
              <a:rPr lang="en-US" sz="20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Sentiment </a:t>
            </a:r>
            <a:r>
              <a:rPr lang="en-US" sz="2000" dirty="0" smtClean="0"/>
              <a:t>Analysis (</a:t>
            </a:r>
            <a:r>
              <a:rPr lang="en-US" sz="2000" dirty="0" err="1" smtClean="0"/>
              <a:t>Kensho</a:t>
            </a:r>
            <a:r>
              <a:rPr lang="en-US" sz="20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Plagiarism detector (</a:t>
            </a:r>
            <a:r>
              <a:rPr lang="en-US" sz="2000" dirty="0" err="1" smtClean="0"/>
              <a:t>turnitin</a:t>
            </a:r>
            <a:r>
              <a:rPr lang="en-US" sz="20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Grammar/Spelling checking (</a:t>
            </a:r>
            <a:r>
              <a:rPr lang="en-US" sz="2000" dirty="0" err="1" smtClean="0"/>
              <a:t>gmail</a:t>
            </a:r>
            <a:r>
              <a:rPr lang="en-US" sz="2000" dirty="0" smtClean="0"/>
              <a:t>, </a:t>
            </a:r>
            <a:r>
              <a:rPr lang="en-US" sz="2000" dirty="0" err="1" smtClean="0"/>
              <a:t>microsoft</a:t>
            </a:r>
            <a:r>
              <a:rPr lang="en-US" sz="2000" dirty="0" smtClean="0"/>
              <a:t> word</a:t>
            </a:r>
            <a:r>
              <a:rPr lang="en-US" sz="2000" dirty="0" smtClean="0"/>
              <a:t>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8413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How can we use NLP to our advantage?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 smtClean="0"/>
              <a:t>High-Level Applications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Language Translation (Google Translate)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Speech detection (</a:t>
            </a:r>
            <a:r>
              <a:rPr lang="en-US" sz="2000" dirty="0" err="1" smtClean="0"/>
              <a:t>Siri</a:t>
            </a:r>
            <a:r>
              <a:rPr lang="en-US" sz="2000" dirty="0" smtClean="0"/>
              <a:t>, </a:t>
            </a:r>
            <a:r>
              <a:rPr lang="en-US" sz="2000" dirty="0" err="1" smtClean="0"/>
              <a:t>SoundHound</a:t>
            </a:r>
            <a:r>
              <a:rPr lang="en-US" sz="20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Sentiment </a:t>
            </a:r>
            <a:r>
              <a:rPr lang="en-US" sz="2000" dirty="0" smtClean="0"/>
              <a:t>Analysis (</a:t>
            </a:r>
            <a:r>
              <a:rPr lang="en-US" sz="2000" dirty="0" err="1" smtClean="0"/>
              <a:t>Kensho</a:t>
            </a:r>
            <a:r>
              <a:rPr lang="en-US" sz="20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Plagiarism detector (</a:t>
            </a:r>
            <a:r>
              <a:rPr lang="en-US" sz="2000" dirty="0" err="1" smtClean="0"/>
              <a:t>turnitin</a:t>
            </a:r>
            <a:r>
              <a:rPr lang="en-US" sz="20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Grammar/Spelling checking (</a:t>
            </a:r>
            <a:r>
              <a:rPr lang="en-US" sz="2000" dirty="0" err="1" smtClean="0"/>
              <a:t>gmail</a:t>
            </a:r>
            <a:r>
              <a:rPr lang="en-US" sz="2000" dirty="0" smtClean="0"/>
              <a:t>, </a:t>
            </a:r>
            <a:r>
              <a:rPr lang="en-US" sz="2000" dirty="0" err="1" smtClean="0"/>
              <a:t>microsoft</a:t>
            </a:r>
            <a:r>
              <a:rPr lang="en-US" sz="2000" dirty="0" smtClean="0"/>
              <a:t> word)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Construction/Generation (chat bots)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551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err="1" smtClean="0"/>
              <a:t>Kensho</a:t>
            </a:r>
            <a:endParaRPr lang="en-US" sz="2400" dirty="0" smtClean="0"/>
          </a:p>
          <a:p>
            <a:pPr lvl="1">
              <a:lnSpc>
                <a:spcPct val="120000"/>
              </a:lnSpc>
            </a:pPr>
            <a:r>
              <a:rPr lang="en-US" sz="2200" dirty="0" smtClean="0"/>
              <a:t>Financial data analysis</a:t>
            </a:r>
            <a:endParaRPr lang="en-US" sz="2200" dirty="0"/>
          </a:p>
          <a:p>
            <a:pPr lvl="1">
              <a:lnSpc>
                <a:spcPct val="120000"/>
              </a:lnSpc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5182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err="1" smtClean="0"/>
              <a:t>Kensho</a:t>
            </a:r>
            <a:endParaRPr lang="en-US" sz="2400" dirty="0" smtClean="0"/>
          </a:p>
          <a:p>
            <a:pPr lvl="1">
              <a:lnSpc>
                <a:spcPct val="120000"/>
              </a:lnSpc>
            </a:pPr>
            <a:r>
              <a:rPr lang="en-US" sz="2200" dirty="0" smtClean="0"/>
              <a:t>Financial data analysis</a:t>
            </a:r>
            <a:endParaRPr lang="en-US" sz="2200" dirty="0"/>
          </a:p>
          <a:p>
            <a:pPr>
              <a:lnSpc>
                <a:spcPct val="120000"/>
              </a:lnSpc>
            </a:pPr>
            <a:r>
              <a:rPr lang="en-US" sz="2400" dirty="0" smtClean="0"/>
              <a:t>How do they use NLP?</a:t>
            </a:r>
          </a:p>
          <a:p>
            <a:pPr lvl="1">
              <a:lnSpc>
                <a:spcPct val="120000"/>
              </a:lnSpc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04212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err="1" smtClean="0"/>
              <a:t>Kensho</a:t>
            </a:r>
            <a:endParaRPr lang="en-US" sz="2400" dirty="0" smtClean="0"/>
          </a:p>
          <a:p>
            <a:pPr lvl="1">
              <a:lnSpc>
                <a:spcPct val="120000"/>
              </a:lnSpc>
            </a:pPr>
            <a:r>
              <a:rPr lang="en-US" sz="2200" dirty="0" smtClean="0"/>
              <a:t>Financial data analysis</a:t>
            </a:r>
            <a:endParaRPr lang="en-US" sz="2200" dirty="0"/>
          </a:p>
          <a:p>
            <a:pPr>
              <a:lnSpc>
                <a:spcPct val="120000"/>
              </a:lnSpc>
            </a:pPr>
            <a:r>
              <a:rPr lang="en-US" sz="2400" dirty="0" smtClean="0"/>
              <a:t>How do they use NLP?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/>
              <a:t>Natural language understanding</a:t>
            </a:r>
          </a:p>
          <a:p>
            <a:pPr lvl="1">
              <a:lnSpc>
                <a:spcPct val="120000"/>
              </a:lnSpc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853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err="1" smtClean="0"/>
              <a:t>Kensho</a:t>
            </a:r>
            <a:endParaRPr lang="en-US" sz="2400" dirty="0" smtClean="0"/>
          </a:p>
          <a:p>
            <a:pPr lvl="1">
              <a:lnSpc>
                <a:spcPct val="120000"/>
              </a:lnSpc>
            </a:pPr>
            <a:r>
              <a:rPr lang="en-US" sz="2200" dirty="0" smtClean="0"/>
              <a:t>Financial data analysis</a:t>
            </a:r>
            <a:endParaRPr lang="en-US" sz="2200" dirty="0"/>
          </a:p>
          <a:p>
            <a:pPr>
              <a:lnSpc>
                <a:spcPct val="120000"/>
              </a:lnSpc>
            </a:pPr>
            <a:r>
              <a:rPr lang="en-US" sz="2400" dirty="0" smtClean="0"/>
              <a:t>How do they use NLP?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/>
              <a:t>Natural language understanding</a:t>
            </a:r>
          </a:p>
          <a:p>
            <a:pPr lvl="2">
              <a:lnSpc>
                <a:spcPct val="120000"/>
              </a:lnSpc>
            </a:pPr>
            <a:r>
              <a:rPr lang="en-US" sz="1800" dirty="0" smtClean="0"/>
              <a:t>organizes </a:t>
            </a:r>
            <a:r>
              <a:rPr lang="en-US" sz="1800" dirty="0"/>
              <a:t>corpora of a variety of textual </a:t>
            </a:r>
            <a:r>
              <a:rPr lang="en-US" sz="1800" dirty="0" smtClean="0"/>
              <a:t>data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economic reports, financial policies, political reports, drug approvals, </a:t>
            </a:r>
            <a:r>
              <a:rPr lang="en-US" sz="1800" dirty="0" err="1" smtClean="0"/>
              <a:t>etc</a:t>
            </a:r>
            <a:endParaRPr lang="en-US" sz="1800" dirty="0"/>
          </a:p>
          <a:p>
            <a:pPr lvl="1">
              <a:lnSpc>
                <a:spcPct val="120000"/>
              </a:lnSpc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68828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err="1" smtClean="0"/>
              <a:t>Kensho</a:t>
            </a:r>
            <a:endParaRPr lang="en-US" sz="2400" dirty="0" smtClean="0"/>
          </a:p>
          <a:p>
            <a:pPr lvl="1">
              <a:lnSpc>
                <a:spcPct val="120000"/>
              </a:lnSpc>
            </a:pPr>
            <a:r>
              <a:rPr lang="en-US" sz="2200" dirty="0" smtClean="0"/>
              <a:t>Financial data analysis</a:t>
            </a:r>
            <a:endParaRPr lang="en-US" sz="2200" dirty="0"/>
          </a:p>
          <a:p>
            <a:pPr>
              <a:lnSpc>
                <a:spcPct val="120000"/>
              </a:lnSpc>
            </a:pPr>
            <a:r>
              <a:rPr lang="en-US" sz="2400" dirty="0" smtClean="0"/>
              <a:t>How do they use NLP?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/>
              <a:t>Natural language understanding</a:t>
            </a:r>
          </a:p>
          <a:p>
            <a:pPr lvl="2">
              <a:lnSpc>
                <a:spcPct val="120000"/>
              </a:lnSpc>
            </a:pPr>
            <a:r>
              <a:rPr lang="en-US" sz="1800" dirty="0" smtClean="0"/>
              <a:t>organizes </a:t>
            </a:r>
            <a:r>
              <a:rPr lang="en-US" sz="1800" dirty="0"/>
              <a:t>corpora of a variety of textual </a:t>
            </a:r>
            <a:r>
              <a:rPr lang="en-US" sz="1800" dirty="0" smtClean="0"/>
              <a:t>data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economic reports, financial policies, political reports, drug approvals, </a:t>
            </a:r>
            <a:r>
              <a:rPr lang="en-US" sz="1800" dirty="0" err="1" smtClean="0"/>
              <a:t>etc</a:t>
            </a:r>
            <a:endParaRPr lang="en-US" sz="1800" dirty="0"/>
          </a:p>
          <a:p>
            <a:pPr lvl="1">
              <a:lnSpc>
                <a:spcPct val="120000"/>
              </a:lnSpc>
            </a:pPr>
            <a:r>
              <a:rPr lang="en-US" sz="2200" dirty="0" smtClean="0"/>
              <a:t>Natural language generation</a:t>
            </a:r>
          </a:p>
          <a:p>
            <a:pPr lvl="1">
              <a:lnSpc>
                <a:spcPct val="12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18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err="1" smtClean="0"/>
              <a:t>Kensho</a:t>
            </a:r>
            <a:endParaRPr lang="en-US" sz="2400" dirty="0" smtClean="0"/>
          </a:p>
          <a:p>
            <a:pPr lvl="1">
              <a:lnSpc>
                <a:spcPct val="120000"/>
              </a:lnSpc>
            </a:pPr>
            <a:r>
              <a:rPr lang="en-US" sz="2200" dirty="0" smtClean="0"/>
              <a:t>Financial data analysis</a:t>
            </a:r>
            <a:endParaRPr lang="en-US" sz="2200" dirty="0"/>
          </a:p>
          <a:p>
            <a:pPr>
              <a:lnSpc>
                <a:spcPct val="120000"/>
              </a:lnSpc>
            </a:pPr>
            <a:r>
              <a:rPr lang="en-US" sz="2400" dirty="0" smtClean="0"/>
              <a:t>How do they use NLP?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/>
              <a:t>Natural language understanding</a:t>
            </a:r>
          </a:p>
          <a:p>
            <a:pPr lvl="2">
              <a:lnSpc>
                <a:spcPct val="120000"/>
              </a:lnSpc>
            </a:pPr>
            <a:r>
              <a:rPr lang="en-US" sz="1800" dirty="0" smtClean="0"/>
              <a:t>organizes </a:t>
            </a:r>
            <a:r>
              <a:rPr lang="en-US" sz="1800" dirty="0"/>
              <a:t>corpora of a variety of textual </a:t>
            </a:r>
            <a:r>
              <a:rPr lang="en-US" sz="1800" dirty="0" smtClean="0"/>
              <a:t>data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economic reports, financial policies, political reports, drug approvals, </a:t>
            </a:r>
            <a:r>
              <a:rPr lang="en-US" sz="1800" dirty="0" err="1" smtClean="0"/>
              <a:t>etc</a:t>
            </a:r>
            <a:endParaRPr lang="en-US" sz="1800" dirty="0"/>
          </a:p>
          <a:p>
            <a:pPr lvl="1">
              <a:lnSpc>
                <a:spcPct val="120000"/>
              </a:lnSpc>
            </a:pPr>
            <a:r>
              <a:rPr lang="en-US" sz="2200" dirty="0" smtClean="0"/>
              <a:t>Natural language generation</a:t>
            </a:r>
          </a:p>
          <a:p>
            <a:pPr lvl="2">
              <a:lnSpc>
                <a:spcPct val="120000"/>
              </a:lnSpc>
            </a:pPr>
            <a:r>
              <a:rPr lang="en-US" sz="1800" dirty="0" smtClean="0"/>
              <a:t>Generate answers to questions and produce financial reports</a:t>
            </a:r>
            <a:endParaRPr lang="en-US" sz="1800" dirty="0"/>
          </a:p>
          <a:p>
            <a:pPr lvl="1">
              <a:lnSpc>
                <a:spcPct val="12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299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</a:t>
            </a:r>
            <a:r>
              <a:rPr lang="en-US" dirty="0" err="1" smtClean="0"/>
              <a:t>Subproblems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Lower Level </a:t>
            </a:r>
            <a:r>
              <a:rPr lang="en-US" sz="2400" dirty="0"/>
              <a:t>P</a:t>
            </a:r>
            <a:r>
              <a:rPr lang="en-US" sz="2400" dirty="0" smtClean="0"/>
              <a:t>roblems</a:t>
            </a:r>
            <a:endParaRPr lang="en-US" sz="2400" dirty="0" smtClean="0"/>
          </a:p>
          <a:p>
            <a:pPr lvl="2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049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</a:t>
            </a:r>
            <a:r>
              <a:rPr lang="en-US" dirty="0" err="1" smtClean="0"/>
              <a:t>Subproblems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Lower Level </a:t>
            </a:r>
            <a:r>
              <a:rPr lang="en-US" sz="2400" dirty="0"/>
              <a:t>P</a:t>
            </a:r>
            <a:r>
              <a:rPr lang="en-US" sz="2400" dirty="0" smtClean="0"/>
              <a:t>roblems</a:t>
            </a:r>
            <a:endParaRPr lang="en-US" sz="2400" dirty="0" smtClean="0"/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Co-reference</a:t>
            </a:r>
          </a:p>
          <a:p>
            <a:pPr lvl="2">
              <a:lnSpc>
                <a:spcPct val="120000"/>
              </a:lnSpc>
            </a:pPr>
            <a:r>
              <a:rPr lang="en-US" sz="1800" dirty="0" smtClean="0"/>
              <a:t>Multiple words refer to the same subject</a:t>
            </a:r>
          </a:p>
          <a:p>
            <a:pPr lvl="2">
              <a:lnSpc>
                <a:spcPct val="120000"/>
              </a:lnSpc>
            </a:pPr>
            <a:r>
              <a:rPr lang="en-US" sz="1800" dirty="0" smtClean="0"/>
              <a:t>Ex: </a:t>
            </a:r>
            <a:r>
              <a:rPr lang="en-US" sz="1800" dirty="0" err="1" smtClean="0"/>
              <a:t>Ikhlaq</a:t>
            </a:r>
            <a:r>
              <a:rPr lang="en-US" sz="1800" dirty="0" smtClean="0"/>
              <a:t>, professor, he</a:t>
            </a:r>
          </a:p>
          <a:p>
            <a:pPr lvl="2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465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NLP: Main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What is NLP?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Natural Language Processing</a:t>
            </a:r>
          </a:p>
          <a:p>
            <a:pPr>
              <a:lnSpc>
                <a:spcPct val="12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065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</a:t>
            </a:r>
            <a:r>
              <a:rPr lang="en-US" dirty="0" err="1" smtClean="0"/>
              <a:t>Subproblems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Lower Level </a:t>
            </a:r>
            <a:r>
              <a:rPr lang="en-US" sz="2400" dirty="0"/>
              <a:t>P</a:t>
            </a:r>
            <a:r>
              <a:rPr lang="en-US" sz="2400" dirty="0" smtClean="0"/>
              <a:t>roblems</a:t>
            </a:r>
            <a:endParaRPr lang="en-US" sz="2400" dirty="0" smtClean="0"/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Co-reference</a:t>
            </a:r>
          </a:p>
          <a:p>
            <a:pPr lvl="2">
              <a:lnSpc>
                <a:spcPct val="120000"/>
              </a:lnSpc>
            </a:pPr>
            <a:r>
              <a:rPr lang="en-US" sz="1800" dirty="0" smtClean="0"/>
              <a:t>Multiple words refer to the same subject</a:t>
            </a:r>
          </a:p>
          <a:p>
            <a:pPr lvl="2">
              <a:lnSpc>
                <a:spcPct val="120000"/>
              </a:lnSpc>
            </a:pPr>
            <a:r>
              <a:rPr lang="en-US" sz="1800" dirty="0" smtClean="0"/>
              <a:t>Ex: </a:t>
            </a:r>
            <a:r>
              <a:rPr lang="en-US" sz="1800" dirty="0" err="1" smtClean="0"/>
              <a:t>Ikhlaq</a:t>
            </a:r>
            <a:r>
              <a:rPr lang="en-US" sz="1800" dirty="0" smtClean="0"/>
              <a:t>, professor, he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Classification</a:t>
            </a:r>
          </a:p>
          <a:p>
            <a:pPr lvl="2">
              <a:lnSpc>
                <a:spcPct val="120000"/>
              </a:lnSpc>
            </a:pPr>
            <a:r>
              <a:rPr lang="en-US" sz="1800" dirty="0" smtClean="0"/>
              <a:t>Labeling input based on type/class</a:t>
            </a:r>
          </a:p>
          <a:p>
            <a:pPr lvl="2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982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</a:t>
            </a:r>
            <a:r>
              <a:rPr lang="en-US" dirty="0" err="1" smtClean="0"/>
              <a:t>Subproblems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Lower Level </a:t>
            </a:r>
            <a:r>
              <a:rPr lang="en-US" sz="2400" dirty="0"/>
              <a:t>P</a:t>
            </a:r>
            <a:r>
              <a:rPr lang="en-US" sz="2400" dirty="0" smtClean="0"/>
              <a:t>roblems</a:t>
            </a:r>
            <a:endParaRPr lang="en-US" sz="2400" dirty="0" smtClean="0"/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Co-reference</a:t>
            </a:r>
          </a:p>
          <a:p>
            <a:pPr lvl="2">
              <a:lnSpc>
                <a:spcPct val="120000"/>
              </a:lnSpc>
            </a:pPr>
            <a:r>
              <a:rPr lang="en-US" sz="1800" dirty="0" smtClean="0"/>
              <a:t>Multiple words refer to the same subject</a:t>
            </a:r>
          </a:p>
          <a:p>
            <a:pPr lvl="2">
              <a:lnSpc>
                <a:spcPct val="120000"/>
              </a:lnSpc>
            </a:pPr>
            <a:r>
              <a:rPr lang="en-US" sz="1800" dirty="0" smtClean="0"/>
              <a:t>Ex: </a:t>
            </a:r>
            <a:r>
              <a:rPr lang="en-US" sz="1800" dirty="0" err="1" smtClean="0"/>
              <a:t>Ikhlaq</a:t>
            </a:r>
            <a:r>
              <a:rPr lang="en-US" sz="1800" dirty="0" smtClean="0"/>
              <a:t>, professor, he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Classification</a:t>
            </a:r>
          </a:p>
          <a:p>
            <a:pPr lvl="2">
              <a:lnSpc>
                <a:spcPct val="120000"/>
              </a:lnSpc>
            </a:pPr>
            <a:r>
              <a:rPr lang="en-US" sz="1800" dirty="0" smtClean="0"/>
              <a:t>Labeling input based on type/class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Morphological</a:t>
            </a:r>
          </a:p>
          <a:p>
            <a:pPr lvl="2">
              <a:lnSpc>
                <a:spcPct val="120000"/>
              </a:lnSpc>
            </a:pPr>
            <a:r>
              <a:rPr lang="en-US" sz="1800" dirty="0" smtClean="0"/>
              <a:t>Identifying different forms of a word</a:t>
            </a:r>
          </a:p>
          <a:p>
            <a:pPr lvl="2">
              <a:lnSpc>
                <a:spcPct val="120000"/>
              </a:lnSpc>
            </a:pPr>
            <a:r>
              <a:rPr lang="en-US" sz="1800" dirty="0" smtClean="0"/>
              <a:t>Ex: open, opened, opens, opening</a:t>
            </a:r>
          </a:p>
          <a:p>
            <a:pPr lvl="2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52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</a:t>
            </a:r>
            <a:r>
              <a:rPr lang="en-US" dirty="0" err="1" smtClean="0"/>
              <a:t>Subproblems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err="1" smtClean="0"/>
              <a:t>Subproblems</a:t>
            </a:r>
            <a:endParaRPr lang="en-US" sz="2400" dirty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529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</a:t>
            </a:r>
            <a:r>
              <a:rPr lang="en-US" dirty="0" err="1" smtClean="0"/>
              <a:t>Subproblems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err="1" smtClean="0"/>
              <a:t>Subproblems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Part-of-speech </a:t>
            </a:r>
            <a:r>
              <a:rPr lang="en-US" sz="2000" dirty="0"/>
              <a:t>tagging</a:t>
            </a:r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545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</a:t>
            </a:r>
            <a:r>
              <a:rPr lang="en-US" dirty="0" err="1" smtClean="0"/>
              <a:t>Subproblems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err="1" smtClean="0"/>
              <a:t>Subproblems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Part-of-speech </a:t>
            </a:r>
            <a:r>
              <a:rPr lang="en-US" sz="2000" dirty="0"/>
              <a:t>tagging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Parsing</a:t>
            </a:r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867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</a:t>
            </a:r>
            <a:r>
              <a:rPr lang="en-US" dirty="0" err="1" smtClean="0"/>
              <a:t>Subproblems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err="1" smtClean="0"/>
              <a:t>Subproblems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Part-of-speech </a:t>
            </a:r>
            <a:r>
              <a:rPr lang="en-US" sz="2000" dirty="0"/>
              <a:t>tagging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Parsing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Sentence breaking (finding sentence boundaries)</a:t>
            </a:r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989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</a:t>
            </a:r>
            <a:r>
              <a:rPr lang="en-US" dirty="0" err="1" smtClean="0"/>
              <a:t>Subproblems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err="1" smtClean="0"/>
              <a:t>Subproblems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Part-of-speech </a:t>
            </a:r>
            <a:r>
              <a:rPr lang="en-US" sz="2000" dirty="0"/>
              <a:t>tagging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Parsing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Sentence breaking (finding sentence boundaries)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Word segmentation (separating text by word</a:t>
            </a:r>
            <a:r>
              <a:rPr lang="en-US" sz="2000" dirty="0" smtClean="0"/>
              <a:t>)</a:t>
            </a:r>
            <a:endParaRPr lang="en-US" sz="2400" dirty="0" smtClean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114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</a:t>
            </a:r>
            <a:r>
              <a:rPr lang="en-US" dirty="0" err="1" smtClean="0"/>
              <a:t>Subproblems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err="1" smtClean="0"/>
              <a:t>Subproblems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Part-of-speech </a:t>
            </a:r>
            <a:r>
              <a:rPr lang="en-US" sz="2000" dirty="0"/>
              <a:t>tagging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Parsing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Sentence breaking (finding sentence boundaries)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Word segmentation (separating text by word</a:t>
            </a:r>
            <a:r>
              <a:rPr lang="en-US" sz="2000" dirty="0" smtClean="0"/>
              <a:t>)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What tools are available to simply these problems?</a:t>
            </a:r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988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</a:t>
            </a:r>
            <a:r>
              <a:rPr lang="en-US" dirty="0" err="1" smtClean="0"/>
              <a:t>Subproblems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err="1" smtClean="0"/>
              <a:t>Subproblems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Part-of-speech </a:t>
            </a:r>
            <a:r>
              <a:rPr lang="en-US" sz="2000" dirty="0"/>
              <a:t>tagging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Parsing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Sentence breaking (finding sentence boundaries)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Word segmentation (separating text by word</a:t>
            </a:r>
            <a:r>
              <a:rPr lang="en-US" sz="2000" dirty="0" smtClean="0"/>
              <a:t>)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What tools are available to simply these problems?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NLTK</a:t>
            </a:r>
            <a:endParaRPr lang="en-US" sz="2000" dirty="0" smtClean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275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NLTK: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4265"/>
            <a:ext cx="8229600" cy="488669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What is NLTK?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752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NLP: Main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What is NLP?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Natural Language Processing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Core </a:t>
            </a:r>
            <a:r>
              <a:rPr lang="en-US" sz="2400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6530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NLTK: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4265"/>
            <a:ext cx="8229600" cy="488669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What is NLTK?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The Natural </a:t>
            </a:r>
            <a:r>
              <a:rPr lang="en-US" sz="2000" dirty="0"/>
              <a:t>Language </a:t>
            </a:r>
            <a:r>
              <a:rPr lang="en-US" sz="2000" dirty="0" smtClean="0"/>
              <a:t>Toolkit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067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NLTK: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4265"/>
            <a:ext cx="8229600" cy="488669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What is NLTK?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The Natural Language Toolkit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Platform created for working with textual data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Libraries for NLP development in </a:t>
            </a:r>
            <a:r>
              <a:rPr lang="en-US" sz="2000" dirty="0" smtClean="0"/>
              <a:t>Python</a:t>
            </a:r>
            <a:endParaRPr lang="en-US" sz="2400" dirty="0" smtClean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353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NLTK: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4265"/>
            <a:ext cx="8229600" cy="488669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What is NLTK?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The Natural Language Toolkit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Platform created for working with textual data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Libraries for NLP development in </a:t>
            </a:r>
            <a:r>
              <a:rPr lang="en-US" sz="2000" dirty="0" smtClean="0"/>
              <a:t>Python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Similar Resources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Stanford’s Core NLP Suite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437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4265"/>
            <a:ext cx="8229600" cy="488669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Features</a:t>
            </a:r>
            <a:endParaRPr lang="en-US" sz="2400" dirty="0" smtClean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780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4265"/>
            <a:ext cx="8229600" cy="488669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Features</a:t>
            </a:r>
            <a:endParaRPr lang="en-US" sz="2400" dirty="0" smtClean="0"/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Sentence &amp; word tokenization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14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4265"/>
            <a:ext cx="8229600" cy="488669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Features</a:t>
            </a:r>
            <a:endParaRPr lang="en-US" sz="2400" dirty="0" smtClean="0"/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Sentence &amp; word tokenization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Part of speech tagging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506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4265"/>
            <a:ext cx="8229600" cy="488669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Features</a:t>
            </a:r>
            <a:endParaRPr lang="en-US" sz="2400" dirty="0" smtClean="0"/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Sentence &amp; word tokenization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Part of speech tagging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Chunking &amp; named entity recognition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633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4265"/>
            <a:ext cx="8229600" cy="488669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Features</a:t>
            </a:r>
            <a:endParaRPr lang="en-US" sz="2400" dirty="0" smtClean="0"/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Sentence &amp; word tokenization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Part of speech tagging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Chunking &amp; named entity recognition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Text classification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62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4265"/>
            <a:ext cx="8229600" cy="488669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Features</a:t>
            </a:r>
            <a:endParaRPr lang="en-US" sz="2400" dirty="0" smtClean="0"/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Sentence &amp; word tokenization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Part of speech tagging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Chunking &amp; named entity recognition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Text classification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Resources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129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4265"/>
            <a:ext cx="8229600" cy="488669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Features</a:t>
            </a:r>
            <a:endParaRPr lang="en-US" sz="2400" dirty="0" smtClean="0"/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Sentence &amp; word tokenization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Part of speech tagging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Chunking &amp; named entity recognition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Text classification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Resources</a:t>
            </a:r>
          </a:p>
          <a:p>
            <a:pPr lvl="1">
              <a:lnSpc>
                <a:spcPct val="120000"/>
              </a:lnSpc>
            </a:pPr>
            <a:r>
              <a:rPr lang="en-US" sz="2000" smtClean="0"/>
              <a:t>Corpora, large sets of organized data</a:t>
            </a:r>
          </a:p>
          <a:p>
            <a:pPr lvl="1">
              <a:lnSpc>
                <a:spcPct val="120000"/>
              </a:lnSpc>
            </a:pPr>
            <a:r>
              <a:rPr lang="en-US" sz="2000" smtClean="0"/>
              <a:t>Sources include: WSJ, twitter, Project Gutenberg, etc.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018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NLP: Main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What is NLP?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Natural Language Processing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Core </a:t>
            </a:r>
            <a:r>
              <a:rPr lang="en-US" sz="2400" dirty="0" smtClean="0"/>
              <a:t>Questions</a:t>
            </a:r>
          </a:p>
          <a:p>
            <a:pPr lvl="1">
              <a:lnSpc>
                <a:spcPct val="120000"/>
              </a:lnSpc>
            </a:pPr>
            <a:r>
              <a:rPr lang="en-US" sz="2000" smtClean="0"/>
              <a:t>How can we get a computer to understand speech and writing?</a:t>
            </a:r>
          </a:p>
          <a:p>
            <a:pPr lvl="1">
              <a:lnSpc>
                <a:spcPct val="120000"/>
              </a:lnSpc>
            </a:pPr>
            <a:r>
              <a:rPr lang="en-US" sz="2000" smtClean="0"/>
              <a:t>How can we get a computer to speak/write like a person?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2827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NLTK: 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Install Python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hlinkClick r:id="rId2"/>
              </a:rPr>
              <a:t>https://www.python.org/downloads</a:t>
            </a:r>
            <a:r>
              <a:rPr lang="en-US" sz="2200" dirty="0" smtClean="0">
                <a:hlinkClick r:id="rId2"/>
              </a:rPr>
              <a:t>/</a:t>
            </a:r>
            <a:endParaRPr lang="en-US" sz="22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Install NLTK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hlinkClick r:id="rId3"/>
              </a:rPr>
              <a:t>http://</a:t>
            </a:r>
            <a:r>
              <a:rPr lang="en-US" sz="2200" dirty="0" err="1">
                <a:hlinkClick r:id="rId3"/>
              </a:rPr>
              <a:t>www.nltk.org</a:t>
            </a:r>
            <a:r>
              <a:rPr lang="en-US" sz="2200" dirty="0">
                <a:hlinkClick r:id="rId3"/>
              </a:rPr>
              <a:t>/</a:t>
            </a:r>
            <a:r>
              <a:rPr lang="en-US" sz="2200" dirty="0" err="1">
                <a:hlinkClick r:id="rId3"/>
              </a:rPr>
              <a:t>install.html</a:t>
            </a:r>
            <a:endParaRPr lang="en-US" sz="22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Download Corpora (NLTK Data)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hlinkClick r:id="rId4"/>
              </a:rPr>
              <a:t>http://www.nltk.org/</a:t>
            </a:r>
            <a:r>
              <a:rPr lang="en-US" sz="2200" dirty="0" smtClean="0">
                <a:hlinkClick r:id="rId4"/>
              </a:rPr>
              <a:t>data.html</a:t>
            </a:r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12489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NLTK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1320"/>
            <a:ext cx="8229600" cy="488669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Basic Functions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9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NLTK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1320"/>
            <a:ext cx="8229600" cy="488669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Basic Functions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w</a:t>
            </a:r>
            <a:r>
              <a:rPr lang="en-US" sz="2000" dirty="0" smtClean="0"/>
              <a:t>ords()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Partitions a text file into a list where each element in a word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48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NLTK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1320"/>
            <a:ext cx="8229600" cy="488669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Basic Functions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w</a:t>
            </a:r>
            <a:r>
              <a:rPr lang="en-US" sz="2000" dirty="0" smtClean="0"/>
              <a:t>ords()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Partitions a text file into a list where each element in a word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s</a:t>
            </a:r>
            <a:r>
              <a:rPr lang="en-US" sz="2000" dirty="0" err="1" smtClean="0"/>
              <a:t>ents</a:t>
            </a:r>
            <a:r>
              <a:rPr lang="en-US" sz="2000" dirty="0" smtClean="0"/>
              <a:t>()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Partitions </a:t>
            </a:r>
            <a:r>
              <a:rPr lang="en-US" sz="2000" dirty="0" smtClean="0"/>
              <a:t>a text file into lists of words – each list a sentence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6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NLTK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1320"/>
            <a:ext cx="8229600" cy="488669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Basic Functions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w</a:t>
            </a:r>
            <a:r>
              <a:rPr lang="en-US" sz="2000" dirty="0" smtClean="0"/>
              <a:t>ords()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Partitions a text file into a list where each element in a word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s</a:t>
            </a:r>
            <a:r>
              <a:rPr lang="en-US" sz="2000" dirty="0" err="1" smtClean="0"/>
              <a:t>ents</a:t>
            </a:r>
            <a:r>
              <a:rPr lang="en-US" sz="2000" dirty="0" smtClean="0"/>
              <a:t>()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Partitions </a:t>
            </a:r>
            <a:r>
              <a:rPr lang="en-US" sz="2000" dirty="0" smtClean="0"/>
              <a:t>a text file into lists of words – each list a sentence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sent_tokenize</a:t>
            </a:r>
            <a:endParaRPr lang="en-US" sz="2000" dirty="0" smtClean="0"/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Organize text into a list of sentences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3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NLTK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1320"/>
            <a:ext cx="8229600" cy="488669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Basic Functions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w</a:t>
            </a:r>
            <a:r>
              <a:rPr lang="en-US" sz="2000" dirty="0" smtClean="0"/>
              <a:t>ords()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Partitions a text file into a list where each element in a word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s</a:t>
            </a:r>
            <a:r>
              <a:rPr lang="en-US" sz="2000" dirty="0" err="1" smtClean="0"/>
              <a:t>ents</a:t>
            </a:r>
            <a:r>
              <a:rPr lang="en-US" sz="2000" dirty="0" smtClean="0"/>
              <a:t>()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Partitions </a:t>
            </a:r>
            <a:r>
              <a:rPr lang="en-US" sz="2000" dirty="0" smtClean="0"/>
              <a:t>a text file into lists of words – each list a sentence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sent_tokenize</a:t>
            </a:r>
            <a:endParaRPr lang="en-US" sz="2000" dirty="0" smtClean="0"/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Organize text into a list of sentences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word_tokenize</a:t>
            </a:r>
            <a:endParaRPr lang="en-US" sz="2000" dirty="0" smtClean="0"/>
          </a:p>
          <a:p>
            <a:pPr lvl="2">
              <a:lnSpc>
                <a:spcPct val="120000"/>
              </a:lnSpc>
            </a:pPr>
            <a:r>
              <a:rPr lang="en-US" sz="2000" dirty="0"/>
              <a:t>o</a:t>
            </a:r>
            <a:r>
              <a:rPr lang="en-US" sz="2000" dirty="0" smtClean="0"/>
              <a:t>rganize text into a list of words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2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NLTK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1320"/>
            <a:ext cx="8229600" cy="488669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Basic Functions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w</a:t>
            </a:r>
            <a:r>
              <a:rPr lang="en-US" sz="2000" dirty="0" smtClean="0"/>
              <a:t>ords()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Partitions a text file into a list where each element in a word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s</a:t>
            </a:r>
            <a:r>
              <a:rPr lang="en-US" sz="2000" dirty="0" err="1" smtClean="0"/>
              <a:t>ents</a:t>
            </a:r>
            <a:r>
              <a:rPr lang="en-US" sz="2000" dirty="0" smtClean="0"/>
              <a:t>()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Partitions </a:t>
            </a:r>
            <a:r>
              <a:rPr lang="en-US" sz="2000" dirty="0" smtClean="0"/>
              <a:t>a text file into lists of words – each list a sentence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sent_tokenize</a:t>
            </a:r>
            <a:endParaRPr lang="en-US" sz="2000" dirty="0" smtClean="0"/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Organize text into a list of sentences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word_tokenize</a:t>
            </a:r>
            <a:endParaRPr lang="en-US" sz="2000" dirty="0" smtClean="0"/>
          </a:p>
          <a:p>
            <a:pPr lvl="2">
              <a:lnSpc>
                <a:spcPct val="120000"/>
              </a:lnSpc>
            </a:pPr>
            <a:r>
              <a:rPr lang="en-US" sz="2000" dirty="0"/>
              <a:t>o</a:t>
            </a:r>
            <a:r>
              <a:rPr lang="en-US" sz="2000" dirty="0" smtClean="0"/>
              <a:t>rganize text into a list of words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pos_tag</a:t>
            </a:r>
            <a:endParaRPr lang="en-US" sz="2000" dirty="0" smtClean="0"/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tag part of speech for each word in a list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4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sent_tokenize</a:t>
            </a:r>
            <a:r>
              <a:rPr lang="en-US" dirty="0" smtClean="0"/>
              <a:t> &amp; </a:t>
            </a:r>
            <a:r>
              <a:rPr lang="en-US" dirty="0" err="1" smtClean="0"/>
              <a:t>word_tokenize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1320"/>
            <a:ext cx="8229600" cy="488669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err="1"/>
              <a:t>sent_tokenize</a:t>
            </a:r>
            <a:endParaRPr lang="en-US" sz="2400" dirty="0"/>
          </a:p>
          <a:p>
            <a:pPr>
              <a:lnSpc>
                <a:spcPct val="120000"/>
              </a:lnSpc>
            </a:pPr>
            <a:endParaRPr lang="en-US" sz="1800" dirty="0" smtClean="0"/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9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sent_tokenize</a:t>
            </a:r>
            <a:r>
              <a:rPr lang="en-US" dirty="0" smtClean="0"/>
              <a:t> &amp; </a:t>
            </a:r>
            <a:r>
              <a:rPr lang="en-US" dirty="0" err="1" smtClean="0"/>
              <a:t>word_tokenize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1320"/>
            <a:ext cx="8229600" cy="488669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err="1"/>
              <a:t>sent_tokenize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en-US" sz="2200" dirty="0"/>
              <a:t>Takes a single string as input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Returns the string as a list of </a:t>
            </a:r>
            <a:r>
              <a:rPr lang="en-US" sz="2200" dirty="0" smtClean="0"/>
              <a:t>sentences</a:t>
            </a:r>
            <a:endParaRPr lang="en-US" sz="2400" dirty="0" smtClean="0"/>
          </a:p>
          <a:p>
            <a:pPr>
              <a:lnSpc>
                <a:spcPct val="120000"/>
              </a:lnSpc>
            </a:pPr>
            <a:endParaRPr lang="en-US" sz="1800" dirty="0" smtClean="0"/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26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sent_tokenize</a:t>
            </a:r>
            <a:r>
              <a:rPr lang="en-US" dirty="0" smtClean="0"/>
              <a:t> &amp; </a:t>
            </a:r>
            <a:r>
              <a:rPr lang="en-US" dirty="0" err="1" smtClean="0"/>
              <a:t>word_tokenize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1320"/>
            <a:ext cx="8229600" cy="488669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err="1"/>
              <a:t>sent_tokenize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en-US" sz="2200" dirty="0"/>
              <a:t>Takes a single string as input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Returns the string as a list of </a:t>
            </a:r>
            <a:r>
              <a:rPr lang="en-US" sz="2200" dirty="0" smtClean="0"/>
              <a:t>sentences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err="1" smtClean="0"/>
              <a:t>word_tokenize</a:t>
            </a:r>
            <a:endParaRPr lang="en-US" sz="2400" dirty="0" smtClean="0"/>
          </a:p>
          <a:p>
            <a:pPr>
              <a:lnSpc>
                <a:spcPct val="120000"/>
              </a:lnSpc>
            </a:pPr>
            <a:endParaRPr lang="en-US" sz="1800" dirty="0" smtClean="0"/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92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NLP: Main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What is NLP?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Natural Language Processing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Core </a:t>
            </a:r>
            <a:r>
              <a:rPr lang="en-US" sz="2400" dirty="0" smtClean="0"/>
              <a:t>Questions</a:t>
            </a:r>
          </a:p>
          <a:p>
            <a:pPr lvl="1">
              <a:lnSpc>
                <a:spcPct val="120000"/>
              </a:lnSpc>
            </a:pPr>
            <a:r>
              <a:rPr lang="en-US" sz="2000" smtClean="0"/>
              <a:t>How can we get a computer to understand speech and writing?</a:t>
            </a:r>
          </a:p>
          <a:p>
            <a:pPr lvl="1">
              <a:lnSpc>
                <a:spcPct val="120000"/>
              </a:lnSpc>
            </a:pPr>
            <a:r>
              <a:rPr lang="en-US" sz="2000" smtClean="0"/>
              <a:t>How can we get a computer to speak/write like a person?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4252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sent_tokenize</a:t>
            </a:r>
            <a:r>
              <a:rPr lang="en-US" dirty="0" smtClean="0"/>
              <a:t> &amp; </a:t>
            </a:r>
            <a:r>
              <a:rPr lang="en-US" dirty="0" err="1" smtClean="0"/>
              <a:t>word_tokenize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1320"/>
            <a:ext cx="8229600" cy="488669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err="1"/>
              <a:t>sent_tokenize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en-US" sz="2200" dirty="0"/>
              <a:t>Takes a single string as input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Returns the string as a list of </a:t>
            </a:r>
            <a:r>
              <a:rPr lang="en-US" sz="2200" dirty="0" smtClean="0"/>
              <a:t>sentences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err="1" smtClean="0"/>
              <a:t>word_tokenize</a:t>
            </a:r>
            <a:endParaRPr lang="en-US" sz="2400" dirty="0" smtClean="0"/>
          </a:p>
          <a:p>
            <a:pPr lvl="1">
              <a:lnSpc>
                <a:spcPct val="120000"/>
              </a:lnSpc>
            </a:pPr>
            <a:r>
              <a:rPr lang="en-US" sz="2200" dirty="0" smtClean="0"/>
              <a:t>Takes a single string as input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/>
              <a:t>Returns the string as a list of words</a:t>
            </a:r>
            <a:endParaRPr lang="en-US" sz="2200" dirty="0"/>
          </a:p>
          <a:p>
            <a:pPr>
              <a:lnSpc>
                <a:spcPct val="120000"/>
              </a:lnSpc>
            </a:pPr>
            <a:endParaRPr lang="en-US" sz="1800" dirty="0" smtClean="0"/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6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1320"/>
            <a:ext cx="8229600" cy="4886694"/>
          </a:xfrm>
        </p:spPr>
        <p:txBody>
          <a:bodyPr>
            <a:normAutofit/>
          </a:bodyPr>
          <a:lstStyle/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&gt;&gt;&gt; </a:t>
            </a:r>
            <a:r>
              <a:rPr lang="en-US" sz="2400" dirty="0"/>
              <a:t>from </a:t>
            </a:r>
            <a:r>
              <a:rPr lang="en-US" sz="2400" dirty="0" err="1"/>
              <a:t>nltk.tokenize</a:t>
            </a:r>
            <a:r>
              <a:rPr lang="en-US" sz="2400" dirty="0"/>
              <a:t> import </a:t>
            </a:r>
            <a:r>
              <a:rPr lang="en-US" sz="2400" dirty="0" err="1" smtClean="0"/>
              <a:t>sent_tokenize</a:t>
            </a:r>
            <a:endParaRPr lang="en-US" sz="2400" dirty="0" smtClean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&gt;&gt;&gt; </a:t>
            </a:r>
            <a:r>
              <a:rPr lang="en-US" sz="2400" dirty="0" err="1"/>
              <a:t>sent_tokenize</a:t>
            </a:r>
            <a:r>
              <a:rPr lang="en-US" sz="2400" dirty="0"/>
              <a:t>("Hello </a:t>
            </a:r>
            <a:r>
              <a:rPr lang="en-US" sz="2400" dirty="0" smtClean="0"/>
              <a:t>Data-X. </a:t>
            </a:r>
            <a:r>
              <a:rPr lang="en-US" sz="2400" dirty="0"/>
              <a:t>This is NLTK.")</a:t>
            </a:r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marR="0" lvl="1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894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1320"/>
            <a:ext cx="8229600" cy="4886694"/>
          </a:xfrm>
        </p:spPr>
        <p:txBody>
          <a:bodyPr>
            <a:normAutofit/>
          </a:bodyPr>
          <a:lstStyle/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&gt;&gt;&gt; </a:t>
            </a:r>
            <a:r>
              <a:rPr lang="en-US" sz="2400" dirty="0"/>
              <a:t>from </a:t>
            </a:r>
            <a:r>
              <a:rPr lang="en-US" sz="2400" dirty="0" err="1"/>
              <a:t>nltk.tokenize</a:t>
            </a:r>
            <a:r>
              <a:rPr lang="en-US" sz="2400" dirty="0"/>
              <a:t> import </a:t>
            </a:r>
            <a:r>
              <a:rPr lang="en-US" sz="2400" dirty="0" err="1" smtClean="0"/>
              <a:t>sent_tokenize</a:t>
            </a:r>
            <a:endParaRPr lang="en-US" sz="2400" dirty="0" smtClean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&gt;&gt;&gt; </a:t>
            </a:r>
            <a:r>
              <a:rPr lang="en-US" sz="2400" dirty="0" err="1"/>
              <a:t>sent_tokenize</a:t>
            </a:r>
            <a:r>
              <a:rPr lang="en-US" sz="2400" dirty="0"/>
              <a:t>("Hello </a:t>
            </a:r>
            <a:r>
              <a:rPr lang="en-US" sz="2400" dirty="0" smtClean="0"/>
              <a:t>Data-X. </a:t>
            </a:r>
            <a:r>
              <a:rPr lang="en-US" sz="2400" dirty="0"/>
              <a:t>This is NLTK.")</a:t>
            </a:r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['Hello </a:t>
            </a:r>
            <a:r>
              <a:rPr lang="en-US" sz="2400" dirty="0" smtClean="0"/>
              <a:t>Data-X.', </a:t>
            </a:r>
            <a:r>
              <a:rPr lang="en-US" sz="2400" dirty="0"/>
              <a:t>'This is NLTK</a:t>
            </a:r>
            <a:r>
              <a:rPr lang="en-US" sz="2400" dirty="0" smtClean="0"/>
              <a:t>.']</a:t>
            </a:r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marR="0" lvl="1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519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1320"/>
            <a:ext cx="8229600" cy="4886694"/>
          </a:xfrm>
        </p:spPr>
        <p:txBody>
          <a:bodyPr>
            <a:normAutofit/>
          </a:bodyPr>
          <a:lstStyle/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&gt;&gt;&gt; </a:t>
            </a:r>
            <a:r>
              <a:rPr lang="en-US" sz="2400" dirty="0"/>
              <a:t>from </a:t>
            </a:r>
            <a:r>
              <a:rPr lang="en-US" sz="2400" dirty="0" err="1"/>
              <a:t>nltk.tokenize</a:t>
            </a:r>
            <a:r>
              <a:rPr lang="en-US" sz="2400" dirty="0"/>
              <a:t> import </a:t>
            </a:r>
            <a:r>
              <a:rPr lang="en-US" sz="2400" dirty="0" err="1" smtClean="0"/>
              <a:t>sent_tokenize</a:t>
            </a:r>
            <a:endParaRPr lang="en-US" sz="2400" dirty="0" smtClean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&gt;&gt;&gt; </a:t>
            </a:r>
            <a:r>
              <a:rPr lang="en-US" sz="2400" dirty="0" err="1"/>
              <a:t>sent_tokenize</a:t>
            </a:r>
            <a:r>
              <a:rPr lang="en-US" sz="2400" dirty="0"/>
              <a:t>("Hello </a:t>
            </a:r>
            <a:r>
              <a:rPr lang="en-US" sz="2400" dirty="0" smtClean="0"/>
              <a:t>Data-X. </a:t>
            </a:r>
            <a:r>
              <a:rPr lang="en-US" sz="2400" dirty="0"/>
              <a:t>This is NLTK.")</a:t>
            </a:r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['Hello </a:t>
            </a:r>
            <a:r>
              <a:rPr lang="en-US" sz="2400" dirty="0" smtClean="0"/>
              <a:t>Data-X.', </a:t>
            </a:r>
            <a:r>
              <a:rPr lang="en-US" sz="2400" dirty="0"/>
              <a:t>'This is NLTK</a:t>
            </a:r>
            <a:r>
              <a:rPr lang="en-US" sz="2400" dirty="0" smtClean="0"/>
              <a:t>.']</a:t>
            </a:r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&gt;&gt;&gt; </a:t>
            </a:r>
            <a:r>
              <a:rPr lang="en-US" sz="2400" dirty="0" err="1"/>
              <a:t>sent_tokenize</a:t>
            </a:r>
            <a:r>
              <a:rPr lang="en-US" sz="2400" dirty="0"/>
              <a:t>("Hello, </a:t>
            </a:r>
            <a:r>
              <a:rPr lang="en-US" sz="2400" dirty="0" smtClean="0"/>
              <a:t>Sam. Welcome to Data-X!")</a:t>
            </a:r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marR="0" lvl="1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857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1320"/>
            <a:ext cx="8229600" cy="4886694"/>
          </a:xfrm>
        </p:spPr>
        <p:txBody>
          <a:bodyPr>
            <a:normAutofit/>
          </a:bodyPr>
          <a:lstStyle/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&gt;&gt;&gt; </a:t>
            </a:r>
            <a:r>
              <a:rPr lang="en-US" sz="2400" dirty="0"/>
              <a:t>from </a:t>
            </a:r>
            <a:r>
              <a:rPr lang="en-US" sz="2400" dirty="0" err="1"/>
              <a:t>nltk.tokenize</a:t>
            </a:r>
            <a:r>
              <a:rPr lang="en-US" sz="2400" dirty="0"/>
              <a:t> import </a:t>
            </a:r>
            <a:r>
              <a:rPr lang="en-US" sz="2400" dirty="0" err="1" smtClean="0"/>
              <a:t>sent_tokenize</a:t>
            </a:r>
            <a:endParaRPr lang="en-US" sz="2400" dirty="0" smtClean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&gt;&gt;&gt; </a:t>
            </a:r>
            <a:r>
              <a:rPr lang="en-US" sz="2400" dirty="0" err="1"/>
              <a:t>sent_tokenize</a:t>
            </a:r>
            <a:r>
              <a:rPr lang="en-US" sz="2400" dirty="0"/>
              <a:t>("Hello </a:t>
            </a:r>
            <a:r>
              <a:rPr lang="en-US" sz="2400" dirty="0" smtClean="0"/>
              <a:t>Data-X. </a:t>
            </a:r>
            <a:r>
              <a:rPr lang="en-US" sz="2400" dirty="0"/>
              <a:t>This is NLTK.")</a:t>
            </a:r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['Hello </a:t>
            </a:r>
            <a:r>
              <a:rPr lang="en-US" sz="2400" dirty="0" smtClean="0"/>
              <a:t>Data-X.', </a:t>
            </a:r>
            <a:r>
              <a:rPr lang="en-US" sz="2400" dirty="0"/>
              <a:t>'This is NLTK</a:t>
            </a:r>
            <a:r>
              <a:rPr lang="en-US" sz="2400" dirty="0" smtClean="0"/>
              <a:t>.']</a:t>
            </a:r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&gt;&gt;&gt; </a:t>
            </a:r>
            <a:r>
              <a:rPr lang="en-US" sz="2400" dirty="0" err="1"/>
              <a:t>sent_tokenize</a:t>
            </a:r>
            <a:r>
              <a:rPr lang="en-US" sz="2400" dirty="0"/>
              <a:t>("Hello, </a:t>
            </a:r>
            <a:r>
              <a:rPr lang="en-US" sz="2400" dirty="0" smtClean="0"/>
              <a:t>Sam. Welcome to Data-X!")</a:t>
            </a:r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['Hello </a:t>
            </a:r>
            <a:r>
              <a:rPr lang="en-US" sz="2400" dirty="0" smtClean="0"/>
              <a:t>Sam.', ’Welcome to Data-X!']</a:t>
            </a:r>
            <a:endParaRPr lang="en-US" sz="2400" dirty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marR="0" lvl="1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788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1320"/>
            <a:ext cx="8229600" cy="4886694"/>
          </a:xfrm>
        </p:spPr>
        <p:txBody>
          <a:bodyPr>
            <a:normAutofit/>
          </a:bodyPr>
          <a:lstStyle/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&gt;&gt;&gt; </a:t>
            </a:r>
            <a:r>
              <a:rPr lang="en-US" sz="2400" dirty="0"/>
              <a:t>from </a:t>
            </a:r>
            <a:r>
              <a:rPr lang="en-US" sz="2400" dirty="0" err="1"/>
              <a:t>nltk.tokenize</a:t>
            </a:r>
            <a:r>
              <a:rPr lang="en-US" sz="2400" dirty="0"/>
              <a:t> import </a:t>
            </a:r>
            <a:r>
              <a:rPr lang="en-US" sz="2400" dirty="0" err="1" smtClean="0"/>
              <a:t>word_tokenize</a:t>
            </a:r>
            <a:endParaRPr lang="en-US" sz="2400" dirty="0" smtClean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&gt;&gt;&gt; </a:t>
            </a:r>
            <a:r>
              <a:rPr lang="en-US" sz="2400" dirty="0" err="1" smtClean="0"/>
              <a:t>word</a:t>
            </a:r>
            <a:r>
              <a:rPr lang="en-US" sz="2400" dirty="0" err="1" smtClean="0"/>
              <a:t>_tokenize</a:t>
            </a:r>
            <a:r>
              <a:rPr lang="en-US" sz="2400" dirty="0" smtClean="0"/>
              <a:t>("This </a:t>
            </a:r>
            <a:r>
              <a:rPr lang="en-US" sz="2400" dirty="0"/>
              <a:t>is NLTK.")</a:t>
            </a:r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marR="0" lvl="1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891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1320"/>
            <a:ext cx="8229600" cy="4886694"/>
          </a:xfrm>
        </p:spPr>
        <p:txBody>
          <a:bodyPr>
            <a:normAutofit/>
          </a:bodyPr>
          <a:lstStyle/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&gt;&gt;&gt; </a:t>
            </a:r>
            <a:r>
              <a:rPr lang="en-US" sz="2400" dirty="0"/>
              <a:t>from </a:t>
            </a:r>
            <a:r>
              <a:rPr lang="en-US" sz="2400" dirty="0" err="1"/>
              <a:t>nltk.tokenize</a:t>
            </a:r>
            <a:r>
              <a:rPr lang="en-US" sz="2400" dirty="0"/>
              <a:t> import </a:t>
            </a:r>
            <a:r>
              <a:rPr lang="en-US" sz="2400" dirty="0" err="1" smtClean="0"/>
              <a:t>word_tokenize</a:t>
            </a:r>
            <a:endParaRPr lang="en-US" sz="2400" dirty="0" smtClean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&gt;&gt;&gt; </a:t>
            </a:r>
            <a:r>
              <a:rPr lang="en-US" sz="2400" dirty="0" err="1" smtClean="0"/>
              <a:t>word</a:t>
            </a:r>
            <a:r>
              <a:rPr lang="en-US" sz="2400" dirty="0" err="1" smtClean="0"/>
              <a:t>_tokenize</a:t>
            </a:r>
            <a:r>
              <a:rPr lang="en-US" sz="2400" dirty="0" smtClean="0"/>
              <a:t>("This </a:t>
            </a:r>
            <a:r>
              <a:rPr lang="en-US" sz="2400" dirty="0"/>
              <a:t>is NLTK.")</a:t>
            </a:r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['This', 'is' , 'NLTK' , '.' ]</a:t>
            </a:r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marR="0" lvl="1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627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1320"/>
            <a:ext cx="8229600" cy="4886694"/>
          </a:xfrm>
        </p:spPr>
        <p:txBody>
          <a:bodyPr>
            <a:normAutofit/>
          </a:bodyPr>
          <a:lstStyle/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&gt;&gt;&gt; </a:t>
            </a:r>
            <a:r>
              <a:rPr lang="en-US" sz="2400" dirty="0"/>
              <a:t>from </a:t>
            </a:r>
            <a:r>
              <a:rPr lang="en-US" sz="2400" dirty="0" err="1"/>
              <a:t>nltk.tokenize</a:t>
            </a:r>
            <a:r>
              <a:rPr lang="en-US" sz="2400" dirty="0"/>
              <a:t> import </a:t>
            </a:r>
            <a:r>
              <a:rPr lang="en-US" sz="2400" dirty="0" err="1" smtClean="0"/>
              <a:t>word_tokenize</a:t>
            </a:r>
            <a:endParaRPr lang="en-US" sz="2400" dirty="0" smtClean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&gt;&gt;&gt; </a:t>
            </a:r>
            <a:r>
              <a:rPr lang="en-US" sz="2400" dirty="0" err="1" smtClean="0"/>
              <a:t>word</a:t>
            </a:r>
            <a:r>
              <a:rPr lang="en-US" sz="2400" dirty="0" err="1" smtClean="0"/>
              <a:t>_tokenize</a:t>
            </a:r>
            <a:r>
              <a:rPr lang="en-US" sz="2400" dirty="0" smtClean="0"/>
              <a:t>("This </a:t>
            </a:r>
            <a:r>
              <a:rPr lang="en-US" sz="2400" dirty="0"/>
              <a:t>is NLTK.")</a:t>
            </a:r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['This', 'is' , 'NLTK' , '.' ]</a:t>
            </a:r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sz="2400" dirty="0"/>
              <a:t>&gt;&gt;&gt; </a:t>
            </a:r>
            <a:r>
              <a:rPr lang="nl-NL" sz="2400" dirty="0" smtClean="0"/>
              <a:t>bio = </a:t>
            </a:r>
            <a:r>
              <a:rPr lang="nl-NL" sz="2400" dirty="0"/>
              <a:t>"</a:t>
            </a:r>
            <a:r>
              <a:rPr lang="nl-NL" sz="2400" dirty="0" smtClean="0"/>
              <a:t>Hi, </a:t>
            </a:r>
            <a:r>
              <a:rPr lang="nl-NL" sz="2400" dirty="0" err="1" smtClean="0"/>
              <a:t>everyone</a:t>
            </a:r>
            <a:r>
              <a:rPr lang="nl-NL" sz="2400" dirty="0" smtClean="0"/>
              <a:t>. My name is Sam.”</a:t>
            </a:r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nl-NL" sz="2400" dirty="0" smtClean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sz="2400" dirty="0" smtClean="0"/>
              <a:t>&gt;&gt;&gt; </a:t>
            </a:r>
            <a:r>
              <a:rPr lang="nl-NL" sz="2400" dirty="0" err="1" smtClean="0"/>
              <a:t>word_tokenize</a:t>
            </a:r>
            <a:r>
              <a:rPr lang="nl-NL" sz="2400" dirty="0" smtClean="0"/>
              <a:t>(bio) </a:t>
            </a:r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nl-NL" sz="2400" dirty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marR="0" lvl="1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414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1320"/>
            <a:ext cx="8229600" cy="4886694"/>
          </a:xfrm>
        </p:spPr>
        <p:txBody>
          <a:bodyPr>
            <a:normAutofit/>
          </a:bodyPr>
          <a:lstStyle/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&gt;&gt;&gt; </a:t>
            </a:r>
            <a:r>
              <a:rPr lang="en-US" sz="2400" dirty="0"/>
              <a:t>from </a:t>
            </a:r>
            <a:r>
              <a:rPr lang="en-US" sz="2400" dirty="0" err="1"/>
              <a:t>nltk.tokenize</a:t>
            </a:r>
            <a:r>
              <a:rPr lang="en-US" sz="2400" dirty="0"/>
              <a:t> import </a:t>
            </a:r>
            <a:r>
              <a:rPr lang="en-US" sz="2400" dirty="0" err="1" smtClean="0"/>
              <a:t>word_tokenize</a:t>
            </a:r>
            <a:endParaRPr lang="en-US" sz="2400" dirty="0" smtClean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&gt;&gt;&gt; </a:t>
            </a:r>
            <a:r>
              <a:rPr lang="en-US" sz="2400" dirty="0" err="1" smtClean="0"/>
              <a:t>word</a:t>
            </a:r>
            <a:r>
              <a:rPr lang="en-US" sz="2400" dirty="0" err="1" smtClean="0"/>
              <a:t>_tokenize</a:t>
            </a:r>
            <a:r>
              <a:rPr lang="en-US" sz="2400" dirty="0" smtClean="0"/>
              <a:t>("This </a:t>
            </a:r>
            <a:r>
              <a:rPr lang="en-US" sz="2400" dirty="0"/>
              <a:t>is NLTK.")</a:t>
            </a:r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['This', 'is' , 'NLTK' , '.' ]</a:t>
            </a:r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sz="2400" dirty="0"/>
              <a:t>&gt;&gt;&gt; </a:t>
            </a:r>
            <a:r>
              <a:rPr lang="nl-NL" sz="2400" dirty="0" smtClean="0"/>
              <a:t>bio = </a:t>
            </a:r>
            <a:r>
              <a:rPr lang="nl-NL" sz="2400" dirty="0"/>
              <a:t>"</a:t>
            </a:r>
            <a:r>
              <a:rPr lang="nl-NL" sz="2400" dirty="0" smtClean="0"/>
              <a:t>Hi, </a:t>
            </a:r>
            <a:r>
              <a:rPr lang="nl-NL" sz="2400" dirty="0" err="1" smtClean="0"/>
              <a:t>everyone</a:t>
            </a:r>
            <a:r>
              <a:rPr lang="nl-NL" sz="2400" dirty="0" smtClean="0"/>
              <a:t>. My name is Sam.”</a:t>
            </a:r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nl-NL" sz="2400" dirty="0" smtClean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sz="2400" dirty="0" smtClean="0"/>
              <a:t>&gt;&gt;&gt; </a:t>
            </a:r>
            <a:r>
              <a:rPr lang="nl-NL" sz="2400" dirty="0" err="1" smtClean="0"/>
              <a:t>word_tokenize</a:t>
            </a:r>
            <a:r>
              <a:rPr lang="nl-NL" sz="2400" dirty="0" smtClean="0"/>
              <a:t>(bio) </a:t>
            </a:r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sz="2400" dirty="0" smtClean="0"/>
              <a:t>[</a:t>
            </a:r>
            <a:r>
              <a:rPr lang="nl-NL" sz="2400" dirty="0"/>
              <a:t>'Hi', ',', '</a:t>
            </a:r>
            <a:r>
              <a:rPr lang="nl-NL" sz="2400" dirty="0" err="1"/>
              <a:t>everyone</a:t>
            </a:r>
            <a:r>
              <a:rPr lang="nl-NL" sz="2400" dirty="0"/>
              <a:t>', '.', 'My', 'name', 'is', 'Sam', '.']</a:t>
            </a:r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nl-NL" sz="2400" dirty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marR="0" lvl="1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040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os_tag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1320"/>
            <a:ext cx="8229600" cy="488669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err="1"/>
              <a:t>p</a:t>
            </a:r>
            <a:r>
              <a:rPr lang="en-US" sz="2400" dirty="0" err="1" smtClean="0"/>
              <a:t>os_tag</a:t>
            </a:r>
            <a:endParaRPr lang="en-US" sz="2400" dirty="0"/>
          </a:p>
          <a:p>
            <a:pPr>
              <a:lnSpc>
                <a:spcPct val="120000"/>
              </a:lnSpc>
            </a:pPr>
            <a:endParaRPr lang="en-US" sz="1800" dirty="0" smtClean="0"/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8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NLP: Main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Natural language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13375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os_tag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1320"/>
            <a:ext cx="8229600" cy="488669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err="1"/>
              <a:t>p</a:t>
            </a:r>
            <a:r>
              <a:rPr lang="en-US" sz="2400" dirty="0" err="1" smtClean="0"/>
              <a:t>os_tag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en-US" sz="2200" dirty="0"/>
              <a:t>Takes a single string as input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Returns the string as a list of </a:t>
            </a:r>
            <a:r>
              <a:rPr lang="en-US" sz="2200" dirty="0" smtClean="0"/>
              <a:t>tuples</a:t>
            </a:r>
            <a:endParaRPr lang="en-US" sz="1800" dirty="0" smtClean="0"/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os_tag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1320"/>
            <a:ext cx="8229600" cy="488669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err="1"/>
              <a:t>p</a:t>
            </a:r>
            <a:r>
              <a:rPr lang="en-US" sz="2400" dirty="0" err="1" smtClean="0"/>
              <a:t>os_tag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en-US" sz="2200" dirty="0"/>
              <a:t>Takes a single string as input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Returns the string as a list of </a:t>
            </a:r>
            <a:r>
              <a:rPr lang="en-US" sz="2200" dirty="0" smtClean="0"/>
              <a:t>tuples</a:t>
            </a:r>
          </a:p>
          <a:p>
            <a:pPr lvl="2">
              <a:lnSpc>
                <a:spcPct val="120000"/>
              </a:lnSpc>
            </a:pPr>
            <a:r>
              <a:rPr lang="en-US" sz="2200" dirty="0" smtClean="0"/>
              <a:t>Pairs of words and their respective part-of-speech tags</a:t>
            </a:r>
          </a:p>
          <a:p>
            <a:pPr lvl="3">
              <a:lnSpc>
                <a:spcPct val="120000"/>
              </a:lnSpc>
            </a:pPr>
            <a:r>
              <a:rPr lang="en-US" sz="2000" dirty="0" smtClean="0"/>
              <a:t>(Sam, NNP)</a:t>
            </a:r>
          </a:p>
          <a:p>
            <a:pPr>
              <a:lnSpc>
                <a:spcPct val="120000"/>
              </a:lnSpc>
            </a:pPr>
            <a:endParaRPr lang="en-US" sz="1800" dirty="0" smtClean="0"/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Part-of-Speech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1320"/>
            <a:ext cx="8229600" cy="4886694"/>
          </a:xfrm>
        </p:spPr>
        <p:txBody>
          <a:bodyPr>
            <a:normAutofit/>
          </a:bodyPr>
          <a:lstStyle/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&gt;&gt;&gt; </a:t>
            </a:r>
            <a:r>
              <a:rPr lang="en-US" sz="2400" dirty="0" smtClean="0"/>
              <a:t>words = </a:t>
            </a:r>
            <a:r>
              <a:rPr lang="en-US" sz="2400" dirty="0" err="1" smtClean="0"/>
              <a:t>word_tokenize</a:t>
            </a:r>
            <a:r>
              <a:rPr lang="en-US" sz="2400" dirty="0" smtClean="0"/>
              <a:t>(</a:t>
            </a:r>
            <a:r>
              <a:rPr lang="nl-NL" sz="2400" dirty="0"/>
              <a:t>"Hi, </a:t>
            </a:r>
            <a:r>
              <a:rPr lang="nl-NL" sz="2400" dirty="0" err="1"/>
              <a:t>everyone</a:t>
            </a:r>
            <a:r>
              <a:rPr lang="nl-NL" sz="2400" dirty="0"/>
              <a:t>. My name is Sam</a:t>
            </a:r>
            <a:r>
              <a:rPr lang="nl-NL" sz="2400" dirty="0" smtClean="0"/>
              <a:t>."</a:t>
            </a:r>
            <a:r>
              <a:rPr lang="en-US" sz="2400" dirty="0" smtClean="0"/>
              <a:t>)</a:t>
            </a:r>
            <a:endParaRPr lang="nl-NL" sz="2400" dirty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sz="2400" dirty="0" smtClean="0"/>
              <a:t>&gt;&gt;&gt; </a:t>
            </a:r>
            <a:r>
              <a:rPr lang="nl-NL" sz="2400" dirty="0" err="1" smtClean="0"/>
              <a:t>from</a:t>
            </a:r>
            <a:r>
              <a:rPr lang="nl-NL" sz="2400" dirty="0" smtClean="0"/>
              <a:t> </a:t>
            </a:r>
            <a:r>
              <a:rPr lang="nl-NL" sz="2400" dirty="0" err="1" smtClean="0"/>
              <a:t>nltk</a:t>
            </a:r>
            <a:r>
              <a:rPr lang="nl-NL" sz="2400" dirty="0" smtClean="0"/>
              <a:t> import </a:t>
            </a:r>
            <a:r>
              <a:rPr lang="nl-NL" sz="2400" dirty="0" err="1" smtClean="0"/>
              <a:t>pos_tag</a:t>
            </a:r>
            <a:endParaRPr lang="nl-NL" sz="2400" dirty="0" smtClean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nl-NL" sz="2400" dirty="0"/>
          </a:p>
          <a:p>
            <a:pPr marL="0" marR="0" lvl="1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604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Part-of-Speech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1320"/>
            <a:ext cx="8229600" cy="4886694"/>
          </a:xfrm>
        </p:spPr>
        <p:txBody>
          <a:bodyPr>
            <a:normAutofit/>
          </a:bodyPr>
          <a:lstStyle/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&gt;&gt;&gt; </a:t>
            </a:r>
            <a:r>
              <a:rPr lang="en-US" sz="2400" dirty="0" smtClean="0"/>
              <a:t>words = </a:t>
            </a:r>
            <a:r>
              <a:rPr lang="en-US" sz="2400" dirty="0" err="1" smtClean="0"/>
              <a:t>word_tokenize</a:t>
            </a:r>
            <a:r>
              <a:rPr lang="en-US" sz="2400" dirty="0" smtClean="0"/>
              <a:t>(</a:t>
            </a:r>
            <a:r>
              <a:rPr lang="nl-NL" sz="2400" dirty="0"/>
              <a:t>"Hi, </a:t>
            </a:r>
            <a:r>
              <a:rPr lang="nl-NL" sz="2400" dirty="0" err="1"/>
              <a:t>everyone</a:t>
            </a:r>
            <a:r>
              <a:rPr lang="nl-NL" sz="2400" dirty="0"/>
              <a:t>. My name is Sam</a:t>
            </a:r>
            <a:r>
              <a:rPr lang="nl-NL" sz="2400" dirty="0" smtClean="0"/>
              <a:t>."</a:t>
            </a:r>
            <a:r>
              <a:rPr lang="en-US" sz="2400" dirty="0" smtClean="0"/>
              <a:t>)</a:t>
            </a:r>
            <a:endParaRPr lang="nl-NL" sz="2400" dirty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sz="2400" dirty="0" smtClean="0"/>
              <a:t>&gt;&gt;&gt; </a:t>
            </a:r>
            <a:r>
              <a:rPr lang="nl-NL" sz="2400" dirty="0" err="1" smtClean="0"/>
              <a:t>from</a:t>
            </a:r>
            <a:r>
              <a:rPr lang="nl-NL" sz="2400" dirty="0" smtClean="0"/>
              <a:t> </a:t>
            </a:r>
            <a:r>
              <a:rPr lang="nl-NL" sz="2400" dirty="0" err="1" smtClean="0"/>
              <a:t>nltk</a:t>
            </a:r>
            <a:r>
              <a:rPr lang="nl-NL" sz="2400" dirty="0" smtClean="0"/>
              <a:t> import </a:t>
            </a:r>
            <a:r>
              <a:rPr lang="nl-NL" sz="2400" dirty="0" err="1" smtClean="0"/>
              <a:t>pos_tag</a:t>
            </a:r>
            <a:endParaRPr lang="nl-NL" sz="2400" dirty="0" smtClean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nl-NL" sz="2400" dirty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&gt;&gt;&gt; </a:t>
            </a:r>
            <a:r>
              <a:rPr lang="en-US" sz="2400" dirty="0" err="1" smtClean="0"/>
              <a:t>pos_tag</a:t>
            </a:r>
            <a:r>
              <a:rPr lang="en-US" sz="2400" dirty="0" smtClean="0"/>
              <a:t>(words)</a:t>
            </a:r>
          </a:p>
          <a:p>
            <a:pPr marL="0" marR="0" lvl="1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17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Part-of-Speech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1320"/>
            <a:ext cx="8229600" cy="4886694"/>
          </a:xfrm>
        </p:spPr>
        <p:txBody>
          <a:bodyPr>
            <a:normAutofit/>
          </a:bodyPr>
          <a:lstStyle/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&gt;&gt;&gt; </a:t>
            </a:r>
            <a:r>
              <a:rPr lang="en-US" sz="2400" dirty="0" smtClean="0"/>
              <a:t>words = </a:t>
            </a:r>
            <a:r>
              <a:rPr lang="en-US" sz="2400" dirty="0" err="1" smtClean="0"/>
              <a:t>word_tokenize</a:t>
            </a:r>
            <a:r>
              <a:rPr lang="en-US" sz="2400" dirty="0" smtClean="0"/>
              <a:t>(</a:t>
            </a:r>
            <a:r>
              <a:rPr lang="nl-NL" sz="2400" dirty="0"/>
              <a:t>"Hi, </a:t>
            </a:r>
            <a:r>
              <a:rPr lang="nl-NL" sz="2400" dirty="0" err="1"/>
              <a:t>everyone</a:t>
            </a:r>
            <a:r>
              <a:rPr lang="nl-NL" sz="2400" dirty="0"/>
              <a:t>. My name is Sam</a:t>
            </a:r>
            <a:r>
              <a:rPr lang="nl-NL" sz="2400" dirty="0" smtClean="0"/>
              <a:t>."</a:t>
            </a:r>
            <a:r>
              <a:rPr lang="en-US" sz="2400" dirty="0" smtClean="0"/>
              <a:t>)</a:t>
            </a:r>
            <a:endParaRPr lang="nl-NL" sz="2400" dirty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sz="2400" dirty="0" smtClean="0"/>
              <a:t>&gt;&gt;&gt; </a:t>
            </a:r>
            <a:r>
              <a:rPr lang="nl-NL" sz="2400" dirty="0" err="1" smtClean="0"/>
              <a:t>from</a:t>
            </a:r>
            <a:r>
              <a:rPr lang="nl-NL" sz="2400" dirty="0" smtClean="0"/>
              <a:t> </a:t>
            </a:r>
            <a:r>
              <a:rPr lang="nl-NL" sz="2400" dirty="0" err="1" smtClean="0"/>
              <a:t>nltk</a:t>
            </a:r>
            <a:r>
              <a:rPr lang="nl-NL" sz="2400" dirty="0" smtClean="0"/>
              <a:t> import </a:t>
            </a:r>
            <a:r>
              <a:rPr lang="nl-NL" sz="2400" dirty="0" err="1" smtClean="0"/>
              <a:t>pos_tag</a:t>
            </a:r>
            <a:endParaRPr lang="nl-NL" sz="2400" dirty="0" smtClean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nl-NL" sz="2400" dirty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&gt;&gt;&gt; </a:t>
            </a:r>
            <a:r>
              <a:rPr lang="en-US" sz="2400" dirty="0" err="1" smtClean="0"/>
              <a:t>pos_tag</a:t>
            </a:r>
            <a:r>
              <a:rPr lang="en-US" sz="2400" dirty="0" smtClean="0"/>
              <a:t>(words)</a:t>
            </a:r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mr-IN" sz="2400" dirty="0"/>
              <a:t>[('</a:t>
            </a:r>
            <a:r>
              <a:rPr lang="mr-IN" sz="2400" dirty="0" err="1"/>
              <a:t>Hi</a:t>
            </a:r>
            <a:r>
              <a:rPr lang="mr-IN" sz="2400" dirty="0"/>
              <a:t>', 'NNP'), (',', ','), ('</a:t>
            </a:r>
            <a:r>
              <a:rPr lang="mr-IN" sz="2400" dirty="0" err="1"/>
              <a:t>everyone</a:t>
            </a:r>
            <a:r>
              <a:rPr lang="mr-IN" sz="2400" dirty="0"/>
              <a:t>', 'NN'), ('.', '.'), ('</a:t>
            </a:r>
            <a:r>
              <a:rPr lang="mr-IN" sz="2400" dirty="0" err="1"/>
              <a:t>My</a:t>
            </a:r>
            <a:r>
              <a:rPr lang="mr-IN" sz="2400" dirty="0"/>
              <a:t>', 'PRP$'), ('</a:t>
            </a:r>
            <a:r>
              <a:rPr lang="mr-IN" sz="2400" dirty="0" err="1"/>
              <a:t>name</a:t>
            </a:r>
            <a:r>
              <a:rPr lang="mr-IN" sz="2400" dirty="0"/>
              <a:t>', 'NN'), ('</a:t>
            </a:r>
            <a:r>
              <a:rPr lang="mr-IN" sz="2400" dirty="0" err="1"/>
              <a:t>is</a:t>
            </a:r>
            <a:r>
              <a:rPr lang="mr-IN" sz="2400" dirty="0"/>
              <a:t>', 'VBZ'), ('</a:t>
            </a:r>
            <a:r>
              <a:rPr lang="mr-IN" sz="2400" dirty="0" err="1"/>
              <a:t>Sam</a:t>
            </a:r>
            <a:r>
              <a:rPr lang="mr-IN" sz="2400" dirty="0"/>
              <a:t>', 'NNP'), ('.', </a:t>
            </a:r>
            <a:r>
              <a:rPr lang="mr-IN" sz="2400" dirty="0" smtClean="0"/>
              <a:t>'.')]</a:t>
            </a:r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2713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Part-of-Speech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1320"/>
            <a:ext cx="8229600" cy="4886694"/>
          </a:xfrm>
        </p:spPr>
        <p:txBody>
          <a:bodyPr>
            <a:normAutofit/>
          </a:bodyPr>
          <a:lstStyle/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&gt;&gt;&gt; </a:t>
            </a:r>
            <a:r>
              <a:rPr lang="en-US" sz="2400" dirty="0" smtClean="0"/>
              <a:t>words = </a:t>
            </a:r>
            <a:r>
              <a:rPr lang="en-US" sz="2400" dirty="0" err="1" smtClean="0"/>
              <a:t>word_tokenize</a:t>
            </a:r>
            <a:r>
              <a:rPr lang="en-US" sz="2400" dirty="0" smtClean="0"/>
              <a:t>(</a:t>
            </a:r>
            <a:r>
              <a:rPr lang="nl-NL" sz="2400" dirty="0"/>
              <a:t>"Hi, </a:t>
            </a:r>
            <a:r>
              <a:rPr lang="nl-NL" sz="2400" dirty="0" err="1"/>
              <a:t>everyone</a:t>
            </a:r>
            <a:r>
              <a:rPr lang="nl-NL" sz="2400" dirty="0"/>
              <a:t>. My name is Sam</a:t>
            </a:r>
            <a:r>
              <a:rPr lang="nl-NL" sz="2400" dirty="0" smtClean="0"/>
              <a:t>."</a:t>
            </a:r>
            <a:r>
              <a:rPr lang="en-US" sz="2400" dirty="0" smtClean="0"/>
              <a:t>)</a:t>
            </a:r>
            <a:endParaRPr lang="nl-NL" sz="2400" dirty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sz="2400" dirty="0" smtClean="0"/>
              <a:t>&gt;&gt;&gt; </a:t>
            </a:r>
            <a:r>
              <a:rPr lang="nl-NL" sz="2400" dirty="0" err="1" smtClean="0"/>
              <a:t>from</a:t>
            </a:r>
            <a:r>
              <a:rPr lang="nl-NL" sz="2400" dirty="0" smtClean="0"/>
              <a:t> </a:t>
            </a:r>
            <a:r>
              <a:rPr lang="nl-NL" sz="2400" dirty="0" err="1" smtClean="0"/>
              <a:t>nltk</a:t>
            </a:r>
            <a:r>
              <a:rPr lang="nl-NL" sz="2400" dirty="0" smtClean="0"/>
              <a:t> import </a:t>
            </a:r>
            <a:r>
              <a:rPr lang="nl-NL" sz="2400" dirty="0" err="1" smtClean="0"/>
              <a:t>pos_tag</a:t>
            </a:r>
            <a:endParaRPr lang="nl-NL" sz="2400" dirty="0" smtClean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nl-NL" sz="2400" dirty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&gt;&gt;&gt; </a:t>
            </a:r>
            <a:r>
              <a:rPr lang="en-US" sz="2400" dirty="0" err="1" smtClean="0"/>
              <a:t>pos_tag</a:t>
            </a:r>
            <a:r>
              <a:rPr lang="en-US" sz="2400" dirty="0" smtClean="0"/>
              <a:t>(words)</a:t>
            </a:r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mr-IN" sz="2400" dirty="0"/>
              <a:t>[('</a:t>
            </a:r>
            <a:r>
              <a:rPr lang="mr-IN" sz="2400" dirty="0" err="1"/>
              <a:t>Hi</a:t>
            </a:r>
            <a:r>
              <a:rPr lang="mr-IN" sz="2400" dirty="0"/>
              <a:t>', 'NNP'), (',', ','), ('</a:t>
            </a:r>
            <a:r>
              <a:rPr lang="mr-IN" sz="2400" dirty="0" err="1"/>
              <a:t>everyone</a:t>
            </a:r>
            <a:r>
              <a:rPr lang="mr-IN" sz="2400" dirty="0"/>
              <a:t>', 'NN'), ('.', '.'), ('</a:t>
            </a:r>
            <a:r>
              <a:rPr lang="mr-IN" sz="2400" dirty="0" err="1"/>
              <a:t>My</a:t>
            </a:r>
            <a:r>
              <a:rPr lang="mr-IN" sz="2400" dirty="0"/>
              <a:t>', 'PRP$'), ('</a:t>
            </a:r>
            <a:r>
              <a:rPr lang="mr-IN" sz="2400" dirty="0" err="1"/>
              <a:t>name</a:t>
            </a:r>
            <a:r>
              <a:rPr lang="mr-IN" sz="2400" dirty="0"/>
              <a:t>', 'NN'), ('</a:t>
            </a:r>
            <a:r>
              <a:rPr lang="mr-IN" sz="2400" dirty="0" err="1"/>
              <a:t>is</a:t>
            </a:r>
            <a:r>
              <a:rPr lang="mr-IN" sz="2400" dirty="0"/>
              <a:t>', 'VBZ'), ('</a:t>
            </a:r>
            <a:r>
              <a:rPr lang="mr-IN" sz="2400" dirty="0" err="1"/>
              <a:t>Sam</a:t>
            </a:r>
            <a:r>
              <a:rPr lang="mr-IN" sz="2400" dirty="0"/>
              <a:t>', 'NNP'), ('.', </a:t>
            </a:r>
            <a:r>
              <a:rPr lang="mr-IN" sz="2400" dirty="0" smtClean="0"/>
              <a:t>'.')]</a:t>
            </a:r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/>
          </a:p>
          <a:p>
            <a:r>
              <a:rPr lang="en-US" sz="1800" dirty="0" smtClean="0"/>
              <a:t>NNP </a:t>
            </a:r>
            <a:r>
              <a:rPr lang="en-US" sz="1800" dirty="0"/>
              <a:t>-&gt; Proper Noun, singular</a:t>
            </a:r>
          </a:p>
          <a:p>
            <a:r>
              <a:rPr lang="en-US" sz="1800" dirty="0"/>
              <a:t>NN -&gt; Noun, singular or mass</a:t>
            </a:r>
          </a:p>
          <a:p>
            <a:r>
              <a:rPr lang="en-US" sz="1800" dirty="0"/>
              <a:t>PRP$ -&gt; Possessive pronoun</a:t>
            </a:r>
          </a:p>
          <a:p>
            <a:r>
              <a:rPr lang="en-US" sz="1800" dirty="0"/>
              <a:t>VBZ -&gt; Verb, 3rd person singular present</a:t>
            </a:r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7715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Part-of-Speech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1320"/>
            <a:ext cx="8229600" cy="4886694"/>
          </a:xfrm>
        </p:spPr>
        <p:txBody>
          <a:bodyPr>
            <a:normAutofit/>
          </a:bodyPr>
          <a:lstStyle/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&gt;&gt;&gt; </a:t>
            </a:r>
            <a:r>
              <a:rPr lang="en-US" sz="2400" dirty="0" smtClean="0"/>
              <a:t>words = </a:t>
            </a:r>
            <a:r>
              <a:rPr lang="en-US" sz="2400" dirty="0" err="1" smtClean="0"/>
              <a:t>word_tokenize</a:t>
            </a:r>
            <a:r>
              <a:rPr lang="en-US" sz="2400" dirty="0" smtClean="0"/>
              <a:t>(</a:t>
            </a:r>
            <a:r>
              <a:rPr lang="nl-NL" sz="2400" dirty="0"/>
              <a:t>"Hi, </a:t>
            </a:r>
            <a:r>
              <a:rPr lang="nl-NL" sz="2400" dirty="0" err="1"/>
              <a:t>everyone</a:t>
            </a:r>
            <a:r>
              <a:rPr lang="nl-NL" sz="2400" dirty="0"/>
              <a:t>. My name is Sam</a:t>
            </a:r>
            <a:r>
              <a:rPr lang="nl-NL" sz="2400" dirty="0" smtClean="0"/>
              <a:t>."</a:t>
            </a:r>
            <a:r>
              <a:rPr lang="en-US" sz="2400" dirty="0" smtClean="0"/>
              <a:t>)</a:t>
            </a:r>
            <a:endParaRPr lang="nl-NL" sz="2400" dirty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sz="2400" dirty="0" smtClean="0"/>
              <a:t>&gt;&gt;&gt; </a:t>
            </a:r>
            <a:r>
              <a:rPr lang="nl-NL" sz="2400" dirty="0" err="1" smtClean="0"/>
              <a:t>from</a:t>
            </a:r>
            <a:r>
              <a:rPr lang="nl-NL" sz="2400" dirty="0" smtClean="0"/>
              <a:t> </a:t>
            </a:r>
            <a:r>
              <a:rPr lang="nl-NL" sz="2400" dirty="0" err="1" smtClean="0"/>
              <a:t>nltk</a:t>
            </a:r>
            <a:r>
              <a:rPr lang="nl-NL" sz="2400" dirty="0" smtClean="0"/>
              <a:t> import </a:t>
            </a:r>
            <a:r>
              <a:rPr lang="nl-NL" sz="2400" dirty="0" err="1" smtClean="0"/>
              <a:t>pos_tag</a:t>
            </a:r>
            <a:endParaRPr lang="nl-NL" sz="2400" dirty="0" smtClean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nl-NL" sz="2400" dirty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&gt;&gt;&gt; </a:t>
            </a:r>
            <a:r>
              <a:rPr lang="en-US" sz="2400" dirty="0" err="1" smtClean="0"/>
              <a:t>pos_tag</a:t>
            </a:r>
            <a:r>
              <a:rPr lang="en-US" sz="2400" dirty="0" smtClean="0"/>
              <a:t>(words)</a:t>
            </a:r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mr-IN" sz="2400" dirty="0"/>
              <a:t>[('</a:t>
            </a:r>
            <a:r>
              <a:rPr lang="mr-IN" sz="2400" dirty="0" err="1"/>
              <a:t>Hi</a:t>
            </a:r>
            <a:r>
              <a:rPr lang="mr-IN" sz="2400" dirty="0"/>
              <a:t>', 'NNP'), (',', ','), ('</a:t>
            </a:r>
            <a:r>
              <a:rPr lang="mr-IN" sz="2400" dirty="0" err="1"/>
              <a:t>everyone</a:t>
            </a:r>
            <a:r>
              <a:rPr lang="mr-IN" sz="2400" dirty="0"/>
              <a:t>', 'NN'), ('.', '.'), ('</a:t>
            </a:r>
            <a:r>
              <a:rPr lang="mr-IN" sz="2400" dirty="0" err="1"/>
              <a:t>My</a:t>
            </a:r>
            <a:r>
              <a:rPr lang="mr-IN" sz="2400" dirty="0"/>
              <a:t>', 'PRP$'), ('</a:t>
            </a:r>
            <a:r>
              <a:rPr lang="mr-IN" sz="2400" dirty="0" err="1"/>
              <a:t>name</a:t>
            </a:r>
            <a:r>
              <a:rPr lang="mr-IN" sz="2400" dirty="0"/>
              <a:t>', 'NN'), ('</a:t>
            </a:r>
            <a:r>
              <a:rPr lang="mr-IN" sz="2400" dirty="0" err="1"/>
              <a:t>is</a:t>
            </a:r>
            <a:r>
              <a:rPr lang="mr-IN" sz="2400" dirty="0"/>
              <a:t>', 'VBZ'), ('</a:t>
            </a:r>
            <a:r>
              <a:rPr lang="mr-IN" sz="2400" dirty="0" err="1"/>
              <a:t>Sam</a:t>
            </a:r>
            <a:r>
              <a:rPr lang="mr-IN" sz="2400" dirty="0"/>
              <a:t>', 'NNP'), ('.', </a:t>
            </a:r>
            <a:r>
              <a:rPr lang="mr-IN" sz="2400" dirty="0" smtClean="0"/>
              <a:t>'.')]</a:t>
            </a:r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/>
          </a:p>
          <a:p>
            <a:r>
              <a:rPr lang="en-US" sz="1800" dirty="0" smtClean="0"/>
              <a:t>NNP </a:t>
            </a:r>
            <a:r>
              <a:rPr lang="en-US" sz="1800" dirty="0"/>
              <a:t>-&gt; Proper Noun, singular</a:t>
            </a:r>
          </a:p>
          <a:p>
            <a:r>
              <a:rPr lang="en-US" sz="1800" dirty="0"/>
              <a:t>NN -&gt; Noun, singular or mass</a:t>
            </a:r>
          </a:p>
          <a:p>
            <a:r>
              <a:rPr lang="en-US" sz="1800" dirty="0"/>
              <a:t>PRP$ -&gt; Possessive pronoun</a:t>
            </a:r>
          </a:p>
          <a:p>
            <a:r>
              <a:rPr lang="en-US" sz="1800" dirty="0"/>
              <a:t>VBZ -&gt; Verb, 3rd person singular present</a:t>
            </a:r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 smtClean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List </a:t>
            </a:r>
            <a:r>
              <a:rPr lang="en-US" sz="1200" dirty="0"/>
              <a:t>of tags: </a:t>
            </a:r>
            <a:r>
              <a:rPr lang="en-US" sz="1200" u="sng" dirty="0"/>
              <a:t>http://</a:t>
            </a:r>
            <a:r>
              <a:rPr lang="en-US" sz="1200" u="sng" dirty="0" err="1"/>
              <a:t>www.ling.upenn.edu</a:t>
            </a:r>
            <a:r>
              <a:rPr lang="en-US" sz="1200" u="sng" dirty="0"/>
              <a:t>/courses/Fall_2003/ling001/</a:t>
            </a:r>
            <a:r>
              <a:rPr lang="en-US" sz="1200" u="sng" dirty="0" err="1"/>
              <a:t>penn_treebank_pos.html</a:t>
            </a:r>
            <a:endParaRPr lang="en-US" sz="1200" dirty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8708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NLTK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400" dirty="0"/>
              <a:t>O</a:t>
            </a:r>
            <a:r>
              <a:rPr lang="en-US" sz="2400" dirty="0" smtClean="0"/>
              <a:t>rganized into collections of written texts (corpora)</a:t>
            </a:r>
          </a:p>
          <a:p>
            <a:pPr>
              <a:lnSpc>
                <a:spcPct val="140000"/>
              </a:lnSpc>
            </a:pPr>
            <a:r>
              <a:rPr lang="en-US" sz="2400" dirty="0" smtClean="0"/>
              <a:t>Examples of NLTK Corpora</a:t>
            </a:r>
            <a:endParaRPr lang="en-US" sz="2000" dirty="0" smtClean="0"/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gutenberg</a:t>
            </a:r>
            <a:r>
              <a:rPr lang="en-US" sz="2000" dirty="0" smtClean="0"/>
              <a:t> (Project Gutenberg selections)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s</a:t>
            </a:r>
            <a:r>
              <a:rPr lang="en-US" sz="2000" dirty="0" err="1" smtClean="0"/>
              <a:t>hakespeare</a:t>
            </a:r>
            <a:r>
              <a:rPr lang="en-US" sz="2000" dirty="0" smtClean="0"/>
              <a:t> (selection of </a:t>
            </a:r>
            <a:r>
              <a:rPr lang="en-US" sz="2000" dirty="0"/>
              <a:t>S</a:t>
            </a:r>
            <a:r>
              <a:rPr lang="en-US" sz="2000" dirty="0" smtClean="0"/>
              <a:t>hakespeare’s plays)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twitter_samples</a:t>
            </a:r>
            <a:r>
              <a:rPr lang="en-US" sz="2000" dirty="0" smtClean="0"/>
              <a:t> (samples of tweets)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brown (Brown University’s collection of published works)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c</a:t>
            </a:r>
            <a:r>
              <a:rPr lang="en-US" sz="2000" dirty="0" err="1" smtClean="0"/>
              <a:t>mudict</a:t>
            </a:r>
            <a:r>
              <a:rPr lang="en-US" sz="2000" dirty="0" smtClean="0"/>
              <a:t> (Carnegie Mellon’s dictionary of words/pronunciations)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6946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8064" y="2782527"/>
            <a:ext cx="6217894" cy="923330"/>
          </a:xfrm>
          <a:prstGeom prst="rect">
            <a:avLst/>
          </a:prstGeom>
          <a:solidFill>
            <a:schemeClr val="tx1">
              <a:alpha val="86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274320" tIns="274320" rIns="274320" bIns="27432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End of Section</a:t>
            </a:r>
          </a:p>
        </p:txBody>
      </p:sp>
    </p:spTree>
    <p:extLst>
      <p:ext uri="{BB962C8B-B14F-4D97-AF65-F5344CB8AC3E}">
        <p14:creationId xmlns:p14="http://schemas.microsoft.com/office/powerpoint/2010/main" val="23985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NLP: Main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Natural language understanding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/>
              <a:t>How can a computer understand the meaning and nuances of human language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91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NLP: Main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Natural language understanding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/>
              <a:t>How can a computer understand the meaning and nuances of human language</a:t>
            </a:r>
            <a:endParaRPr lang="en-US" sz="22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Natural language generation</a:t>
            </a:r>
          </a:p>
        </p:txBody>
      </p:sp>
    </p:spTree>
    <p:extLst>
      <p:ext uri="{BB962C8B-B14F-4D97-AF65-F5344CB8AC3E}">
        <p14:creationId xmlns:p14="http://schemas.microsoft.com/office/powerpoint/2010/main" val="18565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5372</TotalTime>
  <Words>2496</Words>
  <Application>Microsoft Macintosh PowerPoint</Application>
  <PresentationFormat>On-screen Show (4:3)</PresentationFormat>
  <Paragraphs>545</Paragraphs>
  <Slides>78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7" baseType="lpstr">
      <vt:lpstr>Arial Narrow</vt:lpstr>
      <vt:lpstr>Calibri</vt:lpstr>
      <vt:lpstr>Courier New</vt:lpstr>
      <vt:lpstr>Helvetica Neue Light</vt:lpstr>
      <vt:lpstr>Mangal</vt:lpstr>
      <vt:lpstr>ＭＳ Ｐゴシック</vt:lpstr>
      <vt:lpstr>Optima</vt:lpstr>
      <vt:lpstr>Arial</vt:lpstr>
      <vt:lpstr>Office Theme</vt:lpstr>
      <vt:lpstr>Natural Language Processing (NLP)  Natural Language Tool Kit (NLTK) Data-X : A Course and Lab for Data, Signals, and Systems Sam Choi, Ikhlaq Sidhu</vt:lpstr>
      <vt:lpstr>NLP: Main Idea</vt:lpstr>
      <vt:lpstr>NLP: Main Idea</vt:lpstr>
      <vt:lpstr>NLP: Main Idea</vt:lpstr>
      <vt:lpstr>NLP: Main Idea</vt:lpstr>
      <vt:lpstr>NLP: Main Idea</vt:lpstr>
      <vt:lpstr>NLP: Main Idea</vt:lpstr>
      <vt:lpstr>NLP: Main Idea</vt:lpstr>
      <vt:lpstr>NLP: Main Idea</vt:lpstr>
      <vt:lpstr>NLP: Main Idea</vt:lpstr>
      <vt:lpstr>NLP: Implications</vt:lpstr>
      <vt:lpstr>NLP: Implications</vt:lpstr>
      <vt:lpstr>NLP: Implications</vt:lpstr>
      <vt:lpstr>NLP Applications</vt:lpstr>
      <vt:lpstr>NLP Applications</vt:lpstr>
      <vt:lpstr>NLP Applications</vt:lpstr>
      <vt:lpstr>NLP Applications</vt:lpstr>
      <vt:lpstr>NLP Applications</vt:lpstr>
      <vt:lpstr>NLP Applications</vt:lpstr>
      <vt:lpstr>NLP Applications</vt:lpstr>
      <vt:lpstr>NLP Applications</vt:lpstr>
      <vt:lpstr>Case Study</vt:lpstr>
      <vt:lpstr>Case Study</vt:lpstr>
      <vt:lpstr>Case Study</vt:lpstr>
      <vt:lpstr>Case Study</vt:lpstr>
      <vt:lpstr>Case Study</vt:lpstr>
      <vt:lpstr>Case Study</vt:lpstr>
      <vt:lpstr>NLP Subproblems</vt:lpstr>
      <vt:lpstr>NLP Subproblems</vt:lpstr>
      <vt:lpstr>NLP Subproblems</vt:lpstr>
      <vt:lpstr>NLP Subproblems</vt:lpstr>
      <vt:lpstr>NLP Subproblems</vt:lpstr>
      <vt:lpstr>NLP Subproblems</vt:lpstr>
      <vt:lpstr>NLP Subproblems</vt:lpstr>
      <vt:lpstr>NLP Subproblems</vt:lpstr>
      <vt:lpstr>NLP Subproblems</vt:lpstr>
      <vt:lpstr>NLP Subproblems</vt:lpstr>
      <vt:lpstr>NLP Subproblems</vt:lpstr>
      <vt:lpstr>NLTK: Introduction</vt:lpstr>
      <vt:lpstr>NLTK: Introduction</vt:lpstr>
      <vt:lpstr>NLTK: Introduction</vt:lpstr>
      <vt:lpstr>NLTK: Introduction</vt:lpstr>
      <vt:lpstr>NLTK</vt:lpstr>
      <vt:lpstr>NLTK</vt:lpstr>
      <vt:lpstr>NLTK</vt:lpstr>
      <vt:lpstr>NLTK</vt:lpstr>
      <vt:lpstr>NLTK</vt:lpstr>
      <vt:lpstr>NLTK</vt:lpstr>
      <vt:lpstr>NLTK</vt:lpstr>
      <vt:lpstr>NLTK: Getting Started</vt:lpstr>
      <vt:lpstr>Using NLTK</vt:lpstr>
      <vt:lpstr>Using NLTK</vt:lpstr>
      <vt:lpstr>Using NLTK</vt:lpstr>
      <vt:lpstr>Using NLTK</vt:lpstr>
      <vt:lpstr>Using NLTK</vt:lpstr>
      <vt:lpstr>Using NLTK</vt:lpstr>
      <vt:lpstr>sent_tokenize &amp; word_tokenize</vt:lpstr>
      <vt:lpstr>sent_tokenize &amp; word_tokenize</vt:lpstr>
      <vt:lpstr>sent_tokenize &amp; word_tokenize</vt:lpstr>
      <vt:lpstr>sent_tokenize &amp; word_tokenize</vt:lpstr>
      <vt:lpstr>Sentence Tokenization</vt:lpstr>
      <vt:lpstr>Sentence Tokenization</vt:lpstr>
      <vt:lpstr>Sentence Tokenization</vt:lpstr>
      <vt:lpstr>Sentence Tokenization</vt:lpstr>
      <vt:lpstr>Word Tokenization</vt:lpstr>
      <vt:lpstr>Word Tokenization</vt:lpstr>
      <vt:lpstr>Word Tokenization</vt:lpstr>
      <vt:lpstr>Word Tokenization</vt:lpstr>
      <vt:lpstr>pos_tag</vt:lpstr>
      <vt:lpstr>pos_tag</vt:lpstr>
      <vt:lpstr>pos_tag</vt:lpstr>
      <vt:lpstr>Part-of-Speech Tagging</vt:lpstr>
      <vt:lpstr>Part-of-Speech Tagging</vt:lpstr>
      <vt:lpstr>Part-of-Speech Tagging</vt:lpstr>
      <vt:lpstr>Part-of-Speech Tagging</vt:lpstr>
      <vt:lpstr>Part-of-Speech Tagging</vt:lpstr>
      <vt:lpstr>NLTK Data</vt:lpstr>
      <vt:lpstr>PowerPoint Presentation</vt:lpstr>
    </vt:vector>
  </TitlesOfParts>
  <Company>UC Berkeley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Ikhlaq Sidhu</dc:creator>
  <cp:lastModifiedBy>Sam Choi</cp:lastModifiedBy>
  <cp:revision>428</cp:revision>
  <cp:lastPrinted>2016-08-28T17:06:48Z</cp:lastPrinted>
  <dcterms:created xsi:type="dcterms:W3CDTF">2013-05-20T04:35:54Z</dcterms:created>
  <dcterms:modified xsi:type="dcterms:W3CDTF">2017-03-16T23:24:44Z</dcterms:modified>
</cp:coreProperties>
</file>