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94" r:id="rId2"/>
    <p:sldId id="819" r:id="rId3"/>
    <p:sldId id="832" r:id="rId4"/>
    <p:sldId id="822" r:id="rId5"/>
    <p:sldId id="828" r:id="rId6"/>
    <p:sldId id="840" r:id="rId7"/>
    <p:sldId id="842" r:id="rId8"/>
    <p:sldId id="848" r:id="rId9"/>
    <p:sldId id="859" r:id="rId10"/>
    <p:sldId id="865" r:id="rId11"/>
    <p:sldId id="806" r:id="rId12"/>
    <p:sldId id="870" r:id="rId13"/>
    <p:sldId id="890" r:id="rId14"/>
    <p:sldId id="875" r:id="rId15"/>
    <p:sldId id="880" r:id="rId16"/>
    <p:sldId id="892" r:id="rId17"/>
    <p:sldId id="886" r:id="rId18"/>
    <p:sldId id="810" r:id="rId19"/>
    <p:sldId id="8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86" autoAdjust="0"/>
    <p:restoredTop sz="85517" autoAdjust="0"/>
  </p:normalViewPr>
  <p:slideViewPr>
    <p:cSldViewPr snapToGrid="0" snapToObjects="1">
      <p:cViewPr>
        <p:scale>
          <a:sx n="90" d="100"/>
          <a:sy n="90" d="100"/>
        </p:scale>
        <p:origin x="13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sentences usually end in periods or other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punctionation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marks, but these same characters can be used for other purposes (abbreviations)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somewhat simple in English, but nontrivial in languages like Chinese/Japanese that do not mark word boundaries in the same way that English does)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 used: 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japerk</a:t>
            </a:r>
            <a:r>
              <a:rPr lang="en-US" dirty="0" smtClean="0"/>
              <a:t>/nltk-in-20-minutes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NNP</a:t>
            </a:r>
            <a:r>
              <a:rPr lang="en-US" baseline="0" dirty="0" smtClean="0"/>
              <a:t> -&gt; Proper Noun, singular</a:t>
            </a:r>
          </a:p>
          <a:p>
            <a:r>
              <a:rPr lang="en-US" dirty="0" smtClean="0"/>
              <a:t>NN -&gt; Noun, singular or mass</a:t>
            </a:r>
          </a:p>
          <a:p>
            <a:r>
              <a:rPr lang="en-US" dirty="0" smtClean="0"/>
              <a:t>PRP$ -&gt;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Possessive pronoun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VBZ -&gt;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Verb, 3rd person singular present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install.html" TargetMode="External"/><Relationship Id="rId4" Type="http://schemas.openxmlformats.org/officeDocument/2006/relationships/hyperlink" Target="http://www.nltk.org/dat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7153" y="202462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Natural Language Processing (NLP) </a:t>
            </a:r>
            <a:br>
              <a:rPr lang="en-US" dirty="0" smtClean="0"/>
            </a:br>
            <a:r>
              <a:rPr lang="en-US" dirty="0" smtClean="0"/>
              <a:t>Natural Language Tool Kit (NLTK)</a:t>
            </a:r>
            <a:br>
              <a:rPr lang="en-US" dirty="0" smtClean="0"/>
            </a:br>
            <a:r>
              <a:rPr lang="en-US" sz="2000" dirty="0" smtClean="0"/>
              <a:t>Data-X : A Course and Lab for Data, Signals, and Systems</a:t>
            </a:r>
            <a:br>
              <a:rPr lang="en-US" sz="2000" dirty="0" smtClean="0"/>
            </a:br>
            <a:r>
              <a:rPr lang="en-US" sz="2000" dirty="0" smtClean="0"/>
              <a:t>Sam Choi, Ikhlaq Sidhu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120032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r>
              <a:rPr lang="en-US" sz="5400" dirty="0" smtClean="0">
                <a:latin typeface="Courier New"/>
                <a:cs typeface="Courier New"/>
              </a:rPr>
              <a:t/>
            </a:r>
            <a:br>
              <a:rPr lang="en-US" sz="5400" dirty="0" smtClean="0">
                <a:latin typeface="Courier New"/>
                <a:cs typeface="Courier New"/>
              </a:rPr>
            </a:b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Features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Sentence &amp; word tokenization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 of speech tagging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Chunking &amp; named entity recognition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Text classification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Resources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Corpora, large sets of organized data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Sources include: WSJ, twitter, Project Gutenberg, etc.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1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Install Python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2"/>
              </a:rPr>
              <a:t>https://www.python.org/downloads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Install NLTK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3"/>
              </a:rPr>
              <a:t>http://</a:t>
            </a:r>
            <a:r>
              <a:rPr lang="en-US" sz="2200" dirty="0" err="1">
                <a:hlinkClick r:id="rId3"/>
              </a:rPr>
              <a:t>www.nltk.org</a:t>
            </a:r>
            <a:r>
              <a:rPr lang="en-US" sz="2200" dirty="0">
                <a:hlinkClick r:id="rId3"/>
              </a:rPr>
              <a:t>/</a:t>
            </a:r>
            <a:r>
              <a:rPr lang="en-US" sz="2200" dirty="0" err="1">
                <a:hlinkClick r:id="rId3"/>
              </a:rPr>
              <a:t>install.html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Download Corpora (NLTK Data)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hlinkClick r:id="rId4"/>
              </a:rPr>
              <a:t>http://www.nltk.org/</a:t>
            </a:r>
            <a:r>
              <a:rPr lang="en-US" sz="2200" dirty="0" smtClean="0">
                <a:hlinkClick r:id="rId4"/>
              </a:rPr>
              <a:t>data.html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Basic Functions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ords()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a list where each element in a word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ents</a:t>
            </a:r>
            <a:r>
              <a:rPr lang="en-US" sz="2000" dirty="0" smtClean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Partitions a text file into lists of words – each list a sentence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sent_tokenize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Organize text into a list of sentences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word_tokenize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/>
              <a:t>o</a:t>
            </a:r>
            <a:r>
              <a:rPr lang="en-US" sz="2000" dirty="0" smtClean="0"/>
              <a:t>rganize text into a list of words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pos_tag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tag part of speech for each word in a list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sent_tokenize</a:t>
            </a:r>
            <a:r>
              <a:rPr lang="en-US" dirty="0" smtClean="0"/>
              <a:t> &amp; </a:t>
            </a:r>
            <a:r>
              <a:rPr lang="en-US" dirty="0" err="1" smtClean="0"/>
              <a:t>word_tokenize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sent_tokenize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sentences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Returns the string as a list of words</a:t>
            </a:r>
            <a:endParaRPr lang="en-US" sz="2200" dirty="0"/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sent_tokenize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 </a:t>
            </a:r>
            <a:r>
              <a:rPr lang="en-US" sz="2400" dirty="0" smtClean="0"/>
              <a:t>Data-X. </a:t>
            </a:r>
            <a:r>
              <a:rPr lang="en-US" sz="2400" dirty="0"/>
              <a:t>This 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['Hello </a:t>
            </a:r>
            <a:r>
              <a:rPr lang="en-US" sz="2400" dirty="0" smtClean="0"/>
              <a:t>Data-X.', </a:t>
            </a:r>
            <a:r>
              <a:rPr lang="en-US" sz="2400" dirty="0"/>
              <a:t>'This is NLTK</a:t>
            </a:r>
            <a:r>
              <a:rPr lang="en-US" sz="2400" dirty="0" smtClean="0"/>
              <a:t>.']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sent_tokenize</a:t>
            </a:r>
            <a:r>
              <a:rPr lang="en-US" sz="2400" dirty="0"/>
              <a:t>("Hello, </a:t>
            </a:r>
            <a:r>
              <a:rPr lang="en-US" sz="2400" dirty="0" smtClean="0"/>
              <a:t>Sam. Welcome to Data-X!")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['Hello </a:t>
            </a:r>
            <a:r>
              <a:rPr lang="en-US" sz="2400" dirty="0" smtClean="0"/>
              <a:t>Sam.', </a:t>
            </a:r>
            <a:r>
              <a:rPr lang="en-US" sz="2400" dirty="0"/>
              <a:t>'Welcome </a:t>
            </a:r>
            <a:r>
              <a:rPr lang="en-US" sz="2400" dirty="0" smtClean="0"/>
              <a:t>to Data-X!']</a:t>
            </a: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8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from </a:t>
            </a:r>
            <a:r>
              <a:rPr lang="en-US" sz="2400" dirty="0" err="1"/>
              <a:t>nltk.tokenize</a:t>
            </a:r>
            <a:r>
              <a:rPr lang="en-US" sz="2400" dirty="0"/>
              <a:t> import </a:t>
            </a:r>
            <a:r>
              <a:rPr lang="en-US" sz="2400" dirty="0" err="1" smtClean="0"/>
              <a:t>word_tokenize</a:t>
            </a: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("This </a:t>
            </a:r>
            <a:r>
              <a:rPr lang="en-US" sz="2400" dirty="0"/>
              <a:t>is NLTK.")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['This', 'is' , 'NLTK' , '.' 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/>
              <a:t>&gt;&gt;&gt; </a:t>
            </a:r>
            <a:r>
              <a:rPr lang="nl-NL" sz="2400" dirty="0" smtClean="0"/>
              <a:t>bio = </a:t>
            </a:r>
            <a:r>
              <a:rPr lang="nl-NL" sz="2400" dirty="0"/>
              <a:t>"</a:t>
            </a:r>
            <a:r>
              <a:rPr lang="nl-NL" sz="2400" dirty="0" smtClean="0"/>
              <a:t>Hi, </a:t>
            </a:r>
            <a:r>
              <a:rPr lang="nl-NL" sz="2400" dirty="0" err="1" smtClean="0"/>
              <a:t>everyone</a:t>
            </a:r>
            <a:r>
              <a:rPr lang="nl-NL" sz="2400" dirty="0" smtClean="0"/>
              <a:t>. My name is Sam.”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word_tokenize</a:t>
            </a:r>
            <a:r>
              <a:rPr lang="nl-NL" sz="2400" dirty="0" smtClean="0"/>
              <a:t>(bio) 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[</a:t>
            </a:r>
            <a:r>
              <a:rPr lang="nl-NL" sz="2400" dirty="0"/>
              <a:t>'Hi', ',', '</a:t>
            </a:r>
            <a:r>
              <a:rPr lang="nl-NL" sz="2400" dirty="0" err="1"/>
              <a:t>everyone</a:t>
            </a:r>
            <a:r>
              <a:rPr lang="nl-NL" sz="2400" dirty="0"/>
              <a:t>', '.', 'My', 'name', 'is', 'Sam', '.']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4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os_tag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/>
              <a:t>p</a:t>
            </a:r>
            <a:r>
              <a:rPr lang="en-US" sz="2400" dirty="0" err="1" smtClean="0"/>
              <a:t>os_tag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Takes a single string as input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Returns the string as a list of </a:t>
            </a:r>
            <a:r>
              <a:rPr lang="en-US" sz="2200" dirty="0" smtClean="0"/>
              <a:t>tuples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Pairs of words and their respective part-of-speech tags</a:t>
            </a:r>
          </a:p>
          <a:p>
            <a:pPr lvl="3">
              <a:lnSpc>
                <a:spcPct val="120000"/>
              </a:lnSpc>
            </a:pPr>
            <a:r>
              <a:rPr lang="en-US" sz="1800" dirty="0" smtClean="0"/>
              <a:t>(Sam, NNP)</a:t>
            </a:r>
          </a:p>
          <a:p>
            <a:pPr>
              <a:lnSpc>
                <a:spcPct val="120000"/>
              </a:lnSpc>
            </a:pPr>
            <a:endParaRPr lang="en-US" sz="1800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20"/>
            <a:ext cx="8229600" cy="4886694"/>
          </a:xfrm>
        </p:spPr>
        <p:txBody>
          <a:bodyPr>
            <a:normAutofit/>
          </a:bodyPr>
          <a:lstStyle/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words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</a:t>
            </a:r>
            <a:r>
              <a:rPr lang="nl-NL" sz="2400" dirty="0"/>
              <a:t>"Hi, </a:t>
            </a:r>
            <a:r>
              <a:rPr lang="nl-NL" sz="2400" dirty="0" err="1"/>
              <a:t>everyone</a:t>
            </a:r>
            <a:r>
              <a:rPr lang="nl-NL" sz="2400" dirty="0"/>
              <a:t>. My name is Sam</a:t>
            </a:r>
            <a:r>
              <a:rPr lang="nl-NL" sz="2400" dirty="0" smtClean="0"/>
              <a:t>."</a:t>
            </a:r>
            <a:r>
              <a:rPr lang="en-US" sz="2400" dirty="0" smtClean="0"/>
              <a:t>)</a:t>
            </a: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2400" dirty="0" smtClean="0"/>
              <a:t>&gt;&gt;&gt; </a:t>
            </a:r>
            <a:r>
              <a:rPr lang="nl-NL" sz="2400" dirty="0" err="1" smtClean="0"/>
              <a:t>from</a:t>
            </a:r>
            <a:r>
              <a:rPr lang="nl-NL" sz="2400" dirty="0" smtClean="0"/>
              <a:t> </a:t>
            </a:r>
            <a:r>
              <a:rPr lang="nl-NL" sz="2400" dirty="0" err="1" smtClean="0"/>
              <a:t>nltk</a:t>
            </a:r>
            <a:r>
              <a:rPr lang="nl-NL" sz="2400" dirty="0" smtClean="0"/>
              <a:t> import </a:t>
            </a:r>
            <a:r>
              <a:rPr lang="nl-NL" sz="2400" dirty="0" err="1" smtClean="0"/>
              <a:t>pos_tag</a:t>
            </a:r>
            <a:endParaRPr lang="nl-NL" sz="24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nl-NL" sz="24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(words)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sz="2400" dirty="0"/>
              <a:t>[('</a:t>
            </a:r>
            <a:r>
              <a:rPr lang="mr-IN" sz="2400" dirty="0" err="1"/>
              <a:t>Hi</a:t>
            </a:r>
            <a:r>
              <a:rPr lang="mr-IN" sz="2400" dirty="0"/>
              <a:t>', 'NNP'), (',', ','), ('</a:t>
            </a:r>
            <a:r>
              <a:rPr lang="mr-IN" sz="2400" dirty="0" err="1"/>
              <a:t>everyone</a:t>
            </a:r>
            <a:r>
              <a:rPr lang="mr-IN" sz="2400" dirty="0"/>
              <a:t>', 'NN'), ('.', '.'), ('</a:t>
            </a:r>
            <a:r>
              <a:rPr lang="mr-IN" sz="2400" dirty="0" err="1"/>
              <a:t>My</a:t>
            </a:r>
            <a:r>
              <a:rPr lang="mr-IN" sz="2400" dirty="0"/>
              <a:t>', 'PRP$'), ('</a:t>
            </a:r>
            <a:r>
              <a:rPr lang="mr-IN" sz="2400" dirty="0" err="1"/>
              <a:t>name</a:t>
            </a:r>
            <a:r>
              <a:rPr lang="mr-IN" sz="2400" dirty="0"/>
              <a:t>', 'NN'), ('</a:t>
            </a:r>
            <a:r>
              <a:rPr lang="mr-IN" sz="2400" dirty="0" err="1"/>
              <a:t>is</a:t>
            </a:r>
            <a:r>
              <a:rPr lang="mr-IN" sz="2400" dirty="0"/>
              <a:t>', 'VBZ'), ('</a:t>
            </a:r>
            <a:r>
              <a:rPr lang="mr-IN" sz="2400" dirty="0" err="1"/>
              <a:t>Sam</a:t>
            </a:r>
            <a:r>
              <a:rPr lang="mr-IN" sz="2400" dirty="0"/>
              <a:t>', 'NNP'), ('.', </a:t>
            </a:r>
            <a:r>
              <a:rPr lang="mr-IN" sz="2400" dirty="0" smtClean="0"/>
              <a:t>'.')]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r>
              <a:rPr lang="en-US" sz="1800" dirty="0" smtClean="0"/>
              <a:t>NNP </a:t>
            </a:r>
            <a:r>
              <a:rPr lang="en-US" sz="1800" dirty="0"/>
              <a:t>-&gt; Proper Noun, singular</a:t>
            </a:r>
          </a:p>
          <a:p>
            <a:r>
              <a:rPr lang="en-US" sz="1800" dirty="0"/>
              <a:t>NN -&gt; Noun, singular or mass</a:t>
            </a:r>
          </a:p>
          <a:p>
            <a:r>
              <a:rPr lang="en-US" sz="1800" dirty="0"/>
              <a:t>PRP$ -&gt; Possessive pronoun</a:t>
            </a:r>
          </a:p>
          <a:p>
            <a:r>
              <a:rPr lang="en-US" sz="1800" dirty="0"/>
              <a:t>VBZ -&gt; Verb, 3rd person singular present</a:t>
            </a:r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List </a:t>
            </a:r>
            <a:r>
              <a:rPr lang="en-US" sz="1200" dirty="0"/>
              <a:t>of tags: </a:t>
            </a:r>
            <a:r>
              <a:rPr lang="en-US" sz="1200" u="sng" dirty="0"/>
              <a:t>http://</a:t>
            </a:r>
            <a:r>
              <a:rPr lang="en-US" sz="1200" u="sng" dirty="0" err="1"/>
              <a:t>www.ling.upenn.edu</a:t>
            </a:r>
            <a:r>
              <a:rPr lang="en-US" sz="1200" u="sng" dirty="0"/>
              <a:t>/courses/Fall_2003/ling001/</a:t>
            </a:r>
            <a:r>
              <a:rPr lang="en-US" sz="1200" u="sng" dirty="0" err="1"/>
              <a:t>penn_treebank_pos.html</a:t>
            </a:r>
            <a:endParaRPr lang="en-US" sz="1200" dirty="0"/>
          </a:p>
          <a:p>
            <a:pPr marL="0" lvl="1" indent="0" defTabSz="91440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0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rganized into collections of written texts (corpora)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Examples of NLTK Corpora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gutenberg</a:t>
            </a:r>
            <a:r>
              <a:rPr lang="en-US" sz="2000" dirty="0" smtClean="0"/>
              <a:t> (Project Gutenberg selections)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s</a:t>
            </a:r>
            <a:r>
              <a:rPr lang="en-US" sz="2000" dirty="0" err="1" smtClean="0"/>
              <a:t>hakespeare</a:t>
            </a:r>
            <a:r>
              <a:rPr lang="en-US" sz="2000" dirty="0" smtClean="0"/>
              <a:t> (selection of </a:t>
            </a:r>
            <a:r>
              <a:rPr lang="en-US" sz="2000" dirty="0"/>
              <a:t>S</a:t>
            </a:r>
            <a:r>
              <a:rPr lang="en-US" sz="2000" dirty="0" smtClean="0"/>
              <a:t>hakespeare’s plays)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twitter_samples</a:t>
            </a:r>
            <a:r>
              <a:rPr lang="en-US" sz="2000" dirty="0" smtClean="0"/>
              <a:t> (samples of tweets)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brown (Brown University’s collection of published works)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</a:t>
            </a:r>
            <a:r>
              <a:rPr lang="en-US" sz="2000" dirty="0" err="1" smtClean="0"/>
              <a:t>mudict</a:t>
            </a:r>
            <a:r>
              <a:rPr lang="en-US" sz="2000" dirty="0" smtClean="0"/>
              <a:t> (Carnegie Mellon’s dictionary of words/pronunciations)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4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064" y="2782527"/>
            <a:ext cx="6217894" cy="923330"/>
          </a:xfrm>
          <a:prstGeom prst="rect">
            <a:avLst/>
          </a:prstGeom>
          <a:solidFill>
            <a:schemeClr val="tx1">
              <a:alpha val="86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End of Section</a:t>
            </a:r>
          </a:p>
        </p:txBody>
      </p:sp>
    </p:spTree>
    <p:extLst>
      <p:ext uri="{BB962C8B-B14F-4D97-AF65-F5344CB8AC3E}">
        <p14:creationId xmlns:p14="http://schemas.microsoft.com/office/powerpoint/2010/main" val="239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What is NLP?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Natural Language Processing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Core Questions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How can we get a computer to understand speech and writing?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How can we get a computer to speak/write like a person?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2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Natural language understanding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How can a computer understand the meaning and nuances of human language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Natural language generation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Respond to language queries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Convert data stored into readable human language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Chat/Email bots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Siri/Alexa</a:t>
            </a:r>
          </a:p>
        </p:txBody>
      </p:sp>
    </p:spTree>
    <p:extLst>
      <p:ext uri="{BB962C8B-B14F-4D97-AF65-F5344CB8AC3E}">
        <p14:creationId xmlns:p14="http://schemas.microsoft.com/office/powerpoint/2010/main" val="292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NLP: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Why is Natural Language Processing Important?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Short Answer: Because natural language is important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Data is not </a:t>
            </a:r>
            <a:r>
              <a:rPr lang="en-US" dirty="0"/>
              <a:t>only numerical, but also </a:t>
            </a:r>
            <a:r>
              <a:rPr lang="en-US" dirty="0" smtClean="0"/>
              <a:t>textual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Deriving </a:t>
            </a:r>
            <a:r>
              <a:rPr lang="en-US" dirty="0"/>
              <a:t>strategies to </a:t>
            </a:r>
            <a:r>
              <a:rPr lang="en-US" dirty="0" smtClean="0"/>
              <a:t>extrapolate </a:t>
            </a:r>
            <a:r>
              <a:rPr lang="en-US" dirty="0"/>
              <a:t>information from this data is </a:t>
            </a:r>
            <a:r>
              <a:rPr lang="en-US" dirty="0" smtClean="0"/>
              <a:t>difficult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48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How can we use NLP to our advantage?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High-Level Applications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Language Translation (Google Translate)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Speech detection (</a:t>
            </a:r>
            <a:r>
              <a:rPr lang="en-US" sz="2000" dirty="0" err="1" smtClean="0"/>
              <a:t>Siri</a:t>
            </a:r>
            <a:r>
              <a:rPr lang="en-US" sz="2000" dirty="0" smtClean="0"/>
              <a:t>, </a:t>
            </a:r>
            <a:r>
              <a:rPr lang="en-US" sz="2000" dirty="0" err="1" smtClean="0"/>
              <a:t>SoundHound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Sentiment Analysis (</a:t>
            </a:r>
            <a:r>
              <a:rPr lang="en-US" sz="2000" dirty="0" err="1" smtClean="0"/>
              <a:t>Kensho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Plagiarism detector (</a:t>
            </a:r>
            <a:r>
              <a:rPr lang="en-US" sz="2000" dirty="0" err="1" smtClean="0"/>
              <a:t>turnitin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Grammar/Spelling checking (</a:t>
            </a:r>
            <a:r>
              <a:rPr lang="en-US" sz="2000" dirty="0" err="1" smtClean="0"/>
              <a:t>gmail</a:t>
            </a:r>
            <a:r>
              <a:rPr lang="en-US" sz="2000" dirty="0" smtClean="0"/>
              <a:t>, </a:t>
            </a:r>
            <a:r>
              <a:rPr lang="en-US" sz="2000" dirty="0" err="1" smtClean="0"/>
              <a:t>microsoft</a:t>
            </a:r>
            <a:r>
              <a:rPr lang="en-US" sz="2000" dirty="0" smtClean="0"/>
              <a:t> word)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Construction/Generation (chat bots)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5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Kensho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Financial data analysis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How do they use NLP?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understanding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organizes </a:t>
            </a:r>
            <a:r>
              <a:rPr lang="en-US" sz="1800" dirty="0"/>
              <a:t>corpora of a variety of textual </a:t>
            </a:r>
            <a:r>
              <a:rPr lang="en-US" sz="1800" dirty="0" smtClean="0"/>
              <a:t>data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economic reports, financial policies, political reports, drug approvals, </a:t>
            </a:r>
            <a:r>
              <a:rPr lang="en-US" sz="1800" dirty="0" err="1" smtClean="0"/>
              <a:t>etc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Natural language generation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Generate answers to questions and produce financial reports</a:t>
            </a:r>
            <a:endParaRPr lang="en-US" sz="1800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Lower Level </a:t>
            </a:r>
            <a:r>
              <a:rPr lang="en-US" sz="2400" dirty="0"/>
              <a:t>P</a:t>
            </a:r>
            <a:r>
              <a:rPr lang="en-US" sz="2400" dirty="0" smtClean="0"/>
              <a:t>roblems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Co-reference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Multiple words refer to the same subject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</a:t>
            </a:r>
            <a:r>
              <a:rPr lang="en-US" sz="1800" dirty="0" err="1" smtClean="0"/>
              <a:t>Ikhlaq</a:t>
            </a:r>
            <a:r>
              <a:rPr lang="en-US" sz="1800" dirty="0" smtClean="0"/>
              <a:t>, professor, he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Classification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Labeling input based on type/class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Morphological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Identifying different forms of a word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Ex: open, opened, opens, opening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Subproblems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Part-of-speech </a:t>
            </a:r>
            <a:r>
              <a:rPr lang="en-US" sz="2000" dirty="0"/>
              <a:t>tagging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Parsing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Sentence breaking (finding sentence boundaries)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Word segmentation (separating text by word</a:t>
            </a:r>
            <a:r>
              <a:rPr lang="en-US" sz="2000" dirty="0" smtClean="0"/>
              <a:t>)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What tools are available to simply these problems?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NLTK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7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265"/>
            <a:ext cx="8229600" cy="48866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What is NLTK?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The Natural Language Toolkit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Platform created for working with textual data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Libraries for NLP development in </a:t>
            </a:r>
            <a:r>
              <a:rPr lang="en-US" sz="2000" dirty="0" smtClean="0"/>
              <a:t>Python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Similar Resources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Stanford’s Core NLP Suite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848</Words>
  <Application>Microsoft Macintosh PowerPoint</Application>
  <PresentationFormat>On-screen Show (4:3)</PresentationFormat>
  <Paragraphs>173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Narrow</vt:lpstr>
      <vt:lpstr>Calibri</vt:lpstr>
      <vt:lpstr>Courier New</vt:lpstr>
      <vt:lpstr>Helvetica Neue Light</vt:lpstr>
      <vt:lpstr>Mangal</vt:lpstr>
      <vt:lpstr>ＭＳ Ｐゴシック</vt:lpstr>
      <vt:lpstr>Optima</vt:lpstr>
      <vt:lpstr>Arial</vt:lpstr>
      <vt:lpstr>Office Theme</vt:lpstr>
      <vt:lpstr>Natural Language Processing (NLP)  Natural Language Tool Kit (NLTK) Data-X : A Course and Lab for Data, Signals, and Systems Sam Choi, Ikhlaq Sidhu</vt:lpstr>
      <vt:lpstr>NLP: Main Idea</vt:lpstr>
      <vt:lpstr>NLP: Main Idea</vt:lpstr>
      <vt:lpstr>NLP: Implications</vt:lpstr>
      <vt:lpstr>NLP Applications</vt:lpstr>
      <vt:lpstr>Case Study</vt:lpstr>
      <vt:lpstr>NLP Subproblems</vt:lpstr>
      <vt:lpstr>NLP Subproblems</vt:lpstr>
      <vt:lpstr>NLTK: Introduction</vt:lpstr>
      <vt:lpstr>NLTK</vt:lpstr>
      <vt:lpstr>NLTK: Getting Started</vt:lpstr>
      <vt:lpstr>Using NLTK</vt:lpstr>
      <vt:lpstr>sent_tokenize &amp; word_tokenize</vt:lpstr>
      <vt:lpstr>Sentence Tokenization</vt:lpstr>
      <vt:lpstr>Word Tokenization</vt:lpstr>
      <vt:lpstr>pos_tag</vt:lpstr>
      <vt:lpstr>Part-of-Speech Tagging</vt:lpstr>
      <vt:lpstr>NLTK Data</vt:lpstr>
      <vt:lpstr>PowerPoint Presentation</vt:lpstr>
    </vt:vector>
  </TitlesOfParts>
  <Company>UC Berkeley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Sam Choi</cp:lastModifiedBy>
  <cp:revision>431</cp:revision>
  <cp:lastPrinted>2016-08-28T17:06:48Z</cp:lastPrinted>
  <dcterms:created xsi:type="dcterms:W3CDTF">2013-05-20T04:35:54Z</dcterms:created>
  <dcterms:modified xsi:type="dcterms:W3CDTF">2017-03-20T06:37:40Z</dcterms:modified>
</cp:coreProperties>
</file>