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794" r:id="rId2"/>
    <p:sldId id="801" r:id="rId3"/>
    <p:sldId id="802" r:id="rId4"/>
    <p:sldId id="803" r:id="rId5"/>
    <p:sldId id="804" r:id="rId6"/>
    <p:sldId id="806" r:id="rId7"/>
    <p:sldId id="805" r:id="rId8"/>
    <p:sldId id="812" r:id="rId9"/>
    <p:sldId id="808" r:id="rId10"/>
    <p:sldId id="813" r:id="rId11"/>
    <p:sldId id="807" r:id="rId12"/>
    <p:sldId id="814" r:id="rId13"/>
    <p:sldId id="815" r:id="rId14"/>
    <p:sldId id="809" r:id="rId15"/>
    <p:sldId id="810" r:id="rId16"/>
    <p:sldId id="80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89" autoAdjust="0"/>
    <p:restoredTop sz="68880" autoAdjust="0"/>
  </p:normalViewPr>
  <p:slideViewPr>
    <p:cSldViewPr snapToGrid="0" snapToObjects="1">
      <p:cViewPr>
        <p:scale>
          <a:sx n="63" d="100"/>
          <a:sy n="63" d="100"/>
        </p:scale>
        <p:origin x="-15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38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5AC15-D366-1045-8B95-906BED04EB57}" type="datetimeFigureOut">
              <a:rPr lang="en-US" smtClean="0"/>
              <a:pPr/>
              <a:t>12/27/16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382D8-B22D-6245-9253-78B81CE40B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83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8F9C5-D0B9-6043-966C-CD72DB596C87}" type="datetimeFigureOut">
              <a:rPr lang="en-US" smtClean="0"/>
              <a:pPr/>
              <a:t>12/27/16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54FB1-8543-584B-BB0F-CA47458AE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03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 used: http://</a:t>
            </a:r>
            <a:r>
              <a:rPr lang="en-US" dirty="0" err="1" smtClean="0"/>
              <a:t>www.slideshare.net</a:t>
            </a:r>
            <a:r>
              <a:rPr lang="en-US" dirty="0" smtClean="0"/>
              <a:t>/</a:t>
            </a:r>
            <a:r>
              <a:rPr lang="en-US" dirty="0" err="1" smtClean="0"/>
              <a:t>japerk</a:t>
            </a:r>
            <a:r>
              <a:rPr lang="en-US" dirty="0" smtClean="0"/>
              <a:t>/nltk-in-20-minutes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78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loads a trained sentence tokenizer, then calls its tokenize() method. has sentence tokenizers for 16 languages. Smarter than just splitting on punctuation.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loads a word tokenizer trained on treebank, then calls the tokenize() method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non-ascii characters are also a problem for word_tokenize(). wordpunct_tokenize() can often be better, but you need to first decide what a word is for your specific case. do contractions matter? can you replace them with two words? Demo shows the results from 4 different tokenizers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loads a pos tagger trained on treebank - first call will take a few seconds to load the pickle file off disk, every subsequent call will use in-memory tagger. can find tables of pos tag definitions online.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NNP: Proper noun,</a:t>
            </a:r>
            <a:r>
              <a:rPr lang="en-US" baseline="0" dirty="0" smtClean="0"/>
              <a:t> singular</a:t>
            </a:r>
            <a:endParaRPr lang="en-US" dirty="0" smtClean="0"/>
          </a:p>
          <a:p>
            <a:r>
              <a:rPr lang="en-US" dirty="0" smtClean="0"/>
              <a:t>PRP$: possessive</a:t>
            </a:r>
            <a:r>
              <a:rPr lang="en-US" baseline="0" dirty="0" smtClean="0"/>
              <a:t> pronoun</a:t>
            </a:r>
            <a:endParaRPr lang="en-US" dirty="0" smtClean="0"/>
          </a:p>
          <a:p>
            <a:r>
              <a:rPr lang="en-US" dirty="0" smtClean="0"/>
              <a:t>NN: Noun,</a:t>
            </a:r>
            <a:r>
              <a:rPr lang="en-US" baseline="0" dirty="0" smtClean="0"/>
              <a:t> singular or mass</a:t>
            </a:r>
            <a:endParaRPr lang="en-US" dirty="0" smtClean="0"/>
          </a:p>
          <a:p>
            <a:r>
              <a:rPr lang="en-US" dirty="0" smtClean="0"/>
              <a:t>VBZ: Verb, 3</a:t>
            </a:r>
            <a:r>
              <a:rPr lang="en-US" baseline="30000" dirty="0" smtClean="0"/>
              <a:t>rd</a:t>
            </a:r>
            <a:r>
              <a:rPr lang="en-US" dirty="0" smtClean="0"/>
              <a:t> person singular</a:t>
            </a:r>
            <a:r>
              <a:rPr lang="en-US" baseline="0" dirty="0" smtClean="0"/>
              <a:t> present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Note: “hi” is tagged as a proper noun, but it should be an interjection. NLTK uses sources such as the WSJ to train its </a:t>
            </a:r>
            <a:r>
              <a:rPr lang="en-US" baseline="0" dirty="0" err="1" smtClean="0"/>
              <a:t>pos_tag</a:t>
            </a:r>
            <a:r>
              <a:rPr lang="en-US" baseline="0" dirty="0" smtClean="0"/>
              <a:t> function, but the low instances of “hi” in its training set causes it to be sorted as a proper noun. This goes to show that even functions like </a:t>
            </a:r>
            <a:r>
              <a:rPr lang="en-US" baseline="0" dirty="0" err="1" smtClean="0"/>
              <a:t>pos_tag</a:t>
            </a:r>
            <a:r>
              <a:rPr lang="en-US" baseline="0" dirty="0" smtClean="0"/>
              <a:t> can be improved.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23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9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1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5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5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5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5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5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649571705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8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0070"/>
            <a:ext cx="8229600" cy="488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6156764"/>
            <a:ext cx="9144000" cy="702551"/>
            <a:chOff x="0" y="-120393"/>
            <a:chExt cx="9144000" cy="702551"/>
          </a:xfrm>
        </p:grpSpPr>
        <p:pic>
          <p:nvPicPr>
            <p:cNvPr id="5" name="Picture 4" descr="data.jpg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-120393"/>
              <a:ext cx="9144000" cy="70255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8760" y="-17641"/>
              <a:ext cx="2416643" cy="543738"/>
            </a:xfrm>
            <a:prstGeom prst="rect">
              <a:avLst/>
            </a:prstGeom>
            <a:solidFill>
              <a:schemeClr val="dk1">
                <a:alpha val="62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ourier New"/>
                  <a:cs typeface="Courier New"/>
                </a:rPr>
                <a:t>Data</a:t>
              </a:r>
              <a:r>
                <a:rPr lang="en-US" sz="2800" dirty="0" smtClean="0">
                  <a:latin typeface="Arial Narrow"/>
                  <a:cs typeface="Arial Narrow"/>
                </a:rPr>
                <a:t> </a:t>
              </a:r>
              <a:r>
                <a:rPr lang="en-US" sz="4400" baseline="30000" dirty="0" smtClean="0">
                  <a:latin typeface="Courier New"/>
                  <a:cs typeface="Courier New"/>
                </a:rPr>
                <a:t>X</a:t>
              </a:r>
              <a:endParaRPr lang="en-US" sz="1000" dirty="0">
                <a:latin typeface="Courier New"/>
                <a:cs typeface="Courier New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ext-processing.com/demo/tokenize/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ext-processing.com/demo/tokenize/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ling.upenn.edu/courses/Fall_2003/ling001/penn_treebank_pos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ltk.org/install.html" TargetMode="External"/><Relationship Id="rId4" Type="http://schemas.openxmlformats.org/officeDocument/2006/relationships/hyperlink" Target="http://www.nltk.org/data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ython.org/download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at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215" y="5381527"/>
            <a:ext cx="8207938" cy="1538883"/>
          </a:xfrm>
          <a:prstGeom prst="rect">
            <a:avLst/>
          </a:prstGeom>
          <a:solidFill>
            <a:schemeClr val="tx1">
              <a:alpha val="21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274320" tIns="274320" rIns="274320" bIns="274320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Ikhlaq Sidhu </a:t>
            </a:r>
            <a:r>
              <a:rPr lang="en-US" sz="1600" dirty="0">
                <a:solidFill>
                  <a:schemeClr val="bg1"/>
                </a:solidFill>
                <a:latin typeface="Helvetica Neue Light"/>
                <a:cs typeface="Helvetica Neue Light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Helvetica Neue Light"/>
                <a:cs typeface="Helvetica Neue Light"/>
              </a:rPr>
            </a:br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Chief </a:t>
            </a:r>
            <a:r>
              <a:rPr lang="en-US" sz="1600" dirty="0">
                <a:solidFill>
                  <a:schemeClr val="bg1"/>
                </a:solidFill>
                <a:latin typeface="Helvetica Neue Light"/>
                <a:cs typeface="Helvetica Neue Light"/>
              </a:rPr>
              <a:t>Scientist &amp; </a:t>
            </a:r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Founding Director, </a:t>
            </a:r>
            <a:b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</a:br>
            <a:r>
              <a:rPr lang="en-US" sz="1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Sutardja</a:t>
            </a:r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Center </a:t>
            </a:r>
            <a:r>
              <a:rPr lang="en-US" sz="1600" dirty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for Entrepreneurship &amp; </a:t>
            </a:r>
            <a:r>
              <a:rPr lang="en-US" sz="1600" dirty="0" smtClean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Technology</a:t>
            </a:r>
            <a:br>
              <a:rPr lang="en-US" sz="1600" dirty="0" smtClean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</a:br>
            <a:r>
              <a:rPr lang="en-US" sz="1600" dirty="0" smtClean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IEOR </a:t>
            </a:r>
            <a:r>
              <a:rPr lang="en-US" sz="1600" dirty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Emerging Area Professor </a:t>
            </a:r>
            <a:r>
              <a:rPr lang="en-US" sz="1600" dirty="0" smtClean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Award, UC Berkeley</a:t>
            </a:r>
            <a:endParaRPr lang="en-US" sz="1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4591" y="325795"/>
            <a:ext cx="1297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About Me: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47153" y="2024620"/>
            <a:ext cx="7772400" cy="1470025"/>
          </a:xfrm>
          <a:solidFill>
            <a:schemeClr val="dk1">
              <a:alpha val="7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Natural Language Processing (NLP) </a:t>
            </a:r>
            <a:br>
              <a:rPr lang="en-US" dirty="0" smtClean="0"/>
            </a:br>
            <a:r>
              <a:rPr lang="en-US" dirty="0" smtClean="0"/>
              <a:t>Natural Language Tool Kit (NLTK)</a:t>
            </a:r>
            <a:br>
              <a:rPr lang="en-US" dirty="0" smtClean="0"/>
            </a:br>
            <a:r>
              <a:rPr lang="en-US" sz="2000" dirty="0" smtClean="0"/>
              <a:t>Data-X : A Course and Lab for Data, Signals, and </a:t>
            </a:r>
            <a:r>
              <a:rPr lang="en-US" sz="2000" dirty="0" smtClean="0"/>
              <a:t>Systems</a:t>
            </a:r>
            <a:br>
              <a:rPr lang="en-US" sz="2000" dirty="0" smtClean="0"/>
            </a:br>
            <a:r>
              <a:rPr lang="en-US" sz="2000" dirty="0" smtClean="0"/>
              <a:t>Sam Choi, Ikhlaq Sidhu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7166" y="231586"/>
            <a:ext cx="3880743" cy="1200329"/>
          </a:xfrm>
          <a:prstGeom prst="rect">
            <a:avLst/>
          </a:prstGeom>
          <a:solidFill>
            <a:schemeClr val="dk1">
              <a:alpha val="4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Courier New"/>
                <a:cs typeface="Courier New"/>
              </a:rPr>
              <a:t>Data</a:t>
            </a:r>
            <a:r>
              <a:rPr lang="en-US" sz="5400" dirty="0" smtClean="0">
                <a:latin typeface="Arial Narrow"/>
                <a:cs typeface="Arial Narrow"/>
              </a:rPr>
              <a:t> </a:t>
            </a:r>
            <a:r>
              <a:rPr lang="en-US" sz="8000" baseline="30000" dirty="0" smtClean="0">
                <a:latin typeface="Courier New"/>
                <a:cs typeface="Courier New"/>
              </a:rPr>
              <a:t>X</a:t>
            </a:r>
            <a:r>
              <a:rPr lang="en-US" sz="5400" dirty="0" smtClean="0">
                <a:latin typeface="Courier New"/>
                <a:cs typeface="Courier New"/>
              </a:rPr>
              <a:t/>
            </a:r>
            <a:br>
              <a:rPr lang="en-US" sz="5400" dirty="0" smtClean="0">
                <a:latin typeface="Courier New"/>
                <a:cs typeface="Courier New"/>
              </a:rPr>
            </a:br>
            <a:endParaRPr lang="en-US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868216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7783"/>
            <a:ext cx="9144000" cy="6159881"/>
            <a:chOff x="0" y="0"/>
            <a:chExt cx="9144000" cy="6170414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61704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60376" y="5784706"/>
              <a:ext cx="11654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Jacob Perkins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1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Word Tokenization</a:t>
            </a:r>
          </a:p>
        </p:txBody>
      </p:sp>
      <p:sp>
        <p:nvSpPr>
          <p:cNvPr id="63" name="Shape 63"/>
          <p:cNvSpPr/>
          <p:nvPr/>
        </p:nvSpPr>
        <p:spPr>
          <a:xfrm>
            <a:off x="556977" y="1823467"/>
            <a:ext cx="7536657" cy="1389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  <a:effectLst/>
              </a:defRPr>
            </a:pPr>
            <a:r>
              <a:rPr sz="2400" dirty="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</a:rPr>
              <a:t>&gt;&gt;&gt; from nltk.tokenize import word_tokenize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  <a:effectLst/>
              </a:defRPr>
            </a:pPr>
            <a:r>
              <a:rPr sz="2400" dirty="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</a:rPr>
              <a:t>&gt;&gt;&gt; word_tokenize('This is NLTK.')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  <a:effectLst/>
              </a:defRPr>
            </a:pPr>
            <a:r>
              <a:rPr sz="2400" dirty="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</a:rPr>
              <a:t>['This', 'is', 'NLTK', '.']</a:t>
            </a:r>
          </a:p>
        </p:txBody>
      </p:sp>
      <p:pic>
        <p:nvPicPr>
          <p:cNvPr id="64" name="word_tokeniz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6977" y="4382505"/>
            <a:ext cx="4727655" cy="119193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36211986"/>
      </p:ext>
    </p:extLst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NLTK: </a:t>
            </a:r>
            <a:r>
              <a:rPr lang="en-US" dirty="0" err="1" smtClean="0"/>
              <a:t>word_tokenize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8822"/>
            <a:ext cx="8229600" cy="488669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err="1" smtClean="0">
                <a:cs typeface="Calibri"/>
              </a:rPr>
              <a:t>word_tokenize</a:t>
            </a:r>
            <a:r>
              <a:rPr lang="en-US" sz="2400" dirty="0">
                <a:cs typeface="Calibri"/>
              </a:rPr>
              <a:t>() 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cs typeface="Calibri"/>
              </a:rPr>
              <a:t>Takes a single string as input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cs typeface="Calibri"/>
              </a:rPr>
              <a:t>Returns the string as a list of </a:t>
            </a:r>
            <a:r>
              <a:rPr lang="en-US" sz="2000" dirty="0" smtClean="0">
                <a:cs typeface="Calibri"/>
              </a:rPr>
              <a:t>words</a:t>
            </a:r>
            <a:endParaRPr lang="en-US" sz="2000" dirty="0">
              <a:cs typeface="Calibri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&gt;</a:t>
            </a:r>
            <a:r>
              <a:rPr lang="en-US" dirty="0">
                <a:latin typeface="Consolas"/>
                <a:cs typeface="Consolas"/>
              </a:rPr>
              <a:t>&gt;&gt; from </a:t>
            </a:r>
            <a:r>
              <a:rPr lang="en-US" dirty="0" err="1">
                <a:latin typeface="Consolas"/>
                <a:cs typeface="Consolas"/>
              </a:rPr>
              <a:t>nltk.tokenize</a:t>
            </a:r>
            <a:r>
              <a:rPr lang="en-US" dirty="0">
                <a:latin typeface="Consolas"/>
                <a:cs typeface="Consolas"/>
              </a:rPr>
              <a:t> import </a:t>
            </a:r>
            <a:r>
              <a:rPr lang="en-US" dirty="0" err="1" smtClean="0">
                <a:latin typeface="Consolas"/>
                <a:cs typeface="Consolas"/>
              </a:rPr>
              <a:t>word_tokenize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&gt;&gt;&gt; bio = “Hello world! My name is </a:t>
            </a:r>
            <a:r>
              <a:rPr lang="en-US" dirty="0" err="1">
                <a:latin typeface="Consolas"/>
                <a:cs typeface="Consolas"/>
              </a:rPr>
              <a:t>Ikhlaq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Sidhu</a:t>
            </a:r>
            <a:r>
              <a:rPr lang="en-US" dirty="0">
                <a:latin typeface="Consolas"/>
                <a:cs typeface="Consolas"/>
              </a:rPr>
              <a:t>.”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&gt;&gt;&gt; </a:t>
            </a:r>
            <a:r>
              <a:rPr lang="en-US" dirty="0" err="1" smtClean="0">
                <a:latin typeface="Consolas"/>
                <a:cs typeface="Consolas"/>
              </a:rPr>
              <a:t>word_tokenize</a:t>
            </a:r>
            <a:r>
              <a:rPr lang="en-US" dirty="0">
                <a:latin typeface="Consolas"/>
                <a:cs typeface="Consolas"/>
              </a:rPr>
              <a:t>(bio)</a:t>
            </a:r>
          </a:p>
          <a:p>
            <a:pPr marL="0" indent="0">
              <a:buNone/>
            </a:pPr>
            <a:r>
              <a:rPr lang="nl-NL" dirty="0">
                <a:latin typeface="Consolas"/>
                <a:cs typeface="Consolas"/>
              </a:rPr>
              <a:t>['</a:t>
            </a:r>
            <a:r>
              <a:rPr lang="nl-NL" dirty="0" err="1">
                <a:latin typeface="Consolas"/>
                <a:cs typeface="Consolas"/>
              </a:rPr>
              <a:t>Hello</a:t>
            </a:r>
            <a:r>
              <a:rPr lang="nl-NL" dirty="0">
                <a:latin typeface="Consolas"/>
                <a:cs typeface="Consolas"/>
              </a:rPr>
              <a:t>', '</a:t>
            </a:r>
            <a:r>
              <a:rPr lang="nl-NL" dirty="0" err="1">
                <a:latin typeface="Consolas"/>
                <a:cs typeface="Consolas"/>
              </a:rPr>
              <a:t>world</a:t>
            </a:r>
            <a:r>
              <a:rPr lang="nl-NL" dirty="0">
                <a:latin typeface="Consolas"/>
                <a:cs typeface="Consolas"/>
              </a:rPr>
              <a:t>', '!', 'My', 'name', 'is', '</a:t>
            </a:r>
            <a:r>
              <a:rPr lang="nl-NL" dirty="0" err="1">
                <a:latin typeface="Consolas"/>
                <a:cs typeface="Consolas"/>
              </a:rPr>
              <a:t>Ikhlaq</a:t>
            </a:r>
            <a:r>
              <a:rPr lang="nl-NL" dirty="0">
                <a:latin typeface="Consolas"/>
                <a:cs typeface="Consolas"/>
              </a:rPr>
              <a:t>', '</a:t>
            </a:r>
            <a:r>
              <a:rPr lang="nl-NL" dirty="0" err="1">
                <a:latin typeface="Consolas"/>
                <a:cs typeface="Consolas"/>
              </a:rPr>
              <a:t>Sidhu</a:t>
            </a:r>
            <a:r>
              <a:rPr lang="nl-NL" dirty="0">
                <a:latin typeface="Consolas"/>
                <a:cs typeface="Consolas"/>
              </a:rPr>
              <a:t>', '.']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73771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7783"/>
            <a:ext cx="9144000" cy="6170414"/>
            <a:chOff x="0" y="0"/>
            <a:chExt cx="9144000" cy="6170414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61704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60376" y="5784706"/>
              <a:ext cx="11654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Jacob Perkins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1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What's a Word?</a:t>
            </a:r>
          </a:p>
        </p:txBody>
      </p:sp>
      <p:sp>
        <p:nvSpPr>
          <p:cNvPr id="69" name="Shape 69"/>
          <p:cNvSpPr/>
          <p:nvPr/>
        </p:nvSpPr>
        <p:spPr>
          <a:xfrm>
            <a:off x="556977" y="1412923"/>
            <a:ext cx="7536657" cy="227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  <a:effectLst/>
              </a:defRPr>
            </a:pPr>
            <a:r>
              <a:rPr sz="2400" dirty="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</a:rPr>
              <a:t>&gt;&gt;&gt; word_tokenize("What's up?")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  <a:effectLst/>
              </a:defRPr>
            </a:pPr>
            <a:r>
              <a:rPr sz="2400" dirty="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</a:rPr>
              <a:t>['What', "'s", 'up', '?']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  <a:effectLst/>
              </a:defRPr>
            </a:pPr>
            <a:r>
              <a:rPr sz="2400" dirty="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</a:rPr>
              <a:t>&gt;&gt;&gt; from nltk.tokenize import wordpunct_tokenize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  <a:effectLst/>
              </a:defRPr>
            </a:pPr>
            <a:r>
              <a:rPr sz="2400" dirty="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</a:rPr>
              <a:t>&gt;&gt;&gt; wordpunct_tokenize("What's up?")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  <a:effectLst/>
              </a:defRPr>
            </a:pPr>
            <a:r>
              <a:rPr sz="2400" dirty="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</a:rPr>
              <a:t>['What', "'", 's', 'up', '?']</a:t>
            </a:r>
          </a:p>
        </p:txBody>
      </p:sp>
      <p:sp>
        <p:nvSpPr>
          <p:cNvPr id="70" name="Shape 70"/>
          <p:cNvSpPr/>
          <p:nvPr/>
        </p:nvSpPr>
        <p:spPr>
          <a:xfrm>
            <a:off x="553641" y="4223385"/>
            <a:ext cx="6991945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 dirty="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Learn More: </a:t>
            </a:r>
            <a:r>
              <a:rPr sz="2000" u="sng" dirty="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http://text-processing.com/demo/tokenize/</a:t>
            </a:r>
          </a:p>
        </p:txBody>
      </p:sp>
      <p:pic>
        <p:nvPicPr>
          <p:cNvPr id="71" name="word_tokeniz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6977" y="4741640"/>
            <a:ext cx="5070335" cy="105084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029928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7783"/>
            <a:ext cx="9144000" cy="6170414"/>
            <a:chOff x="0" y="0"/>
            <a:chExt cx="9144000" cy="6170414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61704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60376" y="5784706"/>
              <a:ext cx="11654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Jacob Perkins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1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Part-of-Speech Tagging</a:t>
            </a:r>
          </a:p>
        </p:txBody>
      </p:sp>
      <p:sp>
        <p:nvSpPr>
          <p:cNvPr id="76" name="Shape 76"/>
          <p:cNvSpPr/>
          <p:nvPr/>
        </p:nvSpPr>
        <p:spPr>
          <a:xfrm>
            <a:off x="556977" y="1684125"/>
            <a:ext cx="7536657" cy="2277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  <a:effectLst/>
              </a:defRPr>
            </a:pPr>
            <a:r>
              <a:rPr sz="2000" dirty="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</a:rPr>
              <a:t>&gt;&gt;&gt; words = word_tokenize("And now for something completely different")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  <a:effectLst/>
              </a:defRPr>
            </a:pPr>
            <a:r>
              <a:rPr sz="2000" dirty="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</a:rPr>
              <a:t>&gt;&gt;&gt; from nltk.tag import pos_tag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  <a:effectLst/>
              </a:defRPr>
            </a:pPr>
            <a:r>
              <a:rPr sz="2000" dirty="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</a:rPr>
              <a:t>&gt;&gt;&gt; pos_tag(words)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  <a:effectLst/>
              </a:defRPr>
            </a:pPr>
            <a:r>
              <a:rPr sz="2000" dirty="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</a:rPr>
              <a:t>[('And', 'CC'), ('now', 'RB'), ('for', 'IN'), ('something', 'NN'), ('completely', 'RB'), ('different', 'JJ')]</a:t>
            </a:r>
          </a:p>
        </p:txBody>
      </p:sp>
      <p:sp>
        <p:nvSpPr>
          <p:cNvPr id="77" name="Shape 77"/>
          <p:cNvSpPr/>
          <p:nvPr/>
        </p:nvSpPr>
        <p:spPr>
          <a:xfrm>
            <a:off x="553641" y="4019734"/>
            <a:ext cx="6991945" cy="718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100" dirty="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Tags List: </a:t>
            </a:r>
            <a:r>
              <a:rPr sz="2100" u="sng" dirty="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http://www.ling.upenn.edu/courses/Fall_2003/ling001/penn_treebank_pos.html</a:t>
            </a:r>
          </a:p>
        </p:txBody>
      </p:sp>
      <p:pic>
        <p:nvPicPr>
          <p:cNvPr id="78" name="pos_tag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3641" y="4986638"/>
            <a:ext cx="6380580" cy="111521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662908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NLTK: </a:t>
            </a:r>
            <a:r>
              <a:rPr lang="en-US" dirty="0" err="1" smtClean="0"/>
              <a:t>pos_tag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3046"/>
            <a:ext cx="8229600" cy="488197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 err="1" smtClean="0">
                <a:cs typeface="Calibri"/>
              </a:rPr>
              <a:t>pos_tag</a:t>
            </a:r>
            <a:r>
              <a:rPr lang="en-US" sz="2400" dirty="0" smtClean="0">
                <a:cs typeface="Calibri"/>
              </a:rPr>
              <a:t>()</a:t>
            </a:r>
            <a:endParaRPr lang="en-US" sz="2400" dirty="0">
              <a:cs typeface="Calibri"/>
            </a:endParaRPr>
          </a:p>
          <a:p>
            <a:pPr lvl="1">
              <a:lnSpc>
                <a:spcPct val="120000"/>
              </a:lnSpc>
            </a:pPr>
            <a:r>
              <a:rPr lang="en-US" sz="2000" dirty="0">
                <a:cs typeface="Calibri"/>
              </a:rPr>
              <a:t>Takes a </a:t>
            </a:r>
            <a:r>
              <a:rPr lang="en-US" sz="2000" dirty="0" smtClean="0">
                <a:cs typeface="Calibri"/>
              </a:rPr>
              <a:t>list of words as input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cs typeface="Calibri"/>
              </a:rPr>
              <a:t>Returns a</a:t>
            </a:r>
          </a:p>
          <a:p>
            <a:pPr marL="0" indent="0">
              <a:lnSpc>
                <a:spcPct val="130000"/>
              </a:lnSpc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&gt;&gt;</a:t>
            </a:r>
            <a:r>
              <a:rPr lang="en-US" dirty="0" smtClean="0">
                <a:latin typeface="Consolas"/>
                <a:cs typeface="Consolas"/>
              </a:rPr>
              <a:t>&gt; from </a:t>
            </a:r>
            <a:r>
              <a:rPr lang="en-US" dirty="0" err="1" smtClean="0">
                <a:latin typeface="Consolas"/>
                <a:cs typeface="Consolas"/>
              </a:rPr>
              <a:t>nltk</a:t>
            </a:r>
            <a:r>
              <a:rPr lang="en-US" dirty="0" smtClean="0">
                <a:latin typeface="Consolas"/>
                <a:cs typeface="Consolas"/>
              </a:rPr>
              <a:t> import </a:t>
            </a:r>
            <a:r>
              <a:rPr lang="en-US" dirty="0" err="1" smtClean="0">
                <a:latin typeface="Consolas"/>
                <a:cs typeface="Consolas"/>
              </a:rPr>
              <a:t>pos_tag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&gt;&gt;&gt; bio = “Hi my name is </a:t>
            </a:r>
            <a:r>
              <a:rPr lang="en-US" dirty="0" err="1" smtClean="0">
                <a:latin typeface="Consolas"/>
                <a:cs typeface="Consolas"/>
              </a:rPr>
              <a:t>Ikhlaq</a:t>
            </a:r>
            <a:r>
              <a:rPr lang="en-US" dirty="0" smtClean="0">
                <a:latin typeface="Consolas"/>
                <a:cs typeface="Consolas"/>
              </a:rPr>
              <a:t>”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&gt;&gt;&gt; </a:t>
            </a:r>
            <a:r>
              <a:rPr lang="en-US" dirty="0" err="1" smtClean="0">
                <a:latin typeface="Consolas"/>
                <a:cs typeface="Consolas"/>
              </a:rPr>
              <a:t>pos_tag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word_tokenize</a:t>
            </a:r>
            <a:r>
              <a:rPr lang="en-US" dirty="0" smtClean="0">
                <a:latin typeface="Consolas"/>
                <a:cs typeface="Consolas"/>
              </a:rPr>
              <a:t>(bio))</a:t>
            </a:r>
          </a:p>
          <a:p>
            <a:pPr marL="0" indent="0">
              <a:buNone/>
            </a:pPr>
            <a:r>
              <a:rPr lang="nl-NL" dirty="0">
                <a:latin typeface="Consolas"/>
                <a:cs typeface="Consolas"/>
              </a:rPr>
              <a:t>[('Hi', 'NNP'), ('</a:t>
            </a:r>
            <a:r>
              <a:rPr lang="nl-NL" dirty="0" err="1">
                <a:latin typeface="Consolas"/>
                <a:cs typeface="Consolas"/>
              </a:rPr>
              <a:t>my</a:t>
            </a:r>
            <a:r>
              <a:rPr lang="nl-NL" dirty="0">
                <a:latin typeface="Consolas"/>
                <a:cs typeface="Consolas"/>
              </a:rPr>
              <a:t>', 'PRP$'), ('name', 'NN'), ('is', 'VBZ'), ('</a:t>
            </a:r>
            <a:r>
              <a:rPr lang="nl-NL" dirty="0" err="1">
                <a:latin typeface="Consolas"/>
                <a:cs typeface="Consolas"/>
              </a:rPr>
              <a:t>Ikhlaq</a:t>
            </a:r>
            <a:r>
              <a:rPr lang="nl-NL" dirty="0">
                <a:latin typeface="Consolas"/>
                <a:cs typeface="Consolas"/>
              </a:rPr>
              <a:t>', 'NNP')</a:t>
            </a:r>
            <a:r>
              <a:rPr lang="nl-NL" dirty="0" smtClean="0">
                <a:latin typeface="Consolas"/>
                <a:cs typeface="Consolas"/>
              </a:rPr>
              <a:t>]</a:t>
            </a:r>
          </a:p>
          <a:p>
            <a:pPr marL="0" indent="0">
              <a:buNone/>
            </a:pPr>
            <a:endParaRPr lang="nl-NL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nl-NL" sz="1800" dirty="0" smtClean="0">
                <a:latin typeface="Calibri"/>
                <a:cs typeface="Calibri"/>
                <a:hlinkClick r:id="rId3"/>
              </a:rPr>
              <a:t>https</a:t>
            </a:r>
            <a:r>
              <a:rPr lang="nl-NL" sz="1800" dirty="0">
                <a:latin typeface="Calibri"/>
                <a:cs typeface="Calibri"/>
                <a:hlinkClick r:id="rId3"/>
              </a:rPr>
              <a:t>://www.ling.upenn.edu/courses/Fall_2003/ling001/</a:t>
            </a:r>
            <a:r>
              <a:rPr lang="nl-NL" sz="1800" dirty="0" smtClean="0">
                <a:latin typeface="Calibri"/>
                <a:cs typeface="Calibri"/>
                <a:hlinkClick r:id="rId3"/>
              </a:rPr>
              <a:t>penn_treebank_pos.html</a:t>
            </a:r>
            <a:endParaRPr lang="nl-NL" sz="1800" dirty="0" smtClean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5681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NLTK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400" dirty="0"/>
              <a:t>O</a:t>
            </a:r>
            <a:r>
              <a:rPr lang="en-US" sz="2400" dirty="0" smtClean="0"/>
              <a:t>rganized into collections of written texts (corpora)</a:t>
            </a:r>
          </a:p>
          <a:p>
            <a:pPr>
              <a:lnSpc>
                <a:spcPct val="140000"/>
              </a:lnSpc>
            </a:pPr>
            <a:r>
              <a:rPr lang="en-US" sz="2400" dirty="0" smtClean="0"/>
              <a:t>Examples of NLTK Corpora</a:t>
            </a:r>
            <a:endParaRPr lang="en-US" sz="2000" dirty="0" smtClean="0"/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gutenberg</a:t>
            </a:r>
            <a:r>
              <a:rPr lang="en-US" sz="2000" dirty="0" smtClean="0"/>
              <a:t> (Project Gutenberg selections)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s</a:t>
            </a:r>
            <a:r>
              <a:rPr lang="en-US" sz="2000" dirty="0" err="1" smtClean="0"/>
              <a:t>hakespeare</a:t>
            </a:r>
            <a:r>
              <a:rPr lang="en-US" sz="2000" dirty="0" smtClean="0"/>
              <a:t> (selection of </a:t>
            </a:r>
            <a:r>
              <a:rPr lang="en-US" sz="2000" dirty="0"/>
              <a:t>S</a:t>
            </a:r>
            <a:r>
              <a:rPr lang="en-US" sz="2000" dirty="0" smtClean="0"/>
              <a:t>hakespeare’s plays)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twitter_samples</a:t>
            </a:r>
            <a:r>
              <a:rPr lang="en-US" sz="2000" dirty="0" smtClean="0"/>
              <a:t> (samples of tweets)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brown (Brown University’s collection of published works)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c</a:t>
            </a:r>
            <a:r>
              <a:rPr lang="en-US" sz="2000" dirty="0" err="1" smtClean="0"/>
              <a:t>mudict</a:t>
            </a:r>
            <a:r>
              <a:rPr lang="en-US" sz="2000" dirty="0" smtClean="0"/>
              <a:t> (Carnegie Mellon’s dictionary of words/pronunciations)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69462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8064" y="2782527"/>
            <a:ext cx="6217894" cy="923330"/>
          </a:xfrm>
          <a:prstGeom prst="rect">
            <a:avLst/>
          </a:prstGeom>
          <a:solidFill>
            <a:schemeClr val="tx1">
              <a:alpha val="86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274320" tIns="274320" rIns="274320" bIns="27432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End of Section</a:t>
            </a:r>
          </a:p>
        </p:txBody>
      </p:sp>
    </p:spTree>
    <p:extLst>
      <p:ext uri="{BB962C8B-B14F-4D97-AF65-F5344CB8AC3E}">
        <p14:creationId xmlns:p14="http://schemas.microsoft.com/office/powerpoint/2010/main" val="239856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NLP: Main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What is NLP?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Natural Language Processing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Core Questions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How can we get a computer to understand speech and writing?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How can we get a computer to speak/write like a person</a:t>
            </a:r>
            <a:r>
              <a:rPr lang="en-US" sz="2000" dirty="0"/>
              <a:t>?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21612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How can we use NLP to our advantage?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 smtClean="0"/>
              <a:t>High-Level Applications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Language Translation (Google Translate)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Speech detection (</a:t>
            </a:r>
            <a:r>
              <a:rPr lang="en-US" sz="2000" dirty="0" err="1" smtClean="0"/>
              <a:t>Siri</a:t>
            </a:r>
            <a:r>
              <a:rPr lang="en-US" sz="2000" dirty="0" smtClean="0"/>
              <a:t>, </a:t>
            </a:r>
            <a:r>
              <a:rPr lang="en-US" sz="2000" dirty="0" err="1" smtClean="0"/>
              <a:t>SoundHound</a:t>
            </a:r>
            <a:r>
              <a:rPr lang="en-US" sz="20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 Sentiment Analysis (</a:t>
            </a:r>
            <a:r>
              <a:rPr lang="en-US" sz="2000" dirty="0" err="1" smtClean="0"/>
              <a:t>Kensho</a:t>
            </a:r>
            <a:r>
              <a:rPr lang="en-US" sz="20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Plagiarism detector (</a:t>
            </a:r>
            <a:r>
              <a:rPr lang="en-US" sz="2000" dirty="0" err="1" smtClean="0"/>
              <a:t>turnitin</a:t>
            </a:r>
            <a:r>
              <a:rPr lang="en-US" sz="20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Grammar/Spelling checking (</a:t>
            </a:r>
            <a:r>
              <a:rPr lang="en-US" sz="2000" dirty="0" err="1" smtClean="0"/>
              <a:t>gmail</a:t>
            </a:r>
            <a:r>
              <a:rPr lang="en-US" sz="2000" dirty="0" smtClean="0"/>
              <a:t>, </a:t>
            </a:r>
            <a:r>
              <a:rPr lang="en-US" sz="2000" dirty="0" err="1" smtClean="0"/>
              <a:t>microsoft</a:t>
            </a:r>
            <a:r>
              <a:rPr lang="en-US" sz="2000" dirty="0" smtClean="0"/>
              <a:t> word)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Construction/Generation (chat bots)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0493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Lower Level Applications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Co-reference</a:t>
            </a:r>
          </a:p>
          <a:p>
            <a:pPr lvl="2">
              <a:lnSpc>
                <a:spcPct val="120000"/>
              </a:lnSpc>
            </a:pPr>
            <a:r>
              <a:rPr lang="en-US" sz="1800" dirty="0" smtClean="0"/>
              <a:t>Multiple words refer to the same subject</a:t>
            </a:r>
          </a:p>
          <a:p>
            <a:pPr lvl="2">
              <a:lnSpc>
                <a:spcPct val="120000"/>
              </a:lnSpc>
            </a:pPr>
            <a:r>
              <a:rPr lang="en-US" sz="1800" dirty="0" smtClean="0"/>
              <a:t>Ex: </a:t>
            </a:r>
            <a:r>
              <a:rPr lang="en-US" sz="1800" dirty="0" err="1" smtClean="0"/>
              <a:t>Ikhlaq</a:t>
            </a:r>
            <a:r>
              <a:rPr lang="en-US" sz="1800" dirty="0" smtClean="0"/>
              <a:t>, professor, he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Classification</a:t>
            </a:r>
          </a:p>
          <a:p>
            <a:pPr lvl="2">
              <a:lnSpc>
                <a:spcPct val="120000"/>
              </a:lnSpc>
            </a:pPr>
            <a:r>
              <a:rPr lang="en-US" sz="1800" dirty="0" smtClean="0"/>
              <a:t>Labeling input based on type/class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Morphological</a:t>
            </a:r>
          </a:p>
          <a:p>
            <a:pPr lvl="2">
              <a:lnSpc>
                <a:spcPct val="120000"/>
              </a:lnSpc>
            </a:pPr>
            <a:r>
              <a:rPr lang="en-US" sz="1800" dirty="0" smtClean="0"/>
              <a:t>Identifying different forms of a word</a:t>
            </a:r>
          </a:p>
          <a:p>
            <a:pPr lvl="2">
              <a:lnSpc>
                <a:spcPct val="120000"/>
              </a:lnSpc>
            </a:pPr>
            <a:r>
              <a:rPr lang="en-US" sz="1800" dirty="0" smtClean="0"/>
              <a:t>Ex: open, opened, opens, opening</a:t>
            </a:r>
          </a:p>
          <a:p>
            <a:pPr lvl="2"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0493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4265"/>
            <a:ext cx="8229600" cy="488669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What is NLTK?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Natural Language </a:t>
            </a:r>
            <a:r>
              <a:rPr lang="en-US" sz="2000" dirty="0" smtClean="0"/>
              <a:t>Toolkit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Features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Sentence &amp; word tokenization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Part of speech tagging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Chunking &amp; named entity recognition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Text classification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Resources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Corpora</a:t>
            </a:r>
            <a:r>
              <a:rPr lang="en-US" sz="2000" dirty="0"/>
              <a:t>, large sets of organized </a:t>
            </a:r>
            <a:r>
              <a:rPr lang="en-US" sz="2000" dirty="0" smtClean="0"/>
              <a:t>data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Sources include: WSJ, twitter, Project Gutenberg, etc.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7529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NLTK: 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Install Python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hlinkClick r:id="rId2"/>
              </a:rPr>
              <a:t>https://www.python.org/downloads</a:t>
            </a:r>
            <a:r>
              <a:rPr lang="en-US" sz="2200" dirty="0" smtClean="0">
                <a:hlinkClick r:id="rId2"/>
              </a:rPr>
              <a:t>/</a:t>
            </a:r>
            <a:endParaRPr lang="en-US" sz="22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Install NLTK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hlinkClick r:id="rId3"/>
              </a:rPr>
              <a:t>http://</a:t>
            </a:r>
            <a:r>
              <a:rPr lang="en-US" sz="2000" dirty="0" err="1">
                <a:hlinkClick r:id="rId3"/>
              </a:rPr>
              <a:t>www.nltk.org</a:t>
            </a:r>
            <a:r>
              <a:rPr lang="en-US" sz="2000" dirty="0">
                <a:hlinkClick r:id="rId3"/>
              </a:rPr>
              <a:t>/</a:t>
            </a:r>
            <a:r>
              <a:rPr lang="en-US" sz="2000" dirty="0" err="1">
                <a:hlinkClick r:id="rId3"/>
              </a:rPr>
              <a:t>install.html</a:t>
            </a: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Download Corpora (NLTK Data)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hlinkClick r:id="rId4"/>
              </a:rPr>
              <a:t>http://www.nltk.org/</a:t>
            </a:r>
            <a:r>
              <a:rPr lang="en-US" sz="2000" dirty="0" smtClean="0">
                <a:hlinkClick r:id="rId4"/>
              </a:rPr>
              <a:t>data.html</a:t>
            </a:r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124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NLTK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1320"/>
            <a:ext cx="8229600" cy="488669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Basic Functions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w</a:t>
            </a:r>
            <a:r>
              <a:rPr lang="en-US" sz="2000" dirty="0" smtClean="0"/>
              <a:t>ords()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Partitions a text file into a list where each element in a word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s</a:t>
            </a:r>
            <a:r>
              <a:rPr lang="en-US" sz="2000" dirty="0" err="1" smtClean="0"/>
              <a:t>ents</a:t>
            </a:r>
            <a:r>
              <a:rPr lang="en-US" sz="2000" dirty="0" smtClean="0"/>
              <a:t>()</a:t>
            </a:r>
          </a:p>
          <a:p>
            <a:pPr lvl="2">
              <a:lnSpc>
                <a:spcPct val="120000"/>
              </a:lnSpc>
            </a:pPr>
            <a:r>
              <a:rPr lang="en-US" sz="2000" dirty="0" err="1" smtClean="0"/>
              <a:t>Partions</a:t>
            </a:r>
            <a:r>
              <a:rPr lang="en-US" sz="2000" dirty="0" smtClean="0"/>
              <a:t> a text file into lists of words – each list a sentence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sent_tokenize</a:t>
            </a:r>
            <a:endParaRPr lang="en-US" sz="2000" dirty="0" smtClean="0"/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Organize text into a list of sentences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word_tokenize</a:t>
            </a:r>
            <a:endParaRPr lang="en-US" sz="2000" dirty="0" smtClean="0"/>
          </a:p>
          <a:p>
            <a:pPr lvl="2">
              <a:lnSpc>
                <a:spcPct val="120000"/>
              </a:lnSpc>
            </a:pPr>
            <a:r>
              <a:rPr lang="en-US" sz="2000" dirty="0"/>
              <a:t>o</a:t>
            </a:r>
            <a:r>
              <a:rPr lang="en-US" sz="2000" dirty="0" smtClean="0"/>
              <a:t>rganize text into a list of words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pos_tag</a:t>
            </a:r>
            <a:endParaRPr lang="en-US" sz="2000" dirty="0" smtClean="0"/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tag part of speech for each word in a list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93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7783"/>
            <a:ext cx="9144000" cy="6170414"/>
            <a:chOff x="0" y="0"/>
            <a:chExt cx="9144000" cy="6170414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9144000" cy="61704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960376" y="5784706"/>
              <a:ext cx="11654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Jacob Perkins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1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Sentence Tokenization</a:t>
            </a:r>
          </a:p>
        </p:txBody>
      </p:sp>
      <p:sp>
        <p:nvSpPr>
          <p:cNvPr id="57" name="Shape 57"/>
          <p:cNvSpPr/>
          <p:nvPr/>
        </p:nvSpPr>
        <p:spPr>
          <a:xfrm>
            <a:off x="556977" y="1605154"/>
            <a:ext cx="7536657" cy="2719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  <a:effectLst/>
              </a:defRPr>
            </a:pPr>
            <a:r>
              <a:rPr sz="2400" dirty="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</a:rPr>
              <a:t>&gt;&gt;&gt; from nltk.tokenize import sent_tokenize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  <a:effectLst/>
              </a:defRPr>
            </a:pPr>
            <a:r>
              <a:rPr sz="2400" dirty="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</a:rPr>
              <a:t>&gt;&gt;&gt; sent_tokenize("Hello SF Python. This is NLTK.")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  <a:effectLst/>
              </a:defRPr>
            </a:pPr>
            <a:r>
              <a:rPr sz="2400" dirty="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</a:rPr>
              <a:t>['Hello SF Python.', 'This is NLTK.']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  <a:effectLst/>
              </a:defRPr>
            </a:pPr>
            <a:endParaRPr sz="2400" dirty="0">
              <a:solidFill>
                <a:srgbClr val="FFFFFF"/>
              </a:solidFill>
              <a:effectLst>
                <a:outerShdw blurRad="38100" dist="64529" dir="2700000" rotWithShape="0">
                  <a:srgbClr val="000000">
                    <a:alpha val="48275"/>
                  </a:srgbClr>
                </a:outerShdw>
              </a:effectLst>
            </a:endParaRP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  <a:effectLst/>
              </a:defRPr>
            </a:pPr>
            <a:r>
              <a:rPr sz="2400" dirty="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</a:rPr>
              <a:t>&gt;&gt;&gt; sent_tokenize("Hello, Mr. Anderson. We missed you!")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  <a:effectLst/>
              </a:defRPr>
            </a:pPr>
            <a:r>
              <a:rPr sz="2400" dirty="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</a:rPr>
              <a:t>['Hello, Mr. Anderson.', 'We missed you!']</a:t>
            </a:r>
          </a:p>
        </p:txBody>
      </p:sp>
      <p:pic>
        <p:nvPicPr>
          <p:cNvPr id="58" name="sent_tokeniz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641" y="4795241"/>
            <a:ext cx="3397252" cy="99724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853229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NLTK: </a:t>
            </a:r>
            <a:r>
              <a:rPr lang="en-US" dirty="0" err="1" smtClean="0"/>
              <a:t>sent_tokenize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70"/>
            <a:ext cx="8229600" cy="4534791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err="1" smtClean="0">
                <a:latin typeface="Calibri"/>
                <a:cs typeface="Calibri"/>
              </a:rPr>
              <a:t>sent_tokenize</a:t>
            </a:r>
            <a:r>
              <a:rPr lang="en-US" sz="2400" dirty="0" smtClean="0">
                <a:latin typeface="Calibri"/>
                <a:cs typeface="Calibri"/>
              </a:rPr>
              <a:t>() 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latin typeface="Calibri"/>
                <a:cs typeface="Calibri"/>
              </a:rPr>
              <a:t>T</a:t>
            </a:r>
            <a:r>
              <a:rPr lang="en-US" sz="2000" dirty="0" smtClean="0">
                <a:latin typeface="Calibri"/>
                <a:cs typeface="Calibri"/>
              </a:rPr>
              <a:t>akes a single string as input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latin typeface="Calibri"/>
                <a:cs typeface="Calibri"/>
              </a:rPr>
              <a:t>Returns the string as a list of sentences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&gt;&gt;&gt; from </a:t>
            </a:r>
            <a:r>
              <a:rPr lang="en-US" dirty="0" err="1" smtClean="0">
                <a:latin typeface="Consolas"/>
                <a:cs typeface="Consolas"/>
              </a:rPr>
              <a:t>nltk.tokenize</a:t>
            </a:r>
            <a:r>
              <a:rPr lang="en-US" dirty="0" smtClean="0">
                <a:latin typeface="Consolas"/>
                <a:cs typeface="Consolas"/>
              </a:rPr>
              <a:t> import </a:t>
            </a:r>
            <a:r>
              <a:rPr lang="en-US" dirty="0" err="1" smtClean="0">
                <a:latin typeface="Consolas"/>
                <a:cs typeface="Consolas"/>
              </a:rPr>
              <a:t>sent_tokenize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&gt;&gt;&gt; bio = “</a:t>
            </a:r>
            <a:r>
              <a:rPr lang="en-US" dirty="0">
                <a:latin typeface="Consolas"/>
                <a:cs typeface="Consolas"/>
              </a:rPr>
              <a:t>Hello world! My name is </a:t>
            </a:r>
            <a:r>
              <a:rPr lang="en-US" dirty="0" err="1">
                <a:latin typeface="Consolas"/>
                <a:cs typeface="Consolas"/>
              </a:rPr>
              <a:t>Ikhlaq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Sidhu</a:t>
            </a:r>
            <a:r>
              <a:rPr lang="en-US" dirty="0">
                <a:latin typeface="Consolas"/>
                <a:cs typeface="Consolas"/>
              </a:rPr>
              <a:t>.</a:t>
            </a:r>
            <a:r>
              <a:rPr lang="en-US" dirty="0" smtClean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&gt;&gt;&gt; </a:t>
            </a:r>
            <a:r>
              <a:rPr lang="en-US" dirty="0" err="1" smtClean="0">
                <a:latin typeface="Consolas"/>
                <a:cs typeface="Consolas"/>
              </a:rPr>
              <a:t>sent_tokenize</a:t>
            </a:r>
            <a:r>
              <a:rPr lang="en-US" dirty="0" smtClean="0">
                <a:latin typeface="Consolas"/>
                <a:cs typeface="Consolas"/>
              </a:rPr>
              <a:t>(bio)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['Hello world!', 'My name is </a:t>
            </a:r>
            <a:r>
              <a:rPr lang="en-US" dirty="0" err="1">
                <a:latin typeface="Consolas"/>
                <a:cs typeface="Consolas"/>
              </a:rPr>
              <a:t>Ikhlaq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Sidhu</a:t>
            </a:r>
            <a:r>
              <a:rPr lang="en-US" dirty="0">
                <a:latin typeface="Consolas"/>
                <a:cs typeface="Consolas"/>
              </a:rPr>
              <a:t>.']</a:t>
            </a:r>
          </a:p>
        </p:txBody>
      </p:sp>
    </p:spTree>
    <p:extLst>
      <p:ext uri="{BB962C8B-B14F-4D97-AF65-F5344CB8AC3E}">
        <p14:creationId xmlns:p14="http://schemas.microsoft.com/office/powerpoint/2010/main" val="974563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5269</TotalTime>
  <Words>1201</Words>
  <Application>Microsoft Macintosh PowerPoint</Application>
  <PresentationFormat>On-screen Show (4:3)</PresentationFormat>
  <Paragraphs>151</Paragraphs>
  <Slides>16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Natural Language Processing (NLP)  Natural Language Tool Kit (NLTK) Data-X : A Course and Lab for Data, Signals, and Systems Sam Choi, Ikhlaq Sidhu</vt:lpstr>
      <vt:lpstr>NLP: Main Idea</vt:lpstr>
      <vt:lpstr>NLP Applications</vt:lpstr>
      <vt:lpstr>NLP Applications</vt:lpstr>
      <vt:lpstr>NLTK</vt:lpstr>
      <vt:lpstr>NLTK: Getting Started</vt:lpstr>
      <vt:lpstr>Using NLTK</vt:lpstr>
      <vt:lpstr>Sentence Tokenization</vt:lpstr>
      <vt:lpstr>Using NLTK: sent_tokenize()</vt:lpstr>
      <vt:lpstr>Word Tokenization</vt:lpstr>
      <vt:lpstr>Using NLTK: word_tokenize()</vt:lpstr>
      <vt:lpstr>What's a Word?</vt:lpstr>
      <vt:lpstr>Part-of-Speech Tagging</vt:lpstr>
      <vt:lpstr>Using NLTK: pos_tag()</vt:lpstr>
      <vt:lpstr>NLTK Data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Ikhlaq Sidhu</dc:creator>
  <cp:lastModifiedBy>Ikhlaq Sidhu</cp:lastModifiedBy>
  <cp:revision>372</cp:revision>
  <cp:lastPrinted>2016-08-28T17:06:48Z</cp:lastPrinted>
  <dcterms:created xsi:type="dcterms:W3CDTF">2013-05-20T04:35:54Z</dcterms:created>
  <dcterms:modified xsi:type="dcterms:W3CDTF">2016-12-27T08:41:24Z</dcterms:modified>
</cp:coreProperties>
</file>