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8316F9-3D99-4DA1-855A-F934C5344889}">
  <a:tblStyle styleId="{3A8316F9-3D99-4DA1-855A-F934C534488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36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2128652" y="-401383"/>
            <a:ext cx="4886694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91052" y="6511225"/>
            <a:ext cx="641667" cy="173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13" name="Shape 13" descr="data.jp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14"/>
            <p:cNvSpPr txBox="1"/>
            <p:nvPr/>
          </p:nvSpPr>
          <p:spPr>
            <a:xfrm>
              <a:off x="158759" y="-17641"/>
              <a:ext cx="2416642" cy="543737"/>
            </a:xfrm>
            <a:prstGeom prst="rect">
              <a:avLst/>
            </a:prstGeom>
            <a:solidFill>
              <a:schemeClr val="dk1">
                <a:alpha val="61960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  <a:r>
                <a:rPr lang="en-US" sz="2800" b="0" i="0" u="none" strike="noStrike" cap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sz="4400" b="0" i="0" u="none" strike="noStrike" cap="none" baseline="30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dat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13214" y="5381526"/>
            <a:ext cx="8207937" cy="1538882"/>
          </a:xfrm>
          <a:prstGeom prst="rect">
            <a:avLst/>
          </a:prstGeom>
          <a:solidFill>
            <a:schemeClr val="dk1">
              <a:alpha val="20784"/>
            </a:schemeClr>
          </a:solidFill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  <p:txBody>
          <a:bodyPr lIns="274300" tIns="274300" rIns="274300" bIns="274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Ikhlaq Sidhu </a:t>
            </a:r>
            <a:b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Chief Scientist &amp; Founding Director, </a:t>
            </a:r>
            <a:b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Sutardja Center for Entrepreneurship &amp; Technology</a:t>
            </a:r>
            <a:b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IEOR Emerging Area Professor Award, UC Berkeley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944591" y="325794"/>
            <a:ext cx="129725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Me: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748750" y="1560549"/>
            <a:ext cx="7772400" cy="3029300"/>
          </a:xfrm>
          <a:prstGeom prst="rect">
            <a:avLst/>
          </a:prstGeom>
          <a:solidFill>
            <a:schemeClr val="dk1">
              <a:alpha val="73725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Data-X : A Course and Lab for 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Data, Signals, and Systems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Introduction to Deep Learning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(</a:t>
            </a:r>
            <a:r>
              <a:rPr lang="en-US" i="1" dirty="0">
                <a:solidFill>
                  <a:schemeClr val="lt1"/>
                </a:solidFill>
              </a:rPr>
              <a:t>using Tensor Flow</a:t>
            </a:r>
            <a:r>
              <a:rPr lang="en-US" dirty="0" smtClean="0">
                <a:solidFill>
                  <a:schemeClr val="lt1"/>
                </a:solidFill>
              </a:rPr>
              <a:t>)</a:t>
            </a:r>
            <a:br>
              <a:rPr lang="en-US" dirty="0" smtClean="0">
                <a:solidFill>
                  <a:schemeClr val="lt1"/>
                </a:solidFill>
              </a:rPr>
            </a:br>
            <a:r>
              <a:rPr lang="en-US" dirty="0" smtClean="0">
                <a:solidFill>
                  <a:schemeClr val="lt1"/>
                </a:solidFill>
              </a:rPr>
              <a:t/>
            </a:r>
            <a:br>
              <a:rPr lang="en-US" dirty="0" smtClean="0">
                <a:solidFill>
                  <a:schemeClr val="lt1"/>
                </a:solidFill>
              </a:rPr>
            </a:br>
            <a:r>
              <a:rPr lang="en-US" dirty="0" smtClean="0">
                <a:solidFill>
                  <a:schemeClr val="lt1"/>
                </a:solidFill>
              </a:rPr>
              <a:t>Nathan Cheng, Ikhlaq Sidhu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27165" y="231586"/>
            <a:ext cx="3880743" cy="1200329"/>
          </a:xfrm>
          <a:prstGeom prst="rect">
            <a:avLst/>
          </a:prstGeom>
          <a:solidFill>
            <a:schemeClr val="dk1">
              <a:alpha val="419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5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8000" baseline="30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5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5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5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182" name="Shape 182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113950" y="2911787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093575" y="39604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ctr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But 0.82 is only the pre-activation value. We need to then apply our activation function to 0.82, giving us f(0.82) = 0.69. This is the value for the neuron.</a:t>
            </a:r>
          </a:p>
        </p:txBody>
      </p:sp>
      <p:sp>
        <p:nvSpPr>
          <p:cNvPr id="189" name="Shape 189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ctr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The same process is applied to each neuron.</a:t>
            </a:r>
          </a:p>
        </p:txBody>
      </p:sp>
      <p:sp>
        <p:nvSpPr>
          <p:cNvPr id="204" name="Shape 204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ctr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0.69*(0.116) + 0.77*(0.329) + 0.68*(0.708) = 0.81</a:t>
            </a:r>
          </a:p>
        </p:txBody>
      </p:sp>
      <p:sp>
        <p:nvSpPr>
          <p:cNvPr id="219" name="Shape 219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433975" y="2192075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433975" y="2880050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433975" y="3508900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ctr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f(0.81) = 0.69. This is the output, or prediction, or our model.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Mathematical Representation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576900" y="418280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49" y="1108550"/>
            <a:ext cx="5069250" cy="30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29462" y="1235850"/>
            <a:ext cx="3161100" cy="5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We can represent this model using matrices, for example: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60" y="3505437"/>
            <a:ext cx="3148903" cy="66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7" y="4943875"/>
            <a:ext cx="5259900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8925" y="2515637"/>
            <a:ext cx="1379799" cy="3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" y="5588749"/>
            <a:ext cx="4408300" cy="29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850375" y="2060575"/>
            <a:ext cx="22239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/>
              <a:t>X gets input values: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24125" y="3064150"/>
            <a:ext cx="23094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/>
              <a:t>W gets axon weights: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08025" y="4471400"/>
            <a:ext cx="4408200" cy="4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/>
              <a:t>One step of forward propagation looks like: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13350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A Toy Problem: XOR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81000" y="1147150"/>
            <a:ext cx="3441300" cy="37599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800">
                <a:solidFill>
                  <a:srgbClr val="FFFFFF"/>
                </a:solidFill>
              </a:rPr>
              <a:t>XOR(A,B) evaluates to “true” if either A or B are “true” but not both.</a:t>
            </a:r>
          </a:p>
          <a:p>
            <a:pPr marL="4572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800">
                <a:solidFill>
                  <a:srgbClr val="FFFFFF"/>
                </a:solidFill>
              </a:rPr>
              <a:t>Potential manifestation of this property:</a:t>
            </a:r>
          </a:p>
          <a:p>
            <a:pPr marL="914400" lvl="1" indent="-34290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>
                <a:solidFill>
                  <a:srgbClr val="FFFFFF"/>
                </a:solidFill>
              </a:rPr>
              <a:t>Predicting whether a customer will enjoy a drink given A=temperature of the day and B=temperature of the drink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800">
                <a:solidFill>
                  <a:srgbClr val="FFFFFF"/>
                </a:solidFill>
              </a:rPr>
              <a:t>Clearly, this dataset is not linearly separable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l="13133" t="8094" r="10149" b="10716"/>
          <a:stretch/>
        </p:blipFill>
        <p:spPr>
          <a:xfrm>
            <a:off x="4161100" y="934924"/>
            <a:ext cx="4647875" cy="3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4161100" y="4850575"/>
            <a:ext cx="4990200" cy="88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Black pluses = customer enjoys drink = 1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Blue diamonds = customer does not enjoy drink = 0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(0=really cold, 1=really hot)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389700" y="5584775"/>
            <a:ext cx="4647900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http://lab.fs.uni-lj.si/lasin/wp/IMIT_files/neural/nn06_rbfn_xor/html/nn06_rbfn_xor_2_newrb_01.png</a:t>
            </a:r>
          </a:p>
        </p:txBody>
      </p:sp>
      <p:cxnSp>
        <p:nvCxnSpPr>
          <p:cNvPr id="258" name="Shape 258"/>
          <p:cNvCxnSpPr/>
          <p:nvPr/>
        </p:nvCxnSpPr>
        <p:spPr>
          <a:xfrm rot="-5400000">
            <a:off x="2246800" y="2689625"/>
            <a:ext cx="3843000" cy="6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/>
          <p:nvPr/>
        </p:nvCxnSpPr>
        <p:spPr>
          <a:xfrm rot="10800000" flipH="1">
            <a:off x="4161100" y="4611425"/>
            <a:ext cx="4818300" cy="45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4168000" y="4182425"/>
            <a:ext cx="3399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86800" y="4182425"/>
            <a:ext cx="3399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168000" y="692225"/>
            <a:ext cx="3399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580325" y="692225"/>
            <a:ext cx="733200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Temp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/>
              <a:t>of Drink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566350" y="4611425"/>
            <a:ext cx="733200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of Day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02275" y="1665112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270" name="Shape 270"/>
          <p:cNvSpPr/>
          <p:nvPr/>
        </p:nvSpPr>
        <p:spPr>
          <a:xfrm>
            <a:off x="602275" y="2767100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271" name="Shape 271"/>
          <p:cNvSpPr/>
          <p:nvPr/>
        </p:nvSpPr>
        <p:spPr>
          <a:xfrm>
            <a:off x="602275" y="563125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+1</a:t>
            </a:r>
          </a:p>
        </p:txBody>
      </p:sp>
      <p:sp>
        <p:nvSpPr>
          <p:cNvPr id="272" name="Shape 272"/>
          <p:cNvSpPr/>
          <p:nvPr/>
        </p:nvSpPr>
        <p:spPr>
          <a:xfrm>
            <a:off x="2001350" y="2767100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f2</a:t>
            </a:r>
          </a:p>
        </p:txBody>
      </p:sp>
      <p:sp>
        <p:nvSpPr>
          <p:cNvPr id="273" name="Shape 273"/>
          <p:cNvSpPr/>
          <p:nvPr/>
        </p:nvSpPr>
        <p:spPr>
          <a:xfrm>
            <a:off x="2001337" y="1665112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f1</a:t>
            </a:r>
          </a:p>
        </p:txBody>
      </p:sp>
      <p:sp>
        <p:nvSpPr>
          <p:cNvPr id="274" name="Shape 274"/>
          <p:cNvSpPr/>
          <p:nvPr/>
        </p:nvSpPr>
        <p:spPr>
          <a:xfrm>
            <a:off x="2001350" y="563125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+1</a:t>
            </a:r>
          </a:p>
        </p:txBody>
      </p:sp>
      <p:sp>
        <p:nvSpPr>
          <p:cNvPr id="275" name="Shape 275"/>
          <p:cNvSpPr/>
          <p:nvPr/>
        </p:nvSpPr>
        <p:spPr>
          <a:xfrm>
            <a:off x="3639375" y="1797175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cxnSp>
        <p:nvCxnSpPr>
          <p:cNvPr id="276" name="Shape 276"/>
          <p:cNvCxnSpPr>
            <a:stCxn id="271" idx="5"/>
            <a:endCxn id="273" idx="1"/>
          </p:cNvCxnSpPr>
          <p:nvPr/>
        </p:nvCxnSpPr>
        <p:spPr>
          <a:xfrm>
            <a:off x="1171253" y="1132103"/>
            <a:ext cx="927600" cy="63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" name="Shape 277"/>
          <p:cNvCxnSpPr>
            <a:stCxn id="269" idx="6"/>
            <a:endCxn id="273" idx="2"/>
          </p:cNvCxnSpPr>
          <p:nvPr/>
        </p:nvCxnSpPr>
        <p:spPr>
          <a:xfrm>
            <a:off x="1268875" y="1998412"/>
            <a:ext cx="732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stCxn id="270" idx="6"/>
            <a:endCxn id="273" idx="3"/>
          </p:cNvCxnSpPr>
          <p:nvPr/>
        </p:nvCxnSpPr>
        <p:spPr>
          <a:xfrm rot="10800000" flipH="1">
            <a:off x="1268875" y="2234000"/>
            <a:ext cx="830100" cy="86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>
            <a:stCxn id="270" idx="6"/>
            <a:endCxn id="272" idx="2"/>
          </p:cNvCxnSpPr>
          <p:nvPr/>
        </p:nvCxnSpPr>
        <p:spPr>
          <a:xfrm>
            <a:off x="1268875" y="3100400"/>
            <a:ext cx="732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0" name="Shape 280"/>
          <p:cNvCxnSpPr>
            <a:stCxn id="269" idx="6"/>
            <a:endCxn id="272" idx="1"/>
          </p:cNvCxnSpPr>
          <p:nvPr/>
        </p:nvCxnSpPr>
        <p:spPr>
          <a:xfrm>
            <a:off x="1268875" y="1998412"/>
            <a:ext cx="830100" cy="86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>
            <a:stCxn id="271" idx="5"/>
            <a:endCxn id="272" idx="1"/>
          </p:cNvCxnSpPr>
          <p:nvPr/>
        </p:nvCxnSpPr>
        <p:spPr>
          <a:xfrm>
            <a:off x="1171253" y="1132103"/>
            <a:ext cx="927600" cy="17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74" idx="5"/>
            <a:endCxn id="275" idx="1"/>
          </p:cNvCxnSpPr>
          <p:nvPr/>
        </p:nvCxnSpPr>
        <p:spPr>
          <a:xfrm>
            <a:off x="2570328" y="1132103"/>
            <a:ext cx="1166700" cy="76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3" name="Shape 283"/>
          <p:cNvCxnSpPr>
            <a:stCxn id="273" idx="6"/>
            <a:endCxn id="275" idx="2"/>
          </p:cNvCxnSpPr>
          <p:nvPr/>
        </p:nvCxnSpPr>
        <p:spPr>
          <a:xfrm>
            <a:off x="2667937" y="1998412"/>
            <a:ext cx="971400" cy="13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4" name="Shape 284"/>
          <p:cNvCxnSpPr>
            <a:stCxn id="272" idx="6"/>
            <a:endCxn id="275" idx="3"/>
          </p:cNvCxnSpPr>
          <p:nvPr/>
        </p:nvCxnSpPr>
        <p:spPr>
          <a:xfrm rot="10800000" flipH="1">
            <a:off x="2667950" y="2366300"/>
            <a:ext cx="1068900" cy="73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5" name="Shape 285"/>
          <p:cNvSpPr txBox="1"/>
          <p:nvPr/>
        </p:nvSpPr>
        <p:spPr>
          <a:xfrm rot="1866839">
            <a:off x="1505608" y="1129058"/>
            <a:ext cx="490573" cy="3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-10</a:t>
            </a:r>
          </a:p>
        </p:txBody>
      </p:sp>
      <p:sp>
        <p:nvSpPr>
          <p:cNvPr id="286" name="Shape 286"/>
          <p:cNvSpPr txBox="1"/>
          <p:nvPr/>
        </p:nvSpPr>
        <p:spPr>
          <a:xfrm rot="134580">
            <a:off x="1618583" y="1724566"/>
            <a:ext cx="490575" cy="310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287" name="Shape 287"/>
          <p:cNvSpPr txBox="1"/>
          <p:nvPr/>
        </p:nvSpPr>
        <p:spPr>
          <a:xfrm rot="-2717843">
            <a:off x="1208766" y="2512012"/>
            <a:ext cx="490455" cy="310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288" name="Shape 288"/>
          <p:cNvSpPr txBox="1"/>
          <p:nvPr/>
        </p:nvSpPr>
        <p:spPr>
          <a:xfrm rot="3523791">
            <a:off x="1362412" y="1510668"/>
            <a:ext cx="490681" cy="310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30</a:t>
            </a:r>
          </a:p>
        </p:txBody>
      </p:sp>
      <p:sp>
        <p:nvSpPr>
          <p:cNvPr id="289" name="Shape 289"/>
          <p:cNvSpPr txBox="1"/>
          <p:nvPr/>
        </p:nvSpPr>
        <p:spPr>
          <a:xfrm rot="2889057">
            <a:off x="1353479" y="2033347"/>
            <a:ext cx="490129" cy="3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-20</a:t>
            </a:r>
          </a:p>
        </p:txBody>
      </p:sp>
      <p:sp>
        <p:nvSpPr>
          <p:cNvPr id="290" name="Shape 290"/>
          <p:cNvSpPr txBox="1"/>
          <p:nvPr/>
        </p:nvSpPr>
        <p:spPr>
          <a:xfrm rot="-2104">
            <a:off x="1438829" y="2833292"/>
            <a:ext cx="49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-20</a:t>
            </a:r>
          </a:p>
        </p:txBody>
      </p:sp>
      <p:sp>
        <p:nvSpPr>
          <p:cNvPr id="291" name="Shape 291"/>
          <p:cNvSpPr txBox="1"/>
          <p:nvPr/>
        </p:nvSpPr>
        <p:spPr>
          <a:xfrm rot="2125176">
            <a:off x="2973202" y="1205367"/>
            <a:ext cx="490717" cy="310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-30</a:t>
            </a:r>
          </a:p>
        </p:txBody>
      </p:sp>
      <p:sp>
        <p:nvSpPr>
          <p:cNvPr id="292" name="Shape 292"/>
          <p:cNvSpPr txBox="1"/>
          <p:nvPr/>
        </p:nvSpPr>
        <p:spPr>
          <a:xfrm rot="448874">
            <a:off x="2901319" y="1724719"/>
            <a:ext cx="490777" cy="310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293" name="Shape 293"/>
          <p:cNvSpPr txBox="1"/>
          <p:nvPr/>
        </p:nvSpPr>
        <p:spPr>
          <a:xfrm rot="-1981784">
            <a:off x="2908327" y="2438457"/>
            <a:ext cx="490942" cy="310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3975" y="3419300"/>
            <a:ext cx="3743100" cy="9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Yellow neurons are equipped with the logistic sigmoid activation function f(t) = 1 / (1+e^-t)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f(&gt;10) approx = 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f(&lt;-10) approx = 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y represents level of enjoyment</a:t>
            </a:r>
          </a:p>
        </p:txBody>
      </p:sp>
      <p:graphicFrame>
        <p:nvGraphicFramePr>
          <p:cNvPr id="295" name="Shape 295"/>
          <p:cNvGraphicFramePr/>
          <p:nvPr/>
        </p:nvGraphicFramePr>
        <p:xfrm>
          <a:off x="4569400" y="613850"/>
          <a:ext cx="4107250" cy="3860875"/>
        </p:xfrm>
        <a:graphic>
          <a:graphicData uri="http://schemas.openxmlformats.org/drawingml/2006/table">
            <a:tbl>
              <a:tblPr>
                <a:noFill/>
                <a:tableStyleId>{3A8316F9-3D99-4DA1-855A-F934C5344889}</a:tableStyleId>
              </a:tblPr>
              <a:tblGrid>
                <a:gridCol w="821450"/>
                <a:gridCol w="821450"/>
                <a:gridCol w="821450"/>
                <a:gridCol w="821450"/>
                <a:gridCol w="821450"/>
              </a:tblGrid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f(30)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f(30)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02275" y="1665112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301" name="Shape 301"/>
          <p:cNvSpPr/>
          <p:nvPr/>
        </p:nvSpPr>
        <p:spPr>
          <a:xfrm>
            <a:off x="602275" y="2767100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</a:t>
            </a:r>
          </a:p>
        </p:txBody>
      </p:sp>
      <p:sp>
        <p:nvSpPr>
          <p:cNvPr id="302" name="Shape 302"/>
          <p:cNvSpPr/>
          <p:nvPr/>
        </p:nvSpPr>
        <p:spPr>
          <a:xfrm>
            <a:off x="602275" y="563125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+1</a:t>
            </a:r>
          </a:p>
        </p:txBody>
      </p:sp>
      <p:sp>
        <p:nvSpPr>
          <p:cNvPr id="303" name="Shape 303"/>
          <p:cNvSpPr/>
          <p:nvPr/>
        </p:nvSpPr>
        <p:spPr>
          <a:xfrm>
            <a:off x="2001350" y="2767100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f2</a:t>
            </a:r>
          </a:p>
        </p:txBody>
      </p:sp>
      <p:sp>
        <p:nvSpPr>
          <p:cNvPr id="304" name="Shape 304"/>
          <p:cNvSpPr/>
          <p:nvPr/>
        </p:nvSpPr>
        <p:spPr>
          <a:xfrm>
            <a:off x="2001337" y="1665112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f1</a:t>
            </a:r>
          </a:p>
        </p:txBody>
      </p:sp>
      <p:sp>
        <p:nvSpPr>
          <p:cNvPr id="305" name="Shape 305"/>
          <p:cNvSpPr/>
          <p:nvPr/>
        </p:nvSpPr>
        <p:spPr>
          <a:xfrm>
            <a:off x="2001350" y="563125"/>
            <a:ext cx="666600" cy="66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+1</a:t>
            </a:r>
          </a:p>
        </p:txBody>
      </p:sp>
      <p:sp>
        <p:nvSpPr>
          <p:cNvPr id="306" name="Shape 306"/>
          <p:cNvSpPr/>
          <p:nvPr/>
        </p:nvSpPr>
        <p:spPr>
          <a:xfrm>
            <a:off x="3639375" y="1797175"/>
            <a:ext cx="666600" cy="666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cxnSp>
        <p:nvCxnSpPr>
          <p:cNvPr id="307" name="Shape 307"/>
          <p:cNvCxnSpPr>
            <a:stCxn id="302" idx="5"/>
            <a:endCxn id="304" idx="1"/>
          </p:cNvCxnSpPr>
          <p:nvPr/>
        </p:nvCxnSpPr>
        <p:spPr>
          <a:xfrm>
            <a:off x="1171253" y="1132103"/>
            <a:ext cx="927600" cy="63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8" name="Shape 308"/>
          <p:cNvCxnSpPr>
            <a:stCxn id="300" idx="6"/>
            <a:endCxn id="304" idx="2"/>
          </p:cNvCxnSpPr>
          <p:nvPr/>
        </p:nvCxnSpPr>
        <p:spPr>
          <a:xfrm>
            <a:off x="1268875" y="1998412"/>
            <a:ext cx="732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9" name="Shape 309"/>
          <p:cNvCxnSpPr>
            <a:stCxn id="301" idx="6"/>
            <a:endCxn id="304" idx="3"/>
          </p:cNvCxnSpPr>
          <p:nvPr/>
        </p:nvCxnSpPr>
        <p:spPr>
          <a:xfrm rot="10800000" flipH="1">
            <a:off x="1268875" y="2234000"/>
            <a:ext cx="830100" cy="86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0" name="Shape 310"/>
          <p:cNvCxnSpPr>
            <a:stCxn id="301" idx="6"/>
            <a:endCxn id="303" idx="2"/>
          </p:cNvCxnSpPr>
          <p:nvPr/>
        </p:nvCxnSpPr>
        <p:spPr>
          <a:xfrm>
            <a:off x="1268875" y="3100400"/>
            <a:ext cx="732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1" name="Shape 311"/>
          <p:cNvCxnSpPr>
            <a:stCxn id="300" idx="6"/>
            <a:endCxn id="303" idx="1"/>
          </p:cNvCxnSpPr>
          <p:nvPr/>
        </p:nvCxnSpPr>
        <p:spPr>
          <a:xfrm>
            <a:off x="1268875" y="1998412"/>
            <a:ext cx="830100" cy="86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2" name="Shape 312"/>
          <p:cNvCxnSpPr>
            <a:stCxn id="302" idx="5"/>
            <a:endCxn id="303" idx="1"/>
          </p:cNvCxnSpPr>
          <p:nvPr/>
        </p:nvCxnSpPr>
        <p:spPr>
          <a:xfrm>
            <a:off x="1171253" y="1132103"/>
            <a:ext cx="927600" cy="17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3" name="Shape 313"/>
          <p:cNvCxnSpPr>
            <a:stCxn id="305" idx="5"/>
            <a:endCxn id="306" idx="1"/>
          </p:cNvCxnSpPr>
          <p:nvPr/>
        </p:nvCxnSpPr>
        <p:spPr>
          <a:xfrm>
            <a:off x="2570328" y="1132103"/>
            <a:ext cx="1166700" cy="76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4" name="Shape 314"/>
          <p:cNvCxnSpPr>
            <a:stCxn id="304" idx="6"/>
            <a:endCxn id="306" idx="2"/>
          </p:cNvCxnSpPr>
          <p:nvPr/>
        </p:nvCxnSpPr>
        <p:spPr>
          <a:xfrm>
            <a:off x="2667937" y="1998412"/>
            <a:ext cx="971400" cy="13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5" name="Shape 315"/>
          <p:cNvCxnSpPr>
            <a:stCxn id="303" idx="6"/>
            <a:endCxn id="306" idx="3"/>
          </p:cNvCxnSpPr>
          <p:nvPr/>
        </p:nvCxnSpPr>
        <p:spPr>
          <a:xfrm rot="10800000" flipH="1">
            <a:off x="2667950" y="2366300"/>
            <a:ext cx="1068900" cy="73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6" name="Shape 316"/>
          <p:cNvSpPr txBox="1"/>
          <p:nvPr/>
        </p:nvSpPr>
        <p:spPr>
          <a:xfrm rot="1866839">
            <a:off x="1505608" y="1129058"/>
            <a:ext cx="490573" cy="3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-10</a:t>
            </a:r>
          </a:p>
        </p:txBody>
      </p:sp>
      <p:sp>
        <p:nvSpPr>
          <p:cNvPr id="317" name="Shape 317"/>
          <p:cNvSpPr txBox="1"/>
          <p:nvPr/>
        </p:nvSpPr>
        <p:spPr>
          <a:xfrm rot="134580">
            <a:off x="1618583" y="1724566"/>
            <a:ext cx="490575" cy="310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318" name="Shape 318"/>
          <p:cNvSpPr txBox="1"/>
          <p:nvPr/>
        </p:nvSpPr>
        <p:spPr>
          <a:xfrm rot="-2717843">
            <a:off x="1208766" y="2512012"/>
            <a:ext cx="490455" cy="310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319" name="Shape 319"/>
          <p:cNvSpPr txBox="1"/>
          <p:nvPr/>
        </p:nvSpPr>
        <p:spPr>
          <a:xfrm rot="3523791">
            <a:off x="1362412" y="1510668"/>
            <a:ext cx="490681" cy="310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30</a:t>
            </a:r>
          </a:p>
        </p:txBody>
      </p:sp>
      <p:sp>
        <p:nvSpPr>
          <p:cNvPr id="320" name="Shape 320"/>
          <p:cNvSpPr txBox="1"/>
          <p:nvPr/>
        </p:nvSpPr>
        <p:spPr>
          <a:xfrm rot="2889057">
            <a:off x="1353479" y="2033347"/>
            <a:ext cx="490129" cy="3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-20</a:t>
            </a:r>
          </a:p>
        </p:txBody>
      </p:sp>
      <p:sp>
        <p:nvSpPr>
          <p:cNvPr id="321" name="Shape 321"/>
          <p:cNvSpPr txBox="1"/>
          <p:nvPr/>
        </p:nvSpPr>
        <p:spPr>
          <a:xfrm rot="-2104">
            <a:off x="1438829" y="2833292"/>
            <a:ext cx="49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-20</a:t>
            </a:r>
          </a:p>
        </p:txBody>
      </p:sp>
      <p:sp>
        <p:nvSpPr>
          <p:cNvPr id="322" name="Shape 322"/>
          <p:cNvSpPr txBox="1"/>
          <p:nvPr/>
        </p:nvSpPr>
        <p:spPr>
          <a:xfrm rot="2125176">
            <a:off x="2973202" y="1205367"/>
            <a:ext cx="490717" cy="310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-30</a:t>
            </a:r>
          </a:p>
        </p:txBody>
      </p:sp>
      <p:sp>
        <p:nvSpPr>
          <p:cNvPr id="323" name="Shape 323"/>
          <p:cNvSpPr txBox="1"/>
          <p:nvPr/>
        </p:nvSpPr>
        <p:spPr>
          <a:xfrm rot="448874">
            <a:off x="2901319" y="1724719"/>
            <a:ext cx="490777" cy="310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324" name="Shape 324"/>
          <p:cNvSpPr txBox="1"/>
          <p:nvPr/>
        </p:nvSpPr>
        <p:spPr>
          <a:xfrm rot="-1981784">
            <a:off x="2908327" y="2438457"/>
            <a:ext cx="490942" cy="310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83975" y="3419300"/>
            <a:ext cx="3743100" cy="9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Yellow neurons are equipped with the logistic sigmoid activation function f(t) = 1 / (1+e^-t)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f(&gt;10) approx = 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f(&lt;-10) approx = 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y represents level of enjoyment</a:t>
            </a:r>
          </a:p>
        </p:txBody>
      </p:sp>
      <p:graphicFrame>
        <p:nvGraphicFramePr>
          <p:cNvPr id="326" name="Shape 326"/>
          <p:cNvGraphicFramePr/>
          <p:nvPr/>
        </p:nvGraphicFramePr>
        <p:xfrm>
          <a:off x="4569400" y="613850"/>
          <a:ext cx="4107250" cy="3860875"/>
        </p:xfrm>
        <a:graphic>
          <a:graphicData uri="http://schemas.openxmlformats.org/drawingml/2006/table">
            <a:tbl>
              <a:tblPr>
                <a:noFill/>
                <a:tableStyleId>{3A8316F9-3D99-4DA1-855A-F934C5344889}</a:tableStyleId>
              </a:tblPr>
              <a:tblGrid>
                <a:gridCol w="821450"/>
                <a:gridCol w="821450"/>
                <a:gridCol w="821450"/>
                <a:gridCol w="821450"/>
                <a:gridCol w="821450"/>
              </a:tblGrid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f(30)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f(10) = 1</a:t>
                      </a:r>
                    </a:p>
                  </a:txBody>
                  <a:tcPr marL="91425" marR="91425" marT="91425" marB="91425"/>
                </a:tc>
              </a:tr>
              <a:tr h="772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f(30) =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f(-10) = 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27" name="Shape 327"/>
          <p:cNvSpPr txBox="1"/>
          <p:nvPr/>
        </p:nvSpPr>
        <p:spPr>
          <a:xfrm>
            <a:off x="1051350" y="4827400"/>
            <a:ext cx="7549200" cy="11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NOTE:</a:t>
            </a:r>
            <a:r>
              <a:rPr lang="en-US"/>
              <a:t> XOR(A,B) = (A or B) and (not (A and B))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f1 = A or B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f2 = not (A and B)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y = f1 and f2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Insight: we can see neural networks as a way of representing complex logical decisions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l="13808" t="8666" r="10030" b="13049"/>
          <a:stretch/>
        </p:blipFill>
        <p:spPr>
          <a:xfrm>
            <a:off x="1509450" y="467075"/>
            <a:ext cx="6203499" cy="47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2268350" y="5365200"/>
            <a:ext cx="4685700" cy="5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http://lab.fs.uni-lj.si/lasin/wp/IMIT_files/neural/nn04_mlp_xor/nn04_mlp_xor_04.png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Training Our Network—Backpropagation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002749"/>
            <a:ext cx="8229600" cy="408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23850" algn="l" rtl="0">
              <a:spcBef>
                <a:spcPts val="0"/>
              </a:spcBef>
              <a:buSzPct val="100000"/>
            </a:pPr>
            <a:r>
              <a:rPr lang="en-US" sz="1500"/>
              <a:t>How do we train our model?</a:t>
            </a:r>
          </a:p>
          <a:p>
            <a:pPr marL="914400" marR="0" lvl="1" indent="-323850" algn="l" rtl="0">
              <a:spcBef>
                <a:spcPts val="0"/>
              </a:spcBef>
              <a:buSzPct val="100000"/>
            </a:pPr>
            <a:r>
              <a:rPr lang="en-US" sz="1500"/>
              <a:t>The goal of training a neural network is to find the optimal axon weights such that the average error (defined by some loss function) between predicted outputs and actual outputs in a dataset is minimized</a:t>
            </a:r>
          </a:p>
          <a:p>
            <a:pPr marL="914400" marR="0" lvl="1" indent="-323850" algn="l" rtl="0">
              <a:spcBef>
                <a:spcPts val="0"/>
              </a:spcBef>
              <a:buSzPct val="100000"/>
            </a:pPr>
            <a:r>
              <a:rPr lang="en-US" sz="1500"/>
              <a:t>Recall that axon weights can be represented by weight matrices</a:t>
            </a:r>
          </a:p>
          <a:p>
            <a:pPr marL="457200" marR="0" lvl="0" indent="-323850" algn="l" rtl="0">
              <a:spcBef>
                <a:spcPts val="0"/>
              </a:spcBef>
              <a:buSzPct val="100000"/>
            </a:pPr>
            <a:r>
              <a:rPr lang="en-US" sz="1500"/>
              <a:t>An algorithm known as backpropagation (backward propagation of errors) was invented to train neural networks</a:t>
            </a:r>
          </a:p>
          <a:p>
            <a:pPr marL="914400" marR="0" lvl="1" indent="-323850" algn="l" rtl="0">
              <a:spcBef>
                <a:spcPts val="0"/>
              </a:spcBef>
              <a:buSzPct val="100000"/>
            </a:pPr>
            <a:r>
              <a:rPr lang="en-US" sz="1500"/>
              <a:t>Backpropagation is mathematically very rigorous, specific details are probably not too important</a:t>
            </a:r>
          </a:p>
          <a:p>
            <a:pPr marL="914400" marR="0" lvl="1" indent="-323850" algn="l" rtl="0">
              <a:spcBef>
                <a:spcPts val="0"/>
              </a:spcBef>
              <a:buSzPct val="100000"/>
            </a:pPr>
            <a:r>
              <a:rPr lang="en-US" sz="1500"/>
              <a:t>Conceptually: per training example set (input, correct output):</a:t>
            </a:r>
          </a:p>
          <a:p>
            <a:pPr marL="1371600" marR="0" lvl="2" indent="-323850" algn="l" rtl="0">
              <a:spcBef>
                <a:spcPts val="0"/>
              </a:spcBef>
              <a:buSzPct val="100000"/>
            </a:pPr>
            <a:r>
              <a:rPr lang="en-US" sz="1500"/>
              <a:t>Calculate the error between the prediction and the actual output using some loss function</a:t>
            </a:r>
          </a:p>
          <a:p>
            <a:pPr marL="1371600" marR="0" lvl="2" indent="-323850" algn="l" rtl="0">
              <a:spcBef>
                <a:spcPts val="0"/>
              </a:spcBef>
              <a:buSzPct val="100000"/>
            </a:pPr>
            <a:r>
              <a:rPr lang="en-US" sz="1500"/>
              <a:t>Do the equivalent of forward propagation using the error, but starting at the end of the model and propagating towards the input layers, keeping track of the changing error values</a:t>
            </a:r>
          </a:p>
          <a:p>
            <a:pPr marL="1371600" marR="0" lvl="2" indent="-323850" algn="l" rtl="0">
              <a:spcBef>
                <a:spcPts val="0"/>
              </a:spcBef>
              <a:buSzPct val="100000"/>
            </a:pPr>
            <a:r>
              <a:rPr lang="en-US" sz="1500"/>
              <a:t>The weighted error values at each layer tells us, in a way, how much the layer is contributing to the overall error. They can also be used to calculate the gradient of the network</a:t>
            </a:r>
          </a:p>
          <a:p>
            <a:pPr marL="1371600" marR="0" lvl="2" indent="-323850" algn="l" rtl="0">
              <a:spcBef>
                <a:spcPts val="0"/>
              </a:spcBef>
              <a:buSzPct val="100000"/>
            </a:pPr>
            <a:r>
              <a:rPr lang="en-US" sz="1500"/>
              <a:t>This is key, as we can now perform gradient descent or some other optimization algorithm</a:t>
            </a:r>
          </a:p>
          <a:p>
            <a:pPr marL="914400" marR="0" lvl="1" indent="-323850" algn="l" rtl="0">
              <a:spcBef>
                <a:spcPts val="0"/>
              </a:spcBef>
              <a:buSzPct val="100000"/>
            </a:pPr>
            <a:r>
              <a:rPr lang="en-US" sz="1500"/>
              <a:t>This sounds like a pain. Fortunately, Tensor Flow takes care of most of the difficult stuff behind the scenes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3350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What about nonlinear modeling?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25" y="1051393"/>
            <a:ext cx="4977949" cy="431181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039500" y="5612700"/>
            <a:ext cx="706500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http://www.originlab.com/doc%5Cen/Tutorial/images/Linear_Fit_For_Kinetic_Models/Linear_Fit_Kinetic_Model_10.png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80804" y="1605345"/>
            <a:ext cx="3441300" cy="3334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</a:rPr>
              <a:t>Given x, predict y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</a:rPr>
              <a:t>Clearly, a straight line will fall short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Loss Functions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002750"/>
            <a:ext cx="8229600" cy="482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In order to represent error, we need to choose a loss function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Loss function takes in two values, the actual input and the prediction, and returns the “error” between them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Rules of thumb: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Loss functions in neural networks should be differentiable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If the actual input and prediction are equal then the loss should be 0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There are countless loss functions to choose from. Here are some popular 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Cross Entropy. Good for classification. Source: Wikipedia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Error =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where y = target value (either 0 or 1) and y^ = the predicted value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can be extended to vectors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Mean Squared Error. Good for regression. Source: Wikipedia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Loss functions are important—they determine what your network learns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l="51069" t="24051" b="27328"/>
          <a:stretch/>
        </p:blipFill>
        <p:spPr>
          <a:xfrm>
            <a:off x="2193875" y="3608625"/>
            <a:ext cx="2617999" cy="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311" y="4712549"/>
            <a:ext cx="2420027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006249"/>
            <a:ext cx="8229600" cy="197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b="1"/>
              <a:t>Code and Tensor Flow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5" y="667400"/>
            <a:ext cx="5243832" cy="13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62" y="2655504"/>
            <a:ext cx="3639888" cy="143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311" y="2454325"/>
            <a:ext cx="4014724" cy="20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1098500" y="4596674"/>
            <a:ext cx="7269900" cy="102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*We will first demonstrate Tensor Flow using a linear model. The following example is technically not “deep learning” yet, but it is easy to see how to generalize this example to more complex network architectures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**The following example and images are taken from https://www.tensorflow.org/versions/r0.9/tutorials/mnist/beginners/index.html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</a:rPr>
              <a:t>Import data and setup network graph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0" y="1414426"/>
            <a:ext cx="8436499" cy="330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</a:rPr>
              <a:t>Setup loss and training functions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0" y="2736525"/>
            <a:ext cx="8661199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</a:rPr>
              <a:t>Evaluating accuracy</a:t>
            </a: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99" y="2668475"/>
            <a:ext cx="8174200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</a:rPr>
              <a:t>Initialize network and train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560650" y="5186262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>
                <a:solidFill>
                  <a:srgbClr val="000000"/>
                </a:solidFill>
              </a:rPr>
              <a:t>This model achieves about 92% accuracy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" y="1895794"/>
            <a:ext cx="8653300" cy="237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438063" y="2782526"/>
            <a:ext cx="6217894" cy="923329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  <p:txBody>
          <a:bodyPr lIns="274300" tIns="274300" rIns="274300" bIns="27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3350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What about nonlinear modeling?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25" y="1051393"/>
            <a:ext cx="4977949" cy="43118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039500" y="5612700"/>
            <a:ext cx="706500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http://www.originlab.com/doc%5Cen/Tutorial/images/Linear_Fit_For_Kinetic_Models/Linear_Fit_Kinetic_Model_10.png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80800" y="1605347"/>
            <a:ext cx="3441300" cy="15873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One Solution</a:t>
            </a:r>
          </a:p>
          <a:p>
            <a: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600">
                <a:solidFill>
                  <a:schemeClr val="lt1"/>
                </a:solidFill>
              </a:rPr>
              <a:t>Increase number of parameters</a:t>
            </a:r>
          </a:p>
          <a:p>
            <a:pPr marL="127000" marR="0" lvl="0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" y="3496200"/>
            <a:ext cx="2929700" cy="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3350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What about nonlinear modeling?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25" y="1051393"/>
            <a:ext cx="4977949" cy="43118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39500" y="5612700"/>
            <a:ext cx="706500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http://www.originlab.com/doc%5Cen/Tutorial/images/Linear_Fit_For_Kinetic_Models/Linear_Fit_Kinetic_Model_10.png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80800" y="1605349"/>
            <a:ext cx="3441300" cy="34050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Problems</a:t>
            </a:r>
          </a:p>
          <a:p>
            <a:pPr marL="457200" lvl="0" indent="-33655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700">
                <a:solidFill>
                  <a:srgbClr val="FFFFFF"/>
                </a:solidFill>
              </a:rPr>
              <a:t>Have to guess which parameters are useful to the model</a:t>
            </a:r>
          </a:p>
          <a:p>
            <a:pPr marL="457200" lvl="0" indent="-33655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700">
                <a:solidFill>
                  <a:srgbClr val="FFFFFF"/>
                </a:solidFill>
              </a:rPr>
              <a:t>High risk of overfitting (if too many parameters are chosen, model may not  generalize well)</a:t>
            </a:r>
          </a:p>
          <a:p>
            <a:pPr marL="457200" lvl="0" indent="-33655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</a:pPr>
            <a:r>
              <a:rPr lang="en-US" sz="1700">
                <a:solidFill>
                  <a:srgbClr val="FFFFFF"/>
                </a:solidFill>
              </a:rPr>
              <a:t>Becomes far too computationally expensive given a lot of features and higher degree parameters</a:t>
            </a:r>
          </a:p>
          <a:p>
            <a:pPr marL="127000" marR="0" lvl="0" indent="-127000" algn="l" rtl="0">
              <a:spcBef>
                <a:spcPts val="400"/>
              </a:spcBef>
              <a:buClr>
                <a:schemeClr val="dk1"/>
              </a:buClr>
              <a:buSzPct val="142857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" y="1039950"/>
            <a:ext cx="2929700" cy="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107474"/>
            <a:ext cx="8229600" cy="418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7200" b="1"/>
              <a:t>Deep learning: layering of linear and nonlinear classifiers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3350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Neural Networks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80804" y="1605345"/>
            <a:ext cx="3441300" cy="3334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</a:rPr>
              <a:t>Learning and information modeling inspired by the way neurons work in the brain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450" y="1132925"/>
            <a:ext cx="4560399" cy="22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490400" y="3814350"/>
            <a:ext cx="4372500" cy="206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Each circle is a neuron—takes inputs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neurons in the hidden layers are equipped with an activation function (will see an example later)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arrows represent axons—weighs inputs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Takes weighted sum over neurons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991975" y="3358650"/>
            <a:ext cx="3181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http://cs231n.github.io/assets/nn1/neural_net2.jpeg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3029925" y="2261375"/>
            <a:ext cx="236400" cy="41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029925" y="3443700"/>
            <a:ext cx="236400" cy="41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113950" y="19000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113950" y="2911787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93575" y="39604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buNone/>
            </a:pPr>
            <a:r>
              <a:rPr lang="en-US">
                <a:solidFill>
                  <a:schemeClr val="lt1"/>
                </a:solidFill>
              </a:rPr>
              <a:t>This is the architecture of a neural network. In order to make a prediction, we do what is called forward propagation.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029925" y="2261375"/>
            <a:ext cx="236400" cy="4137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029925" y="3443700"/>
            <a:ext cx="236400" cy="4137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113950" y="19000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113950" y="2911787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093575" y="39604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First, we feed in our inputs into the input layer. In this case, we have two features, each with a value of 1.</a:t>
            </a:r>
          </a:p>
          <a:p>
            <a:pPr marL="0" marR="0" lvl="0" indent="0" algn="ctr" rtl="0">
              <a:spcBef>
                <a:spcPts val="40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Example Network and Forward Propagation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533200" y="4552150"/>
            <a:ext cx="21099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http://i.imgur.com/UNlffE1.png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50" y="1044950"/>
            <a:ext cx="5961349" cy="36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6" y="2911800"/>
            <a:ext cx="166568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43637" y="1841375"/>
            <a:ext cx="2301900" cy="6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/>
              <a:t>Activation Function—Logistic Sigmoid Function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5113950" y="20692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113950" y="308175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139825" y="4151325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113950" y="2911787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5093575" y="3960425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88650" y="2911800"/>
            <a:ext cx="360300" cy="1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620100" y="3115000"/>
            <a:ext cx="4728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92150" y="5009050"/>
            <a:ext cx="7614300" cy="979200"/>
          </a:xfrm>
          <a:prstGeom prst="rect">
            <a:avLst/>
          </a:prstGeom>
          <a:solidFill>
            <a:schemeClr val="dk1">
              <a:alpha val="5686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ctr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The relevant axon weights will then take weighted sums and send them to the next layer. In this case, the first hidden neuron gets a value of 1*(0.712) + 1*(0.112)</a:t>
            </a:r>
          </a:p>
        </p:txBody>
      </p:sp>
      <p:sp>
        <p:nvSpPr>
          <p:cNvPr id="168" name="Shape 168"/>
          <p:cNvSpPr/>
          <p:nvPr/>
        </p:nvSpPr>
        <p:spPr>
          <a:xfrm>
            <a:off x="3842850" y="1950975"/>
            <a:ext cx="620700" cy="3102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222150" y="3022650"/>
            <a:ext cx="620700" cy="3102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029925" y="2261375"/>
            <a:ext cx="236400" cy="4137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029925" y="3443700"/>
            <a:ext cx="236400" cy="4137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113950" y="1900025"/>
            <a:ext cx="360300" cy="146400"/>
          </a:xfrm>
          <a:prstGeom prst="rect">
            <a:avLst/>
          </a:prstGeom>
          <a:solidFill>
            <a:srgbClr val="E2E005">
              <a:alpha val="4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Macintosh PowerPoint</Application>
  <PresentationFormat>On-screen Show (4:3)</PresentationFormat>
  <Paragraphs>215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 Narrow</vt:lpstr>
      <vt:lpstr>Lato</vt:lpstr>
      <vt:lpstr>Helvetica Neue</vt:lpstr>
      <vt:lpstr>Office Theme</vt:lpstr>
      <vt:lpstr>Data-X : A Course and Lab for  Data, Signals, and Systems  Introduction to Deep Learning (using Tensor Flow)  Nathan Cheng, Ikhlaq Sidhu</vt:lpstr>
      <vt:lpstr>What about nonlinear modeling?</vt:lpstr>
      <vt:lpstr>What about nonlinear modeling?</vt:lpstr>
      <vt:lpstr>What about nonlinear modeling?</vt:lpstr>
      <vt:lpstr>PowerPoint Presentation</vt:lpstr>
      <vt:lpstr>Neural Networks</vt:lpstr>
      <vt:lpstr>Example Network and Forward Propagation</vt:lpstr>
      <vt:lpstr>Example Network and Forward Propagation</vt:lpstr>
      <vt:lpstr>Example Network and Forward Propagation</vt:lpstr>
      <vt:lpstr>Example Network and Forward Propagation</vt:lpstr>
      <vt:lpstr>Example Network and Forward Propagation</vt:lpstr>
      <vt:lpstr>Example Network and Forward Propagation</vt:lpstr>
      <vt:lpstr>Example Network and Forward Propagation</vt:lpstr>
      <vt:lpstr>Mathematical Representation</vt:lpstr>
      <vt:lpstr>A Toy Problem: XOR</vt:lpstr>
      <vt:lpstr>PowerPoint Presentation</vt:lpstr>
      <vt:lpstr>PowerPoint Presentation</vt:lpstr>
      <vt:lpstr>PowerPoint Presentation</vt:lpstr>
      <vt:lpstr>Training Our Network—Backpropagation</vt:lpstr>
      <vt:lpstr>Loss Functions</vt:lpstr>
      <vt:lpstr>Code and Tensor Flow</vt:lpstr>
      <vt:lpstr>PowerPoint Presentation</vt:lpstr>
      <vt:lpstr>Import data and setup network graph</vt:lpstr>
      <vt:lpstr>Setup loss and training functions</vt:lpstr>
      <vt:lpstr>Evaluating accuracy</vt:lpstr>
      <vt:lpstr>Initialize network and train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Data-X : A Course and Lab for  Data, Signals, and Systems  Introduction to Deep Learning (using Tensor Flow)  Nathan Cheng, Ikhlaq Sidhu</dc:title>
  <cp:lastModifiedBy>Ikhlaq Sidhu</cp:lastModifiedBy>
  <cp:revision>1</cp:revision>
  <dcterms:modified xsi:type="dcterms:W3CDTF">2016-12-27T08:37:53Z</dcterms:modified>
</cp:coreProperties>
</file>