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37" r:id="rId2"/>
    <p:sldId id="774" r:id="rId3"/>
    <p:sldId id="775" r:id="rId4"/>
    <p:sldId id="776" r:id="rId5"/>
    <p:sldId id="777" r:id="rId6"/>
    <p:sldId id="778" r:id="rId7"/>
    <p:sldId id="779" r:id="rId8"/>
    <p:sldId id="643" r:id="rId9"/>
  </p:sldIdLst>
  <p:sldSz cx="9144000" cy="6858000" type="letter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ＭＳ Ｐゴシック" pitchFamily="34" charset="-128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le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A8B"/>
    <a:srgbClr val="444B9C"/>
    <a:srgbClr val="00AA8B"/>
    <a:srgbClr val="494949"/>
    <a:srgbClr val="454545"/>
    <a:srgbClr val="585858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8643" autoAdjust="0"/>
  </p:normalViewPr>
  <p:slideViewPr>
    <p:cSldViewPr snapToGrid="0">
      <p:cViewPr varScale="1">
        <p:scale>
          <a:sx n="126" d="100"/>
          <a:sy n="126" d="100"/>
        </p:scale>
        <p:origin x="-116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8"/>
    </p:cViewPr>
  </p:sorterViewPr>
  <p:notesViewPr>
    <p:cSldViewPr snapToGrid="0">
      <p:cViewPr>
        <p:scale>
          <a:sx n="112" d="100"/>
          <a:sy n="112" d="100"/>
        </p:scale>
        <p:origin x="-1812" y="73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 descr="BKG-12x-Rules.jpg"/>
          <p:cNvPicPr>
            <a:picLocks noChangeAspect="1"/>
          </p:cNvPicPr>
          <p:nvPr/>
        </p:nvPicPr>
        <p:blipFill>
          <a:blip r:embed="rId2"/>
          <a:srcRect l="24028" t="92223"/>
          <a:stretch>
            <a:fillRect/>
          </a:stretch>
        </p:blipFill>
        <p:spPr bwMode="auto">
          <a:xfrm>
            <a:off x="0" y="9045575"/>
            <a:ext cx="73152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68325" y="79375"/>
            <a:ext cx="3171825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30">
              <a:defRPr sz="10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grpSp>
        <p:nvGrpSpPr>
          <p:cNvPr id="8196" name="Group 25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5562" name="Text Box 26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2"/>
          </p:nvPr>
        </p:nvSpPr>
        <p:spPr>
          <a:xfrm>
            <a:off x="487363" y="9351963"/>
            <a:ext cx="3130550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 defTabSz="966630">
              <a:defRPr sz="800" dirty="0">
                <a:solidFill>
                  <a:srgbClr val="000000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3"/>
          </p:nvPr>
        </p:nvSpPr>
        <p:spPr>
          <a:xfrm>
            <a:off x="0" y="9351963"/>
            <a:ext cx="487363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D8E3861A-97E3-4BA7-B75F-9578895A0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213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98600" y="481013"/>
            <a:ext cx="4319588" cy="3240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3760788"/>
            <a:ext cx="5851525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4308475" y="6961188"/>
            <a:ext cx="4875213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/>
          <a:lstStyle/>
          <a:p>
            <a:pPr algn="r" defTabSz="966630" eaLnBrk="0" hangingPunct="0">
              <a:defRPr/>
            </a:pPr>
            <a:endParaRPr lang="en-US" sz="800" dirty="0">
              <a:solidFill>
                <a:srgbClr val="7F7F7F"/>
              </a:solidFill>
              <a:latin typeface="Tahoma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174" name="Picture 17" descr="bar a shor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288" y="9237663"/>
            <a:ext cx="3617912" cy="1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3560763" y="9247188"/>
            <a:ext cx="2581275" cy="341312"/>
            <a:chOff x="2445" y="4095"/>
            <a:chExt cx="1524" cy="204"/>
          </a:xfrm>
        </p:grpSpPr>
        <p:sp>
          <p:nvSpPr>
            <p:cNvPr id="67609" name="Text Box 25"/>
            <p:cNvSpPr txBox="1">
              <a:spLocks noChangeArrowheads="1"/>
            </p:cNvSpPr>
            <p:nvPr userDrawn="1"/>
          </p:nvSpPr>
          <p:spPr bwMode="auto">
            <a:xfrm>
              <a:off x="2445" y="4095"/>
              <a:ext cx="152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382" tIns="46191" rIns="92382" bIns="46191">
              <a:spAutoFit/>
            </a:bodyPr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700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+mn-cs"/>
                </a:rPr>
                <a:t>© 2011 Mentor Graphics Corp. Company Confidential</a:t>
              </a:r>
            </a:p>
          </p:txBody>
        </p:sp>
        <p:sp>
          <p:nvSpPr>
            <p:cNvPr id="1046" name="Text Box 22"/>
            <p:cNvSpPr txBox="1">
              <a:spLocks noChangeArrowheads="1"/>
            </p:cNvSpPr>
            <p:nvPr userDrawn="1"/>
          </p:nvSpPr>
          <p:spPr bwMode="auto">
            <a:xfrm>
              <a:off x="2448" y="4164"/>
              <a:ext cx="9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382" tIns="46191" rIns="230955" bIns="46191"/>
            <a:lstStyle/>
            <a:p>
              <a:pPr defTabSz="966630">
                <a:spcBef>
                  <a:spcPct val="50000"/>
                </a:spcBef>
                <a:defRPr/>
              </a:pPr>
              <a:r>
                <a:rPr lang="en-US" sz="800" b="1" dirty="0">
                  <a:solidFill>
                    <a:schemeClr val="bg2"/>
                  </a:solidFill>
                  <a:latin typeface="Tahoma" pitchFamily="-112" charset="0"/>
                  <a:ea typeface="ＭＳ Ｐゴシック" pitchFamily="-112" charset="-128"/>
                  <a:cs typeface="ＭＳ Ｐゴシック" pitchFamily="-112" charset="-128"/>
                </a:rPr>
                <a:t>www.mentor.com</a:t>
              </a:r>
            </a:p>
          </p:txBody>
        </p:sp>
      </p:grpSp>
      <p:pic>
        <p:nvPicPr>
          <p:cNvPr id="7176" name="Picture 12" descr="MGC-Logo_Black-7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8100" y="9321800"/>
            <a:ext cx="7477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52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239166" rIns="96651" bIns="47833" numCol="1" anchor="t" anchorCtr="1" compatLnSpc="1">
            <a:prstTxWarp prst="textNoShape">
              <a:avLst/>
            </a:prstTxWarp>
          </a:bodyPr>
          <a:lstStyle>
            <a:lvl1pPr algn="ctr" defTabSz="966630">
              <a:defRPr sz="900" dirty="0"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0" y="9359900"/>
            <a:ext cx="490538" cy="239713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ctr">
              <a:defRPr sz="80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48FBB73D-6653-433A-86CD-142F4B7688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500063" y="9359900"/>
            <a:ext cx="3128962" cy="247650"/>
          </a:xfrm>
          <a:prstGeom prst="rect">
            <a:avLst/>
          </a:prstGeom>
        </p:spPr>
        <p:txBody>
          <a:bodyPr vert="horz" lIns="95666" tIns="47833" rIns="95666" bIns="47833" rtlCol="0" anchor="b"/>
          <a:lstStyle>
            <a:lvl1pPr algn="l">
              <a:defRPr sz="800" dirty="0" smtClean="0"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Your Initials, Presentation Title, Month Year</a:t>
            </a:r>
          </a:p>
        </p:txBody>
      </p:sp>
    </p:spTree>
    <p:extLst>
      <p:ext uri="{BB962C8B-B14F-4D97-AF65-F5344CB8AC3E}">
        <p14:creationId xmlns:p14="http://schemas.microsoft.com/office/powerpoint/2010/main" val="307924902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2286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ahoma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5200"/>
            <a:r>
              <a:rPr lang="en-US" smtClean="0">
                <a:latin typeface="Tahoma" pitchFamily="34" charset="0"/>
                <a:ea typeface="ＭＳ Ｐゴシック" pitchFamily="34" charset="-128"/>
              </a:rPr>
              <a:t>Presentation Title</a:t>
            </a: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0EB9827-392B-40CC-8368-07FD762BE7F2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8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Tahoma" pitchFamily="34" charset="0"/>
                <a:ea typeface="ＭＳ Ｐゴシック" pitchFamily="34" charset="-128"/>
              </a:rPr>
              <a:t>Your Initials, Presentation Title, Month Year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 userDrawn="1"/>
        </p:nvSpPr>
        <p:spPr>
          <a:xfrm rot="10800000">
            <a:off x="0" y="1"/>
            <a:ext cx="9144000" cy="2786063"/>
          </a:xfrm>
          <a:prstGeom prst="rect">
            <a:avLst/>
          </a:prstGeom>
          <a:gradFill>
            <a:gsLst>
              <a:gs pos="0">
                <a:srgbClr val="01AA8B"/>
              </a:gs>
              <a:gs pos="16000">
                <a:srgbClr val="00AA8B"/>
              </a:gs>
              <a:gs pos="89000">
                <a:srgbClr val="444B9C"/>
              </a:gs>
              <a:gs pos="100000">
                <a:srgbClr val="444B9C"/>
              </a:gs>
            </a:gsLst>
            <a:lin ang="360000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5" name="Picture 5" descr="C:\Users\yoder49.000\Dropbox\OneFact\PPT\OneFact_m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5653088"/>
            <a:ext cx="2857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2747963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2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57575" y="2852738"/>
            <a:ext cx="5313363" cy="541337"/>
          </a:xfrm>
        </p:spPr>
        <p:txBody>
          <a:bodyPr lIns="0" rIns="0"/>
          <a:lstStyle>
            <a:lvl1pPr marL="0" indent="0">
              <a:buFont typeface="Wingdings" pitchFamily="-112" charset="2"/>
              <a:buNone/>
              <a:tabLst>
                <a:tab pos="3886200" algn="l"/>
              </a:tabLst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80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7575" y="423333"/>
            <a:ext cx="5303838" cy="2243667"/>
          </a:xfrm>
        </p:spPr>
        <p:txBody>
          <a:bodyPr lIns="0" rIns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26" name="Picture 2" descr="E:\FW_OneFact-emboss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r="4249"/>
          <a:stretch/>
        </p:blipFill>
        <p:spPr bwMode="auto">
          <a:xfrm>
            <a:off x="0" y="120254"/>
            <a:ext cx="9144000" cy="254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50"/>
              </a:spcBef>
              <a:defRPr/>
            </a:lvl1pPr>
            <a:lvl4pPr>
              <a:defRPr/>
            </a:lvl4pPr>
            <a:lvl5pPr>
              <a:buFont typeface="Arial" pitchFamily="34" charset="0"/>
              <a:buChar char="•"/>
              <a:defRPr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</a:p>
          <a:p>
            <a:pPr lvl="4"/>
            <a:endParaRPr lang="en-US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08D67C-EC0F-4DB3-B460-99DB51B452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no top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 userDrawn="1"/>
        </p:nvSpPr>
        <p:spPr>
          <a:xfrm>
            <a:off x="0" y="1066800"/>
            <a:ext cx="9144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8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707E830-B159-4FAC-AAEB-FB3D8F8E3D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Backgrou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End">
    <p:bg>
      <p:bgPr>
        <a:gradFill rotWithShape="0">
          <a:gsLst>
            <a:gs pos="0">
              <a:srgbClr val="01AA8B"/>
            </a:gs>
            <a:gs pos="16000">
              <a:srgbClr val="00AA8B"/>
            </a:gs>
            <a:gs pos="89000">
              <a:srgbClr val="444B9C"/>
            </a:gs>
            <a:gs pos="100000">
              <a:srgbClr val="444B9C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0" y="5023017"/>
            <a:ext cx="9144000" cy="584775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3200" spc="1500" baseline="0" dirty="0" smtClean="0">
                <a:solidFill>
                  <a:schemeClr val="bg1"/>
                </a:solidFill>
                <a:latin typeface="Agency FB" panose="020B0503020202020204" pitchFamily="34" charset="0"/>
                <a:ea typeface="ＭＳ Ｐゴシック" pitchFamily="-112" charset="-128"/>
                <a:cs typeface="+mn-cs"/>
              </a:rPr>
              <a:t>onefact.net</a:t>
            </a:r>
            <a:endParaRPr lang="en-US" sz="3200" spc="1500" baseline="0" dirty="0">
              <a:solidFill>
                <a:schemeClr val="bg1"/>
              </a:solidFill>
              <a:latin typeface="Agency FB" panose="020B0503020202020204" pitchFamily="34" charset="0"/>
              <a:ea typeface="ＭＳ Ｐゴシック" pitchFamily="-112" charset="-128"/>
              <a:cs typeface="+mn-cs"/>
            </a:endParaRPr>
          </a:p>
        </p:txBody>
      </p:sp>
      <p:pic>
        <p:nvPicPr>
          <p:cNvPr id="3" name="Picture 2" descr="C:\Users\yoder49.000\Dropbox\OneFact\PPT\OneFact_whit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78025" y="2246313"/>
            <a:ext cx="494982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1316038"/>
            <a:ext cx="9144000" cy="507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endParaRPr 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0" tIns="45720" rIns="45720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0" name="Rectangle 26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1000" y="6626225"/>
            <a:ext cx="52117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 dirty="0" smtClean="0">
                <a:solidFill>
                  <a:schemeClr val="tx2"/>
                </a:solidFill>
                <a:latin typeface="Tahoma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 userDrawn="1">
            <p:ph type="sldNum" sz="quarter" idx="4"/>
          </p:nvPr>
        </p:nvSpPr>
        <p:spPr>
          <a:xfrm>
            <a:off x="0" y="6626225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800" smtClean="0">
                <a:solidFill>
                  <a:schemeClr val="tx2"/>
                </a:solidFill>
                <a:latin typeface="Tahoma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E606BA92-EBB9-4308-989E-AD5C82B7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 descr="C:\Users\yoder49.000\Dropbox\OneFact\PPT\rule.pn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157288"/>
            <a:ext cx="9144000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" descr="C:\Users\yoder49.000\Dropbox\OneFact\PPT\Logo_sm.pn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913688" y="6535738"/>
            <a:ext cx="11430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-112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ahoma" pitchFamily="-112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1AA8B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ＭＳ Ｐゴシック" pitchFamily="-112" charset="-128"/>
          <a:cs typeface="+mn-cs"/>
        </a:defRPr>
      </a:lvl1pPr>
      <a:lvl2pPr marL="803275" indent="-346075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—"/>
        <a:defRPr sz="2000">
          <a:solidFill>
            <a:schemeClr val="bg2"/>
          </a:solidFill>
          <a:latin typeface="+mn-lt"/>
          <a:ea typeface="ＭＳ Ｐゴシック" pitchFamily="-112" charset="-128"/>
        </a:defRPr>
      </a:lvl2pPr>
      <a:lvl3pPr marL="11938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>
          <a:solidFill>
            <a:schemeClr val="bg2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bg2"/>
        </a:buClr>
        <a:buFont typeface="Tahoma" pitchFamily="34" charset="0"/>
        <a:buChar char="–"/>
        <a:defRPr sz="1600">
          <a:solidFill>
            <a:schemeClr val="bg2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lr>
          <a:schemeClr val="bg2"/>
        </a:buClr>
        <a:buFont typeface="Arial" charset="0"/>
        <a:buChar char="•"/>
        <a:defRPr sz="1600">
          <a:solidFill>
            <a:schemeClr val="bg2"/>
          </a:solidFill>
          <a:latin typeface="+mn-lt"/>
          <a:ea typeface="ＭＳ Ｐゴシック" pitchFamily="-112" charset="-128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lr>
          <a:schemeClr val="bg2"/>
        </a:buClr>
        <a:buFont typeface="Tahoma" pitchFamily="-112" charset="0"/>
        <a:defRPr sz="1600">
          <a:solidFill>
            <a:schemeClr val="bg2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13175" y="2795588"/>
            <a:ext cx="4906963" cy="5413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ea typeface="ＭＳ Ｐゴシック" pitchFamily="34" charset="-128"/>
              </a:rPr>
              <a:t>Levi Starrett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11138"/>
            <a:ext cx="9144000" cy="1473200"/>
          </a:xfrm>
        </p:spPr>
        <p:txBody>
          <a:bodyPr/>
          <a:lstStyle/>
          <a:p>
            <a:pPr algn="ctr" eaLnBrk="1" hangingPunct="1"/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MASL project modeling</a:t>
            </a:r>
            <a:b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</a:br>
            <a:r>
              <a:rPr lang="en-US" sz="4000" b="0" dirty="0" smtClean="0">
                <a:latin typeface="Arial Black" pitchFamily="34" charset="0"/>
                <a:ea typeface="ＭＳ Ｐゴシック" pitchFamily="34" charset="-128"/>
              </a:rPr>
              <a:t>in xtUML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E:\FW_puzzle2-siz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4254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Overview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xtUML pattern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pattern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MASL represented in xtUML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2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542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9" name="Right Arrow 6"/>
          <p:cNvSpPr/>
          <p:nvPr/>
        </p:nvSpPr>
        <p:spPr>
          <a:xfrm>
            <a:off x="0" y="2926849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xtUML pattern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4" y="1316038"/>
            <a:ext cx="8861772" cy="50704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4222" y="265805"/>
            <a:ext cx="530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components, each defined individually with provided and required interfaces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085878" y="2894315"/>
            <a:ext cx="3396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UI component provides an interface. Notice however that messages go both directions on this interface.</a:t>
            </a:r>
            <a:endParaRPr lang="en-US" sz="1600" dirty="0"/>
          </a:p>
        </p:txBody>
      </p:sp>
      <p:sp>
        <p:nvSpPr>
          <p:cNvPr id="12" name="Right Arrow 11"/>
          <p:cNvSpPr/>
          <p:nvPr/>
        </p:nvSpPr>
        <p:spPr>
          <a:xfrm>
            <a:off x="7009990" y="3071517"/>
            <a:ext cx="374128" cy="255960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5089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xtUML pattern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4" y="1506947"/>
            <a:ext cx="8861772" cy="46886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34531" y="315028"/>
            <a:ext cx="530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system configuration package shows the components with each interface satisfied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310960" y="1840942"/>
            <a:ext cx="2540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Component reference shows path to the component definition</a:t>
            </a:r>
            <a:endParaRPr lang="en-US" sz="1600" dirty="0"/>
          </a:p>
        </p:txBody>
      </p:sp>
      <p:sp>
        <p:nvSpPr>
          <p:cNvPr id="3" name="Left Arrow 2"/>
          <p:cNvSpPr/>
          <p:nvPr/>
        </p:nvSpPr>
        <p:spPr>
          <a:xfrm>
            <a:off x="5562703" y="2126435"/>
            <a:ext cx="620266" cy="354406"/>
          </a:xfrm>
          <a:prstGeom prst="lef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9451" y="3209342"/>
            <a:ext cx="2461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Satisfaction created by matching provision and requirement</a:t>
            </a:r>
            <a:endParaRPr lang="en-US" sz="1600" dirty="0"/>
          </a:p>
        </p:txBody>
      </p:sp>
      <p:sp>
        <p:nvSpPr>
          <p:cNvPr id="8" name="Right Arrow 7"/>
          <p:cNvSpPr/>
          <p:nvPr/>
        </p:nvSpPr>
        <p:spPr>
          <a:xfrm>
            <a:off x="3642832" y="3524370"/>
            <a:ext cx="590729" cy="305182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6941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Domains define terminators specifying required services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Domains define public services that other domains can use</a:t>
            </a: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Projects define terminator services for each domain terminator that invoke public services of other domains</a:t>
            </a:r>
          </a:p>
          <a:p>
            <a:pPr lvl="1">
              <a:spcAft>
                <a:spcPts val="2400"/>
              </a:spcAft>
            </a:pPr>
            <a:r>
              <a:rPr lang="en-US" dirty="0">
                <a:ea typeface="ＭＳ Ｐゴシック" pitchFamily="34" charset="-128"/>
              </a:rPr>
              <a:t>p</a:t>
            </a:r>
            <a:r>
              <a:rPr lang="en-US" dirty="0" smtClean="0">
                <a:ea typeface="ＭＳ Ｐゴシック" pitchFamily="34" charset="-128"/>
              </a:rPr>
              <a:t>roject terminator services can invoke multiple services from multiple domains!</a:t>
            </a:r>
          </a:p>
        </p:txBody>
      </p:sp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MASL pattern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5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114860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" name="Right Arrow 6"/>
          <p:cNvSpPr/>
          <p:nvPr/>
        </p:nvSpPr>
        <p:spPr>
          <a:xfrm>
            <a:off x="0" y="328125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0128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Like the xtUML pattern, domains are defined as components and arranged in a separate system package</a:t>
            </a:r>
            <a:endParaRPr lang="en-US" dirty="0" smtClean="0">
              <a:ea typeface="ＭＳ Ｐゴシック" pitchFamily="34" charset="-128"/>
            </a:endParaRPr>
          </a:p>
          <a:p>
            <a:pPr>
              <a:spcAft>
                <a:spcPts val="2400"/>
              </a:spcAft>
            </a:pPr>
            <a:r>
              <a:rPr lang="en-US" dirty="0" smtClean="0">
                <a:ea typeface="ＭＳ Ｐゴシック" pitchFamily="34" charset="-128"/>
              </a:rPr>
              <a:t>Each domain has one provision representin</a:t>
            </a:r>
            <a:r>
              <a:rPr lang="en-US" dirty="0" smtClean="0">
                <a:ea typeface="ＭＳ Ｐゴシック" pitchFamily="34" charset="-128"/>
              </a:rPr>
              <a:t>g public services and any number of requirements representing terminators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 descr="Screen Shot 2016-08-01 at 1.58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3015"/>
            <a:ext cx="9144000" cy="2918765"/>
          </a:xfrm>
          <a:prstGeom prst="rect">
            <a:avLst/>
          </a:prstGeom>
        </p:spPr>
      </p:pic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MASL represented in xtUML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fld id="{C2F3F489-80C5-41A2-8A4E-F5422125D0CE}" type="slidenum">
              <a:rPr lang="en-US">
                <a:latin typeface="Tahoma" pitchFamily="34" charset="0"/>
                <a:ea typeface="ＭＳ Ｐゴシック" pitchFamily="34" charset="-128"/>
              </a:rPr>
              <a:pPr/>
              <a:t>6</a:t>
            </a:fld>
            <a:endParaRPr lang="en-US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0" y="1366838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11270" name="AutoShape 2" descr="data:image/jpeg;base64,/9j/4AAQSkZJRgABAQAAAQABAAD/2wBDAAkGBwgHBgkIBwgKCgkLDRYPDQwMDRsUFRAWIB0iIiAdHx8kKDQsJCYxJx8fLT0tMTU3Ojo6Iys/RD84QzQ5Ojf/2wBDAQoKCg0MDRoPDxo3JR8lNzc3Nzc3Nzc3Nzc3Nzc3Nzc3Nzc3Nzc3Nzc3Nzc3Nzc3Nzc3Nzc3Nzc3Nzc3Nzc3Nzf/wAARCACWAVADASIAAhEBAxEB/8QAHAABAQACAwEBAAAAAAAAAAAAAAECBwQFBgMI/8QAOhAAAQMDAwEHAgUCAwkAAAAAAQACAwQFEQYSITEHExRBUWFxIoEVFjJCkYKhUrHCCCMzNENykrLR/8QAGgEBAQEBAQEBAAAAAAAAAAAAAAECAwQGBf/EAC8RAQEAAgIBAgMFCAMAAAAAAAABAhEDEiEEMRNBURQiIzKhBRVSYYGx0fBxkcH/2gAMAwEAAhEDEQA/AN4oiICIiAiIgIiICIiAiIgIiICIiAiIgIiICIiAiIgIiICIiAiIgIiICIiAiIgIiICIiAiIgIiICIiAiIgIiICIiAiIgIiICIiAiIgIuFd7rQWaglrrpVR01NEMukkOB8D1PsOStV3HtVvd7lfDomzgU7Tt8fXDAPw3OB9yT7BS2SbrWGGWd1jN1uHKLRTna8q3b63V74nH9lNGGgfwAvrHVa9t/wDvKLU/iyP+lVxNId7ZIP8AmFz+Px/V6/3f6nW+reCLU9j7XJqOrjoNc2t1ukecNrYAXQu9yOcD3BPwFtSnqIaqCOemlZNDI0OZJG4Oa4HoQR1C6Sy+Y8eWNxurNV9ERFUEREBERAREQEREBERAREQEREBERAREQEREBERAREQEREBERAREQEREBce4VtPbqGetrJRFTwRmSSR3RrQMkrkLVXbvcp5aS06Yo3lsl1qAZSPKNhHB9txB/oS+Fktuo8jUVNZ2k3h12uwkisdO8toqLOA/HVzsefqfsOAvURRxxRtjiY1kbBhrWjAaPQBedpdSWmioo6aCGoY+GYUjKPux3u7y4z098rvI6+jfNJCyqgM0YzJGJWlzPXIzwvzeXLPK7vs+p9Fx8PDh1xst+bkIVx4q6jmdE2KqgkdK0ujDJGkvA6kc8hcO/X6jsUUUlaJXd64hrYmhx4GSeo4C5zG26evLkwxx7W+HNrqOmr6Z9NWQsmhf1Y8f39j7rqNJXyq7OL9Dba6d8umK+TEcjznwrz5/Hr6jnqCF2slyoYmxumrKeMSMEjO8la3c0+YyenK6/UEFDe6CqtPiKd1WWFzIu8bva8cg46j/AOErrw55YX+Tx+t9Px8+Hj809v8ADeIIIyOiq8L2M36S+aHpRUPLqmhcaSUnqduNpP8ASW/cFe6X6L5YREQEREBERAREQEREBERAREQEREBERAREQEREBERAREQERQqWioplMqdhUUymU7CrS3aOTL2x2hjz9MVsLmj3JlW6MrTnbDD+G670zfHZ7mZjqSR3k3k4yfiQn+lZzu8bHb09mPNhb9Y6x9hc7WDbxthEIptnnv7zpu6Y/TxnK6u36SrIJqOOaWlbDRmYtnjB72bvBj6hjjGfUr2a8zf75V2zUdtp4o5p6aaJ7pIIIg+R5GcY8+OvXyXhwyzviPpebh4cJ3ynz/vZ/iOLp/Tl0oK+3S1ktI6GigkhaIi7cQ4kgnI9T7fdcm+6drrzeROaxlNSR07oo9rd7iXcPyCMDIOM5zwF19u1hOyinmrozLK+4Op6eN+2HY3AP1noMZ5PK5n5xMkVJ4a2STVFRPJB3QmaAHtAIw7GC05HPC3ZydtuGOXpbx9N3Xv8/wDie39HztmmK1tXaJLoKSeOghfERku3cnYcFvlkfwvnQaSrKa5xSSzQvp4ax1S2UOxISecEbevkcuI9lyZdZxQ10kDqMmOGYQTPEw3tf5kMxlzQeMr080rIIZJpXBscbS559AOSs5Z8k9/m68fD6bOfdu9f7/4dhLjHcNX0jf8AhRV7SwemTIP9IW21qzsBpJDYbpeJm7XXKvc9vu1vn/5OcPstpZXvl1NPmM7LlbFRTKZTsyqKZTKdhUUyqrLsERFQREQEREBERAREQEWGVcrHddMkUBTK1tFRTKZTYqKZTKnYCVMqE8qLFyXTJCViinZdLlMqIs9hcplRE7C5Xme0XTDdW6Wqbc3aKpuJqV7ujZW5xn2IJafnK9KiTI00dpa7PraQ0tc10VxpD3VTFIMOBHGSP8/ddlNbaSe4U9wljJqadrmxP3EYB68dD1Xa9qWjqmdx1Pppu27UzczwtH/NRgenm4D+Rx1AXQ6cvNPfLayqg+l36ZYieY3enx6H0Xm5cOv3sfZ9H6H1ePPjOPP80/X+bH8uWvuZIvDkNfUeJJErg4Sf4g4HI+yzisdvidSlsDt1LI6SJxkcSHO6kknn7rs0XLvl9Xv+Dx/wz/p1j7DbX1rqx0DhK54kcBK8Mc8dHFoO0n5C6jVFRVXqug0nYx3ldWOAncOkMfU7j5ccn2+Vy9VXyS2xw0VujM91rHCOmhaMnJON2PnoPM/BXv8As00RHpO3PnrHCe9Vn1VdQTuxnnY0+gPU+Z59Md+LG/ny/o/K/aHqseOXi455vu9LYLVTWKy0drowe5pYhG0kcu9XH3JyT8rsMqIu/Z+FpcplRE7C5TKiqTIVZLELJdcUoiKZWtoqIioIiJsEUymVNioplMpuDDKZUymV4+za5VysCUyrOQ0zUUVWu4ZTKmUWe5pcplTKmVLkMsplY5TKnYVFCVMrNzXTJFjlVOwqKIr2FWku0Oyu0PqdmpLbGRZrjJ3ddCwcRSHncB78ke+4eYW7F1uorPTX+yVlqrAO6qYiwuxnYerXD3BwfsrjnPa+y4ZZYZTLH3jXsb2yMa9jg5jgC1wOQQehXHulfDbKCetqTiKFu446n0A9ycD7rodCVNRHSVdlr+Ky1Tuge0n9uSB/BBHwAl7pXan1fZtKxucIHv8AEVhb5RjJx/Ad93NXKcf4nWvpeT1knpfjT5/3el7INMzVcsmtL4wGsrM+BjI4hi6bh8jge3P7ltbhcV0kFFTtjYGxxRtDWNaMBoAwAF09ZqCNpLYzldrlu+HzNtt3fd6AvaOpC+bqmNvVwXj5b3LIeDwvga+V/wC5Ee08bF/iCybVxO/cF4fxMh/cVkyrlaf1FB7tr2u6FZheds9bJI4NdyvQNOQkuqPoCmVimV176TTInhQKZTKXM0zyplYk8KZS8ujTPKmVjlTKxeU0zyooCiTPa6VMqJlS5mmGVcrBZBeWZNaCUBUKily8j6ZTKwCq3M00pKmVCmVm5+V0yyoSihS5eBcq5WCyCkyAlTKFRZyvlWQVWKZWpkjJFjlMq9hkixymU7DS+rqb8E7XWys+mC9UoJx07wcH75YD/UuX2N0/4jf9S6le3IMgpKd3ltHJ/s2P+Vn/ALQMUlNQ2K8wYEtJVujDv+5u4f8Aou87FqJtD2dUTzw6qfLO77uLR/ZoXot/D7/Xw6Xlt4pxfS7/AN/Uv9zmkqnx7iGtOMLqBKSeSvvqKRrrlJ3fPPkuPSUdRUECONx+yS+HF9WyL7MeT0XZUenKh+DJ9IXc0unYmY3nJWbnF087G17jwCuwpbdLKRlpAXpIbZBF0YFy2RMZ0aFi8hpwbdQNpwCRyu0CwWQKY5+RkplMrElayzNMsq5WGVcqdzQTwoCoSgXO5+V0yyoSihTLLwRQVllfNZBMcyxllYkooVcsiRFcqJlcdquVEyopaKFkvOa01dRaPoaeruFPUzsnm7pracNJzgnzI9FxdK68t2pLnUWuOjr6Cvgj7x1PXQhji3jkYJ9RwcdV1xxy69teEesKi+cc8MrnNimje5vUNcCR8oJ4XSGJsrDI3qwOGR9liq+uVF01l1Pa73cbjQ26YySW+QRzOIw0u5BDfM4LTk4x0xldyl3PFBMoimwRRFLVVFETsKii8jqrX1Dpq809pmttyrauohEsbaKJryRlwxjcCT9JPRXHtldRPZ69F53SesbVqi3yVlE6SDupe5kiqQGPY/GQOpHPz5Fd6Z4RGZDNGGA4Li8YB9Mpdy6p4eC7doe97Pp34z3NTC/++3/Uux02yeHRdkoaNn1igh3O8gSwE/3JXpbhTUFwoXw3GGnqaN4DnNna10ZwcgnPHVfSmbTMp2Cm7oQMaGs7vG1rRxgY4wMLfxfuTFNeXQUGl4mu72qPePPJyu/go4YGgRsaB7BZtnhdEZWzRmMdXh4LR91WzxPcGsljcS3cAHA/T6/HusXO33XUZgAdFV01j1Na79V3CmtsxkdQy91K4jAc7z2+ZAxjOMemV3CW2XVVUURTsKqFisgtY1KqxVUK1lSKFcrw927SaK3agq7HFZbzX1dJgyCip2yDBDTnG7OPqA6L1FqukdxoqaodFLSSTx7xTVQDJWDn9Tc8dFbMsZuo5yLpdQ6ptOn6COsrqgOZNKIYmw/WXvPkPL7kgLtRUwFwa2eMkt3AB4zj1+FjV91fbKi+IqqchhFREQ/IaQ8fVjrj1VdUwNY17p4gx/6XF4w74Pmlo+qoWKqkoyWKIraIiiLmqooiDW3bnba652G2RW6jqamRlducKeF0haNjhkgA8LP8jz2Olvl8qKqt1JeKmidAI3Ewl7DgFo2knOAOhHAwOq2Mi6zmymMxidWhNJWe50ur9N11NYK630+Hx1BZQyRAEtOQ5znuLv1AbnbQfIccfbTViuFt1Na3UFnraoR1zu8dcrUaeWGMkbpHTtdtfxnGSfPjnC3qi3fU2/JOrVnZpYxY9c6jhqLHU0+6d5oKrw7u5bBuP0h/TkFmBz0PotqKIuXJnc7urJpUURYVVERAREQFqnX9iu917UbG+2OraNgpNpuMFOXtgOZTyemeccn9y2si3x53C7iWbaZ1toCSyaIiorX466VtTdmVFTMyEueT3cg3bW5wBnqc8nqvp2haPmt1XYobPbqmXT1MJO9gp6d1WWyuJO90ZcC/OW8k8YPwdxIuk9RlNbTrGkfytVM0EIZIdQ9ybm2pgpjbGPMQDed0HekmMk9OuR05548ti1NPoi9UVvtD4YfxCOXMFK+mfWx4fvxC48AHYcADjjnC3siv2nL6HVoy2acrBatTVFvorxDFPbHQ+FltQpWTP+nbtYJHOLhg8gevPPP101pWptepdE1kFtr4zPSP/E5HxyENO1zdr88MGCBjjgBbuRL6nK7OrVvZZZfwTVeoaeqsdVTSmeQ0lUadwiFPu4Y1/Q5+kgeg9ltJEXLkzueW6smhERYVVVEVlFRRE2NQS6Pnv3a1f31ou9FQuha+KrpC6ESODYhtDy0gjrx7ey5OqLfc7L2hWK40FouN1pYLV4Jr4m73F+HtG93QfqaSTjqStrIu3x7+mmer89/lW5P7MLd3lirH1lLeHuki8M/vRC5o3YbjJBLW+XkvQXelr6HWdLc7Rpq4y2+qsXhaeCOAtMBLSA1+eGY4yCeh81uRRW+pt+R1aBo9LXCssuhaCttVeIm19S2sHh5GmKN8kfLjjLAQDycea5utdKVdLqp7PwutmsbaFkFvbSUBrBCA0At2727XZ3HcSTk55zxvFE+05b3o6vP9n9vqbVpOgo6ySqc+Nrtoq2NbKxhcS1rgHOAwPLPAwOMYXoVEXDLK27aVFEUFIUREoIiICIiAiIgIiICqIgYTCIgIiICIiAiIgIiICiIgIiICIiAiIgIiICqIgIiIIiIgIiIKgCIrPcf/2Q=="/>
          <p:cNvSpPr>
            <a:spLocks noChangeAspect="1" noChangeArrowheads="1"/>
          </p:cNvSpPr>
          <p:nvPr/>
        </p:nvSpPr>
        <p:spPr bwMode="auto">
          <a:xfrm>
            <a:off x="0" y="-685800"/>
            <a:ext cx="3200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Right Arrow 6"/>
          <p:cNvSpPr/>
          <p:nvPr/>
        </p:nvSpPr>
        <p:spPr>
          <a:xfrm>
            <a:off x="0" y="2488955"/>
            <a:ext cx="781050" cy="415925"/>
          </a:xfrm>
          <a:prstGeom prst="rightArrow">
            <a:avLst/>
          </a:prstGeom>
          <a:solidFill>
            <a:srgbClr val="01AA8B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FFFFFF"/>
              </a:solidFill>
              <a:latin typeface="Tahoma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02288" y="3978004"/>
            <a:ext cx="352472" cy="34688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71543" y="3580763"/>
            <a:ext cx="20812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Tracking needs a GPS location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5" idx="2"/>
          </p:cNvCxnSpPr>
          <p:nvPr/>
        </p:nvCxnSpPr>
        <p:spPr>
          <a:xfrm flipH="1" flipV="1">
            <a:off x="2159593" y="4145852"/>
            <a:ext cx="542695" cy="5595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H="1">
            <a:off x="2159593" y="4129067"/>
            <a:ext cx="1" cy="1409925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 flipH="1">
            <a:off x="637807" y="5527803"/>
            <a:ext cx="1538570" cy="0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V="1">
            <a:off x="626618" y="4380839"/>
            <a:ext cx="11189" cy="1135774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576264" y="4369650"/>
            <a:ext cx="61543" cy="89519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>
            <a:off x="648997" y="4369650"/>
            <a:ext cx="67137" cy="95114"/>
          </a:xfrm>
          <a:prstGeom prst="line">
            <a:avLst/>
          </a:prstGeom>
          <a:noFill/>
          <a:ln w="19050" cap="flat" cmpd="sng" algn="ctr">
            <a:solidFill>
              <a:srgbClr val="444B9C"/>
            </a:solidFill>
            <a:prstDash val="solid"/>
            <a:tailEnd type="none"/>
          </a:ln>
          <a:effectLst/>
        </p:spPr>
      </p:cxnSp>
      <p:sp>
        <p:nvSpPr>
          <p:cNvPr id="26" name="Oval 25"/>
          <p:cNvSpPr/>
          <p:nvPr/>
        </p:nvSpPr>
        <p:spPr>
          <a:xfrm>
            <a:off x="5640898" y="3956961"/>
            <a:ext cx="352472" cy="346886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52029" y="3565315"/>
            <a:ext cx="2081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UI button pressed</a:t>
            </a:r>
            <a:endParaRPr lang="en-US" sz="1600" dirty="0"/>
          </a:p>
        </p:txBody>
      </p:sp>
      <p:cxnSp>
        <p:nvCxnSpPr>
          <p:cNvPr id="23" name="Straight Connector 22"/>
          <p:cNvCxnSpPr>
            <a:stCxn id="26" idx="4"/>
          </p:cNvCxnSpPr>
          <p:nvPr/>
        </p:nvCxnSpPr>
        <p:spPr>
          <a:xfrm>
            <a:off x="5817134" y="4303847"/>
            <a:ext cx="12647" cy="1223956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flipH="1" flipV="1">
            <a:off x="3261768" y="5522208"/>
            <a:ext cx="2573608" cy="1119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3278552" y="4140258"/>
            <a:ext cx="1" cy="1404329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  <p:cxnSp>
        <p:nvCxnSpPr>
          <p:cNvPr id="11269" name="Straight Connector 11268"/>
          <p:cNvCxnSpPr>
            <a:endCxn id="5" idx="6"/>
          </p:cNvCxnSpPr>
          <p:nvPr/>
        </p:nvCxnSpPr>
        <p:spPr>
          <a:xfrm flipH="1">
            <a:off x="3054760" y="4140257"/>
            <a:ext cx="207008" cy="11190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  <p:cxnSp>
        <p:nvCxnSpPr>
          <p:cNvPr id="11273" name="Straight Connector 11272"/>
          <p:cNvCxnSpPr/>
          <p:nvPr/>
        </p:nvCxnSpPr>
        <p:spPr>
          <a:xfrm flipV="1">
            <a:off x="3065950" y="4084308"/>
            <a:ext cx="72732" cy="50354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  <p:cxnSp>
        <p:nvCxnSpPr>
          <p:cNvPr id="11275" name="Straight Connector 11274"/>
          <p:cNvCxnSpPr/>
          <p:nvPr/>
        </p:nvCxnSpPr>
        <p:spPr>
          <a:xfrm>
            <a:off x="3060355" y="4140257"/>
            <a:ext cx="83922" cy="55949"/>
          </a:xfrm>
          <a:prstGeom prst="line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489843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5" grpId="0" animBg="1"/>
      <p:bldP spid="5" grpId="1" animBg="1"/>
      <p:bldP spid="6" grpId="0"/>
      <p:bldP spid="6" grpId="1"/>
      <p:bldP spid="26" grpId="0" animBg="1"/>
      <p:bldP spid="26" grpId="1" animBg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626225"/>
            <a:ext cx="5211763" cy="231775"/>
          </a:xfrm>
        </p:spPr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626225"/>
            <a:ext cx="381000" cy="228600"/>
          </a:xfrm>
        </p:spPr>
        <p:txBody>
          <a:bodyPr/>
          <a:lstStyle/>
          <a:p>
            <a:pPr>
              <a:defRPr/>
            </a:pPr>
            <a:fld id="{5308D67C-EC0F-4DB3-B460-99DB51B4527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3004" y="2254415"/>
            <a:ext cx="691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FFFFFF"/>
                </a:solidFill>
              </a:rPr>
              <a:t>Questions?</a:t>
            </a:r>
            <a:endParaRPr lang="en-US" sz="7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919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26390&quot;&gt;&lt;property id=&quot;20148&quot; value=&quot;5&quot;/&gt;&lt;property id=&quot;20300&quot; value=&quot;Slide 1 - &amp;quot;BridgePoint Overview &amp;#x0D;&amp;#x0A;and Roadmap&amp;#x0D;&amp;#x0A;&amp;#x0D;&amp;#x0A;                  &amp;quot;&quot;/&gt;&lt;property id=&quot;20307&quot; value=&quot;637&quot;/&gt;&lt;/object&gt;&lt;object type=&quot;3&quot; unique_id=&quot;26391&quot;&gt;&lt;property id=&quot;20148&quot; value=&quot;5&quot;/&gt;&lt;property id=&quot;20300&quot; value=&quot;Slide 4 - &amp;quot;Agenda&amp;quot;&quot;/&gt;&lt;property id=&quot;20307&quot; value=&quot;655&quot;/&gt;&lt;/object&gt;&lt;object type=&quot;3&quot; unique_id=&quot;26407&quot;&gt;&lt;property id=&quot;20148&quot; value=&quot;5&quot;/&gt;&lt;property id=&quot;20300&quot; value=&quot;Slide 27&quot;/&gt;&lt;property id=&quot;20307&quot; value=&quot;643&quot;/&gt;&lt;/object&gt;&lt;object type=&quot;3&quot; unique_id=&quot;33708&quot;&gt;&lt;property id=&quot;20148&quot; value=&quot;5&quot;/&gt;&lt;property id=&quot;20300&quot; value=&quot;Slide 2 - &amp;quot;Agenda&amp;quot;&quot;/&gt;&lt;property id=&quot;20307&quot; value=&quot;774&quot;/&gt;&lt;/object&gt;&lt;object type=&quot;3&quot; unique_id=&quot;33709&quot;&gt;&lt;property id=&quot;20148&quot; value=&quot;5&quot;/&gt;&lt;property id=&quot;20300&quot; value=&quot;Slide 3 - &amp;quot;BridgePoint Vision&amp;quot;&quot;/&gt;&lt;property id=&quot;20307&quot; value=&quot;779&quot;/&gt;&lt;/object&gt;&lt;object type=&quot;3&quot; unique_id=&quot;33710&quot;&gt;&lt;property id=&quot;20148&quot; value=&quot;5&quot;/&gt;&lt;property id=&quot;20300&quot; value=&quot;Slide 5 - &amp;quot;BridgePoint – Recent History&amp;quot;&quot;/&gt;&lt;property id=&quot;20307&quot; value=&quot;785&quot;/&gt;&lt;/object&gt;&lt;object type=&quot;3&quot; unique_id=&quot;33711&quot;&gt;&lt;property id=&quot;20148&quot; value=&quot;5&quot;/&gt;&lt;property id=&quot;20300&quot; value=&quot;Slide 6 - &amp;quot;BridgePoint – Recent History&amp;quot;&quot;/&gt;&lt;property id=&quot;20307&quot; value=&quot;786&quot;/&gt;&lt;/object&gt;&lt;object type=&quot;3&quot; unique_id=&quot;33712&quot;&gt;&lt;property id=&quot;20148&quot; value=&quot;5&quot;/&gt;&lt;property id=&quot;20300&quot; value=&quot;Slide 7 - &amp;quot;BridgePoint – Today&amp;quot;&quot;/&gt;&lt;property id=&quot;20307&quot; value=&quot;787&quot;/&gt;&lt;/object&gt;&lt;object type=&quot;3&quot; unique_id=&quot;33713&quot;&gt;&lt;property id=&quot;20148&quot; value=&quot;5&quot;/&gt;&lt;property id=&quot;20300&quot; value=&quot;Slide 8 - &amp;quot;Agenda&amp;quot;&quot;/&gt;&lt;property id=&quot;20307&quot; value=&quot;770&quot;/&gt;&lt;/object&gt;&lt;object type=&quot;3&quot; unique_id=&quot;33714&quot;&gt;&lt;property id=&quot;20148&quot; value=&quot;5&quot;/&gt;&lt;property id=&quot;20300&quot; value=&quot;Slide 9 - &amp;quot;Why the Move to OSS?&amp;quot;&quot;/&gt;&lt;property id=&quot;20307&quot; value=&quot;781&quot;/&gt;&lt;/object&gt;&lt;object type=&quot;3&quot; unique_id=&quot;33715&quot;&gt;&lt;property id=&quot;20148&quot; value=&quot;5&quot;/&gt;&lt;property id=&quot;20300&quot; value=&quot;Slide 10 - &amp;quot;What is Moving to OSS?&amp;quot;&quot;/&gt;&lt;property id=&quot;20307&quot; value=&quot;782&quot;/&gt;&lt;/object&gt;&lt;object type=&quot;3&quot; unique_id=&quot;33716&quot;&gt;&lt;property id=&quot;20148&quot; value=&quot;5&quot;/&gt;&lt;property id=&quot;20300&quot; value=&quot;Slide 11 - &amp;quot;OSS Project Status – On Track!&amp;quot;&quot;/&gt;&lt;property id=&quot;20307&quot; value=&quot;783&quot;/&gt;&lt;/object&gt;&lt;object type=&quot;3&quot; unique_id=&quot;33717&quot;&gt;&lt;property id=&quot;20148&quot; value=&quot;5&quot;/&gt;&lt;property id=&quot;20300&quot; value=&quot;Slide 12 - &amp;quot;The xtUML.org Portal&amp;quot;&quot;/&gt;&lt;property id=&quot;20307&quot; value=&quot;784&quot;/&gt;&lt;/object&gt;&lt;object type=&quot;3&quot; unique_id=&quot;33718&quot;&gt;&lt;property id=&quot;20148&quot; value=&quot;5&quot;/&gt;&lt;property id=&quot;20300&quot; value=&quot;Slide 13 - &amp;quot;Agenda&amp;quot;&quot;/&gt;&lt;property id=&quot;20307&quot; value=&quot;788&quot;/&gt;&lt;/object&gt;&lt;object type=&quot;3&quot; unique_id=&quot;33719&quot;&gt;&lt;property id=&quot;20148&quot; value=&quot;5&quot;/&gt;&lt;property id=&quot;20300&quot; value=&quot;Slide 14 - &amp;quot;What’s Next with &amp;#x0D;&amp;#x0A;Open Source?&amp;quot;&quot;/&gt;&lt;property id=&quot;20307&quot; value=&quot;771&quot;/&gt;&lt;/object&gt;&lt;object type=&quot;3&quot; unique_id=&quot;33720&quot;&gt;&lt;property id=&quot;20148&quot; value=&quot;5&quot;/&gt;&lt;property id=&quot;20300&quot; value=&quot;Slide 15 - &amp;quot;High Priority Customer Enhancements (Cort)&amp;quot;&quot;/&gt;&lt;property id=&quot;20307&quot; value=&quot;775&quot;/&gt;&lt;/object&gt;&lt;object type=&quot;3&quot; unique_id=&quot;33722&quot;&gt;&lt;property id=&quot;20148&quot; value=&quot;5&quot;/&gt;&lt;property id=&quot;20300&quot; value=&quot;Slide 18 - &amp;quot;BridgePoint and SystemVision conneXion&amp;quot;&quot;/&gt;&lt;property id=&quot;20307&quot; value=&quot;778&quot;/&gt;&lt;/object&gt;&lt;object type=&quot;3&quot; unique_id=&quot;33723&quot;&gt;&lt;property id=&quot;20148&quot; value=&quot;5&quot;/&gt;&lt;property id=&quot;20300&quot; value=&quot;Slide 21 - &amp;quot;UPDM Support&amp;quot;&quot;/&gt;&lt;property id=&quot;20307&quot; value=&quot;792&quot;/&gt;&lt;/object&gt;&lt;object type=&quot;3&quot; unique_id=&quot;33724&quot;&gt;&lt;property id=&quot;20148&quot; value=&quot;5&quot;/&gt;&lt;property id=&quot;20300&quot; value=&quot;Slide 20 - &amp;quot;Agenda&amp;quot;&quot;/&gt;&lt;property id=&quot;20307&quot; value=&quot;772&quot;/&gt;&lt;/object&gt;&lt;object type=&quot;3&quot; unique_id=&quot;33725&quot;&gt;&lt;property id=&quot;20148&quot; value=&quot;5&quot;/&gt;&lt;property id=&quot;20300&quot; value=&quot;Slide 22 - &amp;quot;Integration with Capital (Dean)&amp;quot;&quot;/&gt;&lt;property id=&quot;20307&quot; value=&quot;773&quot;/&gt;&lt;/object&gt;&lt;object type=&quot;3&quot; unique_id=&quot;33726&quot;&gt;&lt;property id=&quot;20148&quot; value=&quot;5&quot;/&gt;&lt;property id=&quot;20300&quot; value=&quot;Slide 23 - &amp;quot;Cloud-Based eXecution and Translation&amp;quot;&quot;/&gt;&lt;property id=&quot;20307&quot; value=&quot;789&quot;/&gt;&lt;/object&gt;&lt;object type=&quot;3&quot; unique_id=&quot;33727&quot;&gt;&lt;property id=&quot;20148&quot; value=&quot;5&quot;/&gt;&lt;property id=&quot;20300&quot; value=&quot;Slide 24 - &amp;quot;More Translation Paths to Implementation&amp;quot;&quot;/&gt;&lt;property id=&quot;20307&quot; value=&quot;790&quot;/&gt;&lt;/object&gt;&lt;object type=&quot;3&quot; unique_id=&quot;33728&quot;&gt;&lt;property id=&quot;20148&quot; value=&quot;5&quot;/&gt;&lt;property id=&quot;20300&quot; value=&quot;Slide 25 - &amp;quot;Model Interchange with Other UML Tools&amp;quot;&quot;/&gt;&lt;property id=&quot;20307&quot; value=&quot;791&quot;/&gt;&lt;/object&gt;&lt;object type=&quot;3&quot; unique_id=&quot;33729&quot;&gt;&lt;property id=&quot;20148&quot; value=&quot;5&quot;/&gt;&lt;property id=&quot;20300&quot; value=&quot;Slide 26 - &amp;quot;What Would YOU Like to See in BridgePoint?&amp;quot;&quot;/&gt;&lt;property id=&quot;20307&quot; value=&quot;780&quot;/&gt;&lt;/object&gt;&lt;object type=&quot;3&quot; unique_id=&quot;34571&quot;&gt;&lt;property id=&quot;20148&quot; value=&quot;5&quot;/&gt;&lt;property id=&quot;20300&quot; value=&quot;Slide 16 - &amp;quot;Mentor Graphics AUTOSAR Solution&amp;quot;&quot;/&gt;&lt;property id=&quot;20307&quot; value=&quot;793&quot;/&gt;&lt;/object&gt;&lt;object type=&quot;3&quot; unique_id=&quot;34572&quot;&gt;&lt;property id=&quot;20148&quot; value=&quot;5&quot;/&gt;&lt;property id=&quot;20300&quot; value=&quot;Slide 17 - &amp;quot;Bridgepoint xtUML to AUTOSAR Compliant C&amp;quot;&quot;/&gt;&lt;property id=&quot;20307&quot; value=&quot;799&quot;/&gt;&lt;/object&gt;&lt;object type=&quot;3&quot; unique_id=&quot;34573&quot;&gt;&lt;property id=&quot;20148&quot; value=&quot;5&quot;/&gt;&lt;property id=&quot;20300&quot; value=&quot;Slide 19 - &amp;quot;BridgePoint and SystemVision conneXion (Cont’d)&amp;quot;&quot;/&gt;&lt;property id=&quot;20307&quot; value=&quot;80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Mentor Template C April 2010">
      <a:dk1>
        <a:srgbClr val="333333"/>
      </a:dk1>
      <a:lt1>
        <a:srgbClr val="FFFFFF"/>
      </a:lt1>
      <a:dk2>
        <a:srgbClr val="333333"/>
      </a:dk2>
      <a:lt2>
        <a:srgbClr val="5F5F5F"/>
      </a:lt2>
      <a:accent1>
        <a:srgbClr val="3398FF"/>
      </a:accent1>
      <a:accent2>
        <a:srgbClr val="333399"/>
      </a:accent2>
      <a:accent3>
        <a:srgbClr val="009999"/>
      </a:accent3>
      <a:accent4>
        <a:srgbClr val="99CC00"/>
      </a:accent4>
      <a:accent5>
        <a:srgbClr val="AE67FF"/>
      </a:accent5>
      <a:accent6>
        <a:srgbClr val="F9A70F"/>
      </a:accent6>
      <a:hlink>
        <a:srgbClr val="1950FF"/>
      </a:hlink>
      <a:folHlink>
        <a:srgbClr val="EA0000"/>
      </a:folHlink>
    </a:clrScheme>
    <a:fontScheme name="Mentor2007  rev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Tahoma"/>
            <a:ea typeface="+mn-ea"/>
            <a:cs typeface="+mn-cs"/>
          </a:defRPr>
        </a:defPPr>
      </a:lstStyle>
    </a:spDef>
    <a:lnDef>
      <a:spPr>
        <a:noFill/>
        <a:ln w="19050" cap="flat" cmpd="sng" algn="ctr">
          <a:solidFill>
            <a:schemeClr val="tx1"/>
          </a:solidFill>
          <a:prstDash val="solid"/>
          <a:tailEnd type="none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000" dirty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161616"/>
        </a:accent4>
        <a:accent5>
          <a:srgbClr val="FFE2AA"/>
        </a:accent5>
        <a:accent6>
          <a:srgbClr val="5C5CE7"/>
        </a:accent6>
        <a:hlink>
          <a:srgbClr val="FF6600"/>
        </a:hlink>
        <a:folHlink>
          <a:srgbClr val="00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FF9900"/>
        </a:accent1>
        <a:accent2>
          <a:srgbClr val="333399"/>
        </a:accent2>
        <a:accent3>
          <a:srgbClr val="FFFFFF"/>
        </a:accent3>
        <a:accent4>
          <a:srgbClr val="161616"/>
        </a:accent4>
        <a:accent5>
          <a:srgbClr val="FFCAAA"/>
        </a:accent5>
        <a:accent6>
          <a:srgbClr val="2D2D8A"/>
        </a:accent6>
        <a:hlink>
          <a:srgbClr val="A50021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E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1C1C1C"/>
        </a:dk2>
        <a:lt2>
          <a:srgbClr val="808080"/>
        </a:lt2>
        <a:accent1>
          <a:srgbClr val="99CC00"/>
        </a:accent1>
        <a:accent2>
          <a:srgbClr val="008BEA"/>
        </a:accent2>
        <a:accent3>
          <a:srgbClr val="FFFFFF"/>
        </a:accent3>
        <a:accent4>
          <a:srgbClr val="161616"/>
        </a:accent4>
        <a:accent5>
          <a:srgbClr val="CAE2AA"/>
        </a:accent5>
        <a:accent6>
          <a:srgbClr val="007DD4"/>
        </a:accent6>
        <a:hlink>
          <a:srgbClr val="F9A70F"/>
        </a:hlink>
        <a:folHlink>
          <a:srgbClr val="BB0ED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3333"/>
        </a:dk1>
        <a:lt1>
          <a:srgbClr val="FFFFFF"/>
        </a:lt1>
        <a:dk2>
          <a:srgbClr val="333333"/>
        </a:dk2>
        <a:lt2>
          <a:srgbClr val="5F5F5F"/>
        </a:lt2>
        <a:accent1>
          <a:srgbClr val="99CCFF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CAE2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45646</TotalTime>
  <Words>188</Words>
  <Application>Microsoft Macintosh PowerPoint</Application>
  <PresentationFormat>Letter Paper (8.5x11 in)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MASL project modeling in xtUML</vt:lpstr>
      <vt:lpstr>Overview</vt:lpstr>
      <vt:lpstr>xtUML pattern</vt:lpstr>
      <vt:lpstr>xtUML pattern</vt:lpstr>
      <vt:lpstr>MASL pattern</vt:lpstr>
      <vt:lpstr>MASL represented in xtUML</vt:lpstr>
      <vt:lpstr>PowerPoint Presentation</vt:lpstr>
      <vt:lpstr>PowerPoint Presentation</vt:lpstr>
    </vt:vector>
  </TitlesOfParts>
  <Company>Mentor Graphics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MGC</dc:creator>
  <cp:lastModifiedBy>Levi Starrett</cp:lastModifiedBy>
  <cp:revision>1278</cp:revision>
  <cp:lastPrinted>2013-10-17T01:37:48Z</cp:lastPrinted>
  <dcterms:created xsi:type="dcterms:W3CDTF">2010-01-29T19:50:02Z</dcterms:created>
  <dcterms:modified xsi:type="dcterms:W3CDTF">2016-08-01T18:32:58Z</dcterms:modified>
</cp:coreProperties>
</file>