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315200" cy="9601200"/>
  <p:embeddedFontLst>
    <p:embeddedFont>
      <p:font typeface="Teko"/>
      <p:regular r:id="rId21"/>
      <p:bold r:id="rId22"/>
    </p:embeddedFont>
    <p:embeddedFont>
      <p:font typeface="Tahoma"/>
      <p:regular r:id="rId23"/>
      <p:bold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eko-bold.fntdata"/><Relationship Id="rId21" Type="http://schemas.openxmlformats.org/officeDocument/2006/relationships/font" Target="fonts/Teko-regular.fntdata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07.png"/><Relationship Id="rId3" Type="http://schemas.openxmlformats.org/officeDocument/2006/relationships/image" Target="../media/image10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/>
        </p:nvSpPr>
        <p:spPr>
          <a:xfrm>
            <a:off x="4308475" y="6961188"/>
            <a:ext cx="4875213" cy="23971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Shape 6"/>
          <p:cNvSpPr/>
          <p:nvPr/>
        </p:nvSpPr>
        <p:spPr>
          <a:xfrm>
            <a:off x="4308475" y="6961188"/>
            <a:ext cx="4875213" cy="23971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7F7F7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7287" y="9237663"/>
            <a:ext cx="3617910" cy="12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Shape 8"/>
          <p:cNvGrpSpPr/>
          <p:nvPr/>
        </p:nvGrpSpPr>
        <p:grpSpPr>
          <a:xfrm>
            <a:off x="3560763" y="9247188"/>
            <a:ext cx="2581275" cy="341311"/>
            <a:chOff x="2445" y="4095"/>
            <a:chExt cx="1524" cy="203"/>
          </a:xfrm>
        </p:grpSpPr>
        <p:sp>
          <p:nvSpPr>
            <p:cNvPr id="9" name="Shape 9"/>
            <p:cNvSpPr txBox="1"/>
            <p:nvPr/>
          </p:nvSpPr>
          <p:spPr>
            <a:xfrm>
              <a:off x="2445" y="4095"/>
              <a:ext cx="152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175" lIns="92375" rIns="92375" tIns="46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Tahoma"/>
                <a:buNone/>
              </a:pPr>
              <a:r>
                <a:rPr b="0" i="0" lang="en-US" sz="7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© 2011 Mentor Graphics Corp. Company Confidential</a:t>
              </a:r>
            </a:p>
          </p:txBody>
        </p:sp>
        <p:sp>
          <p:nvSpPr>
            <p:cNvPr id="10" name="Shape 10"/>
            <p:cNvSpPr txBox="1"/>
            <p:nvPr/>
          </p:nvSpPr>
          <p:spPr>
            <a:xfrm>
              <a:off x="2446" y="4163"/>
              <a:ext cx="910" cy="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175" lIns="92375" rIns="230950" tIns="46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Tahoma"/>
                <a:buNone/>
              </a:pPr>
              <a:r>
                <a:rPr b="1" i="0" lang="en-US" sz="8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www.mentor.com</a:t>
              </a:r>
            </a:p>
          </p:txBody>
        </p:sp>
      </p:grpSp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8100" y="9321800"/>
            <a:ext cx="747713" cy="24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3" type="hdr"/>
          </p:nvPr>
        </p:nvSpPr>
        <p:spPr>
          <a:xfrm>
            <a:off x="0" y="0"/>
            <a:ext cx="7315200" cy="44132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0" y="9359900"/>
            <a:ext cx="490537" cy="239711"/>
          </a:xfrm>
          <a:prstGeom prst="rect">
            <a:avLst/>
          </a:prstGeom>
          <a:noFill/>
          <a:ln>
            <a:noFill/>
          </a:ln>
        </p:spPr>
        <p:txBody>
          <a:bodyPr anchorCtr="0" anchor="b" bIns="47825" lIns="95650" rIns="95650" tIns="47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500062" y="9359900"/>
            <a:ext cx="3128962" cy="247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2" type="hdr"/>
          </p:nvPr>
        </p:nvSpPr>
        <p:spPr>
          <a:xfrm>
            <a:off x="0" y="0"/>
            <a:ext cx="7315200" cy="441324"/>
          </a:xfrm>
          <a:prstGeom prst="rect">
            <a:avLst/>
          </a:prstGeom>
          <a:noFill/>
          <a:ln>
            <a:noFill/>
          </a:ln>
        </p:spPr>
        <p:txBody>
          <a:bodyPr anchorCtr="1" anchor="t" bIns="47825" lIns="95650" rIns="96650" tIns="239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Title</a:t>
            </a:r>
          </a:p>
        </p:txBody>
      </p:sp>
      <p:sp>
        <p:nvSpPr>
          <p:cNvPr id="48" name="Shape 48"/>
          <p:cNvSpPr/>
          <p:nvPr>
            <p:ph idx="3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rIns="96650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Shape 156"/>
          <p:cNvSpPr txBox="1"/>
          <p:nvPr>
            <p:ph idx="3" type="hdr"/>
          </p:nvPr>
        </p:nvSpPr>
        <p:spPr>
          <a:xfrm>
            <a:off x="0" y="0"/>
            <a:ext cx="7315200" cy="441324"/>
          </a:xfrm>
          <a:prstGeom prst="rect">
            <a:avLst/>
          </a:prstGeom>
          <a:noFill/>
          <a:ln>
            <a:noFill/>
          </a:ln>
        </p:spPr>
        <p:txBody>
          <a:bodyPr anchorCtr="1" anchor="t" bIns="47825" lIns="95650" rIns="96650" tIns="239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Title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0" y="9359900"/>
            <a:ext cx="490537" cy="239711"/>
          </a:xfrm>
          <a:prstGeom prst="rect">
            <a:avLst/>
          </a:prstGeom>
          <a:noFill/>
          <a:ln>
            <a:noFill/>
          </a:ln>
        </p:spPr>
        <p:txBody>
          <a:bodyPr anchorCtr="0" anchor="b" bIns="47825" lIns="95650" rIns="95650" tIns="47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500062" y="9359900"/>
            <a:ext cx="3128962" cy="247649"/>
          </a:xfrm>
          <a:prstGeom prst="rect">
            <a:avLst/>
          </a:prstGeom>
          <a:noFill/>
          <a:ln>
            <a:noFill/>
          </a:ln>
        </p:spPr>
        <p:txBody>
          <a:bodyPr anchorCtr="0" anchor="b" bIns="47825" lIns="95650" rIns="95650" tIns="4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31837" y="3760787"/>
            <a:ext cx="5851525" cy="519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498600" y="481012"/>
            <a:ext cx="4319587" cy="32400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>
            <a:off x="0" y="0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72175" y="5653087"/>
            <a:ext cx="2857499" cy="89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2747962"/>
            <a:ext cx="9144000" cy="380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subTitle"/>
          </p:nvPr>
        </p:nvSpPr>
        <p:spPr>
          <a:xfrm>
            <a:off x="3457575" y="2852738"/>
            <a:ext cx="5313363" cy="54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1AA8B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92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—"/>
              <a:defRPr b="0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193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3457575" y="423333"/>
            <a:ext cx="5303838" cy="2243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b="1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6679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92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—"/>
              <a:defRPr b="0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193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81000" y="6626225"/>
            <a:ext cx="52117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0" y="66262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Closing-End">
    <p:bg>
      <p:bgPr>
        <a:gradFill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5023017"/>
            <a:ext cx="9144000" cy="584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eko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onefact.net</a:t>
            </a: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78025" y="2246313"/>
            <a:ext cx="4949825" cy="15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, no top ru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81000" y="6626225"/>
            <a:ext cx="52117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0" y="66262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Background">
    <p:bg>
      <p:bgPr>
        <a:gradFill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6679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92075" lvl="1" marL="803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—"/>
              <a:defRPr b="0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193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Tahoma"/>
              <a:buChar char="–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b="0" i="0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1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81000" y="6626225"/>
            <a:ext cx="52117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ahoma"/>
              <a:buNone/>
              <a:defRPr b="0" i="0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0" y="6626225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  <p:grpSp>
        <p:nvGrpSpPr>
          <p:cNvPr id="20" name="Shape 20"/>
          <p:cNvGrpSpPr/>
          <p:nvPr/>
        </p:nvGrpSpPr>
        <p:grpSpPr>
          <a:xfrm>
            <a:off x="5648325" y="6510337"/>
            <a:ext cx="2419350" cy="323849"/>
            <a:chOff x="5648325" y="6510337"/>
            <a:chExt cx="2419350" cy="323850"/>
          </a:xfrm>
        </p:grpSpPr>
        <p:sp>
          <p:nvSpPr>
            <p:cNvPr id="21" name="Shape 21"/>
            <p:cNvSpPr txBox="1"/>
            <p:nvPr/>
          </p:nvSpPr>
          <p:spPr>
            <a:xfrm>
              <a:off x="5653087" y="6619875"/>
              <a:ext cx="14478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228600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Tahoma"/>
                <a:buNone/>
              </a:pPr>
              <a:r>
                <a:rPr b="1" i="0" lang="en-US" sz="800" u="none" cap="none" strike="noStrik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www.onefact.net</a:t>
              </a: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648325" y="6510337"/>
              <a:ext cx="2419350" cy="19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57287"/>
            <a:ext cx="9144000" cy="3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54687" y="6472237"/>
            <a:ext cx="3389310" cy="1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3688" y="6535737"/>
            <a:ext cx="1143000" cy="2825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upport.onefact.net" TargetMode="External"/><Relationship Id="rId4" Type="http://schemas.openxmlformats.org/officeDocument/2006/relationships/hyperlink" Target="https://xtuml.org" TargetMode="External"/><Relationship Id="rId5" Type="http://schemas.openxmlformats.org/officeDocument/2006/relationships/hyperlink" Target="https://github.com/xtuml/tree/master/doc-bridgepoi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xtuml" TargetMode="External"/><Relationship Id="rId4" Type="http://schemas.openxmlformats.org/officeDocument/2006/relationships/hyperlink" Target="https://github.com/leviathan747/bridgepoint/blob/testing/doc-bridgepoint/process/Developer%20Getting%20Started%20Guide.m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subTitle"/>
          </p:nvPr>
        </p:nvSpPr>
        <p:spPr>
          <a:xfrm>
            <a:off x="3813175" y="2795588"/>
            <a:ext cx="4906961" cy="54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0" y="211137"/>
            <a:ext cx="9144000" cy="1473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rIns="0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 Black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Engineering Process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4252"/>
            <a:ext cx="3809998" cy="29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4 – Implementation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this phase, the assignee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his solution based on the design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 and decisions made during implementation are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documented in the implementation note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All commits against a certain issue must contain “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job #&lt;issue number&gt;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” in the commit message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small issues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such as bug fixes, no analysis or design is necessary, and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is the start of the process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implementation note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may be reviewed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but a review meeting is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 required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Code review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some cases, it is desirable to have a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code review</a:t>
            </a:r>
            <a:r>
              <a:rPr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mee</a:t>
            </a:r>
            <a:r>
              <a:rPr lang="en-US"/>
              <a:t>ting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Like a note review,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three people are to be present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a code review meeting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assignee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comments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on each file in a changeset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All observations are recorded at the end of the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note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lang="en-US"/>
              <a:t>For changes that do not have a code review meeting, the one who promotes the change reviews the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08 at 1.40.30 PM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7435"/>
            <a:ext cx="9144000" cy="625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70064" y="298167"/>
            <a:ext cx="82225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Github pull request is sometimes used as a diff tool to conduct code reviews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5 – Promotion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79692"/>
              <a:buFont typeface="Noto Sans Symbols"/>
              <a:buChar char="■"/>
            </a:pP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Once implementation is done, the work is ready to be submitted for 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promotion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79692"/>
              <a:buFont typeface="Noto Sans Symbols"/>
              <a:buChar char="■"/>
            </a:pP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assignee opens a 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pull request on Github </a:t>
            </a: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the upstream repository and assigns one of the 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One Fact committers </a:t>
            </a: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service the request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79692"/>
              <a:buFont typeface="Noto Sans Symbols"/>
              <a:buChar char="■"/>
            </a:pP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assignee marks the Redmine issue as “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Resolved</a:t>
            </a: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” at this point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79692"/>
              <a:buFont typeface="Noto Sans Symbols"/>
              <a:buChar char="■"/>
            </a:pP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One Fact committer may communicate with the assignee and request that changes be made (especially if there was no code review meeting)</a:t>
            </a:r>
          </a:p>
          <a:p>
            <a:pPr indent="-228600" lvl="0" marL="342900" marR="0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79692"/>
              <a:buFont typeface="Noto Sans Symbols"/>
              <a:buChar char="■"/>
            </a:pP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the One Fact committer is satisfied with the work, it is 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pulled into the main branch </a:t>
            </a: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and the Redmine issue can be marked “</a:t>
            </a:r>
            <a:r>
              <a:rPr b="1" i="1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Closed</a:t>
            </a:r>
            <a:r>
              <a:rPr b="0" i="0" lang="en-US" sz="259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08 at 1.47.15 PM.png"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3333"/>
            <a:ext cx="8562666" cy="643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481712" y="3327"/>
            <a:ext cx="330199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pull request</a:t>
            </a:r>
          </a:p>
        </p:txBody>
      </p:sp>
      <p:sp>
        <p:nvSpPr>
          <p:cNvPr id="143" name="Shape 143"/>
          <p:cNvSpPr/>
          <p:nvPr/>
        </p:nvSpPr>
        <p:spPr>
          <a:xfrm>
            <a:off x="74083" y="762000"/>
            <a:ext cx="1533853" cy="35983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1693333" y="967945"/>
            <a:ext cx="3089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pull request has been merged in</a:t>
            </a:r>
          </a:p>
        </p:txBody>
      </p:sp>
      <p:sp>
        <p:nvSpPr>
          <p:cNvPr id="145" name="Shape 145"/>
          <p:cNvSpPr/>
          <p:nvPr/>
        </p:nvSpPr>
        <p:spPr>
          <a:xfrm>
            <a:off x="6630824" y="3028343"/>
            <a:ext cx="1020925" cy="44994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7730067" y="3247083"/>
            <a:ext cx="164676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assignee reviews the implementation note and services the pull request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Other resources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Browse the issues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https://support.onefact.net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Learn more about xtUML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https://xtuml.org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See note examples, templates, review minutes, and other BridgePoint documentation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https://github.com/xtuml/tree/master/doc-bridgepoint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0 – git repositories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begin the process of developing BridgePoint, an engineer or contractor must first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fork the git repositories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 Github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All of the xtUML repositories can be found at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https://github.com/xtuml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More information about getting started as a developer can be found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1 – Issue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engineering feature request or bug fix starts its journey when a customer, community member, or One Fact employee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opens an issue in Redmine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issue has an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assignee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due date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optional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target version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description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and other options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 is the assignee’s responsibility to mark the issue as “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Acknowledged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” or “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 Progress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” as appropriate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08 at 1.16.46 PM.png"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2800"/>
            <a:ext cx="9144000" cy="52097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105832" y="2487083"/>
            <a:ext cx="2931584" cy="23283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5655732" y="2258483"/>
            <a:ext cx="2931584" cy="23283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5832" y="3623732"/>
            <a:ext cx="5549899" cy="130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893233" y="812800"/>
            <a:ext cx="715434" cy="25611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1725083" y="551189"/>
            <a:ext cx="59584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issue number uniquely identifies an issue. It is required to be included in all commit messages for work against this issue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251575" y="1582005"/>
            <a:ext cx="286384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due date is the target date for the issue to be completed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918883" y="2698750"/>
            <a:ext cx="286384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assignee is the engineer or contractor responsible for the work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782732" y="3623732"/>
            <a:ext cx="2863849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description is a synopsis of the issue at hand. More information can be found in the documentation 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2 – Analysis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Once an issue has been assigned to a One Fact engineer or contractor, the assignee begins the process of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the issue.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This purpose of this step is for the assignee to explore the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challenges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feasibility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of different approaches to the issue.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product of this step is an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analysis note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Important components of an analysis note are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analysis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and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work required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some issues (such as exploratory issues), the analysis is the end of the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08 at 1.29.21 PM.png"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414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138812" y="625272"/>
            <a:ext cx="3438853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excerpt from an analysis note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784147" y="3614005"/>
            <a:ext cx="3089602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 references provide links to useful documentation or referenced documents. The link to the Redmine issue is always included</a:t>
            </a:r>
          </a:p>
        </p:txBody>
      </p:sp>
      <p:sp>
        <p:nvSpPr>
          <p:cNvPr id="92" name="Shape 92"/>
          <p:cNvSpPr/>
          <p:nvPr/>
        </p:nvSpPr>
        <p:spPr>
          <a:xfrm>
            <a:off x="244145" y="3624589"/>
            <a:ext cx="2137104" cy="3335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Note review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After an analysis note is drafted, a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meeting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is called.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It is required for an analysis note to be reviewed with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three attendees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During the review, one person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reads the note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while another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records minutes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Any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observations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are recorded.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all observations are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minor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the author addresses them independently.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there are any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major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observations, a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re-review is required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after the note is revised.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7-08 at 1.35.59 PM.png"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00"/>
            <a:ext cx="9144000" cy="4934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974896" y="475445"/>
            <a:ext cx="3438853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review minutes document</a:t>
            </a:r>
          </a:p>
        </p:txBody>
      </p:sp>
      <p:sp>
        <p:nvSpPr>
          <p:cNvPr id="105" name="Shape 105"/>
          <p:cNvSpPr/>
          <p:nvPr/>
        </p:nvSpPr>
        <p:spPr>
          <a:xfrm>
            <a:off x="159479" y="4640587"/>
            <a:ext cx="3661104" cy="3335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159980" y="4568112"/>
            <a:ext cx="308960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particular review meeting did not result in major observations. A re-review was not required and the author revised based on the observations independently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0" y="0"/>
            <a:ext cx="9144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Step 3 – Design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0" y="1316037"/>
            <a:ext cx="9144000" cy="5070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After analysis review, the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design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process begins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This is often the most involved step in the process. It includes making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specific decisions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about how to implement a solution to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satisfy the requirements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Sometimes if an issue is straightforward, the assignee can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start with the design phase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and include any analysis in the design note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Important components of the design note are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design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and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unit test</a:t>
            </a:r>
          </a:p>
          <a:p>
            <a:pPr indent="-228600" lvl="0" marL="3429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1AA8B"/>
              </a:buClr>
              <a:buSzPct val="800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1" i="1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review meeting is required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for the design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