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37" r:id="rId2"/>
    <p:sldId id="775" r:id="rId3"/>
    <p:sldId id="777" r:id="rId4"/>
    <p:sldId id="779" r:id="rId5"/>
    <p:sldId id="778" r:id="rId6"/>
    <p:sldId id="780" r:id="rId7"/>
    <p:sldId id="781" r:id="rId8"/>
    <p:sldId id="782" r:id="rId9"/>
    <p:sldId id="783" r:id="rId10"/>
    <p:sldId id="784" r:id="rId11"/>
    <p:sldId id="785" r:id="rId12"/>
    <p:sldId id="786" r:id="rId13"/>
    <p:sldId id="787" r:id="rId14"/>
    <p:sldId id="789" r:id="rId15"/>
    <p:sldId id="790" r:id="rId16"/>
    <p:sldId id="791" r:id="rId17"/>
    <p:sldId id="792" r:id="rId18"/>
    <p:sldId id="788" r:id="rId19"/>
    <p:sldId id="643" r:id="rId20"/>
  </p:sldIdLst>
  <p:sldSz cx="9144000" cy="6858000" type="letter"/>
  <p:notesSz cx="7315200" cy="9601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8B"/>
    <a:srgbClr val="444B9C"/>
    <a:srgbClr val="00AA8B"/>
    <a:srgbClr val="494949"/>
    <a:srgbClr val="454545"/>
    <a:srgbClr val="585858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2" autoAdjust="0"/>
    <p:restoredTop sz="98643" autoAdjust="0"/>
  </p:normalViewPr>
  <p:slideViewPr>
    <p:cSldViewPr snapToGrid="0">
      <p:cViewPr varScale="1">
        <p:scale>
          <a:sx n="129" d="100"/>
          <a:sy n="129" d="100"/>
        </p:scale>
        <p:origin x="-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"/>
    </p:cViewPr>
  </p:sorterViewPr>
  <p:notesViewPr>
    <p:cSldViewPr snapToGrid="0">
      <p:cViewPr>
        <p:scale>
          <a:sx n="112" d="100"/>
          <a:sy n="112" d="100"/>
        </p:scale>
        <p:origin x="-1812" y="732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9045575"/>
            <a:ext cx="7315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8325" y="79375"/>
            <a:ext cx="31718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30">
              <a:defRPr sz="10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8196" name="Group 25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87363" y="9351963"/>
            <a:ext cx="3130550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 defTabSz="966630">
              <a:defRPr sz="800" dirty="0">
                <a:solidFill>
                  <a:srgbClr val="000000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9351963"/>
            <a:ext cx="487363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D8E3861A-97E3-4BA7-B75F-9578895A0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21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8600" y="481013"/>
            <a:ext cx="4319588" cy="3240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760788"/>
            <a:ext cx="58515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174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288" y="9237663"/>
            <a:ext cx="3617912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7176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8100" y="9321800"/>
            <a:ext cx="7477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5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239166" rIns="96651" bIns="47833" numCol="1" anchor="t" anchorCtr="1" compatLnSpc="1">
            <a:prstTxWarp prst="textNoShape">
              <a:avLst/>
            </a:prstTxWarp>
          </a:bodyPr>
          <a:lstStyle>
            <a:lvl1pPr algn="ctr" defTabSz="966630">
              <a:defRPr sz="9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9359900"/>
            <a:ext cx="490538" cy="239713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8FBB73D-6653-433A-86CD-142F4B76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500063" y="9359900"/>
            <a:ext cx="3128962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>
              <a:defRPr sz="800" dirty="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</p:spTree>
    <p:extLst>
      <p:ext uri="{BB962C8B-B14F-4D97-AF65-F5344CB8AC3E}">
        <p14:creationId xmlns:p14="http://schemas.microsoft.com/office/powerpoint/2010/main" val="307924902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5200"/>
            <a:r>
              <a:rPr lang="en-US" smtClean="0">
                <a:latin typeface="Tahoma" pitchFamily="34" charset="0"/>
                <a:ea typeface="ＭＳ Ｐゴシック" pitchFamily="34" charset="-128"/>
              </a:rPr>
              <a:t>Presentation Title</a:t>
            </a: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B9827-392B-40CC-8368-07FD762BE7F2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19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ahoma" pitchFamily="34" charset="0"/>
                <a:ea typeface="ＭＳ Ｐゴシック" pitchFamily="34" charset="-128"/>
              </a:rPr>
              <a:t>Your Initials, Presentation Title, Month Year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 rot="10800000">
            <a:off x="0" y="1"/>
            <a:ext cx="9144000" cy="2786063"/>
          </a:xfrm>
          <a:prstGeom prst="rect">
            <a:avLst/>
          </a:prstGeom>
          <a:gradFill>
            <a:gsLst>
              <a:gs pos="0">
                <a:srgbClr val="01AA8B"/>
              </a:gs>
              <a:gs pos="16000">
                <a:srgbClr val="00AA8B"/>
              </a:gs>
              <a:gs pos="89000">
                <a:srgbClr val="444B9C"/>
              </a:gs>
              <a:gs pos="100000">
                <a:srgbClr val="444B9C"/>
              </a:gs>
            </a:gsLst>
            <a:lin ang="360000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pic>
        <p:nvPicPr>
          <p:cNvPr id="5" name="Picture 5" descr="C:\Users\yoder49.000\Dropbox\OneFact\PPT\OneFact_m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72175" y="5653088"/>
            <a:ext cx="2857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2747963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423333"/>
            <a:ext cx="5303838" cy="2243667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E:\FW_OneFact-emboss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r="4249"/>
          <a:stretch/>
        </p:blipFill>
        <p:spPr bwMode="auto">
          <a:xfrm>
            <a:off x="0" y="120254"/>
            <a:ext cx="9144000" cy="25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08D67C-EC0F-4DB3-B460-99DB51B45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07E830-B159-4FAC-AAEB-FB3D8F8E3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Backgrou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E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5023017"/>
            <a:ext cx="9144000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spc="1500" baseline="0" dirty="0" smtClean="0">
                <a:solidFill>
                  <a:schemeClr val="bg1"/>
                </a:solidFill>
                <a:latin typeface="Agency FB" panose="020B0503020202020204" pitchFamily="34" charset="0"/>
                <a:ea typeface="ＭＳ Ｐゴシック" pitchFamily="-112" charset="-128"/>
                <a:cs typeface="+mn-cs"/>
              </a:rPr>
              <a:t>onefact.net</a:t>
            </a:r>
            <a:endParaRPr lang="en-US" sz="3200" spc="1500" baseline="0" dirty="0">
              <a:solidFill>
                <a:schemeClr val="bg1"/>
              </a:solidFill>
              <a:latin typeface="Agency FB" panose="020B0503020202020204" pitchFamily="34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3" name="Picture 2" descr="C:\Users\yoder49.000\Dropbox\OneFact\PPT\OneFact_whit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78025" y="2246313"/>
            <a:ext cx="49498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1000" y="6626225"/>
            <a:ext cx="52117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dirty="0" smtClean="0">
                <a:solidFill>
                  <a:schemeClr val="tx2"/>
                </a:solidFill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 userDrawn="1"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 smtClean="0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E606BA92-EBB9-4308-989E-AD5C82B78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157288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" descr="C:\Users\yoder49.000\Dropbox\OneFact\PPT\Logo_sm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913688" y="6535738"/>
            <a:ext cx="11430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1AA8B"/>
        </a:buClr>
        <a:buSzPct val="8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3175" y="2795588"/>
            <a:ext cx="4906963" cy="541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Levi Starrett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1138"/>
            <a:ext cx="9144000" cy="1473200"/>
          </a:xfrm>
        </p:spPr>
        <p:txBody>
          <a:bodyPr/>
          <a:lstStyle/>
          <a:p>
            <a:pPr algn="ctr" eaLnBrk="1" hangingPunct="1"/>
            <a:r>
              <a:rPr lang="en-US" sz="4000" b="0" dirty="0" smtClean="0">
                <a:latin typeface="Arial Black" pitchFamily="34" charset="0"/>
                <a:ea typeface="ＭＳ Ｐゴシック" pitchFamily="34" charset="-128"/>
              </a:rPr>
              <a:t>xtUML/MASL differences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E:\FW_puzzle2-siz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254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Misc. differences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In xtUML, class identifiers are limited to three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Identifier 1 maps to MASL “preferred” identifier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In xtUML, relationships are not required to be formalized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xtUML does not have any notion of “exceptions”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Exceptional cases are handled by user callout functions and marking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This is a feature of the C model compiler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10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735069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3527370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0586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Activities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Recall: an activity is </a:t>
            </a:r>
            <a:r>
              <a:rPr lang="en-US" i="1" dirty="0" smtClean="0">
                <a:ea typeface="ＭＳ Ｐゴシック" pitchFamily="34" charset="-128"/>
              </a:rPr>
              <a:t>“any </a:t>
            </a:r>
            <a:r>
              <a:rPr lang="en-US" i="1" dirty="0">
                <a:ea typeface="ＭＳ Ｐゴシック" pitchFamily="34" charset="-128"/>
              </a:rPr>
              <a:t>element that contains action </a:t>
            </a:r>
            <a:r>
              <a:rPr lang="en-US" i="1" dirty="0" smtClean="0">
                <a:ea typeface="ＭＳ Ｐゴシック" pitchFamily="34" charset="-128"/>
              </a:rPr>
              <a:t>language”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xtUML has seven types of activities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message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>
                <a:ea typeface="ＭＳ Ｐゴシック" pitchFamily="34" charset="-128"/>
              </a:rPr>
              <a:t>f</a:t>
            </a:r>
            <a:r>
              <a:rPr lang="en-US" dirty="0" smtClean="0">
                <a:ea typeface="ＭＳ Ｐゴシック" pitchFamily="34" charset="-128"/>
              </a:rPr>
              <a:t>unction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operation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state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erived attribute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transition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bridge</a:t>
            </a:r>
          </a:p>
          <a:p>
            <a:pPr lvl="1">
              <a:spcAft>
                <a:spcPts val="24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11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48895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55012" y="5050284"/>
            <a:ext cx="2254618" cy="984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 flipV="1">
            <a:off x="910502" y="5493291"/>
            <a:ext cx="1531180" cy="473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>
            <a:off x="895529" y="5955607"/>
            <a:ext cx="1211406" cy="102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108703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Activities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Message is a signal or operation on an interface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terminator services/functions map to this activity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Function is a synchronous service not connected to another element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domain services/functions map to this activity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Operation is an activity on a class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object services/functions map to this activity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State is a state in a state machine (same </a:t>
            </a:r>
            <a:r>
              <a:rPr lang="en-US" dirty="0" smtClean="0">
                <a:ea typeface="ＭＳ Ｐゴシック" pitchFamily="34" charset="-128"/>
              </a:rPr>
              <a:t>as MASL)</a:t>
            </a:r>
          </a:p>
          <a:p>
            <a:pPr lvl="1">
              <a:spcAft>
                <a:spcPts val="24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74491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3" name="Right Arrow 6"/>
          <p:cNvSpPr/>
          <p:nvPr/>
        </p:nvSpPr>
        <p:spPr>
          <a:xfrm>
            <a:off x="0" y="4501985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5" name="Right Arrow 6"/>
          <p:cNvSpPr/>
          <p:nvPr/>
        </p:nvSpPr>
        <p:spPr>
          <a:xfrm>
            <a:off x="0" y="5899920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369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Activities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xtUML messages, operations, and functions have return types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services are given the “void” return type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xtUML states do not have formal parameters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State signatures derived from “same data”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13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3109165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559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Types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xtUML types are related directly to the typed element – no “</a:t>
            </a:r>
            <a:r>
              <a:rPr lang="en-US" dirty="0" err="1" smtClean="0">
                <a:ea typeface="ＭＳ Ｐゴシック" pitchFamily="34" charset="-128"/>
              </a:rPr>
              <a:t>typeref</a:t>
            </a:r>
            <a:r>
              <a:rPr lang="en-US" dirty="0" smtClean="0">
                <a:ea typeface="ＭＳ Ｐゴシック" pitchFamily="34" charset="-128"/>
              </a:rPr>
              <a:t>”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Typed elements are related to their data type and dimensions (for arrays)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MASL’s typing system is much more rich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types and </a:t>
            </a:r>
            <a:r>
              <a:rPr lang="en-US" dirty="0" err="1" smtClean="0">
                <a:ea typeface="ＭＳ Ｐゴシック" pitchFamily="34" charset="-128"/>
              </a:rPr>
              <a:t>typerefs</a:t>
            </a:r>
            <a:r>
              <a:rPr lang="en-US" dirty="0" smtClean="0">
                <a:ea typeface="ＭＳ Ｐゴシック" pitchFamily="34" charset="-128"/>
              </a:rPr>
              <a:t> are mapped to xtUML types in a way to give the best path 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14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0" y="341924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0" y="4196971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476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Types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Any complex </a:t>
            </a:r>
            <a:r>
              <a:rPr lang="en-US" dirty="0" err="1" smtClean="0">
                <a:ea typeface="ＭＳ Ｐゴシック" pitchFamily="34" charset="-128"/>
              </a:rPr>
              <a:t>typeref</a:t>
            </a:r>
            <a:r>
              <a:rPr lang="en-US" dirty="0" smtClean="0">
                <a:ea typeface="ＭＳ Ｐゴシック" pitchFamily="34" charset="-128"/>
              </a:rPr>
              <a:t> is mapped to a publicly visible user defined type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sequence of ..., bag of ..., etc.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user types are defined as a user defined type with type definition in description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User defined types for MASL are derived from </a:t>
            </a:r>
            <a:r>
              <a:rPr lang="en-US" i="1" dirty="0" err="1" smtClean="0">
                <a:ea typeface="ＭＳ Ｐゴシック" pitchFamily="34" charset="-128"/>
              </a:rPr>
              <a:t>MASLtype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15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311406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24619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939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Marking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Model compiler directives (MASL pragmas) do not exist in xtUML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Marking exists in the model compiler as </a:t>
            </a:r>
            <a:r>
              <a:rPr lang="en-US" i="1" dirty="0" smtClean="0">
                <a:ea typeface="ＭＳ Ｐゴシック" pitchFamily="34" charset="-128"/>
              </a:rPr>
              <a:t>mark</a:t>
            </a:r>
            <a:r>
              <a:rPr lang="en-US" dirty="0" smtClean="0">
                <a:ea typeface="ＭＳ Ｐゴシック" pitchFamily="34" charset="-128"/>
              </a:rPr>
              <a:t> files that are loaded and interpreted before the compiler is run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Use dynamic memory allocation, max string length, null checking enabled, etc.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pragmas are mapped to xtUML model element description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16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0" y="249385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0" y="4561222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3523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Marking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0" y="1612867"/>
            <a:ext cx="7049789" cy="4274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17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68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626225"/>
            <a:ext cx="5211763" cy="231775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626225"/>
            <a:ext cx="381000" cy="228600"/>
          </a:xfrm>
        </p:spPr>
        <p:txBody>
          <a:bodyPr/>
          <a:lstStyle/>
          <a:p>
            <a:pPr>
              <a:defRPr/>
            </a:pPr>
            <a:fld id="{5308D67C-EC0F-4DB3-B460-99DB51B4527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3004" y="2254415"/>
            <a:ext cx="691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FF"/>
                </a:solidFill>
              </a:rPr>
              <a:t>Questions?</a:t>
            </a:r>
            <a:endParaRPr lang="en-U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7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Important terminology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Class == Object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State machine == Transition table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Activity == any element that contains action language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We will discuss this more in depth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542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2924135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0" name="Right Arrow 6"/>
          <p:cNvSpPr/>
          <p:nvPr/>
        </p:nvSpPr>
        <p:spPr>
          <a:xfrm>
            <a:off x="0" y="370474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683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Components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 == domain (for mapping)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Components form a compilation unit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Components are “wired” together in a system configuration diagram through interfaces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An application model can many system configurations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Test, deployment, etc.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Components are opaque from the outside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3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542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292684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0" name="Right Arrow 6"/>
          <p:cNvSpPr/>
          <p:nvPr/>
        </p:nvSpPr>
        <p:spPr>
          <a:xfrm>
            <a:off x="0" y="406882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" name="Right Arrow 6"/>
          <p:cNvSpPr/>
          <p:nvPr/>
        </p:nvSpPr>
        <p:spPr>
          <a:xfrm>
            <a:off x="0" y="544195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5083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Components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" name="Content Placeholder 5" descr="Screen Shot 2016-08-01 at 11.00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r="229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4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46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Packages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Basis for organization in xtUML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Mechanism for visibility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Public/private/protected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MASL projects are mapped to a system configuration package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5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542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3379700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0445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Packages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" r="1"/>
          <a:stretch/>
        </p:blipFill>
        <p:spPr>
          <a:xfrm>
            <a:off x="275674" y="1601531"/>
            <a:ext cx="6217333" cy="41378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6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52678" y="3002605"/>
            <a:ext cx="406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inside a component not visible to the outside world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19474" y="4843547"/>
            <a:ext cx="437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package outside a component can be accessed by any element in this project or even other projects</a:t>
            </a:r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2963493" y="3041984"/>
            <a:ext cx="580884" cy="344561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456246" y="4877812"/>
            <a:ext cx="580884" cy="344561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59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Interfaces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The [only] mechanism for sending messages between components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Interfaces can be bidirectional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Interfaces can provide synchronous or asynchronous services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Signal = synchronous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Operation = asynchronous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Message = generalized term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7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51848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328125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9182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Interfaces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Components can “provide” or “require” an interface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Interfaces are mapped to MASL terminators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Public domain services/functions are defined in a provided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8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3454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291700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0" y="4418337"/>
            <a:ext cx="9144000" cy="154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rgbClr val="01AA8B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ＭＳ Ｐゴシック" pitchFamily="-112" charset="-128"/>
                <a:cs typeface="+mn-cs"/>
              </a:defRPr>
            </a:lvl1pPr>
            <a:lvl2pPr marL="803275" indent="-346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—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2pPr>
            <a:lvl3pPr marL="11938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–"/>
              <a:defRPr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–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600" baseline="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spcAft>
                <a:spcPts val="2400"/>
              </a:spcAft>
              <a:buNone/>
            </a:pPr>
            <a:r>
              <a:rPr lang="en-US" b="1" i="1" dirty="0" smtClean="0">
                <a:ea typeface="ＭＳ Ｐゴシック" pitchFamily="34" charset="-128"/>
              </a:rPr>
              <a:t>Key Point: </a:t>
            </a:r>
            <a:r>
              <a:rPr lang="en-US" i="1" dirty="0" smtClean="0">
                <a:ea typeface="ＭＳ Ｐゴシック" pitchFamily="34" charset="-128"/>
              </a:rPr>
              <a:t>every component representing a MASL domain has one provided interface representing the public domain services and a required interface for each terminator</a:t>
            </a:r>
          </a:p>
          <a:p>
            <a:pPr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14334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Interfaces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89" y="1276659"/>
            <a:ext cx="5624111" cy="472855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9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5595" y="5217642"/>
            <a:ext cx="3564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Required interface representing a terminator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8455" y="4784479"/>
            <a:ext cx="2559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Provided interface representing the public domain functions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1910025" y="5542514"/>
            <a:ext cx="738412" cy="423318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198419" y="5532670"/>
            <a:ext cx="817176" cy="403629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921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26390&quot;&gt;&lt;property id=&quot;20148&quot; value=&quot;5&quot;/&gt;&lt;property id=&quot;20300&quot; value=&quot;Slide 1 - &amp;quot;BridgePoint Overview &amp;#x0D;&amp;#x0A;and Roadmap&amp;#x0D;&amp;#x0A;&amp;#x0D;&amp;#x0A;                  &amp;quot;&quot;/&gt;&lt;property id=&quot;20307&quot; value=&quot;637&quot;/&gt;&lt;/object&gt;&lt;object type=&quot;3&quot; unique_id=&quot;26391&quot;&gt;&lt;property id=&quot;20148&quot; value=&quot;5&quot;/&gt;&lt;property id=&quot;20300&quot; value=&quot;Slide 4 - &amp;quot;Agenda&amp;quot;&quot;/&gt;&lt;property id=&quot;20307&quot; value=&quot;655&quot;/&gt;&lt;/object&gt;&lt;object type=&quot;3&quot; unique_id=&quot;26407&quot;&gt;&lt;property id=&quot;20148&quot; value=&quot;5&quot;/&gt;&lt;property id=&quot;20300&quot; value=&quot;Slide 27&quot;/&gt;&lt;property id=&quot;20307&quot; value=&quot;643&quot;/&gt;&lt;/object&gt;&lt;object type=&quot;3&quot; unique_id=&quot;33708&quot;&gt;&lt;property id=&quot;20148&quot; value=&quot;5&quot;/&gt;&lt;property id=&quot;20300&quot; value=&quot;Slide 2 - &amp;quot;Agenda&amp;quot;&quot;/&gt;&lt;property id=&quot;20307&quot; value=&quot;774&quot;/&gt;&lt;/object&gt;&lt;object type=&quot;3&quot; unique_id=&quot;33709&quot;&gt;&lt;property id=&quot;20148&quot; value=&quot;5&quot;/&gt;&lt;property id=&quot;20300&quot; value=&quot;Slide 3 - &amp;quot;BridgePoint Vision&amp;quot;&quot;/&gt;&lt;property id=&quot;20307&quot; value=&quot;779&quot;/&gt;&lt;/object&gt;&lt;object type=&quot;3&quot; unique_id=&quot;33710&quot;&gt;&lt;property id=&quot;20148&quot; value=&quot;5&quot;/&gt;&lt;property id=&quot;20300&quot; value=&quot;Slide 5 - &amp;quot;BridgePoint – Recent History&amp;quot;&quot;/&gt;&lt;property id=&quot;20307&quot; value=&quot;785&quot;/&gt;&lt;/object&gt;&lt;object type=&quot;3&quot; unique_id=&quot;33711&quot;&gt;&lt;property id=&quot;20148&quot; value=&quot;5&quot;/&gt;&lt;property id=&quot;20300&quot; value=&quot;Slide 6 - &amp;quot;BridgePoint – Recent History&amp;quot;&quot;/&gt;&lt;property id=&quot;20307&quot; value=&quot;786&quot;/&gt;&lt;/object&gt;&lt;object type=&quot;3&quot; unique_id=&quot;33712&quot;&gt;&lt;property id=&quot;20148&quot; value=&quot;5&quot;/&gt;&lt;property id=&quot;20300&quot; value=&quot;Slide 7 - &amp;quot;BridgePoint – Today&amp;quot;&quot;/&gt;&lt;property id=&quot;20307&quot; value=&quot;787&quot;/&gt;&lt;/object&gt;&lt;object type=&quot;3&quot; unique_id=&quot;33713&quot;&gt;&lt;property id=&quot;20148&quot; value=&quot;5&quot;/&gt;&lt;property id=&quot;20300&quot; value=&quot;Slide 8 - &amp;quot;Agenda&amp;quot;&quot;/&gt;&lt;property id=&quot;20307&quot; value=&quot;770&quot;/&gt;&lt;/object&gt;&lt;object type=&quot;3&quot; unique_id=&quot;33714&quot;&gt;&lt;property id=&quot;20148&quot; value=&quot;5&quot;/&gt;&lt;property id=&quot;20300&quot; value=&quot;Slide 9 - &amp;quot;Why the Move to OSS?&amp;quot;&quot;/&gt;&lt;property id=&quot;20307&quot; value=&quot;781&quot;/&gt;&lt;/object&gt;&lt;object type=&quot;3&quot; unique_id=&quot;33715&quot;&gt;&lt;property id=&quot;20148&quot; value=&quot;5&quot;/&gt;&lt;property id=&quot;20300&quot; value=&quot;Slide 10 - &amp;quot;What is Moving to OSS?&amp;quot;&quot;/&gt;&lt;property id=&quot;20307&quot; value=&quot;782&quot;/&gt;&lt;/object&gt;&lt;object type=&quot;3&quot; unique_id=&quot;33716&quot;&gt;&lt;property id=&quot;20148&quot; value=&quot;5&quot;/&gt;&lt;property id=&quot;20300&quot; value=&quot;Slide 11 - &amp;quot;OSS Project Status – On Track!&amp;quot;&quot;/&gt;&lt;property id=&quot;20307&quot; value=&quot;783&quot;/&gt;&lt;/object&gt;&lt;object type=&quot;3&quot; unique_id=&quot;33717&quot;&gt;&lt;property id=&quot;20148&quot; value=&quot;5&quot;/&gt;&lt;property id=&quot;20300&quot; value=&quot;Slide 12 - &amp;quot;The xtUML.org Portal&amp;quot;&quot;/&gt;&lt;property id=&quot;20307&quot; value=&quot;784&quot;/&gt;&lt;/object&gt;&lt;object type=&quot;3&quot; unique_id=&quot;33718&quot;&gt;&lt;property id=&quot;20148&quot; value=&quot;5&quot;/&gt;&lt;property id=&quot;20300&quot; value=&quot;Slide 13 - &amp;quot;Agenda&amp;quot;&quot;/&gt;&lt;property id=&quot;20307&quot; value=&quot;788&quot;/&gt;&lt;/object&gt;&lt;object type=&quot;3&quot; unique_id=&quot;33719&quot;&gt;&lt;property id=&quot;20148&quot; value=&quot;5&quot;/&gt;&lt;property id=&quot;20300&quot; value=&quot;Slide 14 - &amp;quot;What’s Next with &amp;#x0D;&amp;#x0A;Open Source?&amp;quot;&quot;/&gt;&lt;property id=&quot;20307&quot; value=&quot;771&quot;/&gt;&lt;/object&gt;&lt;object type=&quot;3&quot; unique_id=&quot;33720&quot;&gt;&lt;property id=&quot;20148&quot; value=&quot;5&quot;/&gt;&lt;property id=&quot;20300&quot; value=&quot;Slide 15 - &amp;quot;High Priority Customer Enhancements (Cort)&amp;quot;&quot;/&gt;&lt;property id=&quot;20307&quot; value=&quot;775&quot;/&gt;&lt;/object&gt;&lt;object type=&quot;3&quot; unique_id=&quot;33722&quot;&gt;&lt;property id=&quot;20148&quot; value=&quot;5&quot;/&gt;&lt;property id=&quot;20300&quot; value=&quot;Slide 18 - &amp;quot;BridgePoint and SystemVision conneXion&amp;quot;&quot;/&gt;&lt;property id=&quot;20307&quot; value=&quot;778&quot;/&gt;&lt;/object&gt;&lt;object type=&quot;3&quot; unique_id=&quot;33723&quot;&gt;&lt;property id=&quot;20148&quot; value=&quot;5&quot;/&gt;&lt;property id=&quot;20300&quot; value=&quot;Slide 21 - &amp;quot;UPDM Support&amp;quot;&quot;/&gt;&lt;property id=&quot;20307&quot; value=&quot;792&quot;/&gt;&lt;/object&gt;&lt;object type=&quot;3&quot; unique_id=&quot;33724&quot;&gt;&lt;property id=&quot;20148&quot; value=&quot;5&quot;/&gt;&lt;property id=&quot;20300&quot; value=&quot;Slide 20 - &amp;quot;Agenda&amp;quot;&quot;/&gt;&lt;property id=&quot;20307&quot; value=&quot;772&quot;/&gt;&lt;/object&gt;&lt;object type=&quot;3&quot; unique_id=&quot;33725&quot;&gt;&lt;property id=&quot;20148&quot; value=&quot;5&quot;/&gt;&lt;property id=&quot;20300&quot; value=&quot;Slide 22 - &amp;quot;Integration with Capital (Dean)&amp;quot;&quot;/&gt;&lt;property id=&quot;20307&quot; value=&quot;773&quot;/&gt;&lt;/object&gt;&lt;object type=&quot;3&quot; unique_id=&quot;33726&quot;&gt;&lt;property id=&quot;20148&quot; value=&quot;5&quot;/&gt;&lt;property id=&quot;20300&quot; value=&quot;Slide 23 - &amp;quot;Cloud-Based eXecution and Translation&amp;quot;&quot;/&gt;&lt;property id=&quot;20307&quot; value=&quot;789&quot;/&gt;&lt;/object&gt;&lt;object type=&quot;3&quot; unique_id=&quot;33727&quot;&gt;&lt;property id=&quot;20148&quot; value=&quot;5&quot;/&gt;&lt;property id=&quot;20300&quot; value=&quot;Slide 24 - &amp;quot;More Translation Paths to Implementation&amp;quot;&quot;/&gt;&lt;property id=&quot;20307&quot; value=&quot;790&quot;/&gt;&lt;/object&gt;&lt;object type=&quot;3&quot; unique_id=&quot;33728&quot;&gt;&lt;property id=&quot;20148&quot; value=&quot;5&quot;/&gt;&lt;property id=&quot;20300&quot; value=&quot;Slide 25 - &amp;quot;Model Interchange with Other UML Tools&amp;quot;&quot;/&gt;&lt;property id=&quot;20307&quot; value=&quot;791&quot;/&gt;&lt;/object&gt;&lt;object type=&quot;3&quot; unique_id=&quot;33729&quot;&gt;&lt;property id=&quot;20148&quot; value=&quot;5&quot;/&gt;&lt;property id=&quot;20300&quot; value=&quot;Slide 26 - &amp;quot;What Would YOU Like to See in BridgePoint?&amp;quot;&quot;/&gt;&lt;property id=&quot;20307&quot; value=&quot;780&quot;/&gt;&lt;/object&gt;&lt;object type=&quot;3&quot; unique_id=&quot;34571&quot;&gt;&lt;property id=&quot;20148&quot; value=&quot;5&quot;/&gt;&lt;property id=&quot;20300&quot; value=&quot;Slide 16 - &amp;quot;Mentor Graphics AUTOSAR Solution&amp;quot;&quot;/&gt;&lt;property id=&quot;20307&quot; value=&quot;793&quot;/&gt;&lt;/object&gt;&lt;object type=&quot;3&quot; unique_id=&quot;34572&quot;&gt;&lt;property id=&quot;20148&quot; value=&quot;5&quot;/&gt;&lt;property id=&quot;20300&quot; value=&quot;Slide 17 - &amp;quot;Bridgepoint xtUML to AUTOSAR Compliant C&amp;quot;&quot;/&gt;&lt;property id=&quot;20307&quot; value=&quot;799&quot;/&gt;&lt;/object&gt;&lt;object type=&quot;3&quot; unique_id=&quot;34573&quot;&gt;&lt;property id=&quot;20148&quot; value=&quot;5&quot;/&gt;&lt;property id=&quot;20300&quot; value=&quot;Slide 19 - &amp;quot;BridgePoint and SystemVision conneXion (Cont’d)&amp;quot;&quot;/&gt;&lt;property id=&quot;20307&quot; value=&quot;8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45782</TotalTime>
  <Words>636</Words>
  <Application>Microsoft Macintosh PowerPoint</Application>
  <PresentationFormat>Letter Paper (8.5x11 in)</PresentationFormat>
  <Paragraphs>124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xtUML/MASL differences</vt:lpstr>
      <vt:lpstr>Important terminology</vt:lpstr>
      <vt:lpstr>Components</vt:lpstr>
      <vt:lpstr>Components</vt:lpstr>
      <vt:lpstr>Packages</vt:lpstr>
      <vt:lpstr>Packages</vt:lpstr>
      <vt:lpstr>Interfaces</vt:lpstr>
      <vt:lpstr>Interfaces</vt:lpstr>
      <vt:lpstr>Interfaces</vt:lpstr>
      <vt:lpstr>Misc. differences</vt:lpstr>
      <vt:lpstr>Activities</vt:lpstr>
      <vt:lpstr>Activities</vt:lpstr>
      <vt:lpstr>Activities</vt:lpstr>
      <vt:lpstr>Types</vt:lpstr>
      <vt:lpstr>Types</vt:lpstr>
      <vt:lpstr>Marking</vt:lpstr>
      <vt:lpstr>Marking</vt:lpstr>
      <vt:lpstr>PowerPoint Presentation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Levi Starrett</cp:lastModifiedBy>
  <cp:revision>1289</cp:revision>
  <cp:lastPrinted>2013-10-17T01:37:48Z</cp:lastPrinted>
  <dcterms:created xsi:type="dcterms:W3CDTF">2010-01-29T19:50:02Z</dcterms:created>
  <dcterms:modified xsi:type="dcterms:W3CDTF">2016-08-01T17:33:04Z</dcterms:modified>
</cp:coreProperties>
</file>