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4"/>
  </p:notesMasterIdLst>
  <p:handoutMasterIdLst>
    <p:handoutMasterId r:id="rId25"/>
  </p:handoutMasterIdLst>
  <p:sldIdLst>
    <p:sldId id="256" r:id="rId2"/>
    <p:sldId id="319" r:id="rId3"/>
    <p:sldId id="298" r:id="rId4"/>
    <p:sldId id="299" r:id="rId5"/>
    <p:sldId id="301" r:id="rId6"/>
    <p:sldId id="317" r:id="rId7"/>
    <p:sldId id="302" r:id="rId8"/>
    <p:sldId id="318" r:id="rId9"/>
    <p:sldId id="305" r:id="rId10"/>
    <p:sldId id="306" r:id="rId11"/>
    <p:sldId id="307" r:id="rId12"/>
    <p:sldId id="308" r:id="rId13"/>
    <p:sldId id="264" r:id="rId14"/>
    <p:sldId id="320" r:id="rId15"/>
    <p:sldId id="321" r:id="rId16"/>
    <p:sldId id="322" r:id="rId17"/>
    <p:sldId id="323" r:id="rId18"/>
    <p:sldId id="324" r:id="rId19"/>
    <p:sldId id="325" r:id="rId20"/>
    <p:sldId id="326" r:id="rId21"/>
    <p:sldId id="327" r:id="rId22"/>
    <p:sldId id="32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g zhao" initials="cz" lastIdx="2" clrIdx="0">
    <p:extLst>
      <p:ext uri="{19B8F6BF-5375-455C-9EA6-DF929625EA0E}">
        <p15:presenceInfo xmlns:p15="http://schemas.microsoft.com/office/powerpoint/2012/main" userId="bb51b52c8ee094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94660"/>
  </p:normalViewPr>
  <p:slideViewPr>
    <p:cSldViewPr snapToGrid="0">
      <p:cViewPr varScale="1">
        <p:scale>
          <a:sx n="83" d="100"/>
          <a:sy n="83" d="100"/>
        </p:scale>
        <p:origin x="3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82B115-7B08-49C8-B4AA-249BE609045D}" type="datetimeFigureOut">
              <a:rPr lang="zh-CN" altLang="en-US" smtClean="0"/>
              <a:t>2016/11/22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EBA53-D617-4A81-861A-A8AA8C4DDCB7}" type="slidenum">
              <a:rPr lang="zh-CN" altLang="en-US" smtClean="0"/>
              <a:t>‹#›</a:t>
            </a:fld>
            <a:endParaRPr lang="zh-CN" altLang="en-US"/>
          </a:p>
        </p:txBody>
      </p:sp>
    </p:spTree>
    <p:extLst>
      <p:ext uri="{BB962C8B-B14F-4D97-AF65-F5344CB8AC3E}">
        <p14:creationId xmlns:p14="http://schemas.microsoft.com/office/powerpoint/2010/main" val="604039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1392A-C1AF-42FB-8C06-E3A580C23A27}" type="datetimeFigureOut">
              <a:rPr lang="zh-CN" altLang="en-US" smtClean="0"/>
              <a:t>2016/11/22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B1333-E0E1-43D1-840F-90929F4EC7A2}" type="slidenum">
              <a:rPr lang="zh-CN" altLang="en-US" smtClean="0"/>
              <a:t>‹#›</a:t>
            </a:fld>
            <a:endParaRPr lang="zh-CN" altLang="en-US"/>
          </a:p>
        </p:txBody>
      </p:sp>
    </p:spTree>
    <p:extLst>
      <p:ext uri="{BB962C8B-B14F-4D97-AF65-F5344CB8AC3E}">
        <p14:creationId xmlns:p14="http://schemas.microsoft.com/office/powerpoint/2010/main" val="36174768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fld id="{813B1333-E0E1-43D1-840F-90929F4EC7A2}" type="slidenum">
              <a:rPr lang="zh-CN" altLang="en-US" smtClean="0"/>
              <a:t>1</a:t>
            </a:fld>
            <a:endParaRPr lang="zh-CN" altLang="en-US"/>
          </a:p>
        </p:txBody>
      </p:sp>
    </p:spTree>
    <p:extLst>
      <p:ext uri="{BB962C8B-B14F-4D97-AF65-F5344CB8AC3E}">
        <p14:creationId xmlns:p14="http://schemas.microsoft.com/office/powerpoint/2010/main" val="3296765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3B1333-E0E1-43D1-840F-90929F4EC7A2}" type="slidenum">
              <a:rPr lang="zh-CN" altLang="en-US" smtClean="0"/>
              <a:t>3</a:t>
            </a:fld>
            <a:endParaRPr lang="zh-CN" altLang="en-US"/>
          </a:p>
        </p:txBody>
      </p:sp>
    </p:spTree>
    <p:extLst>
      <p:ext uri="{BB962C8B-B14F-4D97-AF65-F5344CB8AC3E}">
        <p14:creationId xmlns:p14="http://schemas.microsoft.com/office/powerpoint/2010/main" val="1563723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3B1333-E0E1-43D1-840F-90929F4EC7A2}" type="slidenum">
              <a:rPr lang="zh-CN" altLang="en-US" smtClean="0"/>
              <a:t>12</a:t>
            </a:fld>
            <a:endParaRPr lang="zh-CN" altLang="en-US"/>
          </a:p>
        </p:txBody>
      </p:sp>
    </p:spTree>
    <p:extLst>
      <p:ext uri="{BB962C8B-B14F-4D97-AF65-F5344CB8AC3E}">
        <p14:creationId xmlns:p14="http://schemas.microsoft.com/office/powerpoint/2010/main" val="2924929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7D403C3-7678-4528-B9D9-1973225E1897}" type="datetime1">
              <a:rPr lang="zh-CN" altLang="en-US" smtClean="0"/>
              <a:t>2016/11/22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70469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584AEC6-C9E0-4E41-9718-B3772EF86F0C}" type="datetime1">
              <a:rPr lang="zh-CN" altLang="en-US" smtClean="0"/>
              <a:t>2016/11/22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75986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6D4415B-67FF-4431-9BEF-5B63581BB720}" type="datetime1">
              <a:rPr lang="zh-CN" altLang="en-US" smtClean="0"/>
              <a:t>2016/11/22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589653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8AC20B2-46DC-494D-9E5B-DD0DB2C9D9CE}" type="datetime1">
              <a:rPr lang="zh-CN" altLang="en-US" smtClean="0"/>
              <a:t>2016/11/22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732642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2B6C2CC-6E00-4294-9D94-828C921AD6A9}" type="datetime1">
              <a:rPr lang="zh-CN" altLang="en-US" smtClean="0"/>
              <a:t>2016/11/22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661178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D13751C3-6FD1-4172-8D5A-EAC3100F0D19}" type="datetime1">
              <a:rPr lang="zh-CN" altLang="en-US" smtClean="0"/>
              <a:t>2016/11/22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633757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C079E63F-6D8C-4A5A-AE0A-B6EFA5FDE229}" type="datetime1">
              <a:rPr lang="zh-CN" altLang="en-US" smtClean="0"/>
              <a:t>2016/11/22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392884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9052BB-DD2B-4466-9BC2-B90BE49A7EE6}" type="datetime1">
              <a:rPr lang="zh-CN" altLang="en-US" smtClean="0"/>
              <a:t>2016/11/22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098362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35F05C-08C5-4A3D-A5FF-3C570959DB00}" type="datetime1">
              <a:rPr lang="zh-CN" altLang="en-US" smtClean="0"/>
              <a:t>2016/11/22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87748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63CC136-0635-48BC-867B-4E7854F1FD35}" type="datetime1">
              <a:rPr lang="zh-CN" altLang="en-US" smtClean="0"/>
              <a:t>2016/11/22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13214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573BC44-6C26-40D8-B7B5-95EF5B8B0AC9}" type="datetime1">
              <a:rPr lang="zh-CN" altLang="en-US" smtClean="0"/>
              <a:t>2016/11/22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47999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67FE00D-05EA-48E9-A5B7-11CAFEDACC40}" type="datetime1">
              <a:rPr lang="zh-CN" altLang="en-US" smtClean="0"/>
              <a:t>2016/11/22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8325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7CB5EAB-51E2-4CE7-986E-C3F020D661B7}" type="datetime1">
              <a:rPr lang="zh-CN" altLang="en-US" smtClean="0"/>
              <a:t>2016/11/22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25559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2276EB6-810B-4D90-A660-3F0529E37D22}" type="datetime1">
              <a:rPr lang="zh-CN" altLang="en-US" smtClean="0"/>
              <a:t>2016/11/22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8905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FE40644-2F9C-41EF-A406-FBB842B5D20C}" type="datetime1">
              <a:rPr lang="zh-CN" altLang="en-US" smtClean="0"/>
              <a:t>2016/11/22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12174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48A7D2-B4FC-4E39-9DD4-0F157FBA7153}" type="datetime1">
              <a:rPr lang="zh-CN" altLang="en-US" smtClean="0"/>
              <a:t>2016/11/22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131042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827FD7-743C-43CC-8805-CA0558FF4650}" type="datetime1">
              <a:rPr lang="zh-CN" altLang="en-US" smtClean="0"/>
              <a:t>2016/11/22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97827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943E6C6-FDC0-41DD-85AA-1FD435468634}" type="datetime1">
              <a:rPr lang="zh-CN" altLang="en-US" smtClean="0"/>
              <a:t>2016/11/22</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21736011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www.snort.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smtClean="0"/>
              <a:t>Snort</a:t>
            </a:r>
            <a:r>
              <a:rPr lang="zh-CN" altLang="en-US" b="1" smtClean="0"/>
              <a:t>入侵检测防御系统</a:t>
            </a:r>
            <a:r>
              <a:rPr lang="en-US" altLang="zh-CN" b="1"/>
              <a:t/>
            </a:r>
            <a:br>
              <a:rPr lang="en-US" altLang="zh-CN" b="1"/>
            </a:br>
            <a:endParaRPr lang="zh-CN" altLang="en-US"/>
          </a:p>
        </p:txBody>
      </p:sp>
      <p:sp>
        <p:nvSpPr>
          <p:cNvPr id="3" name="副标题 2"/>
          <p:cNvSpPr>
            <a:spLocks noGrp="1"/>
          </p:cNvSpPr>
          <p:nvPr>
            <p:ph type="subTitle" idx="1"/>
          </p:nvPr>
        </p:nvSpPr>
        <p:spPr>
          <a:xfrm>
            <a:off x="3006606" y="4819933"/>
            <a:ext cx="8689976" cy="1371599"/>
          </a:xfrm>
        </p:spPr>
        <p:txBody>
          <a:bodyPr/>
          <a:lstStyle/>
          <a:p>
            <a:r>
              <a:rPr lang="en-US" altLang="zh-CN" sz="2400">
                <a:solidFill>
                  <a:schemeClr val="tx1"/>
                </a:solidFill>
              </a:rPr>
              <a:t>By </a:t>
            </a:r>
            <a:r>
              <a:rPr lang="en-US" altLang="zh-CN" sz="2400" err="1">
                <a:solidFill>
                  <a:schemeClr val="tx1"/>
                </a:solidFill>
              </a:rPr>
              <a:t>biyyyh</a:t>
            </a:r>
            <a:r>
              <a:rPr lang="en-US" altLang="zh-CN" sz="2400">
                <a:solidFill>
                  <a:schemeClr val="tx1"/>
                </a:solidFill>
              </a:rPr>
              <a:t>&amp;&amp;</a:t>
            </a:r>
            <a:r>
              <a:rPr lang="en-US" altLang="zh-CN" sz="2400" err="1">
                <a:solidFill>
                  <a:schemeClr val="tx1"/>
                </a:solidFill>
              </a:rPr>
              <a:t>Micylt</a:t>
            </a:r>
            <a:endParaRPr lang="zh-CN" altLang="en-US" sz="2400">
              <a:solidFill>
                <a:schemeClr val="tx1"/>
              </a:solidFill>
            </a:endParaRPr>
          </a:p>
        </p:txBody>
      </p:sp>
      <p:sp>
        <p:nvSpPr>
          <p:cNvPr id="4" name="灯片编号占位符 3"/>
          <p:cNvSpPr>
            <a:spLocks noGrp="1"/>
          </p:cNvSpPr>
          <p:nvPr>
            <p:ph type="sldNum" sz="quarter" idx="12"/>
          </p:nvPr>
        </p:nvSpPr>
        <p:spPr/>
        <p:txBody>
          <a:bodyPr/>
          <a:lstStyle/>
          <a:p>
            <a:fld id="{529B86CC-86F0-4D9D-9391-B8C947B5BF4D}" type="slidenum">
              <a:rPr lang="zh-CN" altLang="en-US" smtClean="0"/>
              <a:t>1</a:t>
            </a:fld>
            <a:endParaRPr lang="zh-CN" altLang="en-US"/>
          </a:p>
        </p:txBody>
      </p:sp>
    </p:spTree>
    <p:extLst>
      <p:ext uri="{BB962C8B-B14F-4D97-AF65-F5344CB8AC3E}">
        <p14:creationId xmlns:p14="http://schemas.microsoft.com/office/powerpoint/2010/main" val="2111131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72602" y="264350"/>
            <a:ext cx="10364451" cy="1596177"/>
          </a:xfrm>
        </p:spPr>
        <p:txBody>
          <a:bodyPr/>
          <a:lstStyle/>
          <a:p>
            <a:r>
              <a:rPr lang="en-US" altLang="zh-CN" smtClean="0"/>
              <a:t>Snort</a:t>
            </a:r>
            <a:r>
              <a:rPr lang="zh-CN" altLang="en-US" smtClean="0"/>
              <a:t>自带规则</a:t>
            </a:r>
            <a:endParaRPr lang="zh-CN" altLang="en-US"/>
          </a:p>
        </p:txBody>
      </p:sp>
      <p:sp>
        <p:nvSpPr>
          <p:cNvPr id="6" name="灯片编号占位符 5"/>
          <p:cNvSpPr>
            <a:spLocks noGrp="1"/>
          </p:cNvSpPr>
          <p:nvPr>
            <p:ph type="sldNum" sz="quarter" idx="12"/>
          </p:nvPr>
        </p:nvSpPr>
        <p:spPr/>
        <p:txBody>
          <a:bodyPr/>
          <a:lstStyle/>
          <a:p>
            <a:fld id="{529B86CC-86F0-4D9D-9391-B8C947B5BF4D}" type="slidenum">
              <a:rPr lang="zh-CN" altLang="en-US" smtClean="0"/>
              <a:t>10</a:t>
            </a:fld>
            <a:endParaRPr lang="zh-CN" altLang="en-US"/>
          </a:p>
        </p:txBody>
      </p:sp>
      <p:pic>
        <p:nvPicPr>
          <p:cNvPr id="2" name="图片 1"/>
          <p:cNvPicPr>
            <a:picLocks noChangeAspect="1"/>
          </p:cNvPicPr>
          <p:nvPr/>
        </p:nvPicPr>
        <p:blipFill>
          <a:blip r:embed="rId2"/>
          <a:stretch>
            <a:fillRect/>
          </a:stretch>
        </p:blipFill>
        <p:spPr>
          <a:xfrm>
            <a:off x="1493133" y="1395711"/>
            <a:ext cx="8542117" cy="5410354"/>
          </a:xfrm>
          <a:prstGeom prst="rect">
            <a:avLst/>
          </a:prstGeom>
        </p:spPr>
      </p:pic>
    </p:spTree>
    <p:extLst>
      <p:ext uri="{BB962C8B-B14F-4D97-AF65-F5344CB8AC3E}">
        <p14:creationId xmlns:p14="http://schemas.microsoft.com/office/powerpoint/2010/main" val="3550197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13775" y="129672"/>
            <a:ext cx="10364451" cy="1596177"/>
          </a:xfrm>
        </p:spPr>
        <p:txBody>
          <a:bodyPr/>
          <a:lstStyle/>
          <a:p>
            <a:r>
              <a:rPr lang="en-US" altLang="zh-CN" smtClean="0"/>
              <a:t>Snort</a:t>
            </a:r>
            <a:r>
              <a:rPr lang="zh-CN" altLang="en-US" smtClean="0"/>
              <a:t>规则执行顺序</a:t>
            </a:r>
            <a:endParaRPr lang="zh-CN" altLang="en-US"/>
          </a:p>
        </p:txBody>
      </p:sp>
      <p:sp>
        <p:nvSpPr>
          <p:cNvPr id="5" name="文本框 4"/>
          <p:cNvSpPr txBox="1"/>
          <p:nvPr/>
        </p:nvSpPr>
        <p:spPr>
          <a:xfrm>
            <a:off x="854947" y="1168588"/>
            <a:ext cx="10482106" cy="2585323"/>
          </a:xfrm>
          <a:prstGeom prst="rect">
            <a:avLst/>
          </a:prstGeom>
          <a:noFill/>
        </p:spPr>
        <p:txBody>
          <a:bodyPr wrap="square" rtlCol="0">
            <a:spAutoFit/>
          </a:bodyPr>
          <a:lstStyle/>
          <a:p>
            <a:r>
              <a:rPr lang="zh-CN" altLang="en-US" smtClean="0"/>
              <a:t>规则执行顺序：</a:t>
            </a:r>
            <a:endParaRPr lang="en-US" altLang="zh-CN" smtClean="0"/>
          </a:p>
          <a:p>
            <a:r>
              <a:rPr lang="en-US" altLang="zh-CN"/>
              <a:t> </a:t>
            </a:r>
            <a:r>
              <a:rPr lang="en-US" altLang="zh-CN" smtClean="0"/>
              <a:t> -</a:t>
            </a:r>
            <a:r>
              <a:rPr lang="zh-CN" altLang="en-US" smtClean="0"/>
              <a:t>不按照规则出现顺序</a:t>
            </a:r>
            <a:endParaRPr lang="en-US" altLang="zh-CN" smtClean="0"/>
          </a:p>
          <a:p>
            <a:r>
              <a:rPr lang="en-US" altLang="zh-CN"/>
              <a:t> </a:t>
            </a:r>
            <a:r>
              <a:rPr lang="en-US" altLang="zh-CN" smtClean="0"/>
              <a:t> -</a:t>
            </a:r>
            <a:r>
              <a:rPr lang="zh-CN" altLang="en-US" smtClean="0"/>
              <a:t>按规则类型优先级</a:t>
            </a:r>
            <a:endParaRPr lang="en-US" altLang="zh-CN" smtClean="0"/>
          </a:p>
          <a:p>
            <a:r>
              <a:rPr lang="en-US" altLang="zh-CN"/>
              <a:t> </a:t>
            </a:r>
            <a:r>
              <a:rPr lang="en-US" altLang="zh-CN" smtClean="0"/>
              <a:t>   -pass&gt;Drop&gt;Alert&gt;Log</a:t>
            </a:r>
          </a:p>
          <a:p>
            <a:r>
              <a:rPr lang="zh-CN" altLang="en-US" smtClean="0"/>
              <a:t>绝大多数的</a:t>
            </a:r>
            <a:r>
              <a:rPr lang="en-US" altLang="zh-CN" smtClean="0"/>
              <a:t>snort</a:t>
            </a:r>
            <a:r>
              <a:rPr lang="zh-CN" altLang="en-US" smtClean="0"/>
              <a:t>规则都是误用检测规则</a:t>
            </a:r>
            <a:endParaRPr lang="en-US" altLang="zh-CN" smtClean="0"/>
          </a:p>
          <a:p>
            <a:r>
              <a:rPr lang="zh-CN" altLang="en-US" smtClean="0"/>
              <a:t>识别已知的入侵行为</a:t>
            </a:r>
            <a:endParaRPr lang="en-US" altLang="zh-CN" smtClean="0"/>
          </a:p>
          <a:p>
            <a:r>
              <a:rPr lang="en-US" altLang="zh-CN" smtClean="0"/>
              <a:t>Snort</a:t>
            </a:r>
            <a:r>
              <a:rPr lang="zh-CN" altLang="en-US" smtClean="0"/>
              <a:t>的主要计算资源都用在了字符串匹配上</a:t>
            </a:r>
            <a:endParaRPr lang="en-US" altLang="zh-CN" smtClean="0"/>
          </a:p>
          <a:p>
            <a:endParaRPr lang="en-US" altLang="zh-CN" smtClean="0"/>
          </a:p>
          <a:p>
            <a:endParaRPr lang="zh-CN" altLang="en-US"/>
          </a:p>
        </p:txBody>
      </p:sp>
      <p:sp>
        <p:nvSpPr>
          <p:cNvPr id="6" name="灯片编号占位符 5"/>
          <p:cNvSpPr>
            <a:spLocks noGrp="1"/>
          </p:cNvSpPr>
          <p:nvPr>
            <p:ph type="sldNum" sz="quarter" idx="12"/>
          </p:nvPr>
        </p:nvSpPr>
        <p:spPr/>
        <p:txBody>
          <a:bodyPr/>
          <a:lstStyle/>
          <a:p>
            <a:fld id="{529B86CC-86F0-4D9D-9391-B8C947B5BF4D}" type="slidenum">
              <a:rPr lang="zh-CN" altLang="en-US" smtClean="0"/>
              <a:t>11</a:t>
            </a:fld>
            <a:endParaRPr lang="zh-CN" altLang="en-US"/>
          </a:p>
        </p:txBody>
      </p:sp>
      <p:pic>
        <p:nvPicPr>
          <p:cNvPr id="2" name="图片 1"/>
          <p:cNvPicPr>
            <a:picLocks noChangeAspect="1"/>
          </p:cNvPicPr>
          <p:nvPr/>
        </p:nvPicPr>
        <p:blipFill>
          <a:blip r:embed="rId2"/>
          <a:stretch>
            <a:fillRect/>
          </a:stretch>
        </p:blipFill>
        <p:spPr>
          <a:xfrm>
            <a:off x="854947" y="3437681"/>
            <a:ext cx="9168729" cy="2543576"/>
          </a:xfrm>
          <a:prstGeom prst="rect">
            <a:avLst/>
          </a:prstGeom>
        </p:spPr>
      </p:pic>
    </p:spTree>
    <p:extLst>
      <p:ext uri="{BB962C8B-B14F-4D97-AF65-F5344CB8AC3E}">
        <p14:creationId xmlns:p14="http://schemas.microsoft.com/office/powerpoint/2010/main" val="3972277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9182" y="-101574"/>
            <a:ext cx="10364451" cy="1596177"/>
          </a:xfrm>
        </p:spPr>
        <p:txBody>
          <a:bodyPr/>
          <a:lstStyle/>
          <a:p>
            <a:r>
              <a:rPr lang="en-US" altLang="zh-CN" cap="none" smtClean="0"/>
              <a:t>Guardian-</a:t>
            </a:r>
            <a:r>
              <a:rPr lang="zh-CN" altLang="en-US" cap="none" smtClean="0"/>
              <a:t>联动</a:t>
            </a:r>
            <a:r>
              <a:rPr lang="en-US" altLang="zh-CN" cap="none" smtClean="0"/>
              <a:t>sonrt</a:t>
            </a:r>
            <a:r>
              <a:rPr lang="zh-CN" altLang="en-US" cap="none" smtClean="0"/>
              <a:t>与防火墙的脚本</a:t>
            </a:r>
            <a:endParaRPr lang="zh-CN" altLang="en-US" cap="none"/>
          </a:p>
        </p:txBody>
      </p:sp>
      <p:sp>
        <p:nvSpPr>
          <p:cNvPr id="5" name="文本框 4"/>
          <p:cNvSpPr txBox="1"/>
          <p:nvPr/>
        </p:nvSpPr>
        <p:spPr>
          <a:xfrm>
            <a:off x="3466531" y="2743200"/>
            <a:ext cx="184731" cy="369332"/>
          </a:xfrm>
          <a:prstGeom prst="rect">
            <a:avLst/>
          </a:prstGeom>
          <a:noFill/>
        </p:spPr>
        <p:txBody>
          <a:bodyPr wrap="none" rtlCol="0">
            <a:spAutoFit/>
          </a:bodyPr>
          <a:lstStyle/>
          <a:p>
            <a:endParaRPr lang="zh-CN" altLang="en-US"/>
          </a:p>
        </p:txBody>
      </p:sp>
      <p:sp>
        <p:nvSpPr>
          <p:cNvPr id="9" name="灯片编号占位符 8"/>
          <p:cNvSpPr>
            <a:spLocks noGrp="1"/>
          </p:cNvSpPr>
          <p:nvPr>
            <p:ph type="sldNum" sz="quarter" idx="12"/>
          </p:nvPr>
        </p:nvSpPr>
        <p:spPr/>
        <p:txBody>
          <a:bodyPr/>
          <a:lstStyle/>
          <a:p>
            <a:fld id="{529B86CC-86F0-4D9D-9391-B8C947B5BF4D}" type="slidenum">
              <a:rPr lang="zh-CN" altLang="en-US" smtClean="0"/>
              <a:t>12</a:t>
            </a:fld>
            <a:endParaRPr lang="zh-CN" altLang="en-US"/>
          </a:p>
        </p:txBody>
      </p:sp>
      <p:sp>
        <p:nvSpPr>
          <p:cNvPr id="6" name="内容占位符 5"/>
          <p:cNvSpPr>
            <a:spLocks noGrp="1"/>
          </p:cNvSpPr>
          <p:nvPr>
            <p:ph sz="quarter" idx="13"/>
          </p:nvPr>
        </p:nvSpPr>
        <p:spPr>
          <a:xfrm>
            <a:off x="913774" y="1342664"/>
            <a:ext cx="10363826" cy="4448536"/>
          </a:xfrm>
        </p:spPr>
        <p:txBody>
          <a:bodyPr/>
          <a:lstStyle/>
          <a:p>
            <a:r>
              <a:rPr lang="en-US" altLang="zh-CN"/>
              <a:t>Guardian is a security program which works in conjunction with </a:t>
            </a:r>
            <a:r>
              <a:rPr lang="en-US" altLang="zh-CN">
                <a:hlinkClick r:id="rId3"/>
              </a:rPr>
              <a:t>Snort</a:t>
            </a:r>
            <a:r>
              <a:rPr lang="en-US" altLang="zh-CN"/>
              <a:t> to automaticly update firewall rules based on alerts generated by Snort. </a:t>
            </a:r>
            <a:br>
              <a:rPr lang="en-US" altLang="zh-CN"/>
            </a:br>
            <a:r>
              <a:rPr lang="en-US" altLang="zh-CN"/>
              <a:t>The updated firewall rules block all incoming data from the IP address of the attacking machine (the machine which caused Snort to generate an alert.</a:t>
            </a:r>
            <a:br>
              <a:rPr lang="en-US" altLang="zh-CN"/>
            </a:br>
            <a:r>
              <a:rPr lang="en-US" altLang="zh-CN"/>
              <a:t>There is also logic in place which pervents blocking important machines, such as DNS servers, gateways, and whatever else you want.</a:t>
            </a:r>
            <a:br>
              <a:rPr lang="en-US" altLang="zh-CN"/>
            </a:br>
            <a:endParaRPr lang="zh-CN" altLang="en-US"/>
          </a:p>
        </p:txBody>
      </p:sp>
    </p:spTree>
    <p:extLst>
      <p:ext uri="{BB962C8B-B14F-4D97-AF65-F5344CB8AC3E}">
        <p14:creationId xmlns:p14="http://schemas.microsoft.com/office/powerpoint/2010/main" val="735990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0"/>
            <a:ext cx="10364451" cy="1596177"/>
          </a:xfrm>
        </p:spPr>
        <p:txBody>
          <a:bodyPr>
            <a:normAutofit/>
          </a:bodyPr>
          <a:lstStyle/>
          <a:p>
            <a:r>
              <a:rPr lang="en-US" altLang="zh-CN" sz="4800" cap="none" smtClean="0"/>
              <a:t>Guardian</a:t>
            </a:r>
            <a:r>
              <a:rPr lang="zh-CN" altLang="en-US" sz="4800" cap="none" smtClean="0"/>
              <a:t>相关配置</a:t>
            </a:r>
            <a:endParaRPr lang="zh-CN" altLang="en-US" sz="4800" b="1"/>
          </a:p>
        </p:txBody>
      </p:sp>
      <p:sp>
        <p:nvSpPr>
          <p:cNvPr id="4" name="灯片编号占位符 3"/>
          <p:cNvSpPr>
            <a:spLocks noGrp="1"/>
          </p:cNvSpPr>
          <p:nvPr>
            <p:ph type="sldNum" sz="quarter" idx="12"/>
          </p:nvPr>
        </p:nvSpPr>
        <p:spPr/>
        <p:txBody>
          <a:bodyPr/>
          <a:lstStyle/>
          <a:p>
            <a:fld id="{529B86CC-86F0-4D9D-9391-B8C947B5BF4D}" type="slidenum">
              <a:rPr lang="zh-CN" altLang="en-US" smtClean="0"/>
              <a:t>13</a:t>
            </a:fld>
            <a:endParaRPr lang="zh-CN" altLang="en-US"/>
          </a:p>
        </p:txBody>
      </p:sp>
      <p:pic>
        <p:nvPicPr>
          <p:cNvPr id="9" name="图片 8"/>
          <p:cNvPicPr>
            <a:picLocks noChangeAspect="1"/>
          </p:cNvPicPr>
          <p:nvPr/>
        </p:nvPicPr>
        <p:blipFill>
          <a:blip r:embed="rId2"/>
          <a:stretch>
            <a:fillRect/>
          </a:stretch>
        </p:blipFill>
        <p:spPr>
          <a:xfrm>
            <a:off x="1589636" y="1096095"/>
            <a:ext cx="8422466" cy="5738279"/>
          </a:xfrm>
          <a:prstGeom prst="rect">
            <a:avLst/>
          </a:prstGeom>
        </p:spPr>
      </p:pic>
    </p:spTree>
    <p:extLst>
      <p:ext uri="{BB962C8B-B14F-4D97-AF65-F5344CB8AC3E}">
        <p14:creationId xmlns:p14="http://schemas.microsoft.com/office/powerpoint/2010/main" val="3014163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1117686"/>
          </a:xfrm>
        </p:spPr>
        <p:txBody>
          <a:bodyPr/>
          <a:lstStyle/>
          <a:p>
            <a:r>
              <a:rPr lang="en-US" altLang="zh-CN" cap="none" smtClean="0"/>
              <a:t>Guardian</a:t>
            </a:r>
            <a:r>
              <a:rPr lang="zh-CN" altLang="en-US" cap="none" smtClean="0"/>
              <a:t>的运行机制</a:t>
            </a:r>
            <a:endParaRPr lang="zh-CN" altLang="en-US"/>
          </a:p>
        </p:txBody>
      </p:sp>
      <p:sp>
        <p:nvSpPr>
          <p:cNvPr id="3" name="内容占位符 2"/>
          <p:cNvSpPr>
            <a:spLocks noGrp="1"/>
          </p:cNvSpPr>
          <p:nvPr>
            <p:ph sz="quarter" idx="13"/>
          </p:nvPr>
        </p:nvSpPr>
        <p:spPr>
          <a:xfrm>
            <a:off x="913775" y="1857806"/>
            <a:ext cx="10363826" cy="3424107"/>
          </a:xfrm>
        </p:spPr>
        <p:txBody>
          <a:bodyPr/>
          <a:lstStyle/>
          <a:p>
            <a:r>
              <a:rPr lang="en-US" altLang="zh-CN" cap="none" smtClean="0"/>
              <a:t>Snort</a:t>
            </a:r>
            <a:r>
              <a:rPr lang="zh-CN" altLang="en-US" cap="none" smtClean="0"/>
              <a:t>不断的对数据流量进行监控的时候会生成警报文件，</a:t>
            </a:r>
            <a:r>
              <a:rPr lang="en-US" altLang="zh-CN" cap="none"/>
              <a:t> </a:t>
            </a:r>
            <a:r>
              <a:rPr lang="en-US" altLang="zh-CN" cap="none" smtClean="0"/>
              <a:t>Guardian</a:t>
            </a:r>
            <a:r>
              <a:rPr lang="zh-CN" altLang="en-US" cap="none" smtClean="0"/>
              <a:t>的作用就是不断的读取里面文件的内容，当发现入侵行为时，则联动</a:t>
            </a:r>
            <a:r>
              <a:rPr lang="en-US" altLang="zh-CN" cap="none" smtClean="0"/>
              <a:t>iptables</a:t>
            </a:r>
            <a:r>
              <a:rPr lang="zh-CN" altLang="en-US" cap="none" smtClean="0"/>
              <a:t>对攻击者的行为进行响应。通常可以对攻击者的</a:t>
            </a:r>
            <a:r>
              <a:rPr lang="en-US" altLang="zh-CN" cap="none" smtClean="0"/>
              <a:t>IP</a:t>
            </a:r>
            <a:r>
              <a:rPr lang="zh-CN" altLang="en-US" cap="none" smtClean="0"/>
              <a:t>进行一定时间的阻断，从而达到系统防御的目的</a:t>
            </a:r>
            <a:endParaRPr lang="zh-CN" altLang="en-US" cap="none"/>
          </a:p>
        </p:txBody>
      </p:sp>
      <p:sp>
        <p:nvSpPr>
          <p:cNvPr id="4" name="灯片编号占位符 3"/>
          <p:cNvSpPr>
            <a:spLocks noGrp="1"/>
          </p:cNvSpPr>
          <p:nvPr>
            <p:ph type="sldNum" sz="quarter" idx="12"/>
          </p:nvPr>
        </p:nvSpPr>
        <p:spPr/>
        <p:txBody>
          <a:bodyPr/>
          <a:lstStyle/>
          <a:p>
            <a:fld id="{529B86CC-86F0-4D9D-9391-B8C947B5BF4D}" type="slidenum">
              <a:rPr lang="zh-CN" altLang="en-US" smtClean="0"/>
              <a:t>14</a:t>
            </a:fld>
            <a:endParaRPr lang="zh-CN" altLang="en-US"/>
          </a:p>
        </p:txBody>
      </p:sp>
    </p:spTree>
    <p:extLst>
      <p:ext uri="{BB962C8B-B14F-4D97-AF65-F5344CB8AC3E}">
        <p14:creationId xmlns:p14="http://schemas.microsoft.com/office/powerpoint/2010/main" val="3400453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1177" y="2447317"/>
            <a:ext cx="10364451" cy="1596177"/>
          </a:xfrm>
        </p:spPr>
        <p:txBody>
          <a:bodyPr/>
          <a:lstStyle/>
          <a:p>
            <a:r>
              <a:rPr lang="zh-CN" altLang="en-US" smtClean="0"/>
              <a:t>动手实验！</a:t>
            </a:r>
            <a:endParaRPr lang="zh-CN" altLang="en-US"/>
          </a:p>
        </p:txBody>
      </p:sp>
      <p:sp>
        <p:nvSpPr>
          <p:cNvPr id="4" name="灯片编号占位符 3"/>
          <p:cNvSpPr>
            <a:spLocks noGrp="1"/>
          </p:cNvSpPr>
          <p:nvPr>
            <p:ph type="sldNum" sz="quarter" idx="12"/>
          </p:nvPr>
        </p:nvSpPr>
        <p:spPr/>
        <p:txBody>
          <a:bodyPr/>
          <a:lstStyle/>
          <a:p>
            <a:fld id="{529B86CC-86F0-4D9D-9391-B8C947B5BF4D}" type="slidenum">
              <a:rPr lang="zh-CN" altLang="en-US" smtClean="0"/>
              <a:t>15</a:t>
            </a:fld>
            <a:endParaRPr lang="zh-CN" altLang="en-US"/>
          </a:p>
        </p:txBody>
      </p:sp>
    </p:spTree>
    <p:extLst>
      <p:ext uri="{BB962C8B-B14F-4D97-AF65-F5344CB8AC3E}">
        <p14:creationId xmlns:p14="http://schemas.microsoft.com/office/powerpoint/2010/main" val="1530506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29B86CC-86F0-4D9D-9391-B8C947B5BF4D}" type="slidenum">
              <a:rPr lang="zh-CN" altLang="en-US" smtClean="0"/>
              <a:t>16</a:t>
            </a:fld>
            <a:endParaRPr lang="zh-CN" altLang="en-US"/>
          </a:p>
        </p:txBody>
      </p:sp>
      <p:sp>
        <p:nvSpPr>
          <p:cNvPr id="6" name="文本框 5"/>
          <p:cNvSpPr txBox="1"/>
          <p:nvPr/>
        </p:nvSpPr>
        <p:spPr>
          <a:xfrm>
            <a:off x="891251" y="555585"/>
            <a:ext cx="10683433" cy="1754326"/>
          </a:xfrm>
          <a:prstGeom prst="rect">
            <a:avLst/>
          </a:prstGeom>
          <a:noFill/>
        </p:spPr>
        <p:txBody>
          <a:bodyPr wrap="square" rtlCol="0">
            <a:spAutoFit/>
          </a:bodyPr>
          <a:lstStyle/>
          <a:p>
            <a:r>
              <a:rPr lang="en-US" altLang="zh-CN" smtClean="0"/>
              <a:t>1.</a:t>
            </a:r>
            <a:r>
              <a:rPr lang="zh-CN" altLang="en-US" smtClean="0"/>
              <a:t>本次实验采用</a:t>
            </a:r>
            <a:r>
              <a:rPr lang="en-US" altLang="zh-CN" smtClean="0"/>
              <a:t>snort</a:t>
            </a:r>
            <a:r>
              <a:rPr lang="zh-CN" altLang="en-US" smtClean="0"/>
              <a:t>的</a:t>
            </a:r>
            <a:r>
              <a:rPr lang="en-US" altLang="zh-CN" smtClean="0"/>
              <a:t>NIDS</a:t>
            </a:r>
            <a:r>
              <a:rPr lang="zh-CN" altLang="en-US"/>
              <a:t>模式：这个模式为本次试验的主要工作模式，其探测入侵的方式是通过对嗅探到的数据包与规则链表进行查询匹配，如果有匹配的规则，则进行丢包或者</a:t>
            </a:r>
            <a:r>
              <a:rPr lang="zh-CN" altLang="en-US" smtClean="0"/>
              <a:t>报警</a:t>
            </a:r>
            <a:endParaRPr lang="en-US" altLang="zh-CN" smtClean="0"/>
          </a:p>
          <a:p>
            <a:endParaRPr lang="en-US" altLang="zh-CN"/>
          </a:p>
          <a:p>
            <a:r>
              <a:rPr lang="en-US" altLang="zh-CN" smtClean="0"/>
              <a:t>2.</a:t>
            </a:r>
            <a:r>
              <a:rPr lang="zh-CN" altLang="en-US" smtClean="0"/>
              <a:t>为</a:t>
            </a:r>
            <a:r>
              <a:rPr lang="en-US" altLang="zh-CN" smtClean="0"/>
              <a:t>snort</a:t>
            </a:r>
            <a:r>
              <a:rPr lang="zh-CN" altLang="en-US" smtClean="0"/>
              <a:t>建立一个自定义规则：</a:t>
            </a:r>
            <a:r>
              <a:rPr lang="en-US" altLang="zh-CN"/>
              <a:t> vim myrule.rules </a:t>
            </a:r>
            <a:endParaRPr lang="en-US" altLang="zh-CN" smtClean="0"/>
          </a:p>
          <a:p>
            <a:r>
              <a:rPr lang="zh-CN" altLang="en-US" smtClean="0"/>
              <a:t> 建立</a:t>
            </a:r>
            <a:r>
              <a:rPr lang="zh-CN" altLang="en-US"/>
              <a:t>好自定义的规则后，还需要在</a:t>
            </a:r>
            <a:r>
              <a:rPr lang="en-US" altLang="zh-CN"/>
              <a:t>/etc/snort/snort.conf</a:t>
            </a:r>
            <a:r>
              <a:rPr lang="zh-CN" altLang="en-US"/>
              <a:t>文件中加入</a:t>
            </a:r>
            <a:r>
              <a:rPr lang="en-US" altLang="zh-CN" smtClean="0"/>
              <a:t>myrule.rules</a:t>
            </a:r>
          </a:p>
          <a:p>
            <a:endParaRPr lang="en-US" altLang="zh-CN"/>
          </a:p>
        </p:txBody>
      </p:sp>
      <p:pic>
        <p:nvPicPr>
          <p:cNvPr id="7" name="图片 6"/>
          <p:cNvPicPr>
            <a:picLocks noChangeAspect="1"/>
          </p:cNvPicPr>
          <p:nvPr/>
        </p:nvPicPr>
        <p:blipFill>
          <a:blip r:embed="rId2"/>
          <a:stretch>
            <a:fillRect/>
          </a:stretch>
        </p:blipFill>
        <p:spPr>
          <a:xfrm>
            <a:off x="1041721" y="2102092"/>
            <a:ext cx="6861382" cy="4614279"/>
          </a:xfrm>
          <a:prstGeom prst="rect">
            <a:avLst/>
          </a:prstGeom>
        </p:spPr>
      </p:pic>
    </p:spTree>
    <p:extLst>
      <p:ext uri="{BB962C8B-B14F-4D97-AF65-F5344CB8AC3E}">
        <p14:creationId xmlns:p14="http://schemas.microsoft.com/office/powerpoint/2010/main" val="1697151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913774" y="833378"/>
            <a:ext cx="10363826" cy="4957822"/>
          </a:xfrm>
        </p:spPr>
        <p:txBody>
          <a:bodyPr/>
          <a:lstStyle/>
          <a:p>
            <a:r>
              <a:rPr lang="zh-CN" altLang="en-US" smtClean="0"/>
              <a:t>本次实验自定义的规则有：</a:t>
            </a:r>
            <a:endParaRPr lang="en-US" altLang="zh-CN" smtClean="0"/>
          </a:p>
          <a:p>
            <a:r>
              <a:rPr lang="en-US" altLang="zh-CN"/>
              <a:t>alert tcp any any -&gt; any 80 (msg:"SQL Injection 1";flow:to_server,established;uricontent:".php";pcre:"/(\%27)|(\')|(--)|(%23)|(#)/i";classtype:Web-application-attack;sid:9099;rev:5;)</a:t>
            </a:r>
          </a:p>
          <a:p>
            <a:r>
              <a:rPr lang="en-US" altLang="zh-CN"/>
              <a:t>alert tcp any any -&gt; any 80 (msg:"SQL attack";content:"union"; nocase; sid:1000002; rev:1;)</a:t>
            </a:r>
          </a:p>
          <a:p>
            <a:r>
              <a:rPr lang="zh-CN" altLang="en-US"/>
              <a:t>接下来输入指令</a:t>
            </a:r>
            <a:r>
              <a:rPr lang="en-US" altLang="zh-CN"/>
              <a:t>snort -vd -l /log -c /etc/snort/snort.conf -A full </a:t>
            </a:r>
            <a:r>
              <a:rPr lang="zh-CN" altLang="en-US"/>
              <a:t>打开</a:t>
            </a:r>
            <a:r>
              <a:rPr lang="en-US" altLang="zh-CN"/>
              <a:t>snort</a:t>
            </a:r>
            <a:r>
              <a:rPr lang="zh-CN" altLang="en-US"/>
              <a:t>的入侵检测模式</a:t>
            </a:r>
          </a:p>
          <a:p>
            <a:r>
              <a:rPr lang="zh-CN" altLang="en-US"/>
              <a:t>打开攻击机器</a:t>
            </a:r>
            <a:r>
              <a:rPr lang="en-US" altLang="zh-CN"/>
              <a:t>PC1</a:t>
            </a:r>
            <a:r>
              <a:rPr lang="zh-CN" altLang="en-US"/>
              <a:t>，在网站界面中输入</a:t>
            </a:r>
            <a:r>
              <a:rPr lang="en-US" altLang="zh-CN"/>
              <a:t>Sql</a:t>
            </a:r>
            <a:r>
              <a:rPr lang="zh-CN" altLang="en-US"/>
              <a:t>注入语句</a:t>
            </a:r>
            <a:r>
              <a:rPr lang="en-US" altLang="zh-CN"/>
              <a:t>http://localhost/cat.php?id=1%20union%20select%201,2,3,4 </a:t>
            </a:r>
          </a:p>
          <a:p>
            <a:endParaRPr lang="zh-CN" altLang="en-US"/>
          </a:p>
        </p:txBody>
      </p:sp>
      <p:sp>
        <p:nvSpPr>
          <p:cNvPr id="4" name="灯片编号占位符 3"/>
          <p:cNvSpPr>
            <a:spLocks noGrp="1"/>
          </p:cNvSpPr>
          <p:nvPr>
            <p:ph type="sldNum" sz="quarter" idx="12"/>
          </p:nvPr>
        </p:nvSpPr>
        <p:spPr/>
        <p:txBody>
          <a:bodyPr/>
          <a:lstStyle/>
          <a:p>
            <a:fld id="{529B86CC-86F0-4D9D-9391-B8C947B5BF4D}" type="slidenum">
              <a:rPr lang="zh-CN" altLang="en-US" smtClean="0"/>
              <a:t>17</a:t>
            </a:fld>
            <a:endParaRPr lang="zh-CN" altLang="en-US"/>
          </a:p>
        </p:txBody>
      </p:sp>
    </p:spTree>
    <p:extLst>
      <p:ext uri="{BB962C8B-B14F-4D97-AF65-F5344CB8AC3E}">
        <p14:creationId xmlns:p14="http://schemas.microsoft.com/office/powerpoint/2010/main" val="2416929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29B86CC-86F0-4D9D-9391-B8C947B5BF4D}" type="slidenum">
              <a:rPr lang="zh-CN" altLang="en-US" smtClean="0"/>
              <a:t>18</a:t>
            </a:fld>
            <a:endParaRPr lang="zh-CN" altLang="en-US"/>
          </a:p>
        </p:txBody>
      </p:sp>
      <p:pic>
        <p:nvPicPr>
          <p:cNvPr id="5" name="图片 4"/>
          <p:cNvPicPr>
            <a:picLocks noChangeAspect="1"/>
          </p:cNvPicPr>
          <p:nvPr/>
        </p:nvPicPr>
        <p:blipFill>
          <a:blip r:embed="rId2"/>
          <a:stretch>
            <a:fillRect/>
          </a:stretch>
        </p:blipFill>
        <p:spPr>
          <a:xfrm>
            <a:off x="1061161" y="1"/>
            <a:ext cx="8603700" cy="4833314"/>
          </a:xfrm>
          <a:prstGeom prst="rect">
            <a:avLst/>
          </a:prstGeom>
        </p:spPr>
      </p:pic>
      <p:sp>
        <p:nvSpPr>
          <p:cNvPr id="6" name="文本框 5"/>
          <p:cNvSpPr txBox="1"/>
          <p:nvPr/>
        </p:nvSpPr>
        <p:spPr>
          <a:xfrm>
            <a:off x="416689" y="5116010"/>
            <a:ext cx="10861537" cy="1200329"/>
          </a:xfrm>
          <a:prstGeom prst="rect">
            <a:avLst/>
          </a:prstGeom>
          <a:noFill/>
        </p:spPr>
        <p:txBody>
          <a:bodyPr wrap="square" rtlCol="0">
            <a:spAutoFit/>
          </a:bodyPr>
          <a:lstStyle/>
          <a:p>
            <a:r>
              <a:rPr lang="zh-CN" altLang="en-US"/>
              <a:t>回到</a:t>
            </a:r>
            <a:r>
              <a:rPr lang="en-US" altLang="zh-CN"/>
              <a:t>PC2</a:t>
            </a:r>
            <a:r>
              <a:rPr lang="zh-CN" altLang="en-US"/>
              <a:t>查看</a:t>
            </a:r>
            <a:r>
              <a:rPr lang="en-US" altLang="zh-CN"/>
              <a:t>snort</a:t>
            </a:r>
            <a:r>
              <a:rPr lang="zh-CN" altLang="en-US"/>
              <a:t>监控窗口，可以看到</a:t>
            </a:r>
            <a:r>
              <a:rPr lang="en-US" altLang="zh-CN"/>
              <a:t>snort</a:t>
            </a:r>
            <a:r>
              <a:rPr lang="zh-CN" altLang="en-US"/>
              <a:t>已经将数据包显示在了屏幕上</a:t>
            </a:r>
          </a:p>
          <a:p>
            <a:r>
              <a:rPr lang="zh-CN" altLang="en-US"/>
              <a:t>停止</a:t>
            </a:r>
            <a:r>
              <a:rPr lang="en-US" altLang="zh-CN"/>
              <a:t>PC1</a:t>
            </a:r>
            <a:r>
              <a:rPr lang="zh-CN" altLang="en-US"/>
              <a:t>的访问，现在打开我们指定的报警日志输出目录</a:t>
            </a:r>
            <a:r>
              <a:rPr lang="en-US" altLang="zh-CN"/>
              <a:t>/log</a:t>
            </a:r>
            <a:r>
              <a:rPr lang="zh-CN" altLang="en-US"/>
              <a:t>，可以看到两个文件</a:t>
            </a:r>
          </a:p>
          <a:p>
            <a:r>
              <a:rPr lang="zh-CN" altLang="en-US"/>
              <a:t>一个</a:t>
            </a:r>
            <a:r>
              <a:rPr lang="en-US" altLang="zh-CN"/>
              <a:t>alert</a:t>
            </a:r>
            <a:r>
              <a:rPr lang="zh-CN" altLang="en-US"/>
              <a:t>记录报警信息 </a:t>
            </a:r>
          </a:p>
          <a:p>
            <a:endParaRPr lang="zh-CN" altLang="en-US"/>
          </a:p>
        </p:txBody>
      </p:sp>
    </p:spTree>
    <p:extLst>
      <p:ext uri="{BB962C8B-B14F-4D97-AF65-F5344CB8AC3E}">
        <p14:creationId xmlns:p14="http://schemas.microsoft.com/office/powerpoint/2010/main" val="4035739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29B86CC-86F0-4D9D-9391-B8C947B5BF4D}" type="slidenum">
              <a:rPr lang="zh-CN" altLang="en-US" smtClean="0"/>
              <a:t>19</a:t>
            </a:fld>
            <a:endParaRPr lang="zh-CN" altLang="en-US"/>
          </a:p>
        </p:txBody>
      </p:sp>
      <p:pic>
        <p:nvPicPr>
          <p:cNvPr id="5" name="图片 4"/>
          <p:cNvPicPr>
            <a:picLocks noChangeAspect="1"/>
          </p:cNvPicPr>
          <p:nvPr/>
        </p:nvPicPr>
        <p:blipFill>
          <a:blip r:embed="rId2"/>
          <a:stretch>
            <a:fillRect/>
          </a:stretch>
        </p:blipFill>
        <p:spPr>
          <a:xfrm>
            <a:off x="508660" y="856526"/>
            <a:ext cx="11032834" cy="4490977"/>
          </a:xfrm>
          <a:prstGeom prst="rect">
            <a:avLst/>
          </a:prstGeom>
        </p:spPr>
      </p:pic>
    </p:spTree>
    <p:extLst>
      <p:ext uri="{BB962C8B-B14F-4D97-AF65-F5344CB8AC3E}">
        <p14:creationId xmlns:p14="http://schemas.microsoft.com/office/powerpoint/2010/main" val="2753273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为什么要进行入侵检测？</a:t>
            </a:r>
            <a:endParaRPr lang="zh-CN" altLang="en-US"/>
          </a:p>
        </p:txBody>
      </p:sp>
      <p:sp>
        <p:nvSpPr>
          <p:cNvPr id="3" name="内容占位符 2"/>
          <p:cNvSpPr>
            <a:spLocks noGrp="1"/>
          </p:cNvSpPr>
          <p:nvPr>
            <p:ph sz="quarter" idx="13"/>
          </p:nvPr>
        </p:nvSpPr>
        <p:spPr/>
        <p:txBody>
          <a:bodyPr>
            <a:normAutofit fontScale="92500" lnSpcReduction="10000"/>
          </a:bodyPr>
          <a:lstStyle/>
          <a:p>
            <a:r>
              <a:rPr lang="en-US" altLang="zh-CN" smtClean="0"/>
              <a:t>1.</a:t>
            </a:r>
            <a:r>
              <a:rPr lang="zh-CN" altLang="en-US" smtClean="0"/>
              <a:t>网络威胁时刻存在</a:t>
            </a:r>
            <a:endParaRPr lang="en-US" altLang="zh-CN" smtClean="0"/>
          </a:p>
          <a:p>
            <a:r>
              <a:rPr lang="en-US" altLang="zh-CN" smtClean="0"/>
              <a:t>2.</a:t>
            </a:r>
            <a:r>
              <a:rPr lang="zh-CN" altLang="en-US" smtClean="0"/>
              <a:t>入侵检测的必要性：</a:t>
            </a:r>
            <a:endParaRPr lang="en-US" altLang="zh-CN" smtClean="0"/>
          </a:p>
          <a:p>
            <a:pPr lvl="1"/>
            <a:r>
              <a:rPr lang="zh-CN" altLang="en-US" smtClean="0"/>
              <a:t>实践</a:t>
            </a:r>
            <a:r>
              <a:rPr lang="zh-CN" altLang="en-US"/>
              <a:t>难：建立安全系统⽆无可能</a:t>
            </a:r>
            <a:endParaRPr lang="en-US" altLang="zh-CN"/>
          </a:p>
          <a:p>
            <a:pPr lvl="1"/>
            <a:r>
              <a:rPr lang="zh-CN" altLang="en-US" smtClean="0"/>
              <a:t>现状</a:t>
            </a:r>
            <a:r>
              <a:rPr lang="zh-CN" altLang="en-US"/>
              <a:t>难：已安装的缺陷系统的投资保护 </a:t>
            </a:r>
            <a:endParaRPr lang="en-US" altLang="zh-CN"/>
          </a:p>
          <a:p>
            <a:pPr lvl="1"/>
            <a:r>
              <a:rPr lang="zh-CN" altLang="en-US" smtClean="0"/>
              <a:t>加密</a:t>
            </a:r>
            <a:r>
              <a:rPr lang="zh-CN" altLang="en-US"/>
              <a:t>难：加密技术⽅方法本身存在问题 </a:t>
            </a:r>
            <a:endParaRPr lang="en-US" altLang="zh-CN"/>
          </a:p>
          <a:p>
            <a:pPr lvl="1"/>
            <a:r>
              <a:rPr lang="en-US" altLang="zh-CN" smtClean="0"/>
              <a:t> </a:t>
            </a:r>
            <a:r>
              <a:rPr lang="zh-CN" altLang="en-US"/>
              <a:t>管理难：内部用户的滥用 </a:t>
            </a:r>
            <a:endParaRPr lang="en-US" altLang="zh-CN"/>
          </a:p>
          <a:p>
            <a:pPr lvl="1"/>
            <a:r>
              <a:rPr lang="en-US" altLang="zh-CN" smtClean="0"/>
              <a:t> </a:t>
            </a:r>
            <a:r>
              <a:rPr lang="zh-CN" altLang="en-US"/>
              <a:t>效率低：访问控制等级越⾼高使用效率越低 </a:t>
            </a:r>
            <a:endParaRPr lang="en-US" altLang="zh-CN"/>
          </a:p>
          <a:p>
            <a:pPr lvl="1"/>
            <a:r>
              <a:rPr lang="en-US" altLang="zh-CN" smtClean="0"/>
              <a:t> </a:t>
            </a:r>
            <a:r>
              <a:rPr lang="zh-CN" altLang="en-US"/>
              <a:t>模型难：访问控制和保护模型自身存在问题 </a:t>
            </a:r>
            <a:endParaRPr lang="en-US" altLang="zh-CN"/>
          </a:p>
          <a:p>
            <a:pPr lvl="1"/>
            <a:r>
              <a:rPr lang="en-US" altLang="zh-CN" smtClean="0"/>
              <a:t> </a:t>
            </a:r>
            <a:r>
              <a:rPr lang="zh-CN" altLang="en-US"/>
              <a:t>产品难：测试不⾜足、软件⽣生命周期缩短等</a:t>
            </a:r>
          </a:p>
          <a:p>
            <a:endParaRPr lang="en-US" altLang="zh-CN"/>
          </a:p>
          <a:p>
            <a:endParaRPr lang="zh-CN" altLang="en-US"/>
          </a:p>
        </p:txBody>
      </p:sp>
      <p:sp>
        <p:nvSpPr>
          <p:cNvPr id="4" name="灯片编号占位符 3"/>
          <p:cNvSpPr>
            <a:spLocks noGrp="1"/>
          </p:cNvSpPr>
          <p:nvPr>
            <p:ph type="sldNum" sz="quarter" idx="12"/>
          </p:nvPr>
        </p:nvSpPr>
        <p:spPr/>
        <p:txBody>
          <a:bodyPr/>
          <a:lstStyle/>
          <a:p>
            <a:fld id="{529B86CC-86F0-4D9D-9391-B8C947B5BF4D}" type="slidenum">
              <a:rPr lang="zh-CN" altLang="en-US" smtClean="0"/>
              <a:t>2</a:t>
            </a:fld>
            <a:endParaRPr lang="zh-CN" altLang="en-US"/>
          </a:p>
        </p:txBody>
      </p:sp>
    </p:spTree>
    <p:extLst>
      <p:ext uri="{BB962C8B-B14F-4D97-AF65-F5344CB8AC3E}">
        <p14:creationId xmlns:p14="http://schemas.microsoft.com/office/powerpoint/2010/main" val="416943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832752" y="480418"/>
            <a:ext cx="10363826" cy="3424107"/>
          </a:xfrm>
        </p:spPr>
        <p:txBody>
          <a:bodyPr/>
          <a:lstStyle/>
          <a:p>
            <a:pPr marL="0" indent="0">
              <a:buNone/>
            </a:pPr>
            <a:r>
              <a:rPr lang="zh-CN" altLang="en-US"/>
              <a:t>一个</a:t>
            </a:r>
            <a:r>
              <a:rPr lang="en-US" altLang="zh-CN"/>
              <a:t>pcap</a:t>
            </a:r>
            <a:r>
              <a:rPr lang="zh-CN" altLang="en-US"/>
              <a:t>文件记录报警的可疑数据包</a:t>
            </a:r>
          </a:p>
        </p:txBody>
      </p:sp>
      <p:sp>
        <p:nvSpPr>
          <p:cNvPr id="4" name="灯片编号占位符 3"/>
          <p:cNvSpPr>
            <a:spLocks noGrp="1"/>
          </p:cNvSpPr>
          <p:nvPr>
            <p:ph type="sldNum" sz="quarter" idx="12"/>
          </p:nvPr>
        </p:nvSpPr>
        <p:spPr/>
        <p:txBody>
          <a:bodyPr/>
          <a:lstStyle/>
          <a:p>
            <a:fld id="{529B86CC-86F0-4D9D-9391-B8C947B5BF4D}" type="slidenum">
              <a:rPr lang="zh-CN" altLang="en-US" smtClean="0"/>
              <a:t>20</a:t>
            </a:fld>
            <a:endParaRPr lang="zh-CN" altLang="en-US"/>
          </a:p>
        </p:txBody>
      </p:sp>
      <p:pic>
        <p:nvPicPr>
          <p:cNvPr id="5" name="图片 4"/>
          <p:cNvPicPr>
            <a:picLocks noChangeAspect="1"/>
          </p:cNvPicPr>
          <p:nvPr/>
        </p:nvPicPr>
        <p:blipFill>
          <a:blip r:embed="rId2"/>
          <a:stretch>
            <a:fillRect/>
          </a:stretch>
        </p:blipFill>
        <p:spPr>
          <a:xfrm>
            <a:off x="832752" y="865187"/>
            <a:ext cx="8172450" cy="5200650"/>
          </a:xfrm>
          <a:prstGeom prst="rect">
            <a:avLst/>
          </a:prstGeom>
        </p:spPr>
      </p:pic>
    </p:spTree>
    <p:extLst>
      <p:ext uri="{BB962C8B-B14F-4D97-AF65-F5344CB8AC3E}">
        <p14:creationId xmlns:p14="http://schemas.microsoft.com/office/powerpoint/2010/main" val="1782943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1071387"/>
          </a:xfrm>
        </p:spPr>
        <p:txBody>
          <a:bodyPr/>
          <a:lstStyle/>
          <a:p>
            <a:r>
              <a:rPr lang="zh-CN" altLang="en-US" smtClean="0"/>
              <a:t>使用</a:t>
            </a:r>
            <a:r>
              <a:rPr lang="en-US" altLang="zh-CN" cap="none" smtClean="0"/>
              <a:t>guardian</a:t>
            </a:r>
            <a:r>
              <a:rPr lang="zh-CN" altLang="en-US" cap="none" smtClean="0"/>
              <a:t>进行联动</a:t>
            </a:r>
            <a:endParaRPr lang="zh-CN" altLang="en-US"/>
          </a:p>
        </p:txBody>
      </p:sp>
      <p:sp>
        <p:nvSpPr>
          <p:cNvPr id="3" name="内容占位符 2"/>
          <p:cNvSpPr>
            <a:spLocks noGrp="1"/>
          </p:cNvSpPr>
          <p:nvPr>
            <p:ph sz="quarter" idx="13"/>
          </p:nvPr>
        </p:nvSpPr>
        <p:spPr/>
        <p:txBody>
          <a:bodyPr/>
          <a:lstStyle/>
          <a:p>
            <a:r>
              <a:rPr lang="zh-CN" altLang="en-US" cap="none" smtClean="0"/>
              <a:t>下载安装</a:t>
            </a:r>
            <a:r>
              <a:rPr lang="en-US" altLang="zh-CN" cap="none" smtClean="0"/>
              <a:t>guardian</a:t>
            </a:r>
            <a:r>
              <a:rPr lang="zh-CN" altLang="en-US" cap="none" smtClean="0"/>
              <a:t>脚本，并进行之前所述的文件配置，然后输入指令运行脚本。</a:t>
            </a:r>
            <a:endParaRPr lang="en-US" altLang="zh-CN" cap="none" smtClean="0"/>
          </a:p>
          <a:p>
            <a:r>
              <a:rPr lang="en-US" altLang="zh-CN"/>
              <a:t>guardian.pl -c /guardian-1.7/guardian.conf  </a:t>
            </a:r>
            <a:endParaRPr lang="en-US" altLang="zh-CN" smtClean="0"/>
          </a:p>
          <a:p>
            <a:r>
              <a:rPr lang="zh-CN" altLang="en-US" cap="none" smtClean="0"/>
              <a:t>由此，</a:t>
            </a:r>
            <a:r>
              <a:rPr lang="en-US" altLang="zh-CN" cap="none" smtClean="0"/>
              <a:t>guardian</a:t>
            </a:r>
            <a:r>
              <a:rPr lang="zh-CN" altLang="en-US" cap="none" smtClean="0"/>
              <a:t>开始运行，当</a:t>
            </a:r>
            <a:r>
              <a:rPr lang="en-US" altLang="zh-CN" cap="none" smtClean="0"/>
              <a:t>snort</a:t>
            </a:r>
            <a:r>
              <a:rPr lang="zh-CN" altLang="en-US" cap="none" smtClean="0"/>
              <a:t>检测到攻击时，</a:t>
            </a:r>
            <a:r>
              <a:rPr lang="en-US" altLang="zh-CN" cap="none" smtClean="0"/>
              <a:t>guardian</a:t>
            </a:r>
            <a:r>
              <a:rPr lang="zh-CN" altLang="en-US" cap="none" smtClean="0"/>
              <a:t>便可以联动</a:t>
            </a:r>
            <a:r>
              <a:rPr lang="en-US" altLang="zh-CN" cap="none" smtClean="0"/>
              <a:t>iptable</a:t>
            </a:r>
            <a:r>
              <a:rPr lang="zh-CN" altLang="en-US" cap="none" smtClean="0"/>
              <a:t>对攻击者进行</a:t>
            </a:r>
            <a:r>
              <a:rPr lang="en-US" altLang="zh-CN" cap="none" smtClean="0"/>
              <a:t>IP</a:t>
            </a:r>
            <a:r>
              <a:rPr lang="zh-CN" altLang="en-US" cap="none" smtClean="0"/>
              <a:t>阻断。</a:t>
            </a:r>
            <a:endParaRPr lang="en-US" altLang="zh-CN" cap="none"/>
          </a:p>
        </p:txBody>
      </p:sp>
      <p:sp>
        <p:nvSpPr>
          <p:cNvPr id="4" name="灯片编号占位符 3"/>
          <p:cNvSpPr>
            <a:spLocks noGrp="1"/>
          </p:cNvSpPr>
          <p:nvPr>
            <p:ph type="sldNum" sz="quarter" idx="12"/>
          </p:nvPr>
        </p:nvSpPr>
        <p:spPr/>
        <p:txBody>
          <a:bodyPr/>
          <a:lstStyle/>
          <a:p>
            <a:fld id="{529B86CC-86F0-4D9D-9391-B8C947B5BF4D}" type="slidenum">
              <a:rPr lang="zh-CN" altLang="en-US" smtClean="0"/>
              <a:t>21</a:t>
            </a:fld>
            <a:endParaRPr lang="zh-CN" altLang="en-US"/>
          </a:p>
        </p:txBody>
      </p:sp>
    </p:spTree>
    <p:extLst>
      <p:ext uri="{BB962C8B-B14F-4D97-AF65-F5344CB8AC3E}">
        <p14:creationId xmlns:p14="http://schemas.microsoft.com/office/powerpoint/2010/main" val="1107530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913774" y="1226916"/>
            <a:ext cx="10363826" cy="4564283"/>
          </a:xfrm>
        </p:spPr>
        <p:txBody>
          <a:bodyPr/>
          <a:lstStyle/>
          <a:p>
            <a:endParaRPr lang="en-US" altLang="zh-CN" smtClean="0"/>
          </a:p>
          <a:p>
            <a:endParaRPr lang="en-US" altLang="zh-CN"/>
          </a:p>
          <a:p>
            <a:endParaRPr lang="en-US" altLang="zh-CN" smtClean="0"/>
          </a:p>
          <a:p>
            <a:endParaRPr lang="en-US" altLang="zh-CN"/>
          </a:p>
          <a:p>
            <a:pPr marL="0" indent="0">
              <a:buNone/>
            </a:pPr>
            <a:r>
              <a:rPr lang="en-US" altLang="zh-CN" sz="3600" smtClean="0"/>
              <a:t>                                  THANKS</a:t>
            </a:r>
            <a:r>
              <a:rPr lang="zh-CN" altLang="en-US" sz="3600" smtClean="0"/>
              <a:t>！</a:t>
            </a:r>
            <a:endParaRPr lang="zh-CN" altLang="en-US" sz="3600"/>
          </a:p>
        </p:txBody>
      </p:sp>
      <p:sp>
        <p:nvSpPr>
          <p:cNvPr id="4" name="灯片编号占位符 3"/>
          <p:cNvSpPr>
            <a:spLocks noGrp="1"/>
          </p:cNvSpPr>
          <p:nvPr>
            <p:ph type="sldNum" sz="quarter" idx="12"/>
          </p:nvPr>
        </p:nvSpPr>
        <p:spPr/>
        <p:txBody>
          <a:bodyPr/>
          <a:lstStyle/>
          <a:p>
            <a:fld id="{529B86CC-86F0-4D9D-9391-B8C947B5BF4D}" type="slidenum">
              <a:rPr lang="zh-CN" altLang="en-US" smtClean="0"/>
              <a:t>22</a:t>
            </a:fld>
            <a:endParaRPr lang="zh-CN" altLang="en-US"/>
          </a:p>
        </p:txBody>
      </p:sp>
    </p:spTree>
    <p:extLst>
      <p:ext uri="{BB962C8B-B14F-4D97-AF65-F5344CB8AC3E}">
        <p14:creationId xmlns:p14="http://schemas.microsoft.com/office/powerpoint/2010/main" val="1451321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9182" y="-101574"/>
            <a:ext cx="10364451" cy="1596177"/>
          </a:xfrm>
        </p:spPr>
        <p:txBody>
          <a:bodyPr/>
          <a:lstStyle/>
          <a:p>
            <a:r>
              <a:rPr lang="zh-CN" altLang="en-US" smtClean="0"/>
              <a:t>入侵检测的作用和意义</a:t>
            </a:r>
            <a:endParaRPr lang="zh-CN" altLang="en-US"/>
          </a:p>
        </p:txBody>
      </p:sp>
      <p:sp>
        <p:nvSpPr>
          <p:cNvPr id="3" name="内容占位符 2"/>
          <p:cNvSpPr>
            <a:spLocks noGrp="1"/>
          </p:cNvSpPr>
          <p:nvPr>
            <p:ph sz="quarter" idx="13"/>
          </p:nvPr>
        </p:nvSpPr>
        <p:spPr>
          <a:xfrm>
            <a:off x="1394031" y="1300421"/>
            <a:ext cx="9294752" cy="4166303"/>
          </a:xfrm>
        </p:spPr>
        <p:txBody>
          <a:bodyPr>
            <a:normAutofit/>
          </a:bodyPr>
          <a:lstStyle/>
          <a:p>
            <a:pPr marL="0" indent="0">
              <a:buNone/>
            </a:pPr>
            <a:r>
              <a:rPr lang="en-US" altLang="zh-CN"/>
              <a:t>• </a:t>
            </a:r>
            <a:r>
              <a:rPr lang="zh-CN" altLang="en-US" smtClean="0"/>
              <a:t>作用：</a:t>
            </a:r>
            <a:endParaRPr lang="en-US" altLang="zh-CN"/>
          </a:p>
          <a:p>
            <a:pPr marL="0" indent="0">
              <a:buNone/>
            </a:pPr>
            <a:r>
              <a:rPr lang="en-US" altLang="zh-CN" smtClean="0"/>
              <a:t>   —</a:t>
            </a:r>
            <a:r>
              <a:rPr lang="zh-CN" altLang="en-US"/>
              <a:t>识别⼊入侵者 </a:t>
            </a:r>
            <a:endParaRPr lang="en-US" altLang="zh-CN"/>
          </a:p>
          <a:p>
            <a:pPr marL="0" indent="0">
              <a:buNone/>
            </a:pPr>
            <a:r>
              <a:rPr lang="en-US" altLang="zh-CN" smtClean="0"/>
              <a:t>   —</a:t>
            </a:r>
            <a:r>
              <a:rPr lang="zh-CN" altLang="en-US" smtClean="0"/>
              <a:t>识别入侵行为</a:t>
            </a:r>
            <a:endParaRPr lang="en-US" altLang="zh-CN" smtClean="0"/>
          </a:p>
          <a:p>
            <a:pPr marL="0" indent="0">
              <a:buNone/>
            </a:pPr>
            <a:r>
              <a:rPr lang="en-US" altLang="zh-CN"/>
              <a:t> </a:t>
            </a:r>
            <a:r>
              <a:rPr lang="en-US" altLang="zh-CN" smtClean="0"/>
              <a:t>  —</a:t>
            </a:r>
            <a:r>
              <a:rPr lang="zh-CN" altLang="en-US"/>
              <a:t>检测和监视已成功的安全突破 </a:t>
            </a:r>
            <a:endParaRPr lang="en-US" altLang="zh-CN" smtClean="0"/>
          </a:p>
          <a:p>
            <a:pPr marL="0" indent="0">
              <a:buNone/>
            </a:pPr>
            <a:r>
              <a:rPr lang="en-US" altLang="zh-CN"/>
              <a:t> </a:t>
            </a:r>
            <a:r>
              <a:rPr lang="en-US" altLang="zh-CN" smtClean="0"/>
              <a:t>  —</a:t>
            </a:r>
            <a:r>
              <a:rPr lang="zh-CN" altLang="en-US"/>
              <a:t>为对抗</a:t>
            </a:r>
            <a:r>
              <a:rPr lang="zh-CN" altLang="en-US" smtClean="0"/>
              <a:t>⼊入侵</a:t>
            </a:r>
            <a:r>
              <a:rPr lang="zh-CN" altLang="en-US"/>
              <a:t>及时提供重要信息，阻⽌止事件的发⽣生 和事态的扩⼤大 </a:t>
            </a:r>
            <a:endParaRPr lang="en-US" altLang="zh-CN" smtClean="0"/>
          </a:p>
          <a:p>
            <a:pPr marL="0" indent="0">
              <a:buNone/>
            </a:pPr>
            <a:r>
              <a:rPr lang="zh-CN" altLang="en-US" smtClean="0"/>
              <a:t>意义：</a:t>
            </a:r>
            <a:endParaRPr lang="en-US" altLang="zh-CN" smtClean="0"/>
          </a:p>
          <a:p>
            <a:pPr marL="0" indent="0">
              <a:buNone/>
            </a:pPr>
            <a:r>
              <a:rPr lang="en-US" altLang="zh-CN" smtClean="0"/>
              <a:t>1.</a:t>
            </a:r>
            <a:r>
              <a:rPr lang="zh-CN" altLang="en-US" smtClean="0"/>
              <a:t>防火墙的有力补充</a:t>
            </a:r>
            <a:endParaRPr lang="en-US" altLang="zh-CN" smtClean="0"/>
          </a:p>
          <a:p>
            <a:pPr marL="0" indent="0">
              <a:buNone/>
            </a:pPr>
            <a:r>
              <a:rPr lang="en-US" altLang="zh-CN" smtClean="0"/>
              <a:t>2.</a:t>
            </a:r>
            <a:r>
              <a:rPr lang="zh-CN" altLang="en-US" smtClean="0"/>
              <a:t>及时、准确、全面的发现入侵</a:t>
            </a:r>
            <a:endParaRPr lang="en-US" altLang="zh-CN" smtClean="0"/>
          </a:p>
        </p:txBody>
      </p:sp>
      <p:sp>
        <p:nvSpPr>
          <p:cNvPr id="5" name="文本框 4"/>
          <p:cNvSpPr txBox="1"/>
          <p:nvPr/>
        </p:nvSpPr>
        <p:spPr>
          <a:xfrm>
            <a:off x="3466531" y="2743200"/>
            <a:ext cx="184731" cy="369332"/>
          </a:xfrm>
          <a:prstGeom prst="rect">
            <a:avLst/>
          </a:prstGeom>
          <a:noFill/>
        </p:spPr>
        <p:txBody>
          <a:bodyPr wrap="none" rtlCol="0">
            <a:spAutoFit/>
          </a:bodyPr>
          <a:lstStyle/>
          <a:p>
            <a:endParaRPr lang="zh-CN" altLang="en-US"/>
          </a:p>
        </p:txBody>
      </p:sp>
      <p:sp>
        <p:nvSpPr>
          <p:cNvPr id="9" name="灯片编号占位符 8"/>
          <p:cNvSpPr>
            <a:spLocks noGrp="1"/>
          </p:cNvSpPr>
          <p:nvPr>
            <p:ph type="sldNum" sz="quarter" idx="12"/>
          </p:nvPr>
        </p:nvSpPr>
        <p:spPr/>
        <p:txBody>
          <a:bodyPr/>
          <a:lstStyle/>
          <a:p>
            <a:fld id="{529B86CC-86F0-4D9D-9391-B8C947B5BF4D}" type="slidenum">
              <a:rPr lang="zh-CN" altLang="en-US" smtClean="0"/>
              <a:t>3</a:t>
            </a:fld>
            <a:endParaRPr lang="zh-CN" altLang="en-US"/>
          </a:p>
        </p:txBody>
      </p:sp>
      <p:pic>
        <p:nvPicPr>
          <p:cNvPr id="6" name="图片 5"/>
          <p:cNvPicPr>
            <a:picLocks noChangeAspect="1"/>
          </p:cNvPicPr>
          <p:nvPr/>
        </p:nvPicPr>
        <p:blipFill>
          <a:blip r:embed="rId3"/>
          <a:stretch>
            <a:fillRect/>
          </a:stretch>
        </p:blipFill>
        <p:spPr>
          <a:xfrm>
            <a:off x="5773008" y="3655044"/>
            <a:ext cx="4095238" cy="1561905"/>
          </a:xfrm>
          <a:prstGeom prst="rect">
            <a:avLst/>
          </a:prstGeom>
        </p:spPr>
      </p:pic>
    </p:spTree>
    <p:extLst>
      <p:ext uri="{BB962C8B-B14F-4D97-AF65-F5344CB8AC3E}">
        <p14:creationId xmlns:p14="http://schemas.microsoft.com/office/powerpoint/2010/main" val="2400011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72602" y="264350"/>
            <a:ext cx="10364451" cy="1596177"/>
          </a:xfrm>
        </p:spPr>
        <p:txBody>
          <a:bodyPr/>
          <a:lstStyle/>
          <a:p>
            <a:r>
              <a:rPr lang="zh-CN" altLang="en-US" smtClean="0"/>
              <a:t>入侵检测的相关理论</a:t>
            </a:r>
            <a:endParaRPr lang="zh-CN" altLang="en-US"/>
          </a:p>
        </p:txBody>
      </p:sp>
      <p:sp>
        <p:nvSpPr>
          <p:cNvPr id="6" name="灯片编号占位符 5"/>
          <p:cNvSpPr>
            <a:spLocks noGrp="1"/>
          </p:cNvSpPr>
          <p:nvPr>
            <p:ph type="sldNum" sz="quarter" idx="12"/>
          </p:nvPr>
        </p:nvSpPr>
        <p:spPr/>
        <p:txBody>
          <a:bodyPr/>
          <a:lstStyle/>
          <a:p>
            <a:fld id="{529B86CC-86F0-4D9D-9391-B8C947B5BF4D}" type="slidenum">
              <a:rPr lang="zh-CN" altLang="en-US" smtClean="0"/>
              <a:t>4</a:t>
            </a:fld>
            <a:endParaRPr lang="zh-CN" altLang="en-US"/>
          </a:p>
        </p:txBody>
      </p:sp>
      <p:sp>
        <p:nvSpPr>
          <p:cNvPr id="3" name="文本框 2"/>
          <p:cNvSpPr txBox="1"/>
          <p:nvPr/>
        </p:nvSpPr>
        <p:spPr>
          <a:xfrm>
            <a:off x="428263" y="1260362"/>
            <a:ext cx="11146421" cy="2031325"/>
          </a:xfrm>
          <a:prstGeom prst="rect">
            <a:avLst/>
          </a:prstGeom>
          <a:noFill/>
        </p:spPr>
        <p:txBody>
          <a:bodyPr wrap="square" rtlCol="0">
            <a:spAutoFit/>
          </a:bodyPr>
          <a:lstStyle/>
          <a:p>
            <a:r>
              <a:rPr lang="en-US" altLang="zh-CN" smtClean="0"/>
              <a:t>1.</a:t>
            </a:r>
            <a:r>
              <a:rPr lang="zh-CN" altLang="en-US"/>
              <a:t>对系统的运⾏行状态进⾏行监视，发现各种攻击企 图、攻击⾏行为或者攻击结果，以保证系统资源 的机密性、完整性和可用性 </a:t>
            </a:r>
            <a:endParaRPr lang="en-US" altLang="zh-CN" smtClean="0"/>
          </a:p>
          <a:p>
            <a:r>
              <a:rPr lang="en-US" altLang="zh-CN" smtClean="0"/>
              <a:t>2.</a:t>
            </a:r>
            <a:r>
              <a:rPr lang="zh-CN" altLang="en-US"/>
              <a:t>进⾏行⼊入侵检测的软件与硬件的组合便是⼊入侵检 测系统 </a:t>
            </a:r>
            <a:endParaRPr lang="en-US" altLang="zh-CN" smtClean="0"/>
          </a:p>
          <a:p>
            <a:r>
              <a:rPr lang="en-US" altLang="zh-CN" smtClean="0"/>
              <a:t>3.</a:t>
            </a:r>
            <a:r>
              <a:rPr lang="zh-CN" altLang="en-US" smtClean="0"/>
              <a:t>当一个入侵</a:t>
            </a:r>
            <a:r>
              <a:rPr lang="zh-CN" altLang="en-US"/>
              <a:t>正在发⽣生或者试图发⽣生时，</a:t>
            </a:r>
            <a:r>
              <a:rPr lang="en-US" altLang="zh-CN"/>
              <a:t>IDS</a:t>
            </a:r>
            <a:r>
              <a:rPr lang="zh-CN" altLang="en-US"/>
              <a:t>将 发布⼀一个</a:t>
            </a:r>
            <a:r>
              <a:rPr lang="en-US" altLang="zh-CN"/>
              <a:t>alert</a:t>
            </a:r>
            <a:r>
              <a:rPr lang="zh-CN" altLang="en-US"/>
              <a:t>信息通知系统管理员 </a:t>
            </a:r>
            <a:endParaRPr lang="en-US" altLang="zh-CN" smtClean="0"/>
          </a:p>
          <a:p>
            <a:r>
              <a:rPr lang="en-US" altLang="zh-CN" smtClean="0"/>
              <a:t>4.</a:t>
            </a:r>
            <a:r>
              <a:rPr lang="zh-CN" altLang="en-US" smtClean="0"/>
              <a:t>入侵检测的技术分类：</a:t>
            </a:r>
            <a:endParaRPr lang="en-US" altLang="zh-CN" smtClean="0"/>
          </a:p>
          <a:p>
            <a:endParaRPr lang="en-US" altLang="zh-CN" smtClean="0"/>
          </a:p>
          <a:p>
            <a:endParaRPr lang="zh-CN" altLang="en-US"/>
          </a:p>
        </p:txBody>
      </p:sp>
      <p:pic>
        <p:nvPicPr>
          <p:cNvPr id="8" name="图片 7"/>
          <p:cNvPicPr>
            <a:picLocks noChangeAspect="1"/>
          </p:cNvPicPr>
          <p:nvPr/>
        </p:nvPicPr>
        <p:blipFill>
          <a:blip r:embed="rId2"/>
          <a:stretch>
            <a:fillRect/>
          </a:stretch>
        </p:blipFill>
        <p:spPr>
          <a:xfrm>
            <a:off x="659757" y="2670895"/>
            <a:ext cx="5833640" cy="4012834"/>
          </a:xfrm>
          <a:prstGeom prst="rect">
            <a:avLst/>
          </a:prstGeom>
        </p:spPr>
      </p:pic>
    </p:spTree>
    <p:extLst>
      <p:ext uri="{BB962C8B-B14F-4D97-AF65-F5344CB8AC3E}">
        <p14:creationId xmlns:p14="http://schemas.microsoft.com/office/powerpoint/2010/main" val="2063991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13775" y="0"/>
            <a:ext cx="10364451" cy="1596177"/>
          </a:xfrm>
        </p:spPr>
        <p:txBody>
          <a:bodyPr/>
          <a:lstStyle/>
          <a:p>
            <a:r>
              <a:rPr lang="zh-CN" altLang="en-US" smtClean="0"/>
              <a:t>入侵检测技术的评价指标</a:t>
            </a:r>
            <a:endParaRPr lang="en-US" altLang="zh-CN"/>
          </a:p>
        </p:txBody>
      </p:sp>
      <p:sp>
        <p:nvSpPr>
          <p:cNvPr id="2" name="灯片编号占位符 1"/>
          <p:cNvSpPr>
            <a:spLocks noGrp="1"/>
          </p:cNvSpPr>
          <p:nvPr>
            <p:ph type="sldNum" sz="quarter" idx="12"/>
          </p:nvPr>
        </p:nvSpPr>
        <p:spPr/>
        <p:txBody>
          <a:bodyPr/>
          <a:lstStyle/>
          <a:p>
            <a:fld id="{529B86CC-86F0-4D9D-9391-B8C947B5BF4D}" type="slidenum">
              <a:rPr lang="zh-CN" altLang="en-US" smtClean="0"/>
              <a:t>5</a:t>
            </a:fld>
            <a:endParaRPr lang="zh-CN" altLang="en-US"/>
          </a:p>
        </p:txBody>
      </p:sp>
      <p:pic>
        <p:nvPicPr>
          <p:cNvPr id="6" name="图片 5"/>
          <p:cNvPicPr>
            <a:picLocks noChangeAspect="1"/>
          </p:cNvPicPr>
          <p:nvPr/>
        </p:nvPicPr>
        <p:blipFill>
          <a:blip r:embed="rId2"/>
          <a:stretch>
            <a:fillRect/>
          </a:stretch>
        </p:blipFill>
        <p:spPr>
          <a:xfrm>
            <a:off x="1497180" y="1054012"/>
            <a:ext cx="8873736" cy="5428186"/>
          </a:xfrm>
          <a:prstGeom prst="rect">
            <a:avLst/>
          </a:prstGeom>
        </p:spPr>
      </p:pic>
    </p:spTree>
    <p:extLst>
      <p:ext uri="{BB962C8B-B14F-4D97-AF65-F5344CB8AC3E}">
        <p14:creationId xmlns:p14="http://schemas.microsoft.com/office/powerpoint/2010/main" val="3558693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29151"/>
            <a:ext cx="10364451" cy="492652"/>
          </a:xfrm>
        </p:spPr>
        <p:txBody>
          <a:bodyPr>
            <a:normAutofit fontScale="90000"/>
          </a:bodyPr>
          <a:lstStyle/>
          <a:p>
            <a:r>
              <a:rPr lang="zh-CN" altLang="en-US" smtClean="0"/>
              <a:t>入侵检测的典型部署模式</a:t>
            </a:r>
            <a:endParaRPr lang="zh-CN" altLang="en-US"/>
          </a:p>
        </p:txBody>
      </p:sp>
      <p:sp>
        <p:nvSpPr>
          <p:cNvPr id="3" name="灯片编号占位符 2"/>
          <p:cNvSpPr>
            <a:spLocks noGrp="1"/>
          </p:cNvSpPr>
          <p:nvPr>
            <p:ph type="sldNum" sz="quarter" idx="12"/>
          </p:nvPr>
        </p:nvSpPr>
        <p:spPr/>
        <p:txBody>
          <a:bodyPr/>
          <a:lstStyle/>
          <a:p>
            <a:fld id="{529B86CC-86F0-4D9D-9391-B8C947B5BF4D}" type="slidenum">
              <a:rPr lang="zh-CN" altLang="en-US" smtClean="0"/>
              <a:t>6</a:t>
            </a:fld>
            <a:endParaRPr lang="zh-CN" altLang="en-US"/>
          </a:p>
        </p:txBody>
      </p:sp>
      <p:pic>
        <p:nvPicPr>
          <p:cNvPr id="4" name="图片 3"/>
          <p:cNvPicPr>
            <a:picLocks noChangeAspect="1"/>
          </p:cNvPicPr>
          <p:nvPr/>
        </p:nvPicPr>
        <p:blipFill>
          <a:blip r:embed="rId2"/>
          <a:stretch>
            <a:fillRect/>
          </a:stretch>
        </p:blipFill>
        <p:spPr>
          <a:xfrm>
            <a:off x="1243268" y="967306"/>
            <a:ext cx="8895238" cy="5409524"/>
          </a:xfrm>
          <a:prstGeom prst="rect">
            <a:avLst/>
          </a:prstGeom>
        </p:spPr>
      </p:pic>
    </p:spTree>
    <p:extLst>
      <p:ext uri="{BB962C8B-B14F-4D97-AF65-F5344CB8AC3E}">
        <p14:creationId xmlns:p14="http://schemas.microsoft.com/office/powerpoint/2010/main" val="2303710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13775" y="454744"/>
            <a:ext cx="10364451" cy="1596177"/>
          </a:xfrm>
        </p:spPr>
        <p:txBody>
          <a:bodyPr/>
          <a:lstStyle/>
          <a:p>
            <a:r>
              <a:rPr lang="zh-CN" altLang="en-US" smtClean="0"/>
              <a:t>信息收集的方法</a:t>
            </a:r>
            <a:endParaRPr lang="en-US" altLang="zh-CN"/>
          </a:p>
        </p:txBody>
      </p:sp>
      <p:sp>
        <p:nvSpPr>
          <p:cNvPr id="2" name="灯片编号占位符 1"/>
          <p:cNvSpPr>
            <a:spLocks noGrp="1"/>
          </p:cNvSpPr>
          <p:nvPr>
            <p:ph type="sldNum" sz="quarter" idx="12"/>
          </p:nvPr>
        </p:nvSpPr>
        <p:spPr/>
        <p:txBody>
          <a:bodyPr/>
          <a:lstStyle/>
          <a:p>
            <a:fld id="{529B86CC-86F0-4D9D-9391-B8C947B5BF4D}" type="slidenum">
              <a:rPr lang="zh-CN" altLang="en-US" smtClean="0"/>
              <a:t>7</a:t>
            </a:fld>
            <a:endParaRPr lang="zh-CN" altLang="en-US"/>
          </a:p>
        </p:txBody>
      </p:sp>
      <p:sp>
        <p:nvSpPr>
          <p:cNvPr id="6" name="文本框 5"/>
          <p:cNvSpPr txBox="1"/>
          <p:nvPr/>
        </p:nvSpPr>
        <p:spPr>
          <a:xfrm>
            <a:off x="231494" y="2062496"/>
            <a:ext cx="11960506" cy="2677656"/>
          </a:xfrm>
          <a:prstGeom prst="rect">
            <a:avLst/>
          </a:prstGeom>
          <a:noFill/>
        </p:spPr>
        <p:txBody>
          <a:bodyPr wrap="square" rtlCol="0">
            <a:spAutoFit/>
          </a:bodyPr>
          <a:lstStyle/>
          <a:p>
            <a:r>
              <a:rPr lang="en-US" altLang="zh-CN" sz="2800" smtClean="0"/>
              <a:t>1.</a:t>
            </a:r>
            <a:r>
              <a:rPr lang="zh-CN" altLang="en-US" sz="2800" smtClean="0"/>
              <a:t>基于主机</a:t>
            </a:r>
            <a:endParaRPr lang="en-US" altLang="zh-CN" sz="2800" smtClean="0"/>
          </a:p>
          <a:p>
            <a:r>
              <a:rPr lang="en-US" altLang="zh-CN" sz="2800" smtClean="0"/>
              <a:t>2.</a:t>
            </a:r>
            <a:r>
              <a:rPr lang="zh-CN" altLang="en-US" sz="2800" smtClean="0"/>
              <a:t>基于网络</a:t>
            </a:r>
            <a:endParaRPr lang="en-US" altLang="zh-CN" sz="2800" smtClean="0"/>
          </a:p>
          <a:p>
            <a:r>
              <a:rPr lang="en-US" altLang="zh-CN" sz="2800" smtClean="0"/>
              <a:t>3.</a:t>
            </a:r>
            <a:r>
              <a:rPr lang="zh-CN" altLang="en-US" sz="2800" smtClean="0"/>
              <a:t>基于传感器：</a:t>
            </a:r>
            <a:endParaRPr lang="en-US" altLang="zh-CN" sz="2800" smtClean="0"/>
          </a:p>
          <a:p>
            <a:r>
              <a:rPr lang="en-US" altLang="zh-CN" sz="2800"/>
              <a:t> </a:t>
            </a:r>
            <a:r>
              <a:rPr lang="en-US" altLang="zh-CN" sz="2800" smtClean="0"/>
              <a:t>           -</a:t>
            </a:r>
            <a:r>
              <a:rPr lang="zh-CN" altLang="en-US" sz="2800" smtClean="0"/>
              <a:t>基于主机运行的软件</a:t>
            </a:r>
            <a:r>
              <a:rPr lang="en-US" altLang="zh-CN" sz="2800" smtClean="0"/>
              <a:t>----Snort</a:t>
            </a:r>
          </a:p>
          <a:p>
            <a:r>
              <a:rPr lang="en-US" altLang="zh-CN" sz="2800"/>
              <a:t> </a:t>
            </a:r>
            <a:r>
              <a:rPr lang="en-US" altLang="zh-CN" sz="2800" smtClean="0"/>
              <a:t>           -</a:t>
            </a:r>
            <a:r>
              <a:rPr lang="zh-CN" altLang="en-US" sz="2800" smtClean="0"/>
              <a:t>基于网络的数据捕获传感器</a:t>
            </a:r>
            <a:endParaRPr lang="en-US" altLang="zh-CN" sz="2800" smtClean="0"/>
          </a:p>
          <a:p>
            <a:r>
              <a:rPr lang="en-US" altLang="zh-CN" sz="2800"/>
              <a:t> </a:t>
            </a:r>
            <a:r>
              <a:rPr lang="en-US" altLang="zh-CN" sz="2800" smtClean="0"/>
              <a:t>           -</a:t>
            </a:r>
            <a:r>
              <a:rPr lang="zh-CN" altLang="en-US" sz="2800" smtClean="0"/>
              <a:t>物联网中的各种传感器</a:t>
            </a:r>
            <a:endParaRPr lang="zh-CN" altLang="en-US" sz="2800"/>
          </a:p>
        </p:txBody>
      </p:sp>
    </p:spTree>
    <p:extLst>
      <p:ext uri="{BB962C8B-B14F-4D97-AF65-F5344CB8AC3E}">
        <p14:creationId xmlns:p14="http://schemas.microsoft.com/office/powerpoint/2010/main" val="2534183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398179"/>
            <a:ext cx="10364451" cy="1596177"/>
          </a:xfrm>
        </p:spPr>
        <p:txBody>
          <a:bodyPr/>
          <a:lstStyle/>
          <a:p>
            <a:r>
              <a:rPr lang="en-US" altLang="zh-CN" smtClean="0"/>
              <a:t>snort</a:t>
            </a:r>
            <a:endParaRPr lang="zh-CN" altLang="en-US"/>
          </a:p>
        </p:txBody>
      </p:sp>
      <p:sp>
        <p:nvSpPr>
          <p:cNvPr id="3" name="内容占位符 2"/>
          <p:cNvSpPr>
            <a:spLocks noGrp="1"/>
          </p:cNvSpPr>
          <p:nvPr>
            <p:ph sz="quarter" idx="13"/>
          </p:nvPr>
        </p:nvSpPr>
        <p:spPr>
          <a:xfrm>
            <a:off x="1011895" y="1592019"/>
            <a:ext cx="10266329" cy="4032174"/>
          </a:xfrm>
        </p:spPr>
        <p:txBody>
          <a:bodyPr>
            <a:normAutofit/>
          </a:bodyPr>
          <a:lstStyle/>
          <a:p>
            <a:r>
              <a:rPr lang="en-US" altLang="zh-CN"/>
              <a:t>Snort</a:t>
            </a:r>
            <a:r>
              <a:rPr lang="zh-CN" altLang="en-US"/>
              <a:t>是一套开放源代码的网络入侵预防软件与网络入侵检测软件</a:t>
            </a:r>
            <a:r>
              <a:rPr lang="zh-CN" altLang="en-US" smtClean="0"/>
              <a:t>。</a:t>
            </a:r>
            <a:endParaRPr lang="en-US" altLang="zh-CN" smtClean="0"/>
          </a:p>
          <a:p>
            <a:r>
              <a:rPr lang="zh-CN" altLang="en-US"/>
              <a:t> </a:t>
            </a:r>
            <a:r>
              <a:rPr lang="en-US" altLang="zh-CN"/>
              <a:t>Snort</a:t>
            </a:r>
            <a:r>
              <a:rPr lang="zh-CN" altLang="en-US"/>
              <a:t>有三种工作模式：</a:t>
            </a:r>
          </a:p>
          <a:p>
            <a:r>
              <a:rPr lang="en-US" altLang="zh-CN"/>
              <a:t>1.</a:t>
            </a:r>
            <a:r>
              <a:rPr lang="zh-CN" altLang="en-US"/>
              <a:t>嗅探模式： 该模式下，可以解码捕获到的报文后输出到标准输出到控制台上，功能</a:t>
            </a:r>
            <a:r>
              <a:rPr lang="zh-CN" altLang="en-US" smtClean="0"/>
              <a:t>与</a:t>
            </a:r>
            <a:r>
              <a:rPr lang="en-US" altLang="zh-CN" cap="none" smtClean="0"/>
              <a:t>tcpdump</a:t>
            </a:r>
            <a:r>
              <a:rPr lang="zh-CN" altLang="en-US" cap="none" smtClean="0"/>
              <a:t>、</a:t>
            </a:r>
            <a:r>
              <a:rPr lang="en-US" altLang="zh-CN" cap="none" smtClean="0"/>
              <a:t>wireshark</a:t>
            </a:r>
            <a:r>
              <a:rPr lang="zh-CN" altLang="en-US" cap="none" smtClean="0"/>
              <a:t>类似 </a:t>
            </a:r>
          </a:p>
          <a:p>
            <a:r>
              <a:rPr lang="en-US" altLang="zh-CN" cap="none" smtClean="0"/>
              <a:t>2.</a:t>
            </a:r>
            <a:r>
              <a:rPr lang="zh-CN" altLang="en-US" cap="none" smtClean="0"/>
              <a:t>报文记录模式：该模式下，</a:t>
            </a:r>
            <a:r>
              <a:rPr lang="en-US" altLang="zh-CN" cap="none" smtClean="0"/>
              <a:t>snort</a:t>
            </a:r>
            <a:r>
              <a:rPr lang="zh-CN" altLang="en-US" cap="none" smtClean="0"/>
              <a:t>可以将捕获到的报文保存下来，用</a:t>
            </a:r>
            <a:r>
              <a:rPr lang="en-US" altLang="zh-CN" cap="none" smtClean="0"/>
              <a:t>wireshark</a:t>
            </a:r>
            <a:r>
              <a:rPr lang="zh-CN" altLang="en-US" cap="none" smtClean="0"/>
              <a:t>等工具进行后续分析</a:t>
            </a:r>
          </a:p>
          <a:p>
            <a:r>
              <a:rPr lang="en-US" altLang="zh-CN" cap="none" smtClean="0"/>
              <a:t>3. snort</a:t>
            </a:r>
            <a:r>
              <a:rPr lang="zh-CN" altLang="en-US" cap="none" smtClean="0"/>
              <a:t>的</a:t>
            </a:r>
            <a:r>
              <a:rPr lang="en-US" altLang="zh-CN" cap="none" smtClean="0"/>
              <a:t>nids</a:t>
            </a:r>
            <a:r>
              <a:rPr lang="zh-CN" altLang="en-US" cap="none" smtClean="0"/>
              <a:t>模式：这个模式为本次试验的主要工作模式，其探测入侵的方式是通过对嗅探到的数据包与规则链表进行查询匹配，如果有匹配的规则，则进行丢包或者报警</a:t>
            </a:r>
          </a:p>
          <a:p>
            <a:endParaRPr lang="zh-CN" altLang="en-US" cap="none"/>
          </a:p>
        </p:txBody>
      </p:sp>
      <p:sp>
        <p:nvSpPr>
          <p:cNvPr id="4" name="文本框 3"/>
          <p:cNvSpPr txBox="1"/>
          <p:nvPr/>
        </p:nvSpPr>
        <p:spPr>
          <a:xfrm>
            <a:off x="1759555" y="5528658"/>
            <a:ext cx="8672887" cy="923330"/>
          </a:xfrm>
          <a:prstGeom prst="rect">
            <a:avLst/>
          </a:prstGeom>
          <a:noFill/>
        </p:spPr>
        <p:txBody>
          <a:bodyPr wrap="none" rtlCol="0">
            <a:spAutoFit/>
          </a:bodyPr>
          <a:lstStyle/>
          <a:p>
            <a:r>
              <a:rPr lang="zh-CN" altLang="en-US">
                <a:solidFill>
                  <a:schemeClr val="bg1">
                    <a:lumMod val="50000"/>
                  </a:schemeClr>
                </a:solidFill>
              </a:rPr>
              <a:t>资料</a:t>
            </a:r>
            <a:r>
              <a:rPr lang="zh-CN" altLang="en-US" smtClean="0">
                <a:solidFill>
                  <a:schemeClr val="bg1">
                    <a:lumMod val="50000"/>
                  </a:schemeClr>
                </a:solidFill>
              </a:rPr>
              <a:t>来源：</a:t>
            </a:r>
            <a:r>
              <a:rPr lang="en-US" altLang="zh-CN">
                <a:solidFill>
                  <a:schemeClr val="bg1">
                    <a:lumMod val="50000"/>
                  </a:schemeClr>
                </a:solidFill>
              </a:rPr>
              <a:t>[</a:t>
            </a:r>
            <a:r>
              <a:rPr lang="zh-CN" altLang="en-US">
                <a:solidFill>
                  <a:schemeClr val="bg1">
                    <a:lumMod val="50000"/>
                  </a:schemeClr>
                </a:solidFill>
              </a:rPr>
              <a:t>必应词典 </a:t>
            </a:r>
            <a:r>
              <a:rPr lang="en-US" altLang="zh-CN" err="1">
                <a:solidFill>
                  <a:schemeClr val="bg1">
                    <a:lumMod val="50000"/>
                  </a:schemeClr>
                </a:solidFill>
              </a:rPr>
              <a:t>sql</a:t>
            </a:r>
            <a:r>
              <a:rPr lang="en-US" altLang="zh-CN">
                <a:solidFill>
                  <a:schemeClr val="bg1">
                    <a:lumMod val="50000"/>
                  </a:schemeClr>
                </a:solidFill>
              </a:rPr>
              <a:t> injection]</a:t>
            </a:r>
          </a:p>
          <a:p>
            <a:r>
              <a:rPr lang="en-US" altLang="zh-CN">
                <a:solidFill>
                  <a:schemeClr val="bg1">
                    <a:lumMod val="50000"/>
                  </a:schemeClr>
                </a:solidFill>
              </a:rPr>
              <a:t>	 http://www.bing.com/knows/search?q=sql+injection&amp;mkt=zh-cn&amp;FORM=BKACAI</a:t>
            </a:r>
            <a:br>
              <a:rPr lang="en-US" altLang="zh-CN">
                <a:solidFill>
                  <a:schemeClr val="bg1">
                    <a:lumMod val="50000"/>
                  </a:schemeClr>
                </a:solidFill>
              </a:rPr>
            </a:br>
            <a:endParaRPr lang="zh-CN" altLang="en-US">
              <a:solidFill>
                <a:schemeClr val="bg1">
                  <a:lumMod val="50000"/>
                </a:schemeClr>
              </a:solidFill>
            </a:endParaRPr>
          </a:p>
        </p:txBody>
      </p:sp>
      <p:sp>
        <p:nvSpPr>
          <p:cNvPr id="5" name="灯片编号占位符 4"/>
          <p:cNvSpPr>
            <a:spLocks noGrp="1"/>
          </p:cNvSpPr>
          <p:nvPr>
            <p:ph type="sldNum" sz="quarter" idx="12"/>
          </p:nvPr>
        </p:nvSpPr>
        <p:spPr/>
        <p:txBody>
          <a:bodyPr/>
          <a:lstStyle/>
          <a:p>
            <a:fld id="{529B86CC-86F0-4D9D-9391-B8C947B5BF4D}" type="slidenum">
              <a:rPr lang="zh-CN" altLang="en-US" smtClean="0"/>
              <a:t>8</a:t>
            </a:fld>
            <a:endParaRPr lang="zh-CN" altLang="en-US"/>
          </a:p>
        </p:txBody>
      </p:sp>
      <p:pic>
        <p:nvPicPr>
          <p:cNvPr id="6" name="图片 5" descr="https://encrypted-tbn3.gstatic.com/images?q=tbn:ANd9GcQVbV6qgyYu0bIoVkFxyEgHNrDgtgNuSiWHsy1YKf3_miqBfhK3qPTCUdg"/>
          <p:cNvPicPr/>
          <p:nvPr/>
        </p:nvPicPr>
        <p:blipFill>
          <a:blip r:embed="rId2">
            <a:extLst>
              <a:ext uri="{28A0092B-C50C-407E-A947-70E740481C1C}">
                <a14:useLocalDpi xmlns:a14="http://schemas.microsoft.com/office/drawing/2010/main" val="0"/>
              </a:ext>
            </a:extLst>
          </a:blip>
          <a:srcRect/>
          <a:stretch>
            <a:fillRect/>
          </a:stretch>
        </p:blipFill>
        <p:spPr bwMode="auto">
          <a:xfrm>
            <a:off x="3463243" y="566474"/>
            <a:ext cx="1828800" cy="857250"/>
          </a:xfrm>
          <a:prstGeom prst="rect">
            <a:avLst/>
          </a:prstGeom>
          <a:noFill/>
          <a:ln>
            <a:noFill/>
          </a:ln>
        </p:spPr>
      </p:pic>
    </p:spTree>
    <p:extLst>
      <p:ext uri="{BB962C8B-B14F-4D97-AF65-F5344CB8AC3E}">
        <p14:creationId xmlns:p14="http://schemas.microsoft.com/office/powerpoint/2010/main" val="4172720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72602" y="264350"/>
            <a:ext cx="10364451" cy="1596177"/>
          </a:xfrm>
        </p:spPr>
        <p:txBody>
          <a:bodyPr/>
          <a:lstStyle/>
          <a:p>
            <a:r>
              <a:rPr lang="en-US" altLang="zh-CN" smtClean="0"/>
              <a:t>Snort</a:t>
            </a:r>
            <a:r>
              <a:rPr lang="zh-CN" altLang="en-US" smtClean="0"/>
              <a:t>特性列表</a:t>
            </a:r>
            <a:endParaRPr lang="zh-CN" altLang="en-US"/>
          </a:p>
        </p:txBody>
      </p:sp>
      <p:sp>
        <p:nvSpPr>
          <p:cNvPr id="6" name="灯片编号占位符 5"/>
          <p:cNvSpPr>
            <a:spLocks noGrp="1"/>
          </p:cNvSpPr>
          <p:nvPr>
            <p:ph type="sldNum" sz="quarter" idx="12"/>
          </p:nvPr>
        </p:nvSpPr>
        <p:spPr/>
        <p:txBody>
          <a:bodyPr/>
          <a:lstStyle/>
          <a:p>
            <a:fld id="{529B86CC-86F0-4D9D-9391-B8C947B5BF4D}" type="slidenum">
              <a:rPr lang="zh-CN" altLang="en-US" smtClean="0"/>
              <a:t>9</a:t>
            </a:fld>
            <a:endParaRPr lang="zh-CN" altLang="en-US"/>
          </a:p>
        </p:txBody>
      </p:sp>
      <p:pic>
        <p:nvPicPr>
          <p:cNvPr id="2" name="图片 1"/>
          <p:cNvPicPr>
            <a:picLocks noChangeAspect="1"/>
          </p:cNvPicPr>
          <p:nvPr/>
        </p:nvPicPr>
        <p:blipFill>
          <a:blip r:embed="rId2"/>
          <a:stretch>
            <a:fillRect/>
          </a:stretch>
        </p:blipFill>
        <p:spPr>
          <a:xfrm>
            <a:off x="1269127" y="1319520"/>
            <a:ext cx="8951319" cy="5153498"/>
          </a:xfrm>
          <a:prstGeom prst="rect">
            <a:avLst/>
          </a:prstGeom>
        </p:spPr>
      </p:pic>
    </p:spTree>
    <p:extLst>
      <p:ext uri="{BB962C8B-B14F-4D97-AF65-F5344CB8AC3E}">
        <p14:creationId xmlns:p14="http://schemas.microsoft.com/office/powerpoint/2010/main" val="650496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1726</TotalTime>
  <Words>808</Words>
  <Application>Microsoft Office PowerPoint</Application>
  <PresentationFormat>宽屏</PresentationFormat>
  <Paragraphs>106</Paragraphs>
  <Slides>22</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宋体</vt:lpstr>
      <vt:lpstr>Arial</vt:lpstr>
      <vt:lpstr>Calibri</vt:lpstr>
      <vt:lpstr>Tw Cen MT</vt:lpstr>
      <vt:lpstr>水滴</vt:lpstr>
      <vt:lpstr>Snort入侵检测防御系统 </vt:lpstr>
      <vt:lpstr>为什么要进行入侵检测？</vt:lpstr>
      <vt:lpstr>入侵检测的作用和意义</vt:lpstr>
      <vt:lpstr>入侵检测的相关理论</vt:lpstr>
      <vt:lpstr>入侵检测技术的评价指标</vt:lpstr>
      <vt:lpstr>入侵检测的典型部署模式</vt:lpstr>
      <vt:lpstr>信息收集的方法</vt:lpstr>
      <vt:lpstr>snort</vt:lpstr>
      <vt:lpstr>Snort特性列表</vt:lpstr>
      <vt:lpstr>Snort自带规则</vt:lpstr>
      <vt:lpstr>Snort规则执行顺序</vt:lpstr>
      <vt:lpstr>Guardian-联动sonrt与防火墙的脚本</vt:lpstr>
      <vt:lpstr>Guardian相关配置</vt:lpstr>
      <vt:lpstr>Guardian的运行机制</vt:lpstr>
      <vt:lpstr>动手实验！</vt:lpstr>
      <vt:lpstr>PowerPoint 演示文稿</vt:lpstr>
      <vt:lpstr>PowerPoint 演示文稿</vt:lpstr>
      <vt:lpstr>PowerPoint 演示文稿</vt:lpstr>
      <vt:lpstr>PowerPoint 演示文稿</vt:lpstr>
      <vt:lpstr>PowerPoint 演示文稿</vt:lpstr>
      <vt:lpstr>使用guardian进行联动</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zys</dc:creator>
  <cp:lastModifiedBy>DELL</cp:lastModifiedBy>
  <cp:revision>207</cp:revision>
  <dcterms:created xsi:type="dcterms:W3CDTF">2016-10-16T05:19:49Z</dcterms:created>
  <dcterms:modified xsi:type="dcterms:W3CDTF">2016-11-22T13:33:07Z</dcterms:modified>
</cp:coreProperties>
</file>