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259" r:id="rId4"/>
    <p:sldId id="258" r:id="rId5"/>
    <p:sldId id="306" r:id="rId6"/>
    <p:sldId id="261" r:id="rId7"/>
    <p:sldId id="308" r:id="rId8"/>
    <p:sldId id="291" r:id="rId9"/>
    <p:sldId id="310" r:id="rId10"/>
    <p:sldId id="365" r:id="rId11"/>
    <p:sldId id="309" r:id="rId12"/>
    <p:sldId id="339" r:id="rId13"/>
    <p:sldId id="336" r:id="rId14"/>
    <p:sldId id="311" r:id="rId15"/>
    <p:sldId id="297" r:id="rId16"/>
    <p:sldId id="337" r:id="rId17"/>
    <p:sldId id="338" r:id="rId18"/>
    <p:sldId id="393" r:id="rId19"/>
    <p:sldId id="392" r:id="rId20"/>
    <p:sldId id="395" r:id="rId21"/>
    <p:sldId id="343" r:id="rId22"/>
    <p:sldId id="394" r:id="rId23"/>
    <p:sldId id="344" r:id="rId24"/>
    <p:sldId id="290" r:id="rId25"/>
    <p:sldId id="282" r:id="rId26"/>
    <p:sldId id="283" r:id="rId27"/>
    <p:sldId id="313" r:id="rId28"/>
    <p:sldId id="315" r:id="rId29"/>
    <p:sldId id="314" r:id="rId30"/>
    <p:sldId id="316" r:id="rId31"/>
    <p:sldId id="340" r:id="rId32"/>
    <p:sldId id="346" r:id="rId33"/>
    <p:sldId id="418" r:id="rId34"/>
    <p:sldId id="334" r:id="rId35"/>
    <p:sldId id="335" r:id="rId36"/>
    <p:sldId id="416" r:id="rId37"/>
    <p:sldId id="27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9AA3"/>
    <a:srgbClr val="2B3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90" y="84"/>
      </p:cViewPr>
      <p:guideLst>
        <p:guide orient="horz" pos="358"/>
        <p:guide pos="7287"/>
        <p:guide orient="horz" pos="3997"/>
        <p:guide pos="3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AE069-D4BF-4918-97E9-CACA354ECD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C844-8E1D-471D-A920-4EC7C4FB3A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2935097-788E-4B57-8D79-2E8CCEA98D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8DE03A-6EB8-4897-A092-B8E4362BCF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35097-788E-4B57-8D79-2E8CCEA98D7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DE03A-6EB8-4897-A092-B8E4362BCF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kojoney.sourceforge.net/&#13;"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desaster/kippo"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desaster/kippo"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desaster/kippo" TargetMode="External"/><Relationship Id="rId1" Type="http://schemas.openxmlformats.org/officeDocument/2006/relationships/hyperlink" Target="https://github.com/micheloosterhof/cowrie/blob/master/INSTALL.md#step-1-install-dependenc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whitehatpanda/pentbox-1.8" TargetMode="External"/><Relationship Id="rId1" Type="http://schemas.openxmlformats.org/officeDocument/2006/relationships/hyperlink" Target="http://pentbox.net/"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hyperlink" Target="https://www.youtube.com/watch?v=qO-tnCTULp8" TargetMode="External"/><Relationship Id="rId8" Type="http://schemas.openxmlformats.org/officeDocument/2006/relationships/hyperlink" Target="https://www.youtube.com/watch?v=FFzg8tuoGeI" TargetMode="External"/><Relationship Id="rId7" Type="http://schemas.openxmlformats.org/officeDocument/2006/relationships/hyperlink" Target="http://www.bingdun.com/news/bingdun/7917.htm" TargetMode="External"/><Relationship Id="rId6" Type="http://schemas.openxmlformats.org/officeDocument/2006/relationships/hyperlink" Target="https://www.edgis-security.org/category/honeypot/" TargetMode="External"/><Relationship Id="rId5" Type="http://schemas.openxmlformats.org/officeDocument/2006/relationships/hyperlink" Target="https://github.com/micheloosterhof/cowrie/blob/master/INSTALL.md#step-1-install-dependencies" TargetMode="External"/><Relationship Id="rId4" Type="http://schemas.openxmlformats.org/officeDocument/2006/relationships/hyperlink" Target="http://www.freebuf.com/articles/network/112065.html" TargetMode="External"/><Relationship Id="rId3" Type="http://schemas.openxmlformats.org/officeDocument/2006/relationships/hyperlink" Target="http://www.micheloosterhof.com/cowrie/" TargetMode="External"/><Relationship Id="rId2" Type="http://schemas.openxmlformats.org/officeDocument/2006/relationships/hyperlink" Target="https://www.edgis-security.org/honeypot/kippo-updated/" TargetMode="External"/><Relationship Id="rId10" Type="http://schemas.openxmlformats.org/officeDocument/2006/relationships/slideLayout" Target="../slideLayouts/slideLayout2.xml"/><Relationship Id="rId1" Type="http://schemas.openxmlformats.org/officeDocument/2006/relationships/hyperlink" Target="https://en.wikipedia.org/wiki/Kippo"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6000" b="-16000"/>
          </a:stretch>
        </a:blipFill>
        <a:effectLst/>
      </p:bgPr>
    </p:bg>
    <p:spTree>
      <p:nvGrpSpPr>
        <p:cNvPr id="1" name=""/>
        <p:cNvGrpSpPr/>
        <p:nvPr/>
      </p:nvGrpSpPr>
      <p:grpSpPr>
        <a:xfrm>
          <a:off x="0" y="0"/>
          <a:ext cx="0" cy="0"/>
          <a:chOff x="0" y="0"/>
          <a:chExt cx="0" cy="0"/>
        </a:xfrm>
      </p:grpSpPr>
      <p:sp>
        <p:nvSpPr>
          <p:cNvPr id="5" name="任意多边形 4"/>
          <p:cNvSpPr/>
          <p:nvPr/>
        </p:nvSpPr>
        <p:spPr>
          <a:xfrm>
            <a:off x="4290646" y="1802320"/>
            <a:ext cx="3610708" cy="3112680"/>
          </a:xfrm>
          <a:custGeom>
            <a:avLst/>
            <a:gdLst>
              <a:gd name="connsiteX0" fmla="*/ 748612 w 4601822"/>
              <a:gd name="connsiteY0" fmla="*/ 2676378 h 3967088"/>
              <a:gd name="connsiteX1" fmla="*/ 897376 w 4601822"/>
              <a:gd name="connsiteY1" fmla="*/ 2676378 h 3967088"/>
              <a:gd name="connsiteX2" fmla="*/ 228458 w 4601822"/>
              <a:gd name="connsiteY2" fmla="*/ 3858063 h 3967088"/>
              <a:gd name="connsiteX3" fmla="*/ 4373364 w 4601822"/>
              <a:gd name="connsiteY3" fmla="*/ 3858063 h 3967088"/>
              <a:gd name="connsiteX4" fmla="*/ 3704446 w 4601822"/>
              <a:gd name="connsiteY4" fmla="*/ 2676378 h 3967088"/>
              <a:gd name="connsiteX5" fmla="*/ 3853210 w 4601822"/>
              <a:gd name="connsiteY5" fmla="*/ 2676378 h 3967088"/>
              <a:gd name="connsiteX6" fmla="*/ 4601822 w 4601822"/>
              <a:gd name="connsiteY6" fmla="*/ 3967088 h 3967088"/>
              <a:gd name="connsiteX7" fmla="*/ 0 w 4601822"/>
              <a:gd name="connsiteY7" fmla="*/ 3967088 h 3967088"/>
              <a:gd name="connsiteX8" fmla="*/ 2300911 w 4601822"/>
              <a:gd name="connsiteY8" fmla="*/ 0 h 3967088"/>
              <a:gd name="connsiteX9" fmla="*/ 3208629 w 4601822"/>
              <a:gd name="connsiteY9" fmla="*/ 1565030 h 3967088"/>
              <a:gd name="connsiteX10" fmla="*/ 3075344 w 4601822"/>
              <a:gd name="connsiteY10" fmla="*/ 1565030 h 3967088"/>
              <a:gd name="connsiteX11" fmla="*/ 2300911 w 4601822"/>
              <a:gd name="connsiteY11" fmla="*/ 196946 h 3967088"/>
              <a:gd name="connsiteX12" fmla="*/ 1526478 w 4601822"/>
              <a:gd name="connsiteY12" fmla="*/ 1565030 h 3967088"/>
              <a:gd name="connsiteX13" fmla="*/ 1393194 w 4601822"/>
              <a:gd name="connsiteY13" fmla="*/ 1565030 h 39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1822" h="3967088">
                <a:moveTo>
                  <a:pt x="748612" y="2676378"/>
                </a:moveTo>
                <a:lnTo>
                  <a:pt x="897376" y="2676378"/>
                </a:lnTo>
                <a:lnTo>
                  <a:pt x="228458" y="3858063"/>
                </a:lnTo>
                <a:lnTo>
                  <a:pt x="4373364" y="3858063"/>
                </a:lnTo>
                <a:lnTo>
                  <a:pt x="3704446" y="2676378"/>
                </a:lnTo>
                <a:lnTo>
                  <a:pt x="3853210" y="2676378"/>
                </a:lnTo>
                <a:lnTo>
                  <a:pt x="4601822" y="3967088"/>
                </a:lnTo>
                <a:lnTo>
                  <a:pt x="0" y="3967088"/>
                </a:lnTo>
                <a:close/>
                <a:moveTo>
                  <a:pt x="2300911" y="0"/>
                </a:moveTo>
                <a:lnTo>
                  <a:pt x="3208629" y="1565030"/>
                </a:lnTo>
                <a:lnTo>
                  <a:pt x="3075344" y="1565030"/>
                </a:lnTo>
                <a:lnTo>
                  <a:pt x="2300911" y="196946"/>
                </a:lnTo>
                <a:lnTo>
                  <a:pt x="1526478" y="1565030"/>
                </a:lnTo>
                <a:lnTo>
                  <a:pt x="1393194" y="15650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3560" y="3017520"/>
            <a:ext cx="11586845" cy="822960"/>
          </a:xfrm>
          <a:prstGeom prst="rect">
            <a:avLst/>
          </a:prstGeom>
          <a:noFill/>
        </p:spPr>
        <p:txBody>
          <a:bodyPr wrap="square" rtlCol="0">
            <a:spAutoFit/>
          </a:bodyPr>
          <a:lstStyle/>
          <a:p>
            <a:pPr algn="ctr"/>
            <a:r>
              <a:rPr lang="zh-CN" altLang="en-US" sz="4800" b="1" dirty="0">
                <a:solidFill>
                  <a:schemeClr val="bg1"/>
                </a:solidFill>
                <a:latin typeface="楷体" panose="02010609060101010101" charset="-122"/>
                <a:ea typeface="楷体" panose="02010609060101010101" charset="-122"/>
              </a:rPr>
              <a:t>蜜罐应用实验分析</a:t>
            </a:r>
            <a:endParaRPr lang="zh-CN" altLang="en-US" sz="4800" b="1" dirty="0">
              <a:solidFill>
                <a:schemeClr val="bg1"/>
              </a:solidFill>
              <a:latin typeface="楷体" panose="02010609060101010101" charset="-122"/>
              <a:ea typeface="楷体" panose="02010609060101010101" charset="-122"/>
            </a:endParaRPr>
          </a:p>
        </p:txBody>
      </p:sp>
      <p:sp>
        <p:nvSpPr>
          <p:cNvPr id="7" name="文本框 6"/>
          <p:cNvSpPr txBox="1"/>
          <p:nvPr/>
        </p:nvSpPr>
        <p:spPr>
          <a:xfrm>
            <a:off x="3853180" y="4929068"/>
            <a:ext cx="4572000" cy="579120"/>
          </a:xfrm>
          <a:prstGeom prst="rect">
            <a:avLst/>
          </a:prstGeom>
          <a:noFill/>
        </p:spPr>
        <p:txBody>
          <a:bodyPr wrap="square" rtlCol="0">
            <a:spAutoFit/>
          </a:bodyPr>
          <a:lstStyle/>
          <a:p>
            <a:pPr algn="ctr"/>
            <a:r>
              <a:rPr lang="zh-CN" altLang="en-US" sz="3200" dirty="0">
                <a:solidFill>
                  <a:schemeClr val="bg1"/>
                </a:solidFill>
                <a:latin typeface="楷体" panose="02010609060101010101" charset="-122"/>
                <a:ea typeface="楷体" panose="02010609060101010101" charset="-122"/>
              </a:rPr>
              <a:t>罗慧玉 </a:t>
            </a:r>
            <a:r>
              <a:rPr lang="en-US" altLang="zh-CN" sz="3200" dirty="0">
                <a:solidFill>
                  <a:schemeClr val="bg1"/>
                </a:solidFill>
                <a:latin typeface="楷体" panose="02010609060101010101" charset="-122"/>
                <a:ea typeface="楷体" panose="02010609060101010101" charset="-122"/>
              </a:rPr>
              <a:t>&amp; </a:t>
            </a:r>
            <a:r>
              <a:rPr lang="zh-CN" altLang="en-US" sz="3200" dirty="0">
                <a:solidFill>
                  <a:schemeClr val="bg1"/>
                </a:solidFill>
                <a:latin typeface="楷体" panose="02010609060101010101" charset="-122"/>
                <a:ea typeface="楷体" panose="02010609060101010101" charset="-122"/>
              </a:rPr>
              <a:t>王正安</a:t>
            </a:r>
            <a:endParaRPr lang="zh-CN" altLang="en-US" sz="3200" dirty="0">
              <a:solidFill>
                <a:schemeClr val="bg1"/>
              </a:solidFill>
              <a:latin typeface="楷体" panose="02010609060101010101" charset="-122"/>
              <a:ea typeface="楷体" panose="02010609060101010101" charset="-122"/>
            </a:endParaRPr>
          </a:p>
        </p:txBody>
      </p:sp>
      <p:sp>
        <p:nvSpPr>
          <p:cNvPr id="2" name="文本框 1"/>
          <p:cNvSpPr txBox="1"/>
          <p:nvPr/>
        </p:nvSpPr>
        <p:spPr>
          <a:xfrm>
            <a:off x="268605" y="178435"/>
            <a:ext cx="4147820" cy="640080"/>
          </a:xfrm>
          <a:prstGeom prst="rect">
            <a:avLst/>
          </a:prstGeom>
          <a:noFill/>
        </p:spPr>
        <p:txBody>
          <a:bodyPr wrap="square" rtlCol="0">
            <a:spAutoFit/>
          </a:bodyPr>
          <a:p>
            <a:r>
              <a:rPr lang="zh-CN" altLang="en-US" sz="3600">
                <a:solidFill>
                  <a:schemeClr val="bg1"/>
                </a:solidFill>
                <a:latin typeface="楷体" panose="02010609060101010101" charset="-122"/>
                <a:ea typeface="楷体" panose="02010609060101010101" charset="-122"/>
              </a:rPr>
              <a:t>网络安全</a:t>
            </a:r>
            <a:endParaRPr lang="zh-CN" altLang="en-US" sz="3600">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219200" y="367030"/>
            <a:ext cx="10428605" cy="4485005"/>
          </a:xfrm>
          <a:prstGeom prst="rect">
            <a:avLst/>
          </a:prstGeom>
        </p:spPr>
      </p:pic>
      <p:sp>
        <p:nvSpPr>
          <p:cNvPr id="44" name="文本框 43"/>
          <p:cNvSpPr txBox="1"/>
          <p:nvPr/>
        </p:nvSpPr>
        <p:spPr>
          <a:xfrm>
            <a:off x="2223135" y="5198110"/>
            <a:ext cx="8671560" cy="1188720"/>
          </a:xfrm>
          <a:prstGeom prst="rect">
            <a:avLst/>
          </a:prstGeom>
          <a:noFill/>
        </p:spPr>
        <p:txBody>
          <a:bodyPr wrap="square" rtlCol="0">
            <a:spAutoFit/>
          </a:bodyPr>
          <a:p>
            <a:pPr algn="l"/>
            <a:r>
              <a:rPr lang="en-US" altLang="zh-CN" sz="3600" dirty="0">
                <a:solidFill>
                  <a:schemeClr val="bg1"/>
                </a:solidFill>
                <a:latin typeface="楷体" panose="02010609060101010101" charset="-122"/>
                <a:ea typeface="楷体" panose="02010609060101010101" charset="-122"/>
              </a:rPr>
              <a:t>   </a:t>
            </a:r>
            <a:r>
              <a:rPr lang="zh-CN" altLang="en-US" sz="3600" dirty="0">
                <a:solidFill>
                  <a:schemeClr val="bg1"/>
                </a:solidFill>
                <a:latin typeface="楷体" panose="02010609060101010101" charset="-122"/>
                <a:ea typeface="楷体" panose="02010609060101010101" charset="-122"/>
              </a:rPr>
              <a:t>攻击者可以几乎自由的访问系统资源直至系统重新清除恢复。</a:t>
            </a:r>
            <a:endParaRPr lang="zh-CN" altLang="en-US" sz="3600" dirty="0">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4546107" y="827311"/>
            <a:ext cx="4291364" cy="701040"/>
          </a:xfrm>
          <a:prstGeom prst="rect">
            <a:avLst/>
          </a:prstGeom>
          <a:noFill/>
        </p:spPr>
        <p:txBody>
          <a:bodyPr wrap="square" rtlCol="0">
            <a:spAutoFit/>
          </a:bodyPr>
          <a:lstStyle/>
          <a:p>
            <a:r>
              <a:rPr lang="en-US" altLang="zh-CN" sz="4000" b="1" dirty="0">
                <a:solidFill>
                  <a:schemeClr val="bg1"/>
                </a:solidFill>
                <a:latin typeface="楷体" panose="02010609060101010101" charset="-122"/>
                <a:ea typeface="楷体" panose="02010609060101010101" charset="-122"/>
              </a:rPr>
              <a:t>SSH</a:t>
            </a:r>
            <a:r>
              <a:rPr lang="zh-CN" altLang="en-US" sz="4000" b="1" dirty="0">
                <a:solidFill>
                  <a:schemeClr val="bg1"/>
                </a:solidFill>
                <a:latin typeface="楷体" panose="02010609060101010101" charset="-122"/>
                <a:ea typeface="楷体" panose="02010609060101010101" charset="-122"/>
              </a:rPr>
              <a:t>蜜罐原理</a:t>
            </a:r>
            <a:endParaRPr lang="zh-CN" altLang="en-US" sz="4000" b="1" dirty="0">
              <a:solidFill>
                <a:schemeClr val="bg1"/>
              </a:solidFill>
              <a:latin typeface="楷体" panose="02010609060101010101" charset="-122"/>
              <a:ea typeface="楷体" panose="02010609060101010101" charset="-122"/>
            </a:endParaRPr>
          </a:p>
        </p:txBody>
      </p:sp>
      <p:sp>
        <p:nvSpPr>
          <p:cNvPr id="2" name="文本框 1"/>
          <p:cNvSpPr txBox="1"/>
          <p:nvPr/>
        </p:nvSpPr>
        <p:spPr>
          <a:xfrm>
            <a:off x="1802130" y="2084070"/>
            <a:ext cx="8664575" cy="4480560"/>
          </a:xfrm>
          <a:prstGeom prst="rect">
            <a:avLst/>
          </a:prstGeom>
          <a:noFill/>
        </p:spPr>
        <p:txBody>
          <a:bodyPr wrap="square" rtlCol="0" anchor="t">
            <a:spAutoFit/>
          </a:bodyPr>
          <a:p>
            <a:r>
              <a:rPr lang="en-US" altLang="zh-CN" sz="3200">
                <a:solidFill>
                  <a:schemeClr val="bg1"/>
                </a:solidFill>
                <a:latin typeface="楷体" panose="02010609060101010101" charset="-122"/>
                <a:ea typeface="楷体" panose="02010609060101010101" charset="-122"/>
              </a:rPr>
              <a:t>1</a:t>
            </a:r>
            <a:r>
              <a:rPr lang="zh-CN" altLang="en-US" sz="3200">
                <a:solidFill>
                  <a:schemeClr val="bg1"/>
                </a:solidFill>
                <a:latin typeface="楷体" panose="02010609060101010101" charset="-122"/>
                <a:ea typeface="楷体" panose="02010609060101010101" charset="-122"/>
              </a:rPr>
              <a:t>）模拟为SSH网络服务进程, 记录每次SSH口令暴力破解所尝试使用的用户名与口令</a:t>
            </a:r>
            <a:endParaRPr lang="zh-CN" altLang="en-US" sz="3200">
              <a:solidFill>
                <a:schemeClr val="bg1"/>
              </a:solidFill>
              <a:latin typeface="楷体" panose="02010609060101010101" charset="-122"/>
              <a:ea typeface="楷体" panose="02010609060101010101" charset="-122"/>
            </a:endParaRPr>
          </a:p>
          <a:p>
            <a:endParaRPr lang="zh-CN" altLang="en-US" sz="3200">
              <a:solidFill>
                <a:schemeClr val="bg1"/>
              </a:solidFill>
              <a:latin typeface="楷体" panose="02010609060101010101" charset="-122"/>
              <a:ea typeface="楷体" panose="02010609060101010101" charset="-122"/>
            </a:endParaRPr>
          </a:p>
          <a:p>
            <a:r>
              <a:rPr lang="en-US" altLang="zh-CN" sz="3200">
                <a:solidFill>
                  <a:schemeClr val="bg1"/>
                </a:solidFill>
                <a:latin typeface="楷体" panose="02010609060101010101" charset="-122"/>
                <a:ea typeface="楷体" panose="02010609060101010101" charset="-122"/>
              </a:rPr>
              <a:t>2</a:t>
            </a:r>
            <a:r>
              <a:rPr lang="zh-CN" altLang="en-US" sz="3200">
                <a:solidFill>
                  <a:schemeClr val="bg1"/>
                </a:solidFill>
                <a:latin typeface="楷体" panose="02010609060101010101" charset="-122"/>
                <a:ea typeface="楷体" panose="02010609060101010101" charset="-122"/>
              </a:rPr>
              <a:t>）在口令猜测成功之后为攻击者提供模拟的shell 执行环境</a:t>
            </a:r>
            <a:endParaRPr lang="zh-CN" altLang="en-US" sz="3200">
              <a:solidFill>
                <a:schemeClr val="bg1"/>
              </a:solidFill>
              <a:latin typeface="楷体" panose="02010609060101010101" charset="-122"/>
              <a:ea typeface="楷体" panose="02010609060101010101" charset="-122"/>
            </a:endParaRPr>
          </a:p>
          <a:p>
            <a:endParaRPr lang="zh-CN" altLang="en-US" sz="3200">
              <a:solidFill>
                <a:schemeClr val="bg1"/>
              </a:solidFill>
              <a:latin typeface="楷体" panose="02010609060101010101" charset="-122"/>
              <a:ea typeface="楷体" panose="02010609060101010101" charset="-122"/>
            </a:endParaRPr>
          </a:p>
          <a:p>
            <a:r>
              <a:rPr lang="en-US" altLang="zh-CN" sz="3200">
                <a:solidFill>
                  <a:schemeClr val="bg1"/>
                </a:solidFill>
                <a:latin typeface="楷体" panose="02010609060101010101" charset="-122"/>
                <a:ea typeface="楷体" panose="02010609060101010101" charset="-122"/>
              </a:rPr>
              <a:t>3</a:t>
            </a:r>
            <a:r>
              <a:rPr lang="zh-CN" altLang="en-US" sz="3200">
                <a:solidFill>
                  <a:schemeClr val="bg1"/>
                </a:solidFill>
                <a:latin typeface="楷体" panose="02010609060101010101" charset="-122"/>
                <a:ea typeface="楷体" panose="02010609060101010101" charset="-122"/>
              </a:rPr>
              <a:t>）对攻击源IP 地址、使用的SSH 客户端类型、输入的控制命令以及下载的攻击工具文件进行捕获与记录.</a:t>
            </a:r>
            <a:endParaRPr lang="zh-CN" altLang="en-US" sz="3200">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994241" y="878244"/>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kojoney</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624205" y="2187575"/>
            <a:ext cx="11416030" cy="4789170"/>
          </a:xfrm>
          <a:prstGeom prst="rect">
            <a:avLst/>
          </a:prstGeom>
          <a:noFill/>
        </p:spPr>
        <p:txBody>
          <a:bodyPr wrap="square" rtlCol="0">
            <a:spAutoFit/>
          </a:bodyPr>
          <a:p>
            <a:pPr algn="l"/>
            <a:r>
              <a:rPr lang="en-US" altLang="zh-CN" sz="2800">
                <a:latin typeface="+mj-lt"/>
              </a:rPr>
              <a:t>      </a:t>
            </a:r>
            <a:r>
              <a:rPr lang="zh-CN" altLang="en-US" sz="2800">
                <a:latin typeface="+mj-lt"/>
              </a:rPr>
              <a:t>Kojoney 是一款低交互式 SSH 蜜罐，以 Python 语言编写。安装 Kojoney 之后，它会在机器上模拟出一个 SSH 服务，当互联网上的攻击者尝试连接该服务端口，就会被欺骗到蜜罐中，攻击者的口令猜测记录和攻击源 IP 地址都会被记录下来，而一旦攻击者猜测成功预先设定的用户名口令之后，他们就可以进一步地向 Kojoney 发出一些 shell 命令，Kojoney 对这些命令都会返回预先定义的响应消息，来愚弄攻击者，而只有 curl 和 wget 命令会触发 Kojoney 真实地下载攻击者所要求的文</a:t>
            </a:r>
            <a:endParaRPr lang="zh-CN" altLang="en-US" sz="2800">
              <a:latin typeface="+mj-lt"/>
            </a:endParaRPr>
          </a:p>
          <a:p>
            <a:pPr algn="l"/>
            <a:r>
              <a:rPr lang="zh-CN" altLang="en-US" sz="2800">
                <a:latin typeface="+mj-lt"/>
              </a:rPr>
              <a:t>件（往往是各种攻击工具），并保存到指定目录下以供进一步分析。</a:t>
            </a:r>
            <a:endParaRPr lang="zh-CN" altLang="en-US" sz="2800">
              <a:latin typeface="+mj-lt"/>
            </a:endParaRPr>
          </a:p>
          <a:p>
            <a:pPr algn="l"/>
            <a:endParaRPr lang="zh-CN" altLang="en-US" sz="2800">
              <a:latin typeface="+mj-lt"/>
            </a:endParaRPr>
          </a:p>
          <a:p>
            <a:pPr algn="l"/>
            <a:r>
              <a:rPr lang="zh-CN" altLang="en-US" sz="2800">
                <a:latin typeface="+mj-lt"/>
                <a:hlinkClick r:id="rId1"/>
              </a:rPr>
              <a:t>http://kojoney.sourceforge.net/</a:t>
            </a:r>
            <a:endParaRPr lang="zh-CN" altLang="en-US" sz="2800">
              <a:latin typeface="+mj-lt"/>
              <a:hlinkClick r:id="rId1"/>
            </a:endParaRPr>
          </a:p>
          <a:p>
            <a:pPr algn="l"/>
            <a:endParaRPr lang="zh-CN" altLang="en-US" sz="280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998686" y="886499"/>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kippo</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1529715" y="2522855"/>
            <a:ext cx="9794875" cy="2534285"/>
          </a:xfrm>
          <a:prstGeom prst="rect">
            <a:avLst/>
          </a:prstGeom>
          <a:noFill/>
        </p:spPr>
        <p:txBody>
          <a:bodyPr wrap="square" rtlCol="0">
            <a:spAutoFit/>
          </a:bodyPr>
          <a:p>
            <a:pPr algn="l"/>
            <a:r>
              <a:rPr lang="en-US" altLang="zh-CN" sz="3200"/>
              <a:t>         </a:t>
            </a:r>
            <a:r>
              <a:rPr lang="zh-CN" altLang="en-US" sz="3200">
                <a:sym typeface="+mn-ea"/>
              </a:rPr>
              <a:t>Kippo 则是受 Kojoney 的启发，是一个优秀的中等</a:t>
            </a:r>
            <a:r>
              <a:rPr lang="zh-CN" altLang="en-US" sz="3200"/>
              <a:t>交互SSH蜜罐，旨在记录暴力攻击，最重要的是，记录攻击者执行的整个shell交互。</a:t>
            </a:r>
            <a:endParaRPr lang="zh-CN" altLang="en-US" sz="3200"/>
          </a:p>
          <a:p>
            <a:pPr algn="l"/>
            <a:endParaRPr lang="zh-CN" altLang="en-US" sz="3200"/>
          </a:p>
          <a:p>
            <a:pPr algn="l"/>
            <a:endParaRPr lang="zh-CN" altLang="en-US" sz="3200"/>
          </a:p>
        </p:txBody>
      </p:sp>
      <p:sp>
        <p:nvSpPr>
          <p:cNvPr id="43" name="文本框 42"/>
          <p:cNvSpPr txBox="1"/>
          <p:nvPr/>
        </p:nvSpPr>
        <p:spPr>
          <a:xfrm>
            <a:off x="1529715" y="5151755"/>
            <a:ext cx="5135245" cy="521970"/>
          </a:xfrm>
          <a:prstGeom prst="rect">
            <a:avLst/>
          </a:prstGeom>
          <a:noFill/>
        </p:spPr>
        <p:txBody>
          <a:bodyPr wrap="none" rtlCol="0" anchor="t">
            <a:spAutoFit/>
          </a:bodyPr>
          <a:p>
            <a:pPr algn="l"/>
            <a:r>
              <a:rPr lang="zh-CN" altLang="en-US" sz="2800">
                <a:latin typeface="+mj-lt"/>
                <a:sym typeface="+mn-ea"/>
                <a:hlinkClick r:id="rId1" action="ppaction://hlinkfile"/>
              </a:rPr>
              <a:t>https://github.com/desaster/kippo</a:t>
            </a:r>
            <a:endParaRPr lang="zh-CN" altLang="en-US" sz="2800">
              <a:latin typeface="+mj-lt"/>
              <a:sym typeface="+mn-ea"/>
              <a:hlinkClick r:id="rId1" action="ppaction://hlinkfile"/>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5021" y="570269"/>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kippo</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624205" y="1631315"/>
            <a:ext cx="11416030" cy="6922770"/>
          </a:xfrm>
          <a:prstGeom prst="rect">
            <a:avLst/>
          </a:prstGeom>
          <a:noFill/>
        </p:spPr>
        <p:txBody>
          <a:bodyPr wrap="square" rtlCol="0">
            <a:spAutoFit/>
          </a:bodyPr>
          <a:p>
            <a:pPr algn="l"/>
            <a:r>
              <a:rPr lang="en-US" altLang="zh-CN" sz="2800">
                <a:latin typeface="+mj-lt"/>
              </a:rPr>
              <a:t>  </a:t>
            </a:r>
            <a:r>
              <a:rPr lang="zh-CN" altLang="en-US" sz="2800">
                <a:sym typeface="+mn-ea"/>
              </a:rPr>
              <a:t>它在 Kojoney 基础上能够进一步提供更加真实的 shell 交互环境</a:t>
            </a:r>
            <a:endParaRPr lang="zh-CN" altLang="en-US" sz="2800">
              <a:sym typeface="+mn-ea"/>
            </a:endParaRPr>
          </a:p>
          <a:p>
            <a:pPr algn="l"/>
            <a:r>
              <a:rPr lang="en-US" altLang="zh-CN" sz="2800">
                <a:sym typeface="+mn-ea"/>
              </a:rPr>
              <a:t>1</a:t>
            </a:r>
            <a:r>
              <a:rPr lang="zh-CN" altLang="en-US" sz="2800">
                <a:sym typeface="+mn-ea"/>
              </a:rPr>
              <a:t>）支持对 一个文件系统目录的完全伪装，允许攻击者能够增加或者删除其中的文件；</a:t>
            </a:r>
            <a:endParaRPr lang="zh-CN" altLang="en-US" sz="2800">
              <a:sym typeface="+mn-ea"/>
            </a:endParaRPr>
          </a:p>
          <a:p>
            <a:pPr algn="l"/>
            <a:endParaRPr lang="zh-CN" altLang="en-US" sz="2800">
              <a:sym typeface="+mn-ea"/>
            </a:endParaRPr>
          </a:p>
          <a:p>
            <a:pPr algn="l"/>
            <a:r>
              <a:rPr lang="en-US" altLang="zh-CN" sz="2800">
                <a:sym typeface="+mn-ea"/>
              </a:rPr>
              <a:t>2</a:t>
            </a:r>
            <a:r>
              <a:rPr lang="zh-CN" altLang="en-US" sz="2800">
                <a:sym typeface="+mn-ea"/>
              </a:rPr>
              <a:t>）包含一些伪装的文件内容，如/etc/passwd 和/etc/shadow 等攻击者感兴趣的文件；</a:t>
            </a:r>
            <a:endParaRPr lang="zh-CN" altLang="en-US" sz="2800">
              <a:sym typeface="+mn-ea"/>
            </a:endParaRPr>
          </a:p>
          <a:p>
            <a:pPr algn="l"/>
            <a:endParaRPr lang="zh-CN" altLang="en-US" sz="2800">
              <a:sym typeface="+mn-ea"/>
            </a:endParaRPr>
          </a:p>
          <a:p>
            <a:pPr algn="l"/>
            <a:r>
              <a:rPr lang="en-US" altLang="zh-CN" sz="2800">
                <a:sym typeface="+mn-ea"/>
              </a:rPr>
              <a:t>3</a:t>
            </a:r>
            <a:r>
              <a:rPr lang="zh-CN" altLang="en-US" sz="2800">
                <a:sym typeface="+mn-ea"/>
              </a:rPr>
              <a:t>）以 UML（User Mode Linux）兼容格式来记录 shell 会话日志，并提供了辅助工具能够逼真地还原攻击过程；</a:t>
            </a:r>
            <a:endParaRPr lang="zh-CN" altLang="en-US" sz="2800">
              <a:sym typeface="+mn-ea"/>
            </a:endParaRPr>
          </a:p>
          <a:p>
            <a:pPr algn="l"/>
            <a:endParaRPr lang="zh-CN" altLang="en-US" sz="2800">
              <a:sym typeface="+mn-ea"/>
            </a:endParaRPr>
          </a:p>
          <a:p>
            <a:pPr algn="l"/>
            <a:r>
              <a:rPr lang="en-US" altLang="zh-CN" sz="2800">
                <a:sym typeface="+mn-ea"/>
              </a:rPr>
              <a:t>4</a:t>
            </a:r>
            <a:r>
              <a:rPr lang="zh-CN" altLang="en-US" sz="2800">
                <a:sym typeface="+mn-ea"/>
              </a:rPr>
              <a:t>）引入很多欺骗和愚弄攻击者的智能响应机制，往往会让攻击者对自己的智商产生怀疑。</a:t>
            </a:r>
            <a:endParaRPr lang="zh-CN" altLang="en-US" sz="2800">
              <a:sym typeface="+mn-ea"/>
            </a:endParaRPr>
          </a:p>
          <a:p>
            <a:pPr algn="l"/>
            <a:endParaRPr lang="zh-CN" altLang="en-US" sz="2800">
              <a:sym typeface="+mn-ea"/>
            </a:endParaRPr>
          </a:p>
          <a:p>
            <a:pPr algn="l"/>
            <a:endParaRPr lang="zh-CN" altLang="en-US" sz="2800">
              <a:sym typeface="+mn-ea"/>
              <a:hlinkClick r:id="rId1" action="ppaction://hlinkfile"/>
            </a:endParaRPr>
          </a:p>
          <a:p>
            <a:pPr algn="l"/>
            <a:endParaRPr lang="zh-CN" altLang="en-US" sz="2800">
              <a:latin typeface="+mj-lt"/>
            </a:endParaRPr>
          </a:p>
          <a:p>
            <a:pPr algn="l"/>
            <a:endParaRPr lang="zh-CN" altLang="en-US" sz="280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5021" y="570269"/>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cowrie</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624205" y="1631315"/>
            <a:ext cx="11416030" cy="5642610"/>
          </a:xfrm>
          <a:prstGeom prst="rect">
            <a:avLst/>
          </a:prstGeom>
          <a:noFill/>
        </p:spPr>
        <p:txBody>
          <a:bodyPr wrap="square" rtlCol="0">
            <a:spAutoFit/>
          </a:bodyPr>
          <a:p>
            <a:pPr algn="l"/>
            <a:r>
              <a:rPr lang="en-US" altLang="zh-CN" sz="2800">
                <a:latin typeface="+mj-lt"/>
              </a:rPr>
              <a:t>  </a:t>
            </a:r>
            <a:r>
              <a:rPr lang="zh-CN" altLang="en-US" sz="2800">
                <a:sym typeface="+mn-ea"/>
              </a:rPr>
              <a:t>Cowrie是一个中型的交互式SSH蜜罐，可以对暴力攻击、入侵等黑客行为进行记录。</a:t>
            </a:r>
            <a:endParaRPr lang="zh-CN" altLang="en-US" sz="2800">
              <a:sym typeface="+mn-ea"/>
            </a:endParaRPr>
          </a:p>
          <a:p>
            <a:pPr algn="l"/>
            <a:r>
              <a:rPr lang="zh-CN" altLang="en-US" sz="2800">
                <a:sym typeface="+mn-ea"/>
              </a:rPr>
              <a:t>特性</a:t>
            </a:r>
            <a:endParaRPr lang="zh-CN" altLang="en-US" sz="2800">
              <a:sym typeface="+mn-ea"/>
            </a:endParaRPr>
          </a:p>
          <a:p>
            <a:pPr algn="l"/>
            <a:endParaRPr lang="zh-CN" altLang="en-US" sz="2800">
              <a:sym typeface="+mn-ea"/>
            </a:endParaRPr>
          </a:p>
          <a:p>
            <a:pPr algn="l"/>
            <a:r>
              <a:rPr lang="en-US" altLang="zh-CN" sz="2800">
                <a:sym typeface="+mn-ea"/>
              </a:rPr>
              <a:t>1</a:t>
            </a:r>
            <a:r>
              <a:rPr lang="zh-CN" altLang="en-US" sz="2800">
                <a:sym typeface="+mn-ea"/>
              </a:rPr>
              <a:t>）伪造的文件系统，可以增删文件</a:t>
            </a:r>
            <a:endParaRPr lang="zh-CN" altLang="en-US" sz="2800">
              <a:sym typeface="+mn-ea"/>
            </a:endParaRPr>
          </a:p>
          <a:p>
            <a:pPr algn="l"/>
            <a:r>
              <a:rPr lang="en-US" altLang="zh-CN" sz="2800">
                <a:sym typeface="+mn-ea"/>
              </a:rPr>
              <a:t>2</a:t>
            </a:r>
            <a:r>
              <a:rPr lang="zh-CN" altLang="en-US" sz="2800">
                <a:sym typeface="+mn-ea"/>
              </a:rPr>
              <a:t>）可以增加伪造的文件内容，攻击者甚至可以使用cat命令查看/etc/passwd</a:t>
            </a:r>
            <a:endParaRPr lang="zh-CN" altLang="en-US" sz="2800">
              <a:sym typeface="+mn-ea"/>
            </a:endParaRPr>
          </a:p>
          <a:p>
            <a:pPr algn="l"/>
            <a:r>
              <a:rPr lang="en-US" altLang="zh-CN" sz="2800">
                <a:sym typeface="+mn-ea"/>
              </a:rPr>
              <a:t>3</a:t>
            </a:r>
            <a:r>
              <a:rPr lang="zh-CN" altLang="en-US" sz="2800">
                <a:sym typeface="+mn-ea"/>
              </a:rPr>
              <a:t>）存储wget/curl下载的文件以及通过SFTP、SCP上传的文件</a:t>
            </a:r>
            <a:endParaRPr lang="zh-CN" altLang="en-US" sz="2800">
              <a:sym typeface="+mn-ea"/>
            </a:endParaRPr>
          </a:p>
          <a:p>
            <a:pPr algn="l"/>
            <a:endParaRPr lang="zh-CN" altLang="en-US" sz="2800">
              <a:sym typeface="+mn-ea"/>
            </a:endParaRPr>
          </a:p>
          <a:p>
            <a:pPr algn="l"/>
            <a:r>
              <a:rPr lang="zh-CN" altLang="en-US" sz="2800">
                <a:sym typeface="+mn-ea"/>
                <a:hlinkClick r:id="rId1" action="ppaction://hlinkfile"/>
              </a:rPr>
              <a:t>https://github.com/micheloosterhof/cowrie/</a:t>
            </a:r>
            <a:endParaRPr lang="zh-CN" altLang="en-US" sz="2800">
              <a:sym typeface="+mn-ea"/>
            </a:endParaRPr>
          </a:p>
          <a:p>
            <a:pPr algn="l"/>
            <a:endParaRPr lang="zh-CN" altLang="en-US" sz="2800">
              <a:sym typeface="+mn-ea"/>
              <a:hlinkClick r:id="rId2" action="ppaction://hlinkfile"/>
            </a:endParaRPr>
          </a:p>
          <a:p>
            <a:pPr algn="l"/>
            <a:endParaRPr lang="zh-CN" altLang="en-US" sz="2800">
              <a:latin typeface="+mj-lt"/>
            </a:endParaRPr>
          </a:p>
          <a:p>
            <a:pPr algn="l"/>
            <a:endParaRPr lang="zh-CN" altLang="en-US" sz="280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5021" y="570269"/>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cowrie</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624205" y="1631315"/>
            <a:ext cx="11416030" cy="5638800"/>
          </a:xfrm>
          <a:prstGeom prst="rect">
            <a:avLst/>
          </a:prstGeom>
          <a:noFill/>
        </p:spPr>
        <p:txBody>
          <a:bodyPr wrap="square" rtlCol="0">
            <a:spAutoFit/>
          </a:bodyPr>
          <a:p>
            <a:pPr algn="l"/>
            <a:r>
              <a:rPr lang="zh-CN" sz="2800"/>
              <a:t>目录结构</a:t>
            </a:r>
            <a:endParaRPr lang="zh-CN" sz="2800"/>
          </a:p>
          <a:p>
            <a:pPr algn="l"/>
            <a:endParaRPr lang="zh-CN" sz="2800"/>
          </a:p>
          <a:p>
            <a:pPr algn="l"/>
            <a:r>
              <a:rPr sz="2800"/>
              <a:t>dl/ - 用于存储wget下载的文件</a:t>
            </a:r>
            <a:endParaRPr sz="2800"/>
          </a:p>
          <a:p>
            <a:pPr algn="l"/>
            <a:r>
              <a:rPr sz="2800"/>
              <a:t>log/cowrie.log - log/debug输出</a:t>
            </a:r>
            <a:endParaRPr sz="2800"/>
          </a:p>
          <a:p>
            <a:pPr algn="l"/>
            <a:r>
              <a:rPr sz="2800"/>
              <a:t>log/cowrie.json - JSON格式的输出</a:t>
            </a:r>
            <a:endParaRPr sz="2800"/>
          </a:p>
          <a:p>
            <a:pPr algn="l"/>
            <a:r>
              <a:rPr sz="2800"/>
              <a:t>log/tty/ - session日志</a:t>
            </a:r>
            <a:endParaRPr sz="2800"/>
          </a:p>
          <a:p>
            <a:pPr algn="l"/>
            <a:r>
              <a:rPr sz="2800"/>
              <a:t>utils/playlog.py - 重放session日志的工具</a:t>
            </a:r>
            <a:endParaRPr sz="2800"/>
          </a:p>
          <a:p>
            <a:pPr algn="l"/>
            <a:r>
              <a:rPr sz="2800"/>
              <a:t>utils/createfs.py - 建立fs.pickle</a:t>
            </a:r>
            <a:endParaRPr sz="2800"/>
          </a:p>
          <a:p>
            <a:pPr algn="l"/>
            <a:r>
              <a:rPr sz="2800"/>
              <a:t>data/fs.pickle - 伪造的文件系统</a:t>
            </a:r>
            <a:endParaRPr sz="2800"/>
          </a:p>
          <a:p>
            <a:pPr algn="l"/>
            <a:r>
              <a:rPr sz="2800"/>
              <a:t>honeyfs/ - 用于伪造文件系统的文件内容</a:t>
            </a:r>
            <a:endParaRPr sz="2800"/>
          </a:p>
          <a:p>
            <a:pPr algn="l"/>
            <a:endParaRPr lang="zh-CN" altLang="en-US" sz="2800">
              <a:sym typeface="+mn-ea"/>
            </a:endParaRPr>
          </a:p>
          <a:p>
            <a:pPr algn="l"/>
            <a:endParaRPr lang="zh-CN" altLang="en-US" sz="2800">
              <a:latin typeface="+mj-lt"/>
            </a:endParaRPr>
          </a:p>
          <a:p>
            <a:pPr algn="l"/>
            <a:endParaRPr lang="zh-CN" altLang="en-US" sz="2800">
              <a:latin typeface="+mj-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998686" y="568364"/>
            <a:ext cx="4194628" cy="1636395"/>
          </a:xfrm>
          <a:prstGeom prst="rect">
            <a:avLst/>
          </a:prstGeom>
          <a:noFill/>
        </p:spPr>
        <p:txBody>
          <a:bodyPr wrap="square" rtlCol="0">
            <a:spAutoFit/>
          </a:bodyPr>
          <a:lstStyle/>
          <a:p>
            <a:pPr algn="ctr"/>
            <a:r>
              <a:rPr lang="en-US" altLang="zh-CN" sz="8000" dirty="0">
                <a:latin typeface="Harrington" panose="04040505050A02020702" pitchFamily="82" charset="0"/>
              </a:rPr>
              <a:t>pentbox</a:t>
            </a:r>
            <a:endParaRPr lang="en-US" altLang="zh-CN" sz="80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994244" y="2336708"/>
            <a:ext cx="2047166" cy="1189383"/>
            <a:chOff x="3994244" y="2065182"/>
            <a:chExt cx="2047166" cy="1189383"/>
          </a:xfrm>
        </p:grpSpPr>
        <p:sp>
          <p:nvSpPr>
            <p:cNvPr id="16" name="文本框 15"/>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3" name="文本框 2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3" name="组合 2"/>
          <p:cNvGrpSpPr/>
          <p:nvPr/>
        </p:nvGrpSpPr>
        <p:grpSpPr>
          <a:xfrm>
            <a:off x="3999324" y="2337343"/>
            <a:ext cx="2047166" cy="1189383"/>
            <a:chOff x="3994244" y="2065182"/>
            <a:chExt cx="2047166" cy="1189383"/>
          </a:xfrm>
        </p:grpSpPr>
        <p:sp>
          <p:nvSpPr>
            <p:cNvPr id="5" name="文本框 4"/>
            <p:cNvSpPr txBox="1"/>
            <p:nvPr/>
          </p:nvSpPr>
          <p:spPr>
            <a:xfrm>
              <a:off x="3994244" y="2608234"/>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3994244" y="2065182"/>
              <a:ext cx="2047166" cy="646331"/>
            </a:xfrm>
            <a:prstGeom prst="rect">
              <a:avLst/>
            </a:prstGeom>
            <a:noFill/>
          </p:spPr>
          <p:txBody>
            <a:bodyPr wrap="square" rtlCol="0">
              <a:spAutoFit/>
            </a:bodyPr>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42" name="文本框 41"/>
          <p:cNvSpPr txBox="1"/>
          <p:nvPr/>
        </p:nvSpPr>
        <p:spPr>
          <a:xfrm>
            <a:off x="1081405" y="1858645"/>
            <a:ext cx="10189210" cy="4485005"/>
          </a:xfrm>
          <a:prstGeom prst="rect">
            <a:avLst/>
          </a:prstGeom>
          <a:noFill/>
        </p:spPr>
        <p:txBody>
          <a:bodyPr wrap="square" rtlCol="0">
            <a:spAutoFit/>
          </a:bodyPr>
          <a:p>
            <a:pPr algn="l"/>
            <a:r>
              <a:rPr lang="en-US" altLang="zh-CN" sz="3200"/>
              <a:t>         </a:t>
            </a:r>
            <a:r>
              <a:rPr sz="3200"/>
              <a:t>PenTBox是一款常用来检测高防服务器网络压力的一种常用工具，PenTBox里面的web服务中含有honeypot功能，可以实现对特定端口的监听，记录</a:t>
            </a:r>
            <a:r>
              <a:rPr lang="zh-CN" sz="3200"/>
              <a:t>访问信息</a:t>
            </a:r>
            <a:r>
              <a:rPr sz="3200"/>
              <a:t>，</a:t>
            </a:r>
            <a:r>
              <a:rPr lang="zh-CN" sz="3200"/>
              <a:t>但是实现的交互信息极少，故可以看做是一个非常低交互的蜜罐，</a:t>
            </a:r>
            <a:r>
              <a:rPr sz="3200"/>
              <a:t>常见的端口访问有web访问（80端口）、ssh访问（22端口）、Telnet访问（23端口）等</a:t>
            </a:r>
            <a:endParaRPr sz="3200"/>
          </a:p>
          <a:p>
            <a:pPr algn="l"/>
            <a:endParaRPr sz="3200"/>
          </a:p>
          <a:p>
            <a:pPr algn="l"/>
            <a:r>
              <a:rPr sz="3200">
                <a:hlinkClick r:id="rId1"/>
              </a:rPr>
              <a:t>http://pentbox.net/</a:t>
            </a:r>
            <a:endParaRPr sz="3200">
              <a:hlinkClick r:id="rId1"/>
            </a:endParaRPr>
          </a:p>
          <a:p>
            <a:pPr algn="l"/>
            <a:r>
              <a:rPr sz="3200">
                <a:hlinkClick r:id="rId2" action="ppaction://hlinkfile"/>
              </a:rPr>
              <a:t>https://github.com/whitehatpanda/pentbox-1.8</a:t>
            </a:r>
            <a:endParaRPr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7495" y="2203450"/>
            <a:ext cx="8818880" cy="701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286385" y="2773680"/>
            <a:ext cx="11280775" cy="1920240"/>
          </a:xfrm>
          <a:prstGeom prst="rect">
            <a:avLst/>
          </a:prstGeom>
          <a:noFill/>
        </p:spPr>
        <p:txBody>
          <a:bodyPr wrap="square" rtlCol="0" anchor="t">
            <a:spAutoFit/>
          </a:bodyPr>
          <a:p>
            <a:r>
              <a:rPr lang="en-US" altLang="zh-CN" sz="4000" b="1" dirty="0">
                <a:solidFill>
                  <a:schemeClr val="bg1"/>
                </a:solidFill>
                <a:latin typeface="楷体" panose="02010609060101010101" charset="-122"/>
                <a:ea typeface="楷体" panose="02010609060101010101" charset="-122"/>
                <a:sym typeface="+mn-ea"/>
              </a:rPr>
              <a:t>          </a:t>
            </a:r>
            <a:endParaRPr lang="zh-CN" altLang="en-US" sz="4000" b="1" dirty="0">
              <a:solidFill>
                <a:schemeClr val="bg1"/>
              </a:solidFill>
              <a:latin typeface="楷体" panose="02010609060101010101" charset="-122"/>
              <a:ea typeface="楷体" panose="02010609060101010101" charset="-122"/>
              <a:sym typeface="+mn-ea"/>
            </a:endParaRPr>
          </a:p>
          <a:p>
            <a:r>
              <a:rPr lang="zh-CN" altLang="en-US" sz="4000" b="1" dirty="0">
                <a:solidFill>
                  <a:schemeClr val="bg1"/>
                </a:solidFill>
                <a:latin typeface="楷体" panose="02010609060101010101" charset="-122"/>
                <a:ea typeface="楷体" panose="02010609060101010101" charset="-122"/>
                <a:sym typeface="+mn-ea"/>
              </a:rPr>
              <a:t>          利用</a:t>
            </a:r>
            <a:r>
              <a:rPr lang="en-US" altLang="zh-CN" sz="4000" b="1" dirty="0">
                <a:solidFill>
                  <a:schemeClr val="bg1"/>
                </a:solidFill>
                <a:latin typeface="楷体" panose="02010609060101010101" charset="-122"/>
                <a:ea typeface="楷体" panose="02010609060101010101" charset="-122"/>
                <a:sym typeface="+mn-ea"/>
              </a:rPr>
              <a:t>pentbox</a:t>
            </a:r>
            <a:r>
              <a:rPr lang="zh-CN" altLang="en-US" sz="4000" b="1" dirty="0">
                <a:solidFill>
                  <a:schemeClr val="bg1"/>
                </a:solidFill>
                <a:latin typeface="楷体" panose="02010609060101010101" charset="-122"/>
                <a:ea typeface="楷体" panose="02010609060101010101" charset="-122"/>
                <a:sym typeface="+mn-ea"/>
              </a:rPr>
              <a:t>设置蜜罐并进行监视</a:t>
            </a:r>
            <a:endParaRPr lang="zh-CN" altLang="en-US" sz="4000" b="1" dirty="0">
              <a:solidFill>
                <a:schemeClr val="bg1"/>
              </a:solidFill>
              <a:latin typeface="楷体" panose="02010609060101010101" charset="-122"/>
              <a:ea typeface="楷体" panose="02010609060101010101" charset="-122"/>
              <a:sym typeface="+mn-ea"/>
            </a:endParaRPr>
          </a:p>
          <a:p>
            <a:endParaRPr lang="zh-CN" altLang="en-US" sz="4000"/>
          </a:p>
        </p:txBody>
      </p:sp>
      <p:sp>
        <p:nvSpPr>
          <p:cNvPr id="5" name="文本框 4"/>
          <p:cNvSpPr txBox="1"/>
          <p:nvPr/>
        </p:nvSpPr>
        <p:spPr>
          <a:xfrm>
            <a:off x="465455" y="1104265"/>
            <a:ext cx="6230620" cy="822960"/>
          </a:xfrm>
          <a:prstGeom prst="rect">
            <a:avLst/>
          </a:prstGeom>
          <a:noFill/>
        </p:spPr>
        <p:txBody>
          <a:bodyPr wrap="square" rtlCol="0">
            <a:spAutoFit/>
          </a:bodyPr>
          <a:p>
            <a:r>
              <a:rPr lang="zh-CN" altLang="en-US" sz="4800">
                <a:solidFill>
                  <a:schemeClr val="bg1"/>
                </a:solidFill>
              </a:rPr>
              <a:t>实验一</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96640" y="556260"/>
            <a:ext cx="5754370" cy="701040"/>
          </a:xfrm>
          <a:prstGeom prst="rect">
            <a:avLst/>
          </a:prstGeom>
          <a:noFill/>
        </p:spPr>
        <p:txBody>
          <a:bodyPr wrap="square" rtlCol="0">
            <a:spAutoFit/>
          </a:bodyPr>
          <a:lstStyle/>
          <a:p>
            <a:r>
              <a:rPr lang="zh-CN" altLang="en-US" sz="4000" b="1" dirty="0">
                <a:solidFill>
                  <a:schemeClr val="bg1"/>
                </a:solidFill>
                <a:latin typeface="楷体" panose="02010609060101010101" charset="-122"/>
                <a:ea typeface="楷体" panose="02010609060101010101" charset="-122"/>
              </a:rPr>
              <a:t>部署蜜罐，请黑客入瓮</a:t>
            </a:r>
            <a:endParaRPr lang="zh-CN" altLang="en-US" sz="4000" b="1" dirty="0">
              <a:solidFill>
                <a:schemeClr val="bg1"/>
              </a:solidFill>
              <a:latin typeface="楷体" panose="02010609060101010101" charset="-122"/>
              <a:ea typeface="楷体" panose="02010609060101010101" charset="-122"/>
            </a:endParaRPr>
          </a:p>
        </p:txBody>
      </p:sp>
      <p:sp>
        <p:nvSpPr>
          <p:cNvPr id="2" name="文本框 1"/>
          <p:cNvSpPr txBox="1"/>
          <p:nvPr/>
        </p:nvSpPr>
        <p:spPr>
          <a:xfrm>
            <a:off x="465455" y="1236980"/>
            <a:ext cx="11822430" cy="5093970"/>
          </a:xfrm>
          <a:prstGeom prst="rect">
            <a:avLst/>
          </a:prstGeom>
          <a:noFill/>
        </p:spPr>
        <p:txBody>
          <a:bodyPr wrap="square" rtlCol="0" anchor="t">
            <a:spAutoFit/>
          </a:bodyPr>
          <a:p>
            <a:endParaRPr lang="zh-CN" altLang="en-US" sz="28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rPr>
              <a:t>∞</a:t>
            </a:r>
            <a:r>
              <a:rPr lang="zh-CN" altLang="en-US" sz="3600">
                <a:solidFill>
                  <a:schemeClr val="bg1"/>
                </a:solidFill>
              </a:rPr>
              <a:t>实验环境</a:t>
            </a:r>
            <a:endParaRPr lang="zh-CN" altLang="en-US" sz="3600">
              <a:solidFill>
                <a:schemeClr val="bg1"/>
              </a:solidFill>
            </a:endParaRPr>
          </a:p>
          <a:p>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kali-linux IP 10.0.2.6 </a:t>
            </a:r>
            <a:r>
              <a:rPr lang="zh-CN" altLang="en-US" sz="3600">
                <a:solidFill>
                  <a:schemeClr val="bg1"/>
                </a:solidFill>
              </a:rPr>
              <a:t>（蜜罐）</a:t>
            </a:r>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attaker    IP 10.0.2.4 </a:t>
            </a:r>
            <a:r>
              <a:rPr lang="zh-CN" altLang="en-US" sz="3600">
                <a:solidFill>
                  <a:schemeClr val="bg1"/>
                </a:solidFill>
              </a:rPr>
              <a:t>（攻击者）</a:t>
            </a:r>
            <a:endParaRPr lang="zh-CN" altLang="en-US" sz="3600">
              <a:solidFill>
                <a:schemeClr val="bg1"/>
              </a:solidFill>
            </a:endParaRPr>
          </a:p>
          <a:p>
            <a:endParaRPr lang="zh-CN" altLang="en-US" sz="36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sym typeface="+mn-ea"/>
              </a:rPr>
              <a:t>∞</a:t>
            </a:r>
            <a:r>
              <a:rPr lang="zh-CN" altLang="en-US" sz="3600">
                <a:solidFill>
                  <a:schemeClr val="bg1"/>
                </a:solidFill>
              </a:rPr>
              <a:t>网络模式：</a:t>
            </a:r>
            <a:r>
              <a:rPr lang="en-US" altLang="zh-CN" sz="3600">
                <a:solidFill>
                  <a:schemeClr val="bg1"/>
                </a:solidFill>
              </a:rPr>
              <a:t>NAT-Network</a:t>
            </a:r>
            <a:r>
              <a:rPr lang="zh-CN" altLang="en-US" sz="3600">
                <a:solidFill>
                  <a:schemeClr val="bg1"/>
                </a:solidFill>
              </a:rPr>
              <a:t>模式</a:t>
            </a:r>
            <a:endParaRPr lang="zh-CN" altLang="en-US" sz="3600">
              <a:solidFill>
                <a:schemeClr val="bg1"/>
              </a:solidFill>
            </a:endParaRPr>
          </a:p>
          <a:p>
            <a:endParaRPr lang="zh-CN" altLang="en-US" sz="2800">
              <a:solidFill>
                <a:schemeClr val="bg1"/>
              </a:solidFill>
            </a:endParaRPr>
          </a:p>
          <a:p>
            <a:endParaRPr lang="zh-CN" altLang="en-US" sz="2800">
              <a:solidFill>
                <a:schemeClr val="bg1"/>
              </a:solidFill>
              <a:latin typeface="+mj-lt"/>
              <a:ea typeface="微软雅黑" panose="020B0503020204020204" pitchFamily="34" charset="-122"/>
              <a:sym typeface="+mn-ea"/>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6000" b="-16000"/>
          </a:stretch>
        </a:blipFill>
        <a:effectLst/>
      </p:bgPr>
    </p:bg>
    <p:spTree>
      <p:nvGrpSpPr>
        <p:cNvPr id="1" name=""/>
        <p:cNvGrpSpPr/>
        <p:nvPr/>
      </p:nvGrpSpPr>
      <p:grpSpPr>
        <a:xfrm>
          <a:off x="0" y="0"/>
          <a:ext cx="0" cy="0"/>
          <a:chOff x="0" y="0"/>
          <a:chExt cx="0" cy="0"/>
        </a:xfrm>
      </p:grpSpPr>
      <p:sp>
        <p:nvSpPr>
          <p:cNvPr id="2" name="圆角矩形 1"/>
          <p:cNvSpPr/>
          <p:nvPr/>
        </p:nvSpPr>
        <p:spPr>
          <a:xfrm>
            <a:off x="1104900" y="1644877"/>
            <a:ext cx="2220007" cy="851580"/>
          </a:xfrm>
          <a:prstGeom prst="roundRect">
            <a:avLst>
              <a:gd name="adj" fmla="val 9849"/>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t>Catalog</a:t>
            </a:r>
            <a:endParaRPr lang="en-US" altLang="zh-CN" sz="4800" dirty="0"/>
          </a:p>
        </p:txBody>
      </p:sp>
      <p:sp>
        <p:nvSpPr>
          <p:cNvPr id="8" name="椭圆 7"/>
          <p:cNvSpPr/>
          <p:nvPr/>
        </p:nvSpPr>
        <p:spPr>
          <a:xfrm>
            <a:off x="3179763" y="249645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59804" y="164487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94702" y="164487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29599" y="2496457"/>
            <a:ext cx="1538514" cy="1538514"/>
          </a:xfrm>
          <a:prstGeom prst="ellipse">
            <a:avLst/>
          </a:prstGeom>
          <a:solidFill>
            <a:schemeClr val="bg1">
              <a:alpha val="1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8" idx="0"/>
          </p:cNvCxnSpPr>
          <p:nvPr/>
        </p:nvCxnSpPr>
        <p:spPr>
          <a:xfrm flipV="1">
            <a:off x="3949020" y="1"/>
            <a:ext cx="0" cy="2496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0"/>
          </p:cNvCxnSpPr>
          <p:nvPr/>
        </p:nvCxnSpPr>
        <p:spPr>
          <a:xfrm flipV="1">
            <a:off x="6329061" y="-36965"/>
            <a:ext cx="0" cy="168184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0"/>
          </p:cNvCxnSpPr>
          <p:nvPr/>
        </p:nvCxnSpPr>
        <p:spPr>
          <a:xfrm flipV="1">
            <a:off x="8563959" y="-36965"/>
            <a:ext cx="0" cy="168184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0"/>
          </p:cNvCxnSpPr>
          <p:nvPr/>
        </p:nvCxnSpPr>
        <p:spPr>
          <a:xfrm flipV="1">
            <a:off x="10798856" y="1"/>
            <a:ext cx="0" cy="249645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Rectangle 6"/>
          <p:cNvSpPr>
            <a:spLocks noChangeArrowheads="1"/>
          </p:cNvSpPr>
          <p:nvPr/>
        </p:nvSpPr>
        <p:spPr bwMode="auto">
          <a:xfrm>
            <a:off x="-13315950" y="-528638"/>
            <a:ext cx="6099175" cy="610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77" name="组合 76"/>
          <p:cNvGrpSpPr/>
          <p:nvPr/>
        </p:nvGrpSpPr>
        <p:grpSpPr>
          <a:xfrm>
            <a:off x="3499020" y="2815714"/>
            <a:ext cx="900000" cy="900000"/>
            <a:chOff x="-12179300" y="673100"/>
            <a:chExt cx="3844925" cy="3690938"/>
          </a:xfrm>
        </p:grpSpPr>
        <p:sp>
          <p:nvSpPr>
            <p:cNvPr id="35" name="Rectangle 8"/>
            <p:cNvSpPr>
              <a:spLocks noChangeArrowheads="1"/>
            </p:cNvSpPr>
            <p:nvPr/>
          </p:nvSpPr>
          <p:spPr bwMode="auto">
            <a:xfrm>
              <a:off x="-12126913" y="733425"/>
              <a:ext cx="679450" cy="3578225"/>
            </a:xfrm>
            <a:prstGeom prst="rect">
              <a:avLst/>
            </a:prstGeom>
            <a:noFill/>
            <a:ln>
              <a:noFill/>
            </a:ln>
          </p:spPr>
          <p:txBody>
            <a:bodyPr vert="horz" wrap="square" lIns="91440" tIns="45720" rIns="91440" bIns="45720" numCol="1" anchor="t" anchorCtr="0" compatLnSpc="1"/>
            <a:lstStyle/>
            <a:p>
              <a:endParaRPr lang="zh-CN" altLang="en-US"/>
            </a:p>
          </p:txBody>
        </p:sp>
        <p:sp>
          <p:nvSpPr>
            <p:cNvPr id="36" name="Freeform 9"/>
            <p:cNvSpPr/>
            <p:nvPr/>
          </p:nvSpPr>
          <p:spPr bwMode="auto">
            <a:xfrm>
              <a:off x="-12179300" y="679450"/>
              <a:ext cx="784225" cy="3684588"/>
            </a:xfrm>
            <a:custGeom>
              <a:avLst/>
              <a:gdLst>
                <a:gd name="T0" fmla="*/ 461 w 494"/>
                <a:gd name="T1" fmla="*/ 2288 h 2321"/>
                <a:gd name="T2" fmla="*/ 461 w 494"/>
                <a:gd name="T3" fmla="*/ 2255 h 2321"/>
                <a:gd name="T4" fmla="*/ 66 w 494"/>
                <a:gd name="T5" fmla="*/ 2255 h 2321"/>
                <a:gd name="T6" fmla="*/ 66 w 494"/>
                <a:gd name="T7" fmla="*/ 67 h 2321"/>
                <a:gd name="T8" fmla="*/ 428 w 494"/>
                <a:gd name="T9" fmla="*/ 67 h 2321"/>
                <a:gd name="T10" fmla="*/ 428 w 494"/>
                <a:gd name="T11" fmla="*/ 2288 h 2321"/>
                <a:gd name="T12" fmla="*/ 461 w 494"/>
                <a:gd name="T13" fmla="*/ 2288 h 2321"/>
                <a:gd name="T14" fmla="*/ 461 w 494"/>
                <a:gd name="T15" fmla="*/ 2255 h 2321"/>
                <a:gd name="T16" fmla="*/ 461 w 494"/>
                <a:gd name="T17" fmla="*/ 2288 h 2321"/>
                <a:gd name="T18" fmla="*/ 494 w 494"/>
                <a:gd name="T19" fmla="*/ 2288 h 2321"/>
                <a:gd name="T20" fmla="*/ 494 w 494"/>
                <a:gd name="T21" fmla="*/ 0 h 2321"/>
                <a:gd name="T22" fmla="*/ 0 w 494"/>
                <a:gd name="T23" fmla="*/ 0 h 2321"/>
                <a:gd name="T24" fmla="*/ 0 w 494"/>
                <a:gd name="T25" fmla="*/ 2321 h 2321"/>
                <a:gd name="T26" fmla="*/ 494 w 494"/>
                <a:gd name="T27" fmla="*/ 2321 h 2321"/>
                <a:gd name="T28" fmla="*/ 494 w 494"/>
                <a:gd name="T29" fmla="*/ 2288 h 2321"/>
                <a:gd name="T30" fmla="*/ 461 w 494"/>
                <a:gd name="T31" fmla="*/ 2288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2321">
                  <a:moveTo>
                    <a:pt x="461" y="2288"/>
                  </a:moveTo>
                  <a:lnTo>
                    <a:pt x="461" y="2255"/>
                  </a:lnTo>
                  <a:lnTo>
                    <a:pt x="66" y="2255"/>
                  </a:lnTo>
                  <a:lnTo>
                    <a:pt x="66" y="67"/>
                  </a:lnTo>
                  <a:lnTo>
                    <a:pt x="428" y="67"/>
                  </a:lnTo>
                  <a:lnTo>
                    <a:pt x="428" y="2288"/>
                  </a:lnTo>
                  <a:lnTo>
                    <a:pt x="461" y="2288"/>
                  </a:lnTo>
                  <a:lnTo>
                    <a:pt x="461" y="2255"/>
                  </a:lnTo>
                  <a:lnTo>
                    <a:pt x="461" y="2288"/>
                  </a:lnTo>
                  <a:lnTo>
                    <a:pt x="494" y="2288"/>
                  </a:lnTo>
                  <a:lnTo>
                    <a:pt x="494" y="0"/>
                  </a:lnTo>
                  <a:lnTo>
                    <a:pt x="0" y="0"/>
                  </a:lnTo>
                  <a:lnTo>
                    <a:pt x="0" y="2321"/>
                  </a:lnTo>
                  <a:lnTo>
                    <a:pt x="494" y="2321"/>
                  </a:lnTo>
                  <a:lnTo>
                    <a:pt x="494" y="2288"/>
                  </a:lnTo>
                  <a:lnTo>
                    <a:pt x="461" y="22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Rectangle 10"/>
            <p:cNvSpPr>
              <a:spLocks noChangeArrowheads="1"/>
            </p:cNvSpPr>
            <p:nvPr/>
          </p:nvSpPr>
          <p:spPr bwMode="auto">
            <a:xfrm>
              <a:off x="-11106150" y="2381250"/>
              <a:ext cx="677863" cy="1930400"/>
            </a:xfrm>
            <a:prstGeom prst="rect">
              <a:avLst/>
            </a:prstGeom>
            <a:noFill/>
            <a:ln>
              <a:noFill/>
            </a:ln>
          </p:spPr>
          <p:txBody>
            <a:bodyPr vert="horz" wrap="square" lIns="91440" tIns="45720" rIns="91440" bIns="45720" numCol="1" anchor="t" anchorCtr="0" compatLnSpc="1"/>
            <a:lstStyle/>
            <a:p>
              <a:endParaRPr lang="zh-CN" altLang="en-US"/>
            </a:p>
          </p:txBody>
        </p:sp>
        <p:sp>
          <p:nvSpPr>
            <p:cNvPr id="38" name="Freeform 11"/>
            <p:cNvSpPr/>
            <p:nvPr/>
          </p:nvSpPr>
          <p:spPr bwMode="auto">
            <a:xfrm>
              <a:off x="-11158538" y="2328862"/>
              <a:ext cx="782638" cy="2035175"/>
            </a:xfrm>
            <a:custGeom>
              <a:avLst/>
              <a:gdLst>
                <a:gd name="T0" fmla="*/ 460 w 493"/>
                <a:gd name="T1" fmla="*/ 1249 h 1282"/>
                <a:gd name="T2" fmla="*/ 460 w 493"/>
                <a:gd name="T3" fmla="*/ 1216 h 1282"/>
                <a:gd name="T4" fmla="*/ 66 w 493"/>
                <a:gd name="T5" fmla="*/ 1216 h 1282"/>
                <a:gd name="T6" fmla="*/ 66 w 493"/>
                <a:gd name="T7" fmla="*/ 66 h 1282"/>
                <a:gd name="T8" fmla="*/ 427 w 493"/>
                <a:gd name="T9" fmla="*/ 66 h 1282"/>
                <a:gd name="T10" fmla="*/ 427 w 493"/>
                <a:gd name="T11" fmla="*/ 1249 h 1282"/>
                <a:gd name="T12" fmla="*/ 460 w 493"/>
                <a:gd name="T13" fmla="*/ 1249 h 1282"/>
                <a:gd name="T14" fmla="*/ 460 w 493"/>
                <a:gd name="T15" fmla="*/ 1216 h 1282"/>
                <a:gd name="T16" fmla="*/ 460 w 493"/>
                <a:gd name="T17" fmla="*/ 1249 h 1282"/>
                <a:gd name="T18" fmla="*/ 493 w 493"/>
                <a:gd name="T19" fmla="*/ 1249 h 1282"/>
                <a:gd name="T20" fmla="*/ 493 w 493"/>
                <a:gd name="T21" fmla="*/ 0 h 1282"/>
                <a:gd name="T22" fmla="*/ 0 w 493"/>
                <a:gd name="T23" fmla="*/ 0 h 1282"/>
                <a:gd name="T24" fmla="*/ 0 w 493"/>
                <a:gd name="T25" fmla="*/ 1282 h 1282"/>
                <a:gd name="T26" fmla="*/ 493 w 493"/>
                <a:gd name="T27" fmla="*/ 1282 h 1282"/>
                <a:gd name="T28" fmla="*/ 493 w 493"/>
                <a:gd name="T29" fmla="*/ 1249 h 1282"/>
                <a:gd name="T30" fmla="*/ 460 w 493"/>
                <a:gd name="T31" fmla="*/ 1249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3" h="1282">
                  <a:moveTo>
                    <a:pt x="460" y="1249"/>
                  </a:moveTo>
                  <a:lnTo>
                    <a:pt x="460" y="1216"/>
                  </a:lnTo>
                  <a:lnTo>
                    <a:pt x="66" y="1216"/>
                  </a:lnTo>
                  <a:lnTo>
                    <a:pt x="66" y="66"/>
                  </a:lnTo>
                  <a:lnTo>
                    <a:pt x="427" y="66"/>
                  </a:lnTo>
                  <a:lnTo>
                    <a:pt x="427" y="1249"/>
                  </a:lnTo>
                  <a:lnTo>
                    <a:pt x="460" y="1249"/>
                  </a:lnTo>
                  <a:lnTo>
                    <a:pt x="460" y="1216"/>
                  </a:lnTo>
                  <a:lnTo>
                    <a:pt x="460" y="1249"/>
                  </a:lnTo>
                  <a:lnTo>
                    <a:pt x="493" y="1249"/>
                  </a:lnTo>
                  <a:lnTo>
                    <a:pt x="493" y="0"/>
                  </a:lnTo>
                  <a:lnTo>
                    <a:pt x="0" y="0"/>
                  </a:lnTo>
                  <a:lnTo>
                    <a:pt x="0" y="1282"/>
                  </a:lnTo>
                  <a:lnTo>
                    <a:pt x="493" y="1282"/>
                  </a:lnTo>
                  <a:lnTo>
                    <a:pt x="493" y="1249"/>
                  </a:lnTo>
                  <a:lnTo>
                    <a:pt x="460" y="124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Rectangle 12"/>
            <p:cNvSpPr>
              <a:spLocks noChangeArrowheads="1"/>
            </p:cNvSpPr>
            <p:nvPr/>
          </p:nvSpPr>
          <p:spPr bwMode="auto">
            <a:xfrm>
              <a:off x="-10086975" y="1952625"/>
              <a:ext cx="679450" cy="2359025"/>
            </a:xfrm>
            <a:prstGeom prst="rect">
              <a:avLst/>
            </a:prstGeom>
            <a:noFill/>
            <a:ln>
              <a:noFill/>
            </a:ln>
          </p:spPr>
          <p:txBody>
            <a:bodyPr vert="horz" wrap="square" lIns="91440" tIns="45720" rIns="91440" bIns="45720" numCol="1" anchor="t" anchorCtr="0" compatLnSpc="1"/>
            <a:lstStyle/>
            <a:p>
              <a:endParaRPr lang="zh-CN" altLang="en-US"/>
            </a:p>
          </p:txBody>
        </p:sp>
        <p:sp>
          <p:nvSpPr>
            <p:cNvPr id="40" name="Freeform 13"/>
            <p:cNvSpPr/>
            <p:nvPr/>
          </p:nvSpPr>
          <p:spPr bwMode="auto">
            <a:xfrm>
              <a:off x="-10139363" y="1900237"/>
              <a:ext cx="784225" cy="2463800"/>
            </a:xfrm>
            <a:custGeom>
              <a:avLst/>
              <a:gdLst>
                <a:gd name="T0" fmla="*/ 461 w 494"/>
                <a:gd name="T1" fmla="*/ 1519 h 1552"/>
                <a:gd name="T2" fmla="*/ 461 w 494"/>
                <a:gd name="T3" fmla="*/ 1486 h 1552"/>
                <a:gd name="T4" fmla="*/ 66 w 494"/>
                <a:gd name="T5" fmla="*/ 1486 h 1552"/>
                <a:gd name="T6" fmla="*/ 66 w 494"/>
                <a:gd name="T7" fmla="*/ 66 h 1552"/>
                <a:gd name="T8" fmla="*/ 428 w 494"/>
                <a:gd name="T9" fmla="*/ 66 h 1552"/>
                <a:gd name="T10" fmla="*/ 428 w 494"/>
                <a:gd name="T11" fmla="*/ 1519 h 1552"/>
                <a:gd name="T12" fmla="*/ 461 w 494"/>
                <a:gd name="T13" fmla="*/ 1519 h 1552"/>
                <a:gd name="T14" fmla="*/ 461 w 494"/>
                <a:gd name="T15" fmla="*/ 1486 h 1552"/>
                <a:gd name="T16" fmla="*/ 461 w 494"/>
                <a:gd name="T17" fmla="*/ 1519 h 1552"/>
                <a:gd name="T18" fmla="*/ 494 w 494"/>
                <a:gd name="T19" fmla="*/ 1519 h 1552"/>
                <a:gd name="T20" fmla="*/ 494 w 494"/>
                <a:gd name="T21" fmla="*/ 0 h 1552"/>
                <a:gd name="T22" fmla="*/ 0 w 494"/>
                <a:gd name="T23" fmla="*/ 0 h 1552"/>
                <a:gd name="T24" fmla="*/ 0 w 494"/>
                <a:gd name="T25" fmla="*/ 1552 h 1552"/>
                <a:gd name="T26" fmla="*/ 494 w 494"/>
                <a:gd name="T27" fmla="*/ 1552 h 1552"/>
                <a:gd name="T28" fmla="*/ 494 w 494"/>
                <a:gd name="T29" fmla="*/ 1519 h 1552"/>
                <a:gd name="T30" fmla="*/ 461 w 494"/>
                <a:gd name="T31" fmla="*/ 1519 h 1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1552">
                  <a:moveTo>
                    <a:pt x="461" y="1519"/>
                  </a:moveTo>
                  <a:lnTo>
                    <a:pt x="461" y="1486"/>
                  </a:lnTo>
                  <a:lnTo>
                    <a:pt x="66" y="1486"/>
                  </a:lnTo>
                  <a:lnTo>
                    <a:pt x="66" y="66"/>
                  </a:lnTo>
                  <a:lnTo>
                    <a:pt x="428" y="66"/>
                  </a:lnTo>
                  <a:lnTo>
                    <a:pt x="428" y="1519"/>
                  </a:lnTo>
                  <a:lnTo>
                    <a:pt x="461" y="1519"/>
                  </a:lnTo>
                  <a:lnTo>
                    <a:pt x="461" y="1486"/>
                  </a:lnTo>
                  <a:lnTo>
                    <a:pt x="461" y="1519"/>
                  </a:lnTo>
                  <a:lnTo>
                    <a:pt x="494" y="1519"/>
                  </a:lnTo>
                  <a:lnTo>
                    <a:pt x="494" y="0"/>
                  </a:lnTo>
                  <a:lnTo>
                    <a:pt x="0" y="0"/>
                  </a:lnTo>
                  <a:lnTo>
                    <a:pt x="0" y="1552"/>
                  </a:lnTo>
                  <a:lnTo>
                    <a:pt x="494" y="1552"/>
                  </a:lnTo>
                  <a:lnTo>
                    <a:pt x="494" y="1519"/>
                  </a:lnTo>
                  <a:lnTo>
                    <a:pt x="461" y="15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Rectangle 14"/>
            <p:cNvSpPr>
              <a:spLocks noChangeArrowheads="1"/>
            </p:cNvSpPr>
            <p:nvPr/>
          </p:nvSpPr>
          <p:spPr bwMode="auto">
            <a:xfrm>
              <a:off x="-9066213" y="1506537"/>
              <a:ext cx="679450" cy="2805113"/>
            </a:xfrm>
            <a:prstGeom prst="rect">
              <a:avLst/>
            </a:prstGeom>
            <a:noFill/>
            <a:ln>
              <a:noFill/>
            </a:ln>
          </p:spPr>
          <p:txBody>
            <a:bodyPr vert="horz" wrap="square" lIns="91440" tIns="45720" rIns="91440" bIns="45720" numCol="1" anchor="t" anchorCtr="0" compatLnSpc="1"/>
            <a:lstStyle/>
            <a:p>
              <a:endParaRPr lang="zh-CN" altLang="en-US"/>
            </a:p>
          </p:txBody>
        </p:sp>
        <p:sp>
          <p:nvSpPr>
            <p:cNvPr id="42" name="Freeform 15"/>
            <p:cNvSpPr/>
            <p:nvPr/>
          </p:nvSpPr>
          <p:spPr bwMode="auto">
            <a:xfrm>
              <a:off x="-9118600" y="1454150"/>
              <a:ext cx="784225" cy="2909888"/>
            </a:xfrm>
            <a:custGeom>
              <a:avLst/>
              <a:gdLst>
                <a:gd name="T0" fmla="*/ 461 w 494"/>
                <a:gd name="T1" fmla="*/ 1800 h 1833"/>
                <a:gd name="T2" fmla="*/ 461 w 494"/>
                <a:gd name="T3" fmla="*/ 1767 h 1833"/>
                <a:gd name="T4" fmla="*/ 66 w 494"/>
                <a:gd name="T5" fmla="*/ 1767 h 1833"/>
                <a:gd name="T6" fmla="*/ 66 w 494"/>
                <a:gd name="T7" fmla="*/ 66 h 1833"/>
                <a:gd name="T8" fmla="*/ 428 w 494"/>
                <a:gd name="T9" fmla="*/ 66 h 1833"/>
                <a:gd name="T10" fmla="*/ 428 w 494"/>
                <a:gd name="T11" fmla="*/ 1800 h 1833"/>
                <a:gd name="T12" fmla="*/ 461 w 494"/>
                <a:gd name="T13" fmla="*/ 1800 h 1833"/>
                <a:gd name="T14" fmla="*/ 461 w 494"/>
                <a:gd name="T15" fmla="*/ 1767 h 1833"/>
                <a:gd name="T16" fmla="*/ 461 w 494"/>
                <a:gd name="T17" fmla="*/ 1800 h 1833"/>
                <a:gd name="T18" fmla="*/ 494 w 494"/>
                <a:gd name="T19" fmla="*/ 1800 h 1833"/>
                <a:gd name="T20" fmla="*/ 494 w 494"/>
                <a:gd name="T21" fmla="*/ 0 h 1833"/>
                <a:gd name="T22" fmla="*/ 0 w 494"/>
                <a:gd name="T23" fmla="*/ 0 h 1833"/>
                <a:gd name="T24" fmla="*/ 0 w 494"/>
                <a:gd name="T25" fmla="*/ 1833 h 1833"/>
                <a:gd name="T26" fmla="*/ 494 w 494"/>
                <a:gd name="T27" fmla="*/ 1833 h 1833"/>
                <a:gd name="T28" fmla="*/ 494 w 494"/>
                <a:gd name="T29" fmla="*/ 1800 h 1833"/>
                <a:gd name="T30" fmla="*/ 461 w 494"/>
                <a:gd name="T31" fmla="*/ 1800 h 1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1833">
                  <a:moveTo>
                    <a:pt x="461" y="1800"/>
                  </a:moveTo>
                  <a:lnTo>
                    <a:pt x="461" y="1767"/>
                  </a:lnTo>
                  <a:lnTo>
                    <a:pt x="66" y="1767"/>
                  </a:lnTo>
                  <a:lnTo>
                    <a:pt x="66" y="66"/>
                  </a:lnTo>
                  <a:lnTo>
                    <a:pt x="428" y="66"/>
                  </a:lnTo>
                  <a:lnTo>
                    <a:pt x="428" y="1800"/>
                  </a:lnTo>
                  <a:lnTo>
                    <a:pt x="461" y="1800"/>
                  </a:lnTo>
                  <a:lnTo>
                    <a:pt x="461" y="1767"/>
                  </a:lnTo>
                  <a:lnTo>
                    <a:pt x="461" y="1800"/>
                  </a:lnTo>
                  <a:lnTo>
                    <a:pt x="494" y="1800"/>
                  </a:lnTo>
                  <a:lnTo>
                    <a:pt x="494" y="0"/>
                  </a:lnTo>
                  <a:lnTo>
                    <a:pt x="0" y="0"/>
                  </a:lnTo>
                  <a:lnTo>
                    <a:pt x="0" y="1833"/>
                  </a:lnTo>
                  <a:lnTo>
                    <a:pt x="494" y="1833"/>
                  </a:lnTo>
                  <a:lnTo>
                    <a:pt x="494" y="1800"/>
                  </a:lnTo>
                  <a:lnTo>
                    <a:pt x="461" y="180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
            <p:cNvSpPr/>
            <p:nvPr/>
          </p:nvSpPr>
          <p:spPr bwMode="auto">
            <a:xfrm>
              <a:off x="-11125200" y="733425"/>
              <a:ext cx="1687513" cy="1370013"/>
            </a:xfrm>
            <a:custGeom>
              <a:avLst/>
              <a:gdLst>
                <a:gd name="T0" fmla="*/ 0 w 450"/>
                <a:gd name="T1" fmla="*/ 365 h 365"/>
                <a:gd name="T2" fmla="*/ 262 w 450"/>
                <a:gd name="T3" fmla="*/ 119 h 365"/>
                <a:gd name="T4" fmla="*/ 171 w 450"/>
                <a:gd name="T5" fmla="*/ 53 h 365"/>
                <a:gd name="T6" fmla="*/ 404 w 450"/>
                <a:gd name="T7" fmla="*/ 0 h 365"/>
                <a:gd name="T8" fmla="*/ 450 w 450"/>
                <a:gd name="T9" fmla="*/ 223 h 365"/>
                <a:gd name="T10" fmla="*/ 349 w 450"/>
                <a:gd name="T11" fmla="*/ 170 h 365"/>
                <a:gd name="T12" fmla="*/ 0 w 450"/>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450" h="365">
                  <a:moveTo>
                    <a:pt x="0" y="365"/>
                  </a:moveTo>
                  <a:cubicBezTo>
                    <a:pt x="0" y="365"/>
                    <a:pt x="239" y="301"/>
                    <a:pt x="262" y="119"/>
                  </a:cubicBezTo>
                  <a:cubicBezTo>
                    <a:pt x="171" y="53"/>
                    <a:pt x="171" y="53"/>
                    <a:pt x="171" y="53"/>
                  </a:cubicBezTo>
                  <a:cubicBezTo>
                    <a:pt x="404" y="0"/>
                    <a:pt x="404" y="0"/>
                    <a:pt x="404" y="0"/>
                  </a:cubicBezTo>
                  <a:cubicBezTo>
                    <a:pt x="450" y="223"/>
                    <a:pt x="450" y="223"/>
                    <a:pt x="450" y="223"/>
                  </a:cubicBezTo>
                  <a:cubicBezTo>
                    <a:pt x="349" y="170"/>
                    <a:pt x="349" y="170"/>
                    <a:pt x="349" y="170"/>
                  </a:cubicBezTo>
                  <a:cubicBezTo>
                    <a:pt x="349" y="170"/>
                    <a:pt x="283" y="365"/>
                    <a:pt x="0" y="365"/>
                  </a:cubicBezTo>
                  <a:close/>
                </a:path>
              </a:pathLst>
            </a:custGeom>
            <a:noFill/>
            <a:ln>
              <a:noFill/>
            </a:ln>
          </p:spPr>
          <p:txBody>
            <a:bodyPr vert="horz" wrap="square" lIns="91440" tIns="45720" rIns="91440" bIns="45720" numCol="1" anchor="t" anchorCtr="0" compatLnSpc="1"/>
            <a:lstStyle/>
            <a:p>
              <a:endParaRPr lang="zh-CN" altLang="en-US"/>
            </a:p>
          </p:txBody>
        </p:sp>
        <p:sp>
          <p:nvSpPr>
            <p:cNvPr id="44" name="Freeform 17"/>
            <p:cNvSpPr/>
            <p:nvPr/>
          </p:nvSpPr>
          <p:spPr bwMode="auto">
            <a:xfrm>
              <a:off x="-11523663" y="673100"/>
              <a:ext cx="2157413" cy="1482725"/>
            </a:xfrm>
            <a:custGeom>
              <a:avLst/>
              <a:gdLst>
                <a:gd name="T0" fmla="*/ 106 w 575"/>
                <a:gd name="T1" fmla="*/ 381 h 395"/>
                <a:gd name="T2" fmla="*/ 110 w 575"/>
                <a:gd name="T3" fmla="*/ 395 h 395"/>
                <a:gd name="T4" fmla="*/ 236 w 575"/>
                <a:gd name="T5" fmla="*/ 338 h 395"/>
                <a:gd name="T6" fmla="*/ 328 w 575"/>
                <a:gd name="T7" fmla="*/ 259 h 395"/>
                <a:gd name="T8" fmla="*/ 382 w 575"/>
                <a:gd name="T9" fmla="*/ 137 h 395"/>
                <a:gd name="T10" fmla="*/ 383 w 575"/>
                <a:gd name="T11" fmla="*/ 128 h 395"/>
                <a:gd name="T12" fmla="*/ 310 w 575"/>
                <a:gd name="T13" fmla="*/ 76 h 395"/>
                <a:gd name="T14" fmla="*/ 499 w 575"/>
                <a:gd name="T15" fmla="*/ 33 h 395"/>
                <a:gd name="T16" fmla="*/ 536 w 575"/>
                <a:gd name="T17" fmla="*/ 213 h 395"/>
                <a:gd name="T18" fmla="*/ 447 w 575"/>
                <a:gd name="T19" fmla="*/ 166 h 395"/>
                <a:gd name="T20" fmla="*/ 441 w 575"/>
                <a:gd name="T21" fmla="*/ 182 h 395"/>
                <a:gd name="T22" fmla="*/ 441 w 575"/>
                <a:gd name="T23" fmla="*/ 182 h 395"/>
                <a:gd name="T24" fmla="*/ 375 w 575"/>
                <a:gd name="T25" fmla="*/ 276 h 395"/>
                <a:gd name="T26" fmla="*/ 273 w 575"/>
                <a:gd name="T27" fmla="*/ 339 h 395"/>
                <a:gd name="T28" fmla="*/ 106 w 575"/>
                <a:gd name="T29" fmla="*/ 367 h 395"/>
                <a:gd name="T30" fmla="*/ 106 w 575"/>
                <a:gd name="T31" fmla="*/ 381 h 395"/>
                <a:gd name="T32" fmla="*/ 110 w 575"/>
                <a:gd name="T33" fmla="*/ 395 h 395"/>
                <a:gd name="T34" fmla="*/ 106 w 575"/>
                <a:gd name="T35" fmla="*/ 381 h 395"/>
                <a:gd name="T36" fmla="*/ 106 w 575"/>
                <a:gd name="T37" fmla="*/ 395 h 395"/>
                <a:gd name="T38" fmla="*/ 285 w 575"/>
                <a:gd name="T39" fmla="*/ 364 h 395"/>
                <a:gd name="T40" fmla="*/ 430 w 575"/>
                <a:gd name="T41" fmla="*/ 257 h 395"/>
                <a:gd name="T42" fmla="*/ 468 w 575"/>
                <a:gd name="T43" fmla="*/ 191 h 395"/>
                <a:gd name="T44" fmla="*/ 455 w 575"/>
                <a:gd name="T45" fmla="*/ 186 h 395"/>
                <a:gd name="T46" fmla="*/ 448 w 575"/>
                <a:gd name="T47" fmla="*/ 199 h 395"/>
                <a:gd name="T48" fmla="*/ 575 w 575"/>
                <a:gd name="T49" fmla="*/ 265 h 395"/>
                <a:gd name="T50" fmla="*/ 521 w 575"/>
                <a:gd name="T51" fmla="*/ 0 h 395"/>
                <a:gd name="T52" fmla="*/ 243 w 575"/>
                <a:gd name="T53" fmla="*/ 62 h 395"/>
                <a:gd name="T54" fmla="*/ 360 w 575"/>
                <a:gd name="T55" fmla="*/ 146 h 395"/>
                <a:gd name="T56" fmla="*/ 368 w 575"/>
                <a:gd name="T57" fmla="*/ 135 h 395"/>
                <a:gd name="T58" fmla="*/ 355 w 575"/>
                <a:gd name="T59" fmla="*/ 133 h 395"/>
                <a:gd name="T60" fmla="*/ 307 w 575"/>
                <a:gd name="T61" fmla="*/ 241 h 395"/>
                <a:gd name="T62" fmla="*/ 177 w 575"/>
                <a:gd name="T63" fmla="*/ 339 h 395"/>
                <a:gd name="T64" fmla="*/ 124 w 575"/>
                <a:gd name="T65" fmla="*/ 361 h 395"/>
                <a:gd name="T66" fmla="*/ 108 w 575"/>
                <a:gd name="T67" fmla="*/ 366 h 395"/>
                <a:gd name="T68" fmla="*/ 104 w 575"/>
                <a:gd name="T69" fmla="*/ 368 h 395"/>
                <a:gd name="T70" fmla="*/ 103 w 575"/>
                <a:gd name="T71" fmla="*/ 368 h 395"/>
                <a:gd name="T72" fmla="*/ 102 w 575"/>
                <a:gd name="T73" fmla="*/ 368 h 395"/>
                <a:gd name="T74" fmla="*/ 102 w 575"/>
                <a:gd name="T75" fmla="*/ 368 h 395"/>
                <a:gd name="T76" fmla="*/ 0 w 575"/>
                <a:gd name="T77" fmla="*/ 395 h 395"/>
                <a:gd name="T78" fmla="*/ 106 w 575"/>
                <a:gd name="T79" fmla="*/ 395 h 395"/>
                <a:gd name="T80" fmla="*/ 106 w 575"/>
                <a:gd name="T81" fmla="*/ 38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5" h="395">
                  <a:moveTo>
                    <a:pt x="106" y="381"/>
                  </a:moveTo>
                  <a:cubicBezTo>
                    <a:pt x="110" y="395"/>
                    <a:pt x="110" y="395"/>
                    <a:pt x="110" y="395"/>
                  </a:cubicBezTo>
                  <a:cubicBezTo>
                    <a:pt x="111" y="395"/>
                    <a:pt x="171" y="378"/>
                    <a:pt x="236" y="338"/>
                  </a:cubicBezTo>
                  <a:cubicBezTo>
                    <a:pt x="268" y="318"/>
                    <a:pt x="301" y="292"/>
                    <a:pt x="328" y="259"/>
                  </a:cubicBezTo>
                  <a:cubicBezTo>
                    <a:pt x="355" y="226"/>
                    <a:pt x="376" y="185"/>
                    <a:pt x="382" y="137"/>
                  </a:cubicBezTo>
                  <a:cubicBezTo>
                    <a:pt x="383" y="128"/>
                    <a:pt x="383" y="128"/>
                    <a:pt x="383" y="128"/>
                  </a:cubicBezTo>
                  <a:cubicBezTo>
                    <a:pt x="310" y="76"/>
                    <a:pt x="310" y="76"/>
                    <a:pt x="310" y="76"/>
                  </a:cubicBezTo>
                  <a:cubicBezTo>
                    <a:pt x="499" y="33"/>
                    <a:pt x="499" y="33"/>
                    <a:pt x="499" y="33"/>
                  </a:cubicBezTo>
                  <a:cubicBezTo>
                    <a:pt x="536" y="213"/>
                    <a:pt x="536" y="213"/>
                    <a:pt x="536" y="213"/>
                  </a:cubicBezTo>
                  <a:cubicBezTo>
                    <a:pt x="447" y="166"/>
                    <a:pt x="447" y="166"/>
                    <a:pt x="447" y="166"/>
                  </a:cubicBezTo>
                  <a:cubicBezTo>
                    <a:pt x="441" y="182"/>
                    <a:pt x="441" y="182"/>
                    <a:pt x="441" y="182"/>
                  </a:cubicBezTo>
                  <a:cubicBezTo>
                    <a:pt x="441" y="182"/>
                    <a:pt x="441" y="182"/>
                    <a:pt x="441" y="182"/>
                  </a:cubicBezTo>
                  <a:cubicBezTo>
                    <a:pt x="441" y="183"/>
                    <a:pt x="424" y="230"/>
                    <a:pt x="375" y="276"/>
                  </a:cubicBezTo>
                  <a:cubicBezTo>
                    <a:pt x="350" y="299"/>
                    <a:pt x="317" y="322"/>
                    <a:pt x="273" y="339"/>
                  </a:cubicBezTo>
                  <a:cubicBezTo>
                    <a:pt x="229" y="356"/>
                    <a:pt x="174" y="367"/>
                    <a:pt x="106" y="367"/>
                  </a:cubicBezTo>
                  <a:cubicBezTo>
                    <a:pt x="106" y="381"/>
                    <a:pt x="106" y="381"/>
                    <a:pt x="106" y="381"/>
                  </a:cubicBezTo>
                  <a:cubicBezTo>
                    <a:pt x="110" y="395"/>
                    <a:pt x="110" y="395"/>
                    <a:pt x="110" y="395"/>
                  </a:cubicBezTo>
                  <a:cubicBezTo>
                    <a:pt x="106" y="381"/>
                    <a:pt x="106" y="381"/>
                    <a:pt x="106" y="381"/>
                  </a:cubicBezTo>
                  <a:cubicBezTo>
                    <a:pt x="106" y="395"/>
                    <a:pt x="106" y="395"/>
                    <a:pt x="106" y="395"/>
                  </a:cubicBezTo>
                  <a:cubicBezTo>
                    <a:pt x="178" y="395"/>
                    <a:pt x="237" y="383"/>
                    <a:pt x="285" y="364"/>
                  </a:cubicBezTo>
                  <a:cubicBezTo>
                    <a:pt x="357" y="335"/>
                    <a:pt x="402" y="292"/>
                    <a:pt x="430" y="257"/>
                  </a:cubicBezTo>
                  <a:cubicBezTo>
                    <a:pt x="458" y="221"/>
                    <a:pt x="468" y="192"/>
                    <a:pt x="468" y="191"/>
                  </a:cubicBezTo>
                  <a:cubicBezTo>
                    <a:pt x="455" y="186"/>
                    <a:pt x="455" y="186"/>
                    <a:pt x="455" y="186"/>
                  </a:cubicBezTo>
                  <a:cubicBezTo>
                    <a:pt x="448" y="199"/>
                    <a:pt x="448" y="199"/>
                    <a:pt x="448" y="199"/>
                  </a:cubicBezTo>
                  <a:cubicBezTo>
                    <a:pt x="575" y="265"/>
                    <a:pt x="575" y="265"/>
                    <a:pt x="575" y="265"/>
                  </a:cubicBezTo>
                  <a:cubicBezTo>
                    <a:pt x="521" y="0"/>
                    <a:pt x="521" y="0"/>
                    <a:pt x="521" y="0"/>
                  </a:cubicBezTo>
                  <a:cubicBezTo>
                    <a:pt x="243" y="62"/>
                    <a:pt x="243" y="62"/>
                    <a:pt x="243" y="62"/>
                  </a:cubicBezTo>
                  <a:cubicBezTo>
                    <a:pt x="360" y="146"/>
                    <a:pt x="360" y="146"/>
                    <a:pt x="360" y="146"/>
                  </a:cubicBezTo>
                  <a:cubicBezTo>
                    <a:pt x="368" y="135"/>
                    <a:pt x="368" y="135"/>
                    <a:pt x="368" y="135"/>
                  </a:cubicBezTo>
                  <a:cubicBezTo>
                    <a:pt x="355" y="133"/>
                    <a:pt x="355" y="133"/>
                    <a:pt x="355" y="133"/>
                  </a:cubicBezTo>
                  <a:cubicBezTo>
                    <a:pt x="349" y="176"/>
                    <a:pt x="331" y="211"/>
                    <a:pt x="307" y="241"/>
                  </a:cubicBezTo>
                  <a:cubicBezTo>
                    <a:pt x="270" y="287"/>
                    <a:pt x="219" y="319"/>
                    <a:pt x="177" y="339"/>
                  </a:cubicBezTo>
                  <a:cubicBezTo>
                    <a:pt x="156" y="349"/>
                    <a:pt x="137" y="356"/>
                    <a:pt x="124" y="361"/>
                  </a:cubicBezTo>
                  <a:cubicBezTo>
                    <a:pt x="117" y="363"/>
                    <a:pt x="112" y="365"/>
                    <a:pt x="108" y="366"/>
                  </a:cubicBezTo>
                  <a:cubicBezTo>
                    <a:pt x="106" y="367"/>
                    <a:pt x="105" y="367"/>
                    <a:pt x="104" y="368"/>
                  </a:cubicBezTo>
                  <a:cubicBezTo>
                    <a:pt x="103" y="368"/>
                    <a:pt x="103" y="368"/>
                    <a:pt x="103" y="368"/>
                  </a:cubicBezTo>
                  <a:cubicBezTo>
                    <a:pt x="102" y="368"/>
                    <a:pt x="102" y="368"/>
                    <a:pt x="102" y="368"/>
                  </a:cubicBezTo>
                  <a:cubicBezTo>
                    <a:pt x="102" y="368"/>
                    <a:pt x="102" y="368"/>
                    <a:pt x="102" y="368"/>
                  </a:cubicBezTo>
                  <a:cubicBezTo>
                    <a:pt x="0" y="395"/>
                    <a:pt x="0" y="395"/>
                    <a:pt x="0" y="395"/>
                  </a:cubicBezTo>
                  <a:cubicBezTo>
                    <a:pt x="106" y="395"/>
                    <a:pt x="106" y="395"/>
                    <a:pt x="106" y="395"/>
                  </a:cubicBezTo>
                  <a:lnTo>
                    <a:pt x="106" y="3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6" name="Rectangle 19"/>
          <p:cNvSpPr>
            <a:spLocks noChangeArrowheads="1"/>
          </p:cNvSpPr>
          <p:nvPr/>
        </p:nvSpPr>
        <p:spPr bwMode="auto">
          <a:xfrm>
            <a:off x="-3338513" y="1277937"/>
            <a:ext cx="6099175"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76" name="组合 75"/>
          <p:cNvGrpSpPr/>
          <p:nvPr/>
        </p:nvGrpSpPr>
        <p:grpSpPr>
          <a:xfrm>
            <a:off x="5879061" y="1964134"/>
            <a:ext cx="900000" cy="900000"/>
            <a:chOff x="-4905730" y="-3496127"/>
            <a:chExt cx="3735388" cy="3740150"/>
          </a:xfrm>
        </p:grpSpPr>
        <p:sp>
          <p:nvSpPr>
            <p:cNvPr id="48" name="Oval 21"/>
            <p:cNvSpPr>
              <a:spLocks noChangeArrowheads="1"/>
            </p:cNvSpPr>
            <p:nvPr/>
          </p:nvSpPr>
          <p:spPr bwMode="auto">
            <a:xfrm>
              <a:off x="-4775555" y="-3364365"/>
              <a:ext cx="3473450" cy="3476625"/>
            </a:xfrm>
            <a:prstGeom prst="ellipse">
              <a:avLst/>
            </a:prstGeom>
            <a:noFill/>
            <a:ln>
              <a:noFill/>
            </a:ln>
          </p:spPr>
          <p:txBody>
            <a:bodyPr vert="horz" wrap="square" lIns="91440" tIns="45720" rIns="91440" bIns="45720" numCol="1" anchor="t" anchorCtr="0" compatLnSpc="1"/>
            <a:lstStyle/>
            <a:p>
              <a:endParaRPr lang="zh-CN" altLang="en-US"/>
            </a:p>
          </p:txBody>
        </p:sp>
        <p:sp>
          <p:nvSpPr>
            <p:cNvPr id="49" name="Freeform 22"/>
            <p:cNvSpPr>
              <a:spLocks noEditPoints="1"/>
            </p:cNvSpPr>
            <p:nvPr/>
          </p:nvSpPr>
          <p:spPr bwMode="auto">
            <a:xfrm>
              <a:off x="-4905730" y="-3496127"/>
              <a:ext cx="3735388" cy="3740150"/>
            </a:xfrm>
            <a:custGeom>
              <a:avLst/>
              <a:gdLst>
                <a:gd name="T0" fmla="*/ 850 w 996"/>
                <a:gd name="T1" fmla="*/ 850 h 996"/>
                <a:gd name="T2" fmla="*/ 968 w 996"/>
                <a:gd name="T3" fmla="*/ 498 h 996"/>
                <a:gd name="T4" fmla="*/ 498 w 996"/>
                <a:gd name="T5" fmla="*/ 14 h 996"/>
                <a:gd name="T6" fmla="*/ 467 w 996"/>
                <a:gd name="T7" fmla="*/ 947 h 996"/>
                <a:gd name="T8" fmla="*/ 410 w 996"/>
                <a:gd name="T9" fmla="*/ 953 h 996"/>
                <a:gd name="T10" fmla="*/ 405 w 996"/>
                <a:gd name="T11" fmla="*/ 952 h 996"/>
                <a:gd name="T12" fmla="*/ 220 w 996"/>
                <a:gd name="T13" fmla="*/ 515 h 996"/>
                <a:gd name="T14" fmla="*/ 63 w 996"/>
                <a:gd name="T15" fmla="*/ 515 h 996"/>
                <a:gd name="T16" fmla="*/ 283 w 996"/>
                <a:gd name="T17" fmla="*/ 731 h 996"/>
                <a:gd name="T18" fmla="*/ 515 w 996"/>
                <a:gd name="T19" fmla="*/ 245 h 996"/>
                <a:gd name="T20" fmla="*/ 560 w 996"/>
                <a:gd name="T21" fmla="*/ 63 h 996"/>
                <a:gd name="T22" fmla="*/ 515 w 996"/>
                <a:gd name="T23" fmla="*/ 245 h 996"/>
                <a:gd name="T24" fmla="*/ 515 w 996"/>
                <a:gd name="T25" fmla="*/ 35 h 996"/>
                <a:gd name="T26" fmla="*/ 704 w 996"/>
                <a:gd name="T27" fmla="*/ 481 h 996"/>
                <a:gd name="T28" fmla="*/ 673 w 996"/>
                <a:gd name="T29" fmla="*/ 282 h 996"/>
                <a:gd name="T30" fmla="*/ 700 w 996"/>
                <a:gd name="T31" fmla="*/ 274 h 996"/>
                <a:gd name="T32" fmla="*/ 310 w 996"/>
                <a:gd name="T33" fmla="*/ 245 h 996"/>
                <a:gd name="T34" fmla="*/ 467 w 996"/>
                <a:gd name="T35" fmla="*/ 49 h 996"/>
                <a:gd name="T36" fmla="*/ 480 w 996"/>
                <a:gd name="T37" fmla="*/ 35 h 996"/>
                <a:gd name="T38" fmla="*/ 495 w 996"/>
                <a:gd name="T39" fmla="*/ 245 h 996"/>
                <a:gd name="T40" fmla="*/ 281 w 996"/>
                <a:gd name="T41" fmla="*/ 481 h 996"/>
                <a:gd name="T42" fmla="*/ 481 w 996"/>
                <a:gd name="T43" fmla="*/ 278 h 996"/>
                <a:gd name="T44" fmla="*/ 495 w 996"/>
                <a:gd name="T45" fmla="*/ 264 h 996"/>
                <a:gd name="T46" fmla="*/ 63 w 996"/>
                <a:gd name="T47" fmla="*/ 482 h 996"/>
                <a:gd name="T48" fmla="*/ 220 w 996"/>
                <a:gd name="T49" fmla="*/ 481 h 996"/>
                <a:gd name="T50" fmla="*/ 97 w 996"/>
                <a:gd name="T51" fmla="*/ 264 h 996"/>
                <a:gd name="T52" fmla="*/ 267 w 996"/>
                <a:gd name="T53" fmla="*/ 515 h 996"/>
                <a:gd name="T54" fmla="*/ 281 w 996"/>
                <a:gd name="T55" fmla="*/ 515 h 996"/>
                <a:gd name="T56" fmla="*/ 495 w 996"/>
                <a:gd name="T57" fmla="*/ 731 h 996"/>
                <a:gd name="T58" fmla="*/ 676 w 996"/>
                <a:gd name="T59" fmla="*/ 764 h 996"/>
                <a:gd name="T60" fmla="*/ 515 w 996"/>
                <a:gd name="T61" fmla="*/ 947 h 996"/>
                <a:gd name="T62" fmla="*/ 501 w 996"/>
                <a:gd name="T63" fmla="*/ 962 h 996"/>
                <a:gd name="T64" fmla="*/ 501 w 996"/>
                <a:gd name="T65" fmla="*/ 736 h 996"/>
                <a:gd name="T66" fmla="*/ 718 w 996"/>
                <a:gd name="T67" fmla="*/ 515 h 996"/>
                <a:gd name="T68" fmla="*/ 529 w 996"/>
                <a:gd name="T69" fmla="*/ 717 h 996"/>
                <a:gd name="T70" fmla="*/ 501 w 996"/>
                <a:gd name="T71" fmla="*/ 501 h 996"/>
                <a:gd name="T72" fmla="*/ 947 w 996"/>
                <a:gd name="T73" fmla="*/ 515 h 996"/>
                <a:gd name="T74" fmla="*/ 721 w 996"/>
                <a:gd name="T75" fmla="*/ 703 h 996"/>
                <a:gd name="T76" fmla="*/ 737 w 996"/>
                <a:gd name="T77" fmla="*/ 515 h 996"/>
                <a:gd name="T78" fmla="*/ 875 w 996"/>
                <a:gd name="T79" fmla="*/ 773 h 996"/>
                <a:gd name="T80" fmla="*/ 751 w 996"/>
                <a:gd name="T81" fmla="*/ 481 h 996"/>
                <a:gd name="T82" fmla="*/ 878 w 996"/>
                <a:gd name="T83" fmla="*/ 285 h 996"/>
                <a:gd name="T84" fmla="*/ 751 w 996"/>
                <a:gd name="T85" fmla="*/ 481 h 996"/>
                <a:gd name="T86" fmla="*/ 707 w 996"/>
                <a:gd name="T87" fmla="*/ 282 h 996"/>
                <a:gd name="T88" fmla="*/ 710 w 996"/>
                <a:gd name="T89" fmla="*/ 231 h 996"/>
                <a:gd name="T90" fmla="*/ 806 w 996"/>
                <a:gd name="T91" fmla="*/ 190 h 996"/>
                <a:gd name="T92" fmla="*/ 826 w 996"/>
                <a:gd name="T93" fmla="*/ 170 h 996"/>
                <a:gd name="T94" fmla="*/ 881 w 996"/>
                <a:gd name="T95" fmla="*/ 237 h 996"/>
                <a:gd name="T96" fmla="*/ 261 w 996"/>
                <a:gd name="T97" fmla="*/ 241 h 996"/>
                <a:gd name="T98" fmla="*/ 190 w 996"/>
                <a:gd name="T99" fmla="*/ 190 h 996"/>
                <a:gd name="T100" fmla="*/ 374 w 996"/>
                <a:gd name="T101" fmla="*/ 77 h 996"/>
                <a:gd name="T102" fmla="*/ 126 w 996"/>
                <a:gd name="T103" fmla="*/ 764 h 996"/>
                <a:gd name="T104" fmla="*/ 190 w 996"/>
                <a:gd name="T105" fmla="*/ 806 h 996"/>
                <a:gd name="T106" fmla="*/ 170 w 996"/>
                <a:gd name="T107" fmla="*/ 826 h 996"/>
                <a:gd name="T108" fmla="*/ 99 w 996"/>
                <a:gd name="T109" fmla="*/ 736 h 996"/>
                <a:gd name="T110" fmla="*/ 631 w 996"/>
                <a:gd name="T111" fmla="*/ 939 h 996"/>
                <a:gd name="T112" fmla="*/ 806 w 996"/>
                <a:gd name="T113" fmla="*/ 806 h 996"/>
                <a:gd name="T114" fmla="*/ 609 w 996"/>
                <a:gd name="T115" fmla="*/ 923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96" h="996">
                  <a:moveTo>
                    <a:pt x="498" y="14"/>
                  </a:moveTo>
                  <a:cubicBezTo>
                    <a:pt x="498" y="0"/>
                    <a:pt x="498" y="0"/>
                    <a:pt x="498" y="0"/>
                  </a:cubicBezTo>
                  <a:cubicBezTo>
                    <a:pt x="360" y="0"/>
                    <a:pt x="236" y="56"/>
                    <a:pt x="146" y="146"/>
                  </a:cubicBezTo>
                  <a:cubicBezTo>
                    <a:pt x="56" y="236"/>
                    <a:pt x="0" y="361"/>
                    <a:pt x="0" y="498"/>
                  </a:cubicBezTo>
                  <a:cubicBezTo>
                    <a:pt x="0" y="635"/>
                    <a:pt x="56" y="760"/>
                    <a:pt x="146" y="850"/>
                  </a:cubicBezTo>
                  <a:cubicBezTo>
                    <a:pt x="236" y="940"/>
                    <a:pt x="360" y="996"/>
                    <a:pt x="498" y="996"/>
                  </a:cubicBezTo>
                  <a:cubicBezTo>
                    <a:pt x="635" y="996"/>
                    <a:pt x="760" y="940"/>
                    <a:pt x="850" y="850"/>
                  </a:cubicBezTo>
                  <a:cubicBezTo>
                    <a:pt x="940" y="760"/>
                    <a:pt x="996" y="635"/>
                    <a:pt x="996" y="498"/>
                  </a:cubicBezTo>
                  <a:cubicBezTo>
                    <a:pt x="996" y="361"/>
                    <a:pt x="940" y="236"/>
                    <a:pt x="850" y="146"/>
                  </a:cubicBezTo>
                  <a:cubicBezTo>
                    <a:pt x="760" y="56"/>
                    <a:pt x="635" y="0"/>
                    <a:pt x="498" y="0"/>
                  </a:cubicBezTo>
                  <a:cubicBezTo>
                    <a:pt x="498" y="14"/>
                    <a:pt x="498" y="14"/>
                    <a:pt x="498" y="14"/>
                  </a:cubicBezTo>
                  <a:cubicBezTo>
                    <a:pt x="498" y="28"/>
                    <a:pt x="498" y="28"/>
                    <a:pt x="498" y="28"/>
                  </a:cubicBezTo>
                  <a:cubicBezTo>
                    <a:pt x="628" y="28"/>
                    <a:pt x="745" y="81"/>
                    <a:pt x="830" y="166"/>
                  </a:cubicBezTo>
                  <a:cubicBezTo>
                    <a:pt x="915" y="251"/>
                    <a:pt x="968" y="368"/>
                    <a:pt x="968" y="498"/>
                  </a:cubicBezTo>
                  <a:cubicBezTo>
                    <a:pt x="968" y="628"/>
                    <a:pt x="915" y="745"/>
                    <a:pt x="830" y="830"/>
                  </a:cubicBezTo>
                  <a:cubicBezTo>
                    <a:pt x="745" y="915"/>
                    <a:pt x="628" y="968"/>
                    <a:pt x="498" y="968"/>
                  </a:cubicBezTo>
                  <a:cubicBezTo>
                    <a:pt x="368" y="968"/>
                    <a:pt x="251" y="915"/>
                    <a:pt x="166" y="830"/>
                  </a:cubicBezTo>
                  <a:cubicBezTo>
                    <a:pt x="81" y="745"/>
                    <a:pt x="28" y="628"/>
                    <a:pt x="28" y="498"/>
                  </a:cubicBezTo>
                  <a:cubicBezTo>
                    <a:pt x="28" y="368"/>
                    <a:pt x="81" y="251"/>
                    <a:pt x="166" y="166"/>
                  </a:cubicBezTo>
                  <a:cubicBezTo>
                    <a:pt x="251" y="81"/>
                    <a:pt x="368" y="28"/>
                    <a:pt x="498" y="28"/>
                  </a:cubicBezTo>
                  <a:lnTo>
                    <a:pt x="498" y="14"/>
                  </a:lnTo>
                  <a:close/>
                  <a:moveTo>
                    <a:pt x="413" y="939"/>
                  </a:moveTo>
                  <a:cubicBezTo>
                    <a:pt x="424" y="931"/>
                    <a:pt x="424" y="931"/>
                    <a:pt x="424" y="931"/>
                  </a:cubicBezTo>
                  <a:cubicBezTo>
                    <a:pt x="382" y="878"/>
                    <a:pt x="347" y="815"/>
                    <a:pt x="323" y="746"/>
                  </a:cubicBezTo>
                  <a:cubicBezTo>
                    <a:pt x="309" y="750"/>
                    <a:pt x="309" y="750"/>
                    <a:pt x="309" y="750"/>
                  </a:cubicBezTo>
                  <a:cubicBezTo>
                    <a:pt x="309" y="764"/>
                    <a:pt x="309" y="764"/>
                    <a:pt x="309" y="764"/>
                  </a:cubicBezTo>
                  <a:cubicBezTo>
                    <a:pt x="467" y="764"/>
                    <a:pt x="467" y="764"/>
                    <a:pt x="467" y="764"/>
                  </a:cubicBezTo>
                  <a:cubicBezTo>
                    <a:pt x="467" y="947"/>
                    <a:pt x="467" y="947"/>
                    <a:pt x="467" y="947"/>
                  </a:cubicBezTo>
                  <a:cubicBezTo>
                    <a:pt x="481" y="947"/>
                    <a:pt x="481" y="947"/>
                    <a:pt x="481" y="947"/>
                  </a:cubicBezTo>
                  <a:cubicBezTo>
                    <a:pt x="481" y="933"/>
                    <a:pt x="481" y="933"/>
                    <a:pt x="481" y="933"/>
                  </a:cubicBezTo>
                  <a:cubicBezTo>
                    <a:pt x="459" y="932"/>
                    <a:pt x="437" y="930"/>
                    <a:pt x="415" y="926"/>
                  </a:cubicBezTo>
                  <a:cubicBezTo>
                    <a:pt x="413" y="939"/>
                    <a:pt x="413" y="939"/>
                    <a:pt x="413" y="939"/>
                  </a:cubicBezTo>
                  <a:cubicBezTo>
                    <a:pt x="424" y="931"/>
                    <a:pt x="424" y="931"/>
                    <a:pt x="424" y="931"/>
                  </a:cubicBezTo>
                  <a:cubicBezTo>
                    <a:pt x="413" y="939"/>
                    <a:pt x="413" y="939"/>
                    <a:pt x="413" y="939"/>
                  </a:cubicBezTo>
                  <a:cubicBezTo>
                    <a:pt x="410" y="953"/>
                    <a:pt x="410" y="953"/>
                    <a:pt x="410" y="953"/>
                  </a:cubicBezTo>
                  <a:cubicBezTo>
                    <a:pt x="433" y="958"/>
                    <a:pt x="456" y="960"/>
                    <a:pt x="480" y="961"/>
                  </a:cubicBezTo>
                  <a:cubicBezTo>
                    <a:pt x="495" y="962"/>
                    <a:pt x="495" y="962"/>
                    <a:pt x="495" y="962"/>
                  </a:cubicBezTo>
                  <a:cubicBezTo>
                    <a:pt x="495" y="736"/>
                    <a:pt x="495" y="736"/>
                    <a:pt x="495" y="736"/>
                  </a:cubicBezTo>
                  <a:cubicBezTo>
                    <a:pt x="290" y="736"/>
                    <a:pt x="290" y="736"/>
                    <a:pt x="290" y="736"/>
                  </a:cubicBezTo>
                  <a:cubicBezTo>
                    <a:pt x="296" y="755"/>
                    <a:pt x="296" y="755"/>
                    <a:pt x="296" y="755"/>
                  </a:cubicBezTo>
                  <a:cubicBezTo>
                    <a:pt x="322" y="827"/>
                    <a:pt x="358" y="893"/>
                    <a:pt x="402" y="948"/>
                  </a:cubicBezTo>
                  <a:cubicBezTo>
                    <a:pt x="405" y="952"/>
                    <a:pt x="405" y="952"/>
                    <a:pt x="405" y="952"/>
                  </a:cubicBezTo>
                  <a:cubicBezTo>
                    <a:pt x="410" y="953"/>
                    <a:pt x="410" y="953"/>
                    <a:pt x="410" y="953"/>
                  </a:cubicBezTo>
                  <a:lnTo>
                    <a:pt x="413" y="939"/>
                  </a:lnTo>
                  <a:close/>
                  <a:moveTo>
                    <a:pt x="49" y="515"/>
                  </a:moveTo>
                  <a:cubicBezTo>
                    <a:pt x="49" y="529"/>
                    <a:pt x="49" y="529"/>
                    <a:pt x="49" y="529"/>
                  </a:cubicBezTo>
                  <a:cubicBezTo>
                    <a:pt x="234" y="529"/>
                    <a:pt x="234" y="529"/>
                    <a:pt x="234" y="529"/>
                  </a:cubicBezTo>
                  <a:cubicBezTo>
                    <a:pt x="234" y="515"/>
                    <a:pt x="234" y="515"/>
                    <a:pt x="234" y="515"/>
                  </a:cubicBezTo>
                  <a:cubicBezTo>
                    <a:pt x="220" y="515"/>
                    <a:pt x="220" y="515"/>
                    <a:pt x="220" y="515"/>
                  </a:cubicBezTo>
                  <a:cubicBezTo>
                    <a:pt x="222" y="587"/>
                    <a:pt x="232" y="657"/>
                    <a:pt x="251" y="721"/>
                  </a:cubicBezTo>
                  <a:cubicBezTo>
                    <a:pt x="264" y="717"/>
                    <a:pt x="264" y="717"/>
                    <a:pt x="264" y="717"/>
                  </a:cubicBezTo>
                  <a:cubicBezTo>
                    <a:pt x="264" y="703"/>
                    <a:pt x="264" y="703"/>
                    <a:pt x="264" y="703"/>
                  </a:cubicBezTo>
                  <a:cubicBezTo>
                    <a:pt x="105" y="703"/>
                    <a:pt x="105" y="703"/>
                    <a:pt x="105" y="703"/>
                  </a:cubicBezTo>
                  <a:cubicBezTo>
                    <a:pt x="105" y="717"/>
                    <a:pt x="105" y="717"/>
                    <a:pt x="105" y="717"/>
                  </a:cubicBezTo>
                  <a:cubicBezTo>
                    <a:pt x="118" y="711"/>
                    <a:pt x="118" y="711"/>
                    <a:pt x="118" y="711"/>
                  </a:cubicBezTo>
                  <a:cubicBezTo>
                    <a:pt x="85" y="652"/>
                    <a:pt x="65" y="586"/>
                    <a:pt x="63" y="515"/>
                  </a:cubicBezTo>
                  <a:cubicBezTo>
                    <a:pt x="49" y="515"/>
                    <a:pt x="49" y="515"/>
                    <a:pt x="49" y="515"/>
                  </a:cubicBezTo>
                  <a:cubicBezTo>
                    <a:pt x="49" y="529"/>
                    <a:pt x="49" y="529"/>
                    <a:pt x="49" y="529"/>
                  </a:cubicBezTo>
                  <a:cubicBezTo>
                    <a:pt x="49" y="515"/>
                    <a:pt x="49" y="515"/>
                    <a:pt x="49" y="515"/>
                  </a:cubicBezTo>
                  <a:cubicBezTo>
                    <a:pt x="35" y="516"/>
                    <a:pt x="35" y="516"/>
                    <a:pt x="35" y="516"/>
                  </a:cubicBezTo>
                  <a:cubicBezTo>
                    <a:pt x="38" y="591"/>
                    <a:pt x="58" y="662"/>
                    <a:pt x="93" y="724"/>
                  </a:cubicBezTo>
                  <a:cubicBezTo>
                    <a:pt x="97" y="731"/>
                    <a:pt x="97" y="731"/>
                    <a:pt x="97" y="731"/>
                  </a:cubicBezTo>
                  <a:cubicBezTo>
                    <a:pt x="283" y="731"/>
                    <a:pt x="283" y="731"/>
                    <a:pt x="283" y="731"/>
                  </a:cubicBezTo>
                  <a:cubicBezTo>
                    <a:pt x="278" y="714"/>
                    <a:pt x="278" y="714"/>
                    <a:pt x="278" y="714"/>
                  </a:cubicBezTo>
                  <a:cubicBezTo>
                    <a:pt x="260" y="651"/>
                    <a:pt x="250" y="584"/>
                    <a:pt x="248" y="515"/>
                  </a:cubicBezTo>
                  <a:cubicBezTo>
                    <a:pt x="248" y="501"/>
                    <a:pt x="248" y="501"/>
                    <a:pt x="248" y="501"/>
                  </a:cubicBezTo>
                  <a:cubicBezTo>
                    <a:pt x="34" y="501"/>
                    <a:pt x="34" y="501"/>
                    <a:pt x="34" y="501"/>
                  </a:cubicBezTo>
                  <a:cubicBezTo>
                    <a:pt x="35" y="516"/>
                    <a:pt x="35" y="516"/>
                    <a:pt x="35" y="516"/>
                  </a:cubicBezTo>
                  <a:lnTo>
                    <a:pt x="49" y="515"/>
                  </a:lnTo>
                  <a:close/>
                  <a:moveTo>
                    <a:pt x="515" y="245"/>
                  </a:moveTo>
                  <a:cubicBezTo>
                    <a:pt x="529" y="245"/>
                    <a:pt x="529" y="245"/>
                    <a:pt x="529" y="245"/>
                  </a:cubicBezTo>
                  <a:cubicBezTo>
                    <a:pt x="529" y="49"/>
                    <a:pt x="529" y="49"/>
                    <a:pt x="529" y="49"/>
                  </a:cubicBezTo>
                  <a:cubicBezTo>
                    <a:pt x="515" y="49"/>
                    <a:pt x="515" y="49"/>
                    <a:pt x="515" y="49"/>
                  </a:cubicBezTo>
                  <a:cubicBezTo>
                    <a:pt x="514" y="63"/>
                    <a:pt x="514" y="63"/>
                    <a:pt x="514" y="63"/>
                  </a:cubicBezTo>
                  <a:cubicBezTo>
                    <a:pt x="533" y="64"/>
                    <a:pt x="551" y="65"/>
                    <a:pt x="568" y="68"/>
                  </a:cubicBezTo>
                  <a:cubicBezTo>
                    <a:pt x="570" y="54"/>
                    <a:pt x="570" y="54"/>
                    <a:pt x="570" y="54"/>
                  </a:cubicBezTo>
                  <a:cubicBezTo>
                    <a:pt x="560" y="63"/>
                    <a:pt x="560" y="63"/>
                    <a:pt x="560" y="63"/>
                  </a:cubicBezTo>
                  <a:cubicBezTo>
                    <a:pt x="602" y="116"/>
                    <a:pt x="637" y="180"/>
                    <a:pt x="662" y="250"/>
                  </a:cubicBezTo>
                  <a:cubicBezTo>
                    <a:pt x="675" y="245"/>
                    <a:pt x="675" y="245"/>
                    <a:pt x="675" y="245"/>
                  </a:cubicBezTo>
                  <a:cubicBezTo>
                    <a:pt x="675" y="231"/>
                    <a:pt x="675" y="231"/>
                    <a:pt x="675" y="231"/>
                  </a:cubicBezTo>
                  <a:cubicBezTo>
                    <a:pt x="515" y="231"/>
                    <a:pt x="515" y="231"/>
                    <a:pt x="515" y="231"/>
                  </a:cubicBezTo>
                  <a:cubicBezTo>
                    <a:pt x="515" y="245"/>
                    <a:pt x="515" y="245"/>
                    <a:pt x="515" y="245"/>
                  </a:cubicBezTo>
                  <a:cubicBezTo>
                    <a:pt x="529" y="245"/>
                    <a:pt x="529" y="245"/>
                    <a:pt x="529" y="245"/>
                  </a:cubicBezTo>
                  <a:cubicBezTo>
                    <a:pt x="515" y="245"/>
                    <a:pt x="515" y="245"/>
                    <a:pt x="515" y="245"/>
                  </a:cubicBezTo>
                  <a:cubicBezTo>
                    <a:pt x="515" y="259"/>
                    <a:pt x="515" y="259"/>
                    <a:pt x="515" y="259"/>
                  </a:cubicBezTo>
                  <a:cubicBezTo>
                    <a:pt x="695" y="259"/>
                    <a:pt x="695" y="259"/>
                    <a:pt x="695" y="259"/>
                  </a:cubicBezTo>
                  <a:cubicBezTo>
                    <a:pt x="689" y="240"/>
                    <a:pt x="689" y="240"/>
                    <a:pt x="689" y="240"/>
                  </a:cubicBezTo>
                  <a:cubicBezTo>
                    <a:pt x="663" y="167"/>
                    <a:pt x="626" y="101"/>
                    <a:pt x="581" y="46"/>
                  </a:cubicBezTo>
                  <a:cubicBezTo>
                    <a:pt x="578" y="41"/>
                    <a:pt x="578" y="41"/>
                    <a:pt x="578" y="41"/>
                  </a:cubicBezTo>
                  <a:cubicBezTo>
                    <a:pt x="573" y="41"/>
                    <a:pt x="573" y="41"/>
                    <a:pt x="573" y="41"/>
                  </a:cubicBezTo>
                  <a:cubicBezTo>
                    <a:pt x="554" y="38"/>
                    <a:pt x="535" y="36"/>
                    <a:pt x="515" y="35"/>
                  </a:cubicBezTo>
                  <a:cubicBezTo>
                    <a:pt x="501" y="34"/>
                    <a:pt x="501" y="34"/>
                    <a:pt x="501" y="34"/>
                  </a:cubicBezTo>
                  <a:cubicBezTo>
                    <a:pt x="501" y="259"/>
                    <a:pt x="501" y="259"/>
                    <a:pt x="501" y="259"/>
                  </a:cubicBezTo>
                  <a:cubicBezTo>
                    <a:pt x="515" y="259"/>
                    <a:pt x="515" y="259"/>
                    <a:pt x="515" y="259"/>
                  </a:cubicBezTo>
                  <a:lnTo>
                    <a:pt x="515" y="245"/>
                  </a:lnTo>
                  <a:close/>
                  <a:moveTo>
                    <a:pt x="686" y="278"/>
                  </a:moveTo>
                  <a:cubicBezTo>
                    <a:pt x="673" y="282"/>
                    <a:pt x="673" y="282"/>
                    <a:pt x="673" y="282"/>
                  </a:cubicBezTo>
                  <a:cubicBezTo>
                    <a:pt x="691" y="344"/>
                    <a:pt x="702" y="411"/>
                    <a:pt x="704" y="481"/>
                  </a:cubicBezTo>
                  <a:cubicBezTo>
                    <a:pt x="718" y="481"/>
                    <a:pt x="718" y="481"/>
                    <a:pt x="718" y="481"/>
                  </a:cubicBezTo>
                  <a:cubicBezTo>
                    <a:pt x="718" y="467"/>
                    <a:pt x="718" y="467"/>
                    <a:pt x="718" y="467"/>
                  </a:cubicBezTo>
                  <a:cubicBezTo>
                    <a:pt x="529" y="467"/>
                    <a:pt x="529" y="467"/>
                    <a:pt x="529" y="467"/>
                  </a:cubicBezTo>
                  <a:cubicBezTo>
                    <a:pt x="529" y="292"/>
                    <a:pt x="529" y="292"/>
                    <a:pt x="529" y="292"/>
                  </a:cubicBezTo>
                  <a:cubicBezTo>
                    <a:pt x="686" y="292"/>
                    <a:pt x="686" y="292"/>
                    <a:pt x="686" y="292"/>
                  </a:cubicBezTo>
                  <a:cubicBezTo>
                    <a:pt x="686" y="278"/>
                    <a:pt x="686" y="278"/>
                    <a:pt x="686" y="278"/>
                  </a:cubicBezTo>
                  <a:cubicBezTo>
                    <a:pt x="673" y="282"/>
                    <a:pt x="673" y="282"/>
                    <a:pt x="673" y="282"/>
                  </a:cubicBezTo>
                  <a:cubicBezTo>
                    <a:pt x="686" y="278"/>
                    <a:pt x="686" y="278"/>
                    <a:pt x="686" y="278"/>
                  </a:cubicBezTo>
                  <a:cubicBezTo>
                    <a:pt x="686" y="264"/>
                    <a:pt x="686" y="264"/>
                    <a:pt x="686" y="264"/>
                  </a:cubicBezTo>
                  <a:cubicBezTo>
                    <a:pt x="501" y="264"/>
                    <a:pt x="501" y="264"/>
                    <a:pt x="501" y="264"/>
                  </a:cubicBezTo>
                  <a:cubicBezTo>
                    <a:pt x="501" y="495"/>
                    <a:pt x="501" y="495"/>
                    <a:pt x="501" y="495"/>
                  </a:cubicBezTo>
                  <a:cubicBezTo>
                    <a:pt x="732" y="495"/>
                    <a:pt x="732" y="495"/>
                    <a:pt x="732" y="495"/>
                  </a:cubicBezTo>
                  <a:cubicBezTo>
                    <a:pt x="732" y="481"/>
                    <a:pt x="732" y="481"/>
                    <a:pt x="732" y="481"/>
                  </a:cubicBezTo>
                  <a:cubicBezTo>
                    <a:pt x="730" y="408"/>
                    <a:pt x="719" y="339"/>
                    <a:pt x="700" y="274"/>
                  </a:cubicBezTo>
                  <a:cubicBezTo>
                    <a:pt x="697" y="264"/>
                    <a:pt x="697" y="264"/>
                    <a:pt x="697" y="264"/>
                  </a:cubicBezTo>
                  <a:cubicBezTo>
                    <a:pt x="686" y="264"/>
                    <a:pt x="686" y="264"/>
                    <a:pt x="686" y="264"/>
                  </a:cubicBezTo>
                  <a:lnTo>
                    <a:pt x="686" y="278"/>
                  </a:lnTo>
                  <a:close/>
                  <a:moveTo>
                    <a:pt x="481" y="245"/>
                  </a:moveTo>
                  <a:cubicBezTo>
                    <a:pt x="481" y="231"/>
                    <a:pt x="481" y="231"/>
                    <a:pt x="481" y="231"/>
                  </a:cubicBezTo>
                  <a:cubicBezTo>
                    <a:pt x="310" y="231"/>
                    <a:pt x="310" y="231"/>
                    <a:pt x="310" y="231"/>
                  </a:cubicBezTo>
                  <a:cubicBezTo>
                    <a:pt x="310" y="245"/>
                    <a:pt x="310" y="245"/>
                    <a:pt x="310" y="245"/>
                  </a:cubicBezTo>
                  <a:cubicBezTo>
                    <a:pt x="323" y="250"/>
                    <a:pt x="323" y="250"/>
                    <a:pt x="323" y="250"/>
                  </a:cubicBezTo>
                  <a:cubicBezTo>
                    <a:pt x="347" y="180"/>
                    <a:pt x="382" y="118"/>
                    <a:pt x="424" y="65"/>
                  </a:cubicBezTo>
                  <a:cubicBezTo>
                    <a:pt x="413" y="57"/>
                    <a:pt x="413" y="57"/>
                    <a:pt x="413" y="57"/>
                  </a:cubicBezTo>
                  <a:cubicBezTo>
                    <a:pt x="415" y="70"/>
                    <a:pt x="415" y="70"/>
                    <a:pt x="415" y="70"/>
                  </a:cubicBezTo>
                  <a:cubicBezTo>
                    <a:pt x="437" y="66"/>
                    <a:pt x="459" y="64"/>
                    <a:pt x="481" y="63"/>
                  </a:cubicBezTo>
                  <a:cubicBezTo>
                    <a:pt x="481" y="49"/>
                    <a:pt x="481" y="49"/>
                    <a:pt x="481" y="49"/>
                  </a:cubicBezTo>
                  <a:cubicBezTo>
                    <a:pt x="467" y="49"/>
                    <a:pt x="467" y="49"/>
                    <a:pt x="467" y="49"/>
                  </a:cubicBezTo>
                  <a:cubicBezTo>
                    <a:pt x="467" y="245"/>
                    <a:pt x="467" y="245"/>
                    <a:pt x="467" y="245"/>
                  </a:cubicBezTo>
                  <a:cubicBezTo>
                    <a:pt x="481" y="245"/>
                    <a:pt x="481" y="245"/>
                    <a:pt x="481" y="245"/>
                  </a:cubicBezTo>
                  <a:cubicBezTo>
                    <a:pt x="481" y="231"/>
                    <a:pt x="481" y="231"/>
                    <a:pt x="481" y="231"/>
                  </a:cubicBezTo>
                  <a:cubicBezTo>
                    <a:pt x="481" y="245"/>
                    <a:pt x="481" y="245"/>
                    <a:pt x="481" y="245"/>
                  </a:cubicBezTo>
                  <a:cubicBezTo>
                    <a:pt x="495" y="245"/>
                    <a:pt x="495" y="245"/>
                    <a:pt x="495" y="245"/>
                  </a:cubicBezTo>
                  <a:cubicBezTo>
                    <a:pt x="495" y="34"/>
                    <a:pt x="495" y="34"/>
                    <a:pt x="495" y="34"/>
                  </a:cubicBezTo>
                  <a:cubicBezTo>
                    <a:pt x="480" y="35"/>
                    <a:pt x="480" y="35"/>
                    <a:pt x="480" y="35"/>
                  </a:cubicBezTo>
                  <a:cubicBezTo>
                    <a:pt x="456" y="36"/>
                    <a:pt x="433" y="38"/>
                    <a:pt x="410" y="43"/>
                  </a:cubicBezTo>
                  <a:cubicBezTo>
                    <a:pt x="405" y="44"/>
                    <a:pt x="405" y="44"/>
                    <a:pt x="405" y="44"/>
                  </a:cubicBezTo>
                  <a:cubicBezTo>
                    <a:pt x="402" y="48"/>
                    <a:pt x="402" y="48"/>
                    <a:pt x="402" y="48"/>
                  </a:cubicBezTo>
                  <a:cubicBezTo>
                    <a:pt x="358" y="103"/>
                    <a:pt x="322" y="168"/>
                    <a:pt x="296" y="240"/>
                  </a:cubicBezTo>
                  <a:cubicBezTo>
                    <a:pt x="290" y="259"/>
                    <a:pt x="290" y="259"/>
                    <a:pt x="290" y="259"/>
                  </a:cubicBezTo>
                  <a:cubicBezTo>
                    <a:pt x="495" y="259"/>
                    <a:pt x="495" y="259"/>
                    <a:pt x="495" y="259"/>
                  </a:cubicBezTo>
                  <a:cubicBezTo>
                    <a:pt x="495" y="245"/>
                    <a:pt x="495" y="245"/>
                    <a:pt x="495" y="245"/>
                  </a:cubicBezTo>
                  <a:lnTo>
                    <a:pt x="481" y="245"/>
                  </a:lnTo>
                  <a:close/>
                  <a:moveTo>
                    <a:pt x="481" y="278"/>
                  </a:moveTo>
                  <a:cubicBezTo>
                    <a:pt x="467" y="278"/>
                    <a:pt x="467" y="278"/>
                    <a:pt x="467" y="278"/>
                  </a:cubicBezTo>
                  <a:cubicBezTo>
                    <a:pt x="467" y="467"/>
                    <a:pt x="467" y="467"/>
                    <a:pt x="467" y="467"/>
                  </a:cubicBezTo>
                  <a:cubicBezTo>
                    <a:pt x="267" y="467"/>
                    <a:pt x="267" y="467"/>
                    <a:pt x="267" y="467"/>
                  </a:cubicBezTo>
                  <a:cubicBezTo>
                    <a:pt x="267" y="481"/>
                    <a:pt x="267" y="481"/>
                    <a:pt x="267" y="481"/>
                  </a:cubicBezTo>
                  <a:cubicBezTo>
                    <a:pt x="281" y="481"/>
                    <a:pt x="281" y="481"/>
                    <a:pt x="281" y="481"/>
                  </a:cubicBezTo>
                  <a:cubicBezTo>
                    <a:pt x="283" y="411"/>
                    <a:pt x="293" y="344"/>
                    <a:pt x="312" y="282"/>
                  </a:cubicBezTo>
                  <a:cubicBezTo>
                    <a:pt x="299" y="278"/>
                    <a:pt x="299" y="278"/>
                    <a:pt x="299" y="278"/>
                  </a:cubicBezTo>
                  <a:cubicBezTo>
                    <a:pt x="299" y="292"/>
                    <a:pt x="299" y="292"/>
                    <a:pt x="299" y="292"/>
                  </a:cubicBezTo>
                  <a:cubicBezTo>
                    <a:pt x="481" y="292"/>
                    <a:pt x="481" y="292"/>
                    <a:pt x="481" y="292"/>
                  </a:cubicBezTo>
                  <a:cubicBezTo>
                    <a:pt x="481" y="278"/>
                    <a:pt x="481" y="278"/>
                    <a:pt x="481" y="278"/>
                  </a:cubicBezTo>
                  <a:cubicBezTo>
                    <a:pt x="467" y="278"/>
                    <a:pt x="467" y="278"/>
                    <a:pt x="467" y="278"/>
                  </a:cubicBezTo>
                  <a:cubicBezTo>
                    <a:pt x="481" y="278"/>
                    <a:pt x="481" y="278"/>
                    <a:pt x="481" y="278"/>
                  </a:cubicBezTo>
                  <a:cubicBezTo>
                    <a:pt x="481" y="264"/>
                    <a:pt x="481" y="264"/>
                    <a:pt x="481" y="264"/>
                  </a:cubicBezTo>
                  <a:cubicBezTo>
                    <a:pt x="288" y="264"/>
                    <a:pt x="288" y="264"/>
                    <a:pt x="288" y="264"/>
                  </a:cubicBezTo>
                  <a:cubicBezTo>
                    <a:pt x="285" y="274"/>
                    <a:pt x="285" y="274"/>
                    <a:pt x="285" y="274"/>
                  </a:cubicBezTo>
                  <a:cubicBezTo>
                    <a:pt x="266" y="339"/>
                    <a:pt x="255" y="408"/>
                    <a:pt x="253" y="481"/>
                  </a:cubicBezTo>
                  <a:cubicBezTo>
                    <a:pt x="253" y="495"/>
                    <a:pt x="253" y="495"/>
                    <a:pt x="253" y="495"/>
                  </a:cubicBezTo>
                  <a:cubicBezTo>
                    <a:pt x="495" y="495"/>
                    <a:pt x="495" y="495"/>
                    <a:pt x="495" y="495"/>
                  </a:cubicBezTo>
                  <a:cubicBezTo>
                    <a:pt x="495" y="264"/>
                    <a:pt x="495" y="264"/>
                    <a:pt x="495" y="264"/>
                  </a:cubicBezTo>
                  <a:cubicBezTo>
                    <a:pt x="481" y="264"/>
                    <a:pt x="481" y="264"/>
                    <a:pt x="481" y="264"/>
                  </a:cubicBezTo>
                  <a:lnTo>
                    <a:pt x="481" y="278"/>
                  </a:lnTo>
                  <a:close/>
                  <a:moveTo>
                    <a:pt x="234" y="481"/>
                  </a:moveTo>
                  <a:cubicBezTo>
                    <a:pt x="234" y="467"/>
                    <a:pt x="234" y="467"/>
                    <a:pt x="234" y="467"/>
                  </a:cubicBezTo>
                  <a:cubicBezTo>
                    <a:pt x="49" y="467"/>
                    <a:pt x="49" y="467"/>
                    <a:pt x="49" y="467"/>
                  </a:cubicBezTo>
                  <a:cubicBezTo>
                    <a:pt x="49" y="481"/>
                    <a:pt x="49" y="481"/>
                    <a:pt x="49" y="481"/>
                  </a:cubicBezTo>
                  <a:cubicBezTo>
                    <a:pt x="63" y="482"/>
                    <a:pt x="63" y="482"/>
                    <a:pt x="63" y="482"/>
                  </a:cubicBezTo>
                  <a:cubicBezTo>
                    <a:pt x="65" y="410"/>
                    <a:pt x="85" y="344"/>
                    <a:pt x="118" y="285"/>
                  </a:cubicBezTo>
                  <a:cubicBezTo>
                    <a:pt x="106" y="278"/>
                    <a:pt x="106" y="278"/>
                    <a:pt x="106" y="278"/>
                  </a:cubicBezTo>
                  <a:cubicBezTo>
                    <a:pt x="106" y="292"/>
                    <a:pt x="106" y="292"/>
                    <a:pt x="106" y="292"/>
                  </a:cubicBezTo>
                  <a:cubicBezTo>
                    <a:pt x="264" y="292"/>
                    <a:pt x="264" y="292"/>
                    <a:pt x="264" y="292"/>
                  </a:cubicBezTo>
                  <a:cubicBezTo>
                    <a:pt x="264" y="278"/>
                    <a:pt x="264" y="278"/>
                    <a:pt x="264" y="278"/>
                  </a:cubicBezTo>
                  <a:cubicBezTo>
                    <a:pt x="251" y="274"/>
                    <a:pt x="251" y="274"/>
                    <a:pt x="251" y="274"/>
                  </a:cubicBezTo>
                  <a:cubicBezTo>
                    <a:pt x="232" y="339"/>
                    <a:pt x="222" y="409"/>
                    <a:pt x="220" y="481"/>
                  </a:cubicBezTo>
                  <a:cubicBezTo>
                    <a:pt x="234" y="481"/>
                    <a:pt x="234" y="481"/>
                    <a:pt x="234" y="481"/>
                  </a:cubicBezTo>
                  <a:cubicBezTo>
                    <a:pt x="234" y="467"/>
                    <a:pt x="234" y="467"/>
                    <a:pt x="234" y="467"/>
                  </a:cubicBezTo>
                  <a:cubicBezTo>
                    <a:pt x="234" y="481"/>
                    <a:pt x="234" y="481"/>
                    <a:pt x="234" y="481"/>
                  </a:cubicBezTo>
                  <a:cubicBezTo>
                    <a:pt x="248" y="481"/>
                    <a:pt x="248" y="481"/>
                    <a:pt x="248" y="481"/>
                  </a:cubicBezTo>
                  <a:cubicBezTo>
                    <a:pt x="250" y="412"/>
                    <a:pt x="260" y="345"/>
                    <a:pt x="278" y="282"/>
                  </a:cubicBezTo>
                  <a:cubicBezTo>
                    <a:pt x="283" y="264"/>
                    <a:pt x="283" y="264"/>
                    <a:pt x="283" y="264"/>
                  </a:cubicBezTo>
                  <a:cubicBezTo>
                    <a:pt x="97" y="264"/>
                    <a:pt x="97" y="264"/>
                    <a:pt x="97" y="264"/>
                  </a:cubicBezTo>
                  <a:cubicBezTo>
                    <a:pt x="93" y="271"/>
                    <a:pt x="93" y="271"/>
                    <a:pt x="93" y="271"/>
                  </a:cubicBezTo>
                  <a:cubicBezTo>
                    <a:pt x="59" y="334"/>
                    <a:pt x="38" y="405"/>
                    <a:pt x="35" y="480"/>
                  </a:cubicBezTo>
                  <a:cubicBezTo>
                    <a:pt x="34" y="495"/>
                    <a:pt x="34" y="495"/>
                    <a:pt x="34" y="495"/>
                  </a:cubicBezTo>
                  <a:cubicBezTo>
                    <a:pt x="248" y="495"/>
                    <a:pt x="248" y="495"/>
                    <a:pt x="248" y="495"/>
                  </a:cubicBezTo>
                  <a:cubicBezTo>
                    <a:pt x="248" y="481"/>
                    <a:pt x="248" y="481"/>
                    <a:pt x="248" y="481"/>
                  </a:cubicBezTo>
                  <a:lnTo>
                    <a:pt x="234" y="481"/>
                  </a:lnTo>
                  <a:close/>
                  <a:moveTo>
                    <a:pt x="267" y="515"/>
                  </a:moveTo>
                  <a:cubicBezTo>
                    <a:pt x="267" y="529"/>
                    <a:pt x="267" y="529"/>
                    <a:pt x="267" y="529"/>
                  </a:cubicBezTo>
                  <a:cubicBezTo>
                    <a:pt x="467" y="529"/>
                    <a:pt x="467" y="529"/>
                    <a:pt x="467" y="529"/>
                  </a:cubicBezTo>
                  <a:cubicBezTo>
                    <a:pt x="467" y="703"/>
                    <a:pt x="467" y="703"/>
                    <a:pt x="467" y="703"/>
                  </a:cubicBezTo>
                  <a:cubicBezTo>
                    <a:pt x="299" y="703"/>
                    <a:pt x="299" y="703"/>
                    <a:pt x="299" y="703"/>
                  </a:cubicBezTo>
                  <a:cubicBezTo>
                    <a:pt x="299" y="717"/>
                    <a:pt x="299" y="717"/>
                    <a:pt x="299" y="717"/>
                  </a:cubicBezTo>
                  <a:cubicBezTo>
                    <a:pt x="312" y="713"/>
                    <a:pt x="312" y="713"/>
                    <a:pt x="312" y="713"/>
                  </a:cubicBezTo>
                  <a:cubicBezTo>
                    <a:pt x="293" y="651"/>
                    <a:pt x="283" y="585"/>
                    <a:pt x="281" y="515"/>
                  </a:cubicBezTo>
                  <a:cubicBezTo>
                    <a:pt x="267" y="515"/>
                    <a:pt x="267" y="515"/>
                    <a:pt x="267" y="515"/>
                  </a:cubicBezTo>
                  <a:cubicBezTo>
                    <a:pt x="267" y="529"/>
                    <a:pt x="267" y="529"/>
                    <a:pt x="267" y="529"/>
                  </a:cubicBezTo>
                  <a:cubicBezTo>
                    <a:pt x="267" y="515"/>
                    <a:pt x="267" y="515"/>
                    <a:pt x="267" y="515"/>
                  </a:cubicBezTo>
                  <a:cubicBezTo>
                    <a:pt x="253" y="515"/>
                    <a:pt x="253" y="515"/>
                    <a:pt x="253" y="515"/>
                  </a:cubicBezTo>
                  <a:cubicBezTo>
                    <a:pt x="255" y="588"/>
                    <a:pt x="266" y="657"/>
                    <a:pt x="285" y="721"/>
                  </a:cubicBezTo>
                  <a:cubicBezTo>
                    <a:pt x="288" y="731"/>
                    <a:pt x="288" y="731"/>
                    <a:pt x="288" y="731"/>
                  </a:cubicBezTo>
                  <a:cubicBezTo>
                    <a:pt x="495" y="731"/>
                    <a:pt x="495" y="731"/>
                    <a:pt x="495" y="731"/>
                  </a:cubicBezTo>
                  <a:cubicBezTo>
                    <a:pt x="495" y="501"/>
                    <a:pt x="495" y="501"/>
                    <a:pt x="495" y="501"/>
                  </a:cubicBezTo>
                  <a:cubicBezTo>
                    <a:pt x="253" y="501"/>
                    <a:pt x="253" y="501"/>
                    <a:pt x="253" y="501"/>
                  </a:cubicBezTo>
                  <a:cubicBezTo>
                    <a:pt x="253" y="515"/>
                    <a:pt x="253" y="515"/>
                    <a:pt x="253" y="515"/>
                  </a:cubicBezTo>
                  <a:lnTo>
                    <a:pt x="267" y="515"/>
                  </a:lnTo>
                  <a:close/>
                  <a:moveTo>
                    <a:pt x="515" y="750"/>
                  </a:moveTo>
                  <a:cubicBezTo>
                    <a:pt x="515" y="764"/>
                    <a:pt x="515" y="764"/>
                    <a:pt x="515" y="764"/>
                  </a:cubicBezTo>
                  <a:cubicBezTo>
                    <a:pt x="676" y="764"/>
                    <a:pt x="676" y="764"/>
                    <a:pt x="676" y="764"/>
                  </a:cubicBezTo>
                  <a:cubicBezTo>
                    <a:pt x="676" y="750"/>
                    <a:pt x="676" y="750"/>
                    <a:pt x="676" y="750"/>
                  </a:cubicBezTo>
                  <a:cubicBezTo>
                    <a:pt x="662" y="746"/>
                    <a:pt x="662" y="746"/>
                    <a:pt x="662" y="746"/>
                  </a:cubicBezTo>
                  <a:cubicBezTo>
                    <a:pt x="637" y="816"/>
                    <a:pt x="602" y="880"/>
                    <a:pt x="560" y="933"/>
                  </a:cubicBezTo>
                  <a:cubicBezTo>
                    <a:pt x="570" y="942"/>
                    <a:pt x="570" y="942"/>
                    <a:pt x="570" y="942"/>
                  </a:cubicBezTo>
                  <a:cubicBezTo>
                    <a:pt x="568" y="928"/>
                    <a:pt x="568" y="928"/>
                    <a:pt x="568" y="928"/>
                  </a:cubicBezTo>
                  <a:cubicBezTo>
                    <a:pt x="551" y="931"/>
                    <a:pt x="533" y="933"/>
                    <a:pt x="514" y="933"/>
                  </a:cubicBezTo>
                  <a:cubicBezTo>
                    <a:pt x="515" y="947"/>
                    <a:pt x="515" y="947"/>
                    <a:pt x="515" y="947"/>
                  </a:cubicBezTo>
                  <a:cubicBezTo>
                    <a:pt x="529" y="947"/>
                    <a:pt x="529" y="947"/>
                    <a:pt x="529" y="947"/>
                  </a:cubicBezTo>
                  <a:cubicBezTo>
                    <a:pt x="529" y="750"/>
                    <a:pt x="529" y="750"/>
                    <a:pt x="529" y="750"/>
                  </a:cubicBezTo>
                  <a:cubicBezTo>
                    <a:pt x="515" y="750"/>
                    <a:pt x="515" y="750"/>
                    <a:pt x="515" y="750"/>
                  </a:cubicBezTo>
                  <a:cubicBezTo>
                    <a:pt x="515" y="764"/>
                    <a:pt x="515" y="764"/>
                    <a:pt x="515" y="764"/>
                  </a:cubicBezTo>
                  <a:cubicBezTo>
                    <a:pt x="515" y="750"/>
                    <a:pt x="515" y="750"/>
                    <a:pt x="515" y="750"/>
                  </a:cubicBezTo>
                  <a:cubicBezTo>
                    <a:pt x="501" y="750"/>
                    <a:pt x="501" y="750"/>
                    <a:pt x="501" y="750"/>
                  </a:cubicBezTo>
                  <a:cubicBezTo>
                    <a:pt x="501" y="962"/>
                    <a:pt x="501" y="962"/>
                    <a:pt x="501" y="962"/>
                  </a:cubicBezTo>
                  <a:cubicBezTo>
                    <a:pt x="515" y="961"/>
                    <a:pt x="515" y="961"/>
                    <a:pt x="515" y="961"/>
                  </a:cubicBezTo>
                  <a:cubicBezTo>
                    <a:pt x="535" y="960"/>
                    <a:pt x="554" y="959"/>
                    <a:pt x="573" y="956"/>
                  </a:cubicBezTo>
                  <a:cubicBezTo>
                    <a:pt x="578" y="955"/>
                    <a:pt x="578" y="955"/>
                    <a:pt x="578" y="955"/>
                  </a:cubicBezTo>
                  <a:cubicBezTo>
                    <a:pt x="581" y="950"/>
                    <a:pt x="581" y="950"/>
                    <a:pt x="581" y="950"/>
                  </a:cubicBezTo>
                  <a:cubicBezTo>
                    <a:pt x="626" y="895"/>
                    <a:pt x="663" y="828"/>
                    <a:pt x="689" y="755"/>
                  </a:cubicBezTo>
                  <a:cubicBezTo>
                    <a:pt x="695" y="736"/>
                    <a:pt x="695" y="736"/>
                    <a:pt x="695" y="736"/>
                  </a:cubicBezTo>
                  <a:cubicBezTo>
                    <a:pt x="501" y="736"/>
                    <a:pt x="501" y="736"/>
                    <a:pt x="501" y="736"/>
                  </a:cubicBezTo>
                  <a:cubicBezTo>
                    <a:pt x="501" y="750"/>
                    <a:pt x="501" y="750"/>
                    <a:pt x="501" y="750"/>
                  </a:cubicBezTo>
                  <a:lnTo>
                    <a:pt x="515" y="750"/>
                  </a:lnTo>
                  <a:close/>
                  <a:moveTo>
                    <a:pt x="515" y="717"/>
                  </a:moveTo>
                  <a:cubicBezTo>
                    <a:pt x="529" y="717"/>
                    <a:pt x="529" y="717"/>
                    <a:pt x="529" y="717"/>
                  </a:cubicBezTo>
                  <a:cubicBezTo>
                    <a:pt x="529" y="529"/>
                    <a:pt x="529" y="529"/>
                    <a:pt x="529" y="529"/>
                  </a:cubicBezTo>
                  <a:cubicBezTo>
                    <a:pt x="718" y="529"/>
                    <a:pt x="718" y="529"/>
                    <a:pt x="718" y="529"/>
                  </a:cubicBezTo>
                  <a:cubicBezTo>
                    <a:pt x="718" y="515"/>
                    <a:pt x="718" y="515"/>
                    <a:pt x="718" y="515"/>
                  </a:cubicBezTo>
                  <a:cubicBezTo>
                    <a:pt x="704" y="515"/>
                    <a:pt x="704" y="515"/>
                    <a:pt x="704" y="515"/>
                  </a:cubicBezTo>
                  <a:cubicBezTo>
                    <a:pt x="702" y="585"/>
                    <a:pt x="692" y="651"/>
                    <a:pt x="673" y="713"/>
                  </a:cubicBezTo>
                  <a:cubicBezTo>
                    <a:pt x="686" y="717"/>
                    <a:pt x="686" y="717"/>
                    <a:pt x="686" y="717"/>
                  </a:cubicBezTo>
                  <a:cubicBezTo>
                    <a:pt x="686" y="703"/>
                    <a:pt x="686" y="703"/>
                    <a:pt x="686" y="703"/>
                  </a:cubicBezTo>
                  <a:cubicBezTo>
                    <a:pt x="515" y="703"/>
                    <a:pt x="515" y="703"/>
                    <a:pt x="515" y="703"/>
                  </a:cubicBezTo>
                  <a:cubicBezTo>
                    <a:pt x="515" y="717"/>
                    <a:pt x="515" y="717"/>
                    <a:pt x="515" y="717"/>
                  </a:cubicBezTo>
                  <a:cubicBezTo>
                    <a:pt x="529" y="717"/>
                    <a:pt x="529" y="717"/>
                    <a:pt x="529" y="717"/>
                  </a:cubicBezTo>
                  <a:cubicBezTo>
                    <a:pt x="515" y="717"/>
                    <a:pt x="515" y="717"/>
                    <a:pt x="515" y="717"/>
                  </a:cubicBezTo>
                  <a:cubicBezTo>
                    <a:pt x="515" y="731"/>
                    <a:pt x="515" y="731"/>
                    <a:pt x="515" y="731"/>
                  </a:cubicBezTo>
                  <a:cubicBezTo>
                    <a:pt x="697" y="731"/>
                    <a:pt x="697" y="731"/>
                    <a:pt x="697" y="731"/>
                  </a:cubicBezTo>
                  <a:cubicBezTo>
                    <a:pt x="700" y="721"/>
                    <a:pt x="700" y="721"/>
                    <a:pt x="700" y="721"/>
                  </a:cubicBezTo>
                  <a:cubicBezTo>
                    <a:pt x="719" y="657"/>
                    <a:pt x="730" y="588"/>
                    <a:pt x="732" y="515"/>
                  </a:cubicBezTo>
                  <a:cubicBezTo>
                    <a:pt x="732" y="501"/>
                    <a:pt x="732" y="501"/>
                    <a:pt x="732" y="501"/>
                  </a:cubicBezTo>
                  <a:cubicBezTo>
                    <a:pt x="501" y="501"/>
                    <a:pt x="501" y="501"/>
                    <a:pt x="501" y="501"/>
                  </a:cubicBezTo>
                  <a:cubicBezTo>
                    <a:pt x="501" y="731"/>
                    <a:pt x="501" y="731"/>
                    <a:pt x="501" y="731"/>
                  </a:cubicBezTo>
                  <a:cubicBezTo>
                    <a:pt x="515" y="731"/>
                    <a:pt x="515" y="731"/>
                    <a:pt x="515" y="731"/>
                  </a:cubicBezTo>
                  <a:lnTo>
                    <a:pt x="515" y="717"/>
                  </a:lnTo>
                  <a:close/>
                  <a:moveTo>
                    <a:pt x="751" y="515"/>
                  </a:moveTo>
                  <a:cubicBezTo>
                    <a:pt x="751" y="529"/>
                    <a:pt x="751" y="529"/>
                    <a:pt x="751" y="529"/>
                  </a:cubicBezTo>
                  <a:cubicBezTo>
                    <a:pt x="947" y="529"/>
                    <a:pt x="947" y="529"/>
                    <a:pt x="947" y="529"/>
                  </a:cubicBezTo>
                  <a:cubicBezTo>
                    <a:pt x="947" y="515"/>
                    <a:pt x="947" y="515"/>
                    <a:pt x="947" y="515"/>
                  </a:cubicBezTo>
                  <a:cubicBezTo>
                    <a:pt x="933" y="515"/>
                    <a:pt x="933" y="515"/>
                    <a:pt x="933" y="515"/>
                  </a:cubicBezTo>
                  <a:cubicBezTo>
                    <a:pt x="930" y="587"/>
                    <a:pt x="910" y="654"/>
                    <a:pt x="877" y="713"/>
                  </a:cubicBezTo>
                  <a:cubicBezTo>
                    <a:pt x="889" y="720"/>
                    <a:pt x="889" y="720"/>
                    <a:pt x="889" y="720"/>
                  </a:cubicBezTo>
                  <a:cubicBezTo>
                    <a:pt x="903" y="720"/>
                    <a:pt x="903" y="720"/>
                    <a:pt x="903" y="720"/>
                  </a:cubicBezTo>
                  <a:cubicBezTo>
                    <a:pt x="903" y="717"/>
                    <a:pt x="903" y="717"/>
                    <a:pt x="903" y="717"/>
                  </a:cubicBezTo>
                  <a:cubicBezTo>
                    <a:pt x="903" y="703"/>
                    <a:pt x="903" y="703"/>
                    <a:pt x="903" y="703"/>
                  </a:cubicBezTo>
                  <a:cubicBezTo>
                    <a:pt x="721" y="703"/>
                    <a:pt x="721" y="703"/>
                    <a:pt x="721" y="703"/>
                  </a:cubicBezTo>
                  <a:cubicBezTo>
                    <a:pt x="721" y="717"/>
                    <a:pt x="721" y="717"/>
                    <a:pt x="721" y="717"/>
                  </a:cubicBezTo>
                  <a:cubicBezTo>
                    <a:pt x="734" y="721"/>
                    <a:pt x="734" y="721"/>
                    <a:pt x="734" y="721"/>
                  </a:cubicBezTo>
                  <a:cubicBezTo>
                    <a:pt x="753" y="657"/>
                    <a:pt x="763" y="587"/>
                    <a:pt x="765" y="515"/>
                  </a:cubicBezTo>
                  <a:cubicBezTo>
                    <a:pt x="751" y="515"/>
                    <a:pt x="751" y="515"/>
                    <a:pt x="751" y="515"/>
                  </a:cubicBezTo>
                  <a:cubicBezTo>
                    <a:pt x="751" y="529"/>
                    <a:pt x="751" y="529"/>
                    <a:pt x="751" y="529"/>
                  </a:cubicBezTo>
                  <a:cubicBezTo>
                    <a:pt x="751" y="515"/>
                    <a:pt x="751" y="515"/>
                    <a:pt x="751" y="515"/>
                  </a:cubicBezTo>
                  <a:cubicBezTo>
                    <a:pt x="737" y="515"/>
                    <a:pt x="737" y="515"/>
                    <a:pt x="737" y="515"/>
                  </a:cubicBezTo>
                  <a:cubicBezTo>
                    <a:pt x="735" y="584"/>
                    <a:pt x="725" y="651"/>
                    <a:pt x="707" y="714"/>
                  </a:cubicBezTo>
                  <a:cubicBezTo>
                    <a:pt x="702" y="731"/>
                    <a:pt x="702" y="731"/>
                    <a:pt x="702" y="731"/>
                  </a:cubicBezTo>
                  <a:cubicBezTo>
                    <a:pt x="889" y="731"/>
                    <a:pt x="889" y="731"/>
                    <a:pt x="889" y="731"/>
                  </a:cubicBezTo>
                  <a:cubicBezTo>
                    <a:pt x="889" y="717"/>
                    <a:pt x="889" y="717"/>
                    <a:pt x="889" y="717"/>
                  </a:cubicBezTo>
                  <a:cubicBezTo>
                    <a:pt x="875" y="717"/>
                    <a:pt x="875" y="717"/>
                    <a:pt x="875" y="717"/>
                  </a:cubicBezTo>
                  <a:cubicBezTo>
                    <a:pt x="875" y="720"/>
                    <a:pt x="875" y="720"/>
                    <a:pt x="875" y="720"/>
                  </a:cubicBezTo>
                  <a:cubicBezTo>
                    <a:pt x="875" y="773"/>
                    <a:pt x="875" y="773"/>
                    <a:pt x="875" y="773"/>
                  </a:cubicBezTo>
                  <a:cubicBezTo>
                    <a:pt x="901" y="727"/>
                    <a:pt x="901" y="727"/>
                    <a:pt x="901" y="727"/>
                  </a:cubicBezTo>
                  <a:cubicBezTo>
                    <a:pt x="937" y="664"/>
                    <a:pt x="958" y="592"/>
                    <a:pt x="961" y="516"/>
                  </a:cubicBezTo>
                  <a:cubicBezTo>
                    <a:pt x="962" y="501"/>
                    <a:pt x="962" y="501"/>
                    <a:pt x="962" y="501"/>
                  </a:cubicBezTo>
                  <a:cubicBezTo>
                    <a:pt x="737" y="501"/>
                    <a:pt x="737" y="501"/>
                    <a:pt x="737" y="501"/>
                  </a:cubicBezTo>
                  <a:cubicBezTo>
                    <a:pt x="737" y="515"/>
                    <a:pt x="737" y="515"/>
                    <a:pt x="737" y="515"/>
                  </a:cubicBezTo>
                  <a:lnTo>
                    <a:pt x="751" y="515"/>
                  </a:lnTo>
                  <a:close/>
                  <a:moveTo>
                    <a:pt x="751" y="481"/>
                  </a:moveTo>
                  <a:cubicBezTo>
                    <a:pt x="765" y="481"/>
                    <a:pt x="765" y="481"/>
                    <a:pt x="765" y="481"/>
                  </a:cubicBezTo>
                  <a:cubicBezTo>
                    <a:pt x="763" y="409"/>
                    <a:pt x="753" y="339"/>
                    <a:pt x="734" y="274"/>
                  </a:cubicBezTo>
                  <a:cubicBezTo>
                    <a:pt x="721" y="278"/>
                    <a:pt x="721" y="278"/>
                    <a:pt x="721" y="278"/>
                  </a:cubicBezTo>
                  <a:cubicBezTo>
                    <a:pt x="721" y="292"/>
                    <a:pt x="721" y="292"/>
                    <a:pt x="721" y="292"/>
                  </a:cubicBezTo>
                  <a:cubicBezTo>
                    <a:pt x="890" y="292"/>
                    <a:pt x="890" y="292"/>
                    <a:pt x="890" y="292"/>
                  </a:cubicBezTo>
                  <a:cubicBezTo>
                    <a:pt x="890" y="278"/>
                    <a:pt x="890" y="278"/>
                    <a:pt x="890" y="278"/>
                  </a:cubicBezTo>
                  <a:cubicBezTo>
                    <a:pt x="878" y="285"/>
                    <a:pt x="878" y="285"/>
                    <a:pt x="878" y="285"/>
                  </a:cubicBezTo>
                  <a:cubicBezTo>
                    <a:pt x="911" y="344"/>
                    <a:pt x="930" y="410"/>
                    <a:pt x="933" y="482"/>
                  </a:cubicBezTo>
                  <a:cubicBezTo>
                    <a:pt x="947" y="481"/>
                    <a:pt x="947" y="481"/>
                    <a:pt x="947" y="481"/>
                  </a:cubicBezTo>
                  <a:cubicBezTo>
                    <a:pt x="947" y="467"/>
                    <a:pt x="947" y="467"/>
                    <a:pt x="947" y="467"/>
                  </a:cubicBezTo>
                  <a:cubicBezTo>
                    <a:pt x="751" y="467"/>
                    <a:pt x="751" y="467"/>
                    <a:pt x="751" y="467"/>
                  </a:cubicBezTo>
                  <a:cubicBezTo>
                    <a:pt x="751" y="481"/>
                    <a:pt x="751" y="481"/>
                    <a:pt x="751" y="481"/>
                  </a:cubicBezTo>
                  <a:cubicBezTo>
                    <a:pt x="765" y="481"/>
                    <a:pt x="765" y="481"/>
                    <a:pt x="765" y="481"/>
                  </a:cubicBezTo>
                  <a:cubicBezTo>
                    <a:pt x="751" y="481"/>
                    <a:pt x="751" y="481"/>
                    <a:pt x="751" y="481"/>
                  </a:cubicBezTo>
                  <a:cubicBezTo>
                    <a:pt x="751" y="495"/>
                    <a:pt x="751" y="495"/>
                    <a:pt x="751" y="495"/>
                  </a:cubicBezTo>
                  <a:cubicBezTo>
                    <a:pt x="962" y="495"/>
                    <a:pt x="962" y="495"/>
                    <a:pt x="962" y="495"/>
                  </a:cubicBezTo>
                  <a:cubicBezTo>
                    <a:pt x="961" y="480"/>
                    <a:pt x="961" y="480"/>
                    <a:pt x="961" y="480"/>
                  </a:cubicBezTo>
                  <a:cubicBezTo>
                    <a:pt x="958" y="405"/>
                    <a:pt x="937" y="334"/>
                    <a:pt x="902" y="271"/>
                  </a:cubicBezTo>
                  <a:cubicBezTo>
                    <a:pt x="898" y="264"/>
                    <a:pt x="898" y="264"/>
                    <a:pt x="898" y="264"/>
                  </a:cubicBezTo>
                  <a:cubicBezTo>
                    <a:pt x="702" y="264"/>
                    <a:pt x="702" y="264"/>
                    <a:pt x="702" y="264"/>
                  </a:cubicBezTo>
                  <a:cubicBezTo>
                    <a:pt x="707" y="282"/>
                    <a:pt x="707" y="282"/>
                    <a:pt x="707" y="282"/>
                  </a:cubicBezTo>
                  <a:cubicBezTo>
                    <a:pt x="725" y="345"/>
                    <a:pt x="735" y="412"/>
                    <a:pt x="737" y="481"/>
                  </a:cubicBezTo>
                  <a:cubicBezTo>
                    <a:pt x="737" y="495"/>
                    <a:pt x="737" y="495"/>
                    <a:pt x="737" y="495"/>
                  </a:cubicBezTo>
                  <a:cubicBezTo>
                    <a:pt x="751" y="495"/>
                    <a:pt x="751" y="495"/>
                    <a:pt x="751" y="495"/>
                  </a:cubicBezTo>
                  <a:lnTo>
                    <a:pt x="751" y="481"/>
                  </a:lnTo>
                  <a:close/>
                  <a:moveTo>
                    <a:pt x="870" y="245"/>
                  </a:moveTo>
                  <a:cubicBezTo>
                    <a:pt x="870" y="231"/>
                    <a:pt x="870" y="231"/>
                    <a:pt x="870" y="231"/>
                  </a:cubicBezTo>
                  <a:cubicBezTo>
                    <a:pt x="710" y="231"/>
                    <a:pt x="710" y="231"/>
                    <a:pt x="710" y="231"/>
                  </a:cubicBezTo>
                  <a:cubicBezTo>
                    <a:pt x="710" y="245"/>
                    <a:pt x="710" y="245"/>
                    <a:pt x="710" y="245"/>
                  </a:cubicBezTo>
                  <a:cubicBezTo>
                    <a:pt x="724" y="241"/>
                    <a:pt x="724" y="241"/>
                    <a:pt x="724" y="241"/>
                  </a:cubicBezTo>
                  <a:cubicBezTo>
                    <a:pt x="701" y="173"/>
                    <a:pt x="670" y="112"/>
                    <a:pt x="631" y="57"/>
                  </a:cubicBezTo>
                  <a:cubicBezTo>
                    <a:pt x="620" y="65"/>
                    <a:pt x="620" y="65"/>
                    <a:pt x="620" y="65"/>
                  </a:cubicBezTo>
                  <a:cubicBezTo>
                    <a:pt x="616" y="79"/>
                    <a:pt x="616" y="79"/>
                    <a:pt x="616" y="79"/>
                  </a:cubicBezTo>
                  <a:cubicBezTo>
                    <a:pt x="689" y="99"/>
                    <a:pt x="754" y="138"/>
                    <a:pt x="806" y="190"/>
                  </a:cubicBezTo>
                  <a:cubicBezTo>
                    <a:pt x="806" y="190"/>
                    <a:pt x="806" y="190"/>
                    <a:pt x="806" y="190"/>
                  </a:cubicBezTo>
                  <a:cubicBezTo>
                    <a:pt x="825" y="209"/>
                    <a:pt x="843" y="230"/>
                    <a:pt x="858" y="253"/>
                  </a:cubicBezTo>
                  <a:cubicBezTo>
                    <a:pt x="870" y="245"/>
                    <a:pt x="870" y="245"/>
                    <a:pt x="870" y="245"/>
                  </a:cubicBezTo>
                  <a:cubicBezTo>
                    <a:pt x="870" y="231"/>
                    <a:pt x="870" y="231"/>
                    <a:pt x="870" y="231"/>
                  </a:cubicBezTo>
                  <a:cubicBezTo>
                    <a:pt x="870" y="245"/>
                    <a:pt x="870" y="245"/>
                    <a:pt x="870" y="245"/>
                  </a:cubicBezTo>
                  <a:cubicBezTo>
                    <a:pt x="881" y="237"/>
                    <a:pt x="881" y="237"/>
                    <a:pt x="881" y="237"/>
                  </a:cubicBezTo>
                  <a:cubicBezTo>
                    <a:pt x="865" y="213"/>
                    <a:pt x="846" y="191"/>
                    <a:pt x="826" y="170"/>
                  </a:cubicBezTo>
                  <a:cubicBezTo>
                    <a:pt x="826" y="170"/>
                    <a:pt x="826" y="170"/>
                    <a:pt x="826" y="170"/>
                  </a:cubicBezTo>
                  <a:cubicBezTo>
                    <a:pt x="770" y="115"/>
                    <a:pt x="701" y="74"/>
                    <a:pt x="624" y="52"/>
                  </a:cubicBezTo>
                  <a:cubicBezTo>
                    <a:pt x="586" y="41"/>
                    <a:pt x="586" y="41"/>
                    <a:pt x="586" y="41"/>
                  </a:cubicBezTo>
                  <a:cubicBezTo>
                    <a:pt x="608" y="73"/>
                    <a:pt x="608" y="73"/>
                    <a:pt x="608" y="73"/>
                  </a:cubicBezTo>
                  <a:cubicBezTo>
                    <a:pt x="645" y="126"/>
                    <a:pt x="675" y="185"/>
                    <a:pt x="697" y="250"/>
                  </a:cubicBezTo>
                  <a:cubicBezTo>
                    <a:pt x="700" y="259"/>
                    <a:pt x="700" y="259"/>
                    <a:pt x="700" y="259"/>
                  </a:cubicBezTo>
                  <a:cubicBezTo>
                    <a:pt x="896" y="259"/>
                    <a:pt x="896" y="259"/>
                    <a:pt x="896" y="259"/>
                  </a:cubicBezTo>
                  <a:cubicBezTo>
                    <a:pt x="881" y="237"/>
                    <a:pt x="881" y="237"/>
                    <a:pt x="881" y="237"/>
                  </a:cubicBezTo>
                  <a:lnTo>
                    <a:pt x="870" y="245"/>
                  </a:lnTo>
                  <a:close/>
                  <a:moveTo>
                    <a:pt x="180" y="180"/>
                  </a:moveTo>
                  <a:cubicBezTo>
                    <a:pt x="190" y="190"/>
                    <a:pt x="190" y="190"/>
                    <a:pt x="190" y="190"/>
                  </a:cubicBezTo>
                  <a:cubicBezTo>
                    <a:pt x="239" y="141"/>
                    <a:pt x="299" y="104"/>
                    <a:pt x="366" y="83"/>
                  </a:cubicBezTo>
                  <a:cubicBezTo>
                    <a:pt x="362" y="69"/>
                    <a:pt x="362" y="69"/>
                    <a:pt x="362" y="69"/>
                  </a:cubicBezTo>
                  <a:cubicBezTo>
                    <a:pt x="351" y="61"/>
                    <a:pt x="351" y="61"/>
                    <a:pt x="351" y="61"/>
                  </a:cubicBezTo>
                  <a:cubicBezTo>
                    <a:pt x="314" y="115"/>
                    <a:pt x="283" y="175"/>
                    <a:pt x="261" y="241"/>
                  </a:cubicBezTo>
                  <a:cubicBezTo>
                    <a:pt x="275" y="245"/>
                    <a:pt x="275" y="245"/>
                    <a:pt x="275" y="245"/>
                  </a:cubicBezTo>
                  <a:cubicBezTo>
                    <a:pt x="275" y="231"/>
                    <a:pt x="275" y="231"/>
                    <a:pt x="275" y="231"/>
                  </a:cubicBezTo>
                  <a:cubicBezTo>
                    <a:pt x="126" y="231"/>
                    <a:pt x="126" y="231"/>
                    <a:pt x="126" y="231"/>
                  </a:cubicBezTo>
                  <a:cubicBezTo>
                    <a:pt x="126" y="245"/>
                    <a:pt x="126" y="245"/>
                    <a:pt x="126" y="245"/>
                  </a:cubicBezTo>
                  <a:cubicBezTo>
                    <a:pt x="138" y="253"/>
                    <a:pt x="138" y="253"/>
                    <a:pt x="138" y="253"/>
                  </a:cubicBezTo>
                  <a:cubicBezTo>
                    <a:pt x="153" y="230"/>
                    <a:pt x="171" y="209"/>
                    <a:pt x="190" y="190"/>
                  </a:cubicBezTo>
                  <a:cubicBezTo>
                    <a:pt x="190" y="190"/>
                    <a:pt x="190" y="190"/>
                    <a:pt x="190" y="190"/>
                  </a:cubicBezTo>
                  <a:cubicBezTo>
                    <a:pt x="180" y="180"/>
                    <a:pt x="180" y="180"/>
                    <a:pt x="180" y="180"/>
                  </a:cubicBezTo>
                  <a:cubicBezTo>
                    <a:pt x="170" y="170"/>
                    <a:pt x="170" y="170"/>
                    <a:pt x="170" y="170"/>
                  </a:cubicBezTo>
                  <a:cubicBezTo>
                    <a:pt x="150" y="191"/>
                    <a:pt x="131" y="213"/>
                    <a:pt x="115" y="237"/>
                  </a:cubicBezTo>
                  <a:cubicBezTo>
                    <a:pt x="100" y="259"/>
                    <a:pt x="100" y="259"/>
                    <a:pt x="100" y="259"/>
                  </a:cubicBezTo>
                  <a:cubicBezTo>
                    <a:pt x="285" y="259"/>
                    <a:pt x="285" y="259"/>
                    <a:pt x="285" y="259"/>
                  </a:cubicBezTo>
                  <a:cubicBezTo>
                    <a:pt x="288" y="250"/>
                    <a:pt x="288" y="250"/>
                    <a:pt x="288" y="250"/>
                  </a:cubicBezTo>
                  <a:cubicBezTo>
                    <a:pt x="309" y="186"/>
                    <a:pt x="338" y="128"/>
                    <a:pt x="374" y="77"/>
                  </a:cubicBezTo>
                  <a:cubicBezTo>
                    <a:pt x="397" y="44"/>
                    <a:pt x="397" y="44"/>
                    <a:pt x="397" y="44"/>
                  </a:cubicBezTo>
                  <a:cubicBezTo>
                    <a:pt x="358" y="56"/>
                    <a:pt x="358" y="56"/>
                    <a:pt x="358" y="56"/>
                  </a:cubicBezTo>
                  <a:cubicBezTo>
                    <a:pt x="286" y="79"/>
                    <a:pt x="222" y="118"/>
                    <a:pt x="170" y="170"/>
                  </a:cubicBezTo>
                  <a:cubicBezTo>
                    <a:pt x="170" y="170"/>
                    <a:pt x="170" y="170"/>
                    <a:pt x="170" y="170"/>
                  </a:cubicBezTo>
                  <a:lnTo>
                    <a:pt x="180" y="180"/>
                  </a:lnTo>
                  <a:close/>
                  <a:moveTo>
                    <a:pt x="126" y="750"/>
                  </a:moveTo>
                  <a:cubicBezTo>
                    <a:pt x="126" y="764"/>
                    <a:pt x="126" y="764"/>
                    <a:pt x="126" y="764"/>
                  </a:cubicBezTo>
                  <a:cubicBezTo>
                    <a:pt x="274" y="764"/>
                    <a:pt x="274" y="764"/>
                    <a:pt x="274" y="764"/>
                  </a:cubicBezTo>
                  <a:cubicBezTo>
                    <a:pt x="274" y="750"/>
                    <a:pt x="274" y="750"/>
                    <a:pt x="274" y="750"/>
                  </a:cubicBezTo>
                  <a:cubicBezTo>
                    <a:pt x="261" y="755"/>
                    <a:pt x="261" y="755"/>
                    <a:pt x="261" y="755"/>
                  </a:cubicBezTo>
                  <a:cubicBezTo>
                    <a:pt x="283" y="821"/>
                    <a:pt x="314" y="881"/>
                    <a:pt x="351" y="935"/>
                  </a:cubicBezTo>
                  <a:cubicBezTo>
                    <a:pt x="362" y="927"/>
                    <a:pt x="362" y="927"/>
                    <a:pt x="362" y="927"/>
                  </a:cubicBezTo>
                  <a:cubicBezTo>
                    <a:pt x="366" y="913"/>
                    <a:pt x="366" y="913"/>
                    <a:pt x="366" y="913"/>
                  </a:cubicBezTo>
                  <a:cubicBezTo>
                    <a:pt x="299" y="892"/>
                    <a:pt x="239" y="855"/>
                    <a:pt x="190" y="806"/>
                  </a:cubicBezTo>
                  <a:cubicBezTo>
                    <a:pt x="190" y="806"/>
                    <a:pt x="190" y="806"/>
                    <a:pt x="190" y="806"/>
                  </a:cubicBezTo>
                  <a:cubicBezTo>
                    <a:pt x="170" y="787"/>
                    <a:pt x="153" y="765"/>
                    <a:pt x="137" y="743"/>
                  </a:cubicBezTo>
                  <a:cubicBezTo>
                    <a:pt x="126" y="750"/>
                    <a:pt x="126" y="750"/>
                    <a:pt x="126" y="750"/>
                  </a:cubicBezTo>
                  <a:cubicBezTo>
                    <a:pt x="126" y="764"/>
                    <a:pt x="126" y="764"/>
                    <a:pt x="126" y="764"/>
                  </a:cubicBezTo>
                  <a:cubicBezTo>
                    <a:pt x="126" y="750"/>
                    <a:pt x="126" y="750"/>
                    <a:pt x="126" y="750"/>
                  </a:cubicBezTo>
                  <a:cubicBezTo>
                    <a:pt x="114" y="758"/>
                    <a:pt x="114" y="758"/>
                    <a:pt x="114" y="758"/>
                  </a:cubicBezTo>
                  <a:cubicBezTo>
                    <a:pt x="131" y="783"/>
                    <a:pt x="149" y="805"/>
                    <a:pt x="170" y="826"/>
                  </a:cubicBezTo>
                  <a:cubicBezTo>
                    <a:pt x="170" y="826"/>
                    <a:pt x="170" y="826"/>
                    <a:pt x="170" y="826"/>
                  </a:cubicBezTo>
                  <a:cubicBezTo>
                    <a:pt x="222" y="878"/>
                    <a:pt x="286" y="917"/>
                    <a:pt x="358" y="940"/>
                  </a:cubicBezTo>
                  <a:cubicBezTo>
                    <a:pt x="397" y="953"/>
                    <a:pt x="397" y="953"/>
                    <a:pt x="397" y="953"/>
                  </a:cubicBezTo>
                  <a:cubicBezTo>
                    <a:pt x="374" y="919"/>
                    <a:pt x="374" y="919"/>
                    <a:pt x="374" y="919"/>
                  </a:cubicBezTo>
                  <a:cubicBezTo>
                    <a:pt x="338" y="868"/>
                    <a:pt x="309" y="809"/>
                    <a:pt x="288" y="746"/>
                  </a:cubicBezTo>
                  <a:cubicBezTo>
                    <a:pt x="284" y="736"/>
                    <a:pt x="284" y="736"/>
                    <a:pt x="284" y="736"/>
                  </a:cubicBezTo>
                  <a:cubicBezTo>
                    <a:pt x="99" y="736"/>
                    <a:pt x="99" y="736"/>
                    <a:pt x="99" y="736"/>
                  </a:cubicBezTo>
                  <a:cubicBezTo>
                    <a:pt x="114" y="758"/>
                    <a:pt x="114" y="758"/>
                    <a:pt x="114" y="758"/>
                  </a:cubicBezTo>
                  <a:lnTo>
                    <a:pt x="126" y="750"/>
                  </a:lnTo>
                  <a:close/>
                  <a:moveTo>
                    <a:pt x="816" y="816"/>
                  </a:moveTo>
                  <a:cubicBezTo>
                    <a:pt x="806" y="806"/>
                    <a:pt x="806" y="806"/>
                    <a:pt x="806" y="806"/>
                  </a:cubicBezTo>
                  <a:cubicBezTo>
                    <a:pt x="754" y="858"/>
                    <a:pt x="689" y="897"/>
                    <a:pt x="616" y="917"/>
                  </a:cubicBezTo>
                  <a:cubicBezTo>
                    <a:pt x="620" y="931"/>
                    <a:pt x="620" y="931"/>
                    <a:pt x="620" y="931"/>
                  </a:cubicBezTo>
                  <a:cubicBezTo>
                    <a:pt x="631" y="939"/>
                    <a:pt x="631" y="939"/>
                    <a:pt x="631" y="939"/>
                  </a:cubicBezTo>
                  <a:cubicBezTo>
                    <a:pt x="670" y="884"/>
                    <a:pt x="701" y="822"/>
                    <a:pt x="724" y="755"/>
                  </a:cubicBezTo>
                  <a:cubicBezTo>
                    <a:pt x="711" y="750"/>
                    <a:pt x="711" y="750"/>
                    <a:pt x="711" y="750"/>
                  </a:cubicBezTo>
                  <a:cubicBezTo>
                    <a:pt x="711" y="764"/>
                    <a:pt x="711" y="764"/>
                    <a:pt x="711" y="764"/>
                  </a:cubicBezTo>
                  <a:cubicBezTo>
                    <a:pt x="870" y="764"/>
                    <a:pt x="870" y="764"/>
                    <a:pt x="870" y="764"/>
                  </a:cubicBezTo>
                  <a:cubicBezTo>
                    <a:pt x="870" y="750"/>
                    <a:pt x="870" y="750"/>
                    <a:pt x="870" y="750"/>
                  </a:cubicBezTo>
                  <a:cubicBezTo>
                    <a:pt x="858" y="743"/>
                    <a:pt x="858" y="743"/>
                    <a:pt x="858" y="743"/>
                  </a:cubicBezTo>
                  <a:cubicBezTo>
                    <a:pt x="843" y="765"/>
                    <a:pt x="825" y="787"/>
                    <a:pt x="806" y="806"/>
                  </a:cubicBezTo>
                  <a:cubicBezTo>
                    <a:pt x="816" y="816"/>
                    <a:pt x="816" y="816"/>
                    <a:pt x="816" y="816"/>
                  </a:cubicBezTo>
                  <a:cubicBezTo>
                    <a:pt x="826" y="826"/>
                    <a:pt x="826" y="826"/>
                    <a:pt x="826" y="826"/>
                  </a:cubicBezTo>
                  <a:cubicBezTo>
                    <a:pt x="846" y="805"/>
                    <a:pt x="865" y="783"/>
                    <a:pt x="881" y="758"/>
                  </a:cubicBezTo>
                  <a:cubicBezTo>
                    <a:pt x="896" y="736"/>
                    <a:pt x="896" y="736"/>
                    <a:pt x="896" y="736"/>
                  </a:cubicBezTo>
                  <a:cubicBezTo>
                    <a:pt x="700" y="736"/>
                    <a:pt x="700" y="736"/>
                    <a:pt x="700" y="736"/>
                  </a:cubicBezTo>
                  <a:cubicBezTo>
                    <a:pt x="697" y="746"/>
                    <a:pt x="697" y="746"/>
                    <a:pt x="697" y="746"/>
                  </a:cubicBezTo>
                  <a:cubicBezTo>
                    <a:pt x="675" y="811"/>
                    <a:pt x="645" y="870"/>
                    <a:pt x="609" y="923"/>
                  </a:cubicBezTo>
                  <a:cubicBezTo>
                    <a:pt x="586" y="955"/>
                    <a:pt x="586" y="955"/>
                    <a:pt x="586" y="955"/>
                  </a:cubicBezTo>
                  <a:cubicBezTo>
                    <a:pt x="624" y="944"/>
                    <a:pt x="624" y="944"/>
                    <a:pt x="624" y="944"/>
                  </a:cubicBezTo>
                  <a:cubicBezTo>
                    <a:pt x="701" y="922"/>
                    <a:pt x="770" y="881"/>
                    <a:pt x="826" y="826"/>
                  </a:cubicBezTo>
                  <a:lnTo>
                    <a:pt x="816" y="8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1" name="Rectangle 24"/>
          <p:cNvSpPr>
            <a:spLocks noChangeArrowheads="1"/>
          </p:cNvSpPr>
          <p:nvPr/>
        </p:nvSpPr>
        <p:spPr bwMode="auto">
          <a:xfrm>
            <a:off x="5203825" y="1277937"/>
            <a:ext cx="6094413"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73" name="组合 72"/>
          <p:cNvGrpSpPr/>
          <p:nvPr/>
        </p:nvGrpSpPr>
        <p:grpSpPr>
          <a:xfrm>
            <a:off x="8113959" y="1964134"/>
            <a:ext cx="900000" cy="900000"/>
            <a:chOff x="6159500" y="2408237"/>
            <a:chExt cx="4183063" cy="3844926"/>
          </a:xfrm>
        </p:grpSpPr>
        <p:sp>
          <p:nvSpPr>
            <p:cNvPr id="53" name="Freeform 26"/>
            <p:cNvSpPr/>
            <p:nvPr/>
          </p:nvSpPr>
          <p:spPr bwMode="auto">
            <a:xfrm>
              <a:off x="6216650" y="4468813"/>
              <a:ext cx="2433638" cy="1731963"/>
            </a:xfrm>
            <a:custGeom>
              <a:avLst/>
              <a:gdLst>
                <a:gd name="T0" fmla="*/ 649 w 649"/>
                <a:gd name="T1" fmla="*/ 432 h 461"/>
                <a:gd name="T2" fmla="*/ 490 w 649"/>
                <a:gd name="T3" fmla="*/ 23 h 461"/>
                <a:gd name="T4" fmla="*/ 481 w 649"/>
                <a:gd name="T5" fmla="*/ 0 h 461"/>
                <a:gd name="T6" fmla="*/ 440 w 649"/>
                <a:gd name="T7" fmla="*/ 0 h 461"/>
                <a:gd name="T8" fmla="*/ 0 w 649"/>
                <a:gd name="T9" fmla="*/ 0 h 461"/>
                <a:gd name="T10" fmla="*/ 149 w 649"/>
                <a:gd name="T11" fmla="*/ 326 h 461"/>
                <a:gd name="T12" fmla="*/ 189 w 649"/>
                <a:gd name="T13" fmla="*/ 360 h 461"/>
                <a:gd name="T14" fmla="*/ 485 w 649"/>
                <a:gd name="T15" fmla="*/ 461 h 461"/>
                <a:gd name="T16" fmla="*/ 649 w 649"/>
                <a:gd name="T17" fmla="*/ 43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461">
                  <a:moveTo>
                    <a:pt x="649" y="432"/>
                  </a:moveTo>
                  <a:cubicBezTo>
                    <a:pt x="490" y="23"/>
                    <a:pt x="490" y="23"/>
                    <a:pt x="490" y="23"/>
                  </a:cubicBezTo>
                  <a:cubicBezTo>
                    <a:pt x="481" y="0"/>
                    <a:pt x="481" y="0"/>
                    <a:pt x="481" y="0"/>
                  </a:cubicBezTo>
                  <a:cubicBezTo>
                    <a:pt x="440" y="0"/>
                    <a:pt x="440" y="0"/>
                    <a:pt x="440" y="0"/>
                  </a:cubicBezTo>
                  <a:cubicBezTo>
                    <a:pt x="0" y="0"/>
                    <a:pt x="0" y="0"/>
                    <a:pt x="0" y="0"/>
                  </a:cubicBezTo>
                  <a:cubicBezTo>
                    <a:pt x="6" y="128"/>
                    <a:pt x="63" y="243"/>
                    <a:pt x="149" y="326"/>
                  </a:cubicBezTo>
                  <a:cubicBezTo>
                    <a:pt x="162" y="338"/>
                    <a:pt x="175" y="349"/>
                    <a:pt x="189" y="360"/>
                  </a:cubicBezTo>
                  <a:cubicBezTo>
                    <a:pt x="271" y="423"/>
                    <a:pt x="374" y="461"/>
                    <a:pt x="485" y="461"/>
                  </a:cubicBezTo>
                  <a:cubicBezTo>
                    <a:pt x="543" y="461"/>
                    <a:pt x="598" y="451"/>
                    <a:pt x="649" y="432"/>
                  </a:cubicBezTo>
                  <a:close/>
                </a:path>
              </a:pathLst>
            </a:custGeom>
            <a:noFill/>
            <a:ln>
              <a:noFill/>
            </a:ln>
          </p:spPr>
          <p:txBody>
            <a:bodyPr vert="horz" wrap="square" lIns="91440" tIns="45720" rIns="91440" bIns="45720" numCol="1" anchor="t" anchorCtr="0" compatLnSpc="1"/>
            <a:lstStyle/>
            <a:p>
              <a:endParaRPr lang="zh-CN" altLang="en-US"/>
            </a:p>
          </p:txBody>
        </p:sp>
        <p:sp>
          <p:nvSpPr>
            <p:cNvPr id="54" name="Freeform 27"/>
            <p:cNvSpPr/>
            <p:nvPr/>
          </p:nvSpPr>
          <p:spPr bwMode="auto">
            <a:xfrm>
              <a:off x="6159500" y="4416425"/>
              <a:ext cx="2559050" cy="1836738"/>
            </a:xfrm>
            <a:custGeom>
              <a:avLst/>
              <a:gdLst>
                <a:gd name="T0" fmla="*/ 664 w 682"/>
                <a:gd name="T1" fmla="*/ 446 h 489"/>
                <a:gd name="T2" fmla="*/ 677 w 682"/>
                <a:gd name="T3" fmla="*/ 441 h 489"/>
                <a:gd name="T4" fmla="*/ 518 w 682"/>
                <a:gd name="T5" fmla="*/ 32 h 489"/>
                <a:gd name="T6" fmla="*/ 518 w 682"/>
                <a:gd name="T7" fmla="*/ 32 h 489"/>
                <a:gd name="T8" fmla="*/ 505 w 682"/>
                <a:gd name="T9" fmla="*/ 0 h 489"/>
                <a:gd name="T10" fmla="*/ 455 w 682"/>
                <a:gd name="T11" fmla="*/ 0 h 489"/>
                <a:gd name="T12" fmla="*/ 0 w 682"/>
                <a:gd name="T13" fmla="*/ 0 h 489"/>
                <a:gd name="T14" fmla="*/ 1 w 682"/>
                <a:gd name="T15" fmla="*/ 15 h 489"/>
                <a:gd name="T16" fmla="*/ 155 w 682"/>
                <a:gd name="T17" fmla="*/ 350 h 489"/>
                <a:gd name="T18" fmla="*/ 155 w 682"/>
                <a:gd name="T19" fmla="*/ 350 h 489"/>
                <a:gd name="T20" fmla="*/ 195 w 682"/>
                <a:gd name="T21" fmla="*/ 385 h 489"/>
                <a:gd name="T22" fmla="*/ 195 w 682"/>
                <a:gd name="T23" fmla="*/ 385 h 489"/>
                <a:gd name="T24" fmla="*/ 500 w 682"/>
                <a:gd name="T25" fmla="*/ 489 h 489"/>
                <a:gd name="T26" fmla="*/ 669 w 682"/>
                <a:gd name="T27" fmla="*/ 460 h 489"/>
                <a:gd name="T28" fmla="*/ 682 w 682"/>
                <a:gd name="T29" fmla="*/ 455 h 489"/>
                <a:gd name="T30" fmla="*/ 677 w 682"/>
                <a:gd name="T31" fmla="*/ 441 h 489"/>
                <a:gd name="T32" fmla="*/ 664 w 682"/>
                <a:gd name="T33" fmla="*/ 446 h 489"/>
                <a:gd name="T34" fmla="*/ 659 w 682"/>
                <a:gd name="T35" fmla="*/ 433 h 489"/>
                <a:gd name="T36" fmla="*/ 500 w 682"/>
                <a:gd name="T37" fmla="*/ 461 h 489"/>
                <a:gd name="T38" fmla="*/ 212 w 682"/>
                <a:gd name="T39" fmla="*/ 363 h 489"/>
                <a:gd name="T40" fmla="*/ 213 w 682"/>
                <a:gd name="T41" fmla="*/ 363 h 489"/>
                <a:gd name="T42" fmla="*/ 174 w 682"/>
                <a:gd name="T43" fmla="*/ 330 h 489"/>
                <a:gd name="T44" fmla="*/ 174 w 682"/>
                <a:gd name="T45" fmla="*/ 330 h 489"/>
                <a:gd name="T46" fmla="*/ 29 w 682"/>
                <a:gd name="T47" fmla="*/ 14 h 489"/>
                <a:gd name="T48" fmla="*/ 15 w 682"/>
                <a:gd name="T49" fmla="*/ 14 h 489"/>
                <a:gd name="T50" fmla="*/ 15 w 682"/>
                <a:gd name="T51" fmla="*/ 28 h 489"/>
                <a:gd name="T52" fmla="*/ 455 w 682"/>
                <a:gd name="T53" fmla="*/ 28 h 489"/>
                <a:gd name="T54" fmla="*/ 486 w 682"/>
                <a:gd name="T55" fmla="*/ 28 h 489"/>
                <a:gd name="T56" fmla="*/ 492 w 682"/>
                <a:gd name="T57" fmla="*/ 42 h 489"/>
                <a:gd name="T58" fmla="*/ 651 w 682"/>
                <a:gd name="T59" fmla="*/ 452 h 489"/>
                <a:gd name="T60" fmla="*/ 664 w 682"/>
                <a:gd name="T61" fmla="*/ 446 h 489"/>
                <a:gd name="T62" fmla="*/ 659 w 682"/>
                <a:gd name="T63" fmla="*/ 433 h 489"/>
                <a:gd name="T64" fmla="*/ 664 w 682"/>
                <a:gd name="T65" fmla="*/ 44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2" h="489">
                  <a:moveTo>
                    <a:pt x="664" y="446"/>
                  </a:moveTo>
                  <a:cubicBezTo>
                    <a:pt x="677" y="441"/>
                    <a:pt x="677" y="441"/>
                    <a:pt x="677" y="441"/>
                  </a:cubicBezTo>
                  <a:cubicBezTo>
                    <a:pt x="518" y="32"/>
                    <a:pt x="518" y="32"/>
                    <a:pt x="518" y="32"/>
                  </a:cubicBezTo>
                  <a:cubicBezTo>
                    <a:pt x="518" y="32"/>
                    <a:pt x="518" y="32"/>
                    <a:pt x="518" y="32"/>
                  </a:cubicBezTo>
                  <a:cubicBezTo>
                    <a:pt x="505" y="0"/>
                    <a:pt x="505" y="0"/>
                    <a:pt x="505" y="0"/>
                  </a:cubicBezTo>
                  <a:cubicBezTo>
                    <a:pt x="455" y="0"/>
                    <a:pt x="455" y="0"/>
                    <a:pt x="455" y="0"/>
                  </a:cubicBezTo>
                  <a:cubicBezTo>
                    <a:pt x="0" y="0"/>
                    <a:pt x="0" y="0"/>
                    <a:pt x="0" y="0"/>
                  </a:cubicBezTo>
                  <a:cubicBezTo>
                    <a:pt x="1" y="15"/>
                    <a:pt x="1" y="15"/>
                    <a:pt x="1" y="15"/>
                  </a:cubicBezTo>
                  <a:cubicBezTo>
                    <a:pt x="8" y="146"/>
                    <a:pt x="65" y="264"/>
                    <a:pt x="155" y="350"/>
                  </a:cubicBezTo>
                  <a:cubicBezTo>
                    <a:pt x="155" y="350"/>
                    <a:pt x="155" y="350"/>
                    <a:pt x="155" y="350"/>
                  </a:cubicBezTo>
                  <a:cubicBezTo>
                    <a:pt x="168" y="362"/>
                    <a:pt x="181" y="374"/>
                    <a:pt x="195" y="385"/>
                  </a:cubicBezTo>
                  <a:cubicBezTo>
                    <a:pt x="195" y="385"/>
                    <a:pt x="195" y="385"/>
                    <a:pt x="195" y="385"/>
                  </a:cubicBezTo>
                  <a:cubicBezTo>
                    <a:pt x="280" y="450"/>
                    <a:pt x="386" y="489"/>
                    <a:pt x="500" y="489"/>
                  </a:cubicBezTo>
                  <a:cubicBezTo>
                    <a:pt x="559" y="489"/>
                    <a:pt x="616" y="478"/>
                    <a:pt x="669" y="460"/>
                  </a:cubicBezTo>
                  <a:cubicBezTo>
                    <a:pt x="682" y="455"/>
                    <a:pt x="682" y="455"/>
                    <a:pt x="682" y="455"/>
                  </a:cubicBezTo>
                  <a:cubicBezTo>
                    <a:pt x="677" y="441"/>
                    <a:pt x="677" y="441"/>
                    <a:pt x="677" y="441"/>
                  </a:cubicBezTo>
                  <a:cubicBezTo>
                    <a:pt x="664" y="446"/>
                    <a:pt x="664" y="446"/>
                    <a:pt x="664" y="446"/>
                  </a:cubicBezTo>
                  <a:cubicBezTo>
                    <a:pt x="659" y="433"/>
                    <a:pt x="659" y="433"/>
                    <a:pt x="659" y="433"/>
                  </a:cubicBezTo>
                  <a:cubicBezTo>
                    <a:pt x="610" y="451"/>
                    <a:pt x="556" y="461"/>
                    <a:pt x="500" y="461"/>
                  </a:cubicBezTo>
                  <a:cubicBezTo>
                    <a:pt x="392" y="461"/>
                    <a:pt x="292" y="424"/>
                    <a:pt x="212" y="363"/>
                  </a:cubicBezTo>
                  <a:cubicBezTo>
                    <a:pt x="213" y="363"/>
                    <a:pt x="213" y="363"/>
                    <a:pt x="213" y="363"/>
                  </a:cubicBezTo>
                  <a:cubicBezTo>
                    <a:pt x="199" y="352"/>
                    <a:pt x="186" y="341"/>
                    <a:pt x="174" y="330"/>
                  </a:cubicBezTo>
                  <a:cubicBezTo>
                    <a:pt x="174" y="330"/>
                    <a:pt x="174" y="330"/>
                    <a:pt x="174" y="330"/>
                  </a:cubicBezTo>
                  <a:cubicBezTo>
                    <a:pt x="90" y="249"/>
                    <a:pt x="35" y="138"/>
                    <a:pt x="29" y="14"/>
                  </a:cubicBezTo>
                  <a:cubicBezTo>
                    <a:pt x="15" y="14"/>
                    <a:pt x="15" y="14"/>
                    <a:pt x="15" y="14"/>
                  </a:cubicBezTo>
                  <a:cubicBezTo>
                    <a:pt x="15" y="28"/>
                    <a:pt x="15" y="28"/>
                    <a:pt x="15" y="28"/>
                  </a:cubicBezTo>
                  <a:cubicBezTo>
                    <a:pt x="455" y="28"/>
                    <a:pt x="455" y="28"/>
                    <a:pt x="455" y="28"/>
                  </a:cubicBezTo>
                  <a:cubicBezTo>
                    <a:pt x="486" y="28"/>
                    <a:pt x="486" y="28"/>
                    <a:pt x="486" y="28"/>
                  </a:cubicBezTo>
                  <a:cubicBezTo>
                    <a:pt x="492" y="42"/>
                    <a:pt x="492" y="42"/>
                    <a:pt x="492" y="42"/>
                  </a:cubicBezTo>
                  <a:cubicBezTo>
                    <a:pt x="651" y="452"/>
                    <a:pt x="651" y="452"/>
                    <a:pt x="651" y="452"/>
                  </a:cubicBezTo>
                  <a:cubicBezTo>
                    <a:pt x="664" y="446"/>
                    <a:pt x="664" y="446"/>
                    <a:pt x="664" y="446"/>
                  </a:cubicBezTo>
                  <a:cubicBezTo>
                    <a:pt x="659" y="433"/>
                    <a:pt x="659" y="433"/>
                    <a:pt x="659" y="433"/>
                  </a:cubicBezTo>
                  <a:lnTo>
                    <a:pt x="664" y="44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8"/>
            <p:cNvSpPr/>
            <p:nvPr/>
          </p:nvSpPr>
          <p:spPr bwMode="auto">
            <a:xfrm>
              <a:off x="6261100" y="2460625"/>
              <a:ext cx="2994025" cy="1730375"/>
            </a:xfrm>
            <a:custGeom>
              <a:avLst/>
              <a:gdLst>
                <a:gd name="T0" fmla="*/ 486 w 798"/>
                <a:gd name="T1" fmla="*/ 0 h 461"/>
                <a:gd name="T2" fmla="*/ 345 w 798"/>
                <a:gd name="T3" fmla="*/ 21 h 461"/>
                <a:gd name="T4" fmla="*/ 296 w 798"/>
                <a:gd name="T5" fmla="*/ 39 h 461"/>
                <a:gd name="T6" fmla="*/ 62 w 798"/>
                <a:gd name="T7" fmla="*/ 248 h 461"/>
                <a:gd name="T8" fmla="*/ 39 w 798"/>
                <a:gd name="T9" fmla="*/ 294 h 461"/>
                <a:gd name="T10" fmla="*/ 39 w 798"/>
                <a:gd name="T11" fmla="*/ 294 h 461"/>
                <a:gd name="T12" fmla="*/ 38 w 798"/>
                <a:gd name="T13" fmla="*/ 296 h 461"/>
                <a:gd name="T14" fmla="*/ 24 w 798"/>
                <a:gd name="T15" fmla="*/ 334 h 461"/>
                <a:gd name="T16" fmla="*/ 24 w 798"/>
                <a:gd name="T17" fmla="*/ 335 h 461"/>
                <a:gd name="T18" fmla="*/ 24 w 798"/>
                <a:gd name="T19" fmla="*/ 335 h 461"/>
                <a:gd name="T20" fmla="*/ 11 w 798"/>
                <a:gd name="T21" fmla="*/ 380 h 461"/>
                <a:gd name="T22" fmla="*/ 0 w 798"/>
                <a:gd name="T23" fmla="*/ 461 h 461"/>
                <a:gd name="T24" fmla="*/ 461 w 798"/>
                <a:gd name="T25" fmla="*/ 461 h 461"/>
                <a:gd name="T26" fmla="*/ 487 w 798"/>
                <a:gd name="T27" fmla="*/ 461 h 461"/>
                <a:gd name="T28" fmla="*/ 508 w 798"/>
                <a:gd name="T29" fmla="*/ 438 h 461"/>
                <a:gd name="T30" fmla="*/ 798 w 798"/>
                <a:gd name="T31" fmla="*/ 114 h 461"/>
                <a:gd name="T32" fmla="*/ 486 w 798"/>
                <a:gd name="T33"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8" h="461">
                  <a:moveTo>
                    <a:pt x="486" y="0"/>
                  </a:moveTo>
                  <a:cubicBezTo>
                    <a:pt x="437" y="0"/>
                    <a:pt x="390" y="8"/>
                    <a:pt x="345" y="21"/>
                  </a:cubicBezTo>
                  <a:cubicBezTo>
                    <a:pt x="329" y="26"/>
                    <a:pt x="312" y="32"/>
                    <a:pt x="296" y="39"/>
                  </a:cubicBezTo>
                  <a:cubicBezTo>
                    <a:pt x="197" y="81"/>
                    <a:pt x="115" y="155"/>
                    <a:pt x="62" y="248"/>
                  </a:cubicBezTo>
                  <a:cubicBezTo>
                    <a:pt x="62" y="248"/>
                    <a:pt x="52" y="265"/>
                    <a:pt x="39" y="294"/>
                  </a:cubicBezTo>
                  <a:cubicBezTo>
                    <a:pt x="39" y="294"/>
                    <a:pt x="39" y="294"/>
                    <a:pt x="39" y="294"/>
                  </a:cubicBezTo>
                  <a:cubicBezTo>
                    <a:pt x="39" y="294"/>
                    <a:pt x="39" y="295"/>
                    <a:pt x="38" y="296"/>
                  </a:cubicBezTo>
                  <a:cubicBezTo>
                    <a:pt x="34" y="307"/>
                    <a:pt x="29" y="320"/>
                    <a:pt x="24" y="334"/>
                  </a:cubicBezTo>
                  <a:cubicBezTo>
                    <a:pt x="24" y="335"/>
                    <a:pt x="24" y="335"/>
                    <a:pt x="24" y="335"/>
                  </a:cubicBezTo>
                  <a:cubicBezTo>
                    <a:pt x="24" y="335"/>
                    <a:pt x="24" y="335"/>
                    <a:pt x="24" y="335"/>
                  </a:cubicBezTo>
                  <a:cubicBezTo>
                    <a:pt x="19" y="349"/>
                    <a:pt x="15" y="364"/>
                    <a:pt x="11" y="380"/>
                  </a:cubicBezTo>
                  <a:cubicBezTo>
                    <a:pt x="5" y="406"/>
                    <a:pt x="1" y="433"/>
                    <a:pt x="0" y="461"/>
                  </a:cubicBezTo>
                  <a:cubicBezTo>
                    <a:pt x="461" y="461"/>
                    <a:pt x="461" y="461"/>
                    <a:pt x="461" y="461"/>
                  </a:cubicBezTo>
                  <a:cubicBezTo>
                    <a:pt x="487" y="461"/>
                    <a:pt x="487" y="461"/>
                    <a:pt x="487" y="461"/>
                  </a:cubicBezTo>
                  <a:cubicBezTo>
                    <a:pt x="508" y="438"/>
                    <a:pt x="508" y="438"/>
                    <a:pt x="508" y="438"/>
                  </a:cubicBezTo>
                  <a:cubicBezTo>
                    <a:pt x="798" y="114"/>
                    <a:pt x="798" y="114"/>
                    <a:pt x="798" y="114"/>
                  </a:cubicBezTo>
                  <a:cubicBezTo>
                    <a:pt x="713" y="43"/>
                    <a:pt x="604" y="0"/>
                    <a:pt x="486" y="0"/>
                  </a:cubicBezTo>
                  <a:close/>
                </a:path>
              </a:pathLst>
            </a:custGeom>
            <a:noFill/>
            <a:ln>
              <a:noFill/>
            </a:ln>
          </p:spPr>
          <p:txBody>
            <a:bodyPr vert="horz" wrap="square" lIns="91440" tIns="45720" rIns="91440" bIns="45720" numCol="1" anchor="t" anchorCtr="0" compatLnSpc="1"/>
            <a:lstStyle/>
            <a:p>
              <a:endParaRPr lang="zh-CN" altLang="en-US"/>
            </a:p>
          </p:txBody>
        </p:sp>
        <p:sp>
          <p:nvSpPr>
            <p:cNvPr id="56" name="Freeform 29"/>
            <p:cNvSpPr/>
            <p:nvPr/>
          </p:nvSpPr>
          <p:spPr bwMode="auto">
            <a:xfrm>
              <a:off x="6205538" y="2408237"/>
              <a:ext cx="3124200" cy="1835150"/>
            </a:xfrm>
            <a:custGeom>
              <a:avLst/>
              <a:gdLst>
                <a:gd name="T0" fmla="*/ 501 w 833"/>
                <a:gd name="T1" fmla="*/ 0 h 489"/>
                <a:gd name="T2" fmla="*/ 356 w 833"/>
                <a:gd name="T3" fmla="*/ 22 h 489"/>
                <a:gd name="T4" fmla="*/ 306 w 833"/>
                <a:gd name="T5" fmla="*/ 40 h 489"/>
                <a:gd name="T6" fmla="*/ 77 w 833"/>
                <a:gd name="T7" fmla="*/ 262 h 489"/>
                <a:gd name="T8" fmla="*/ 42 w 833"/>
                <a:gd name="T9" fmla="*/ 302 h 489"/>
                <a:gd name="T10" fmla="*/ 54 w 833"/>
                <a:gd name="T11" fmla="*/ 294 h 489"/>
                <a:gd name="T12" fmla="*/ 45 w 833"/>
                <a:gd name="T13" fmla="*/ 294 h 489"/>
                <a:gd name="T14" fmla="*/ 41 w 833"/>
                <a:gd name="T15" fmla="*/ 304 h 489"/>
                <a:gd name="T16" fmla="*/ 40 w 833"/>
                <a:gd name="T17" fmla="*/ 305 h 489"/>
                <a:gd name="T18" fmla="*/ 40 w 833"/>
                <a:gd name="T19" fmla="*/ 305 h 489"/>
                <a:gd name="T20" fmla="*/ 39 w 833"/>
                <a:gd name="T21" fmla="*/ 348 h 489"/>
                <a:gd name="T22" fmla="*/ 26 w 833"/>
                <a:gd name="T23" fmla="*/ 344 h 489"/>
                <a:gd name="T24" fmla="*/ 39 w 833"/>
                <a:gd name="T25" fmla="*/ 363 h 489"/>
                <a:gd name="T26" fmla="*/ 26 w 833"/>
                <a:gd name="T27" fmla="*/ 344 h 489"/>
                <a:gd name="T28" fmla="*/ 13 w 833"/>
                <a:gd name="T29" fmla="*/ 391 h 489"/>
                <a:gd name="T30" fmla="*/ 0 w 833"/>
                <a:gd name="T31" fmla="*/ 489 h 489"/>
                <a:gd name="T32" fmla="*/ 508 w 833"/>
                <a:gd name="T33" fmla="*/ 489 h 489"/>
                <a:gd name="T34" fmla="*/ 833 w 833"/>
                <a:gd name="T35" fmla="*/ 126 h 489"/>
                <a:gd name="T36" fmla="*/ 501 w 833"/>
                <a:gd name="T37" fmla="*/ 0 h 489"/>
                <a:gd name="T38" fmla="*/ 501 w 833"/>
                <a:gd name="T39" fmla="*/ 0 h 489"/>
                <a:gd name="T40" fmla="*/ 501 w 833"/>
                <a:gd name="T41" fmla="*/ 28 h 489"/>
                <a:gd name="T42" fmla="*/ 804 w 833"/>
                <a:gd name="T43" fmla="*/ 138 h 489"/>
                <a:gd name="T44" fmla="*/ 802 w 833"/>
                <a:gd name="T45" fmla="*/ 118 h 489"/>
                <a:gd name="T46" fmla="*/ 496 w 833"/>
                <a:gd name="T47" fmla="*/ 461 h 489"/>
                <a:gd name="T48" fmla="*/ 15 w 833"/>
                <a:gd name="T49" fmla="*/ 461 h 489"/>
                <a:gd name="T50" fmla="*/ 29 w 833"/>
                <a:gd name="T51" fmla="*/ 476 h 489"/>
                <a:gd name="T52" fmla="*/ 40 w 833"/>
                <a:gd name="T53" fmla="*/ 397 h 489"/>
                <a:gd name="T54" fmla="*/ 52 w 833"/>
                <a:gd name="T55" fmla="*/ 353 h 489"/>
                <a:gd name="T56" fmla="*/ 39 w 833"/>
                <a:gd name="T57" fmla="*/ 335 h 489"/>
                <a:gd name="T58" fmla="*/ 52 w 833"/>
                <a:gd name="T59" fmla="*/ 354 h 489"/>
                <a:gd name="T60" fmla="*/ 52 w 833"/>
                <a:gd name="T61" fmla="*/ 353 h 489"/>
                <a:gd name="T62" fmla="*/ 66 w 833"/>
                <a:gd name="T63" fmla="*/ 316 h 489"/>
                <a:gd name="T64" fmla="*/ 66 w 833"/>
                <a:gd name="T65" fmla="*/ 315 h 489"/>
                <a:gd name="T66" fmla="*/ 67 w 833"/>
                <a:gd name="T67" fmla="*/ 313 h 489"/>
                <a:gd name="T68" fmla="*/ 66 w 833"/>
                <a:gd name="T69" fmla="*/ 312 h 489"/>
                <a:gd name="T70" fmla="*/ 67 w 833"/>
                <a:gd name="T71" fmla="*/ 313 h 489"/>
                <a:gd name="T72" fmla="*/ 67 w 833"/>
                <a:gd name="T73" fmla="*/ 313 h 489"/>
                <a:gd name="T74" fmla="*/ 54 w 833"/>
                <a:gd name="T75" fmla="*/ 322 h 489"/>
                <a:gd name="T76" fmla="*/ 64 w 833"/>
                <a:gd name="T77" fmla="*/ 322 h 489"/>
                <a:gd name="T78" fmla="*/ 83 w 833"/>
                <a:gd name="T79" fmla="*/ 281 h 489"/>
                <a:gd name="T80" fmla="*/ 89 w 833"/>
                <a:gd name="T81" fmla="*/ 270 h 489"/>
                <a:gd name="T82" fmla="*/ 89 w 833"/>
                <a:gd name="T83" fmla="*/ 269 h 489"/>
                <a:gd name="T84" fmla="*/ 85 w 833"/>
                <a:gd name="T85" fmla="*/ 266 h 489"/>
                <a:gd name="T86" fmla="*/ 89 w 833"/>
                <a:gd name="T87" fmla="*/ 269 h 489"/>
                <a:gd name="T88" fmla="*/ 89 w 833"/>
                <a:gd name="T89" fmla="*/ 269 h 489"/>
                <a:gd name="T90" fmla="*/ 89 w 833"/>
                <a:gd name="T91" fmla="*/ 269 h 489"/>
                <a:gd name="T92" fmla="*/ 317 w 833"/>
                <a:gd name="T93" fmla="*/ 65 h 489"/>
                <a:gd name="T94" fmla="*/ 365 w 833"/>
                <a:gd name="T95" fmla="*/ 48 h 489"/>
                <a:gd name="T96" fmla="*/ 501 w 833"/>
                <a:gd name="T97" fmla="*/ 28 h 489"/>
                <a:gd name="T98" fmla="*/ 501 w 833"/>
                <a:gd name="T99" fmla="*/ 1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3" h="489">
                  <a:moveTo>
                    <a:pt x="501" y="14"/>
                  </a:moveTo>
                  <a:cubicBezTo>
                    <a:pt x="501" y="0"/>
                    <a:pt x="501" y="0"/>
                    <a:pt x="501" y="0"/>
                  </a:cubicBezTo>
                  <a:cubicBezTo>
                    <a:pt x="451" y="0"/>
                    <a:pt x="402" y="8"/>
                    <a:pt x="356" y="22"/>
                  </a:cubicBezTo>
                  <a:cubicBezTo>
                    <a:pt x="356" y="22"/>
                    <a:pt x="356" y="22"/>
                    <a:pt x="356" y="22"/>
                  </a:cubicBezTo>
                  <a:cubicBezTo>
                    <a:pt x="339" y="27"/>
                    <a:pt x="322" y="33"/>
                    <a:pt x="306" y="40"/>
                  </a:cubicBezTo>
                  <a:cubicBezTo>
                    <a:pt x="306" y="40"/>
                    <a:pt x="306" y="40"/>
                    <a:pt x="306" y="40"/>
                  </a:cubicBezTo>
                  <a:cubicBezTo>
                    <a:pt x="204" y="83"/>
                    <a:pt x="119" y="159"/>
                    <a:pt x="65" y="255"/>
                  </a:cubicBezTo>
                  <a:cubicBezTo>
                    <a:pt x="77" y="262"/>
                    <a:pt x="77" y="262"/>
                    <a:pt x="77" y="262"/>
                  </a:cubicBezTo>
                  <a:cubicBezTo>
                    <a:pt x="65" y="255"/>
                    <a:pt x="65" y="255"/>
                    <a:pt x="65" y="255"/>
                  </a:cubicBezTo>
                  <a:cubicBezTo>
                    <a:pt x="65" y="255"/>
                    <a:pt x="54" y="273"/>
                    <a:pt x="42" y="302"/>
                  </a:cubicBezTo>
                  <a:cubicBezTo>
                    <a:pt x="54" y="308"/>
                    <a:pt x="54" y="308"/>
                    <a:pt x="54" y="308"/>
                  </a:cubicBezTo>
                  <a:cubicBezTo>
                    <a:pt x="54" y="294"/>
                    <a:pt x="54" y="294"/>
                    <a:pt x="54" y="294"/>
                  </a:cubicBezTo>
                  <a:cubicBezTo>
                    <a:pt x="54" y="294"/>
                    <a:pt x="54" y="294"/>
                    <a:pt x="54" y="294"/>
                  </a:cubicBezTo>
                  <a:cubicBezTo>
                    <a:pt x="45" y="294"/>
                    <a:pt x="45" y="294"/>
                    <a:pt x="45" y="294"/>
                  </a:cubicBezTo>
                  <a:cubicBezTo>
                    <a:pt x="41" y="302"/>
                    <a:pt x="41" y="302"/>
                    <a:pt x="41" y="302"/>
                  </a:cubicBezTo>
                  <a:cubicBezTo>
                    <a:pt x="41" y="303"/>
                    <a:pt x="41" y="304"/>
                    <a:pt x="41" y="304"/>
                  </a:cubicBezTo>
                  <a:cubicBezTo>
                    <a:pt x="40" y="305"/>
                    <a:pt x="40" y="305"/>
                    <a:pt x="40" y="305"/>
                  </a:cubicBezTo>
                  <a:cubicBezTo>
                    <a:pt x="40" y="305"/>
                    <a:pt x="40" y="305"/>
                    <a:pt x="40" y="305"/>
                  </a:cubicBezTo>
                  <a:cubicBezTo>
                    <a:pt x="53" y="310"/>
                    <a:pt x="53" y="310"/>
                    <a:pt x="53" y="310"/>
                  </a:cubicBezTo>
                  <a:cubicBezTo>
                    <a:pt x="40" y="305"/>
                    <a:pt x="40" y="305"/>
                    <a:pt x="40" y="305"/>
                  </a:cubicBezTo>
                  <a:cubicBezTo>
                    <a:pt x="36" y="316"/>
                    <a:pt x="31" y="329"/>
                    <a:pt x="26" y="344"/>
                  </a:cubicBezTo>
                  <a:cubicBezTo>
                    <a:pt x="39" y="348"/>
                    <a:pt x="39" y="348"/>
                    <a:pt x="39" y="348"/>
                  </a:cubicBezTo>
                  <a:cubicBezTo>
                    <a:pt x="26" y="343"/>
                    <a:pt x="26" y="343"/>
                    <a:pt x="26" y="343"/>
                  </a:cubicBezTo>
                  <a:cubicBezTo>
                    <a:pt x="26" y="344"/>
                    <a:pt x="26" y="344"/>
                    <a:pt x="26" y="344"/>
                  </a:cubicBezTo>
                  <a:cubicBezTo>
                    <a:pt x="18" y="363"/>
                    <a:pt x="18" y="363"/>
                    <a:pt x="18" y="363"/>
                  </a:cubicBezTo>
                  <a:cubicBezTo>
                    <a:pt x="39" y="363"/>
                    <a:pt x="39" y="363"/>
                    <a:pt x="39" y="363"/>
                  </a:cubicBezTo>
                  <a:cubicBezTo>
                    <a:pt x="39" y="349"/>
                    <a:pt x="39" y="349"/>
                    <a:pt x="39" y="349"/>
                  </a:cubicBezTo>
                  <a:cubicBezTo>
                    <a:pt x="26" y="344"/>
                    <a:pt x="26" y="344"/>
                    <a:pt x="26" y="344"/>
                  </a:cubicBezTo>
                  <a:cubicBezTo>
                    <a:pt x="21" y="359"/>
                    <a:pt x="16" y="374"/>
                    <a:pt x="13" y="391"/>
                  </a:cubicBezTo>
                  <a:cubicBezTo>
                    <a:pt x="13" y="391"/>
                    <a:pt x="13" y="391"/>
                    <a:pt x="13" y="391"/>
                  </a:cubicBezTo>
                  <a:cubicBezTo>
                    <a:pt x="7" y="418"/>
                    <a:pt x="3" y="446"/>
                    <a:pt x="1" y="474"/>
                  </a:cubicBezTo>
                  <a:cubicBezTo>
                    <a:pt x="0" y="489"/>
                    <a:pt x="0" y="489"/>
                    <a:pt x="0" y="489"/>
                  </a:cubicBezTo>
                  <a:cubicBezTo>
                    <a:pt x="476" y="489"/>
                    <a:pt x="476" y="489"/>
                    <a:pt x="476" y="489"/>
                  </a:cubicBezTo>
                  <a:cubicBezTo>
                    <a:pt x="508" y="489"/>
                    <a:pt x="508" y="489"/>
                    <a:pt x="508" y="489"/>
                  </a:cubicBezTo>
                  <a:cubicBezTo>
                    <a:pt x="533" y="461"/>
                    <a:pt x="533" y="461"/>
                    <a:pt x="533" y="461"/>
                  </a:cubicBezTo>
                  <a:cubicBezTo>
                    <a:pt x="833" y="126"/>
                    <a:pt x="833" y="126"/>
                    <a:pt x="833" y="126"/>
                  </a:cubicBezTo>
                  <a:cubicBezTo>
                    <a:pt x="822" y="117"/>
                    <a:pt x="822" y="117"/>
                    <a:pt x="822" y="117"/>
                  </a:cubicBezTo>
                  <a:cubicBezTo>
                    <a:pt x="735" y="44"/>
                    <a:pt x="623" y="0"/>
                    <a:pt x="501" y="0"/>
                  </a:cubicBezTo>
                  <a:cubicBezTo>
                    <a:pt x="501" y="0"/>
                    <a:pt x="501" y="0"/>
                    <a:pt x="501" y="0"/>
                  </a:cubicBezTo>
                  <a:cubicBezTo>
                    <a:pt x="501" y="0"/>
                    <a:pt x="501" y="0"/>
                    <a:pt x="501" y="0"/>
                  </a:cubicBezTo>
                  <a:cubicBezTo>
                    <a:pt x="501" y="14"/>
                    <a:pt x="501" y="14"/>
                    <a:pt x="501" y="14"/>
                  </a:cubicBezTo>
                  <a:cubicBezTo>
                    <a:pt x="501" y="28"/>
                    <a:pt x="501" y="28"/>
                    <a:pt x="501" y="28"/>
                  </a:cubicBezTo>
                  <a:cubicBezTo>
                    <a:pt x="501" y="28"/>
                    <a:pt x="501" y="28"/>
                    <a:pt x="501" y="28"/>
                  </a:cubicBezTo>
                  <a:cubicBezTo>
                    <a:pt x="616" y="28"/>
                    <a:pt x="722" y="70"/>
                    <a:pt x="804" y="138"/>
                  </a:cubicBezTo>
                  <a:cubicBezTo>
                    <a:pt x="813" y="128"/>
                    <a:pt x="813" y="128"/>
                    <a:pt x="813" y="128"/>
                  </a:cubicBezTo>
                  <a:cubicBezTo>
                    <a:pt x="802" y="118"/>
                    <a:pt x="802" y="118"/>
                    <a:pt x="802" y="118"/>
                  </a:cubicBezTo>
                  <a:cubicBezTo>
                    <a:pt x="512" y="442"/>
                    <a:pt x="512" y="442"/>
                    <a:pt x="512" y="442"/>
                  </a:cubicBezTo>
                  <a:cubicBezTo>
                    <a:pt x="496" y="461"/>
                    <a:pt x="496" y="461"/>
                    <a:pt x="496" y="461"/>
                  </a:cubicBezTo>
                  <a:cubicBezTo>
                    <a:pt x="476" y="461"/>
                    <a:pt x="476" y="461"/>
                    <a:pt x="476" y="461"/>
                  </a:cubicBezTo>
                  <a:cubicBezTo>
                    <a:pt x="15" y="461"/>
                    <a:pt x="15" y="461"/>
                    <a:pt x="15" y="461"/>
                  </a:cubicBezTo>
                  <a:cubicBezTo>
                    <a:pt x="15" y="475"/>
                    <a:pt x="15" y="475"/>
                    <a:pt x="15" y="475"/>
                  </a:cubicBezTo>
                  <a:cubicBezTo>
                    <a:pt x="29" y="476"/>
                    <a:pt x="29" y="476"/>
                    <a:pt x="29" y="476"/>
                  </a:cubicBezTo>
                  <a:cubicBezTo>
                    <a:pt x="30" y="449"/>
                    <a:pt x="34" y="423"/>
                    <a:pt x="40" y="397"/>
                  </a:cubicBezTo>
                  <a:cubicBezTo>
                    <a:pt x="40" y="397"/>
                    <a:pt x="40" y="397"/>
                    <a:pt x="40" y="397"/>
                  </a:cubicBezTo>
                  <a:cubicBezTo>
                    <a:pt x="40" y="397"/>
                    <a:pt x="40" y="397"/>
                    <a:pt x="40" y="397"/>
                  </a:cubicBezTo>
                  <a:cubicBezTo>
                    <a:pt x="43" y="381"/>
                    <a:pt x="48" y="367"/>
                    <a:pt x="52" y="353"/>
                  </a:cubicBezTo>
                  <a:cubicBezTo>
                    <a:pt x="58" y="335"/>
                    <a:pt x="58" y="335"/>
                    <a:pt x="58" y="335"/>
                  </a:cubicBezTo>
                  <a:cubicBezTo>
                    <a:pt x="39" y="335"/>
                    <a:pt x="39" y="335"/>
                    <a:pt x="39" y="335"/>
                  </a:cubicBezTo>
                  <a:cubicBezTo>
                    <a:pt x="39" y="349"/>
                    <a:pt x="39" y="349"/>
                    <a:pt x="39" y="349"/>
                  </a:cubicBezTo>
                  <a:cubicBezTo>
                    <a:pt x="52" y="354"/>
                    <a:pt x="52" y="354"/>
                    <a:pt x="52" y="354"/>
                  </a:cubicBezTo>
                  <a:cubicBezTo>
                    <a:pt x="52" y="354"/>
                    <a:pt x="52" y="354"/>
                    <a:pt x="52" y="354"/>
                  </a:cubicBezTo>
                  <a:cubicBezTo>
                    <a:pt x="52" y="353"/>
                    <a:pt x="52" y="353"/>
                    <a:pt x="52" y="353"/>
                  </a:cubicBezTo>
                  <a:cubicBezTo>
                    <a:pt x="52" y="353"/>
                    <a:pt x="52" y="353"/>
                    <a:pt x="52" y="353"/>
                  </a:cubicBezTo>
                  <a:cubicBezTo>
                    <a:pt x="57" y="339"/>
                    <a:pt x="62" y="326"/>
                    <a:pt x="66" y="316"/>
                  </a:cubicBezTo>
                  <a:cubicBezTo>
                    <a:pt x="66" y="315"/>
                    <a:pt x="66" y="315"/>
                    <a:pt x="66" y="315"/>
                  </a:cubicBezTo>
                  <a:cubicBezTo>
                    <a:pt x="66" y="315"/>
                    <a:pt x="66" y="315"/>
                    <a:pt x="66" y="315"/>
                  </a:cubicBezTo>
                  <a:cubicBezTo>
                    <a:pt x="67" y="314"/>
                    <a:pt x="67" y="314"/>
                    <a:pt x="67" y="313"/>
                  </a:cubicBezTo>
                  <a:cubicBezTo>
                    <a:pt x="67" y="313"/>
                    <a:pt x="67" y="313"/>
                    <a:pt x="67" y="313"/>
                  </a:cubicBezTo>
                  <a:cubicBezTo>
                    <a:pt x="67" y="313"/>
                    <a:pt x="67" y="313"/>
                    <a:pt x="67" y="313"/>
                  </a:cubicBezTo>
                  <a:cubicBezTo>
                    <a:pt x="66" y="312"/>
                    <a:pt x="66" y="312"/>
                    <a:pt x="66" y="312"/>
                  </a:cubicBezTo>
                  <a:cubicBezTo>
                    <a:pt x="67" y="313"/>
                    <a:pt x="67" y="313"/>
                    <a:pt x="67" y="313"/>
                  </a:cubicBezTo>
                  <a:cubicBezTo>
                    <a:pt x="67" y="313"/>
                    <a:pt x="67" y="313"/>
                    <a:pt x="67" y="313"/>
                  </a:cubicBezTo>
                  <a:cubicBezTo>
                    <a:pt x="66" y="312"/>
                    <a:pt x="66" y="312"/>
                    <a:pt x="66" y="312"/>
                  </a:cubicBezTo>
                  <a:cubicBezTo>
                    <a:pt x="67" y="313"/>
                    <a:pt x="67" y="313"/>
                    <a:pt x="67" y="313"/>
                  </a:cubicBezTo>
                  <a:cubicBezTo>
                    <a:pt x="54" y="308"/>
                    <a:pt x="54" y="308"/>
                    <a:pt x="54" y="308"/>
                  </a:cubicBezTo>
                  <a:cubicBezTo>
                    <a:pt x="54" y="322"/>
                    <a:pt x="54" y="322"/>
                    <a:pt x="54" y="322"/>
                  </a:cubicBezTo>
                  <a:cubicBezTo>
                    <a:pt x="54" y="322"/>
                    <a:pt x="54" y="322"/>
                    <a:pt x="54" y="322"/>
                  </a:cubicBezTo>
                  <a:cubicBezTo>
                    <a:pt x="64" y="322"/>
                    <a:pt x="64" y="322"/>
                    <a:pt x="64" y="322"/>
                  </a:cubicBezTo>
                  <a:cubicBezTo>
                    <a:pt x="67" y="313"/>
                    <a:pt x="67" y="313"/>
                    <a:pt x="67" y="313"/>
                  </a:cubicBezTo>
                  <a:cubicBezTo>
                    <a:pt x="73" y="299"/>
                    <a:pt x="79" y="288"/>
                    <a:pt x="83" y="281"/>
                  </a:cubicBezTo>
                  <a:cubicBezTo>
                    <a:pt x="85" y="277"/>
                    <a:pt x="86" y="274"/>
                    <a:pt x="88" y="272"/>
                  </a:cubicBezTo>
                  <a:cubicBezTo>
                    <a:pt x="88" y="271"/>
                    <a:pt x="89" y="270"/>
                    <a:pt x="89" y="270"/>
                  </a:cubicBezTo>
                  <a:cubicBezTo>
                    <a:pt x="89" y="269"/>
                    <a:pt x="89" y="269"/>
                    <a:pt x="89" y="269"/>
                  </a:cubicBezTo>
                  <a:cubicBezTo>
                    <a:pt x="89" y="269"/>
                    <a:pt x="89" y="269"/>
                    <a:pt x="89" y="269"/>
                  </a:cubicBezTo>
                  <a:cubicBezTo>
                    <a:pt x="89" y="269"/>
                    <a:pt x="89" y="269"/>
                    <a:pt x="89" y="269"/>
                  </a:cubicBezTo>
                  <a:cubicBezTo>
                    <a:pt x="85" y="266"/>
                    <a:pt x="85" y="266"/>
                    <a:pt x="85" y="266"/>
                  </a:cubicBezTo>
                  <a:cubicBezTo>
                    <a:pt x="89" y="269"/>
                    <a:pt x="89" y="269"/>
                    <a:pt x="89" y="269"/>
                  </a:cubicBezTo>
                  <a:cubicBezTo>
                    <a:pt x="89" y="269"/>
                    <a:pt x="89" y="269"/>
                    <a:pt x="89" y="269"/>
                  </a:cubicBezTo>
                  <a:cubicBezTo>
                    <a:pt x="85" y="266"/>
                    <a:pt x="85" y="266"/>
                    <a:pt x="85" y="266"/>
                  </a:cubicBezTo>
                  <a:cubicBezTo>
                    <a:pt x="89" y="269"/>
                    <a:pt x="89" y="269"/>
                    <a:pt x="89" y="269"/>
                  </a:cubicBezTo>
                  <a:cubicBezTo>
                    <a:pt x="89" y="269"/>
                    <a:pt x="89" y="269"/>
                    <a:pt x="89" y="269"/>
                  </a:cubicBezTo>
                  <a:cubicBezTo>
                    <a:pt x="89" y="269"/>
                    <a:pt x="89" y="269"/>
                    <a:pt x="89" y="269"/>
                  </a:cubicBezTo>
                  <a:cubicBezTo>
                    <a:pt x="141" y="178"/>
                    <a:pt x="220" y="106"/>
                    <a:pt x="317" y="65"/>
                  </a:cubicBezTo>
                  <a:cubicBezTo>
                    <a:pt x="317" y="65"/>
                    <a:pt x="317" y="65"/>
                    <a:pt x="317" y="65"/>
                  </a:cubicBezTo>
                  <a:cubicBezTo>
                    <a:pt x="332" y="59"/>
                    <a:pt x="348" y="53"/>
                    <a:pt x="364" y="48"/>
                  </a:cubicBezTo>
                  <a:cubicBezTo>
                    <a:pt x="365" y="48"/>
                    <a:pt x="365" y="48"/>
                    <a:pt x="365" y="48"/>
                  </a:cubicBezTo>
                  <a:cubicBezTo>
                    <a:pt x="408" y="35"/>
                    <a:pt x="453" y="28"/>
                    <a:pt x="501" y="28"/>
                  </a:cubicBezTo>
                  <a:cubicBezTo>
                    <a:pt x="501" y="28"/>
                    <a:pt x="501" y="28"/>
                    <a:pt x="501" y="28"/>
                  </a:cubicBezTo>
                  <a:cubicBezTo>
                    <a:pt x="501" y="28"/>
                    <a:pt x="501" y="28"/>
                    <a:pt x="501" y="28"/>
                  </a:cubicBezTo>
                  <a:lnTo>
                    <a:pt x="50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0"/>
            <p:cNvSpPr/>
            <p:nvPr/>
          </p:nvSpPr>
          <p:spPr bwMode="auto">
            <a:xfrm>
              <a:off x="8283575" y="4375150"/>
              <a:ext cx="1660525" cy="1622425"/>
            </a:xfrm>
            <a:custGeom>
              <a:avLst/>
              <a:gdLst>
                <a:gd name="T0" fmla="*/ 8 w 443"/>
                <a:gd name="T1" fmla="*/ 20 h 432"/>
                <a:gd name="T2" fmla="*/ 168 w 443"/>
                <a:gd name="T3" fmla="*/ 432 h 432"/>
                <a:gd name="T4" fmla="*/ 443 w 443"/>
                <a:gd name="T5" fmla="*/ 20 h 432"/>
                <a:gd name="T6" fmla="*/ 443 w 443"/>
                <a:gd name="T7" fmla="*/ 0 h 432"/>
                <a:gd name="T8" fmla="*/ 0 w 443"/>
                <a:gd name="T9" fmla="*/ 0 h 432"/>
                <a:gd name="T10" fmla="*/ 8 w 443"/>
                <a:gd name="T11" fmla="*/ 20 h 432"/>
              </a:gdLst>
              <a:ahLst/>
              <a:cxnLst>
                <a:cxn ang="0">
                  <a:pos x="T0" y="T1"/>
                </a:cxn>
                <a:cxn ang="0">
                  <a:pos x="T2" y="T3"/>
                </a:cxn>
                <a:cxn ang="0">
                  <a:pos x="T4" y="T5"/>
                </a:cxn>
                <a:cxn ang="0">
                  <a:pos x="T6" y="T7"/>
                </a:cxn>
                <a:cxn ang="0">
                  <a:pos x="T8" y="T9"/>
                </a:cxn>
                <a:cxn ang="0">
                  <a:pos x="T10" y="T11"/>
                </a:cxn>
              </a:cxnLst>
              <a:rect l="0" t="0" r="r" b="b"/>
              <a:pathLst>
                <a:path w="443" h="432">
                  <a:moveTo>
                    <a:pt x="8" y="20"/>
                  </a:moveTo>
                  <a:cubicBezTo>
                    <a:pt x="168" y="432"/>
                    <a:pt x="168" y="432"/>
                    <a:pt x="168" y="432"/>
                  </a:cubicBezTo>
                  <a:cubicBezTo>
                    <a:pt x="324" y="357"/>
                    <a:pt x="433" y="202"/>
                    <a:pt x="443" y="20"/>
                  </a:cubicBezTo>
                  <a:cubicBezTo>
                    <a:pt x="443" y="13"/>
                    <a:pt x="443" y="7"/>
                    <a:pt x="443" y="0"/>
                  </a:cubicBezTo>
                  <a:cubicBezTo>
                    <a:pt x="0" y="0"/>
                    <a:pt x="0" y="0"/>
                    <a:pt x="0" y="0"/>
                  </a:cubicBezTo>
                  <a:lnTo>
                    <a:pt x="8" y="20"/>
                  </a:lnTo>
                  <a:close/>
                </a:path>
              </a:pathLst>
            </a:custGeom>
            <a:noFill/>
            <a:ln>
              <a:noFill/>
            </a:ln>
          </p:spPr>
          <p:txBody>
            <a:bodyPr vert="horz" wrap="square" lIns="91440" tIns="45720" rIns="91440" bIns="45720" numCol="1" anchor="t" anchorCtr="0" compatLnSpc="1"/>
            <a:lstStyle/>
            <a:p>
              <a:endParaRPr lang="zh-CN" altLang="en-US"/>
            </a:p>
          </p:txBody>
        </p:sp>
        <p:sp>
          <p:nvSpPr>
            <p:cNvPr id="58" name="Freeform 31"/>
            <p:cNvSpPr/>
            <p:nvPr/>
          </p:nvSpPr>
          <p:spPr bwMode="auto">
            <a:xfrm>
              <a:off x="8207375" y="4322763"/>
              <a:ext cx="1789113" cy="1746250"/>
            </a:xfrm>
            <a:custGeom>
              <a:avLst/>
              <a:gdLst>
                <a:gd name="T0" fmla="*/ 28 w 477"/>
                <a:gd name="T1" fmla="*/ 34 h 465"/>
                <a:gd name="T2" fmla="*/ 15 w 477"/>
                <a:gd name="T3" fmla="*/ 39 h 465"/>
                <a:gd name="T4" fmla="*/ 181 w 477"/>
                <a:gd name="T5" fmla="*/ 465 h 465"/>
                <a:gd name="T6" fmla="*/ 194 w 477"/>
                <a:gd name="T7" fmla="*/ 459 h 465"/>
                <a:gd name="T8" fmla="*/ 392 w 477"/>
                <a:gd name="T9" fmla="*/ 288 h 465"/>
                <a:gd name="T10" fmla="*/ 477 w 477"/>
                <a:gd name="T11" fmla="*/ 35 h 465"/>
                <a:gd name="T12" fmla="*/ 477 w 477"/>
                <a:gd name="T13" fmla="*/ 35 h 465"/>
                <a:gd name="T14" fmla="*/ 477 w 477"/>
                <a:gd name="T15" fmla="*/ 14 h 465"/>
                <a:gd name="T16" fmla="*/ 477 w 477"/>
                <a:gd name="T17" fmla="*/ 0 h 465"/>
                <a:gd name="T18" fmla="*/ 0 w 477"/>
                <a:gd name="T19" fmla="*/ 0 h 465"/>
                <a:gd name="T20" fmla="*/ 15 w 477"/>
                <a:gd name="T21" fmla="*/ 39 h 465"/>
                <a:gd name="T22" fmla="*/ 15 w 477"/>
                <a:gd name="T23" fmla="*/ 39 h 465"/>
                <a:gd name="T24" fmla="*/ 28 w 477"/>
                <a:gd name="T25" fmla="*/ 34 h 465"/>
                <a:gd name="T26" fmla="*/ 41 w 477"/>
                <a:gd name="T27" fmla="*/ 29 h 465"/>
                <a:gd name="T28" fmla="*/ 41 w 477"/>
                <a:gd name="T29" fmla="*/ 28 h 465"/>
                <a:gd name="T30" fmla="*/ 463 w 477"/>
                <a:gd name="T31" fmla="*/ 28 h 465"/>
                <a:gd name="T32" fmla="*/ 463 w 477"/>
                <a:gd name="T33" fmla="*/ 14 h 465"/>
                <a:gd name="T34" fmla="*/ 449 w 477"/>
                <a:gd name="T35" fmla="*/ 14 h 465"/>
                <a:gd name="T36" fmla="*/ 449 w 477"/>
                <a:gd name="T37" fmla="*/ 33 h 465"/>
                <a:gd name="T38" fmla="*/ 449 w 477"/>
                <a:gd name="T39" fmla="*/ 33 h 465"/>
                <a:gd name="T40" fmla="*/ 369 w 477"/>
                <a:gd name="T41" fmla="*/ 272 h 465"/>
                <a:gd name="T42" fmla="*/ 182 w 477"/>
                <a:gd name="T43" fmla="*/ 434 h 465"/>
                <a:gd name="T44" fmla="*/ 188 w 477"/>
                <a:gd name="T45" fmla="*/ 446 h 465"/>
                <a:gd name="T46" fmla="*/ 201 w 477"/>
                <a:gd name="T47" fmla="*/ 441 h 465"/>
                <a:gd name="T48" fmla="*/ 41 w 477"/>
                <a:gd name="T49" fmla="*/ 29 h 465"/>
                <a:gd name="T50" fmla="*/ 41 w 477"/>
                <a:gd name="T51" fmla="*/ 29 h 465"/>
                <a:gd name="T52" fmla="*/ 28 w 477"/>
                <a:gd name="T53" fmla="*/ 3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7" h="465">
                  <a:moveTo>
                    <a:pt x="28" y="34"/>
                  </a:moveTo>
                  <a:cubicBezTo>
                    <a:pt x="15" y="39"/>
                    <a:pt x="15" y="39"/>
                    <a:pt x="15" y="39"/>
                  </a:cubicBezTo>
                  <a:cubicBezTo>
                    <a:pt x="181" y="465"/>
                    <a:pt x="181" y="465"/>
                    <a:pt x="181" y="465"/>
                  </a:cubicBezTo>
                  <a:cubicBezTo>
                    <a:pt x="194" y="459"/>
                    <a:pt x="194" y="459"/>
                    <a:pt x="194" y="459"/>
                  </a:cubicBezTo>
                  <a:cubicBezTo>
                    <a:pt x="274" y="420"/>
                    <a:pt x="342" y="361"/>
                    <a:pt x="392" y="288"/>
                  </a:cubicBezTo>
                  <a:cubicBezTo>
                    <a:pt x="441" y="215"/>
                    <a:pt x="472" y="128"/>
                    <a:pt x="477" y="35"/>
                  </a:cubicBezTo>
                  <a:cubicBezTo>
                    <a:pt x="477" y="35"/>
                    <a:pt x="477" y="35"/>
                    <a:pt x="477" y="35"/>
                  </a:cubicBezTo>
                  <a:cubicBezTo>
                    <a:pt x="477" y="28"/>
                    <a:pt x="477" y="21"/>
                    <a:pt x="477" y="14"/>
                  </a:cubicBezTo>
                  <a:cubicBezTo>
                    <a:pt x="477" y="0"/>
                    <a:pt x="477" y="0"/>
                    <a:pt x="477" y="0"/>
                  </a:cubicBezTo>
                  <a:cubicBezTo>
                    <a:pt x="0" y="0"/>
                    <a:pt x="0" y="0"/>
                    <a:pt x="0" y="0"/>
                  </a:cubicBezTo>
                  <a:cubicBezTo>
                    <a:pt x="15" y="39"/>
                    <a:pt x="15" y="39"/>
                    <a:pt x="15" y="39"/>
                  </a:cubicBezTo>
                  <a:cubicBezTo>
                    <a:pt x="15" y="39"/>
                    <a:pt x="15" y="39"/>
                    <a:pt x="15" y="39"/>
                  </a:cubicBezTo>
                  <a:cubicBezTo>
                    <a:pt x="28" y="34"/>
                    <a:pt x="28" y="34"/>
                    <a:pt x="28" y="34"/>
                  </a:cubicBezTo>
                  <a:cubicBezTo>
                    <a:pt x="41" y="29"/>
                    <a:pt x="41" y="29"/>
                    <a:pt x="41" y="29"/>
                  </a:cubicBezTo>
                  <a:cubicBezTo>
                    <a:pt x="41" y="28"/>
                    <a:pt x="41" y="28"/>
                    <a:pt x="41" y="28"/>
                  </a:cubicBezTo>
                  <a:cubicBezTo>
                    <a:pt x="463" y="28"/>
                    <a:pt x="463" y="28"/>
                    <a:pt x="463" y="28"/>
                  </a:cubicBezTo>
                  <a:cubicBezTo>
                    <a:pt x="463" y="14"/>
                    <a:pt x="463" y="14"/>
                    <a:pt x="463" y="14"/>
                  </a:cubicBezTo>
                  <a:cubicBezTo>
                    <a:pt x="449" y="14"/>
                    <a:pt x="449" y="14"/>
                    <a:pt x="449" y="14"/>
                  </a:cubicBezTo>
                  <a:cubicBezTo>
                    <a:pt x="449" y="20"/>
                    <a:pt x="449" y="27"/>
                    <a:pt x="449" y="33"/>
                  </a:cubicBezTo>
                  <a:cubicBezTo>
                    <a:pt x="449" y="33"/>
                    <a:pt x="449" y="33"/>
                    <a:pt x="449" y="33"/>
                  </a:cubicBezTo>
                  <a:cubicBezTo>
                    <a:pt x="444" y="122"/>
                    <a:pt x="415" y="204"/>
                    <a:pt x="369" y="272"/>
                  </a:cubicBezTo>
                  <a:cubicBezTo>
                    <a:pt x="322" y="341"/>
                    <a:pt x="258" y="397"/>
                    <a:pt x="182" y="434"/>
                  </a:cubicBezTo>
                  <a:cubicBezTo>
                    <a:pt x="188" y="446"/>
                    <a:pt x="188" y="446"/>
                    <a:pt x="188" y="446"/>
                  </a:cubicBezTo>
                  <a:cubicBezTo>
                    <a:pt x="201" y="441"/>
                    <a:pt x="201" y="441"/>
                    <a:pt x="201" y="441"/>
                  </a:cubicBezTo>
                  <a:cubicBezTo>
                    <a:pt x="41" y="29"/>
                    <a:pt x="41" y="29"/>
                    <a:pt x="41" y="29"/>
                  </a:cubicBezTo>
                  <a:cubicBezTo>
                    <a:pt x="41" y="29"/>
                    <a:pt x="41" y="29"/>
                    <a:pt x="41" y="29"/>
                  </a:cubicBezTo>
                  <a:lnTo>
                    <a:pt x="28"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2"/>
            <p:cNvSpPr/>
            <p:nvPr/>
          </p:nvSpPr>
          <p:spPr bwMode="auto">
            <a:xfrm>
              <a:off x="8631238" y="2820987"/>
              <a:ext cx="1654175" cy="1250950"/>
            </a:xfrm>
            <a:custGeom>
              <a:avLst/>
              <a:gdLst>
                <a:gd name="T0" fmla="*/ 316 w 441"/>
                <a:gd name="T1" fmla="*/ 0 h 333"/>
                <a:gd name="T2" fmla="*/ 28 w 441"/>
                <a:gd name="T3" fmla="*/ 303 h 333"/>
                <a:gd name="T4" fmla="*/ 0 w 441"/>
                <a:gd name="T5" fmla="*/ 333 h 333"/>
                <a:gd name="T6" fmla="*/ 441 w 441"/>
                <a:gd name="T7" fmla="*/ 295 h 333"/>
                <a:gd name="T8" fmla="*/ 316 w 441"/>
                <a:gd name="T9" fmla="*/ 0 h 333"/>
              </a:gdLst>
              <a:ahLst/>
              <a:cxnLst>
                <a:cxn ang="0">
                  <a:pos x="T0" y="T1"/>
                </a:cxn>
                <a:cxn ang="0">
                  <a:pos x="T2" y="T3"/>
                </a:cxn>
                <a:cxn ang="0">
                  <a:pos x="T4" y="T5"/>
                </a:cxn>
                <a:cxn ang="0">
                  <a:pos x="T6" y="T7"/>
                </a:cxn>
                <a:cxn ang="0">
                  <a:pos x="T8" y="T9"/>
                </a:cxn>
              </a:cxnLst>
              <a:rect l="0" t="0" r="r" b="b"/>
              <a:pathLst>
                <a:path w="441" h="333">
                  <a:moveTo>
                    <a:pt x="316" y="0"/>
                  </a:moveTo>
                  <a:cubicBezTo>
                    <a:pt x="28" y="303"/>
                    <a:pt x="28" y="303"/>
                    <a:pt x="28" y="303"/>
                  </a:cubicBezTo>
                  <a:cubicBezTo>
                    <a:pt x="0" y="333"/>
                    <a:pt x="0" y="333"/>
                    <a:pt x="0" y="333"/>
                  </a:cubicBezTo>
                  <a:cubicBezTo>
                    <a:pt x="441" y="295"/>
                    <a:pt x="441" y="295"/>
                    <a:pt x="441" y="295"/>
                  </a:cubicBezTo>
                  <a:cubicBezTo>
                    <a:pt x="434" y="182"/>
                    <a:pt x="388" y="80"/>
                    <a:pt x="316" y="0"/>
                  </a:cubicBezTo>
                  <a:close/>
                </a:path>
              </a:pathLst>
            </a:custGeom>
            <a:noFill/>
            <a:ln>
              <a:noFill/>
            </a:ln>
          </p:spPr>
          <p:txBody>
            <a:bodyPr vert="horz" wrap="square" lIns="91440" tIns="45720" rIns="91440" bIns="45720" numCol="1" anchor="t" anchorCtr="0" compatLnSpc="1"/>
            <a:lstStyle/>
            <a:p>
              <a:endParaRPr lang="zh-CN" altLang="en-US"/>
            </a:p>
          </p:txBody>
        </p:sp>
        <p:sp>
          <p:nvSpPr>
            <p:cNvPr id="60" name="Freeform 33"/>
            <p:cNvSpPr/>
            <p:nvPr/>
          </p:nvSpPr>
          <p:spPr bwMode="auto">
            <a:xfrm>
              <a:off x="8496300" y="2746375"/>
              <a:ext cx="1846263" cy="1389063"/>
            </a:xfrm>
            <a:custGeom>
              <a:avLst/>
              <a:gdLst>
                <a:gd name="T0" fmla="*/ 352 w 492"/>
                <a:gd name="T1" fmla="*/ 20 h 370"/>
                <a:gd name="T2" fmla="*/ 342 w 492"/>
                <a:gd name="T3" fmla="*/ 11 h 370"/>
                <a:gd name="T4" fmla="*/ 54 w 492"/>
                <a:gd name="T5" fmla="*/ 313 h 370"/>
                <a:gd name="T6" fmla="*/ 0 w 492"/>
                <a:gd name="T7" fmla="*/ 370 h 370"/>
                <a:gd name="T8" fmla="*/ 492 w 492"/>
                <a:gd name="T9" fmla="*/ 328 h 370"/>
                <a:gd name="T10" fmla="*/ 491 w 492"/>
                <a:gd name="T11" fmla="*/ 314 h 370"/>
                <a:gd name="T12" fmla="*/ 363 w 492"/>
                <a:gd name="T13" fmla="*/ 11 h 370"/>
                <a:gd name="T14" fmla="*/ 353 w 492"/>
                <a:gd name="T15" fmla="*/ 0 h 370"/>
                <a:gd name="T16" fmla="*/ 342 w 492"/>
                <a:gd name="T17" fmla="*/ 11 h 370"/>
                <a:gd name="T18" fmla="*/ 352 w 492"/>
                <a:gd name="T19" fmla="*/ 20 h 370"/>
                <a:gd name="T20" fmla="*/ 342 w 492"/>
                <a:gd name="T21" fmla="*/ 30 h 370"/>
                <a:gd name="T22" fmla="*/ 463 w 492"/>
                <a:gd name="T23" fmla="*/ 316 h 370"/>
                <a:gd name="T24" fmla="*/ 477 w 492"/>
                <a:gd name="T25" fmla="*/ 315 h 370"/>
                <a:gd name="T26" fmla="*/ 476 w 492"/>
                <a:gd name="T27" fmla="*/ 301 h 370"/>
                <a:gd name="T28" fmla="*/ 71 w 492"/>
                <a:gd name="T29" fmla="*/ 336 h 370"/>
                <a:gd name="T30" fmla="*/ 74 w 492"/>
                <a:gd name="T31" fmla="*/ 333 h 370"/>
                <a:gd name="T32" fmla="*/ 74 w 492"/>
                <a:gd name="T33" fmla="*/ 333 h 370"/>
                <a:gd name="T34" fmla="*/ 362 w 492"/>
                <a:gd name="T35" fmla="*/ 30 h 370"/>
                <a:gd name="T36" fmla="*/ 352 w 492"/>
                <a:gd name="T37" fmla="*/ 20 h 370"/>
                <a:gd name="T38" fmla="*/ 342 w 492"/>
                <a:gd name="T39" fmla="*/ 30 h 370"/>
                <a:gd name="T40" fmla="*/ 352 w 492"/>
                <a:gd name="T41" fmla="*/ 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2" h="370">
                  <a:moveTo>
                    <a:pt x="352" y="20"/>
                  </a:moveTo>
                  <a:cubicBezTo>
                    <a:pt x="342" y="11"/>
                    <a:pt x="342" y="11"/>
                    <a:pt x="342" y="11"/>
                  </a:cubicBezTo>
                  <a:cubicBezTo>
                    <a:pt x="54" y="313"/>
                    <a:pt x="54" y="313"/>
                    <a:pt x="54" y="313"/>
                  </a:cubicBezTo>
                  <a:cubicBezTo>
                    <a:pt x="0" y="370"/>
                    <a:pt x="0" y="370"/>
                    <a:pt x="0" y="370"/>
                  </a:cubicBezTo>
                  <a:cubicBezTo>
                    <a:pt x="492" y="328"/>
                    <a:pt x="492" y="328"/>
                    <a:pt x="492" y="328"/>
                  </a:cubicBezTo>
                  <a:cubicBezTo>
                    <a:pt x="491" y="314"/>
                    <a:pt x="491" y="314"/>
                    <a:pt x="491" y="314"/>
                  </a:cubicBezTo>
                  <a:cubicBezTo>
                    <a:pt x="483" y="198"/>
                    <a:pt x="437" y="92"/>
                    <a:pt x="363" y="11"/>
                  </a:cubicBezTo>
                  <a:cubicBezTo>
                    <a:pt x="353" y="0"/>
                    <a:pt x="353" y="0"/>
                    <a:pt x="353" y="0"/>
                  </a:cubicBezTo>
                  <a:cubicBezTo>
                    <a:pt x="342" y="11"/>
                    <a:pt x="342" y="11"/>
                    <a:pt x="342" y="11"/>
                  </a:cubicBezTo>
                  <a:cubicBezTo>
                    <a:pt x="352" y="20"/>
                    <a:pt x="352" y="20"/>
                    <a:pt x="352" y="20"/>
                  </a:cubicBezTo>
                  <a:cubicBezTo>
                    <a:pt x="342" y="30"/>
                    <a:pt x="342" y="30"/>
                    <a:pt x="342" y="30"/>
                  </a:cubicBezTo>
                  <a:cubicBezTo>
                    <a:pt x="412" y="107"/>
                    <a:pt x="456" y="207"/>
                    <a:pt x="463" y="316"/>
                  </a:cubicBezTo>
                  <a:cubicBezTo>
                    <a:pt x="477" y="315"/>
                    <a:pt x="477" y="315"/>
                    <a:pt x="477" y="315"/>
                  </a:cubicBezTo>
                  <a:cubicBezTo>
                    <a:pt x="476" y="301"/>
                    <a:pt x="476" y="301"/>
                    <a:pt x="476" y="301"/>
                  </a:cubicBezTo>
                  <a:cubicBezTo>
                    <a:pt x="71" y="336"/>
                    <a:pt x="71" y="336"/>
                    <a:pt x="71" y="336"/>
                  </a:cubicBezTo>
                  <a:cubicBezTo>
                    <a:pt x="74" y="333"/>
                    <a:pt x="74" y="333"/>
                    <a:pt x="74" y="333"/>
                  </a:cubicBezTo>
                  <a:cubicBezTo>
                    <a:pt x="74" y="333"/>
                    <a:pt x="74" y="333"/>
                    <a:pt x="74" y="333"/>
                  </a:cubicBezTo>
                  <a:cubicBezTo>
                    <a:pt x="362" y="30"/>
                    <a:pt x="362" y="30"/>
                    <a:pt x="362" y="30"/>
                  </a:cubicBezTo>
                  <a:cubicBezTo>
                    <a:pt x="352" y="20"/>
                    <a:pt x="352" y="20"/>
                    <a:pt x="352" y="20"/>
                  </a:cubicBezTo>
                  <a:cubicBezTo>
                    <a:pt x="342" y="30"/>
                    <a:pt x="342" y="30"/>
                    <a:pt x="342" y="30"/>
                  </a:cubicBezTo>
                  <a:lnTo>
                    <a:pt x="352"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2" name="Rectangle 35"/>
          <p:cNvSpPr>
            <a:spLocks noChangeArrowheads="1"/>
          </p:cNvSpPr>
          <p:nvPr/>
        </p:nvSpPr>
        <p:spPr bwMode="auto">
          <a:xfrm>
            <a:off x="19408775" y="1277937"/>
            <a:ext cx="6096000" cy="610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78" name="组合 77"/>
          <p:cNvGrpSpPr/>
          <p:nvPr/>
        </p:nvGrpSpPr>
        <p:grpSpPr>
          <a:xfrm>
            <a:off x="10348851" y="2765948"/>
            <a:ext cx="969455" cy="949766"/>
            <a:chOff x="10631254" y="-1713922"/>
            <a:chExt cx="1436915" cy="1676956"/>
          </a:xfrm>
        </p:grpSpPr>
        <p:sp>
          <p:nvSpPr>
            <p:cNvPr id="64" name="Freeform 37"/>
            <p:cNvSpPr/>
            <p:nvPr/>
          </p:nvSpPr>
          <p:spPr bwMode="auto">
            <a:xfrm>
              <a:off x="11449080" y="-1424055"/>
              <a:ext cx="341034" cy="344313"/>
            </a:xfrm>
            <a:custGeom>
              <a:avLst/>
              <a:gdLst>
                <a:gd name="T0" fmla="*/ 0 w 520"/>
                <a:gd name="T1" fmla="*/ 350 h 525"/>
                <a:gd name="T2" fmla="*/ 38 w 520"/>
                <a:gd name="T3" fmla="*/ 336 h 525"/>
                <a:gd name="T4" fmla="*/ 520 w 520"/>
                <a:gd name="T5" fmla="*/ 0 h 525"/>
                <a:gd name="T6" fmla="*/ 166 w 520"/>
                <a:gd name="T7" fmla="*/ 525 h 525"/>
                <a:gd name="T8" fmla="*/ 0 w 520"/>
                <a:gd name="T9" fmla="*/ 360 h 525"/>
                <a:gd name="T10" fmla="*/ 0 w 520"/>
                <a:gd name="T11" fmla="*/ 350 h 525"/>
              </a:gdLst>
              <a:ahLst/>
              <a:cxnLst>
                <a:cxn ang="0">
                  <a:pos x="T0" y="T1"/>
                </a:cxn>
                <a:cxn ang="0">
                  <a:pos x="T2" y="T3"/>
                </a:cxn>
                <a:cxn ang="0">
                  <a:pos x="T4" y="T5"/>
                </a:cxn>
                <a:cxn ang="0">
                  <a:pos x="T6" y="T7"/>
                </a:cxn>
                <a:cxn ang="0">
                  <a:pos x="T8" y="T9"/>
                </a:cxn>
                <a:cxn ang="0">
                  <a:pos x="T10" y="T11"/>
                </a:cxn>
              </a:cxnLst>
              <a:rect l="0" t="0" r="r" b="b"/>
              <a:pathLst>
                <a:path w="520" h="525">
                  <a:moveTo>
                    <a:pt x="0" y="350"/>
                  </a:moveTo>
                  <a:lnTo>
                    <a:pt x="38" y="336"/>
                  </a:lnTo>
                  <a:lnTo>
                    <a:pt x="520" y="0"/>
                  </a:lnTo>
                  <a:lnTo>
                    <a:pt x="166" y="525"/>
                  </a:lnTo>
                  <a:lnTo>
                    <a:pt x="0" y="360"/>
                  </a:lnTo>
                  <a:lnTo>
                    <a:pt x="0" y="350"/>
                  </a:lnTo>
                  <a:close/>
                </a:path>
              </a:pathLst>
            </a:custGeom>
            <a:noFill/>
            <a:ln w="3175">
              <a:noFill/>
              <a:round/>
            </a:ln>
          </p:spPr>
          <p:txBody>
            <a:bodyPr vert="horz" wrap="square" lIns="91440" tIns="45720" rIns="91440" bIns="45720" numCol="1" anchor="t" anchorCtr="0" compatLnSpc="1"/>
            <a:lstStyle/>
            <a:p>
              <a:endParaRPr lang="zh-CN" altLang="en-US"/>
            </a:p>
          </p:txBody>
        </p:sp>
        <p:sp>
          <p:nvSpPr>
            <p:cNvPr id="65" name="Freeform 38"/>
            <p:cNvSpPr/>
            <p:nvPr/>
          </p:nvSpPr>
          <p:spPr bwMode="auto">
            <a:xfrm>
              <a:off x="11441555" y="-1536032"/>
              <a:ext cx="446624" cy="462362"/>
            </a:xfrm>
            <a:custGeom>
              <a:avLst/>
              <a:gdLst>
                <a:gd name="T0" fmla="*/ 33 w 681"/>
                <a:gd name="T1" fmla="*/ 478 h 705"/>
                <a:gd name="T2" fmla="*/ 45 w 681"/>
                <a:gd name="T3" fmla="*/ 509 h 705"/>
                <a:gd name="T4" fmla="*/ 88 w 681"/>
                <a:gd name="T5" fmla="*/ 492 h 705"/>
                <a:gd name="T6" fmla="*/ 428 w 681"/>
                <a:gd name="T7" fmla="*/ 256 h 705"/>
                <a:gd name="T8" fmla="*/ 194 w 681"/>
                <a:gd name="T9" fmla="*/ 601 h 705"/>
                <a:gd name="T10" fmla="*/ 57 w 681"/>
                <a:gd name="T11" fmla="*/ 464 h 705"/>
                <a:gd name="T12" fmla="*/ 33 w 681"/>
                <a:gd name="T13" fmla="*/ 488 h 705"/>
                <a:gd name="T14" fmla="*/ 66 w 681"/>
                <a:gd name="T15" fmla="*/ 488 h 705"/>
                <a:gd name="T16" fmla="*/ 66 w 681"/>
                <a:gd name="T17" fmla="*/ 478 h 705"/>
                <a:gd name="T18" fmla="*/ 33 w 681"/>
                <a:gd name="T19" fmla="*/ 478 h 705"/>
                <a:gd name="T20" fmla="*/ 45 w 681"/>
                <a:gd name="T21" fmla="*/ 509 h 705"/>
                <a:gd name="T22" fmla="*/ 33 w 681"/>
                <a:gd name="T23" fmla="*/ 478 h 705"/>
                <a:gd name="T24" fmla="*/ 0 w 681"/>
                <a:gd name="T25" fmla="*/ 478 h 705"/>
                <a:gd name="T26" fmla="*/ 0 w 681"/>
                <a:gd name="T27" fmla="*/ 488 h 705"/>
                <a:gd name="T28" fmla="*/ 0 w 681"/>
                <a:gd name="T29" fmla="*/ 502 h 705"/>
                <a:gd name="T30" fmla="*/ 203 w 681"/>
                <a:gd name="T31" fmla="*/ 705 h 705"/>
                <a:gd name="T32" fmla="*/ 681 w 681"/>
                <a:gd name="T33" fmla="*/ 0 h 705"/>
                <a:gd name="T34" fmla="*/ 55 w 681"/>
                <a:gd name="T35" fmla="*/ 436 h 705"/>
                <a:gd name="T36" fmla="*/ 0 w 681"/>
                <a:gd name="T37" fmla="*/ 457 h 705"/>
                <a:gd name="T38" fmla="*/ 0 w 681"/>
                <a:gd name="T39" fmla="*/ 478 h 705"/>
                <a:gd name="T40" fmla="*/ 33 w 681"/>
                <a:gd name="T41" fmla="*/ 478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1" h="705">
                  <a:moveTo>
                    <a:pt x="33" y="478"/>
                  </a:moveTo>
                  <a:lnTo>
                    <a:pt x="45" y="509"/>
                  </a:lnTo>
                  <a:lnTo>
                    <a:pt x="88" y="492"/>
                  </a:lnTo>
                  <a:lnTo>
                    <a:pt x="428" y="256"/>
                  </a:lnTo>
                  <a:lnTo>
                    <a:pt x="194" y="601"/>
                  </a:lnTo>
                  <a:lnTo>
                    <a:pt x="57" y="464"/>
                  </a:lnTo>
                  <a:lnTo>
                    <a:pt x="33" y="488"/>
                  </a:lnTo>
                  <a:lnTo>
                    <a:pt x="66" y="488"/>
                  </a:lnTo>
                  <a:lnTo>
                    <a:pt x="66" y="478"/>
                  </a:lnTo>
                  <a:lnTo>
                    <a:pt x="33" y="478"/>
                  </a:lnTo>
                  <a:lnTo>
                    <a:pt x="45" y="509"/>
                  </a:lnTo>
                  <a:lnTo>
                    <a:pt x="33" y="478"/>
                  </a:lnTo>
                  <a:lnTo>
                    <a:pt x="0" y="478"/>
                  </a:lnTo>
                  <a:lnTo>
                    <a:pt x="0" y="488"/>
                  </a:lnTo>
                  <a:lnTo>
                    <a:pt x="0" y="502"/>
                  </a:lnTo>
                  <a:lnTo>
                    <a:pt x="203" y="705"/>
                  </a:lnTo>
                  <a:lnTo>
                    <a:pt x="681" y="0"/>
                  </a:lnTo>
                  <a:lnTo>
                    <a:pt x="55" y="436"/>
                  </a:lnTo>
                  <a:lnTo>
                    <a:pt x="0" y="457"/>
                  </a:lnTo>
                  <a:lnTo>
                    <a:pt x="0" y="478"/>
                  </a:lnTo>
                  <a:lnTo>
                    <a:pt x="33" y="478"/>
                  </a:lnTo>
                  <a:close/>
                </a:path>
              </a:pathLst>
            </a:custGeom>
            <a:solidFill>
              <a:schemeClr val="bg1"/>
            </a:solidFill>
            <a:ln w="3175">
              <a:noFill/>
              <a:round/>
            </a:ln>
          </p:spPr>
          <p:txBody>
            <a:bodyPr vert="horz" wrap="square" lIns="91440" tIns="45720" rIns="91440" bIns="45720" numCol="1" anchor="t" anchorCtr="0" compatLnSpc="1"/>
            <a:lstStyle/>
            <a:p>
              <a:endParaRPr lang="zh-CN" altLang="en-US"/>
            </a:p>
          </p:txBody>
        </p:sp>
        <p:sp>
          <p:nvSpPr>
            <p:cNvPr id="66" name="Freeform 39"/>
            <p:cNvSpPr/>
            <p:nvPr/>
          </p:nvSpPr>
          <p:spPr bwMode="auto">
            <a:xfrm>
              <a:off x="10648306" y="-1594572"/>
              <a:ext cx="1286092" cy="1253299"/>
            </a:xfrm>
            <a:custGeom>
              <a:avLst/>
              <a:gdLst>
                <a:gd name="T0" fmla="*/ 281 w 830"/>
                <a:gd name="T1" fmla="*/ 0 h 808"/>
                <a:gd name="T2" fmla="*/ 830 w 830"/>
                <a:gd name="T3" fmla="*/ 550 h 808"/>
                <a:gd name="T4" fmla="*/ 281 w 830"/>
                <a:gd name="T5" fmla="*/ 550 h 808"/>
                <a:gd name="T6" fmla="*/ 281 w 830"/>
                <a:gd name="T7" fmla="*/ 0 h 808"/>
              </a:gdLst>
              <a:ahLst/>
              <a:cxnLst>
                <a:cxn ang="0">
                  <a:pos x="T0" y="T1"/>
                </a:cxn>
                <a:cxn ang="0">
                  <a:pos x="T2" y="T3"/>
                </a:cxn>
                <a:cxn ang="0">
                  <a:pos x="T4" y="T5"/>
                </a:cxn>
                <a:cxn ang="0">
                  <a:pos x="T6" y="T7"/>
                </a:cxn>
              </a:cxnLst>
              <a:rect l="0" t="0" r="r" b="b"/>
              <a:pathLst>
                <a:path w="830" h="808">
                  <a:moveTo>
                    <a:pt x="281" y="0"/>
                  </a:moveTo>
                  <a:cubicBezTo>
                    <a:pt x="830" y="550"/>
                    <a:pt x="830" y="550"/>
                    <a:pt x="830" y="550"/>
                  </a:cubicBezTo>
                  <a:cubicBezTo>
                    <a:pt x="830" y="550"/>
                    <a:pt x="562" y="808"/>
                    <a:pt x="281" y="550"/>
                  </a:cubicBezTo>
                  <a:cubicBezTo>
                    <a:pt x="0" y="291"/>
                    <a:pt x="281" y="0"/>
                    <a:pt x="281" y="0"/>
                  </a:cubicBezTo>
                  <a:close/>
                </a:path>
              </a:pathLst>
            </a:custGeom>
            <a:noFill/>
            <a:ln w="3175">
              <a:noFill/>
              <a:round/>
            </a:ln>
          </p:spPr>
          <p:txBody>
            <a:bodyPr vert="horz" wrap="square" lIns="91440" tIns="45720" rIns="91440" bIns="45720" numCol="1" anchor="t" anchorCtr="0" compatLnSpc="1"/>
            <a:lstStyle/>
            <a:p>
              <a:endParaRPr lang="zh-CN" altLang="en-US"/>
            </a:p>
          </p:txBody>
        </p:sp>
        <p:sp>
          <p:nvSpPr>
            <p:cNvPr id="67" name="Freeform 40"/>
            <p:cNvSpPr/>
            <p:nvPr/>
          </p:nvSpPr>
          <p:spPr bwMode="auto">
            <a:xfrm>
              <a:off x="10868010" y="-1626052"/>
              <a:ext cx="1097212" cy="1083438"/>
            </a:xfrm>
            <a:custGeom>
              <a:avLst/>
              <a:gdLst>
                <a:gd name="T0" fmla="*/ 139 w 708"/>
                <a:gd name="T1" fmla="*/ 20 h 698"/>
                <a:gd name="T2" fmla="*/ 129 w 708"/>
                <a:gd name="T3" fmla="*/ 30 h 698"/>
                <a:gd name="T4" fmla="*/ 678 w 708"/>
                <a:gd name="T5" fmla="*/ 579 h 698"/>
                <a:gd name="T6" fmla="*/ 688 w 708"/>
                <a:gd name="T7" fmla="*/ 570 h 698"/>
                <a:gd name="T8" fmla="*/ 679 w 708"/>
                <a:gd name="T9" fmla="*/ 559 h 698"/>
                <a:gd name="T10" fmla="*/ 681 w 708"/>
                <a:gd name="T11" fmla="*/ 562 h 698"/>
                <a:gd name="T12" fmla="*/ 679 w 708"/>
                <a:gd name="T13" fmla="*/ 559 h 698"/>
                <a:gd name="T14" fmla="*/ 679 w 708"/>
                <a:gd name="T15" fmla="*/ 559 h 698"/>
                <a:gd name="T16" fmla="*/ 681 w 708"/>
                <a:gd name="T17" fmla="*/ 562 h 698"/>
                <a:gd name="T18" fmla="*/ 679 w 708"/>
                <a:gd name="T19" fmla="*/ 559 h 698"/>
                <a:gd name="T20" fmla="*/ 600 w 708"/>
                <a:gd name="T21" fmla="*/ 616 h 698"/>
                <a:gd name="T22" fmla="*/ 514 w 708"/>
                <a:gd name="T23" fmla="*/ 653 h 698"/>
                <a:gd name="T24" fmla="*/ 406 w 708"/>
                <a:gd name="T25" fmla="*/ 670 h 698"/>
                <a:gd name="T26" fmla="*/ 282 w 708"/>
                <a:gd name="T27" fmla="*/ 646 h 698"/>
                <a:gd name="T28" fmla="*/ 149 w 708"/>
                <a:gd name="T29" fmla="*/ 559 h 698"/>
                <a:gd name="T30" fmla="*/ 54 w 708"/>
                <a:gd name="T31" fmla="*/ 433 h 698"/>
                <a:gd name="T32" fmla="*/ 28 w 708"/>
                <a:gd name="T33" fmla="*/ 312 h 698"/>
                <a:gd name="T34" fmla="*/ 47 w 708"/>
                <a:gd name="T35" fmla="*/ 202 h 698"/>
                <a:gd name="T36" fmla="*/ 111 w 708"/>
                <a:gd name="T37" fmla="*/ 78 h 698"/>
                <a:gd name="T38" fmla="*/ 138 w 708"/>
                <a:gd name="T39" fmla="*/ 42 h 698"/>
                <a:gd name="T40" fmla="*/ 146 w 708"/>
                <a:gd name="T41" fmla="*/ 33 h 698"/>
                <a:gd name="T42" fmla="*/ 149 w 708"/>
                <a:gd name="T43" fmla="*/ 31 h 698"/>
                <a:gd name="T44" fmla="*/ 149 w 708"/>
                <a:gd name="T45" fmla="*/ 30 h 698"/>
                <a:gd name="T46" fmla="*/ 149 w 708"/>
                <a:gd name="T47" fmla="*/ 30 h 698"/>
                <a:gd name="T48" fmla="*/ 149 w 708"/>
                <a:gd name="T49" fmla="*/ 30 h 698"/>
                <a:gd name="T50" fmla="*/ 146 w 708"/>
                <a:gd name="T51" fmla="*/ 27 h 698"/>
                <a:gd name="T52" fmla="*/ 149 w 708"/>
                <a:gd name="T53" fmla="*/ 30 h 698"/>
                <a:gd name="T54" fmla="*/ 149 w 708"/>
                <a:gd name="T55" fmla="*/ 30 h 698"/>
                <a:gd name="T56" fmla="*/ 146 w 708"/>
                <a:gd name="T57" fmla="*/ 27 h 698"/>
                <a:gd name="T58" fmla="*/ 149 w 708"/>
                <a:gd name="T59" fmla="*/ 30 h 698"/>
                <a:gd name="T60" fmla="*/ 139 w 708"/>
                <a:gd name="T61" fmla="*/ 20 h 698"/>
                <a:gd name="T62" fmla="*/ 129 w 708"/>
                <a:gd name="T63" fmla="*/ 30 h 698"/>
                <a:gd name="T64" fmla="*/ 139 w 708"/>
                <a:gd name="T65" fmla="*/ 20 h 698"/>
                <a:gd name="T66" fmla="*/ 129 w 708"/>
                <a:gd name="T67" fmla="*/ 11 h 698"/>
                <a:gd name="T68" fmla="*/ 65 w 708"/>
                <a:gd name="T69" fmla="*/ 98 h 698"/>
                <a:gd name="T70" fmla="*/ 21 w 708"/>
                <a:gd name="T71" fmla="*/ 194 h 698"/>
                <a:gd name="T72" fmla="*/ 0 w 708"/>
                <a:gd name="T73" fmla="*/ 312 h 698"/>
                <a:gd name="T74" fmla="*/ 29 w 708"/>
                <a:gd name="T75" fmla="*/ 445 h 698"/>
                <a:gd name="T76" fmla="*/ 130 w 708"/>
                <a:gd name="T77" fmla="*/ 580 h 698"/>
                <a:gd name="T78" fmla="*/ 272 w 708"/>
                <a:gd name="T79" fmla="*/ 672 h 698"/>
                <a:gd name="T80" fmla="*/ 406 w 708"/>
                <a:gd name="T81" fmla="*/ 698 h 698"/>
                <a:gd name="T82" fmla="*/ 523 w 708"/>
                <a:gd name="T83" fmla="*/ 680 h 698"/>
                <a:gd name="T84" fmla="*/ 650 w 708"/>
                <a:gd name="T85" fmla="*/ 617 h 698"/>
                <a:gd name="T86" fmla="*/ 698 w 708"/>
                <a:gd name="T87" fmla="*/ 580 h 698"/>
                <a:gd name="T88" fmla="*/ 708 w 708"/>
                <a:gd name="T89" fmla="*/ 570 h 698"/>
                <a:gd name="T90" fmla="*/ 139 w 708"/>
                <a:gd name="T91" fmla="*/ 0 h 698"/>
                <a:gd name="T92" fmla="*/ 129 w 708"/>
                <a:gd name="T93" fmla="*/ 11 h 698"/>
                <a:gd name="T94" fmla="*/ 139 w 708"/>
                <a:gd name="T95" fmla="*/ 2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698">
                  <a:moveTo>
                    <a:pt x="139" y="20"/>
                  </a:moveTo>
                  <a:cubicBezTo>
                    <a:pt x="129" y="30"/>
                    <a:pt x="129" y="30"/>
                    <a:pt x="129" y="30"/>
                  </a:cubicBezTo>
                  <a:cubicBezTo>
                    <a:pt x="678" y="579"/>
                    <a:pt x="678" y="579"/>
                    <a:pt x="678" y="579"/>
                  </a:cubicBezTo>
                  <a:cubicBezTo>
                    <a:pt x="688" y="570"/>
                    <a:pt x="688" y="570"/>
                    <a:pt x="688" y="570"/>
                  </a:cubicBezTo>
                  <a:cubicBezTo>
                    <a:pt x="679" y="559"/>
                    <a:pt x="679" y="559"/>
                    <a:pt x="679" y="559"/>
                  </a:cubicBezTo>
                  <a:cubicBezTo>
                    <a:pt x="681" y="562"/>
                    <a:pt x="681" y="562"/>
                    <a:pt x="681" y="562"/>
                  </a:cubicBezTo>
                  <a:cubicBezTo>
                    <a:pt x="679" y="559"/>
                    <a:pt x="679" y="559"/>
                    <a:pt x="679" y="559"/>
                  </a:cubicBezTo>
                  <a:cubicBezTo>
                    <a:pt x="679" y="559"/>
                    <a:pt x="679" y="559"/>
                    <a:pt x="679" y="559"/>
                  </a:cubicBezTo>
                  <a:cubicBezTo>
                    <a:pt x="681" y="562"/>
                    <a:pt x="681" y="562"/>
                    <a:pt x="681" y="562"/>
                  </a:cubicBezTo>
                  <a:cubicBezTo>
                    <a:pt x="679" y="559"/>
                    <a:pt x="679" y="559"/>
                    <a:pt x="679" y="559"/>
                  </a:cubicBezTo>
                  <a:cubicBezTo>
                    <a:pt x="678" y="560"/>
                    <a:pt x="649" y="588"/>
                    <a:pt x="600" y="616"/>
                  </a:cubicBezTo>
                  <a:cubicBezTo>
                    <a:pt x="576" y="629"/>
                    <a:pt x="547" y="643"/>
                    <a:pt x="514" y="653"/>
                  </a:cubicBezTo>
                  <a:cubicBezTo>
                    <a:pt x="481" y="664"/>
                    <a:pt x="445" y="670"/>
                    <a:pt x="406" y="670"/>
                  </a:cubicBezTo>
                  <a:cubicBezTo>
                    <a:pt x="367" y="670"/>
                    <a:pt x="326" y="664"/>
                    <a:pt x="282" y="646"/>
                  </a:cubicBezTo>
                  <a:cubicBezTo>
                    <a:pt x="239" y="629"/>
                    <a:pt x="194" y="601"/>
                    <a:pt x="149" y="559"/>
                  </a:cubicBezTo>
                  <a:cubicBezTo>
                    <a:pt x="103" y="517"/>
                    <a:pt x="73" y="475"/>
                    <a:pt x="54" y="433"/>
                  </a:cubicBezTo>
                  <a:cubicBezTo>
                    <a:pt x="36" y="392"/>
                    <a:pt x="28" y="351"/>
                    <a:pt x="28" y="312"/>
                  </a:cubicBezTo>
                  <a:cubicBezTo>
                    <a:pt x="28" y="273"/>
                    <a:pt x="36" y="236"/>
                    <a:pt x="47" y="202"/>
                  </a:cubicBezTo>
                  <a:cubicBezTo>
                    <a:pt x="64" y="152"/>
                    <a:pt x="90" y="108"/>
                    <a:pt x="111" y="78"/>
                  </a:cubicBezTo>
                  <a:cubicBezTo>
                    <a:pt x="122" y="63"/>
                    <a:pt x="131" y="51"/>
                    <a:pt x="138" y="42"/>
                  </a:cubicBezTo>
                  <a:cubicBezTo>
                    <a:pt x="142" y="38"/>
                    <a:pt x="145" y="35"/>
                    <a:pt x="146" y="33"/>
                  </a:cubicBezTo>
                  <a:cubicBezTo>
                    <a:pt x="147" y="32"/>
                    <a:pt x="148" y="31"/>
                    <a:pt x="149" y="31"/>
                  </a:cubicBezTo>
                  <a:cubicBezTo>
                    <a:pt x="149" y="30"/>
                    <a:pt x="149" y="30"/>
                    <a:pt x="149" y="30"/>
                  </a:cubicBezTo>
                  <a:cubicBezTo>
                    <a:pt x="149" y="30"/>
                    <a:pt x="149" y="30"/>
                    <a:pt x="149" y="30"/>
                  </a:cubicBezTo>
                  <a:cubicBezTo>
                    <a:pt x="149" y="30"/>
                    <a:pt x="149" y="30"/>
                    <a:pt x="149" y="30"/>
                  </a:cubicBezTo>
                  <a:cubicBezTo>
                    <a:pt x="146" y="27"/>
                    <a:pt x="146" y="27"/>
                    <a:pt x="146" y="27"/>
                  </a:cubicBezTo>
                  <a:cubicBezTo>
                    <a:pt x="149" y="30"/>
                    <a:pt x="149" y="30"/>
                    <a:pt x="149" y="30"/>
                  </a:cubicBezTo>
                  <a:cubicBezTo>
                    <a:pt x="149" y="30"/>
                    <a:pt x="149" y="30"/>
                    <a:pt x="149" y="30"/>
                  </a:cubicBezTo>
                  <a:cubicBezTo>
                    <a:pt x="146" y="27"/>
                    <a:pt x="146" y="27"/>
                    <a:pt x="146" y="27"/>
                  </a:cubicBezTo>
                  <a:cubicBezTo>
                    <a:pt x="149" y="30"/>
                    <a:pt x="149" y="30"/>
                    <a:pt x="149" y="30"/>
                  </a:cubicBezTo>
                  <a:cubicBezTo>
                    <a:pt x="139" y="20"/>
                    <a:pt x="139" y="20"/>
                    <a:pt x="139" y="20"/>
                  </a:cubicBezTo>
                  <a:cubicBezTo>
                    <a:pt x="129" y="30"/>
                    <a:pt x="129" y="30"/>
                    <a:pt x="129" y="30"/>
                  </a:cubicBezTo>
                  <a:cubicBezTo>
                    <a:pt x="139" y="20"/>
                    <a:pt x="139" y="20"/>
                    <a:pt x="139" y="20"/>
                  </a:cubicBezTo>
                  <a:cubicBezTo>
                    <a:pt x="129" y="11"/>
                    <a:pt x="129" y="11"/>
                    <a:pt x="129" y="11"/>
                  </a:cubicBezTo>
                  <a:cubicBezTo>
                    <a:pt x="129" y="11"/>
                    <a:pt x="97" y="44"/>
                    <a:pt x="65" y="98"/>
                  </a:cubicBezTo>
                  <a:cubicBezTo>
                    <a:pt x="49" y="125"/>
                    <a:pt x="33" y="157"/>
                    <a:pt x="21" y="194"/>
                  </a:cubicBezTo>
                  <a:cubicBezTo>
                    <a:pt x="8" y="230"/>
                    <a:pt x="0" y="270"/>
                    <a:pt x="0" y="312"/>
                  </a:cubicBezTo>
                  <a:cubicBezTo>
                    <a:pt x="0" y="355"/>
                    <a:pt x="8" y="400"/>
                    <a:pt x="29" y="445"/>
                  </a:cubicBezTo>
                  <a:cubicBezTo>
                    <a:pt x="49" y="490"/>
                    <a:pt x="82" y="536"/>
                    <a:pt x="130" y="580"/>
                  </a:cubicBezTo>
                  <a:cubicBezTo>
                    <a:pt x="178" y="624"/>
                    <a:pt x="225" y="654"/>
                    <a:pt x="272" y="672"/>
                  </a:cubicBezTo>
                  <a:cubicBezTo>
                    <a:pt x="319" y="691"/>
                    <a:pt x="364" y="698"/>
                    <a:pt x="406" y="698"/>
                  </a:cubicBezTo>
                  <a:cubicBezTo>
                    <a:pt x="449" y="698"/>
                    <a:pt x="488" y="691"/>
                    <a:pt x="523" y="680"/>
                  </a:cubicBezTo>
                  <a:cubicBezTo>
                    <a:pt x="576" y="663"/>
                    <a:pt x="619" y="638"/>
                    <a:pt x="650" y="617"/>
                  </a:cubicBezTo>
                  <a:cubicBezTo>
                    <a:pt x="680" y="597"/>
                    <a:pt x="698" y="580"/>
                    <a:pt x="698" y="580"/>
                  </a:cubicBezTo>
                  <a:cubicBezTo>
                    <a:pt x="708" y="570"/>
                    <a:pt x="708" y="570"/>
                    <a:pt x="708" y="570"/>
                  </a:cubicBezTo>
                  <a:cubicBezTo>
                    <a:pt x="139" y="0"/>
                    <a:pt x="139" y="0"/>
                    <a:pt x="139" y="0"/>
                  </a:cubicBezTo>
                  <a:cubicBezTo>
                    <a:pt x="129" y="11"/>
                    <a:pt x="129" y="11"/>
                    <a:pt x="129" y="11"/>
                  </a:cubicBezTo>
                  <a:lnTo>
                    <a:pt x="139" y="20"/>
                  </a:lnTo>
                  <a:close/>
                </a:path>
              </a:pathLst>
            </a:custGeom>
            <a:solidFill>
              <a:schemeClr val="bg1"/>
            </a:solidFill>
            <a:ln w="3175">
              <a:noFill/>
              <a:round/>
            </a:ln>
          </p:spPr>
          <p:txBody>
            <a:bodyPr vert="horz" wrap="square" lIns="91440" tIns="45720" rIns="91440" bIns="45720" numCol="1" anchor="t" anchorCtr="0" compatLnSpc="1"/>
            <a:lstStyle/>
            <a:p>
              <a:endParaRPr lang="zh-CN" altLang="en-US"/>
            </a:p>
          </p:txBody>
        </p:sp>
        <p:sp>
          <p:nvSpPr>
            <p:cNvPr id="68" name="Oval 41"/>
            <p:cNvSpPr>
              <a:spLocks noChangeArrowheads="1"/>
            </p:cNvSpPr>
            <p:nvPr/>
          </p:nvSpPr>
          <p:spPr bwMode="auto">
            <a:xfrm>
              <a:off x="11695674" y="-1518495"/>
              <a:ext cx="190848" cy="190848"/>
            </a:xfrm>
            <a:prstGeom prst="ellipse">
              <a:avLst/>
            </a:prstGeom>
            <a:noFill/>
            <a:ln w="3175">
              <a:noFill/>
              <a:round/>
            </a:ln>
          </p:spPr>
          <p:txBody>
            <a:bodyPr vert="horz" wrap="square" lIns="91440" tIns="45720" rIns="91440" bIns="45720" numCol="1" anchor="t" anchorCtr="0" compatLnSpc="1"/>
            <a:lstStyle/>
            <a:p>
              <a:endParaRPr lang="zh-CN" altLang="en-US"/>
            </a:p>
          </p:txBody>
        </p:sp>
        <p:sp>
          <p:nvSpPr>
            <p:cNvPr id="69" name="Freeform 42"/>
            <p:cNvSpPr/>
            <p:nvPr/>
          </p:nvSpPr>
          <p:spPr bwMode="auto">
            <a:xfrm>
              <a:off x="11834035" y="-1713922"/>
              <a:ext cx="234134" cy="234132"/>
            </a:xfrm>
            <a:custGeom>
              <a:avLst/>
              <a:gdLst>
                <a:gd name="T0" fmla="*/ 137 w 151"/>
                <a:gd name="T1" fmla="*/ 75 h 151"/>
                <a:gd name="T2" fmla="*/ 123 w 151"/>
                <a:gd name="T3" fmla="*/ 75 h 151"/>
                <a:gd name="T4" fmla="*/ 109 w 151"/>
                <a:gd name="T5" fmla="*/ 109 h 151"/>
                <a:gd name="T6" fmla="*/ 75 w 151"/>
                <a:gd name="T7" fmla="*/ 123 h 151"/>
                <a:gd name="T8" fmla="*/ 42 w 151"/>
                <a:gd name="T9" fmla="*/ 109 h 151"/>
                <a:gd name="T10" fmla="*/ 28 w 151"/>
                <a:gd name="T11" fmla="*/ 75 h 151"/>
                <a:gd name="T12" fmla="*/ 42 w 151"/>
                <a:gd name="T13" fmla="*/ 42 h 151"/>
                <a:gd name="T14" fmla="*/ 75 w 151"/>
                <a:gd name="T15" fmla="*/ 28 h 151"/>
                <a:gd name="T16" fmla="*/ 109 w 151"/>
                <a:gd name="T17" fmla="*/ 42 h 151"/>
                <a:gd name="T18" fmla="*/ 123 w 151"/>
                <a:gd name="T19" fmla="*/ 75 h 151"/>
                <a:gd name="T20" fmla="*/ 137 w 151"/>
                <a:gd name="T21" fmla="*/ 75 h 151"/>
                <a:gd name="T22" fmla="*/ 151 w 151"/>
                <a:gd name="T23" fmla="*/ 75 h 151"/>
                <a:gd name="T24" fmla="*/ 129 w 151"/>
                <a:gd name="T25" fmla="*/ 22 h 151"/>
                <a:gd name="T26" fmla="*/ 75 w 151"/>
                <a:gd name="T27" fmla="*/ 0 h 151"/>
                <a:gd name="T28" fmla="*/ 22 w 151"/>
                <a:gd name="T29" fmla="*/ 22 h 151"/>
                <a:gd name="T30" fmla="*/ 0 w 151"/>
                <a:gd name="T31" fmla="*/ 75 h 151"/>
                <a:gd name="T32" fmla="*/ 22 w 151"/>
                <a:gd name="T33" fmla="*/ 128 h 151"/>
                <a:gd name="T34" fmla="*/ 75 w 151"/>
                <a:gd name="T35" fmla="*/ 151 h 151"/>
                <a:gd name="T36" fmla="*/ 129 w 151"/>
                <a:gd name="T37" fmla="*/ 128 h 151"/>
                <a:gd name="T38" fmla="*/ 151 w 151"/>
                <a:gd name="T39" fmla="*/ 75 h 151"/>
                <a:gd name="T40" fmla="*/ 137 w 151"/>
                <a:gd name="T4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1">
                  <a:moveTo>
                    <a:pt x="137" y="75"/>
                  </a:moveTo>
                  <a:cubicBezTo>
                    <a:pt x="123" y="75"/>
                    <a:pt x="123" y="75"/>
                    <a:pt x="123" y="75"/>
                  </a:cubicBezTo>
                  <a:cubicBezTo>
                    <a:pt x="123" y="88"/>
                    <a:pt x="118" y="100"/>
                    <a:pt x="109" y="109"/>
                  </a:cubicBezTo>
                  <a:cubicBezTo>
                    <a:pt x="100" y="117"/>
                    <a:pt x="89" y="123"/>
                    <a:pt x="75" y="123"/>
                  </a:cubicBezTo>
                  <a:cubicBezTo>
                    <a:pt x="62" y="123"/>
                    <a:pt x="50" y="117"/>
                    <a:pt x="42" y="109"/>
                  </a:cubicBezTo>
                  <a:cubicBezTo>
                    <a:pt x="33" y="100"/>
                    <a:pt x="28" y="88"/>
                    <a:pt x="28" y="75"/>
                  </a:cubicBezTo>
                  <a:cubicBezTo>
                    <a:pt x="28" y="62"/>
                    <a:pt x="33" y="50"/>
                    <a:pt x="42" y="42"/>
                  </a:cubicBezTo>
                  <a:cubicBezTo>
                    <a:pt x="50" y="33"/>
                    <a:pt x="62" y="28"/>
                    <a:pt x="75" y="28"/>
                  </a:cubicBezTo>
                  <a:cubicBezTo>
                    <a:pt x="89" y="28"/>
                    <a:pt x="100" y="33"/>
                    <a:pt x="109" y="42"/>
                  </a:cubicBezTo>
                  <a:cubicBezTo>
                    <a:pt x="118" y="50"/>
                    <a:pt x="123" y="62"/>
                    <a:pt x="123" y="75"/>
                  </a:cubicBezTo>
                  <a:cubicBezTo>
                    <a:pt x="137" y="75"/>
                    <a:pt x="137" y="75"/>
                    <a:pt x="137" y="75"/>
                  </a:cubicBezTo>
                  <a:cubicBezTo>
                    <a:pt x="151" y="75"/>
                    <a:pt x="151" y="75"/>
                    <a:pt x="151" y="75"/>
                  </a:cubicBezTo>
                  <a:cubicBezTo>
                    <a:pt x="151" y="54"/>
                    <a:pt x="142" y="35"/>
                    <a:pt x="129" y="22"/>
                  </a:cubicBezTo>
                  <a:cubicBezTo>
                    <a:pt x="115" y="8"/>
                    <a:pt x="96" y="0"/>
                    <a:pt x="75" y="0"/>
                  </a:cubicBezTo>
                  <a:cubicBezTo>
                    <a:pt x="55" y="0"/>
                    <a:pt x="36" y="8"/>
                    <a:pt x="22" y="22"/>
                  </a:cubicBezTo>
                  <a:cubicBezTo>
                    <a:pt x="8" y="35"/>
                    <a:pt x="0" y="54"/>
                    <a:pt x="0" y="75"/>
                  </a:cubicBezTo>
                  <a:cubicBezTo>
                    <a:pt x="0" y="96"/>
                    <a:pt x="8" y="115"/>
                    <a:pt x="22" y="128"/>
                  </a:cubicBezTo>
                  <a:cubicBezTo>
                    <a:pt x="36" y="142"/>
                    <a:pt x="55" y="151"/>
                    <a:pt x="75" y="151"/>
                  </a:cubicBezTo>
                  <a:cubicBezTo>
                    <a:pt x="96" y="151"/>
                    <a:pt x="115" y="142"/>
                    <a:pt x="129" y="128"/>
                  </a:cubicBezTo>
                  <a:cubicBezTo>
                    <a:pt x="142" y="115"/>
                    <a:pt x="151" y="96"/>
                    <a:pt x="151" y="75"/>
                  </a:cubicBezTo>
                  <a:lnTo>
                    <a:pt x="137" y="75"/>
                  </a:lnTo>
                  <a:close/>
                </a:path>
              </a:pathLst>
            </a:custGeom>
            <a:solidFill>
              <a:schemeClr val="bg1"/>
            </a:solidFill>
            <a:ln w="3175">
              <a:noFill/>
              <a:round/>
            </a:ln>
          </p:spPr>
          <p:txBody>
            <a:bodyPr vert="horz" wrap="square" lIns="91440" tIns="45720" rIns="91440" bIns="45720" numCol="1" anchor="t" anchorCtr="0" compatLnSpc="1"/>
            <a:lstStyle/>
            <a:p>
              <a:endParaRPr lang="zh-CN" altLang="en-US"/>
            </a:p>
          </p:txBody>
        </p:sp>
        <p:sp>
          <p:nvSpPr>
            <p:cNvPr id="70" name="Freeform 43"/>
            <p:cNvSpPr/>
            <p:nvPr/>
          </p:nvSpPr>
          <p:spPr bwMode="auto">
            <a:xfrm>
              <a:off x="10643715" y="-715098"/>
              <a:ext cx="941778" cy="656490"/>
            </a:xfrm>
            <a:custGeom>
              <a:avLst/>
              <a:gdLst>
                <a:gd name="T0" fmla="*/ 602 w 608"/>
                <a:gd name="T1" fmla="*/ 423 h 423"/>
                <a:gd name="T2" fmla="*/ 363 w 608"/>
                <a:gd name="T3" fmla="*/ 423 h 423"/>
                <a:gd name="T4" fmla="*/ 232 w 608"/>
                <a:gd name="T5" fmla="*/ 284 h 423"/>
                <a:gd name="T6" fmla="*/ 96 w 608"/>
                <a:gd name="T7" fmla="*/ 423 h 423"/>
                <a:gd name="T8" fmla="*/ 6 w 608"/>
                <a:gd name="T9" fmla="*/ 423 h 423"/>
                <a:gd name="T10" fmla="*/ 178 w 608"/>
                <a:gd name="T11" fmla="*/ 81 h 423"/>
                <a:gd name="T12" fmla="*/ 443 w 608"/>
                <a:gd name="T13" fmla="*/ 89 h 423"/>
                <a:gd name="T14" fmla="*/ 602 w 608"/>
                <a:gd name="T15" fmla="*/ 423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423">
                  <a:moveTo>
                    <a:pt x="602" y="423"/>
                  </a:moveTo>
                  <a:cubicBezTo>
                    <a:pt x="363" y="423"/>
                    <a:pt x="363" y="423"/>
                    <a:pt x="363" y="423"/>
                  </a:cubicBezTo>
                  <a:cubicBezTo>
                    <a:pt x="335" y="275"/>
                    <a:pt x="232" y="284"/>
                    <a:pt x="232" y="284"/>
                  </a:cubicBezTo>
                  <a:cubicBezTo>
                    <a:pt x="123" y="286"/>
                    <a:pt x="96" y="423"/>
                    <a:pt x="96" y="423"/>
                  </a:cubicBezTo>
                  <a:cubicBezTo>
                    <a:pt x="6" y="423"/>
                    <a:pt x="6" y="423"/>
                    <a:pt x="6" y="423"/>
                  </a:cubicBezTo>
                  <a:cubicBezTo>
                    <a:pt x="6" y="423"/>
                    <a:pt x="0" y="194"/>
                    <a:pt x="178" y="81"/>
                  </a:cubicBezTo>
                  <a:cubicBezTo>
                    <a:pt x="178" y="81"/>
                    <a:pt x="301" y="0"/>
                    <a:pt x="443" y="89"/>
                  </a:cubicBezTo>
                  <a:cubicBezTo>
                    <a:pt x="443" y="89"/>
                    <a:pt x="608" y="200"/>
                    <a:pt x="602" y="423"/>
                  </a:cubicBezTo>
                  <a:close/>
                </a:path>
              </a:pathLst>
            </a:custGeom>
            <a:noFill/>
            <a:ln w="3175">
              <a:noFill/>
              <a:round/>
            </a:ln>
          </p:spPr>
          <p:txBody>
            <a:bodyPr vert="horz" wrap="square" lIns="91440" tIns="45720" rIns="91440" bIns="45720" numCol="1" anchor="t" anchorCtr="0" compatLnSpc="1"/>
            <a:lstStyle/>
            <a:p>
              <a:endParaRPr lang="zh-CN" altLang="en-US"/>
            </a:p>
          </p:txBody>
        </p:sp>
        <p:sp>
          <p:nvSpPr>
            <p:cNvPr id="71" name="Freeform 44"/>
            <p:cNvSpPr/>
            <p:nvPr/>
          </p:nvSpPr>
          <p:spPr bwMode="auto">
            <a:xfrm>
              <a:off x="10631254" y="-663943"/>
              <a:ext cx="968012" cy="626977"/>
            </a:xfrm>
            <a:custGeom>
              <a:avLst/>
              <a:gdLst>
                <a:gd name="T0" fmla="*/ 610 w 625"/>
                <a:gd name="T1" fmla="*/ 376 h 404"/>
                <a:gd name="T2" fmla="*/ 371 w 625"/>
                <a:gd name="T3" fmla="*/ 390 h 404"/>
                <a:gd name="T4" fmla="*/ 355 w 625"/>
                <a:gd name="T5" fmla="*/ 305 h 404"/>
                <a:gd name="T6" fmla="*/ 243 w 625"/>
                <a:gd name="T7" fmla="*/ 237 h 404"/>
                <a:gd name="T8" fmla="*/ 240 w 625"/>
                <a:gd name="T9" fmla="*/ 251 h 404"/>
                <a:gd name="T10" fmla="*/ 198 w 625"/>
                <a:gd name="T11" fmla="*/ 244 h 404"/>
                <a:gd name="T12" fmla="*/ 102 w 625"/>
                <a:gd name="T13" fmla="*/ 350 h 404"/>
                <a:gd name="T14" fmla="*/ 104 w 625"/>
                <a:gd name="T15" fmla="*/ 390 h 404"/>
                <a:gd name="T16" fmla="*/ 14 w 625"/>
                <a:gd name="T17" fmla="*/ 376 h 404"/>
                <a:gd name="T18" fmla="*/ 28 w 625"/>
                <a:gd name="T19" fmla="*/ 389 h 404"/>
                <a:gd name="T20" fmla="*/ 28 w 625"/>
                <a:gd name="T21" fmla="*/ 389 h 404"/>
                <a:gd name="T22" fmla="*/ 26 w 625"/>
                <a:gd name="T23" fmla="*/ 389 h 404"/>
                <a:gd name="T24" fmla="*/ 28 w 625"/>
                <a:gd name="T25" fmla="*/ 387 h 404"/>
                <a:gd name="T26" fmla="*/ 100 w 625"/>
                <a:gd name="T27" fmla="*/ 150 h 404"/>
                <a:gd name="T28" fmla="*/ 194 w 625"/>
                <a:gd name="T29" fmla="*/ 60 h 404"/>
                <a:gd name="T30" fmla="*/ 191 w 625"/>
                <a:gd name="T31" fmla="*/ 55 h 404"/>
                <a:gd name="T32" fmla="*/ 194 w 625"/>
                <a:gd name="T33" fmla="*/ 60 h 404"/>
                <a:gd name="T34" fmla="*/ 194 w 625"/>
                <a:gd name="T35" fmla="*/ 60 h 404"/>
                <a:gd name="T36" fmla="*/ 312 w 625"/>
                <a:gd name="T37" fmla="*/ 28 h 404"/>
                <a:gd name="T38" fmla="*/ 451 w 625"/>
                <a:gd name="T39" fmla="*/ 56 h 404"/>
                <a:gd name="T40" fmla="*/ 445 w 625"/>
                <a:gd name="T41" fmla="*/ 64 h 404"/>
                <a:gd name="T42" fmla="*/ 443 w 625"/>
                <a:gd name="T43" fmla="*/ 68 h 404"/>
                <a:gd name="T44" fmla="*/ 443 w 625"/>
                <a:gd name="T45" fmla="*/ 68 h 404"/>
                <a:gd name="T46" fmla="*/ 573 w 625"/>
                <a:gd name="T47" fmla="*/ 243 h 404"/>
                <a:gd name="T48" fmla="*/ 596 w 625"/>
                <a:gd name="T49" fmla="*/ 389 h 404"/>
                <a:gd name="T50" fmla="*/ 610 w 625"/>
                <a:gd name="T51" fmla="*/ 376 h 404"/>
                <a:gd name="T52" fmla="*/ 624 w 625"/>
                <a:gd name="T53" fmla="*/ 390 h 404"/>
                <a:gd name="T54" fmla="*/ 599 w 625"/>
                <a:gd name="T55" fmla="*/ 232 h 404"/>
                <a:gd name="T56" fmla="*/ 458 w 625"/>
                <a:gd name="T57" fmla="*/ 44 h 404"/>
                <a:gd name="T58" fmla="*/ 458 w 625"/>
                <a:gd name="T59" fmla="*/ 44 h 404"/>
                <a:gd name="T60" fmla="*/ 216 w 625"/>
                <a:gd name="T61" fmla="*/ 18 h 404"/>
                <a:gd name="T62" fmla="*/ 186 w 625"/>
                <a:gd name="T63" fmla="*/ 48 h 404"/>
                <a:gd name="T64" fmla="*/ 77 w 625"/>
                <a:gd name="T65" fmla="*/ 134 h 404"/>
                <a:gd name="T66" fmla="*/ 0 w 625"/>
                <a:gd name="T67" fmla="*/ 387 h 404"/>
                <a:gd name="T68" fmla="*/ 0 w 625"/>
                <a:gd name="T69" fmla="*/ 404 h 404"/>
                <a:gd name="T70" fmla="*/ 118 w 625"/>
                <a:gd name="T71" fmla="*/ 392 h 404"/>
                <a:gd name="T72" fmla="*/ 118 w 625"/>
                <a:gd name="T73" fmla="*/ 392 h 404"/>
                <a:gd name="T74" fmla="*/ 112 w 625"/>
                <a:gd name="T75" fmla="*/ 391 h 404"/>
                <a:gd name="T76" fmla="*/ 143 w 625"/>
                <a:gd name="T77" fmla="*/ 327 h 404"/>
                <a:gd name="T78" fmla="*/ 207 w 625"/>
                <a:gd name="T79" fmla="*/ 270 h 404"/>
                <a:gd name="T80" fmla="*/ 240 w 625"/>
                <a:gd name="T81" fmla="*/ 265 h 404"/>
                <a:gd name="T82" fmla="*/ 240 w 625"/>
                <a:gd name="T83" fmla="*/ 256 h 404"/>
                <a:gd name="T84" fmla="*/ 241 w 625"/>
                <a:gd name="T85" fmla="*/ 265 h 404"/>
                <a:gd name="T86" fmla="*/ 241 w 625"/>
                <a:gd name="T87" fmla="*/ 265 h 404"/>
                <a:gd name="T88" fmla="*/ 243 w 625"/>
                <a:gd name="T89" fmla="*/ 265 h 404"/>
                <a:gd name="T90" fmla="*/ 314 w 625"/>
                <a:gd name="T91" fmla="*/ 297 h 404"/>
                <a:gd name="T92" fmla="*/ 359 w 625"/>
                <a:gd name="T93" fmla="*/ 404 h 404"/>
                <a:gd name="T94" fmla="*/ 624 w 625"/>
                <a:gd name="T95" fmla="*/ 39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5" h="404">
                  <a:moveTo>
                    <a:pt x="610" y="390"/>
                  </a:moveTo>
                  <a:cubicBezTo>
                    <a:pt x="610" y="376"/>
                    <a:pt x="610" y="376"/>
                    <a:pt x="610" y="376"/>
                  </a:cubicBezTo>
                  <a:cubicBezTo>
                    <a:pt x="371" y="376"/>
                    <a:pt x="371" y="376"/>
                    <a:pt x="371" y="376"/>
                  </a:cubicBezTo>
                  <a:cubicBezTo>
                    <a:pt x="371" y="390"/>
                    <a:pt x="371" y="390"/>
                    <a:pt x="371" y="390"/>
                  </a:cubicBezTo>
                  <a:cubicBezTo>
                    <a:pt x="384" y="387"/>
                    <a:pt x="384" y="387"/>
                    <a:pt x="384" y="387"/>
                  </a:cubicBezTo>
                  <a:cubicBezTo>
                    <a:pt x="378" y="353"/>
                    <a:pt x="367" y="326"/>
                    <a:pt x="355" y="305"/>
                  </a:cubicBezTo>
                  <a:cubicBezTo>
                    <a:pt x="336" y="274"/>
                    <a:pt x="312" y="256"/>
                    <a:pt x="291" y="247"/>
                  </a:cubicBezTo>
                  <a:cubicBezTo>
                    <a:pt x="269" y="238"/>
                    <a:pt x="251" y="237"/>
                    <a:pt x="243" y="237"/>
                  </a:cubicBezTo>
                  <a:cubicBezTo>
                    <a:pt x="240" y="237"/>
                    <a:pt x="239" y="237"/>
                    <a:pt x="238" y="237"/>
                  </a:cubicBezTo>
                  <a:cubicBezTo>
                    <a:pt x="240" y="251"/>
                    <a:pt x="240" y="251"/>
                    <a:pt x="240" y="251"/>
                  </a:cubicBezTo>
                  <a:cubicBezTo>
                    <a:pt x="239" y="237"/>
                    <a:pt x="239" y="237"/>
                    <a:pt x="239" y="237"/>
                  </a:cubicBezTo>
                  <a:cubicBezTo>
                    <a:pt x="224" y="237"/>
                    <a:pt x="210" y="240"/>
                    <a:pt x="198" y="244"/>
                  </a:cubicBezTo>
                  <a:cubicBezTo>
                    <a:pt x="176" y="252"/>
                    <a:pt x="158" y="265"/>
                    <a:pt x="144" y="280"/>
                  </a:cubicBezTo>
                  <a:cubicBezTo>
                    <a:pt x="123" y="303"/>
                    <a:pt x="110" y="329"/>
                    <a:pt x="102" y="350"/>
                  </a:cubicBezTo>
                  <a:cubicBezTo>
                    <a:pt x="93" y="371"/>
                    <a:pt x="90" y="386"/>
                    <a:pt x="90" y="387"/>
                  </a:cubicBezTo>
                  <a:cubicBezTo>
                    <a:pt x="104" y="390"/>
                    <a:pt x="104" y="390"/>
                    <a:pt x="104" y="390"/>
                  </a:cubicBezTo>
                  <a:cubicBezTo>
                    <a:pt x="104" y="376"/>
                    <a:pt x="104" y="376"/>
                    <a:pt x="104" y="376"/>
                  </a:cubicBezTo>
                  <a:cubicBezTo>
                    <a:pt x="14" y="376"/>
                    <a:pt x="14" y="376"/>
                    <a:pt x="14" y="376"/>
                  </a:cubicBezTo>
                  <a:cubicBezTo>
                    <a:pt x="14" y="390"/>
                    <a:pt x="14" y="390"/>
                    <a:pt x="14" y="390"/>
                  </a:cubicBezTo>
                  <a:cubicBezTo>
                    <a:pt x="28" y="389"/>
                    <a:pt x="28" y="389"/>
                    <a:pt x="28" y="389"/>
                  </a:cubicBezTo>
                  <a:cubicBezTo>
                    <a:pt x="26" y="389"/>
                    <a:pt x="26" y="389"/>
                    <a:pt x="26" y="389"/>
                  </a:cubicBezTo>
                  <a:cubicBezTo>
                    <a:pt x="28" y="389"/>
                    <a:pt x="28" y="389"/>
                    <a:pt x="28" y="389"/>
                  </a:cubicBezTo>
                  <a:cubicBezTo>
                    <a:pt x="28" y="389"/>
                    <a:pt x="28" y="389"/>
                    <a:pt x="28" y="389"/>
                  </a:cubicBezTo>
                  <a:cubicBezTo>
                    <a:pt x="26" y="389"/>
                    <a:pt x="26" y="389"/>
                    <a:pt x="26" y="389"/>
                  </a:cubicBezTo>
                  <a:cubicBezTo>
                    <a:pt x="28" y="389"/>
                    <a:pt x="28" y="389"/>
                    <a:pt x="28" y="389"/>
                  </a:cubicBezTo>
                  <a:cubicBezTo>
                    <a:pt x="28" y="389"/>
                    <a:pt x="28" y="389"/>
                    <a:pt x="28" y="387"/>
                  </a:cubicBezTo>
                  <a:cubicBezTo>
                    <a:pt x="28" y="376"/>
                    <a:pt x="29" y="319"/>
                    <a:pt x="50" y="253"/>
                  </a:cubicBezTo>
                  <a:cubicBezTo>
                    <a:pt x="61" y="219"/>
                    <a:pt x="77" y="184"/>
                    <a:pt x="100" y="150"/>
                  </a:cubicBezTo>
                  <a:cubicBezTo>
                    <a:pt x="123" y="117"/>
                    <a:pt x="154" y="85"/>
                    <a:pt x="194" y="60"/>
                  </a:cubicBezTo>
                  <a:cubicBezTo>
                    <a:pt x="194" y="60"/>
                    <a:pt x="194" y="60"/>
                    <a:pt x="194" y="60"/>
                  </a:cubicBezTo>
                  <a:cubicBezTo>
                    <a:pt x="194" y="60"/>
                    <a:pt x="194" y="60"/>
                    <a:pt x="194" y="60"/>
                  </a:cubicBezTo>
                  <a:cubicBezTo>
                    <a:pt x="191" y="55"/>
                    <a:pt x="191" y="55"/>
                    <a:pt x="191" y="55"/>
                  </a:cubicBezTo>
                  <a:cubicBezTo>
                    <a:pt x="194" y="60"/>
                    <a:pt x="194" y="60"/>
                    <a:pt x="194" y="60"/>
                  </a:cubicBezTo>
                  <a:cubicBezTo>
                    <a:pt x="194" y="60"/>
                    <a:pt x="194" y="60"/>
                    <a:pt x="194" y="60"/>
                  </a:cubicBezTo>
                  <a:cubicBezTo>
                    <a:pt x="191" y="55"/>
                    <a:pt x="191" y="55"/>
                    <a:pt x="191" y="55"/>
                  </a:cubicBezTo>
                  <a:cubicBezTo>
                    <a:pt x="194" y="60"/>
                    <a:pt x="194" y="60"/>
                    <a:pt x="194" y="60"/>
                  </a:cubicBezTo>
                  <a:cubicBezTo>
                    <a:pt x="194" y="59"/>
                    <a:pt x="206" y="52"/>
                    <a:pt x="227" y="44"/>
                  </a:cubicBezTo>
                  <a:cubicBezTo>
                    <a:pt x="248" y="36"/>
                    <a:pt x="277" y="28"/>
                    <a:pt x="312" y="28"/>
                  </a:cubicBezTo>
                  <a:cubicBezTo>
                    <a:pt x="350" y="28"/>
                    <a:pt x="395" y="38"/>
                    <a:pt x="443" y="68"/>
                  </a:cubicBezTo>
                  <a:cubicBezTo>
                    <a:pt x="451" y="56"/>
                    <a:pt x="451" y="56"/>
                    <a:pt x="451" y="56"/>
                  </a:cubicBezTo>
                  <a:cubicBezTo>
                    <a:pt x="443" y="68"/>
                    <a:pt x="443" y="68"/>
                    <a:pt x="443" y="68"/>
                  </a:cubicBezTo>
                  <a:cubicBezTo>
                    <a:pt x="445" y="64"/>
                    <a:pt x="445" y="64"/>
                    <a:pt x="445" y="64"/>
                  </a:cubicBezTo>
                  <a:cubicBezTo>
                    <a:pt x="443" y="68"/>
                    <a:pt x="443" y="68"/>
                    <a:pt x="443" y="68"/>
                  </a:cubicBezTo>
                  <a:cubicBezTo>
                    <a:pt x="443" y="68"/>
                    <a:pt x="443" y="68"/>
                    <a:pt x="443" y="68"/>
                  </a:cubicBezTo>
                  <a:cubicBezTo>
                    <a:pt x="445" y="64"/>
                    <a:pt x="445" y="64"/>
                    <a:pt x="445" y="64"/>
                  </a:cubicBezTo>
                  <a:cubicBezTo>
                    <a:pt x="443" y="68"/>
                    <a:pt x="443" y="68"/>
                    <a:pt x="443" y="68"/>
                  </a:cubicBezTo>
                  <a:cubicBezTo>
                    <a:pt x="443" y="68"/>
                    <a:pt x="482" y="94"/>
                    <a:pt x="520" y="146"/>
                  </a:cubicBezTo>
                  <a:cubicBezTo>
                    <a:pt x="539" y="172"/>
                    <a:pt x="559" y="204"/>
                    <a:pt x="573" y="243"/>
                  </a:cubicBezTo>
                  <a:cubicBezTo>
                    <a:pt x="587" y="282"/>
                    <a:pt x="597" y="327"/>
                    <a:pt x="597" y="378"/>
                  </a:cubicBezTo>
                  <a:cubicBezTo>
                    <a:pt x="597" y="382"/>
                    <a:pt x="597" y="386"/>
                    <a:pt x="596" y="389"/>
                  </a:cubicBezTo>
                  <a:cubicBezTo>
                    <a:pt x="610" y="390"/>
                    <a:pt x="610" y="390"/>
                    <a:pt x="610" y="390"/>
                  </a:cubicBezTo>
                  <a:cubicBezTo>
                    <a:pt x="610" y="376"/>
                    <a:pt x="610" y="376"/>
                    <a:pt x="610" y="376"/>
                  </a:cubicBezTo>
                  <a:cubicBezTo>
                    <a:pt x="610" y="390"/>
                    <a:pt x="610" y="390"/>
                    <a:pt x="610" y="390"/>
                  </a:cubicBezTo>
                  <a:cubicBezTo>
                    <a:pt x="624" y="390"/>
                    <a:pt x="624" y="390"/>
                    <a:pt x="624" y="390"/>
                  </a:cubicBezTo>
                  <a:cubicBezTo>
                    <a:pt x="625" y="386"/>
                    <a:pt x="625" y="382"/>
                    <a:pt x="625" y="378"/>
                  </a:cubicBezTo>
                  <a:cubicBezTo>
                    <a:pt x="625" y="323"/>
                    <a:pt x="614" y="274"/>
                    <a:pt x="599" y="232"/>
                  </a:cubicBezTo>
                  <a:cubicBezTo>
                    <a:pt x="575" y="170"/>
                    <a:pt x="541" y="123"/>
                    <a:pt x="511" y="92"/>
                  </a:cubicBezTo>
                  <a:cubicBezTo>
                    <a:pt x="482" y="61"/>
                    <a:pt x="459" y="45"/>
                    <a:pt x="458" y="44"/>
                  </a:cubicBezTo>
                  <a:cubicBezTo>
                    <a:pt x="458" y="44"/>
                    <a:pt x="458" y="44"/>
                    <a:pt x="458" y="44"/>
                  </a:cubicBezTo>
                  <a:cubicBezTo>
                    <a:pt x="458" y="44"/>
                    <a:pt x="458" y="44"/>
                    <a:pt x="458" y="44"/>
                  </a:cubicBezTo>
                  <a:cubicBezTo>
                    <a:pt x="406" y="11"/>
                    <a:pt x="355" y="0"/>
                    <a:pt x="312" y="0"/>
                  </a:cubicBezTo>
                  <a:cubicBezTo>
                    <a:pt x="272" y="0"/>
                    <a:pt x="239" y="9"/>
                    <a:pt x="216" y="18"/>
                  </a:cubicBezTo>
                  <a:cubicBezTo>
                    <a:pt x="193" y="27"/>
                    <a:pt x="179" y="36"/>
                    <a:pt x="179" y="36"/>
                  </a:cubicBezTo>
                  <a:cubicBezTo>
                    <a:pt x="186" y="48"/>
                    <a:pt x="186" y="48"/>
                    <a:pt x="186" y="48"/>
                  </a:cubicBezTo>
                  <a:cubicBezTo>
                    <a:pt x="179" y="36"/>
                    <a:pt x="179" y="36"/>
                    <a:pt x="179" y="36"/>
                  </a:cubicBezTo>
                  <a:cubicBezTo>
                    <a:pt x="135" y="64"/>
                    <a:pt x="102" y="98"/>
                    <a:pt x="77" y="134"/>
                  </a:cubicBezTo>
                  <a:cubicBezTo>
                    <a:pt x="40" y="189"/>
                    <a:pt x="20" y="247"/>
                    <a:pt x="10" y="294"/>
                  </a:cubicBezTo>
                  <a:cubicBezTo>
                    <a:pt x="0" y="341"/>
                    <a:pt x="0" y="377"/>
                    <a:pt x="0" y="387"/>
                  </a:cubicBezTo>
                  <a:cubicBezTo>
                    <a:pt x="0" y="389"/>
                    <a:pt x="0" y="390"/>
                    <a:pt x="0" y="390"/>
                  </a:cubicBezTo>
                  <a:cubicBezTo>
                    <a:pt x="0" y="404"/>
                    <a:pt x="0" y="404"/>
                    <a:pt x="0" y="404"/>
                  </a:cubicBezTo>
                  <a:cubicBezTo>
                    <a:pt x="116" y="404"/>
                    <a:pt x="116" y="404"/>
                    <a:pt x="116" y="404"/>
                  </a:cubicBezTo>
                  <a:cubicBezTo>
                    <a:pt x="118" y="392"/>
                    <a:pt x="118" y="392"/>
                    <a:pt x="118" y="392"/>
                  </a:cubicBezTo>
                  <a:cubicBezTo>
                    <a:pt x="112" y="391"/>
                    <a:pt x="112" y="391"/>
                    <a:pt x="112" y="391"/>
                  </a:cubicBezTo>
                  <a:cubicBezTo>
                    <a:pt x="118" y="392"/>
                    <a:pt x="118" y="392"/>
                    <a:pt x="118" y="392"/>
                  </a:cubicBezTo>
                  <a:cubicBezTo>
                    <a:pt x="118" y="392"/>
                    <a:pt x="118" y="392"/>
                    <a:pt x="118" y="392"/>
                  </a:cubicBezTo>
                  <a:cubicBezTo>
                    <a:pt x="112" y="391"/>
                    <a:pt x="112" y="391"/>
                    <a:pt x="112" y="391"/>
                  </a:cubicBezTo>
                  <a:cubicBezTo>
                    <a:pt x="118" y="392"/>
                    <a:pt x="118" y="392"/>
                    <a:pt x="118" y="392"/>
                  </a:cubicBezTo>
                  <a:cubicBezTo>
                    <a:pt x="118" y="392"/>
                    <a:pt x="124" y="359"/>
                    <a:pt x="143" y="327"/>
                  </a:cubicBezTo>
                  <a:cubicBezTo>
                    <a:pt x="153" y="311"/>
                    <a:pt x="165" y="296"/>
                    <a:pt x="181" y="284"/>
                  </a:cubicBezTo>
                  <a:cubicBezTo>
                    <a:pt x="189" y="279"/>
                    <a:pt x="198" y="274"/>
                    <a:pt x="207" y="270"/>
                  </a:cubicBezTo>
                  <a:cubicBezTo>
                    <a:pt x="217" y="267"/>
                    <a:pt x="228" y="265"/>
                    <a:pt x="240" y="265"/>
                  </a:cubicBezTo>
                  <a:cubicBezTo>
                    <a:pt x="240" y="265"/>
                    <a:pt x="240" y="265"/>
                    <a:pt x="240" y="265"/>
                  </a:cubicBezTo>
                  <a:cubicBezTo>
                    <a:pt x="241" y="265"/>
                    <a:pt x="241" y="265"/>
                    <a:pt x="241" y="265"/>
                  </a:cubicBezTo>
                  <a:cubicBezTo>
                    <a:pt x="240" y="256"/>
                    <a:pt x="240" y="256"/>
                    <a:pt x="240" y="256"/>
                  </a:cubicBezTo>
                  <a:cubicBezTo>
                    <a:pt x="241" y="265"/>
                    <a:pt x="241" y="265"/>
                    <a:pt x="241" y="265"/>
                  </a:cubicBezTo>
                  <a:cubicBezTo>
                    <a:pt x="241" y="265"/>
                    <a:pt x="241" y="265"/>
                    <a:pt x="241" y="265"/>
                  </a:cubicBezTo>
                  <a:cubicBezTo>
                    <a:pt x="240" y="256"/>
                    <a:pt x="240" y="256"/>
                    <a:pt x="240" y="256"/>
                  </a:cubicBezTo>
                  <a:cubicBezTo>
                    <a:pt x="241" y="265"/>
                    <a:pt x="241" y="265"/>
                    <a:pt x="241" y="265"/>
                  </a:cubicBezTo>
                  <a:cubicBezTo>
                    <a:pt x="241" y="265"/>
                    <a:pt x="241" y="265"/>
                    <a:pt x="241" y="265"/>
                  </a:cubicBezTo>
                  <a:cubicBezTo>
                    <a:pt x="241" y="265"/>
                    <a:pt x="242" y="265"/>
                    <a:pt x="243" y="265"/>
                  </a:cubicBezTo>
                  <a:cubicBezTo>
                    <a:pt x="247" y="265"/>
                    <a:pt x="254" y="265"/>
                    <a:pt x="264" y="267"/>
                  </a:cubicBezTo>
                  <a:cubicBezTo>
                    <a:pt x="278" y="271"/>
                    <a:pt x="297" y="279"/>
                    <a:pt x="314" y="297"/>
                  </a:cubicBezTo>
                  <a:cubicBezTo>
                    <a:pt x="331" y="316"/>
                    <a:pt x="348" y="345"/>
                    <a:pt x="357" y="392"/>
                  </a:cubicBezTo>
                  <a:cubicBezTo>
                    <a:pt x="359" y="404"/>
                    <a:pt x="359" y="404"/>
                    <a:pt x="359" y="404"/>
                  </a:cubicBezTo>
                  <a:cubicBezTo>
                    <a:pt x="624" y="404"/>
                    <a:pt x="624" y="404"/>
                    <a:pt x="624" y="404"/>
                  </a:cubicBezTo>
                  <a:cubicBezTo>
                    <a:pt x="624" y="390"/>
                    <a:pt x="624" y="390"/>
                    <a:pt x="624" y="390"/>
                  </a:cubicBezTo>
                  <a:lnTo>
                    <a:pt x="610" y="390"/>
                  </a:lnTo>
                  <a:close/>
                </a:path>
              </a:pathLst>
            </a:custGeom>
            <a:solidFill>
              <a:schemeClr val="bg1"/>
            </a:solidFill>
            <a:ln w="3175">
              <a:noFill/>
              <a:round/>
            </a:ln>
          </p:spPr>
          <p:txBody>
            <a:bodyPr vert="horz" wrap="square" lIns="91440" tIns="45720" rIns="91440" bIns="45720" numCol="1" anchor="t" anchorCtr="0" compatLnSpc="1"/>
            <a:lstStyle/>
            <a:p>
              <a:endParaRPr lang="zh-CN" altLang="en-US"/>
            </a:p>
          </p:txBody>
        </p:sp>
      </p:grpSp>
      <p:sp>
        <p:nvSpPr>
          <p:cNvPr id="79" name="文本框 78"/>
          <p:cNvSpPr txBox="1"/>
          <p:nvPr/>
        </p:nvSpPr>
        <p:spPr>
          <a:xfrm>
            <a:off x="2934970" y="4100195"/>
            <a:ext cx="2268855" cy="804545"/>
          </a:xfrm>
          <a:prstGeom prst="rect">
            <a:avLst/>
          </a:prstGeom>
          <a:noFill/>
        </p:spPr>
        <p:txBody>
          <a:bodyPr wrap="square" rtlCol="0">
            <a:spAutoFit/>
          </a:bodyPr>
          <a:lstStyle/>
          <a:p>
            <a:pPr algn="ctr">
              <a:lnSpc>
                <a:spcPct val="130000"/>
              </a:lnSpc>
            </a:pPr>
            <a:r>
              <a:rPr lang="zh-CN" altLang="en-US" sz="3600" dirty="0" smtClean="0">
                <a:solidFill>
                  <a:schemeClr val="bg1"/>
                </a:solidFill>
                <a:latin typeface="楷体" panose="02010609060101010101" charset="-122"/>
                <a:ea typeface="楷体" panose="02010609060101010101" charset="-122"/>
              </a:rPr>
              <a:t>概念</a:t>
            </a:r>
            <a:endParaRPr lang="zh-CN" altLang="en-US" sz="3600" dirty="0" smtClean="0">
              <a:solidFill>
                <a:schemeClr val="bg1"/>
              </a:solidFill>
              <a:latin typeface="楷体" panose="02010609060101010101" charset="-122"/>
              <a:ea typeface="楷体" panose="02010609060101010101" charset="-122"/>
            </a:endParaRPr>
          </a:p>
        </p:txBody>
      </p:sp>
      <p:sp>
        <p:nvSpPr>
          <p:cNvPr id="83" name="任意多边形 82"/>
          <p:cNvSpPr/>
          <p:nvPr/>
        </p:nvSpPr>
        <p:spPr>
          <a:xfrm>
            <a:off x="6559251" y="5977096"/>
            <a:ext cx="1691780" cy="865562"/>
          </a:xfrm>
          <a:custGeom>
            <a:avLst/>
            <a:gdLst>
              <a:gd name="connsiteX0" fmla="*/ 1638300 w 3276600"/>
              <a:gd name="connsiteY0" fmla="*/ 0 h 1676400"/>
              <a:gd name="connsiteX1" fmla="*/ 3276600 w 3276600"/>
              <a:gd name="connsiteY1" fmla="*/ 1638300 h 1676400"/>
              <a:gd name="connsiteX2" fmla="*/ 3274676 w 3276600"/>
              <a:gd name="connsiteY2" fmla="*/ 1676400 h 1676400"/>
              <a:gd name="connsiteX3" fmla="*/ 1924 w 3276600"/>
              <a:gd name="connsiteY3" fmla="*/ 1676400 h 1676400"/>
              <a:gd name="connsiteX4" fmla="*/ 0 w 3276600"/>
              <a:gd name="connsiteY4" fmla="*/ 1638300 h 1676400"/>
              <a:gd name="connsiteX5" fmla="*/ 1638300 w 3276600"/>
              <a:gd name="connsiteY5"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600" h="1676400">
                <a:moveTo>
                  <a:pt x="1638300" y="0"/>
                </a:moveTo>
                <a:cubicBezTo>
                  <a:pt x="2543108" y="0"/>
                  <a:pt x="3276600" y="733492"/>
                  <a:pt x="3276600" y="1638300"/>
                </a:cubicBezTo>
                <a:lnTo>
                  <a:pt x="3274676" y="1676400"/>
                </a:lnTo>
                <a:lnTo>
                  <a:pt x="1924" y="1676400"/>
                </a:lnTo>
                <a:lnTo>
                  <a:pt x="0" y="1638300"/>
                </a:lnTo>
                <a:cubicBezTo>
                  <a:pt x="0" y="733492"/>
                  <a:pt x="733492" y="0"/>
                  <a:pt x="1638300" y="0"/>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800895" y="5977096"/>
            <a:ext cx="717952" cy="71795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7714773" y="5507067"/>
            <a:ext cx="363658" cy="36365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6522444" y="6053296"/>
            <a:ext cx="419016" cy="41901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6878338" y="5760735"/>
            <a:ext cx="219980" cy="21998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39360" y="3263900"/>
            <a:ext cx="2520315" cy="804545"/>
          </a:xfrm>
          <a:prstGeom prst="rect">
            <a:avLst/>
          </a:prstGeom>
          <a:noFill/>
        </p:spPr>
        <p:txBody>
          <a:bodyPr wrap="square" rtlCol="0">
            <a:spAutoFit/>
          </a:bodyPr>
          <a:lstStyle/>
          <a:p>
            <a:pPr algn="ctr">
              <a:lnSpc>
                <a:spcPct val="130000"/>
              </a:lnSpc>
            </a:pPr>
            <a:r>
              <a:rPr lang="zh-CN" altLang="en-US" sz="3600" dirty="0" smtClean="0">
                <a:solidFill>
                  <a:schemeClr val="bg1"/>
                </a:solidFill>
                <a:latin typeface="楷体" panose="02010609060101010101" charset="-122"/>
                <a:ea typeface="楷体" panose="02010609060101010101" charset="-122"/>
              </a:rPr>
              <a:t>原理</a:t>
            </a:r>
            <a:r>
              <a:rPr lang="en-US" altLang="zh-CN" sz="3600" dirty="0" smtClean="0">
                <a:solidFill>
                  <a:schemeClr val="bg1"/>
                </a:solidFill>
                <a:latin typeface="楷体" panose="02010609060101010101" charset="-122"/>
                <a:ea typeface="楷体" panose="02010609060101010101" charset="-122"/>
              </a:rPr>
              <a:t>,</a:t>
            </a:r>
            <a:r>
              <a:rPr lang="zh-CN" altLang="en-US" sz="3600" dirty="0" smtClean="0">
                <a:solidFill>
                  <a:schemeClr val="bg1"/>
                </a:solidFill>
                <a:latin typeface="楷体" panose="02010609060101010101" charset="-122"/>
                <a:ea typeface="楷体" panose="02010609060101010101" charset="-122"/>
              </a:rPr>
              <a:t>分类</a:t>
            </a:r>
            <a:endParaRPr lang="zh-CN" altLang="en-US" sz="3600" dirty="0" smtClean="0">
              <a:solidFill>
                <a:schemeClr val="bg1"/>
              </a:solidFill>
              <a:latin typeface="楷体" panose="02010609060101010101" charset="-122"/>
              <a:ea typeface="楷体" panose="02010609060101010101" charset="-122"/>
            </a:endParaRPr>
          </a:p>
        </p:txBody>
      </p:sp>
      <p:sp>
        <p:nvSpPr>
          <p:cNvPr id="63" name="文本框 62"/>
          <p:cNvSpPr txBox="1"/>
          <p:nvPr/>
        </p:nvSpPr>
        <p:spPr>
          <a:xfrm>
            <a:off x="7559675" y="3263900"/>
            <a:ext cx="2212340" cy="804545"/>
          </a:xfrm>
          <a:prstGeom prst="rect">
            <a:avLst/>
          </a:prstGeom>
          <a:noFill/>
        </p:spPr>
        <p:txBody>
          <a:bodyPr wrap="square" rtlCol="0">
            <a:spAutoFit/>
          </a:bodyPr>
          <a:lstStyle/>
          <a:p>
            <a:pPr algn="ctr">
              <a:lnSpc>
                <a:spcPct val="130000"/>
              </a:lnSpc>
            </a:pPr>
            <a:r>
              <a:rPr lang="zh-CN" altLang="en-US" sz="3600" dirty="0" smtClean="0">
                <a:solidFill>
                  <a:schemeClr val="bg1"/>
                </a:solidFill>
                <a:latin typeface="楷体" panose="02010609060101010101" charset="-122"/>
                <a:ea typeface="楷体" panose="02010609060101010101" charset="-122"/>
              </a:rPr>
              <a:t>实战</a:t>
            </a:r>
            <a:endParaRPr lang="zh-CN" altLang="en-US" sz="3600" dirty="0" smtClean="0">
              <a:solidFill>
                <a:schemeClr val="bg1"/>
              </a:solidFill>
              <a:latin typeface="楷体" panose="02010609060101010101" charset="-122"/>
              <a:ea typeface="楷体" panose="02010609060101010101" charset="-122"/>
            </a:endParaRPr>
          </a:p>
        </p:txBody>
      </p:sp>
      <p:sp>
        <p:nvSpPr>
          <p:cNvPr id="72" name="文本框 71"/>
          <p:cNvSpPr txBox="1"/>
          <p:nvPr/>
        </p:nvSpPr>
        <p:spPr>
          <a:xfrm>
            <a:off x="9771380" y="4100195"/>
            <a:ext cx="2056765" cy="725170"/>
          </a:xfrm>
          <a:prstGeom prst="rect">
            <a:avLst/>
          </a:prstGeom>
          <a:noFill/>
        </p:spPr>
        <p:txBody>
          <a:bodyPr wrap="square" rtlCol="0">
            <a:spAutoFit/>
          </a:bodyPr>
          <a:lstStyle/>
          <a:p>
            <a:pPr algn="ctr">
              <a:lnSpc>
                <a:spcPct val="130000"/>
              </a:lnSpc>
            </a:pPr>
            <a:r>
              <a:rPr lang="zh-CN" altLang="en-US" sz="3200" dirty="0" smtClean="0">
                <a:solidFill>
                  <a:schemeClr val="bg1"/>
                </a:solidFill>
                <a:latin typeface="楷体" panose="02010609060101010101" charset="-122"/>
                <a:ea typeface="楷体" panose="02010609060101010101" charset="-122"/>
              </a:rPr>
              <a:t>总结</a:t>
            </a:r>
            <a:endParaRPr lang="zh-CN" altLang="en-US" sz="3200" dirty="0" smtClean="0">
              <a:solidFill>
                <a:schemeClr val="bg1"/>
              </a:solidFill>
              <a:latin typeface="楷体" panose="02010609060101010101" charset="-122"/>
              <a:ea typeface="楷体" panose="02010609060101010101" charset="-122"/>
            </a:endParaRPr>
          </a:p>
        </p:txBody>
      </p:sp>
      <p:cxnSp>
        <p:nvCxnSpPr>
          <p:cNvPr id="74" name="直接连接符 73"/>
          <p:cNvCxnSpPr/>
          <p:nvPr/>
        </p:nvCxnSpPr>
        <p:spPr>
          <a:xfrm>
            <a:off x="2148840" y="2514600"/>
            <a:ext cx="8914" cy="434340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7495" y="2203450"/>
            <a:ext cx="8818880" cy="701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286385" y="2773680"/>
            <a:ext cx="10708005" cy="1310640"/>
          </a:xfrm>
          <a:prstGeom prst="rect">
            <a:avLst/>
          </a:prstGeom>
          <a:noFill/>
        </p:spPr>
        <p:txBody>
          <a:bodyPr wrap="square" rtlCol="0" anchor="t">
            <a:spAutoFit/>
          </a:bodyPr>
          <a:p>
            <a:r>
              <a:rPr lang="en-US" altLang="zh-CN" sz="4000" b="1" dirty="0">
                <a:solidFill>
                  <a:schemeClr val="bg1"/>
                </a:solidFill>
                <a:latin typeface="楷体" panose="02010609060101010101" charset="-122"/>
                <a:ea typeface="楷体" panose="02010609060101010101" charset="-122"/>
                <a:sym typeface="+mn-ea"/>
              </a:rPr>
              <a:t>          </a:t>
            </a:r>
            <a:r>
              <a:rPr lang="zh-CN" altLang="en-US" sz="4000" b="1" dirty="0">
                <a:solidFill>
                  <a:schemeClr val="bg1"/>
                </a:solidFill>
                <a:latin typeface="楷体" panose="02010609060101010101" charset="-122"/>
                <a:ea typeface="楷体" panose="02010609060101010101" charset="-122"/>
                <a:sym typeface="+mn-ea"/>
              </a:rPr>
              <a:t>模拟</a:t>
            </a:r>
            <a:r>
              <a:rPr lang="en-US" altLang="zh-CN" sz="4000" b="1" dirty="0">
                <a:solidFill>
                  <a:schemeClr val="bg1"/>
                </a:solidFill>
                <a:latin typeface="楷体" panose="02010609060101010101" charset="-122"/>
                <a:ea typeface="楷体" panose="02010609060101010101" charset="-122"/>
                <a:sym typeface="+mn-ea"/>
              </a:rPr>
              <a:t>SSH</a:t>
            </a:r>
            <a:r>
              <a:rPr lang="zh-CN" altLang="en-US" sz="4000" b="1" dirty="0">
                <a:solidFill>
                  <a:schemeClr val="bg1"/>
                </a:solidFill>
                <a:latin typeface="楷体" panose="02010609060101010101" charset="-122"/>
                <a:ea typeface="楷体" panose="02010609060101010101" charset="-122"/>
                <a:sym typeface="+mn-ea"/>
              </a:rPr>
              <a:t>远程登录服务</a:t>
            </a:r>
            <a:endParaRPr lang="zh-CN" altLang="en-US" sz="4000" b="1" dirty="0">
              <a:solidFill>
                <a:schemeClr val="bg1"/>
              </a:solidFill>
              <a:latin typeface="楷体" panose="02010609060101010101" charset="-122"/>
              <a:ea typeface="楷体" panose="02010609060101010101" charset="-122"/>
              <a:sym typeface="+mn-ea"/>
            </a:endParaRPr>
          </a:p>
          <a:p>
            <a:r>
              <a:rPr lang="zh-CN" altLang="en-US" sz="4000" b="1" dirty="0">
                <a:solidFill>
                  <a:schemeClr val="bg1"/>
                </a:solidFill>
                <a:latin typeface="楷体" panose="02010609060101010101" charset="-122"/>
                <a:ea typeface="楷体" panose="02010609060101010101" charset="-122"/>
                <a:sym typeface="+mn-ea"/>
              </a:rPr>
              <a:t>          利用</a:t>
            </a:r>
            <a:r>
              <a:rPr lang="en-US" altLang="zh-CN" sz="4000" b="1" dirty="0">
                <a:solidFill>
                  <a:schemeClr val="bg1"/>
                </a:solidFill>
                <a:latin typeface="楷体" panose="02010609060101010101" charset="-122"/>
                <a:ea typeface="楷体" panose="02010609060101010101" charset="-122"/>
                <a:sym typeface="+mn-ea"/>
              </a:rPr>
              <a:t>cowrie</a:t>
            </a:r>
            <a:r>
              <a:rPr lang="zh-CN" altLang="en-US" sz="4000" b="1" dirty="0">
                <a:solidFill>
                  <a:schemeClr val="bg1"/>
                </a:solidFill>
                <a:latin typeface="楷体" panose="02010609060101010101" charset="-122"/>
                <a:ea typeface="楷体" panose="02010609060101010101" charset="-122"/>
                <a:sym typeface="+mn-ea"/>
              </a:rPr>
              <a:t>设置蜜罐并进行监视</a:t>
            </a:r>
            <a:endParaRPr lang="zh-CN" altLang="en-US" sz="4000"/>
          </a:p>
        </p:txBody>
      </p:sp>
      <p:sp>
        <p:nvSpPr>
          <p:cNvPr id="5" name="文本框 4"/>
          <p:cNvSpPr txBox="1"/>
          <p:nvPr/>
        </p:nvSpPr>
        <p:spPr>
          <a:xfrm>
            <a:off x="465455" y="1104265"/>
            <a:ext cx="6230620" cy="822960"/>
          </a:xfrm>
          <a:prstGeom prst="rect">
            <a:avLst/>
          </a:prstGeom>
          <a:noFill/>
        </p:spPr>
        <p:txBody>
          <a:bodyPr wrap="square" rtlCol="0">
            <a:spAutoFit/>
          </a:bodyPr>
          <a:p>
            <a:r>
              <a:rPr lang="zh-CN" altLang="en-US" sz="4800">
                <a:solidFill>
                  <a:schemeClr val="bg1"/>
                </a:solidFill>
              </a:rPr>
              <a:t>实验二</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96640" y="556260"/>
            <a:ext cx="5754370" cy="701040"/>
          </a:xfrm>
          <a:prstGeom prst="rect">
            <a:avLst/>
          </a:prstGeom>
          <a:noFill/>
        </p:spPr>
        <p:txBody>
          <a:bodyPr wrap="square" rtlCol="0">
            <a:spAutoFit/>
          </a:bodyPr>
          <a:lstStyle/>
          <a:p>
            <a:r>
              <a:rPr lang="zh-CN" altLang="en-US" sz="4000" b="1" dirty="0">
                <a:solidFill>
                  <a:schemeClr val="bg1"/>
                </a:solidFill>
                <a:latin typeface="楷体" panose="02010609060101010101" charset="-122"/>
                <a:ea typeface="楷体" panose="02010609060101010101" charset="-122"/>
              </a:rPr>
              <a:t>部署蜜罐，请黑客入瓮</a:t>
            </a:r>
            <a:endParaRPr lang="zh-CN" altLang="en-US" sz="4000" b="1" dirty="0">
              <a:solidFill>
                <a:schemeClr val="bg1"/>
              </a:solidFill>
              <a:latin typeface="楷体" panose="02010609060101010101" charset="-122"/>
              <a:ea typeface="楷体" panose="02010609060101010101" charset="-122"/>
            </a:endParaRPr>
          </a:p>
        </p:txBody>
      </p:sp>
      <p:sp>
        <p:nvSpPr>
          <p:cNvPr id="2" name="文本框 1"/>
          <p:cNvSpPr txBox="1"/>
          <p:nvPr/>
        </p:nvSpPr>
        <p:spPr>
          <a:xfrm>
            <a:off x="465455" y="1236980"/>
            <a:ext cx="11822430" cy="5093970"/>
          </a:xfrm>
          <a:prstGeom prst="rect">
            <a:avLst/>
          </a:prstGeom>
          <a:noFill/>
        </p:spPr>
        <p:txBody>
          <a:bodyPr wrap="square" rtlCol="0" anchor="t">
            <a:spAutoFit/>
          </a:bodyPr>
          <a:p>
            <a:endParaRPr lang="zh-CN" altLang="en-US" sz="28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rPr>
              <a:t>∞</a:t>
            </a:r>
            <a:r>
              <a:rPr lang="zh-CN" altLang="en-US" sz="3600">
                <a:solidFill>
                  <a:schemeClr val="bg1"/>
                </a:solidFill>
              </a:rPr>
              <a:t>实验环境</a:t>
            </a:r>
            <a:endParaRPr lang="zh-CN" altLang="en-US" sz="3600">
              <a:solidFill>
                <a:schemeClr val="bg1"/>
              </a:solidFill>
            </a:endParaRPr>
          </a:p>
          <a:p>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kali-linux IP 10.0.2.14 </a:t>
            </a:r>
            <a:r>
              <a:rPr lang="zh-CN" altLang="en-US" sz="3600">
                <a:solidFill>
                  <a:schemeClr val="bg1"/>
                </a:solidFill>
              </a:rPr>
              <a:t>（</a:t>
            </a:r>
            <a:r>
              <a:rPr lang="en-US" altLang="zh-CN" sz="3600">
                <a:solidFill>
                  <a:schemeClr val="bg1"/>
                </a:solidFill>
              </a:rPr>
              <a:t>cowrie</a:t>
            </a:r>
            <a:r>
              <a:rPr lang="zh-CN" altLang="en-US" sz="3600">
                <a:solidFill>
                  <a:schemeClr val="bg1"/>
                </a:solidFill>
              </a:rPr>
              <a:t>蜜罐）</a:t>
            </a:r>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attaker    IP 10.0.2.15 </a:t>
            </a:r>
            <a:r>
              <a:rPr lang="zh-CN" altLang="en-US" sz="3600">
                <a:solidFill>
                  <a:schemeClr val="bg1"/>
                </a:solidFill>
              </a:rPr>
              <a:t>（攻击者）</a:t>
            </a:r>
            <a:endParaRPr lang="zh-CN" altLang="en-US" sz="3600">
              <a:solidFill>
                <a:schemeClr val="bg1"/>
              </a:solidFill>
            </a:endParaRPr>
          </a:p>
          <a:p>
            <a:endParaRPr lang="zh-CN" altLang="en-US" sz="36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sym typeface="+mn-ea"/>
              </a:rPr>
              <a:t>∞</a:t>
            </a:r>
            <a:r>
              <a:rPr lang="zh-CN" altLang="en-US" sz="3600">
                <a:solidFill>
                  <a:schemeClr val="bg1"/>
                </a:solidFill>
              </a:rPr>
              <a:t>网络模式：</a:t>
            </a:r>
            <a:r>
              <a:rPr lang="en-US" altLang="zh-CN" sz="3600">
                <a:solidFill>
                  <a:schemeClr val="bg1"/>
                </a:solidFill>
              </a:rPr>
              <a:t>NAT-Network</a:t>
            </a:r>
            <a:r>
              <a:rPr lang="zh-CN" altLang="en-US" sz="3600">
                <a:solidFill>
                  <a:schemeClr val="bg1"/>
                </a:solidFill>
              </a:rPr>
              <a:t>模式</a:t>
            </a:r>
            <a:endParaRPr lang="zh-CN" altLang="en-US" sz="3600">
              <a:solidFill>
                <a:schemeClr val="bg1"/>
              </a:solidFill>
            </a:endParaRPr>
          </a:p>
          <a:p>
            <a:endParaRPr lang="zh-CN" altLang="en-US" sz="2800">
              <a:solidFill>
                <a:schemeClr val="bg1"/>
              </a:solidFill>
            </a:endParaRPr>
          </a:p>
          <a:p>
            <a:endParaRPr lang="zh-CN" altLang="en-US" sz="2800">
              <a:solidFill>
                <a:schemeClr val="bg1"/>
              </a:solidFill>
              <a:latin typeface="+mj-lt"/>
              <a:ea typeface="微软雅黑" panose="020B0503020204020204" pitchFamily="34" charset="-122"/>
              <a:sym typeface="+mn-ea"/>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7495" y="2203450"/>
            <a:ext cx="8818880" cy="701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286385" y="2773680"/>
            <a:ext cx="10708005" cy="1310640"/>
          </a:xfrm>
          <a:prstGeom prst="rect">
            <a:avLst/>
          </a:prstGeom>
          <a:noFill/>
        </p:spPr>
        <p:txBody>
          <a:bodyPr wrap="square" rtlCol="0" anchor="t">
            <a:spAutoFit/>
          </a:bodyPr>
          <a:p>
            <a:r>
              <a:rPr lang="en-US" altLang="zh-CN" sz="4000" b="1" dirty="0">
                <a:solidFill>
                  <a:schemeClr val="bg1"/>
                </a:solidFill>
                <a:latin typeface="楷体" panose="02010609060101010101" charset="-122"/>
                <a:ea typeface="楷体" panose="02010609060101010101" charset="-122"/>
                <a:sym typeface="+mn-ea"/>
              </a:rPr>
              <a:t>          </a:t>
            </a:r>
            <a:r>
              <a:rPr lang="zh-CN" altLang="en-US" sz="4000" b="1" dirty="0">
                <a:solidFill>
                  <a:schemeClr val="bg1"/>
                </a:solidFill>
                <a:latin typeface="楷体" panose="02010609060101010101" charset="-122"/>
                <a:ea typeface="楷体" panose="02010609060101010101" charset="-122"/>
                <a:sym typeface="+mn-ea"/>
              </a:rPr>
              <a:t>模拟</a:t>
            </a:r>
            <a:r>
              <a:rPr lang="en-US" altLang="zh-CN" sz="4000" b="1" dirty="0">
                <a:solidFill>
                  <a:schemeClr val="bg1"/>
                </a:solidFill>
                <a:latin typeface="楷体" panose="02010609060101010101" charset="-122"/>
                <a:ea typeface="楷体" panose="02010609060101010101" charset="-122"/>
                <a:sym typeface="+mn-ea"/>
              </a:rPr>
              <a:t>SSH</a:t>
            </a:r>
            <a:r>
              <a:rPr lang="zh-CN" altLang="en-US" sz="4000" b="1" dirty="0">
                <a:solidFill>
                  <a:schemeClr val="bg1"/>
                </a:solidFill>
                <a:latin typeface="楷体" panose="02010609060101010101" charset="-122"/>
                <a:ea typeface="楷体" panose="02010609060101010101" charset="-122"/>
                <a:sym typeface="+mn-ea"/>
              </a:rPr>
              <a:t>远程登录服务</a:t>
            </a:r>
            <a:endParaRPr lang="zh-CN" altLang="en-US" sz="4000" b="1" dirty="0">
              <a:solidFill>
                <a:schemeClr val="bg1"/>
              </a:solidFill>
              <a:latin typeface="楷体" panose="02010609060101010101" charset="-122"/>
              <a:ea typeface="楷体" panose="02010609060101010101" charset="-122"/>
              <a:sym typeface="+mn-ea"/>
            </a:endParaRPr>
          </a:p>
          <a:p>
            <a:r>
              <a:rPr lang="zh-CN" altLang="en-US" sz="4000" b="1" dirty="0">
                <a:solidFill>
                  <a:schemeClr val="bg1"/>
                </a:solidFill>
                <a:latin typeface="楷体" panose="02010609060101010101" charset="-122"/>
                <a:ea typeface="楷体" panose="02010609060101010101" charset="-122"/>
                <a:sym typeface="+mn-ea"/>
              </a:rPr>
              <a:t>          利用</a:t>
            </a:r>
            <a:r>
              <a:rPr lang="en-US" altLang="zh-CN" sz="4000" b="1" dirty="0">
                <a:solidFill>
                  <a:schemeClr val="bg1"/>
                </a:solidFill>
                <a:latin typeface="楷体" panose="02010609060101010101" charset="-122"/>
                <a:ea typeface="楷体" panose="02010609060101010101" charset="-122"/>
                <a:sym typeface="+mn-ea"/>
              </a:rPr>
              <a:t>kippo</a:t>
            </a:r>
            <a:r>
              <a:rPr lang="zh-CN" altLang="en-US" sz="4000" b="1" dirty="0">
                <a:solidFill>
                  <a:schemeClr val="bg1"/>
                </a:solidFill>
                <a:latin typeface="楷体" panose="02010609060101010101" charset="-122"/>
                <a:ea typeface="楷体" panose="02010609060101010101" charset="-122"/>
                <a:sym typeface="+mn-ea"/>
              </a:rPr>
              <a:t>设置蜜罐并进行监视</a:t>
            </a:r>
            <a:endParaRPr lang="zh-CN" altLang="en-US" sz="4000"/>
          </a:p>
        </p:txBody>
      </p:sp>
      <p:sp>
        <p:nvSpPr>
          <p:cNvPr id="5" name="文本框 4"/>
          <p:cNvSpPr txBox="1"/>
          <p:nvPr/>
        </p:nvSpPr>
        <p:spPr>
          <a:xfrm>
            <a:off x="465455" y="1104265"/>
            <a:ext cx="6230620" cy="822960"/>
          </a:xfrm>
          <a:prstGeom prst="rect">
            <a:avLst/>
          </a:prstGeom>
          <a:noFill/>
        </p:spPr>
        <p:txBody>
          <a:bodyPr wrap="square" rtlCol="0">
            <a:spAutoFit/>
          </a:bodyPr>
          <a:p>
            <a:r>
              <a:rPr lang="zh-CN" altLang="en-US" sz="4800">
                <a:solidFill>
                  <a:schemeClr val="bg1"/>
                </a:solidFill>
              </a:rPr>
              <a:t>实验三</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96640" y="556260"/>
            <a:ext cx="5754370" cy="701040"/>
          </a:xfrm>
          <a:prstGeom prst="rect">
            <a:avLst/>
          </a:prstGeom>
          <a:noFill/>
        </p:spPr>
        <p:txBody>
          <a:bodyPr wrap="square" rtlCol="0">
            <a:spAutoFit/>
          </a:bodyPr>
          <a:lstStyle/>
          <a:p>
            <a:r>
              <a:rPr lang="zh-CN" altLang="en-US" sz="4000" b="1" dirty="0">
                <a:solidFill>
                  <a:schemeClr val="bg1"/>
                </a:solidFill>
                <a:latin typeface="楷体" panose="02010609060101010101" charset="-122"/>
                <a:ea typeface="楷体" panose="02010609060101010101" charset="-122"/>
              </a:rPr>
              <a:t>部署蜜罐，请黑客入瓮</a:t>
            </a:r>
            <a:endParaRPr lang="zh-CN" altLang="en-US" sz="4000" b="1" dirty="0">
              <a:solidFill>
                <a:schemeClr val="bg1"/>
              </a:solidFill>
              <a:latin typeface="楷体" panose="02010609060101010101" charset="-122"/>
              <a:ea typeface="楷体" panose="02010609060101010101" charset="-122"/>
            </a:endParaRPr>
          </a:p>
        </p:txBody>
      </p:sp>
      <p:sp>
        <p:nvSpPr>
          <p:cNvPr id="2" name="文本框 1"/>
          <p:cNvSpPr txBox="1"/>
          <p:nvPr/>
        </p:nvSpPr>
        <p:spPr>
          <a:xfrm>
            <a:off x="465455" y="1236980"/>
            <a:ext cx="11822430" cy="5093970"/>
          </a:xfrm>
          <a:prstGeom prst="rect">
            <a:avLst/>
          </a:prstGeom>
          <a:noFill/>
        </p:spPr>
        <p:txBody>
          <a:bodyPr wrap="square" rtlCol="0" anchor="t">
            <a:spAutoFit/>
          </a:bodyPr>
          <a:p>
            <a:endParaRPr lang="zh-CN" altLang="en-US" sz="28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rPr>
              <a:t>∞</a:t>
            </a:r>
            <a:r>
              <a:rPr lang="zh-CN" altLang="en-US" sz="3600">
                <a:solidFill>
                  <a:schemeClr val="bg1"/>
                </a:solidFill>
              </a:rPr>
              <a:t>实验环境</a:t>
            </a:r>
            <a:endParaRPr lang="zh-CN" altLang="en-US" sz="3600">
              <a:solidFill>
                <a:schemeClr val="bg1"/>
              </a:solidFill>
            </a:endParaRPr>
          </a:p>
          <a:p>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kali-linux IP 10.0.2.13 </a:t>
            </a:r>
            <a:r>
              <a:rPr lang="zh-CN" altLang="en-US" sz="3600">
                <a:solidFill>
                  <a:schemeClr val="bg1"/>
                </a:solidFill>
              </a:rPr>
              <a:t>（</a:t>
            </a:r>
            <a:r>
              <a:rPr lang="en-US" altLang="zh-CN" sz="3600">
                <a:solidFill>
                  <a:schemeClr val="bg1"/>
                </a:solidFill>
              </a:rPr>
              <a:t>kippo</a:t>
            </a:r>
            <a:r>
              <a:rPr lang="zh-CN" altLang="en-US" sz="3600">
                <a:solidFill>
                  <a:schemeClr val="bg1"/>
                </a:solidFill>
              </a:rPr>
              <a:t>蜜罐）</a:t>
            </a:r>
            <a:endParaRPr lang="zh-CN" altLang="en-US" sz="3600">
              <a:solidFill>
                <a:schemeClr val="bg1"/>
              </a:solidFill>
            </a:endParaRPr>
          </a:p>
          <a:p>
            <a:r>
              <a:rPr lang="zh-CN" altLang="en-US" sz="3600">
                <a:solidFill>
                  <a:schemeClr val="bg1"/>
                </a:solidFill>
              </a:rPr>
              <a:t>            虚拟机 </a:t>
            </a:r>
            <a:r>
              <a:rPr lang="en-US" altLang="zh-CN" sz="3600">
                <a:solidFill>
                  <a:schemeClr val="bg1"/>
                </a:solidFill>
              </a:rPr>
              <a:t>attaker    IP 10.0.2.15 </a:t>
            </a:r>
            <a:r>
              <a:rPr lang="zh-CN" altLang="en-US" sz="3600">
                <a:solidFill>
                  <a:schemeClr val="bg1"/>
                </a:solidFill>
              </a:rPr>
              <a:t>（攻击者）</a:t>
            </a:r>
            <a:endParaRPr lang="zh-CN" altLang="en-US" sz="3600">
              <a:solidFill>
                <a:schemeClr val="bg1"/>
              </a:solidFill>
            </a:endParaRPr>
          </a:p>
          <a:p>
            <a:endParaRPr lang="zh-CN" altLang="en-US" sz="3600">
              <a:solidFill>
                <a:schemeClr val="bg1"/>
              </a:solidFill>
            </a:endParaRPr>
          </a:p>
          <a:p>
            <a:r>
              <a:rPr lang="zh-CN" altLang="en-US" sz="3600">
                <a:solidFill>
                  <a:schemeClr val="bg1"/>
                </a:solidFill>
                <a:latin typeface="宋体" panose="02010600030101010101" pitchFamily="2" charset="-122"/>
                <a:ea typeface="宋体" panose="02010600030101010101" pitchFamily="2" charset="-122"/>
                <a:sym typeface="+mn-ea"/>
              </a:rPr>
              <a:t>∞</a:t>
            </a:r>
            <a:r>
              <a:rPr lang="zh-CN" altLang="en-US" sz="3600">
                <a:solidFill>
                  <a:schemeClr val="bg1"/>
                </a:solidFill>
              </a:rPr>
              <a:t>网络模式：</a:t>
            </a:r>
            <a:r>
              <a:rPr lang="en-US" altLang="zh-CN" sz="3600">
                <a:solidFill>
                  <a:schemeClr val="bg1"/>
                </a:solidFill>
              </a:rPr>
              <a:t>NAT-Network</a:t>
            </a:r>
            <a:r>
              <a:rPr lang="zh-CN" altLang="en-US" sz="3600">
                <a:solidFill>
                  <a:schemeClr val="bg1"/>
                </a:solidFill>
              </a:rPr>
              <a:t>模式</a:t>
            </a:r>
            <a:endParaRPr lang="zh-CN" altLang="en-US" sz="3600">
              <a:solidFill>
                <a:schemeClr val="bg1"/>
              </a:solidFill>
            </a:endParaRPr>
          </a:p>
          <a:p>
            <a:endParaRPr lang="zh-CN" altLang="en-US" sz="2800">
              <a:solidFill>
                <a:schemeClr val="bg1"/>
              </a:solidFill>
            </a:endParaRPr>
          </a:p>
          <a:p>
            <a:endParaRPr lang="zh-CN" altLang="en-US" sz="2800">
              <a:solidFill>
                <a:schemeClr val="bg1"/>
              </a:solidFill>
              <a:latin typeface="+mj-lt"/>
              <a:ea typeface="微软雅黑" panose="020B0503020204020204" pitchFamily="34" charset="-122"/>
              <a:sym typeface="+mn-ea"/>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96640" y="556260"/>
            <a:ext cx="5754370" cy="680720"/>
          </a:xfrm>
          <a:prstGeom prst="rect">
            <a:avLst/>
          </a:prstGeom>
          <a:noFill/>
        </p:spPr>
        <p:txBody>
          <a:bodyPr wrap="square" rtlCol="0">
            <a:spAutoFit/>
          </a:bodyPr>
          <a:lstStyle/>
          <a:p>
            <a:r>
              <a:rPr lang="zh-CN" altLang="en-US" sz="3600" dirty="0">
                <a:solidFill>
                  <a:schemeClr val="bg1"/>
                </a:solidFill>
                <a:latin typeface="Microsoft JhengHei UI Light" panose="020B0304030504040204" pitchFamily="34" charset="-120"/>
                <a:ea typeface="宋体" panose="02010600030101010101" pitchFamily="2" charset="-122"/>
              </a:rPr>
              <a:t>安装</a:t>
            </a:r>
            <a:r>
              <a:rPr lang="en-US" altLang="zh-CN" sz="3600" dirty="0">
                <a:solidFill>
                  <a:schemeClr val="bg1"/>
                </a:solidFill>
                <a:latin typeface="Microsoft JhengHei UI Light" panose="020B0304030504040204" pitchFamily="34" charset="-120"/>
                <a:ea typeface="宋体" panose="02010600030101010101" pitchFamily="2" charset="-122"/>
              </a:rPr>
              <a:t>kippo</a:t>
            </a:r>
            <a:endParaRPr lang="en-US" altLang="zh-CN" sz="3600" dirty="0">
              <a:solidFill>
                <a:schemeClr val="bg1"/>
              </a:solidFill>
              <a:latin typeface="Microsoft JhengHei UI Light" panose="020B0304030504040204" pitchFamily="34" charset="-120"/>
              <a:ea typeface="宋体" panose="02010600030101010101" pitchFamily="2" charset="-122"/>
            </a:endParaRPr>
          </a:p>
        </p:txBody>
      </p:sp>
      <p:sp>
        <p:nvSpPr>
          <p:cNvPr id="2" name="文本框 1"/>
          <p:cNvSpPr txBox="1"/>
          <p:nvPr/>
        </p:nvSpPr>
        <p:spPr>
          <a:xfrm>
            <a:off x="465455" y="1236980"/>
            <a:ext cx="11822430" cy="6922770"/>
          </a:xfrm>
          <a:prstGeom prst="rect">
            <a:avLst/>
          </a:prstGeom>
          <a:noFill/>
        </p:spPr>
        <p:txBody>
          <a:bodyPr wrap="square" rtlCol="0" anchor="t">
            <a:spAutoFit/>
          </a:bodyPr>
          <a:p>
            <a:endParaRPr lang="en-US" altLang="zh-CN" sz="2800">
              <a:solidFill>
                <a:schemeClr val="bg1"/>
              </a:solidFill>
            </a:endParaRPr>
          </a:p>
          <a:p>
            <a:r>
              <a:rPr lang="zh-CN" altLang="en-US" sz="2800">
                <a:solidFill>
                  <a:schemeClr val="bg1"/>
                </a:solidFill>
                <a:latin typeface="宋体" panose="02010600030101010101" pitchFamily="2" charset="-122"/>
                <a:ea typeface="宋体" panose="02010600030101010101" pitchFamily="2" charset="-122"/>
                <a:sym typeface="+mn-ea"/>
              </a:rPr>
              <a:t>∞</a:t>
            </a:r>
            <a:r>
              <a:rPr lang="zh-CN" altLang="en-US" sz="2800">
                <a:solidFill>
                  <a:schemeClr val="bg1"/>
                </a:solidFill>
              </a:rPr>
              <a:t>添加非</a:t>
            </a:r>
            <a:r>
              <a:rPr lang="en-US" altLang="zh-CN" sz="2800">
                <a:solidFill>
                  <a:schemeClr val="bg1"/>
                </a:solidFill>
              </a:rPr>
              <a:t>root</a:t>
            </a:r>
            <a:r>
              <a:rPr lang="zh-CN" altLang="en-US" sz="2800">
                <a:solidFill>
                  <a:schemeClr val="bg1"/>
                </a:solidFill>
              </a:rPr>
              <a:t>用户</a:t>
            </a:r>
            <a:endParaRPr lang="zh-CN" altLang="en-US" sz="2800">
              <a:solidFill>
                <a:schemeClr val="bg1"/>
              </a:solidFill>
            </a:endParaRPr>
          </a:p>
          <a:p>
            <a:r>
              <a:rPr lang="zh-CN" altLang="en-US" sz="2800">
                <a:solidFill>
                  <a:schemeClr val="bg1"/>
                </a:solidFill>
              </a:rPr>
              <a:t>            adduser kippo –p *******(设置密码)</a:t>
            </a:r>
            <a:endParaRPr lang="zh-CN" altLang="en-US" sz="2800">
              <a:solidFill>
                <a:schemeClr val="bg1"/>
              </a:solidFill>
            </a:endParaRPr>
          </a:p>
          <a:p>
            <a:endParaRPr lang="zh-CN" altLang="en-US" sz="2800">
              <a:solidFill>
                <a:schemeClr val="bg1"/>
              </a:solidFill>
            </a:endParaRPr>
          </a:p>
          <a:p>
            <a:r>
              <a:rPr lang="zh-CN" altLang="en-US" sz="2800">
                <a:solidFill>
                  <a:schemeClr val="bg1"/>
                </a:solidFill>
                <a:latin typeface="宋体" panose="02010600030101010101" pitchFamily="2" charset="-122"/>
                <a:ea typeface="宋体" panose="02010600030101010101" pitchFamily="2" charset="-122"/>
                <a:sym typeface="+mn-ea"/>
              </a:rPr>
              <a:t>∞</a:t>
            </a:r>
            <a:r>
              <a:rPr lang="zh-CN" altLang="en-US" sz="2800">
                <a:solidFill>
                  <a:schemeClr val="bg1"/>
                </a:solidFill>
              </a:rPr>
              <a:t>安装各种python相关包</a:t>
            </a:r>
            <a:endParaRPr lang="zh-CN" altLang="en-US" sz="2800">
              <a:solidFill>
                <a:schemeClr val="bg1"/>
              </a:solidFill>
            </a:endParaRPr>
          </a:p>
          <a:p>
            <a:r>
              <a:rPr lang="zh-CN" altLang="en-US" sz="2800">
                <a:solidFill>
                  <a:schemeClr val="bg1"/>
                </a:solidFill>
              </a:rPr>
              <a:t>           apt-get install python-twisted python-twisted-conch python-dev python-crypto python-pyasn1 python-gmpy2 python-openssl  python-mysqldb python-zope.interface  </a:t>
            </a:r>
            <a:endParaRPr lang="zh-CN" altLang="en-US" sz="2800">
              <a:solidFill>
                <a:schemeClr val="bg1"/>
              </a:solidFill>
            </a:endParaRPr>
          </a:p>
          <a:p>
            <a:endParaRPr lang="zh-CN" altLang="en-US" sz="2800">
              <a:solidFill>
                <a:schemeClr val="bg1"/>
              </a:solidFill>
            </a:endParaRPr>
          </a:p>
          <a:p>
            <a:r>
              <a:rPr lang="zh-CN" altLang="en-US" sz="2800">
                <a:solidFill>
                  <a:schemeClr val="bg1"/>
                </a:solidFill>
                <a:latin typeface="宋体" panose="02010600030101010101" pitchFamily="2" charset="-122"/>
                <a:ea typeface="宋体" panose="02010600030101010101" pitchFamily="2" charset="-122"/>
                <a:sym typeface="+mn-ea"/>
              </a:rPr>
              <a:t>∞切换到指定目录下进行安装</a:t>
            </a:r>
            <a:endParaRPr lang="zh-CN" altLang="en-US" sz="2800">
              <a:solidFill>
                <a:schemeClr val="bg1"/>
              </a:solidFill>
              <a:latin typeface="宋体" panose="02010600030101010101" pitchFamily="2" charset="-122"/>
              <a:ea typeface="宋体" panose="02010600030101010101" pitchFamily="2" charset="-122"/>
              <a:sym typeface="+mn-ea"/>
            </a:endParaRPr>
          </a:p>
          <a:p>
            <a:r>
              <a:rPr lang="zh-CN" altLang="en-US" sz="2800">
                <a:solidFill>
                  <a:schemeClr val="bg1"/>
                </a:solidFill>
                <a:latin typeface="宋体" panose="02010600030101010101" pitchFamily="2" charset="-122"/>
                <a:ea typeface="宋体" panose="02010600030101010101" pitchFamily="2" charset="-122"/>
                <a:sym typeface="+mn-ea"/>
              </a:rPr>
              <a:t>      </a:t>
            </a:r>
            <a:r>
              <a:rPr lang="zh-CN" altLang="en-US" sz="2800">
                <a:solidFill>
                  <a:schemeClr val="bg1"/>
                </a:solidFill>
                <a:ea typeface="宋体" panose="02010600030101010101" pitchFamily="2" charset="-122"/>
                <a:sym typeface="+mn-ea"/>
              </a:rPr>
              <a:t>cd /home/kippo</a:t>
            </a:r>
            <a:endParaRPr lang="zh-CN" altLang="en-US" sz="2800">
              <a:solidFill>
                <a:schemeClr val="bg1"/>
              </a:solidFill>
              <a:ea typeface="宋体" panose="02010600030101010101" pitchFamily="2" charset="-122"/>
              <a:sym typeface="+mn-ea"/>
            </a:endParaRPr>
          </a:p>
          <a:p>
            <a:r>
              <a:rPr lang="zh-CN" altLang="en-US" sz="2800">
                <a:solidFill>
                  <a:schemeClr val="bg1"/>
                </a:solidFill>
                <a:latin typeface="宋体" panose="02010600030101010101" pitchFamily="2" charset="-122"/>
                <a:ea typeface="宋体" panose="02010600030101010101" pitchFamily="2" charset="-122"/>
                <a:sym typeface="+mn-ea"/>
              </a:rPr>
              <a:t>∞下载</a:t>
            </a:r>
            <a:r>
              <a:rPr lang="en-US" altLang="zh-CN" sz="2800">
                <a:solidFill>
                  <a:schemeClr val="bg1"/>
                </a:solidFill>
                <a:latin typeface="宋体" panose="02010600030101010101" pitchFamily="2" charset="-122"/>
                <a:ea typeface="宋体" panose="02010600030101010101" pitchFamily="2" charset="-122"/>
                <a:sym typeface="+mn-ea"/>
              </a:rPr>
              <a:t>kippo</a:t>
            </a:r>
            <a:r>
              <a:rPr lang="zh-CN" altLang="en-US" sz="2800">
                <a:solidFill>
                  <a:schemeClr val="bg1"/>
                </a:solidFill>
                <a:latin typeface="宋体" panose="02010600030101010101" pitchFamily="2" charset="-122"/>
                <a:ea typeface="宋体" panose="02010600030101010101" pitchFamily="2" charset="-122"/>
                <a:sym typeface="+mn-ea"/>
              </a:rPr>
              <a:t>包</a:t>
            </a:r>
            <a:endParaRPr lang="zh-CN" altLang="en-US" sz="2800">
              <a:solidFill>
                <a:schemeClr val="bg1"/>
              </a:solidFill>
              <a:latin typeface="宋体" panose="02010600030101010101" pitchFamily="2" charset="-122"/>
              <a:ea typeface="宋体" panose="02010600030101010101" pitchFamily="2" charset="-122"/>
              <a:sym typeface="+mn-ea"/>
            </a:endParaRPr>
          </a:p>
          <a:p>
            <a:r>
              <a:rPr lang="zh-CN" altLang="en-US" sz="2800">
                <a:solidFill>
                  <a:schemeClr val="bg1"/>
                </a:solidFill>
                <a:latin typeface="宋体" panose="02010600030101010101" pitchFamily="2" charset="-122"/>
                <a:ea typeface="宋体" panose="02010600030101010101" pitchFamily="2" charset="-122"/>
                <a:sym typeface="+mn-ea"/>
              </a:rPr>
              <a:t>      </a:t>
            </a:r>
            <a:r>
              <a:rPr lang="zh-CN" altLang="en-US" sz="2800">
                <a:solidFill>
                  <a:schemeClr val="bg1"/>
                </a:solidFill>
                <a:latin typeface="+mj-lt"/>
                <a:ea typeface="微软雅黑" panose="020B0503020204020204" pitchFamily="34" charset="-122"/>
                <a:sym typeface="+mn-ea"/>
              </a:rPr>
              <a:t> svn checkout https://github.com/desaster/kippo</a:t>
            </a:r>
            <a:endParaRPr lang="zh-CN" altLang="en-US" sz="2800">
              <a:solidFill>
                <a:schemeClr val="bg1"/>
              </a:solidFill>
            </a:endParaRPr>
          </a:p>
          <a:p>
            <a:endParaRPr lang="zh-CN" altLang="en-US" sz="2800">
              <a:solidFill>
                <a:schemeClr val="bg1"/>
              </a:solidFill>
              <a:latin typeface="+mj-lt"/>
              <a:ea typeface="微软雅黑" panose="020B0503020204020204" pitchFamily="34" charset="-122"/>
              <a:sym typeface="+mn-ea"/>
            </a:endParaRPr>
          </a:p>
          <a:p>
            <a:endParaRPr lang="zh-CN" altLang="en-US" sz="2800">
              <a:solidFill>
                <a:schemeClr val="bg1"/>
              </a:solidFill>
              <a:latin typeface="+mj-lt"/>
              <a:ea typeface="微软雅黑" panose="020B0503020204020204" pitchFamily="34" charset="-122"/>
              <a:sym typeface="+mn-ea"/>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96640" y="556260"/>
            <a:ext cx="5754370" cy="680720"/>
          </a:xfrm>
          <a:prstGeom prst="rect">
            <a:avLst/>
          </a:prstGeom>
          <a:noFill/>
        </p:spPr>
        <p:txBody>
          <a:bodyPr wrap="square" rtlCol="0">
            <a:spAutoFit/>
          </a:bodyPr>
          <a:lstStyle/>
          <a:p>
            <a:r>
              <a:rPr lang="zh-CN" altLang="en-US" sz="3600" dirty="0">
                <a:solidFill>
                  <a:schemeClr val="bg1"/>
                </a:solidFill>
                <a:latin typeface="Microsoft JhengHei UI Light" panose="020B0304030504040204" pitchFamily="34" charset="-120"/>
                <a:ea typeface="宋体" panose="02010600030101010101" pitchFamily="2" charset="-122"/>
              </a:rPr>
              <a:t>安装</a:t>
            </a:r>
            <a:r>
              <a:rPr lang="en-US" altLang="zh-CN" sz="3600" dirty="0">
                <a:solidFill>
                  <a:schemeClr val="bg1"/>
                </a:solidFill>
                <a:latin typeface="Microsoft JhengHei UI Light" panose="020B0304030504040204" pitchFamily="34" charset="-120"/>
                <a:ea typeface="宋体" panose="02010600030101010101" pitchFamily="2" charset="-122"/>
              </a:rPr>
              <a:t>kippo</a:t>
            </a:r>
            <a:endParaRPr lang="en-US" altLang="zh-CN" sz="3600" dirty="0">
              <a:solidFill>
                <a:schemeClr val="bg1"/>
              </a:solidFill>
              <a:latin typeface="Microsoft JhengHei UI Light" panose="020B0304030504040204" pitchFamily="34" charset="-120"/>
              <a:ea typeface="宋体" panose="02010600030101010101" pitchFamily="2" charset="-122"/>
            </a:endParaRPr>
          </a:p>
        </p:txBody>
      </p:sp>
      <p:sp>
        <p:nvSpPr>
          <p:cNvPr id="2" name="文本框 1"/>
          <p:cNvSpPr txBox="1"/>
          <p:nvPr/>
        </p:nvSpPr>
        <p:spPr>
          <a:xfrm>
            <a:off x="465455" y="1236980"/>
            <a:ext cx="11822430" cy="4850130"/>
          </a:xfrm>
          <a:prstGeom prst="rect">
            <a:avLst/>
          </a:prstGeom>
          <a:noFill/>
        </p:spPr>
        <p:txBody>
          <a:bodyPr wrap="square" rtlCol="0" anchor="t">
            <a:spAutoFit/>
          </a:bodyPr>
          <a:p>
            <a:endParaRPr lang="zh-CN" altLang="en-US" sz="2800">
              <a:solidFill>
                <a:schemeClr val="bg1"/>
              </a:solidFill>
            </a:endParaRPr>
          </a:p>
          <a:p>
            <a:r>
              <a:rPr lang="zh-CN" altLang="en-US" sz="2800">
                <a:solidFill>
                  <a:schemeClr val="bg1"/>
                </a:solidFill>
                <a:latin typeface="宋体" panose="02010600030101010101" pitchFamily="2" charset="-122"/>
                <a:ea typeface="宋体" panose="02010600030101010101" pitchFamily="2" charset="-122"/>
              </a:rPr>
              <a:t>∞</a:t>
            </a:r>
            <a:r>
              <a:rPr lang="en-US" altLang="zh-CN" sz="2800">
                <a:solidFill>
                  <a:schemeClr val="bg1"/>
                </a:solidFill>
              </a:rPr>
              <a:t>kippo</a:t>
            </a:r>
            <a:r>
              <a:rPr lang="zh-CN" altLang="en-US" sz="2800">
                <a:solidFill>
                  <a:schemeClr val="bg1"/>
                </a:solidFill>
              </a:rPr>
              <a:t>配置文件</a:t>
            </a:r>
            <a:endParaRPr lang="zh-CN" altLang="en-US" sz="2800">
              <a:solidFill>
                <a:schemeClr val="bg1"/>
              </a:solidFill>
            </a:endParaRPr>
          </a:p>
          <a:p>
            <a:r>
              <a:rPr lang="zh-CN" altLang="en-US" sz="2800">
                <a:solidFill>
                  <a:schemeClr val="bg1"/>
                </a:solidFill>
              </a:rPr>
              <a:t>           </a:t>
            </a:r>
            <a:r>
              <a:rPr sz="2800">
                <a:solidFill>
                  <a:schemeClr val="bg1"/>
                </a:solidFill>
              </a:rPr>
              <a:t>cp kippo.cfg.dist kippo.cfg</a:t>
            </a:r>
            <a:endParaRPr sz="2800">
              <a:solidFill>
                <a:schemeClr val="bg1"/>
              </a:solidFill>
            </a:endParaRPr>
          </a:p>
          <a:p>
            <a:endParaRPr sz="2800">
              <a:solidFill>
                <a:schemeClr val="bg1"/>
              </a:solidFill>
            </a:endParaRPr>
          </a:p>
          <a:p>
            <a:r>
              <a:rPr lang="zh-CN" altLang="en-US" sz="2800">
                <a:solidFill>
                  <a:schemeClr val="bg1"/>
                </a:solidFill>
                <a:latin typeface="宋体" panose="02010600030101010101" pitchFamily="2" charset="-122"/>
                <a:ea typeface="宋体" panose="02010600030101010101" pitchFamily="2" charset="-122"/>
                <a:sym typeface="+mn-ea"/>
              </a:rPr>
              <a:t>∞</a:t>
            </a:r>
            <a:r>
              <a:rPr sz="2800">
                <a:solidFill>
                  <a:schemeClr val="bg1"/>
                </a:solidFill>
              </a:rPr>
              <a:t>将公网访问服务器22端口的请求做端口转发，转发到蜜罐的端口</a:t>
            </a:r>
            <a:r>
              <a:rPr lang="en-US" sz="2800">
                <a:solidFill>
                  <a:schemeClr val="bg1"/>
                </a:solidFill>
              </a:rPr>
              <a:t>2222</a:t>
            </a:r>
            <a:r>
              <a:rPr sz="2800">
                <a:solidFill>
                  <a:schemeClr val="bg1"/>
                </a:solidFill>
              </a:rPr>
              <a:t>中</a:t>
            </a:r>
            <a:endParaRPr sz="2800">
              <a:solidFill>
                <a:schemeClr val="bg1"/>
              </a:solidFill>
            </a:endParaRPr>
          </a:p>
          <a:p>
            <a:r>
              <a:rPr lang="zh-CN" altLang="en-US" sz="2800">
                <a:solidFill>
                  <a:schemeClr val="bg1"/>
                </a:solidFill>
              </a:rPr>
              <a:t>             iptables -A PREROUTING -t nat -i eth0 -p tcp  </a:t>
            </a:r>
            <a:r>
              <a:rPr lang="en-US" altLang="zh-CN" sz="2800">
                <a:solidFill>
                  <a:schemeClr val="bg1"/>
                </a:solidFill>
              </a:rPr>
              <a:t>--</a:t>
            </a:r>
            <a:r>
              <a:rPr lang="zh-CN" altLang="en-US" sz="2800">
                <a:solidFill>
                  <a:schemeClr val="bg1"/>
                </a:solidFill>
              </a:rPr>
              <a:t>dport 22 -j REDIRECT </a:t>
            </a:r>
            <a:r>
              <a:rPr lang="en-US" altLang="zh-CN" sz="2800">
                <a:solidFill>
                  <a:schemeClr val="bg1"/>
                </a:solidFill>
              </a:rPr>
              <a:t>-</a:t>
            </a:r>
            <a:r>
              <a:rPr lang="zh-CN" altLang="en-US" sz="2800">
                <a:solidFill>
                  <a:schemeClr val="bg1"/>
                </a:solidFill>
              </a:rPr>
              <a:t>to-port 2222</a:t>
            </a:r>
            <a:endParaRPr lang="zh-CN" altLang="en-US" sz="2800">
              <a:solidFill>
                <a:schemeClr val="bg1"/>
              </a:solidFill>
            </a:endParaRPr>
          </a:p>
          <a:p>
            <a:endParaRPr lang="zh-CN" altLang="en-US" sz="2800">
              <a:solidFill>
                <a:schemeClr val="bg1"/>
              </a:solidFill>
              <a:latin typeface="+mj-lt"/>
              <a:ea typeface="微软雅黑" panose="020B0503020204020204" pitchFamily="34" charset="-122"/>
              <a:sym typeface="+mn-ea"/>
            </a:endParaRPr>
          </a:p>
          <a:p>
            <a:endParaRPr lang="en-US" altLang="zh-CN" sz="3200" b="1">
              <a:solidFill>
                <a:schemeClr val="bg1"/>
              </a:solidFill>
              <a:latin typeface="+mj-lt"/>
              <a:ea typeface="宋体" panose="02010600030101010101" pitchFamily="2" charset="-122"/>
              <a:sym typeface="+mn-ea"/>
            </a:endParaRPr>
          </a:p>
          <a:p>
            <a:endParaRPr lang="zh-CN" altLang="en-US" sz="2800">
              <a:solidFill>
                <a:schemeClr val="bg1"/>
              </a:solidFill>
              <a:latin typeface="+mj-lt"/>
              <a:ea typeface="微软雅黑" panose="020B0503020204020204" pitchFamily="34" charset="-122"/>
              <a:sym typeface="+mn-ea"/>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3660" y="2544445"/>
            <a:ext cx="12044680" cy="3620770"/>
          </a:xfrm>
          <a:prstGeom prst="rect">
            <a:avLst/>
          </a:prstGeom>
        </p:spPr>
      </p:pic>
      <p:sp>
        <p:nvSpPr>
          <p:cNvPr id="4" name="文本框 3"/>
          <p:cNvSpPr txBox="1"/>
          <p:nvPr/>
        </p:nvSpPr>
        <p:spPr>
          <a:xfrm>
            <a:off x="286385" y="1033145"/>
            <a:ext cx="8537575" cy="1066800"/>
          </a:xfrm>
          <a:prstGeom prst="rect">
            <a:avLst/>
          </a:prstGeom>
          <a:noFill/>
        </p:spPr>
        <p:txBody>
          <a:bodyPr wrap="square" rtlCol="0" anchor="t">
            <a:spAutoFit/>
          </a:bodyPr>
          <a:p>
            <a:r>
              <a:rPr lang="zh-CN" altLang="en-US" sz="3200">
                <a:solidFill>
                  <a:schemeClr val="bg1"/>
                </a:solidFill>
                <a:latin typeface="宋体" panose="02010600030101010101" pitchFamily="2" charset="-122"/>
                <a:ea typeface="宋体" panose="02010600030101010101" pitchFamily="2" charset="-122"/>
                <a:sym typeface="+mn-ea"/>
              </a:rPr>
              <a:t>∞切换到指定目录，以非</a:t>
            </a:r>
            <a:r>
              <a:rPr lang="en-US" altLang="zh-CN" sz="3200">
                <a:solidFill>
                  <a:schemeClr val="bg1"/>
                </a:solidFill>
                <a:latin typeface="宋体" panose="02010600030101010101" pitchFamily="2" charset="-122"/>
                <a:ea typeface="宋体" panose="02010600030101010101" pitchFamily="2" charset="-122"/>
                <a:sym typeface="+mn-ea"/>
              </a:rPr>
              <a:t>root</a:t>
            </a:r>
            <a:r>
              <a:rPr lang="zh-CN" altLang="en-US" sz="3200">
                <a:solidFill>
                  <a:schemeClr val="bg1"/>
                </a:solidFill>
                <a:latin typeface="宋体" panose="02010600030101010101" pitchFamily="2" charset="-122"/>
                <a:ea typeface="宋体" panose="02010600030101010101" pitchFamily="2" charset="-122"/>
                <a:sym typeface="+mn-ea"/>
              </a:rPr>
              <a:t>用户启动蜜罐</a:t>
            </a:r>
            <a:endParaRPr lang="en-US" altLang="zh-CN" sz="3200">
              <a:solidFill>
                <a:schemeClr val="bg1"/>
              </a:solidFill>
              <a:latin typeface="宋体" panose="02010600030101010101" pitchFamily="2" charset="-122"/>
              <a:ea typeface="宋体" panose="02010600030101010101" pitchFamily="2" charset="-122"/>
              <a:sym typeface="+mn-ea"/>
            </a:endParaRPr>
          </a:p>
          <a:p>
            <a:r>
              <a:rPr lang="zh-CN" altLang="en-US" sz="3200">
                <a:solidFill>
                  <a:schemeClr val="bg1"/>
                </a:solidFill>
                <a:latin typeface="宋体" panose="02010600030101010101" pitchFamily="2" charset="-122"/>
                <a:ea typeface="宋体" panose="02010600030101010101" pitchFamily="2" charset="-122"/>
                <a:sym typeface="+mn-ea"/>
              </a:rPr>
              <a:t>    </a:t>
            </a:r>
            <a:r>
              <a:rPr lang="en-US" altLang="zh-CN" sz="3200" b="1">
                <a:solidFill>
                  <a:schemeClr val="bg1"/>
                </a:solidFill>
                <a:latin typeface="+mj-lt"/>
                <a:ea typeface="宋体" panose="02010600030101010101" pitchFamily="2" charset="-122"/>
                <a:sym typeface="+mn-ea"/>
              </a:rPr>
              <a:t>./start.sh</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611880" y="1203960"/>
            <a:ext cx="6590030" cy="640080"/>
          </a:xfrm>
          <a:prstGeom prst="rect">
            <a:avLst/>
          </a:prstGeom>
          <a:noFill/>
        </p:spPr>
        <p:txBody>
          <a:bodyPr wrap="square" rtlCol="0">
            <a:spAutoFit/>
          </a:bodyPr>
          <a:lstStyle/>
          <a:p>
            <a:r>
              <a:rPr lang="zh-CN" altLang="en-US" sz="3600" dirty="0">
                <a:solidFill>
                  <a:schemeClr val="bg1"/>
                </a:solidFill>
                <a:latin typeface="Microsoft JhengHei UI Light" panose="020B0304030504040204" pitchFamily="34" charset="-120"/>
                <a:ea typeface="宋体" panose="02010600030101010101" pitchFamily="2" charset="-122"/>
              </a:rPr>
              <a:t>配置文件说明</a:t>
            </a:r>
            <a:endParaRPr lang="zh-CN" altLang="en-US" sz="3600" dirty="0">
              <a:solidFill>
                <a:schemeClr val="bg1"/>
              </a:solidFill>
              <a:latin typeface="Microsoft JhengHei UI Light" panose="020B0304030504040204" pitchFamily="34" charset="-120"/>
              <a:ea typeface="宋体" panose="02010600030101010101" pitchFamily="2" charset="-122"/>
            </a:endParaRPr>
          </a:p>
        </p:txBody>
      </p:sp>
      <p:sp>
        <p:nvSpPr>
          <p:cNvPr id="2" name="文本框 1"/>
          <p:cNvSpPr txBox="1"/>
          <p:nvPr/>
        </p:nvSpPr>
        <p:spPr>
          <a:xfrm>
            <a:off x="1219200" y="2034540"/>
            <a:ext cx="8664575" cy="3935730"/>
          </a:xfrm>
          <a:prstGeom prst="rect">
            <a:avLst/>
          </a:prstGeom>
          <a:noFill/>
        </p:spPr>
        <p:txBody>
          <a:bodyPr wrap="square" rtlCol="0" anchor="t">
            <a:spAutoFit/>
          </a:bodyPr>
          <a:p>
            <a:r>
              <a:rPr lang="en-US" altLang="zh-CN" sz="2800">
                <a:solidFill>
                  <a:schemeClr val="bg1"/>
                </a:solidFill>
              </a:rPr>
              <a:t> data/userdb.txt——设置外部连接蜜罐时的密码，可以设置稍微复杂但是在攻击字典里，诱使攻击者进行暴力破解并获取其行为</a:t>
            </a:r>
            <a:endParaRPr lang="en-US" altLang="zh-CN" sz="2800">
              <a:solidFill>
                <a:schemeClr val="bg1"/>
              </a:solidFill>
            </a:endParaRPr>
          </a:p>
          <a:p>
            <a:endParaRPr lang="en-US" altLang="zh-CN" sz="2800">
              <a:solidFill>
                <a:schemeClr val="bg1"/>
              </a:solidFill>
            </a:endParaRPr>
          </a:p>
          <a:p>
            <a:r>
              <a:rPr lang="en-US" altLang="zh-CN" sz="2800">
                <a:solidFill>
                  <a:schemeClr val="bg1"/>
                </a:solidFill>
              </a:rPr>
              <a:t>log/kippo.json与   log/kippo.log——均为日志</a:t>
            </a:r>
            <a:endParaRPr lang="en-US" altLang="zh-CN" sz="2800">
              <a:solidFill>
                <a:schemeClr val="bg1"/>
              </a:solidFill>
            </a:endParaRPr>
          </a:p>
          <a:p>
            <a:endParaRPr lang="en-US" altLang="zh-CN" sz="2800">
              <a:solidFill>
                <a:schemeClr val="bg1"/>
              </a:solidFill>
            </a:endParaRPr>
          </a:p>
          <a:p>
            <a:r>
              <a:rPr lang="en-US" altLang="zh-CN" sz="2800">
                <a:solidFill>
                  <a:schemeClr val="bg1"/>
                </a:solidFill>
              </a:rPr>
              <a:t>dl/*——攻击者上传的文件均会复制到这里</a:t>
            </a:r>
            <a:endParaRPr lang="en-US" altLang="zh-CN" sz="2800">
              <a:solidFill>
                <a:schemeClr val="bg1"/>
              </a:solidFill>
            </a:endParaRPr>
          </a:p>
          <a:p>
            <a:endParaRPr lang="en-US" altLang="zh-CN" sz="2800">
              <a:solidFill>
                <a:schemeClr val="bg1"/>
              </a:solidFill>
            </a:endParaRPr>
          </a:p>
          <a:p>
            <a:r>
              <a:rPr lang="en-US" altLang="zh-CN" sz="2800">
                <a:solidFill>
                  <a:schemeClr val="bg1"/>
                </a:solidFill>
              </a:rPr>
              <a:t>honeyfs/etc/motd——自定义欢迎/警告banner</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865505" y="1203325"/>
            <a:ext cx="9228455" cy="6837680"/>
          </a:xfrm>
          <a:prstGeom prst="rect">
            <a:avLst/>
          </a:prstGeom>
          <a:noFill/>
        </p:spPr>
        <p:txBody>
          <a:bodyPr wrap="square" rtlCol="0">
            <a:spAutoFit/>
          </a:bodyPr>
          <a:lstStyle/>
          <a:p>
            <a:r>
              <a:rPr lang="zh-CN" altLang="en-US" sz="3600" dirty="0">
                <a:solidFill>
                  <a:schemeClr val="bg1"/>
                </a:solidFill>
                <a:latin typeface="Microsoft JhengHei UI Light" panose="020B0304030504040204" pitchFamily="34" charset="-120"/>
                <a:ea typeface="宋体" panose="02010600030101010101" pitchFamily="2" charset="-122"/>
              </a:rPr>
              <a:t>攻击机通过</a:t>
            </a:r>
            <a:r>
              <a:rPr lang="en-US" altLang="zh-CN" sz="3600" dirty="0">
                <a:solidFill>
                  <a:schemeClr val="bg1"/>
                </a:solidFill>
                <a:latin typeface="Microsoft JhengHei UI Light" panose="020B0304030504040204" pitchFamily="34" charset="-120"/>
                <a:ea typeface="宋体" panose="02010600030101010101" pitchFamily="2" charset="-122"/>
              </a:rPr>
              <a:t>SSH</a:t>
            </a:r>
            <a:r>
              <a:rPr lang="zh-CN" altLang="en-US" sz="3600" dirty="0">
                <a:solidFill>
                  <a:schemeClr val="bg1"/>
                </a:solidFill>
                <a:latin typeface="Microsoft JhengHei UI Light" panose="020B0304030504040204" pitchFamily="34" charset="-120"/>
                <a:ea typeface="宋体" panose="02010600030101010101" pitchFamily="2" charset="-122"/>
              </a:rPr>
              <a:t>服务连接目标主机</a:t>
            </a:r>
            <a:endParaRPr lang="zh-CN" altLang="en-US" sz="3600" dirty="0">
              <a:solidFill>
                <a:schemeClr val="bg1"/>
              </a:solidFill>
              <a:latin typeface="Microsoft JhengHei UI Light" panose="020B0304030504040204" pitchFamily="34" charset="-120"/>
              <a:ea typeface="宋体" panose="02010600030101010101" pitchFamily="2" charset="-122"/>
            </a:endParaRPr>
          </a:p>
          <a:p>
            <a:endParaRPr lang="zh-CN" altLang="en-US" sz="3600" dirty="0">
              <a:solidFill>
                <a:schemeClr val="bg1"/>
              </a:solidFill>
              <a:latin typeface="Microsoft JhengHei UI Light" panose="020B0304030504040204" pitchFamily="34" charset="-120"/>
              <a:ea typeface="宋体" panose="02010600030101010101" pitchFamily="2" charset="-122"/>
            </a:endParaRPr>
          </a:p>
          <a:p>
            <a:r>
              <a:rPr lang="zh-CN" altLang="en-US" sz="2800">
                <a:solidFill>
                  <a:schemeClr val="bg1"/>
                </a:solidFill>
                <a:latin typeface="宋体" panose="02010600030101010101" pitchFamily="2" charset="-122"/>
                <a:ea typeface="宋体" panose="02010600030101010101" pitchFamily="2" charset="-122"/>
                <a:sym typeface="+mn-ea"/>
              </a:rPr>
              <a:t>∞</a:t>
            </a:r>
            <a:r>
              <a:rPr lang="zh-CN" altLang="en-US" sz="2800" dirty="0">
                <a:solidFill>
                  <a:schemeClr val="bg1"/>
                </a:solidFill>
                <a:latin typeface="Microsoft JhengHei UI Light" panose="020B0304030504040204" pitchFamily="34" charset="-120"/>
                <a:ea typeface="宋体" panose="02010600030101010101" pitchFamily="2" charset="-122"/>
              </a:rPr>
              <a:t>扫描目标主机和端口上运行的软件的版本</a:t>
            </a:r>
            <a:endParaRPr lang="zh-CN" altLang="en-US" sz="2800" dirty="0">
              <a:solidFill>
                <a:schemeClr val="bg1"/>
              </a:solidFill>
              <a:latin typeface="Microsoft JhengHei UI Light" panose="020B0304030504040204" pitchFamily="34" charset="-120"/>
              <a:ea typeface="宋体" panose="02010600030101010101" pitchFamily="2" charset="-122"/>
            </a:endParaRPr>
          </a:p>
          <a:p>
            <a:r>
              <a:rPr lang="en-US" altLang="zh-CN" sz="2800" dirty="0">
                <a:solidFill>
                  <a:schemeClr val="bg1"/>
                </a:solidFill>
                <a:latin typeface="Microsoft JhengHei UI Light" panose="020B0304030504040204" pitchFamily="34" charset="-120"/>
                <a:ea typeface="宋体" panose="02010600030101010101" pitchFamily="2" charset="-122"/>
              </a:rPr>
              <a:t>     nmap -sV 10.0.2.13</a:t>
            </a:r>
            <a:endParaRPr lang="en-US" altLang="zh-CN" sz="2800" dirty="0">
              <a:solidFill>
                <a:schemeClr val="bg1"/>
              </a:solidFill>
              <a:latin typeface="Microsoft JhengHei UI Light" panose="020B0304030504040204" pitchFamily="34" charset="-120"/>
              <a:ea typeface="宋体" panose="02010600030101010101" pitchFamily="2" charset="-122"/>
            </a:endParaRPr>
          </a:p>
          <a:p>
            <a:endParaRPr lang="zh-CN" altLang="en-US" sz="2800">
              <a:solidFill>
                <a:schemeClr val="bg1"/>
              </a:solidFill>
              <a:latin typeface="宋体" panose="02010600030101010101" pitchFamily="2" charset="-122"/>
              <a:ea typeface="宋体" panose="02010600030101010101" pitchFamily="2" charset="-122"/>
              <a:sym typeface="+mn-ea"/>
            </a:endParaRPr>
          </a:p>
          <a:p>
            <a:r>
              <a:rPr lang="zh-CN" altLang="en-US" sz="2800">
                <a:solidFill>
                  <a:schemeClr val="bg1"/>
                </a:solidFill>
                <a:latin typeface="宋体" panose="02010600030101010101" pitchFamily="2" charset="-122"/>
                <a:ea typeface="宋体" panose="02010600030101010101" pitchFamily="2" charset="-122"/>
                <a:sym typeface="+mn-ea"/>
              </a:rPr>
              <a:t>∞连接目标主机</a:t>
            </a:r>
            <a:endParaRPr lang="zh-CN" altLang="en-US" sz="2800">
              <a:solidFill>
                <a:schemeClr val="bg1"/>
              </a:solidFill>
              <a:latin typeface="宋体" panose="02010600030101010101" pitchFamily="2" charset="-122"/>
              <a:ea typeface="宋体" panose="02010600030101010101" pitchFamily="2" charset="-122"/>
              <a:sym typeface="+mn-ea"/>
            </a:endParaRPr>
          </a:p>
          <a:p>
            <a:r>
              <a:rPr lang="en-US" altLang="zh-CN" sz="2800" dirty="0">
                <a:solidFill>
                  <a:schemeClr val="bg1"/>
                </a:solidFill>
                <a:latin typeface="宋体" panose="02010600030101010101" pitchFamily="2" charset="-122"/>
                <a:ea typeface="宋体" panose="02010600030101010101" pitchFamily="2" charset="-122"/>
                <a:sym typeface="+mn-ea"/>
              </a:rPr>
              <a:t>  </a:t>
            </a:r>
            <a:r>
              <a:rPr lang="en-US" altLang="zh-CN" sz="3200" dirty="0">
                <a:solidFill>
                  <a:schemeClr val="bg1"/>
                </a:solidFill>
                <a:latin typeface="+mj-lt"/>
                <a:ea typeface="宋体" panose="02010600030101010101" pitchFamily="2" charset="-122"/>
                <a:sym typeface="+mn-ea"/>
              </a:rPr>
              <a:t>ssh 10.0.2.13 -p 2222</a:t>
            </a:r>
            <a:endParaRPr lang="en-US" altLang="zh-CN" sz="3200" dirty="0">
              <a:solidFill>
                <a:schemeClr val="bg1"/>
              </a:solidFill>
              <a:latin typeface="+mj-lt"/>
              <a:ea typeface="宋体" panose="02010600030101010101" pitchFamily="2" charset="-122"/>
              <a:sym typeface="+mn-ea"/>
            </a:endParaRPr>
          </a:p>
          <a:p>
            <a:endParaRPr lang="en-US" altLang="zh-CN" sz="3200" dirty="0">
              <a:solidFill>
                <a:schemeClr val="bg1"/>
              </a:solidFill>
              <a:latin typeface="+mj-lt"/>
              <a:ea typeface="宋体" panose="02010600030101010101" pitchFamily="2" charset="-122"/>
              <a:sym typeface="+mn-ea"/>
            </a:endParaRPr>
          </a:p>
          <a:p>
            <a:r>
              <a:rPr lang="zh-CN" altLang="en-US" sz="3200">
                <a:solidFill>
                  <a:schemeClr val="bg1"/>
                </a:solidFill>
                <a:latin typeface="宋体" panose="02010600030101010101" pitchFamily="2" charset="-122"/>
                <a:ea typeface="宋体" panose="02010600030101010101" pitchFamily="2" charset="-122"/>
                <a:sym typeface="+mn-ea"/>
              </a:rPr>
              <a:t>∞攻击者在暴力破解成功后执行命令</a:t>
            </a:r>
            <a:endParaRPr lang="zh-CN" altLang="en-US" sz="3200">
              <a:solidFill>
                <a:schemeClr val="bg1"/>
              </a:solidFill>
              <a:latin typeface="宋体" panose="02010600030101010101" pitchFamily="2" charset="-122"/>
              <a:ea typeface="宋体" panose="02010600030101010101" pitchFamily="2" charset="-122"/>
              <a:sym typeface="+mn-ea"/>
            </a:endParaRPr>
          </a:p>
          <a:p>
            <a:r>
              <a:rPr lang="zh-CN" altLang="en-US" sz="3200">
                <a:solidFill>
                  <a:schemeClr val="bg1"/>
                </a:solidFill>
                <a:latin typeface="宋体" panose="02010600030101010101" pitchFamily="2" charset="-122"/>
                <a:ea typeface="宋体" panose="02010600030101010101" pitchFamily="2" charset="-122"/>
                <a:sym typeface="+mn-ea"/>
              </a:rPr>
              <a:t>攻击者最常用的</a:t>
            </a:r>
            <a:r>
              <a:rPr lang="en-US" altLang="zh-CN" sz="3200">
                <a:solidFill>
                  <a:schemeClr val="bg1"/>
                </a:solidFill>
                <a:latin typeface="宋体" panose="02010600030101010101" pitchFamily="2" charset="-122"/>
                <a:ea typeface="宋体" panose="02010600030101010101" pitchFamily="2" charset="-122"/>
                <a:sym typeface="+mn-ea"/>
              </a:rPr>
              <a:t>shell</a:t>
            </a:r>
            <a:r>
              <a:rPr lang="zh-CN" altLang="en-US" sz="3200">
                <a:solidFill>
                  <a:schemeClr val="bg1"/>
                </a:solidFill>
                <a:latin typeface="宋体" panose="02010600030101010101" pitchFamily="2" charset="-122"/>
                <a:ea typeface="宋体" panose="02010600030101010101" pitchFamily="2" charset="-122"/>
                <a:sym typeface="+mn-ea"/>
              </a:rPr>
              <a:t>命令 有查看当前用户 列举当前目录 退出</a:t>
            </a:r>
            <a:r>
              <a:rPr lang="en-US" altLang="zh-CN" sz="3200">
                <a:solidFill>
                  <a:schemeClr val="bg1"/>
                </a:solidFill>
                <a:latin typeface="宋体" panose="02010600030101010101" pitchFamily="2" charset="-122"/>
                <a:ea typeface="宋体" panose="02010600030101010101" pitchFamily="2" charset="-122"/>
                <a:sym typeface="+mn-ea"/>
              </a:rPr>
              <a:t>shell </a:t>
            </a:r>
            <a:r>
              <a:rPr lang="zh-CN" altLang="en-US" sz="3200">
                <a:solidFill>
                  <a:schemeClr val="bg1"/>
                </a:solidFill>
                <a:latin typeface="宋体" panose="02010600030101010101" pitchFamily="2" charset="-122"/>
                <a:ea typeface="宋体" panose="02010600030101010101" pitchFamily="2" charset="-122"/>
                <a:sym typeface="+mn-ea"/>
              </a:rPr>
              <a:t>下载文件 删除文件等</a:t>
            </a:r>
            <a:endParaRPr lang="zh-CN" altLang="en-US" sz="3200">
              <a:solidFill>
                <a:schemeClr val="bg1"/>
              </a:solidFill>
              <a:latin typeface="宋体" panose="02010600030101010101" pitchFamily="2" charset="-122"/>
              <a:ea typeface="宋体" panose="02010600030101010101" pitchFamily="2" charset="-122"/>
              <a:sym typeface="+mn-ea"/>
            </a:endParaRPr>
          </a:p>
          <a:p>
            <a:endParaRPr lang="en-US" altLang="zh-CN" sz="3200" dirty="0">
              <a:solidFill>
                <a:schemeClr val="bg1"/>
              </a:solidFill>
              <a:latin typeface="+mj-lt"/>
              <a:ea typeface="宋体" panose="02010600030101010101" pitchFamily="2" charset="-122"/>
              <a:sym typeface="+mn-ea"/>
            </a:endParaRPr>
          </a:p>
          <a:p>
            <a:endParaRPr lang="zh-CN" altLang="en-US" sz="3200" dirty="0">
              <a:solidFill>
                <a:schemeClr val="bg1"/>
              </a:solidFill>
              <a:latin typeface="+mj-lt"/>
              <a:ea typeface="宋体" panose="02010600030101010101" pitchFamily="2" charset="-122"/>
              <a:sym typeface="+mn-ea"/>
            </a:endParaRPr>
          </a:p>
          <a:p>
            <a:endParaRPr lang="zh-CN" altLang="en-US" sz="3200" dirty="0">
              <a:solidFill>
                <a:schemeClr val="bg1"/>
              </a:solidFill>
              <a:latin typeface="+mj-l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5455" y="1026160"/>
            <a:ext cx="8664575" cy="1375410"/>
          </a:xfrm>
          <a:prstGeom prst="rect">
            <a:avLst/>
          </a:prstGeom>
          <a:noFill/>
        </p:spPr>
        <p:txBody>
          <a:bodyPr wrap="square" rtlCol="0" anchor="t">
            <a:spAutoFit/>
          </a:bodyPr>
          <a:p>
            <a:r>
              <a:rPr lang="en-US" altLang="zh-CN" sz="2800">
                <a:solidFill>
                  <a:schemeClr val="bg1"/>
                </a:solidFill>
              </a:rPr>
              <a:t>       </a:t>
            </a:r>
            <a:r>
              <a:rPr lang="zh-CN" altLang="en-US" sz="2800">
                <a:solidFill>
                  <a:schemeClr val="bg1"/>
                </a:solidFill>
              </a:rPr>
              <a:t>实时查看</a:t>
            </a:r>
            <a:r>
              <a:rPr lang="en-US" altLang="zh-CN" sz="2800">
                <a:solidFill>
                  <a:schemeClr val="bg1"/>
                </a:solidFill>
              </a:rPr>
              <a:t>kippo.log</a:t>
            </a:r>
            <a:r>
              <a:rPr lang="zh-CN" altLang="en-US" sz="2800">
                <a:solidFill>
                  <a:schemeClr val="bg1"/>
                </a:solidFill>
              </a:rPr>
              <a:t>日志 对攻击源IP 地址、使用的SSH 客户端类型、输入的控制命令以及下载的攻击工具文件进行捕获与记录. </a:t>
            </a:r>
            <a:endParaRPr lang="zh-CN" altLang="en-US" sz="2800">
              <a:solidFill>
                <a:schemeClr val="bg1"/>
              </a:solidFill>
            </a:endParaRPr>
          </a:p>
        </p:txBody>
      </p:sp>
      <p:pic>
        <p:nvPicPr>
          <p:cNvPr id="3" name="图片 2"/>
          <p:cNvPicPr>
            <a:picLocks noChangeAspect="1"/>
          </p:cNvPicPr>
          <p:nvPr/>
        </p:nvPicPr>
        <p:blipFill>
          <a:blip r:embed="rId2"/>
          <a:stretch>
            <a:fillRect/>
          </a:stretch>
        </p:blipFill>
        <p:spPr>
          <a:xfrm>
            <a:off x="466090" y="2439035"/>
            <a:ext cx="10116820" cy="4280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l="2076" t="9312" b="7621"/>
          <a:stretch>
            <a:fillRect/>
          </a:stretch>
        </p:blipFill>
        <p:spPr>
          <a:xfrm>
            <a:off x="9525" y="-9525"/>
            <a:ext cx="12172950" cy="6877050"/>
          </a:xfrm>
          <a:prstGeom prst="rect">
            <a:avLst/>
          </a:prstGeom>
        </p:spPr>
      </p:pic>
      <p:sp>
        <p:nvSpPr>
          <p:cNvPr id="13" name="矩形 12"/>
          <p:cNvSpPr/>
          <p:nvPr/>
        </p:nvSpPr>
        <p:spPr>
          <a:xfrm>
            <a:off x="9525" y="-9525"/>
            <a:ext cx="12192000" cy="6867525"/>
          </a:xfrm>
          <a:prstGeom prst="rect">
            <a:avLst/>
          </a:prstGeom>
          <a:gradFill flip="none" rotWithShape="1">
            <a:gsLst>
              <a:gs pos="0">
                <a:schemeClr val="bg1">
                  <a:alpha val="20000"/>
                </a:schemeClr>
              </a:gs>
              <a:gs pos="89000">
                <a:schemeClr val="tx2">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33193" y="773053"/>
            <a:ext cx="2937510" cy="579120"/>
          </a:xfrm>
          <a:prstGeom prst="rect">
            <a:avLst/>
          </a:prstGeom>
          <a:noFill/>
        </p:spPr>
        <p:txBody>
          <a:bodyPr wrap="square" rtlCol="0">
            <a:spAutoFit/>
          </a:bodyPr>
          <a:lstStyle/>
          <a:p>
            <a:pPr algn="ctr"/>
            <a:r>
              <a:rPr lang="zh-CN" altLang="en-US" sz="3200" b="1" dirty="0">
                <a:solidFill>
                  <a:schemeClr val="bg1"/>
                </a:solidFill>
                <a:latin typeface="楷体" panose="02010609060101010101" charset="-122"/>
                <a:ea typeface="楷体" panose="02010609060101010101" charset="-122"/>
              </a:rPr>
              <a:t>什么是蜜罐</a:t>
            </a:r>
            <a:endParaRPr lang="zh-CN" altLang="en-US" sz="3200" b="1" dirty="0">
              <a:solidFill>
                <a:schemeClr val="bg1"/>
              </a:solidFill>
              <a:latin typeface="楷体" panose="02010609060101010101" charset="-122"/>
              <a:ea typeface="楷体" panose="02010609060101010101" charset="-122"/>
            </a:endParaRPr>
          </a:p>
        </p:txBody>
      </p:sp>
      <p:sp>
        <p:nvSpPr>
          <p:cNvPr id="17" name="圆角矩形 16"/>
          <p:cNvSpPr/>
          <p:nvPr/>
        </p:nvSpPr>
        <p:spPr>
          <a:xfrm>
            <a:off x="630555" y="473075"/>
            <a:ext cx="5125720" cy="1149350"/>
          </a:xfrm>
          <a:prstGeom prst="roundRect">
            <a:avLst>
              <a:gd name="adj" fmla="val 6730"/>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17" idx="0"/>
          </p:cNvCxnSpPr>
          <p:nvPr/>
        </p:nvCxnSpPr>
        <p:spPr>
          <a:xfrm>
            <a:off x="3193438" y="-441325"/>
            <a:ext cx="0" cy="91440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2"/>
            <a:endCxn id="24" idx="0"/>
          </p:cNvCxnSpPr>
          <p:nvPr/>
        </p:nvCxnSpPr>
        <p:spPr>
          <a:xfrm>
            <a:off x="3193415" y="1622425"/>
            <a:ext cx="3810" cy="43878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37540" y="2061210"/>
            <a:ext cx="5118735" cy="4282036"/>
            <a:chOff x="637808" y="2480042"/>
            <a:chExt cx="3063335" cy="3976915"/>
          </a:xfrm>
        </p:grpSpPr>
        <p:sp>
          <p:nvSpPr>
            <p:cNvPr id="24" name="圆角矩形 23"/>
            <p:cNvSpPr/>
            <p:nvPr/>
          </p:nvSpPr>
          <p:spPr>
            <a:xfrm>
              <a:off x="637808" y="2480042"/>
              <a:ext cx="3063335" cy="3976915"/>
            </a:xfrm>
            <a:prstGeom prst="roundRect">
              <a:avLst>
                <a:gd name="adj" fmla="val 7191"/>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42570" y="2821895"/>
              <a:ext cx="3053810" cy="452930"/>
            </a:xfrm>
            <a:prstGeom prst="rect">
              <a:avLst/>
            </a:prstGeom>
            <a:noFill/>
          </p:spPr>
          <p:txBody>
            <a:bodyPr wrap="square" rtlCol="0">
              <a:spAutoFit/>
            </a:bodyPr>
            <a:lstStyle/>
            <a:p>
              <a:pPr algn="ctr">
                <a:lnSpc>
                  <a:spcPct val="130000"/>
                </a:lnSpc>
              </a:pPr>
              <a:endParaRPr lang="zh-CN" altLang="en-US" sz="2000" dirty="0" smtClean="0">
                <a:solidFill>
                  <a:schemeClr val="bg1">
                    <a:lumMod val="95000"/>
                  </a:schemeClr>
                </a:solidFill>
                <a:latin typeface="Microsoft JhengHei UI Light" panose="020B0304030504040204" pitchFamily="34" charset="-120"/>
                <a:ea typeface="宋体" panose="02010600030101010101" pitchFamily="2" charset="-122"/>
              </a:endParaRPr>
            </a:p>
          </p:txBody>
        </p:sp>
      </p:grpSp>
      <p:sp>
        <p:nvSpPr>
          <p:cNvPr id="2" name="文本框 1"/>
          <p:cNvSpPr txBox="1"/>
          <p:nvPr/>
        </p:nvSpPr>
        <p:spPr>
          <a:xfrm>
            <a:off x="958215" y="2662555"/>
            <a:ext cx="4470400" cy="3505200"/>
          </a:xfrm>
          <a:prstGeom prst="rect">
            <a:avLst/>
          </a:prstGeom>
          <a:noFill/>
        </p:spPr>
        <p:txBody>
          <a:bodyPr wrap="square" rtlCol="0">
            <a:spAutoFit/>
          </a:bodyPr>
          <a:p>
            <a:r>
              <a:rPr lang="en-US" altLang="zh-CN" sz="2800">
                <a:solidFill>
                  <a:schemeClr val="bg1"/>
                </a:solidFill>
                <a:latin typeface="楷体" panose="02010609060101010101" charset="-122"/>
                <a:ea typeface="楷体" panose="02010609060101010101" charset="-122"/>
              </a:rPr>
              <a:t>    </a:t>
            </a:r>
            <a:r>
              <a:rPr lang="zh-CN" altLang="en-US" sz="2800">
                <a:solidFill>
                  <a:schemeClr val="bg1"/>
                </a:solidFill>
                <a:latin typeface="楷体" panose="02010609060101010101" charset="-122"/>
                <a:ea typeface="楷体" panose="02010609060101010101" charset="-122"/>
              </a:rPr>
              <a:t>蜜罐是一种安全资源，其价值在于被扫描，被攻击和被攻陷。所有流入或流出蜜罐的网络流量都可能预示了扫描，攻击和攻陷。蜜罐的核心价值就在于对这些攻击活动进行监视，检测和分析</a:t>
            </a:r>
            <a:endParaRPr lang="zh-CN" altLang="en-US" sz="2800">
              <a:solidFill>
                <a:schemeClr val="bg1"/>
              </a:solidFill>
              <a:latin typeface="楷体" panose="02010609060101010101" charset="-122"/>
              <a:ea typeface="楷体" panose="02010609060101010101" charset="-122"/>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68655" y="289560"/>
            <a:ext cx="10854690" cy="8202930"/>
          </a:xfrm>
          <a:prstGeom prst="rect">
            <a:avLst/>
          </a:prstGeom>
          <a:noFill/>
        </p:spPr>
        <p:txBody>
          <a:bodyPr wrap="square" rtlCol="0" anchor="t">
            <a:spAutoFit/>
          </a:bodyPr>
          <a:p>
            <a:r>
              <a:rPr lang="en-US" altLang="zh-CN" sz="2800">
                <a:solidFill>
                  <a:schemeClr val="bg1"/>
                </a:solidFill>
              </a:rPr>
              <a:t>     </a:t>
            </a:r>
            <a:endParaRPr lang="en-US" altLang="zh-CN" sz="2800">
              <a:solidFill>
                <a:schemeClr val="bg1"/>
              </a:solidFill>
            </a:endParaRPr>
          </a:p>
          <a:p>
            <a:endParaRPr lang="en-US" altLang="zh-CN" sz="2800">
              <a:solidFill>
                <a:schemeClr val="bg1"/>
              </a:solidFill>
            </a:endParaRPr>
          </a:p>
          <a:p>
            <a:r>
              <a:rPr lang="en-US" altLang="zh-CN" sz="2800">
                <a:solidFill>
                  <a:schemeClr val="bg1"/>
                </a:solidFill>
              </a:rPr>
              <a:t>     kippo  </a:t>
            </a:r>
            <a:r>
              <a:rPr lang="zh-CN" altLang="en-US" sz="2800">
                <a:solidFill>
                  <a:schemeClr val="bg1"/>
                </a:solidFill>
                <a:sym typeface="+mn-ea"/>
              </a:rPr>
              <a:t>和</a:t>
            </a:r>
            <a:r>
              <a:rPr lang="en-US" altLang="zh-CN" sz="2800">
                <a:solidFill>
                  <a:schemeClr val="bg1"/>
                </a:solidFill>
                <a:sym typeface="+mn-ea"/>
              </a:rPr>
              <a:t>cowrie </a:t>
            </a:r>
            <a:r>
              <a:rPr lang="zh-CN" altLang="en-US" sz="2800">
                <a:solidFill>
                  <a:schemeClr val="bg1"/>
                </a:solidFill>
                <a:sym typeface="+mn-ea"/>
              </a:rPr>
              <a:t>两种蜜罐对攻击者入侵后支持的交互行为大致是相同的并且能够记录黑客完整的攻击过程，但是在实际使用仍有部分出入</a:t>
            </a:r>
            <a:endParaRPr lang="zh-CN" altLang="en-US" sz="2800">
              <a:solidFill>
                <a:schemeClr val="bg1"/>
              </a:solidFill>
              <a:sym typeface="+mn-ea"/>
            </a:endParaRPr>
          </a:p>
          <a:p>
            <a:r>
              <a:rPr lang="en-US" altLang="zh-CN" sz="2800">
                <a:solidFill>
                  <a:schemeClr val="bg1"/>
                </a:solidFill>
              </a:rPr>
              <a:t>1)当</a:t>
            </a:r>
            <a:r>
              <a:rPr lang="zh-CN" altLang="en-US" sz="2800">
                <a:solidFill>
                  <a:schemeClr val="bg1"/>
                </a:solidFill>
              </a:rPr>
              <a:t>我们</a:t>
            </a:r>
            <a:r>
              <a:rPr lang="en-US" altLang="zh-CN" sz="2800">
                <a:solidFill>
                  <a:schemeClr val="bg1"/>
                </a:solidFill>
              </a:rPr>
              <a:t>退出Kippo蜜罐时，将留在一个被困住的shell中。原因是Kippo不向客户端发送退出状态，因此客户端被有效地捕获在不可用的shell中</a:t>
            </a:r>
            <a:r>
              <a:rPr lang="zh-CN" altLang="en-US" sz="2800">
                <a:solidFill>
                  <a:schemeClr val="bg1"/>
                </a:solidFill>
              </a:rPr>
              <a:t>。</a:t>
            </a:r>
            <a:r>
              <a:rPr lang="en-US" altLang="zh-CN" sz="2800">
                <a:solidFill>
                  <a:schemeClr val="bg1"/>
                </a:solidFill>
              </a:rPr>
              <a:t> </a:t>
            </a:r>
            <a:r>
              <a:rPr lang="zh-CN" altLang="en-US" sz="2800">
                <a:solidFill>
                  <a:schemeClr val="bg1"/>
                </a:solidFill>
              </a:rPr>
              <a:t>即</a:t>
            </a:r>
            <a:r>
              <a:rPr lang="en-US" altLang="zh-CN" sz="2800">
                <a:solidFill>
                  <a:schemeClr val="bg1"/>
                </a:solidFill>
              </a:rPr>
              <a:t>kippo使用exit或者ctrl+d退出的时候是无法退出的,显示退出,其实还没有完全退出,需要强制的关闭终端,才能完全退出,</a:t>
            </a:r>
            <a:r>
              <a:rPr sz="2800">
                <a:solidFill>
                  <a:schemeClr val="bg1"/>
                </a:solidFill>
                <a:sym typeface="+mn-ea"/>
              </a:rPr>
              <a:t>Cowrie</a:t>
            </a:r>
            <a:r>
              <a:rPr lang="zh-CN" sz="2800">
                <a:solidFill>
                  <a:schemeClr val="bg1"/>
                </a:solidFill>
                <a:sym typeface="+mn-ea"/>
              </a:rPr>
              <a:t>则能通过</a:t>
            </a:r>
            <a:r>
              <a:rPr lang="en-US" altLang="zh-CN" sz="2800">
                <a:solidFill>
                  <a:schemeClr val="bg1"/>
                </a:solidFill>
                <a:sym typeface="+mn-ea"/>
              </a:rPr>
              <a:t>exit </a:t>
            </a:r>
            <a:r>
              <a:rPr lang="zh-CN" altLang="en-US" sz="2800">
                <a:solidFill>
                  <a:schemeClr val="bg1"/>
                </a:solidFill>
                <a:sym typeface="+mn-ea"/>
              </a:rPr>
              <a:t>命令成功退出系统</a:t>
            </a:r>
            <a:endParaRPr lang="zh-CN" altLang="en-US" sz="2800">
              <a:solidFill>
                <a:schemeClr val="bg1"/>
              </a:solidFill>
              <a:sym typeface="+mn-ea"/>
            </a:endParaRPr>
          </a:p>
          <a:p>
            <a:endParaRPr lang="zh-CN" altLang="en-US" sz="2800">
              <a:solidFill>
                <a:schemeClr val="bg1"/>
              </a:solidFill>
              <a:sym typeface="+mn-ea"/>
            </a:endParaRPr>
          </a:p>
          <a:p>
            <a:r>
              <a:rPr lang="en-US" altLang="zh-CN" sz="2800" dirty="0">
                <a:solidFill>
                  <a:schemeClr val="bg1"/>
                </a:solidFill>
                <a:latin typeface="宋体" panose="02010600030101010101" pitchFamily="2" charset="-122"/>
                <a:ea typeface="宋体" panose="02010600030101010101" pitchFamily="2" charset="-122"/>
                <a:sym typeface="+mn-ea"/>
              </a:rPr>
              <a:t>2)</a:t>
            </a:r>
            <a:r>
              <a:rPr lang="zh-CN" altLang="en-US" sz="2800" dirty="0">
                <a:solidFill>
                  <a:schemeClr val="bg1"/>
                </a:solidFill>
                <a:latin typeface="宋体" panose="02010600030101010101" pitchFamily="2" charset="-122"/>
                <a:ea typeface="宋体" panose="02010600030101010101" pitchFamily="2" charset="-122"/>
                <a:sym typeface="+mn-ea"/>
              </a:rPr>
              <a:t>大多数SSH扫描程序将查找接受root用户名和123456作为密码的蜜罐。该组合是Kippo的默认用户名和密码组合，但是Cowire接受除123456之外的一切密码</a:t>
            </a:r>
            <a:endParaRPr lang="zh-CN" altLang="en-US" sz="2800">
              <a:solidFill>
                <a:schemeClr val="bg1"/>
              </a:solidFill>
            </a:endParaRPr>
          </a:p>
          <a:p>
            <a:endParaRPr lang="zh-CN" altLang="en-US" sz="2800">
              <a:solidFill>
                <a:schemeClr val="bg1"/>
              </a:solidFill>
            </a:endParaRPr>
          </a:p>
          <a:p>
            <a:endParaRPr lang="zh-CN" altLang="en-US" sz="2800" dirty="0">
              <a:solidFill>
                <a:schemeClr val="bg1"/>
              </a:solidFill>
              <a:latin typeface="宋体" panose="02010600030101010101" pitchFamily="2" charset="-122"/>
              <a:ea typeface="宋体" panose="02010600030101010101" pitchFamily="2" charset="-122"/>
              <a:sym typeface="+mn-ea"/>
            </a:endParaRPr>
          </a:p>
          <a:p>
            <a:endParaRPr lang="en-US" altLang="zh-CN" sz="2800" dirty="0">
              <a:solidFill>
                <a:schemeClr val="bg1"/>
              </a:solidFill>
              <a:latin typeface="宋体" panose="02010600030101010101" pitchFamily="2" charset="-122"/>
              <a:ea typeface="宋体" panose="02010600030101010101" pitchFamily="2" charset="-122"/>
              <a:sym typeface="+mn-ea"/>
            </a:endParaRPr>
          </a:p>
          <a:p>
            <a:endParaRPr lang="zh-CN" altLang="en-US" sz="2800">
              <a:solidFill>
                <a:schemeClr val="bg1"/>
              </a:solidFill>
            </a:endParaRPr>
          </a:p>
          <a:p>
            <a:r>
              <a:rPr lang="zh-CN" altLang="en-US" sz="2800">
                <a:solidFill>
                  <a:schemeClr val="bg1"/>
                </a:solidFill>
              </a:rPr>
              <a:t>            </a:t>
            </a:r>
            <a:r>
              <a:rPr sz="2800">
                <a:solidFill>
                  <a:schemeClr val="bg1"/>
                </a:solidFill>
              </a:rPr>
              <a:t> </a:t>
            </a:r>
            <a:endParaRPr lang="zh-CN" altLang="en-US" sz="2800">
              <a:solidFill>
                <a:schemeClr val="bg1"/>
              </a:solidFill>
            </a:endParaRPr>
          </a:p>
        </p:txBody>
      </p:sp>
      <p:sp>
        <p:nvSpPr>
          <p:cNvPr id="4" name="文本框 3"/>
          <p:cNvSpPr txBox="1"/>
          <p:nvPr/>
        </p:nvSpPr>
        <p:spPr>
          <a:xfrm>
            <a:off x="534035" y="654685"/>
            <a:ext cx="4704715" cy="701040"/>
          </a:xfrm>
          <a:prstGeom prst="rect">
            <a:avLst/>
          </a:prstGeom>
          <a:noFill/>
        </p:spPr>
        <p:txBody>
          <a:bodyPr wrap="square" rtlCol="0">
            <a:spAutoFit/>
          </a:bodyPr>
          <a:p>
            <a:r>
              <a:rPr lang="zh-CN" altLang="en-US" sz="4000">
                <a:solidFill>
                  <a:schemeClr val="bg1"/>
                </a:solidFill>
              </a:rPr>
              <a:t>不同之处</a:t>
            </a:r>
            <a:endParaRPr lang="zh-CN" altLang="en-US" sz="4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7495" y="2203450"/>
            <a:ext cx="8818880" cy="701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123190" y="2203450"/>
            <a:ext cx="11280775" cy="701040"/>
          </a:xfrm>
          <a:prstGeom prst="rect">
            <a:avLst/>
          </a:prstGeom>
          <a:noFill/>
        </p:spPr>
        <p:txBody>
          <a:bodyPr wrap="square" rtlCol="0" anchor="t">
            <a:spAutoFit/>
          </a:bodyPr>
          <a:p>
            <a:r>
              <a:rPr lang="en-US" altLang="zh-CN" sz="4000" b="1" dirty="0">
                <a:solidFill>
                  <a:schemeClr val="bg1"/>
                </a:solidFill>
                <a:latin typeface="楷体" panose="02010609060101010101" charset="-122"/>
                <a:ea typeface="楷体" panose="02010609060101010101" charset="-122"/>
                <a:sym typeface="+mn-ea"/>
              </a:rPr>
              <a:t>          </a:t>
            </a:r>
            <a:endParaRPr lang="zh-CN" altLang="en-US" sz="4000"/>
          </a:p>
        </p:txBody>
      </p:sp>
      <p:sp>
        <p:nvSpPr>
          <p:cNvPr id="5" name="文本框 4"/>
          <p:cNvSpPr txBox="1"/>
          <p:nvPr/>
        </p:nvSpPr>
        <p:spPr>
          <a:xfrm>
            <a:off x="465455" y="468630"/>
            <a:ext cx="7713345" cy="829310"/>
          </a:xfrm>
          <a:prstGeom prst="rect">
            <a:avLst/>
          </a:prstGeom>
          <a:noFill/>
        </p:spPr>
        <p:txBody>
          <a:bodyPr wrap="square" rtlCol="0">
            <a:spAutoFit/>
          </a:bodyPr>
          <a:p>
            <a:r>
              <a:rPr lang="en-US" altLang="zh-CN" sz="4800">
                <a:solidFill>
                  <a:schemeClr val="bg1"/>
                </a:solidFill>
              </a:rPr>
              <a:t>pentbox</a:t>
            </a:r>
            <a:endParaRPr lang="zh-CN" altLang="en-US" sz="4800">
              <a:solidFill>
                <a:schemeClr val="bg1"/>
              </a:solidFill>
            </a:endParaRPr>
          </a:p>
        </p:txBody>
      </p:sp>
      <p:sp>
        <p:nvSpPr>
          <p:cNvPr id="2" name="文本框 1"/>
          <p:cNvSpPr txBox="1"/>
          <p:nvPr/>
        </p:nvSpPr>
        <p:spPr>
          <a:xfrm>
            <a:off x="464820" y="1825625"/>
            <a:ext cx="10810240" cy="2839720"/>
          </a:xfrm>
          <a:prstGeom prst="rect">
            <a:avLst/>
          </a:prstGeom>
          <a:noFill/>
        </p:spPr>
        <p:txBody>
          <a:bodyPr wrap="square" rtlCol="0">
            <a:spAutoFit/>
          </a:bodyPr>
          <a:p>
            <a:r>
              <a:rPr lang="en-US" altLang="zh-CN" sz="3600">
                <a:solidFill>
                  <a:schemeClr val="bg1"/>
                </a:solidFill>
              </a:rPr>
              <a:t>     </a:t>
            </a:r>
            <a:r>
              <a:rPr lang="zh-CN" altLang="en-US" sz="3600">
                <a:solidFill>
                  <a:schemeClr val="bg1"/>
                </a:solidFill>
              </a:rPr>
              <a:t>与</a:t>
            </a:r>
            <a:r>
              <a:rPr lang="en-US" altLang="zh-CN" sz="3600">
                <a:solidFill>
                  <a:schemeClr val="bg1"/>
                </a:solidFill>
              </a:rPr>
              <a:t>kippo</a:t>
            </a:r>
            <a:r>
              <a:rPr lang="zh-CN" altLang="en-US" sz="3600">
                <a:solidFill>
                  <a:schemeClr val="bg1"/>
                </a:solidFill>
              </a:rPr>
              <a:t>，</a:t>
            </a:r>
            <a:r>
              <a:rPr lang="en-US" altLang="zh-CN" sz="3600">
                <a:solidFill>
                  <a:schemeClr val="bg1"/>
                </a:solidFill>
              </a:rPr>
              <a:t>cowrie </a:t>
            </a:r>
            <a:r>
              <a:rPr lang="zh-CN" altLang="en-US" sz="3600">
                <a:solidFill>
                  <a:schemeClr val="bg1"/>
                </a:solidFill>
              </a:rPr>
              <a:t>不同，</a:t>
            </a:r>
            <a:r>
              <a:rPr lang="en-US" altLang="zh-CN" sz="3600">
                <a:solidFill>
                  <a:schemeClr val="bg1"/>
                </a:solidFill>
              </a:rPr>
              <a:t>pentbox</a:t>
            </a:r>
            <a:r>
              <a:rPr lang="zh-CN" altLang="en-US" sz="3600">
                <a:solidFill>
                  <a:schemeClr val="bg1"/>
                </a:solidFill>
              </a:rPr>
              <a:t>仅能做到提供低交互蜜罐的环境，虽然能够</a:t>
            </a:r>
            <a:r>
              <a:rPr sz="3600">
                <a:solidFill>
                  <a:schemeClr val="bg1"/>
                </a:solidFill>
                <a:sym typeface="+mn-ea"/>
              </a:rPr>
              <a:t>实现对</a:t>
            </a:r>
            <a:r>
              <a:rPr lang="zh-CN" sz="3600">
                <a:solidFill>
                  <a:schemeClr val="bg1"/>
                </a:solidFill>
                <a:sym typeface="+mn-ea"/>
              </a:rPr>
              <a:t>多个</a:t>
            </a:r>
            <a:r>
              <a:rPr sz="3600">
                <a:solidFill>
                  <a:schemeClr val="bg1"/>
                </a:solidFill>
                <a:sym typeface="+mn-ea"/>
              </a:rPr>
              <a:t>特定端口的监听</a:t>
            </a:r>
            <a:r>
              <a:rPr lang="zh-CN" sz="3600">
                <a:solidFill>
                  <a:schemeClr val="bg1"/>
                </a:solidFill>
                <a:sym typeface="+mn-ea"/>
              </a:rPr>
              <a:t>，但是实际上对目标主机 的</a:t>
            </a:r>
            <a:r>
              <a:rPr lang="en-US" altLang="zh-CN" sz="3600">
                <a:solidFill>
                  <a:schemeClr val="bg1"/>
                </a:solidFill>
                <a:sym typeface="+mn-ea"/>
              </a:rPr>
              <a:t>shell</a:t>
            </a:r>
            <a:r>
              <a:rPr lang="zh-CN" sz="3600">
                <a:solidFill>
                  <a:schemeClr val="bg1"/>
                </a:solidFill>
                <a:sym typeface="+mn-ea"/>
              </a:rPr>
              <a:t>交互行为少之又少，而且生成的日志信息只能记录攻击者的</a:t>
            </a:r>
            <a:r>
              <a:rPr lang="en-US" altLang="zh-CN" sz="3600">
                <a:solidFill>
                  <a:schemeClr val="bg1"/>
                </a:solidFill>
                <a:sym typeface="+mn-ea"/>
              </a:rPr>
              <a:t>IP</a:t>
            </a:r>
            <a:r>
              <a:rPr lang="zh-CN" altLang="en-US" sz="3600">
                <a:solidFill>
                  <a:schemeClr val="bg1"/>
                </a:solidFill>
                <a:sym typeface="+mn-ea"/>
              </a:rPr>
              <a:t>地址，攻击时间和简单的尝试攻击行为</a:t>
            </a:r>
            <a:endParaRPr lang="zh-CN" altLang="en-US" sz="36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47495" y="2203450"/>
            <a:ext cx="8818880" cy="701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123190" y="2203450"/>
            <a:ext cx="11280775" cy="701040"/>
          </a:xfrm>
          <a:prstGeom prst="rect">
            <a:avLst/>
          </a:prstGeom>
          <a:noFill/>
        </p:spPr>
        <p:txBody>
          <a:bodyPr wrap="square" rtlCol="0" anchor="t">
            <a:spAutoFit/>
          </a:bodyPr>
          <a:p>
            <a:r>
              <a:rPr lang="en-US" altLang="zh-CN" sz="4000" b="1" dirty="0">
                <a:solidFill>
                  <a:schemeClr val="bg1"/>
                </a:solidFill>
                <a:latin typeface="楷体" panose="02010609060101010101" charset="-122"/>
                <a:ea typeface="楷体" panose="02010609060101010101" charset="-122"/>
                <a:sym typeface="+mn-ea"/>
              </a:rPr>
              <a:t>          </a:t>
            </a:r>
            <a:endParaRPr lang="zh-CN" altLang="en-US" sz="4000"/>
          </a:p>
        </p:txBody>
      </p:sp>
      <p:sp>
        <p:nvSpPr>
          <p:cNvPr id="2" name="文本框 1"/>
          <p:cNvSpPr txBox="1"/>
          <p:nvPr/>
        </p:nvSpPr>
        <p:spPr>
          <a:xfrm>
            <a:off x="465455" y="521970"/>
            <a:ext cx="10810240" cy="645160"/>
          </a:xfrm>
          <a:prstGeom prst="rect">
            <a:avLst/>
          </a:prstGeom>
          <a:noFill/>
        </p:spPr>
        <p:txBody>
          <a:bodyPr wrap="square" rtlCol="0">
            <a:spAutoFit/>
          </a:bodyPr>
          <a:p>
            <a:r>
              <a:rPr lang="en-US" altLang="zh-CN" sz="3600">
                <a:solidFill>
                  <a:schemeClr val="bg1"/>
                </a:solidFill>
              </a:rPr>
              <a:t>   </a:t>
            </a:r>
            <a:r>
              <a:rPr lang="zh-CN" altLang="en-US" sz="3600">
                <a:solidFill>
                  <a:schemeClr val="bg1"/>
                </a:solidFill>
              </a:rPr>
              <a:t>典型攻击行为</a:t>
            </a:r>
            <a:endParaRPr lang="zh-CN" altLang="en-US" sz="3600">
              <a:solidFill>
                <a:schemeClr val="bg1"/>
              </a:solidFill>
              <a:sym typeface="+mn-ea"/>
            </a:endParaRPr>
          </a:p>
        </p:txBody>
      </p:sp>
      <p:sp>
        <p:nvSpPr>
          <p:cNvPr id="6" name="文本框 5"/>
          <p:cNvSpPr txBox="1"/>
          <p:nvPr/>
        </p:nvSpPr>
        <p:spPr>
          <a:xfrm>
            <a:off x="501015" y="1502410"/>
            <a:ext cx="10470515" cy="3749040"/>
          </a:xfrm>
          <a:prstGeom prst="rect">
            <a:avLst/>
          </a:prstGeom>
          <a:noFill/>
        </p:spPr>
        <p:txBody>
          <a:bodyPr wrap="square" rtlCol="0">
            <a:spAutoFit/>
          </a:bodyPr>
          <a:p>
            <a:r>
              <a:rPr lang="zh-CN" altLang="en-US" sz="2400">
                <a:solidFill>
                  <a:schemeClr val="bg1"/>
                </a:solidFill>
              </a:rPr>
              <a:t>基本分为两步：</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第一步，以攻破的蜜罐为基础跳板，通过</a:t>
            </a:r>
            <a:r>
              <a:rPr lang="en-US" altLang="zh-CN" sz="2400">
                <a:solidFill>
                  <a:schemeClr val="bg1"/>
                </a:solidFill>
              </a:rPr>
              <a:t>SSH</a:t>
            </a:r>
            <a:r>
              <a:rPr lang="zh-CN" altLang="en-US" sz="2400">
                <a:solidFill>
                  <a:schemeClr val="bg1"/>
                </a:solidFill>
              </a:rPr>
              <a:t>扫描工具来扫描周围网络中的其他</a:t>
            </a:r>
            <a:r>
              <a:rPr lang="en-US" altLang="zh-CN" sz="2400">
                <a:solidFill>
                  <a:schemeClr val="bg1"/>
                </a:solidFill>
              </a:rPr>
              <a:t>SSH</a:t>
            </a:r>
            <a:r>
              <a:rPr lang="zh-CN" altLang="en-US" sz="2400">
                <a:solidFill>
                  <a:schemeClr val="bg1"/>
                </a:solidFill>
              </a:rPr>
              <a:t>服务器</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第二步，黑客在扫描的同时在蜜罐系统中下载安装一个ＩＲＣ代理服务器，ＩＲＣ是一个分布式的客户端／服务器结构。通过连接到一个ＩＲＣ服务器，可以访问这个服务器以及他所连接的其他服务器，即攻击者可以通过这个ＩＲＣ服务端来控制被攻击的服务器。在开放特定端口，从而接受其他ＩＲＣ僵尸网络程序的链接，以架构一个僵尸网络并控制大量服务器。</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2106295" y="556260"/>
            <a:ext cx="6526530" cy="680720"/>
          </a:xfrm>
          <a:prstGeom prst="rect">
            <a:avLst/>
          </a:prstGeom>
          <a:noFill/>
        </p:spPr>
        <p:txBody>
          <a:bodyPr wrap="square" rtlCol="0">
            <a:spAutoFit/>
          </a:bodyPr>
          <a:lstStyle/>
          <a:p>
            <a:r>
              <a:rPr lang="en-US" altLang="zh-CN" sz="3600" dirty="0">
                <a:solidFill>
                  <a:schemeClr val="bg1"/>
                </a:solidFill>
                <a:latin typeface="Microsoft JhengHei UI Light" panose="020B0304030504040204" pitchFamily="34" charset="-120"/>
                <a:ea typeface="宋体" panose="02010600030101010101" pitchFamily="2" charset="-122"/>
              </a:rPr>
              <a:t>SSH</a:t>
            </a:r>
            <a:r>
              <a:rPr lang="zh-CN" altLang="en-US" sz="3600" dirty="0">
                <a:solidFill>
                  <a:schemeClr val="bg1"/>
                </a:solidFill>
                <a:latin typeface="Microsoft JhengHei UI Light" panose="020B0304030504040204" pitchFamily="34" charset="-120"/>
                <a:ea typeface="宋体" panose="02010600030101010101" pitchFamily="2" charset="-122"/>
              </a:rPr>
              <a:t>服务安全建议与加固措施</a:t>
            </a:r>
            <a:endParaRPr lang="zh-CN" altLang="en-US" sz="3600" dirty="0">
              <a:solidFill>
                <a:schemeClr val="bg1"/>
              </a:solidFill>
              <a:latin typeface="Microsoft JhengHei UI Light" panose="020B0304030504040204" pitchFamily="34" charset="-120"/>
              <a:ea typeface="宋体" panose="02010600030101010101" pitchFamily="2" charset="-122"/>
            </a:endParaRPr>
          </a:p>
        </p:txBody>
      </p:sp>
      <p:sp>
        <p:nvSpPr>
          <p:cNvPr id="2" name="文本框 1"/>
          <p:cNvSpPr txBox="1"/>
          <p:nvPr/>
        </p:nvSpPr>
        <p:spPr>
          <a:xfrm>
            <a:off x="465455" y="1236980"/>
            <a:ext cx="11318240" cy="5642610"/>
          </a:xfrm>
          <a:prstGeom prst="rect">
            <a:avLst/>
          </a:prstGeom>
          <a:noFill/>
        </p:spPr>
        <p:txBody>
          <a:bodyPr wrap="square" rtlCol="0" anchor="t">
            <a:spAutoFit/>
          </a:bodyPr>
          <a:p>
            <a:endParaRPr lang="zh-CN" altLang="en-US" sz="2800">
              <a:solidFill>
                <a:schemeClr val="bg1"/>
              </a:solidFill>
            </a:endParaRPr>
          </a:p>
          <a:p>
            <a:r>
              <a:rPr lang="en-US" altLang="zh-CN" sz="2800">
                <a:solidFill>
                  <a:schemeClr val="bg1"/>
                </a:solidFill>
              </a:rPr>
              <a:t>1</a:t>
            </a:r>
            <a:r>
              <a:rPr lang="zh-CN" altLang="en-US" sz="2800">
                <a:solidFill>
                  <a:schemeClr val="bg1"/>
                </a:solidFill>
              </a:rPr>
              <a:t>）屏蔽或限制部分访问</a:t>
            </a:r>
            <a:r>
              <a:rPr lang="en-US" altLang="zh-CN" sz="2800">
                <a:solidFill>
                  <a:schemeClr val="bg1"/>
                </a:solidFill>
              </a:rPr>
              <a:t>SSH</a:t>
            </a:r>
            <a:r>
              <a:rPr lang="zh-CN" altLang="en-US" sz="2800">
                <a:solidFill>
                  <a:schemeClr val="bg1"/>
                </a:solidFill>
              </a:rPr>
              <a:t>服务的</a:t>
            </a:r>
            <a:r>
              <a:rPr lang="en-US" altLang="zh-CN" sz="2800">
                <a:solidFill>
                  <a:schemeClr val="bg1"/>
                </a:solidFill>
              </a:rPr>
              <a:t>IP</a:t>
            </a:r>
            <a:r>
              <a:rPr lang="zh-CN" altLang="en-US" sz="2800">
                <a:solidFill>
                  <a:schemeClr val="bg1"/>
                </a:solidFill>
              </a:rPr>
              <a:t>，可使用</a:t>
            </a:r>
            <a:r>
              <a:rPr lang="en-US" altLang="zh-CN" sz="2800">
                <a:solidFill>
                  <a:schemeClr val="bg1"/>
                </a:solidFill>
              </a:rPr>
              <a:t>DenyHosts</a:t>
            </a:r>
            <a:r>
              <a:rPr lang="zh-CN" altLang="en-US" sz="2800">
                <a:solidFill>
                  <a:schemeClr val="bg1"/>
                </a:solidFill>
              </a:rPr>
              <a:t>等相同功能软件。分析</a:t>
            </a:r>
            <a:r>
              <a:rPr lang="en-US" altLang="zh-CN" sz="2800">
                <a:solidFill>
                  <a:schemeClr val="bg1"/>
                </a:solidFill>
              </a:rPr>
              <a:t>sshd</a:t>
            </a:r>
            <a:r>
              <a:rPr lang="zh-CN" altLang="en-US" sz="2800">
                <a:solidFill>
                  <a:schemeClr val="bg1"/>
                </a:solidFill>
              </a:rPr>
              <a:t>的日志文件，当发现重复的攻击时就会记录</a:t>
            </a:r>
            <a:r>
              <a:rPr lang="en-US" altLang="zh-CN" sz="2800">
                <a:solidFill>
                  <a:schemeClr val="bg1"/>
                </a:solidFill>
              </a:rPr>
              <a:t>ip</a:t>
            </a:r>
            <a:r>
              <a:rPr lang="zh-CN" altLang="en-US" sz="2800">
                <a:solidFill>
                  <a:schemeClr val="bg1"/>
                </a:solidFill>
              </a:rPr>
              <a:t>到</a:t>
            </a:r>
            <a:r>
              <a:rPr lang="en-US" altLang="zh-CN" sz="2800">
                <a:solidFill>
                  <a:schemeClr val="bg1"/>
                </a:solidFill>
              </a:rPr>
              <a:t>hosts.deny</a:t>
            </a:r>
            <a:r>
              <a:rPr lang="zh-CN" altLang="en-US" sz="2800">
                <a:solidFill>
                  <a:schemeClr val="bg1"/>
                </a:solidFill>
              </a:rPr>
              <a:t>文件，达到自动屏蔽</a:t>
            </a:r>
            <a:r>
              <a:rPr lang="en-US" altLang="zh-CN" sz="2800">
                <a:solidFill>
                  <a:schemeClr val="bg1"/>
                </a:solidFill>
              </a:rPr>
              <a:t>IP</a:t>
            </a:r>
            <a:r>
              <a:rPr lang="zh-CN" altLang="en-US" sz="2800">
                <a:solidFill>
                  <a:schemeClr val="bg1"/>
                </a:solidFill>
              </a:rPr>
              <a:t>的功能</a:t>
            </a:r>
            <a:endParaRPr lang="zh-CN" altLang="en-US" sz="2800">
              <a:solidFill>
                <a:schemeClr val="bg1"/>
              </a:solidFill>
            </a:endParaRPr>
          </a:p>
          <a:p>
            <a:endParaRPr lang="zh-CN" altLang="en-US" sz="2800">
              <a:solidFill>
                <a:schemeClr val="bg1"/>
              </a:solidFill>
            </a:endParaRPr>
          </a:p>
          <a:p>
            <a:r>
              <a:rPr lang="en-US" altLang="zh-CN" sz="2800">
                <a:solidFill>
                  <a:schemeClr val="bg1"/>
                </a:solidFill>
              </a:rPr>
              <a:t>2</a:t>
            </a:r>
            <a:r>
              <a:rPr lang="zh-CN" altLang="en-US" sz="2800">
                <a:solidFill>
                  <a:schemeClr val="bg1"/>
                </a:solidFill>
              </a:rPr>
              <a:t>）</a:t>
            </a:r>
            <a:r>
              <a:rPr lang="zh-CN" altLang="en-US" sz="2800">
                <a:solidFill>
                  <a:schemeClr val="bg1"/>
                </a:solidFill>
                <a:sym typeface="+mn-ea"/>
              </a:rPr>
              <a:t>使用防火墙来限制能够访问</a:t>
            </a:r>
            <a:r>
              <a:rPr lang="en-US" altLang="zh-CN" sz="2800">
                <a:solidFill>
                  <a:schemeClr val="bg1"/>
                </a:solidFill>
                <a:sym typeface="+mn-ea"/>
              </a:rPr>
              <a:t>SSH</a:t>
            </a:r>
            <a:r>
              <a:rPr lang="zh-CN" altLang="en-US" sz="2800">
                <a:solidFill>
                  <a:schemeClr val="bg1"/>
                </a:solidFill>
                <a:sym typeface="+mn-ea"/>
              </a:rPr>
              <a:t>服务的</a:t>
            </a:r>
            <a:r>
              <a:rPr lang="en-US" altLang="zh-CN" sz="2800">
                <a:solidFill>
                  <a:schemeClr val="bg1"/>
                </a:solidFill>
                <a:sym typeface="+mn-ea"/>
              </a:rPr>
              <a:t>IP</a:t>
            </a:r>
            <a:r>
              <a:rPr lang="zh-CN" altLang="en-US" sz="2800">
                <a:solidFill>
                  <a:schemeClr val="bg1"/>
                </a:solidFill>
                <a:sym typeface="+mn-ea"/>
              </a:rPr>
              <a:t>地址范围，或者</a:t>
            </a:r>
            <a:r>
              <a:rPr lang="zh-CN" altLang="en-US" sz="2800">
                <a:solidFill>
                  <a:schemeClr val="bg1"/>
                </a:solidFill>
              </a:rPr>
              <a:t>在长期收集蜜罐中的攻击者信息后，可以制定恶意IP列表直接在防火墙做阻断，</a:t>
            </a:r>
            <a:r>
              <a:rPr sz="2800">
                <a:solidFill>
                  <a:schemeClr val="bg1"/>
                </a:solidFill>
                <a:sym typeface="+mn-ea"/>
              </a:rPr>
              <a:t>还可以在SSH服务器上安装一个防火墙，用于隔离内部和外部的网络。</a:t>
            </a:r>
            <a:endParaRPr lang="zh-CN" altLang="en-US" sz="2800">
              <a:solidFill>
                <a:schemeClr val="bg1"/>
              </a:solidFill>
            </a:endParaRPr>
          </a:p>
          <a:p>
            <a:endParaRPr lang="zh-CN" altLang="en-US" sz="2800">
              <a:solidFill>
                <a:schemeClr val="bg1"/>
              </a:solidFill>
            </a:endParaRPr>
          </a:p>
          <a:p>
            <a:r>
              <a:rPr lang="en-US" altLang="zh-CN" sz="2800">
                <a:solidFill>
                  <a:schemeClr val="bg1"/>
                </a:solidFill>
              </a:rPr>
              <a:t>3</a:t>
            </a:r>
            <a:r>
              <a:rPr lang="zh-CN" altLang="en-US" sz="2800">
                <a:solidFill>
                  <a:schemeClr val="bg1"/>
                </a:solidFill>
              </a:rPr>
              <a:t>）关闭系统默认开启的</a:t>
            </a:r>
            <a:r>
              <a:rPr lang="en-US" altLang="zh-CN" sz="2800">
                <a:solidFill>
                  <a:schemeClr val="bg1"/>
                </a:solidFill>
              </a:rPr>
              <a:t>Deamon</a:t>
            </a:r>
            <a:r>
              <a:rPr lang="zh-CN" altLang="en-US" sz="2800">
                <a:solidFill>
                  <a:schemeClr val="bg1"/>
                </a:solidFill>
              </a:rPr>
              <a:t>服务，因为</a:t>
            </a:r>
            <a:r>
              <a:rPr lang="en-US" altLang="zh-CN" sz="2800">
                <a:solidFill>
                  <a:schemeClr val="bg1"/>
                </a:solidFill>
              </a:rPr>
              <a:t>linux</a:t>
            </a:r>
            <a:r>
              <a:rPr lang="zh-CN" altLang="en-US" sz="2800">
                <a:solidFill>
                  <a:schemeClr val="bg1"/>
                </a:solidFill>
              </a:rPr>
              <a:t>等系统下的网络服务程序一般由</a:t>
            </a:r>
            <a:r>
              <a:rPr lang="en-US" altLang="zh-CN" sz="2800">
                <a:solidFill>
                  <a:schemeClr val="bg1"/>
                </a:solidFill>
              </a:rPr>
              <a:t>Deamon</a:t>
            </a:r>
            <a:r>
              <a:rPr lang="zh-CN" altLang="en-US" sz="2800">
                <a:solidFill>
                  <a:schemeClr val="bg1"/>
                </a:solidFill>
              </a:rPr>
              <a:t>服务实现，或者将</a:t>
            </a:r>
            <a:r>
              <a:rPr lang="en-US" altLang="zh-CN" sz="2800">
                <a:solidFill>
                  <a:schemeClr val="bg1"/>
                </a:solidFill>
              </a:rPr>
              <a:t>SSH</a:t>
            </a:r>
            <a:r>
              <a:rPr lang="zh-CN" altLang="en-US" sz="2800">
                <a:solidFill>
                  <a:schemeClr val="bg1"/>
                </a:solidFill>
              </a:rPr>
              <a:t>监听端口由默认端口改为其他非标准端口，可以降低攻击者发现</a:t>
            </a:r>
            <a:r>
              <a:rPr lang="en-US" altLang="zh-CN" sz="2800">
                <a:solidFill>
                  <a:schemeClr val="bg1"/>
                </a:solidFill>
              </a:rPr>
              <a:t>SSH Deamon </a:t>
            </a:r>
            <a:r>
              <a:rPr lang="zh-CN" altLang="en-US" sz="2800">
                <a:solidFill>
                  <a:schemeClr val="bg1"/>
                </a:solidFill>
              </a:rPr>
              <a:t>服务的可能性</a:t>
            </a:r>
            <a:endParaRPr lang="zh-CN" altLang="en-US" sz="2800">
              <a:solidFill>
                <a:schemeClr val="bg1"/>
              </a:solidFill>
            </a:endParaRPr>
          </a:p>
          <a:p>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2106295" y="556260"/>
            <a:ext cx="6526530" cy="680720"/>
          </a:xfrm>
          <a:prstGeom prst="rect">
            <a:avLst/>
          </a:prstGeom>
          <a:noFill/>
        </p:spPr>
        <p:txBody>
          <a:bodyPr wrap="square" rtlCol="0">
            <a:spAutoFit/>
          </a:bodyPr>
          <a:lstStyle/>
          <a:p>
            <a:r>
              <a:rPr lang="en-US" altLang="zh-CN" sz="3600" dirty="0">
                <a:solidFill>
                  <a:schemeClr val="bg1"/>
                </a:solidFill>
                <a:latin typeface="Microsoft JhengHei UI Light" panose="020B0304030504040204" pitchFamily="34" charset="-120"/>
                <a:ea typeface="宋体" panose="02010600030101010101" pitchFamily="2" charset="-122"/>
              </a:rPr>
              <a:t>SSH</a:t>
            </a:r>
            <a:r>
              <a:rPr lang="zh-CN" altLang="en-US" sz="3600" dirty="0">
                <a:solidFill>
                  <a:schemeClr val="bg1"/>
                </a:solidFill>
                <a:latin typeface="Microsoft JhengHei UI Light" panose="020B0304030504040204" pitchFamily="34" charset="-120"/>
                <a:ea typeface="宋体" panose="02010600030101010101" pitchFamily="2" charset="-122"/>
              </a:rPr>
              <a:t>服务安全建议与加固措施</a:t>
            </a:r>
            <a:endParaRPr lang="zh-CN" altLang="en-US" sz="3600" dirty="0">
              <a:solidFill>
                <a:schemeClr val="bg1"/>
              </a:solidFill>
              <a:latin typeface="Microsoft JhengHei UI Light" panose="020B0304030504040204" pitchFamily="34" charset="-120"/>
              <a:ea typeface="宋体" panose="02010600030101010101" pitchFamily="2" charset="-122"/>
            </a:endParaRPr>
          </a:p>
        </p:txBody>
      </p:sp>
      <p:sp>
        <p:nvSpPr>
          <p:cNvPr id="2" name="文本框 1"/>
          <p:cNvSpPr txBox="1"/>
          <p:nvPr/>
        </p:nvSpPr>
        <p:spPr>
          <a:xfrm>
            <a:off x="465455" y="1236980"/>
            <a:ext cx="11605260" cy="5215890"/>
          </a:xfrm>
          <a:prstGeom prst="rect">
            <a:avLst/>
          </a:prstGeom>
          <a:noFill/>
        </p:spPr>
        <p:txBody>
          <a:bodyPr wrap="square" rtlCol="0" anchor="t">
            <a:spAutoFit/>
          </a:bodyPr>
          <a:p>
            <a:endParaRPr lang="zh-CN" altLang="en-US" sz="2800">
              <a:solidFill>
                <a:schemeClr val="bg1"/>
              </a:solidFill>
            </a:endParaRPr>
          </a:p>
          <a:p>
            <a:r>
              <a:rPr lang="en-US" altLang="zh-CN" sz="2800">
                <a:solidFill>
                  <a:schemeClr val="bg1"/>
                </a:solidFill>
                <a:sym typeface="+mn-ea"/>
              </a:rPr>
              <a:t>4</a:t>
            </a:r>
            <a:r>
              <a:rPr lang="zh-CN" altLang="en-US" sz="2800">
                <a:solidFill>
                  <a:schemeClr val="bg1"/>
                </a:solidFill>
                <a:sym typeface="+mn-ea"/>
              </a:rPr>
              <a:t>）在</a:t>
            </a:r>
            <a:r>
              <a:rPr lang="en-US" altLang="zh-CN" sz="2800">
                <a:solidFill>
                  <a:schemeClr val="bg1"/>
                </a:solidFill>
                <a:sym typeface="+mn-ea"/>
              </a:rPr>
              <a:t>22</a:t>
            </a:r>
            <a:r>
              <a:rPr lang="zh-CN" altLang="en-US" sz="2800">
                <a:solidFill>
                  <a:schemeClr val="bg1"/>
                </a:solidFill>
                <a:sym typeface="+mn-ea"/>
              </a:rPr>
              <a:t>端口上部署类似试验中的</a:t>
            </a:r>
            <a:r>
              <a:rPr lang="en-US" altLang="zh-CN" sz="2800">
                <a:solidFill>
                  <a:schemeClr val="bg1"/>
                </a:solidFill>
                <a:sym typeface="+mn-ea"/>
              </a:rPr>
              <a:t>SSH</a:t>
            </a:r>
            <a:r>
              <a:rPr lang="zh-CN" altLang="en-US" sz="2800">
                <a:solidFill>
                  <a:schemeClr val="bg1"/>
                </a:solidFill>
                <a:sym typeface="+mn-ea"/>
              </a:rPr>
              <a:t>蜜罐系统进行部署，并进行网络中的主动防御</a:t>
            </a:r>
            <a:endParaRPr lang="zh-CN" altLang="en-US" sz="2800">
              <a:solidFill>
                <a:schemeClr val="bg1"/>
              </a:solidFill>
              <a:sym typeface="+mn-ea"/>
            </a:endParaRPr>
          </a:p>
          <a:p>
            <a:endParaRPr lang="zh-CN" altLang="en-US" sz="2800">
              <a:solidFill>
                <a:schemeClr val="bg1"/>
              </a:solidFill>
            </a:endParaRPr>
          </a:p>
          <a:p>
            <a:r>
              <a:rPr lang="en-US" altLang="zh-CN" sz="2800">
                <a:solidFill>
                  <a:schemeClr val="bg1"/>
                </a:solidFill>
                <a:sym typeface="+mn-ea"/>
              </a:rPr>
              <a:t>5</a:t>
            </a:r>
            <a:r>
              <a:rPr lang="zh-CN" altLang="en-US" sz="2800">
                <a:solidFill>
                  <a:schemeClr val="bg1"/>
                </a:solidFill>
                <a:sym typeface="+mn-ea"/>
              </a:rPr>
              <a:t>）禁用远程</a:t>
            </a:r>
            <a:r>
              <a:rPr lang="en-US" altLang="zh-CN" sz="2800">
                <a:solidFill>
                  <a:schemeClr val="bg1"/>
                </a:solidFill>
                <a:sym typeface="+mn-ea"/>
              </a:rPr>
              <a:t>root</a:t>
            </a:r>
            <a:r>
              <a:rPr lang="zh-CN" altLang="en-US" sz="2800">
                <a:solidFill>
                  <a:schemeClr val="bg1"/>
                </a:solidFill>
                <a:sym typeface="+mn-ea"/>
              </a:rPr>
              <a:t>登录，或者关闭常用的</a:t>
            </a:r>
            <a:r>
              <a:rPr lang="en-US" altLang="zh-CN" sz="2800">
                <a:solidFill>
                  <a:schemeClr val="bg1"/>
                </a:solidFill>
                <a:sym typeface="+mn-ea"/>
              </a:rPr>
              <a:t>mysql</a:t>
            </a:r>
            <a:r>
              <a:rPr lang="zh-CN" altLang="en-US" sz="2800">
                <a:solidFill>
                  <a:schemeClr val="bg1"/>
                </a:solidFill>
                <a:sym typeface="+mn-ea"/>
              </a:rPr>
              <a:t>，</a:t>
            </a:r>
            <a:r>
              <a:rPr lang="en-US" altLang="zh-CN" sz="2800">
                <a:solidFill>
                  <a:schemeClr val="bg1"/>
                </a:solidFill>
                <a:sym typeface="+mn-ea"/>
              </a:rPr>
              <a:t>ftp</a:t>
            </a:r>
            <a:r>
              <a:rPr lang="zh-CN" altLang="en-US" sz="2800">
                <a:solidFill>
                  <a:schemeClr val="bg1"/>
                </a:solidFill>
                <a:sym typeface="+mn-ea"/>
              </a:rPr>
              <a:t>等服务</a:t>
            </a:r>
            <a:endParaRPr lang="zh-CN" altLang="en-US" sz="2800">
              <a:solidFill>
                <a:schemeClr val="bg1"/>
              </a:solidFill>
              <a:sym typeface="+mn-ea"/>
            </a:endParaRPr>
          </a:p>
          <a:p>
            <a:endParaRPr lang="zh-CN" altLang="en-US" sz="2800">
              <a:solidFill>
                <a:schemeClr val="bg1"/>
              </a:solidFill>
            </a:endParaRPr>
          </a:p>
          <a:p>
            <a:r>
              <a:rPr lang="en-US" altLang="zh-CN" sz="2800">
                <a:solidFill>
                  <a:schemeClr val="bg1"/>
                </a:solidFill>
                <a:sym typeface="+mn-ea"/>
              </a:rPr>
              <a:t>6</a:t>
            </a:r>
            <a:r>
              <a:rPr lang="zh-CN" altLang="en-US" sz="2800">
                <a:solidFill>
                  <a:schemeClr val="bg1"/>
                </a:solidFill>
                <a:sym typeface="+mn-ea"/>
              </a:rPr>
              <a:t>）更改登录验证方式或者加强密码的强度。由于</a:t>
            </a:r>
            <a:r>
              <a:rPr lang="en-US" altLang="zh-CN" sz="2800">
                <a:solidFill>
                  <a:schemeClr val="bg1"/>
                </a:solidFill>
                <a:sym typeface="+mn-ea"/>
              </a:rPr>
              <a:t>SSH</a:t>
            </a:r>
            <a:r>
              <a:rPr lang="zh-CN" altLang="en-US" sz="2800">
                <a:solidFill>
                  <a:schemeClr val="bg1"/>
                </a:solidFill>
                <a:sym typeface="+mn-ea"/>
              </a:rPr>
              <a:t>服务支持两种认证方式，其中使用公钥的加密方式远比用户名口令的认证方式更安全，故可改变登录验证的方式 </a:t>
            </a:r>
            <a:endParaRPr lang="zh-CN" altLang="en-US" sz="2800">
              <a:solidFill>
                <a:schemeClr val="bg1"/>
              </a:solidFill>
              <a:sym typeface="+mn-ea"/>
            </a:endParaRPr>
          </a:p>
          <a:p>
            <a:endParaRPr lang="zh-CN" altLang="en-US" sz="2800">
              <a:solidFill>
                <a:schemeClr val="bg1"/>
              </a:solidFill>
            </a:endParaRPr>
          </a:p>
          <a:p>
            <a:r>
              <a:rPr lang="en-US" altLang="zh-CN" sz="2800">
                <a:solidFill>
                  <a:schemeClr val="bg1"/>
                </a:solidFill>
                <a:sym typeface="+mn-ea"/>
              </a:rPr>
              <a:t>7</a:t>
            </a:r>
            <a:r>
              <a:rPr lang="zh-CN" altLang="en-US" sz="2800">
                <a:solidFill>
                  <a:schemeClr val="bg1"/>
                </a:solidFill>
                <a:sym typeface="+mn-ea"/>
              </a:rPr>
              <a:t>）对于一些重要的关键性文件、配置文件和重要的个人资料，往往不希望用户进行随意的修改，需要对文件来进行权限的保护或者备份</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59510" y="570230"/>
            <a:ext cx="5824855" cy="822960"/>
          </a:xfrm>
          <a:prstGeom prst="rect">
            <a:avLst/>
          </a:prstGeom>
          <a:noFill/>
        </p:spPr>
        <p:txBody>
          <a:bodyPr wrap="square" rtlCol="0">
            <a:spAutoFit/>
          </a:bodyPr>
          <a:lstStyle/>
          <a:p>
            <a:pPr algn="ctr"/>
            <a:r>
              <a:rPr lang="zh-CN" altLang="en-US" sz="4800" dirty="0">
                <a:latin typeface="Harrington" panose="04040505050A02020702" pitchFamily="82" charset="0"/>
              </a:rPr>
              <a:t>参考文章</a:t>
            </a:r>
            <a:endParaRPr lang="zh-CN" altLang="en-US" sz="4800" dirty="0">
              <a:latin typeface="Harrington" panose="04040505050A02020702" pitchFamily="82" charset="0"/>
            </a:endParaRPr>
          </a:p>
        </p:txBody>
      </p:sp>
      <p:cxnSp>
        <p:nvCxnSpPr>
          <p:cNvPr id="20" name="直接连接符 19"/>
          <p:cNvCxnSpPr/>
          <p:nvPr/>
        </p:nvCxnSpPr>
        <p:spPr>
          <a:xfrm flipV="1">
            <a:off x="623888" y="512763"/>
            <a:ext cx="10944225" cy="1"/>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3888"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406743" y="568322"/>
            <a:ext cx="1161370" cy="181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837897" y="4505637"/>
            <a:ext cx="2047166" cy="1189383"/>
            <a:chOff x="3994244" y="2065182"/>
            <a:chExt cx="2047166" cy="1189383"/>
          </a:xfrm>
        </p:grpSpPr>
        <p:sp>
          <p:nvSpPr>
            <p:cNvPr id="32" name="文本框 31"/>
            <p:cNvSpPr txBox="1"/>
            <p:nvPr/>
          </p:nvSpPr>
          <p:spPr>
            <a:xfrm>
              <a:off x="3994244" y="2608234"/>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3" name="文本框 32"/>
            <p:cNvSpPr txBox="1"/>
            <p:nvPr/>
          </p:nvSpPr>
          <p:spPr>
            <a:xfrm>
              <a:off x="3994244" y="2065182"/>
              <a:ext cx="2047166" cy="646331"/>
            </a:xfrm>
            <a:prstGeom prst="rect">
              <a:avLst/>
            </a:prstGeom>
            <a:noFill/>
          </p:spPr>
          <p:txBody>
            <a:bodyPr wrap="square" rtlCol="0">
              <a:spAutoFit/>
            </a:bodyPr>
            <a:lstStyle/>
            <a:p>
              <a:pPr algn="ct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Add Something At Here</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10" name="文本框 9">
            <a:hlinkClick r:id="rId1" action="ppaction://hlinkfile"/>
          </p:cNvPr>
          <p:cNvSpPr txBox="1"/>
          <p:nvPr/>
        </p:nvSpPr>
        <p:spPr>
          <a:xfrm>
            <a:off x="580390" y="1399540"/>
            <a:ext cx="10988040" cy="6678295"/>
          </a:xfrm>
          <a:prstGeom prst="rect">
            <a:avLst/>
          </a:prstGeom>
          <a:noFill/>
        </p:spPr>
        <p:txBody>
          <a:bodyPr wrap="square" rtlCol="0">
            <a:spAutoFit/>
          </a:bodyPr>
          <a:p>
            <a:endParaRPr lang="zh-CN" altLang="en-US" sz="2400"/>
          </a:p>
          <a:p>
            <a:r>
              <a:rPr lang="zh-CN" altLang="en-US" sz="2400">
                <a:hlinkClick r:id="rId1" action="ppaction://hlinkfile"/>
              </a:rPr>
              <a:t>https://en.wikipedia.org/wiki/Kippo</a:t>
            </a:r>
            <a:endParaRPr lang="zh-CN" altLang="en-US" sz="2400"/>
          </a:p>
          <a:p>
            <a:r>
              <a:rPr lang="zh-CN" altLang="en-US" sz="2400">
                <a:sym typeface="+mn-ea"/>
                <a:hlinkClick r:id="rId2" action="ppaction://hlinkfile"/>
              </a:rPr>
              <a:t>https://www.edgis-security.org/honeypot/kippo-updated/</a:t>
            </a:r>
            <a:endParaRPr lang="zh-CN" altLang="en-US" sz="2400"/>
          </a:p>
          <a:p>
            <a:r>
              <a:rPr lang="zh-CN" altLang="en-US" sz="2400">
                <a:hlinkClick r:id="rId3"/>
              </a:rPr>
              <a:t>http://www.micheloosterhof.com/cowrie/</a:t>
            </a:r>
            <a:endParaRPr lang="zh-CN" altLang="en-US" sz="2400"/>
          </a:p>
          <a:p>
            <a:r>
              <a:rPr lang="zh-CN" altLang="en-US" sz="2400">
                <a:hlinkClick r:id="rId4"/>
              </a:rPr>
              <a:t>https://holdmybeer.xyz/2016/06/11/kippo-honeypot-install-and-setup/</a:t>
            </a:r>
            <a:endParaRPr lang="zh-CN" altLang="en-US" sz="2400">
              <a:hlinkClick r:id="rId4"/>
            </a:endParaRPr>
          </a:p>
          <a:p>
            <a:r>
              <a:rPr lang="zh-CN" altLang="en-US" sz="2400">
                <a:sym typeface="+mn-ea"/>
                <a:hlinkClick r:id="rId5" action="ppaction://hlinkfile"/>
              </a:rPr>
              <a:t>https://github.com/micheloosterhof/cowrie/blob/master/INSTALL.md#step-1-install-dependencies</a:t>
            </a:r>
            <a:endParaRPr lang="zh-CN" altLang="en-US" sz="2400">
              <a:sym typeface="+mn-ea"/>
              <a:hlinkClick r:id="rId5" action="ppaction://hlinkfile"/>
            </a:endParaRPr>
          </a:p>
          <a:p>
            <a:r>
              <a:rPr lang="zh-CN" altLang="en-US" sz="2400">
                <a:sym typeface="+mn-ea"/>
                <a:hlinkClick r:id="rId6" action="ppaction://hlinkfile"/>
              </a:rPr>
              <a:t>https://www.edgis-security.org/category/honeypot/</a:t>
            </a:r>
            <a:endParaRPr lang="zh-CN" altLang="en-US" sz="2400">
              <a:sym typeface="+mn-ea"/>
              <a:hlinkClick r:id="rId6" action="ppaction://hlinkfile"/>
            </a:endParaRPr>
          </a:p>
          <a:p>
            <a:r>
              <a:rPr lang="zh-CN" altLang="en-US" sz="2400">
                <a:sym typeface="+mn-ea"/>
                <a:hlinkClick r:id="rId7"/>
              </a:rPr>
              <a:t>http://www.bingdun.com/news/bingdun/7917.htm</a:t>
            </a:r>
            <a:endParaRPr lang="zh-CN" altLang="en-US" sz="2400">
              <a:sym typeface="+mn-ea"/>
              <a:hlinkClick r:id="rId6" action="ppaction://hlinkfile"/>
            </a:endParaRPr>
          </a:p>
          <a:p>
            <a:endParaRPr lang="zh-CN" altLang="en-US" sz="2400">
              <a:sym typeface="+mn-ea"/>
              <a:hlinkClick r:id="rId6" action="ppaction://hlinkfile"/>
            </a:endParaRPr>
          </a:p>
          <a:p>
            <a:r>
              <a:rPr lang="zh-CN" altLang="en-US" sz="2400">
                <a:sym typeface="+mn-ea"/>
                <a:hlinkClick r:id="rId8" action="ppaction://hlinkfile"/>
              </a:rPr>
              <a:t>https://www.youtube.com/watch?v=FFzg8tuoGeI</a:t>
            </a:r>
            <a:r>
              <a:rPr lang="zh-CN" altLang="en-US" sz="2400">
                <a:sym typeface="+mn-ea"/>
              </a:rPr>
              <a:t>  （</a:t>
            </a:r>
            <a:r>
              <a:rPr lang="en-US" altLang="zh-CN" sz="2400">
                <a:sym typeface="+mn-ea"/>
              </a:rPr>
              <a:t>cowrie</a:t>
            </a:r>
            <a:r>
              <a:rPr lang="zh-CN" altLang="en-US" sz="2400">
                <a:sym typeface="+mn-ea"/>
              </a:rPr>
              <a:t>）</a:t>
            </a:r>
            <a:endParaRPr lang="zh-CN" altLang="en-US" sz="2400">
              <a:sym typeface="+mn-ea"/>
              <a:hlinkClick r:id="rId6" action="ppaction://hlinkfile"/>
            </a:endParaRPr>
          </a:p>
          <a:p>
            <a:r>
              <a:rPr lang="zh-CN" altLang="en-US" sz="2400">
                <a:sym typeface="+mn-ea"/>
                <a:hlinkClick r:id="rId6" action="ppaction://hlinkfile"/>
              </a:rPr>
              <a:t>https://www.youtube.com/watch?v=OyBiIjrVXgk   </a:t>
            </a:r>
            <a:r>
              <a:rPr lang="zh-CN" altLang="en-US" sz="2400">
                <a:sym typeface="+mn-ea"/>
              </a:rPr>
              <a:t>（</a:t>
            </a:r>
            <a:r>
              <a:rPr lang="en-US" altLang="zh-CN" sz="2400">
                <a:sym typeface="+mn-ea"/>
              </a:rPr>
              <a:t>kippo</a:t>
            </a:r>
            <a:r>
              <a:rPr lang="zh-CN" altLang="en-US" sz="2400">
                <a:sym typeface="+mn-ea"/>
              </a:rPr>
              <a:t>）</a:t>
            </a:r>
            <a:endParaRPr lang="zh-CN" altLang="en-US" sz="2400">
              <a:sym typeface="+mn-ea"/>
            </a:endParaRPr>
          </a:p>
          <a:p>
            <a:r>
              <a:rPr lang="zh-CN" altLang="en-US" sz="2400">
                <a:sym typeface="+mn-ea"/>
                <a:hlinkClick r:id="rId9" action="ppaction://hlinkfile"/>
              </a:rPr>
              <a:t>https://www.youtube.com/watch?v=qO-tnCTULp8</a:t>
            </a:r>
            <a:r>
              <a:rPr lang="zh-CN" altLang="en-US" sz="2400">
                <a:sym typeface="+mn-ea"/>
              </a:rPr>
              <a:t>（</a:t>
            </a:r>
            <a:r>
              <a:rPr lang="en-US" altLang="zh-CN" sz="2400">
                <a:sym typeface="+mn-ea"/>
              </a:rPr>
              <a:t>pentbox</a:t>
            </a:r>
            <a:r>
              <a:rPr lang="zh-CN" altLang="en-US" sz="2400">
                <a:sym typeface="+mn-ea"/>
              </a:rPr>
              <a:t>）</a:t>
            </a:r>
            <a:endParaRPr lang="zh-CN" altLang="en-US" sz="2400">
              <a:sym typeface="+mn-ea"/>
            </a:endParaRPr>
          </a:p>
          <a:p>
            <a:endParaRPr lang="en-US" altLang="zh-CN" sz="2400">
              <a:sym typeface="+mn-ea"/>
              <a:hlinkClick r:id="rId6" action="ppaction://hlinkfile"/>
            </a:endParaRPr>
          </a:p>
          <a:p>
            <a:endParaRPr lang="zh-CN" altLang="en-US" sz="2400">
              <a:sym typeface="+mn-ea"/>
              <a:hlinkClick r:id="rId6" action="ppaction://hlinkfile"/>
            </a:endParaRPr>
          </a:p>
          <a:p>
            <a:endParaRPr lang="zh-CN" altLang="en-US" sz="2400">
              <a:sym typeface="+mn-ea"/>
              <a:hlinkClick r:id="rId6" action="ppaction://hlinkfile"/>
            </a:endParaRPr>
          </a:p>
          <a:p>
            <a:endParaRPr lang="zh-CN" altLang="en-US" sz="2400">
              <a:sym typeface="+mn-ea"/>
              <a:hlinkClick r:id="rId5" action="ppaction://hlinkfile"/>
            </a:endParaRPr>
          </a:p>
          <a:p>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7504" b="6351"/>
          <a:stretch>
            <a:fillRect/>
          </a:stretch>
        </p:blipFill>
        <p:spPr>
          <a:xfrm>
            <a:off x="0" y="-38100"/>
            <a:ext cx="12192000" cy="6877050"/>
          </a:xfrm>
          <a:prstGeom prst="rect">
            <a:avLst/>
          </a:prstGeom>
        </p:spPr>
      </p:pic>
      <p:sp>
        <p:nvSpPr>
          <p:cNvPr id="5" name="矩形 4"/>
          <p:cNvSpPr/>
          <p:nvPr/>
        </p:nvSpPr>
        <p:spPr>
          <a:xfrm>
            <a:off x="0" y="-38100"/>
            <a:ext cx="12192000" cy="6896100"/>
          </a:xfrm>
          <a:prstGeom prst="rect">
            <a:avLst/>
          </a:prstGeom>
          <a:gradFill flip="none" rotWithShape="1">
            <a:gsLst>
              <a:gs pos="100000">
                <a:schemeClr val="tx1">
                  <a:alpha val="70000"/>
                </a:schemeClr>
              </a:gs>
              <a:gs pos="0">
                <a:schemeClr val="bg1">
                  <a:alpha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290646" y="1802320"/>
            <a:ext cx="3610708" cy="3112680"/>
          </a:xfrm>
          <a:custGeom>
            <a:avLst/>
            <a:gdLst>
              <a:gd name="connsiteX0" fmla="*/ 748612 w 4601822"/>
              <a:gd name="connsiteY0" fmla="*/ 2676378 h 3967088"/>
              <a:gd name="connsiteX1" fmla="*/ 897376 w 4601822"/>
              <a:gd name="connsiteY1" fmla="*/ 2676378 h 3967088"/>
              <a:gd name="connsiteX2" fmla="*/ 228458 w 4601822"/>
              <a:gd name="connsiteY2" fmla="*/ 3858063 h 3967088"/>
              <a:gd name="connsiteX3" fmla="*/ 4373364 w 4601822"/>
              <a:gd name="connsiteY3" fmla="*/ 3858063 h 3967088"/>
              <a:gd name="connsiteX4" fmla="*/ 3704446 w 4601822"/>
              <a:gd name="connsiteY4" fmla="*/ 2676378 h 3967088"/>
              <a:gd name="connsiteX5" fmla="*/ 3853210 w 4601822"/>
              <a:gd name="connsiteY5" fmla="*/ 2676378 h 3967088"/>
              <a:gd name="connsiteX6" fmla="*/ 4601822 w 4601822"/>
              <a:gd name="connsiteY6" fmla="*/ 3967088 h 3967088"/>
              <a:gd name="connsiteX7" fmla="*/ 0 w 4601822"/>
              <a:gd name="connsiteY7" fmla="*/ 3967088 h 3967088"/>
              <a:gd name="connsiteX8" fmla="*/ 2300911 w 4601822"/>
              <a:gd name="connsiteY8" fmla="*/ 0 h 3967088"/>
              <a:gd name="connsiteX9" fmla="*/ 3208629 w 4601822"/>
              <a:gd name="connsiteY9" fmla="*/ 1565030 h 3967088"/>
              <a:gd name="connsiteX10" fmla="*/ 3075344 w 4601822"/>
              <a:gd name="connsiteY10" fmla="*/ 1565030 h 3967088"/>
              <a:gd name="connsiteX11" fmla="*/ 2300911 w 4601822"/>
              <a:gd name="connsiteY11" fmla="*/ 196946 h 3967088"/>
              <a:gd name="connsiteX12" fmla="*/ 1526478 w 4601822"/>
              <a:gd name="connsiteY12" fmla="*/ 1565030 h 3967088"/>
              <a:gd name="connsiteX13" fmla="*/ 1393194 w 4601822"/>
              <a:gd name="connsiteY13" fmla="*/ 1565030 h 396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1822" h="3967088">
                <a:moveTo>
                  <a:pt x="748612" y="2676378"/>
                </a:moveTo>
                <a:lnTo>
                  <a:pt x="897376" y="2676378"/>
                </a:lnTo>
                <a:lnTo>
                  <a:pt x="228458" y="3858063"/>
                </a:lnTo>
                <a:lnTo>
                  <a:pt x="4373364" y="3858063"/>
                </a:lnTo>
                <a:lnTo>
                  <a:pt x="3704446" y="2676378"/>
                </a:lnTo>
                <a:lnTo>
                  <a:pt x="3853210" y="2676378"/>
                </a:lnTo>
                <a:lnTo>
                  <a:pt x="4601822" y="3967088"/>
                </a:lnTo>
                <a:lnTo>
                  <a:pt x="0" y="3967088"/>
                </a:lnTo>
                <a:close/>
                <a:moveTo>
                  <a:pt x="2300911" y="0"/>
                </a:moveTo>
                <a:lnTo>
                  <a:pt x="3208629" y="1565030"/>
                </a:lnTo>
                <a:lnTo>
                  <a:pt x="3075344" y="1565030"/>
                </a:lnTo>
                <a:lnTo>
                  <a:pt x="2300911" y="196946"/>
                </a:lnTo>
                <a:lnTo>
                  <a:pt x="1526478" y="1565030"/>
                </a:lnTo>
                <a:lnTo>
                  <a:pt x="1393194" y="15650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1599565" y="2941320"/>
            <a:ext cx="9450070" cy="975995"/>
          </a:xfrm>
          <a:prstGeom prst="rect">
            <a:avLst/>
          </a:prstGeom>
          <a:noFill/>
        </p:spPr>
        <p:txBody>
          <a:bodyPr wrap="square" rtlCol="0">
            <a:spAutoFit/>
          </a:bodyPr>
          <a:lstStyle/>
          <a:p>
            <a:pPr algn="ctr"/>
            <a:r>
              <a:rPr lang="en-US" altLang="zh-CN" sz="5400" dirty="0" smtClean="0">
                <a:latin typeface="Microsoft JhengHei UI Light" panose="020B0304030504040204" pitchFamily="34" charset="-120"/>
                <a:ea typeface="Microsoft JhengHei UI Light" panose="020B0304030504040204" pitchFamily="34" charset="-120"/>
              </a:rPr>
              <a:t>This Is The End</a:t>
            </a:r>
            <a:r>
              <a:rPr lang="zh-CN" altLang="en-US" sz="5400" dirty="0" smtClean="0">
                <a:latin typeface="Microsoft JhengHei UI Light" panose="020B0304030504040204" pitchFamily="34" charset="-120"/>
                <a:ea typeface="宋体" panose="02010600030101010101" pitchFamily="2" charset="-122"/>
              </a:rPr>
              <a:t>，</a:t>
            </a:r>
            <a:r>
              <a:rPr lang="en-US" altLang="zh-CN" sz="5400" dirty="0" smtClean="0">
                <a:latin typeface="Microsoft JhengHei UI Light" panose="020B0304030504040204" pitchFamily="34" charset="-120"/>
                <a:ea typeface="宋体" panose="02010600030101010101" pitchFamily="2" charset="-122"/>
              </a:rPr>
              <a:t>thank you</a:t>
            </a:r>
            <a:endParaRPr lang="en-US" altLang="zh-CN" sz="5400" dirty="0" smtClean="0">
              <a:latin typeface="Microsoft JhengHei UI Light" panose="020B0304030504040204" pitchFamily="34" charset="-12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4090" y="1443990"/>
            <a:ext cx="11069320" cy="4527550"/>
          </a:xfrm>
          <a:prstGeom prst="rect">
            <a:avLst/>
          </a:prstGeom>
          <a:noFill/>
        </p:spPr>
        <p:txBody>
          <a:bodyPr wrap="square" rtlCol="0" anchor="t">
            <a:spAutoFit/>
          </a:bodyPr>
          <a:p>
            <a:pPr algn="l">
              <a:lnSpc>
                <a:spcPct val="130000"/>
              </a:lnSpc>
            </a:pPr>
            <a:r>
              <a:rPr lang="en-US" altLang="zh-CN" sz="2800" dirty="0" smtClean="0">
                <a:solidFill>
                  <a:schemeClr val="bg1">
                    <a:lumMod val="95000"/>
                  </a:schemeClr>
                </a:solidFill>
                <a:latin typeface="Microsoft JhengHei UI Light" panose="020B0304030504040204" pitchFamily="34" charset="-120"/>
                <a:ea typeface="Microsoft JhengHei UI Light" panose="020B0304030504040204" pitchFamily="34" charset="-120"/>
                <a:sym typeface="+mn-ea"/>
              </a:rPr>
              <a:t>      </a:t>
            </a:r>
            <a:r>
              <a:rPr lang="zh-CN" altLang="en-US" sz="3200" dirty="0" smtClean="0">
                <a:solidFill>
                  <a:schemeClr val="bg1">
                    <a:lumMod val="95000"/>
                  </a:schemeClr>
                </a:solidFill>
                <a:latin typeface="楷体" panose="02010609060101010101" charset="-122"/>
                <a:ea typeface="楷体" panose="02010609060101010101" charset="-122"/>
                <a:sym typeface="+mn-ea"/>
              </a:rPr>
              <a:t>蜜罐技术是一种主动防御手段，通过伪装成正常的系统和安全资源来收集攻击者信息和网络攻击信息</a:t>
            </a:r>
            <a:endParaRPr lang="zh-CN" altLang="en-US" sz="3200" dirty="0" smtClean="0">
              <a:solidFill>
                <a:schemeClr val="bg1">
                  <a:lumMod val="95000"/>
                </a:schemeClr>
              </a:solidFill>
              <a:latin typeface="楷体" panose="02010609060101010101" charset="-122"/>
              <a:ea typeface="楷体" panose="02010609060101010101" charset="-122"/>
              <a:sym typeface="+mn-ea"/>
            </a:endParaRPr>
          </a:p>
          <a:p>
            <a:pPr algn="l">
              <a:lnSpc>
                <a:spcPct val="130000"/>
              </a:lnSpc>
            </a:pPr>
            <a:r>
              <a:rPr lang="zh-CN" altLang="en-US" sz="3200" dirty="0" smtClean="0">
                <a:solidFill>
                  <a:schemeClr val="bg1">
                    <a:lumMod val="95000"/>
                  </a:schemeClr>
                </a:solidFill>
                <a:latin typeface="楷体" panose="02010609060101010101" charset="-122"/>
                <a:ea typeface="楷体" panose="02010609060101010101" charset="-122"/>
                <a:sym typeface="+mn-ea"/>
              </a:rPr>
              <a:t>   所以攻击者入侵后，你就可以知道他是如何得逞的，随时了解针对服务器发动的最新的攻击和漏洞。还可以通过窃听黑客之间的联系，收集黑客所用的种种工具，并且掌握他们的社交网络。</a:t>
            </a:r>
            <a:r>
              <a:rPr lang="en-US" altLang="zh-CN" sz="3200" dirty="0" smtClean="0">
                <a:solidFill>
                  <a:schemeClr val="bg1">
                    <a:lumMod val="95000"/>
                  </a:schemeClr>
                </a:solidFill>
                <a:latin typeface="楷体" panose="02010609060101010101" charset="-122"/>
                <a:ea typeface="楷体" panose="02010609060101010101" charset="-122"/>
                <a:sym typeface="+mn-ea"/>
              </a:rPr>
              <a:t>SSH</a:t>
            </a:r>
            <a:r>
              <a:rPr lang="zh-CN" altLang="en-US" sz="3200" dirty="0" smtClean="0">
                <a:solidFill>
                  <a:schemeClr val="bg1">
                    <a:lumMod val="95000"/>
                  </a:schemeClr>
                </a:solidFill>
                <a:latin typeface="楷体" panose="02010609060101010101" charset="-122"/>
                <a:ea typeface="楷体" panose="02010609060101010101" charset="-122"/>
                <a:sym typeface="+mn-ea"/>
              </a:rPr>
              <a:t>蜜罐就是模拟</a:t>
            </a:r>
            <a:r>
              <a:rPr lang="en-US" altLang="zh-CN" sz="3200" dirty="0" smtClean="0">
                <a:solidFill>
                  <a:schemeClr val="bg1">
                    <a:lumMod val="95000"/>
                  </a:schemeClr>
                </a:solidFill>
                <a:latin typeface="楷体" panose="02010609060101010101" charset="-122"/>
                <a:ea typeface="楷体" panose="02010609060101010101" charset="-122"/>
                <a:sym typeface="+mn-ea"/>
              </a:rPr>
              <a:t>SSH</a:t>
            </a:r>
            <a:r>
              <a:rPr lang="zh-CN" altLang="en-US" sz="3200" dirty="0" smtClean="0">
                <a:solidFill>
                  <a:schemeClr val="bg1">
                    <a:lumMod val="95000"/>
                  </a:schemeClr>
                </a:solidFill>
                <a:latin typeface="楷体" panose="02010609060101010101" charset="-122"/>
                <a:ea typeface="楷体" panose="02010609060101010101" charset="-122"/>
                <a:sym typeface="+mn-ea"/>
              </a:rPr>
              <a:t>远程登录服务引诱黑客进行攻击行为，进行实时检测，实现跟踪记录</a:t>
            </a:r>
            <a:endParaRPr lang="zh-CN" altLang="en-US" sz="3200">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图片 65"/>
          <p:cNvPicPr>
            <a:picLocks noChangeAspect="1"/>
          </p:cNvPicPr>
          <p:nvPr/>
        </p:nvPicPr>
        <p:blipFill rotWithShape="1">
          <a:blip r:embed="rId1" cstate="print">
            <a:extLst>
              <a:ext uri="{28A0092B-C50C-407E-A947-70E740481C1C}">
                <a14:useLocalDpi xmlns:a14="http://schemas.microsoft.com/office/drawing/2010/main" val="0"/>
              </a:ext>
            </a:extLst>
          </a:blip>
          <a:srcRect r="33608"/>
          <a:stretch>
            <a:fillRect/>
          </a:stretch>
        </p:blipFill>
        <p:spPr>
          <a:xfrm flipV="1">
            <a:off x="-17779" y="0"/>
            <a:ext cx="6096000" cy="6858000"/>
          </a:xfrm>
          <a:custGeom>
            <a:avLst/>
            <a:gdLst>
              <a:gd name="connsiteX0" fmla="*/ 0 w 6096000"/>
              <a:gd name="connsiteY0" fmla="*/ 0 h 6858000"/>
              <a:gd name="connsiteX1" fmla="*/ 6096000 w 6096000"/>
              <a:gd name="connsiteY1" fmla="*/ 0 h 6858000"/>
              <a:gd name="connsiteX2" fmla="*/ 6096000 w 6096000"/>
              <a:gd name="connsiteY2" fmla="*/ 398886 h 6858000"/>
              <a:gd name="connsiteX3" fmla="*/ 5992548 w 6096000"/>
              <a:gd name="connsiteY3" fmla="*/ 409315 h 6858000"/>
              <a:gd name="connsiteX4" fmla="*/ 5525179 w 6096000"/>
              <a:gd name="connsiteY4" fmla="*/ 982757 h 6858000"/>
              <a:gd name="connsiteX5" fmla="*/ 5992548 w 6096000"/>
              <a:gd name="connsiteY5" fmla="*/ 1556199 h 6858000"/>
              <a:gd name="connsiteX6" fmla="*/ 6096000 w 6096000"/>
              <a:gd name="connsiteY6" fmla="*/ 1566628 h 6858000"/>
              <a:gd name="connsiteX7" fmla="*/ 6096000 w 6096000"/>
              <a:gd name="connsiteY7" fmla="*/ 2005134 h 6858000"/>
              <a:gd name="connsiteX8" fmla="*/ 5992548 w 6096000"/>
              <a:gd name="connsiteY8" fmla="*/ 2015563 h 6858000"/>
              <a:gd name="connsiteX9" fmla="*/ 5525179 w 6096000"/>
              <a:gd name="connsiteY9" fmla="*/ 2589005 h 6858000"/>
              <a:gd name="connsiteX10" fmla="*/ 5992548 w 6096000"/>
              <a:gd name="connsiteY10" fmla="*/ 3162447 h 6858000"/>
              <a:gd name="connsiteX11" fmla="*/ 6096000 w 6096000"/>
              <a:gd name="connsiteY11" fmla="*/ 3172876 h 6858000"/>
              <a:gd name="connsiteX12" fmla="*/ 6096000 w 6096000"/>
              <a:gd name="connsiteY12" fmla="*/ 3611382 h 6858000"/>
              <a:gd name="connsiteX13" fmla="*/ 5992548 w 6096000"/>
              <a:gd name="connsiteY13" fmla="*/ 3621811 h 6858000"/>
              <a:gd name="connsiteX14" fmla="*/ 5525179 w 6096000"/>
              <a:gd name="connsiteY14" fmla="*/ 4195253 h 6858000"/>
              <a:gd name="connsiteX15" fmla="*/ 5992548 w 6096000"/>
              <a:gd name="connsiteY15" fmla="*/ 4768695 h 6858000"/>
              <a:gd name="connsiteX16" fmla="*/ 6096000 w 6096000"/>
              <a:gd name="connsiteY16" fmla="*/ 4779124 h 6858000"/>
              <a:gd name="connsiteX17" fmla="*/ 6096000 w 6096000"/>
              <a:gd name="connsiteY17" fmla="*/ 5217629 h 6858000"/>
              <a:gd name="connsiteX18" fmla="*/ 5992548 w 6096000"/>
              <a:gd name="connsiteY18" fmla="*/ 5228058 h 6858000"/>
              <a:gd name="connsiteX19" fmla="*/ 5525179 w 6096000"/>
              <a:gd name="connsiteY19" fmla="*/ 5801500 h 6858000"/>
              <a:gd name="connsiteX20" fmla="*/ 5992548 w 6096000"/>
              <a:gd name="connsiteY20" fmla="*/ 6374942 h 6858000"/>
              <a:gd name="connsiteX21" fmla="*/ 6096000 w 6096000"/>
              <a:gd name="connsiteY21" fmla="*/ 6385371 h 6858000"/>
              <a:gd name="connsiteX22" fmla="*/ 6096000 w 6096000"/>
              <a:gd name="connsiteY22" fmla="*/ 6858000 h 6858000"/>
              <a:gd name="connsiteX23" fmla="*/ 0 w 6096000"/>
              <a:gd name="connsiteY23" fmla="*/ 6858000 h 6858000"/>
              <a:gd name="connsiteX24" fmla="*/ 0 w 6096000"/>
              <a:gd name="connsiteY2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6000" h="6858000">
                <a:moveTo>
                  <a:pt x="0" y="0"/>
                </a:moveTo>
                <a:lnTo>
                  <a:pt x="6096000" y="0"/>
                </a:lnTo>
                <a:lnTo>
                  <a:pt x="6096000" y="398886"/>
                </a:lnTo>
                <a:lnTo>
                  <a:pt x="5992548" y="409315"/>
                </a:lnTo>
                <a:cubicBezTo>
                  <a:pt x="5725821" y="463895"/>
                  <a:pt x="5525179" y="699895"/>
                  <a:pt x="5525179" y="982757"/>
                </a:cubicBezTo>
                <a:cubicBezTo>
                  <a:pt x="5525179" y="1265619"/>
                  <a:pt x="5725821" y="1501619"/>
                  <a:pt x="5992548" y="1556199"/>
                </a:cubicBezTo>
                <a:lnTo>
                  <a:pt x="6096000" y="1566628"/>
                </a:lnTo>
                <a:lnTo>
                  <a:pt x="6096000" y="2005134"/>
                </a:lnTo>
                <a:lnTo>
                  <a:pt x="5992548" y="2015563"/>
                </a:lnTo>
                <a:cubicBezTo>
                  <a:pt x="5725821" y="2070143"/>
                  <a:pt x="5525179" y="2306143"/>
                  <a:pt x="5525179" y="2589005"/>
                </a:cubicBezTo>
                <a:cubicBezTo>
                  <a:pt x="5525179" y="2871867"/>
                  <a:pt x="5725821" y="3107867"/>
                  <a:pt x="5992548" y="3162447"/>
                </a:cubicBezTo>
                <a:lnTo>
                  <a:pt x="6096000" y="3172876"/>
                </a:lnTo>
                <a:lnTo>
                  <a:pt x="6096000" y="3611382"/>
                </a:lnTo>
                <a:lnTo>
                  <a:pt x="5992548" y="3621811"/>
                </a:lnTo>
                <a:cubicBezTo>
                  <a:pt x="5725821" y="3676391"/>
                  <a:pt x="5525179" y="3912391"/>
                  <a:pt x="5525179" y="4195253"/>
                </a:cubicBezTo>
                <a:cubicBezTo>
                  <a:pt x="5525179" y="4478115"/>
                  <a:pt x="5725821" y="4714115"/>
                  <a:pt x="5992548" y="4768695"/>
                </a:cubicBezTo>
                <a:lnTo>
                  <a:pt x="6096000" y="4779124"/>
                </a:lnTo>
                <a:lnTo>
                  <a:pt x="6096000" y="5217629"/>
                </a:lnTo>
                <a:lnTo>
                  <a:pt x="5992548" y="5228058"/>
                </a:lnTo>
                <a:cubicBezTo>
                  <a:pt x="5725821" y="5282638"/>
                  <a:pt x="5525179" y="5518638"/>
                  <a:pt x="5525179" y="5801500"/>
                </a:cubicBezTo>
                <a:cubicBezTo>
                  <a:pt x="5525179" y="6084362"/>
                  <a:pt x="5725821" y="6320362"/>
                  <a:pt x="5992548" y="6374942"/>
                </a:cubicBezTo>
                <a:lnTo>
                  <a:pt x="6096000" y="6385371"/>
                </a:lnTo>
                <a:lnTo>
                  <a:pt x="6096000" y="6858000"/>
                </a:lnTo>
                <a:lnTo>
                  <a:pt x="0" y="6858000"/>
                </a:lnTo>
                <a:lnTo>
                  <a:pt x="0" y="0"/>
                </a:lnTo>
                <a:close/>
              </a:path>
            </a:pathLst>
          </a:custGeom>
        </p:spPr>
      </p:pic>
      <p:sp>
        <p:nvSpPr>
          <p:cNvPr id="71" name="椭圆 70"/>
          <p:cNvSpPr/>
          <p:nvPr/>
        </p:nvSpPr>
        <p:spPr>
          <a:xfrm>
            <a:off x="5525180" y="469993"/>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525180" y="2076241"/>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525180" y="3682489"/>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5525180" y="5288736"/>
            <a:ext cx="1170668" cy="1170668"/>
          </a:xfrm>
          <a:prstGeom prst="ellipse">
            <a:avLst/>
          </a:prstGeom>
          <a:solidFill>
            <a:schemeClr val="bg1"/>
          </a:solid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6695848" y="2666338"/>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5848" y="6459860"/>
            <a:ext cx="3319009"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339725" y="2530475"/>
            <a:ext cx="4498975" cy="640080"/>
          </a:xfrm>
          <a:prstGeom prst="rect">
            <a:avLst/>
          </a:prstGeom>
          <a:noFill/>
        </p:spPr>
        <p:txBody>
          <a:bodyPr wrap="square" rtlCol="0">
            <a:spAutoFit/>
          </a:bodyPr>
          <a:lstStyle/>
          <a:p>
            <a:r>
              <a:rPr lang="zh-CN" altLang="en-US" sz="3600" b="1" dirty="0">
                <a:solidFill>
                  <a:schemeClr val="bg1"/>
                </a:solidFill>
                <a:latin typeface="Harrington" panose="04040505050A02020702" pitchFamily="82" charset="0"/>
              </a:rPr>
              <a:t>为什么要设置蜜罐</a:t>
            </a:r>
            <a:endParaRPr lang="zh-CN" altLang="en-US" sz="3600" b="1" dirty="0">
              <a:solidFill>
                <a:schemeClr val="bg1"/>
              </a:solidFill>
              <a:latin typeface="Harrington" panose="04040505050A02020702" pitchFamily="82" charset="0"/>
            </a:endParaRPr>
          </a:p>
        </p:txBody>
      </p:sp>
      <p:cxnSp>
        <p:nvCxnSpPr>
          <p:cNvPr id="90" name="直接连接符 89"/>
          <p:cNvCxnSpPr/>
          <p:nvPr/>
        </p:nvCxnSpPr>
        <p:spPr>
          <a:xfrm>
            <a:off x="477520" y="3247183"/>
            <a:ext cx="42236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Freeform 42"/>
          <p:cNvSpPr/>
          <p:nvPr/>
        </p:nvSpPr>
        <p:spPr bwMode="auto">
          <a:xfrm>
            <a:off x="5803532" y="767305"/>
            <a:ext cx="613964" cy="576044"/>
          </a:xfrm>
          <a:custGeom>
            <a:avLst/>
            <a:gdLst>
              <a:gd name="T0" fmla="*/ 616 w 932"/>
              <a:gd name="T1" fmla="*/ 184 h 874"/>
              <a:gd name="T2" fmla="*/ 560 w 932"/>
              <a:gd name="T3" fmla="*/ 100 h 874"/>
              <a:gd name="T4" fmla="*/ 532 w 932"/>
              <a:gd name="T5" fmla="*/ 50 h 874"/>
              <a:gd name="T6" fmla="*/ 395 w 932"/>
              <a:gd name="T7" fmla="*/ 122 h 874"/>
              <a:gd name="T8" fmla="*/ 327 w 932"/>
              <a:gd name="T9" fmla="*/ 67 h 874"/>
              <a:gd name="T10" fmla="*/ 288 w 932"/>
              <a:gd name="T11" fmla="*/ 0 h 874"/>
              <a:gd name="T12" fmla="*/ 186 w 932"/>
              <a:gd name="T13" fmla="*/ 70 h 874"/>
              <a:gd name="T14" fmla="*/ 16 w 932"/>
              <a:gd name="T15" fmla="*/ 72 h 874"/>
              <a:gd name="T16" fmla="*/ 17 w 932"/>
              <a:gd name="T17" fmla="*/ 139 h 874"/>
              <a:gd name="T18" fmla="*/ 395 w 932"/>
              <a:gd name="T19" fmla="*/ 362 h 874"/>
              <a:gd name="T20" fmla="*/ 41 w 932"/>
              <a:gd name="T21" fmla="*/ 555 h 874"/>
              <a:gd name="T22" fmla="*/ 55 w 932"/>
              <a:gd name="T23" fmla="*/ 668 h 874"/>
              <a:gd name="T24" fmla="*/ 200 w 932"/>
              <a:gd name="T25" fmla="*/ 831 h 874"/>
              <a:gd name="T26" fmla="*/ 257 w 932"/>
              <a:gd name="T27" fmla="*/ 801 h 874"/>
              <a:gd name="T28" fmla="*/ 264 w 932"/>
              <a:gd name="T29" fmla="*/ 692 h 874"/>
              <a:gd name="T30" fmla="*/ 723 w 932"/>
              <a:gd name="T31" fmla="*/ 865 h 874"/>
              <a:gd name="T32" fmla="*/ 756 w 932"/>
              <a:gd name="T33" fmla="*/ 789 h 874"/>
              <a:gd name="T34" fmla="*/ 828 w 932"/>
              <a:gd name="T35" fmla="*/ 655 h 874"/>
              <a:gd name="T36" fmla="*/ 827 w 932"/>
              <a:gd name="T37" fmla="*/ 568 h 874"/>
              <a:gd name="T38" fmla="*/ 757 w 932"/>
              <a:gd name="T39" fmla="*/ 589 h 874"/>
              <a:gd name="T40" fmla="*/ 835 w 932"/>
              <a:gd name="T41" fmla="*/ 443 h 874"/>
              <a:gd name="T42" fmla="*/ 817 w 932"/>
              <a:gd name="T43" fmla="*/ 363 h 874"/>
              <a:gd name="T44" fmla="*/ 713 w 932"/>
              <a:gd name="T45" fmla="*/ 357 h 874"/>
              <a:gd name="T46" fmla="*/ 912 w 932"/>
              <a:gd name="T47" fmla="*/ 112 h 874"/>
              <a:gd name="T48" fmla="*/ 904 w 932"/>
              <a:gd name="T49" fmla="*/ 14 h 874"/>
              <a:gd name="T50" fmla="*/ 904 w 932"/>
              <a:gd name="T51" fmla="*/ 61 h 874"/>
              <a:gd name="T52" fmla="*/ 691 w 932"/>
              <a:gd name="T53" fmla="*/ 295 h 874"/>
              <a:gd name="T54" fmla="*/ 775 w 932"/>
              <a:gd name="T55" fmla="*/ 391 h 874"/>
              <a:gd name="T56" fmla="*/ 819 w 932"/>
              <a:gd name="T57" fmla="*/ 415 h 874"/>
              <a:gd name="T58" fmla="*/ 723 w 932"/>
              <a:gd name="T59" fmla="*/ 538 h 874"/>
              <a:gd name="T60" fmla="*/ 808 w 932"/>
              <a:gd name="T61" fmla="*/ 604 h 874"/>
              <a:gd name="T62" fmla="*/ 827 w 932"/>
              <a:gd name="T63" fmla="*/ 593 h 874"/>
              <a:gd name="T64" fmla="*/ 826 w 932"/>
              <a:gd name="T65" fmla="*/ 596 h 874"/>
              <a:gd name="T66" fmla="*/ 820 w 932"/>
              <a:gd name="T67" fmla="*/ 644 h 874"/>
              <a:gd name="T68" fmla="*/ 770 w 932"/>
              <a:gd name="T69" fmla="*/ 684 h 874"/>
              <a:gd name="T70" fmla="*/ 742 w 932"/>
              <a:gd name="T71" fmla="*/ 848 h 874"/>
              <a:gd name="T72" fmla="*/ 743 w 932"/>
              <a:gd name="T73" fmla="*/ 848 h 874"/>
              <a:gd name="T74" fmla="*/ 747 w 932"/>
              <a:gd name="T75" fmla="*/ 846 h 874"/>
              <a:gd name="T76" fmla="*/ 569 w 932"/>
              <a:gd name="T77" fmla="*/ 468 h 874"/>
              <a:gd name="T78" fmla="*/ 237 w 932"/>
              <a:gd name="T79" fmla="*/ 744 h 874"/>
              <a:gd name="T80" fmla="*/ 238 w 932"/>
              <a:gd name="T81" fmla="*/ 784 h 874"/>
              <a:gd name="T82" fmla="*/ 225 w 932"/>
              <a:gd name="T83" fmla="*/ 796 h 874"/>
              <a:gd name="T84" fmla="*/ 209 w 932"/>
              <a:gd name="T85" fmla="*/ 805 h 874"/>
              <a:gd name="T86" fmla="*/ 209 w 932"/>
              <a:gd name="T87" fmla="*/ 806 h 874"/>
              <a:gd name="T88" fmla="*/ 196 w 932"/>
              <a:gd name="T89" fmla="*/ 784 h 874"/>
              <a:gd name="T90" fmla="*/ 29 w 932"/>
              <a:gd name="T91" fmla="*/ 611 h 874"/>
              <a:gd name="T92" fmla="*/ 53 w 932"/>
              <a:gd name="T93" fmla="*/ 580 h 874"/>
              <a:gd name="T94" fmla="*/ 57 w 932"/>
              <a:gd name="T95" fmla="*/ 580 h 874"/>
              <a:gd name="T96" fmla="*/ 424 w 932"/>
              <a:gd name="T97" fmla="*/ 368 h 874"/>
              <a:gd name="T98" fmla="*/ 28 w 932"/>
              <a:gd name="T99" fmla="*/ 111 h 874"/>
              <a:gd name="T100" fmla="*/ 26 w 932"/>
              <a:gd name="T101" fmla="*/ 113 h 874"/>
              <a:gd name="T102" fmla="*/ 29 w 932"/>
              <a:gd name="T103" fmla="*/ 99 h 874"/>
              <a:gd name="T104" fmla="*/ 46 w 932"/>
              <a:gd name="T105" fmla="*/ 95 h 874"/>
              <a:gd name="T106" fmla="*/ 237 w 932"/>
              <a:gd name="T107" fmla="*/ 65 h 874"/>
              <a:gd name="T108" fmla="*/ 310 w 932"/>
              <a:gd name="T109" fmla="*/ 36 h 874"/>
              <a:gd name="T110" fmla="*/ 309 w 932"/>
              <a:gd name="T111" fmla="*/ 42 h 874"/>
              <a:gd name="T112" fmla="*/ 382 w 932"/>
              <a:gd name="T113" fmla="*/ 148 h 874"/>
              <a:gd name="T114" fmla="*/ 484 w 932"/>
              <a:gd name="T115" fmla="*/ 84 h 874"/>
              <a:gd name="T116" fmla="*/ 534 w 932"/>
              <a:gd name="T117" fmla="*/ 81 h 874"/>
              <a:gd name="T118" fmla="*/ 538 w 932"/>
              <a:gd name="T119" fmla="*/ 83 h 874"/>
              <a:gd name="T120" fmla="*/ 540 w 932"/>
              <a:gd name="T121" fmla="*/ 83 h 874"/>
              <a:gd name="T122" fmla="*/ 537 w 932"/>
              <a:gd name="T123" fmla="*/ 84 h 874"/>
              <a:gd name="T124" fmla="*/ 625 w 932"/>
              <a:gd name="T125" fmla="*/ 211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2" h="874">
                <a:moveTo>
                  <a:pt x="873" y="17"/>
                </a:moveTo>
                <a:cubicBezTo>
                  <a:pt x="873" y="3"/>
                  <a:pt x="873" y="3"/>
                  <a:pt x="873" y="3"/>
                </a:cubicBezTo>
                <a:cubicBezTo>
                  <a:pt x="872" y="3"/>
                  <a:pt x="871" y="3"/>
                  <a:pt x="870" y="3"/>
                </a:cubicBezTo>
                <a:cubicBezTo>
                  <a:pt x="861" y="3"/>
                  <a:pt x="850" y="4"/>
                  <a:pt x="839" y="8"/>
                </a:cubicBezTo>
                <a:cubicBezTo>
                  <a:pt x="828" y="11"/>
                  <a:pt x="818" y="17"/>
                  <a:pt x="808" y="27"/>
                </a:cubicBezTo>
                <a:cubicBezTo>
                  <a:pt x="818" y="37"/>
                  <a:pt x="818" y="37"/>
                  <a:pt x="818" y="37"/>
                </a:cubicBezTo>
                <a:cubicBezTo>
                  <a:pt x="809" y="26"/>
                  <a:pt x="809" y="26"/>
                  <a:pt x="809" y="26"/>
                </a:cubicBezTo>
                <a:cubicBezTo>
                  <a:pt x="632" y="176"/>
                  <a:pt x="632" y="176"/>
                  <a:pt x="632" y="176"/>
                </a:cubicBezTo>
                <a:cubicBezTo>
                  <a:pt x="628" y="179"/>
                  <a:pt x="622" y="182"/>
                  <a:pt x="616" y="184"/>
                </a:cubicBezTo>
                <a:cubicBezTo>
                  <a:pt x="610" y="186"/>
                  <a:pt x="603" y="188"/>
                  <a:pt x="596" y="188"/>
                </a:cubicBezTo>
                <a:cubicBezTo>
                  <a:pt x="590" y="188"/>
                  <a:pt x="584" y="187"/>
                  <a:pt x="580" y="185"/>
                </a:cubicBezTo>
                <a:cubicBezTo>
                  <a:pt x="580" y="185"/>
                  <a:pt x="580" y="185"/>
                  <a:pt x="580" y="185"/>
                </a:cubicBezTo>
                <a:cubicBezTo>
                  <a:pt x="538" y="169"/>
                  <a:pt x="538" y="169"/>
                  <a:pt x="538" y="169"/>
                </a:cubicBezTo>
                <a:cubicBezTo>
                  <a:pt x="538" y="169"/>
                  <a:pt x="538" y="169"/>
                  <a:pt x="538" y="169"/>
                </a:cubicBezTo>
                <a:cubicBezTo>
                  <a:pt x="533" y="167"/>
                  <a:pt x="531" y="165"/>
                  <a:pt x="529" y="162"/>
                </a:cubicBezTo>
                <a:cubicBezTo>
                  <a:pt x="527" y="160"/>
                  <a:pt x="526" y="157"/>
                  <a:pt x="526" y="154"/>
                </a:cubicBezTo>
                <a:cubicBezTo>
                  <a:pt x="526" y="151"/>
                  <a:pt x="527" y="148"/>
                  <a:pt x="530" y="144"/>
                </a:cubicBezTo>
                <a:cubicBezTo>
                  <a:pt x="560" y="100"/>
                  <a:pt x="560" y="100"/>
                  <a:pt x="560" y="100"/>
                </a:cubicBezTo>
                <a:cubicBezTo>
                  <a:pt x="548" y="92"/>
                  <a:pt x="548" y="92"/>
                  <a:pt x="548" y="92"/>
                </a:cubicBezTo>
                <a:cubicBezTo>
                  <a:pt x="560" y="100"/>
                  <a:pt x="560" y="100"/>
                  <a:pt x="560" y="100"/>
                </a:cubicBezTo>
                <a:cubicBezTo>
                  <a:pt x="562" y="97"/>
                  <a:pt x="563" y="95"/>
                  <a:pt x="564" y="92"/>
                </a:cubicBezTo>
                <a:cubicBezTo>
                  <a:pt x="565" y="89"/>
                  <a:pt x="566" y="86"/>
                  <a:pt x="566" y="83"/>
                </a:cubicBezTo>
                <a:cubicBezTo>
                  <a:pt x="566" y="78"/>
                  <a:pt x="565" y="74"/>
                  <a:pt x="563" y="71"/>
                </a:cubicBezTo>
                <a:cubicBezTo>
                  <a:pt x="561" y="68"/>
                  <a:pt x="559" y="65"/>
                  <a:pt x="557" y="63"/>
                </a:cubicBezTo>
                <a:cubicBezTo>
                  <a:pt x="557" y="63"/>
                  <a:pt x="557" y="63"/>
                  <a:pt x="557" y="63"/>
                </a:cubicBezTo>
                <a:cubicBezTo>
                  <a:pt x="554" y="60"/>
                  <a:pt x="551" y="58"/>
                  <a:pt x="548" y="56"/>
                </a:cubicBezTo>
                <a:cubicBezTo>
                  <a:pt x="543" y="54"/>
                  <a:pt x="538" y="52"/>
                  <a:pt x="532" y="50"/>
                </a:cubicBezTo>
                <a:cubicBezTo>
                  <a:pt x="527" y="49"/>
                  <a:pt x="521" y="48"/>
                  <a:pt x="515" y="48"/>
                </a:cubicBezTo>
                <a:cubicBezTo>
                  <a:pt x="509" y="48"/>
                  <a:pt x="502" y="49"/>
                  <a:pt x="496" y="51"/>
                </a:cubicBezTo>
                <a:cubicBezTo>
                  <a:pt x="496" y="51"/>
                  <a:pt x="496" y="51"/>
                  <a:pt x="496" y="51"/>
                </a:cubicBezTo>
                <a:cubicBezTo>
                  <a:pt x="488" y="55"/>
                  <a:pt x="482" y="59"/>
                  <a:pt x="477" y="63"/>
                </a:cubicBezTo>
                <a:cubicBezTo>
                  <a:pt x="472" y="67"/>
                  <a:pt x="470" y="70"/>
                  <a:pt x="469" y="70"/>
                </a:cubicBezTo>
                <a:cubicBezTo>
                  <a:pt x="469" y="70"/>
                  <a:pt x="469" y="70"/>
                  <a:pt x="469" y="70"/>
                </a:cubicBezTo>
                <a:cubicBezTo>
                  <a:pt x="439" y="104"/>
                  <a:pt x="439" y="104"/>
                  <a:pt x="439" y="104"/>
                </a:cubicBezTo>
                <a:cubicBezTo>
                  <a:pt x="434" y="109"/>
                  <a:pt x="427" y="113"/>
                  <a:pt x="419" y="116"/>
                </a:cubicBezTo>
                <a:cubicBezTo>
                  <a:pt x="411" y="120"/>
                  <a:pt x="402" y="122"/>
                  <a:pt x="395" y="122"/>
                </a:cubicBezTo>
                <a:cubicBezTo>
                  <a:pt x="392" y="122"/>
                  <a:pt x="389" y="121"/>
                  <a:pt x="387" y="121"/>
                </a:cubicBezTo>
                <a:cubicBezTo>
                  <a:pt x="387" y="121"/>
                  <a:pt x="387" y="121"/>
                  <a:pt x="387" y="121"/>
                </a:cubicBezTo>
                <a:cubicBezTo>
                  <a:pt x="315" y="107"/>
                  <a:pt x="315" y="107"/>
                  <a:pt x="315" y="107"/>
                </a:cubicBezTo>
                <a:cubicBezTo>
                  <a:pt x="310" y="106"/>
                  <a:pt x="307" y="105"/>
                  <a:pt x="305" y="103"/>
                </a:cubicBezTo>
                <a:cubicBezTo>
                  <a:pt x="304" y="103"/>
                  <a:pt x="304" y="102"/>
                  <a:pt x="304" y="102"/>
                </a:cubicBezTo>
                <a:cubicBezTo>
                  <a:pt x="304" y="101"/>
                  <a:pt x="304" y="101"/>
                  <a:pt x="304" y="100"/>
                </a:cubicBezTo>
                <a:cubicBezTo>
                  <a:pt x="304" y="99"/>
                  <a:pt x="304" y="97"/>
                  <a:pt x="306" y="94"/>
                </a:cubicBezTo>
                <a:cubicBezTo>
                  <a:pt x="327" y="67"/>
                  <a:pt x="327" y="67"/>
                  <a:pt x="327" y="67"/>
                </a:cubicBezTo>
                <a:cubicBezTo>
                  <a:pt x="327" y="67"/>
                  <a:pt x="327" y="67"/>
                  <a:pt x="327" y="67"/>
                </a:cubicBezTo>
                <a:cubicBezTo>
                  <a:pt x="331" y="62"/>
                  <a:pt x="333" y="57"/>
                  <a:pt x="335" y="52"/>
                </a:cubicBezTo>
                <a:cubicBezTo>
                  <a:pt x="337" y="47"/>
                  <a:pt x="338" y="42"/>
                  <a:pt x="338" y="37"/>
                </a:cubicBezTo>
                <a:cubicBezTo>
                  <a:pt x="338" y="36"/>
                  <a:pt x="338" y="34"/>
                  <a:pt x="338" y="33"/>
                </a:cubicBezTo>
                <a:cubicBezTo>
                  <a:pt x="338" y="33"/>
                  <a:pt x="338" y="33"/>
                  <a:pt x="338" y="33"/>
                </a:cubicBezTo>
                <a:cubicBezTo>
                  <a:pt x="338" y="33"/>
                  <a:pt x="338" y="33"/>
                  <a:pt x="338" y="33"/>
                </a:cubicBezTo>
                <a:cubicBezTo>
                  <a:pt x="337" y="30"/>
                  <a:pt x="336" y="27"/>
                  <a:pt x="335" y="24"/>
                </a:cubicBezTo>
                <a:cubicBezTo>
                  <a:pt x="333" y="19"/>
                  <a:pt x="329" y="16"/>
                  <a:pt x="326" y="13"/>
                </a:cubicBezTo>
                <a:cubicBezTo>
                  <a:pt x="320" y="8"/>
                  <a:pt x="314" y="5"/>
                  <a:pt x="308" y="3"/>
                </a:cubicBezTo>
                <a:cubicBezTo>
                  <a:pt x="301" y="1"/>
                  <a:pt x="294" y="0"/>
                  <a:pt x="288" y="0"/>
                </a:cubicBezTo>
                <a:cubicBezTo>
                  <a:pt x="284" y="0"/>
                  <a:pt x="280" y="0"/>
                  <a:pt x="276" y="1"/>
                </a:cubicBezTo>
                <a:cubicBezTo>
                  <a:pt x="276" y="1"/>
                  <a:pt x="276" y="1"/>
                  <a:pt x="276" y="1"/>
                </a:cubicBezTo>
                <a:cubicBezTo>
                  <a:pt x="270" y="3"/>
                  <a:pt x="265" y="5"/>
                  <a:pt x="259" y="9"/>
                </a:cubicBezTo>
                <a:cubicBezTo>
                  <a:pt x="251" y="13"/>
                  <a:pt x="243" y="19"/>
                  <a:pt x="236" y="26"/>
                </a:cubicBezTo>
                <a:cubicBezTo>
                  <a:pt x="228" y="33"/>
                  <a:pt x="221" y="40"/>
                  <a:pt x="215" y="46"/>
                </a:cubicBezTo>
                <a:cubicBezTo>
                  <a:pt x="215" y="46"/>
                  <a:pt x="215" y="46"/>
                  <a:pt x="215" y="46"/>
                </a:cubicBezTo>
                <a:cubicBezTo>
                  <a:pt x="209" y="53"/>
                  <a:pt x="209" y="53"/>
                  <a:pt x="209" y="53"/>
                </a:cubicBezTo>
                <a:cubicBezTo>
                  <a:pt x="209" y="53"/>
                  <a:pt x="209" y="53"/>
                  <a:pt x="209" y="53"/>
                </a:cubicBezTo>
                <a:cubicBezTo>
                  <a:pt x="204" y="59"/>
                  <a:pt x="195" y="65"/>
                  <a:pt x="186" y="70"/>
                </a:cubicBezTo>
                <a:cubicBezTo>
                  <a:pt x="176" y="74"/>
                  <a:pt x="165" y="76"/>
                  <a:pt x="157" y="76"/>
                </a:cubicBezTo>
                <a:cubicBezTo>
                  <a:pt x="157" y="76"/>
                  <a:pt x="156" y="76"/>
                  <a:pt x="156" y="76"/>
                </a:cubicBezTo>
                <a:cubicBezTo>
                  <a:pt x="156" y="76"/>
                  <a:pt x="156" y="76"/>
                  <a:pt x="156" y="76"/>
                </a:cubicBezTo>
                <a:cubicBezTo>
                  <a:pt x="95" y="74"/>
                  <a:pt x="95" y="74"/>
                  <a:pt x="95" y="74"/>
                </a:cubicBezTo>
                <a:cubicBezTo>
                  <a:pt x="87" y="74"/>
                  <a:pt x="76" y="72"/>
                  <a:pt x="66" y="70"/>
                </a:cubicBezTo>
                <a:cubicBezTo>
                  <a:pt x="60" y="69"/>
                  <a:pt x="55" y="68"/>
                  <a:pt x="50" y="67"/>
                </a:cubicBezTo>
                <a:cubicBezTo>
                  <a:pt x="46" y="67"/>
                  <a:pt x="41" y="66"/>
                  <a:pt x="36" y="66"/>
                </a:cubicBezTo>
                <a:cubicBezTo>
                  <a:pt x="35" y="66"/>
                  <a:pt x="34" y="66"/>
                  <a:pt x="33" y="66"/>
                </a:cubicBezTo>
                <a:cubicBezTo>
                  <a:pt x="27" y="67"/>
                  <a:pt x="21" y="68"/>
                  <a:pt x="16" y="72"/>
                </a:cubicBezTo>
                <a:cubicBezTo>
                  <a:pt x="11" y="76"/>
                  <a:pt x="7" y="81"/>
                  <a:pt x="4" y="88"/>
                </a:cubicBezTo>
                <a:cubicBezTo>
                  <a:pt x="3" y="88"/>
                  <a:pt x="3" y="88"/>
                  <a:pt x="3" y="88"/>
                </a:cubicBezTo>
                <a:cubicBezTo>
                  <a:pt x="3" y="89"/>
                  <a:pt x="3" y="89"/>
                  <a:pt x="3" y="89"/>
                </a:cubicBezTo>
                <a:cubicBezTo>
                  <a:pt x="3" y="89"/>
                  <a:pt x="2" y="91"/>
                  <a:pt x="2" y="94"/>
                </a:cubicBezTo>
                <a:cubicBezTo>
                  <a:pt x="1" y="98"/>
                  <a:pt x="0" y="102"/>
                  <a:pt x="0" y="107"/>
                </a:cubicBezTo>
                <a:cubicBezTo>
                  <a:pt x="0" y="111"/>
                  <a:pt x="0" y="115"/>
                  <a:pt x="2" y="119"/>
                </a:cubicBezTo>
                <a:cubicBezTo>
                  <a:pt x="2" y="119"/>
                  <a:pt x="2" y="119"/>
                  <a:pt x="2" y="119"/>
                </a:cubicBezTo>
                <a:cubicBezTo>
                  <a:pt x="3" y="123"/>
                  <a:pt x="4" y="126"/>
                  <a:pt x="6" y="128"/>
                </a:cubicBezTo>
                <a:cubicBezTo>
                  <a:pt x="9" y="132"/>
                  <a:pt x="13" y="136"/>
                  <a:pt x="17" y="139"/>
                </a:cubicBezTo>
                <a:cubicBezTo>
                  <a:pt x="23" y="143"/>
                  <a:pt x="30" y="148"/>
                  <a:pt x="37" y="151"/>
                </a:cubicBezTo>
                <a:cubicBezTo>
                  <a:pt x="44" y="155"/>
                  <a:pt x="51" y="159"/>
                  <a:pt x="57" y="162"/>
                </a:cubicBezTo>
                <a:cubicBezTo>
                  <a:pt x="139" y="207"/>
                  <a:pt x="317" y="301"/>
                  <a:pt x="392" y="341"/>
                </a:cubicBezTo>
                <a:cubicBezTo>
                  <a:pt x="392" y="341"/>
                  <a:pt x="392" y="341"/>
                  <a:pt x="392" y="341"/>
                </a:cubicBezTo>
                <a:cubicBezTo>
                  <a:pt x="396" y="343"/>
                  <a:pt x="398" y="345"/>
                  <a:pt x="399" y="347"/>
                </a:cubicBezTo>
                <a:cubicBezTo>
                  <a:pt x="400" y="348"/>
                  <a:pt x="401" y="350"/>
                  <a:pt x="401" y="352"/>
                </a:cubicBezTo>
                <a:cubicBezTo>
                  <a:pt x="401" y="353"/>
                  <a:pt x="400" y="354"/>
                  <a:pt x="399" y="356"/>
                </a:cubicBezTo>
                <a:cubicBezTo>
                  <a:pt x="399" y="358"/>
                  <a:pt x="397" y="360"/>
                  <a:pt x="395" y="362"/>
                </a:cubicBezTo>
                <a:cubicBezTo>
                  <a:pt x="395" y="362"/>
                  <a:pt x="395" y="362"/>
                  <a:pt x="395" y="362"/>
                </a:cubicBezTo>
                <a:cubicBezTo>
                  <a:pt x="181" y="551"/>
                  <a:pt x="181" y="551"/>
                  <a:pt x="181" y="551"/>
                </a:cubicBezTo>
                <a:cubicBezTo>
                  <a:pt x="177" y="555"/>
                  <a:pt x="170" y="559"/>
                  <a:pt x="162" y="562"/>
                </a:cubicBezTo>
                <a:cubicBezTo>
                  <a:pt x="154" y="565"/>
                  <a:pt x="146" y="566"/>
                  <a:pt x="138" y="566"/>
                </a:cubicBezTo>
                <a:cubicBezTo>
                  <a:pt x="134" y="566"/>
                  <a:pt x="130" y="566"/>
                  <a:pt x="127" y="565"/>
                </a:cubicBezTo>
                <a:cubicBezTo>
                  <a:pt x="105" y="559"/>
                  <a:pt x="105" y="559"/>
                  <a:pt x="105" y="559"/>
                </a:cubicBezTo>
                <a:cubicBezTo>
                  <a:pt x="97" y="558"/>
                  <a:pt x="89" y="556"/>
                  <a:pt x="81" y="554"/>
                </a:cubicBezTo>
                <a:cubicBezTo>
                  <a:pt x="73" y="553"/>
                  <a:pt x="65" y="552"/>
                  <a:pt x="57" y="552"/>
                </a:cubicBezTo>
                <a:cubicBezTo>
                  <a:pt x="55" y="552"/>
                  <a:pt x="52" y="552"/>
                  <a:pt x="49" y="552"/>
                </a:cubicBezTo>
                <a:cubicBezTo>
                  <a:pt x="47" y="553"/>
                  <a:pt x="44" y="553"/>
                  <a:pt x="41" y="555"/>
                </a:cubicBezTo>
                <a:cubicBezTo>
                  <a:pt x="41" y="555"/>
                  <a:pt x="41" y="555"/>
                  <a:pt x="41" y="555"/>
                </a:cubicBezTo>
                <a:cubicBezTo>
                  <a:pt x="38" y="556"/>
                  <a:pt x="34" y="559"/>
                  <a:pt x="31" y="561"/>
                </a:cubicBezTo>
                <a:cubicBezTo>
                  <a:pt x="25" y="566"/>
                  <a:pt x="19" y="571"/>
                  <a:pt x="14" y="578"/>
                </a:cubicBezTo>
                <a:cubicBezTo>
                  <a:pt x="8" y="585"/>
                  <a:pt x="4" y="593"/>
                  <a:pt x="1" y="603"/>
                </a:cubicBezTo>
                <a:cubicBezTo>
                  <a:pt x="1" y="605"/>
                  <a:pt x="0" y="607"/>
                  <a:pt x="0" y="609"/>
                </a:cubicBezTo>
                <a:cubicBezTo>
                  <a:pt x="0" y="614"/>
                  <a:pt x="1" y="617"/>
                  <a:pt x="2" y="621"/>
                </a:cubicBezTo>
                <a:cubicBezTo>
                  <a:pt x="5" y="627"/>
                  <a:pt x="8" y="632"/>
                  <a:pt x="12" y="637"/>
                </a:cubicBezTo>
                <a:cubicBezTo>
                  <a:pt x="18" y="644"/>
                  <a:pt x="25" y="650"/>
                  <a:pt x="33" y="655"/>
                </a:cubicBezTo>
                <a:cubicBezTo>
                  <a:pt x="40" y="660"/>
                  <a:pt x="48" y="665"/>
                  <a:pt x="55" y="668"/>
                </a:cubicBezTo>
                <a:cubicBezTo>
                  <a:pt x="67" y="673"/>
                  <a:pt x="80" y="677"/>
                  <a:pt x="92" y="683"/>
                </a:cubicBezTo>
                <a:cubicBezTo>
                  <a:pt x="103" y="689"/>
                  <a:pt x="113" y="695"/>
                  <a:pt x="120" y="703"/>
                </a:cubicBezTo>
                <a:cubicBezTo>
                  <a:pt x="120" y="703"/>
                  <a:pt x="120" y="703"/>
                  <a:pt x="120" y="703"/>
                </a:cubicBezTo>
                <a:cubicBezTo>
                  <a:pt x="141" y="725"/>
                  <a:pt x="154" y="753"/>
                  <a:pt x="163" y="776"/>
                </a:cubicBezTo>
                <a:cubicBezTo>
                  <a:pt x="163" y="776"/>
                  <a:pt x="163" y="776"/>
                  <a:pt x="163" y="776"/>
                </a:cubicBezTo>
                <a:cubicBezTo>
                  <a:pt x="164" y="781"/>
                  <a:pt x="167" y="786"/>
                  <a:pt x="169" y="792"/>
                </a:cubicBezTo>
                <a:cubicBezTo>
                  <a:pt x="173" y="801"/>
                  <a:pt x="177" y="810"/>
                  <a:pt x="183" y="817"/>
                </a:cubicBezTo>
                <a:cubicBezTo>
                  <a:pt x="186" y="821"/>
                  <a:pt x="189" y="825"/>
                  <a:pt x="193" y="828"/>
                </a:cubicBezTo>
                <a:cubicBezTo>
                  <a:pt x="195" y="829"/>
                  <a:pt x="198" y="830"/>
                  <a:pt x="200" y="831"/>
                </a:cubicBezTo>
                <a:cubicBezTo>
                  <a:pt x="203" y="832"/>
                  <a:pt x="206" y="833"/>
                  <a:pt x="209" y="833"/>
                </a:cubicBezTo>
                <a:cubicBezTo>
                  <a:pt x="210" y="833"/>
                  <a:pt x="212" y="833"/>
                  <a:pt x="213" y="833"/>
                </a:cubicBezTo>
                <a:cubicBezTo>
                  <a:pt x="213" y="833"/>
                  <a:pt x="213" y="833"/>
                  <a:pt x="213" y="833"/>
                </a:cubicBezTo>
                <a:cubicBezTo>
                  <a:pt x="223" y="831"/>
                  <a:pt x="231" y="826"/>
                  <a:pt x="236" y="823"/>
                </a:cubicBezTo>
                <a:cubicBezTo>
                  <a:pt x="241" y="819"/>
                  <a:pt x="245" y="815"/>
                  <a:pt x="245" y="815"/>
                </a:cubicBezTo>
                <a:cubicBezTo>
                  <a:pt x="245" y="815"/>
                  <a:pt x="245" y="815"/>
                  <a:pt x="245" y="815"/>
                </a:cubicBezTo>
                <a:cubicBezTo>
                  <a:pt x="245" y="815"/>
                  <a:pt x="245" y="815"/>
                  <a:pt x="245" y="815"/>
                </a:cubicBezTo>
                <a:cubicBezTo>
                  <a:pt x="245" y="815"/>
                  <a:pt x="247" y="813"/>
                  <a:pt x="249" y="811"/>
                </a:cubicBezTo>
                <a:cubicBezTo>
                  <a:pt x="251" y="808"/>
                  <a:pt x="254" y="805"/>
                  <a:pt x="257" y="801"/>
                </a:cubicBezTo>
                <a:cubicBezTo>
                  <a:pt x="257" y="801"/>
                  <a:pt x="257" y="801"/>
                  <a:pt x="257" y="801"/>
                </a:cubicBezTo>
                <a:cubicBezTo>
                  <a:pt x="260" y="799"/>
                  <a:pt x="261" y="796"/>
                  <a:pt x="263" y="793"/>
                </a:cubicBezTo>
                <a:cubicBezTo>
                  <a:pt x="264" y="789"/>
                  <a:pt x="265" y="785"/>
                  <a:pt x="266" y="780"/>
                </a:cubicBezTo>
                <a:cubicBezTo>
                  <a:pt x="267" y="776"/>
                  <a:pt x="267" y="771"/>
                  <a:pt x="267" y="766"/>
                </a:cubicBezTo>
                <a:cubicBezTo>
                  <a:pt x="267" y="757"/>
                  <a:pt x="266" y="747"/>
                  <a:pt x="264" y="737"/>
                </a:cubicBezTo>
                <a:cubicBezTo>
                  <a:pt x="264" y="737"/>
                  <a:pt x="264" y="737"/>
                  <a:pt x="264" y="737"/>
                </a:cubicBezTo>
                <a:cubicBezTo>
                  <a:pt x="260" y="723"/>
                  <a:pt x="260" y="723"/>
                  <a:pt x="260" y="723"/>
                </a:cubicBezTo>
                <a:cubicBezTo>
                  <a:pt x="260" y="721"/>
                  <a:pt x="259" y="718"/>
                  <a:pt x="259" y="715"/>
                </a:cubicBezTo>
                <a:cubicBezTo>
                  <a:pt x="259" y="708"/>
                  <a:pt x="261" y="700"/>
                  <a:pt x="264" y="692"/>
                </a:cubicBezTo>
                <a:cubicBezTo>
                  <a:pt x="267" y="685"/>
                  <a:pt x="272" y="679"/>
                  <a:pt x="276" y="675"/>
                </a:cubicBezTo>
                <a:cubicBezTo>
                  <a:pt x="520" y="474"/>
                  <a:pt x="520" y="474"/>
                  <a:pt x="520" y="474"/>
                </a:cubicBezTo>
                <a:cubicBezTo>
                  <a:pt x="524" y="471"/>
                  <a:pt x="528" y="470"/>
                  <a:pt x="531" y="469"/>
                </a:cubicBezTo>
                <a:cubicBezTo>
                  <a:pt x="533" y="470"/>
                  <a:pt x="535" y="470"/>
                  <a:pt x="538" y="472"/>
                </a:cubicBezTo>
                <a:cubicBezTo>
                  <a:pt x="540" y="473"/>
                  <a:pt x="542" y="476"/>
                  <a:pt x="544" y="480"/>
                </a:cubicBezTo>
                <a:cubicBezTo>
                  <a:pt x="544" y="480"/>
                  <a:pt x="544" y="480"/>
                  <a:pt x="544" y="480"/>
                </a:cubicBezTo>
                <a:cubicBezTo>
                  <a:pt x="697" y="833"/>
                  <a:pt x="697" y="833"/>
                  <a:pt x="697" y="833"/>
                </a:cubicBezTo>
                <a:cubicBezTo>
                  <a:pt x="699" y="838"/>
                  <a:pt x="702" y="842"/>
                  <a:pt x="705" y="847"/>
                </a:cubicBezTo>
                <a:cubicBezTo>
                  <a:pt x="710" y="853"/>
                  <a:pt x="716" y="860"/>
                  <a:pt x="723" y="865"/>
                </a:cubicBezTo>
                <a:cubicBezTo>
                  <a:pt x="726" y="867"/>
                  <a:pt x="730" y="869"/>
                  <a:pt x="734" y="871"/>
                </a:cubicBezTo>
                <a:cubicBezTo>
                  <a:pt x="738" y="873"/>
                  <a:pt x="742" y="874"/>
                  <a:pt x="747" y="874"/>
                </a:cubicBezTo>
                <a:cubicBezTo>
                  <a:pt x="749" y="874"/>
                  <a:pt x="751" y="874"/>
                  <a:pt x="754" y="873"/>
                </a:cubicBezTo>
                <a:cubicBezTo>
                  <a:pt x="757" y="872"/>
                  <a:pt x="761" y="870"/>
                  <a:pt x="763" y="867"/>
                </a:cubicBezTo>
                <a:cubicBezTo>
                  <a:pt x="766" y="864"/>
                  <a:pt x="768" y="860"/>
                  <a:pt x="769" y="857"/>
                </a:cubicBezTo>
                <a:cubicBezTo>
                  <a:pt x="769" y="857"/>
                  <a:pt x="769" y="857"/>
                  <a:pt x="769" y="857"/>
                </a:cubicBezTo>
                <a:cubicBezTo>
                  <a:pt x="772" y="849"/>
                  <a:pt x="773" y="839"/>
                  <a:pt x="773" y="827"/>
                </a:cubicBezTo>
                <a:cubicBezTo>
                  <a:pt x="773" y="816"/>
                  <a:pt x="772" y="803"/>
                  <a:pt x="770" y="787"/>
                </a:cubicBezTo>
                <a:cubicBezTo>
                  <a:pt x="756" y="789"/>
                  <a:pt x="756" y="789"/>
                  <a:pt x="756" y="789"/>
                </a:cubicBezTo>
                <a:cubicBezTo>
                  <a:pt x="770" y="787"/>
                  <a:pt x="770" y="787"/>
                  <a:pt x="770" y="787"/>
                </a:cubicBezTo>
                <a:cubicBezTo>
                  <a:pt x="770" y="787"/>
                  <a:pt x="769" y="783"/>
                  <a:pt x="769" y="777"/>
                </a:cubicBezTo>
                <a:cubicBezTo>
                  <a:pt x="768" y="771"/>
                  <a:pt x="767" y="762"/>
                  <a:pt x="766" y="753"/>
                </a:cubicBezTo>
                <a:cubicBezTo>
                  <a:pt x="766" y="752"/>
                  <a:pt x="766" y="751"/>
                  <a:pt x="766" y="750"/>
                </a:cubicBezTo>
                <a:cubicBezTo>
                  <a:pt x="766" y="743"/>
                  <a:pt x="768" y="735"/>
                  <a:pt x="772" y="726"/>
                </a:cubicBezTo>
                <a:cubicBezTo>
                  <a:pt x="776" y="718"/>
                  <a:pt x="782" y="711"/>
                  <a:pt x="787" y="706"/>
                </a:cubicBezTo>
                <a:cubicBezTo>
                  <a:pt x="787" y="706"/>
                  <a:pt x="787" y="706"/>
                  <a:pt x="787" y="706"/>
                </a:cubicBezTo>
                <a:cubicBezTo>
                  <a:pt x="837" y="666"/>
                  <a:pt x="837" y="666"/>
                  <a:pt x="837" y="666"/>
                </a:cubicBezTo>
                <a:cubicBezTo>
                  <a:pt x="828" y="655"/>
                  <a:pt x="828" y="655"/>
                  <a:pt x="828" y="655"/>
                </a:cubicBezTo>
                <a:cubicBezTo>
                  <a:pt x="837" y="667"/>
                  <a:pt x="837" y="667"/>
                  <a:pt x="837" y="667"/>
                </a:cubicBezTo>
                <a:cubicBezTo>
                  <a:pt x="837" y="666"/>
                  <a:pt x="842" y="663"/>
                  <a:pt x="847" y="657"/>
                </a:cubicBezTo>
                <a:cubicBezTo>
                  <a:pt x="852" y="650"/>
                  <a:pt x="858" y="641"/>
                  <a:pt x="862" y="630"/>
                </a:cubicBezTo>
                <a:cubicBezTo>
                  <a:pt x="862" y="630"/>
                  <a:pt x="862" y="630"/>
                  <a:pt x="862" y="630"/>
                </a:cubicBezTo>
                <a:cubicBezTo>
                  <a:pt x="863" y="625"/>
                  <a:pt x="863" y="621"/>
                  <a:pt x="863" y="617"/>
                </a:cubicBezTo>
                <a:cubicBezTo>
                  <a:pt x="863" y="611"/>
                  <a:pt x="862" y="605"/>
                  <a:pt x="861" y="600"/>
                </a:cubicBezTo>
                <a:cubicBezTo>
                  <a:pt x="858" y="592"/>
                  <a:pt x="854" y="585"/>
                  <a:pt x="849" y="579"/>
                </a:cubicBezTo>
                <a:cubicBezTo>
                  <a:pt x="847" y="576"/>
                  <a:pt x="844" y="574"/>
                  <a:pt x="840" y="572"/>
                </a:cubicBezTo>
                <a:cubicBezTo>
                  <a:pt x="837" y="570"/>
                  <a:pt x="832" y="568"/>
                  <a:pt x="827" y="568"/>
                </a:cubicBezTo>
                <a:cubicBezTo>
                  <a:pt x="826" y="568"/>
                  <a:pt x="825" y="568"/>
                  <a:pt x="824" y="568"/>
                </a:cubicBezTo>
                <a:cubicBezTo>
                  <a:pt x="824" y="568"/>
                  <a:pt x="824" y="568"/>
                  <a:pt x="824" y="568"/>
                </a:cubicBezTo>
                <a:cubicBezTo>
                  <a:pt x="819" y="569"/>
                  <a:pt x="815" y="570"/>
                  <a:pt x="810" y="572"/>
                </a:cubicBezTo>
                <a:cubicBezTo>
                  <a:pt x="803" y="575"/>
                  <a:pt x="796" y="578"/>
                  <a:pt x="788" y="582"/>
                </a:cubicBezTo>
                <a:cubicBezTo>
                  <a:pt x="781" y="585"/>
                  <a:pt x="774" y="589"/>
                  <a:pt x="768" y="592"/>
                </a:cubicBezTo>
                <a:cubicBezTo>
                  <a:pt x="768" y="592"/>
                  <a:pt x="768" y="592"/>
                  <a:pt x="768" y="592"/>
                </a:cubicBezTo>
                <a:cubicBezTo>
                  <a:pt x="766" y="593"/>
                  <a:pt x="764" y="593"/>
                  <a:pt x="763" y="593"/>
                </a:cubicBezTo>
                <a:cubicBezTo>
                  <a:pt x="762" y="593"/>
                  <a:pt x="761" y="593"/>
                  <a:pt x="760" y="593"/>
                </a:cubicBezTo>
                <a:cubicBezTo>
                  <a:pt x="759" y="592"/>
                  <a:pt x="758" y="591"/>
                  <a:pt x="757" y="589"/>
                </a:cubicBezTo>
                <a:cubicBezTo>
                  <a:pt x="756" y="587"/>
                  <a:pt x="754" y="584"/>
                  <a:pt x="754" y="579"/>
                </a:cubicBezTo>
                <a:cubicBezTo>
                  <a:pt x="752" y="541"/>
                  <a:pt x="752" y="541"/>
                  <a:pt x="752" y="541"/>
                </a:cubicBezTo>
                <a:cubicBezTo>
                  <a:pt x="752" y="541"/>
                  <a:pt x="752" y="541"/>
                  <a:pt x="752" y="541"/>
                </a:cubicBezTo>
                <a:cubicBezTo>
                  <a:pt x="751" y="540"/>
                  <a:pt x="751" y="539"/>
                  <a:pt x="751" y="538"/>
                </a:cubicBezTo>
                <a:cubicBezTo>
                  <a:pt x="751" y="531"/>
                  <a:pt x="754" y="521"/>
                  <a:pt x="758" y="513"/>
                </a:cubicBezTo>
                <a:cubicBezTo>
                  <a:pt x="763" y="505"/>
                  <a:pt x="769" y="498"/>
                  <a:pt x="775" y="494"/>
                </a:cubicBezTo>
                <a:cubicBezTo>
                  <a:pt x="788" y="486"/>
                  <a:pt x="788" y="486"/>
                  <a:pt x="788" y="486"/>
                </a:cubicBezTo>
                <a:cubicBezTo>
                  <a:pt x="798" y="480"/>
                  <a:pt x="810" y="471"/>
                  <a:pt x="820" y="460"/>
                </a:cubicBezTo>
                <a:cubicBezTo>
                  <a:pt x="826" y="455"/>
                  <a:pt x="831" y="449"/>
                  <a:pt x="835" y="443"/>
                </a:cubicBezTo>
                <a:cubicBezTo>
                  <a:pt x="839" y="437"/>
                  <a:pt x="843" y="431"/>
                  <a:pt x="845" y="424"/>
                </a:cubicBezTo>
                <a:cubicBezTo>
                  <a:pt x="845" y="424"/>
                  <a:pt x="845" y="424"/>
                  <a:pt x="845" y="424"/>
                </a:cubicBezTo>
                <a:cubicBezTo>
                  <a:pt x="846" y="423"/>
                  <a:pt x="846" y="423"/>
                  <a:pt x="846" y="423"/>
                </a:cubicBezTo>
                <a:cubicBezTo>
                  <a:pt x="832" y="419"/>
                  <a:pt x="832" y="419"/>
                  <a:pt x="832" y="419"/>
                </a:cubicBezTo>
                <a:cubicBezTo>
                  <a:pt x="845" y="424"/>
                  <a:pt x="845" y="424"/>
                  <a:pt x="845" y="424"/>
                </a:cubicBezTo>
                <a:cubicBezTo>
                  <a:pt x="847" y="420"/>
                  <a:pt x="847" y="415"/>
                  <a:pt x="847" y="411"/>
                </a:cubicBezTo>
                <a:cubicBezTo>
                  <a:pt x="847" y="404"/>
                  <a:pt x="846" y="398"/>
                  <a:pt x="843" y="392"/>
                </a:cubicBezTo>
                <a:cubicBezTo>
                  <a:pt x="840" y="384"/>
                  <a:pt x="834" y="376"/>
                  <a:pt x="828" y="370"/>
                </a:cubicBezTo>
                <a:cubicBezTo>
                  <a:pt x="825" y="367"/>
                  <a:pt x="821" y="365"/>
                  <a:pt x="817" y="363"/>
                </a:cubicBezTo>
                <a:cubicBezTo>
                  <a:pt x="813" y="361"/>
                  <a:pt x="809" y="359"/>
                  <a:pt x="804" y="359"/>
                </a:cubicBezTo>
                <a:cubicBezTo>
                  <a:pt x="804" y="359"/>
                  <a:pt x="804" y="359"/>
                  <a:pt x="804" y="359"/>
                </a:cubicBezTo>
                <a:cubicBezTo>
                  <a:pt x="803" y="359"/>
                  <a:pt x="802" y="359"/>
                  <a:pt x="801" y="359"/>
                </a:cubicBezTo>
                <a:cubicBezTo>
                  <a:pt x="795" y="359"/>
                  <a:pt x="790" y="359"/>
                  <a:pt x="785" y="360"/>
                </a:cubicBezTo>
                <a:cubicBezTo>
                  <a:pt x="776" y="362"/>
                  <a:pt x="768" y="364"/>
                  <a:pt x="759" y="367"/>
                </a:cubicBezTo>
                <a:cubicBezTo>
                  <a:pt x="751" y="369"/>
                  <a:pt x="743" y="372"/>
                  <a:pt x="736" y="374"/>
                </a:cubicBezTo>
                <a:cubicBezTo>
                  <a:pt x="734" y="374"/>
                  <a:pt x="732" y="374"/>
                  <a:pt x="730" y="374"/>
                </a:cubicBezTo>
                <a:cubicBezTo>
                  <a:pt x="726" y="374"/>
                  <a:pt x="722" y="373"/>
                  <a:pt x="719" y="370"/>
                </a:cubicBezTo>
                <a:cubicBezTo>
                  <a:pt x="716" y="367"/>
                  <a:pt x="713" y="363"/>
                  <a:pt x="713" y="357"/>
                </a:cubicBezTo>
                <a:cubicBezTo>
                  <a:pt x="713" y="357"/>
                  <a:pt x="713" y="357"/>
                  <a:pt x="713" y="357"/>
                </a:cubicBezTo>
                <a:cubicBezTo>
                  <a:pt x="711" y="337"/>
                  <a:pt x="711" y="337"/>
                  <a:pt x="711" y="337"/>
                </a:cubicBezTo>
                <a:cubicBezTo>
                  <a:pt x="711" y="337"/>
                  <a:pt x="711" y="337"/>
                  <a:pt x="711" y="337"/>
                </a:cubicBezTo>
                <a:cubicBezTo>
                  <a:pt x="711" y="336"/>
                  <a:pt x="711" y="335"/>
                  <a:pt x="711" y="333"/>
                </a:cubicBezTo>
                <a:cubicBezTo>
                  <a:pt x="711" y="325"/>
                  <a:pt x="713" y="315"/>
                  <a:pt x="717" y="306"/>
                </a:cubicBezTo>
                <a:cubicBezTo>
                  <a:pt x="720" y="297"/>
                  <a:pt x="726" y="289"/>
                  <a:pt x="731" y="284"/>
                </a:cubicBezTo>
                <a:cubicBezTo>
                  <a:pt x="885" y="143"/>
                  <a:pt x="885" y="143"/>
                  <a:pt x="885" y="143"/>
                </a:cubicBezTo>
                <a:cubicBezTo>
                  <a:pt x="885" y="143"/>
                  <a:pt x="885" y="143"/>
                  <a:pt x="885" y="143"/>
                </a:cubicBezTo>
                <a:cubicBezTo>
                  <a:pt x="893" y="135"/>
                  <a:pt x="903" y="124"/>
                  <a:pt x="912" y="112"/>
                </a:cubicBezTo>
                <a:cubicBezTo>
                  <a:pt x="917" y="106"/>
                  <a:pt x="921" y="100"/>
                  <a:pt x="924" y="93"/>
                </a:cubicBezTo>
                <a:cubicBezTo>
                  <a:pt x="927" y="87"/>
                  <a:pt x="930" y="80"/>
                  <a:pt x="931" y="72"/>
                </a:cubicBezTo>
                <a:cubicBezTo>
                  <a:pt x="931" y="72"/>
                  <a:pt x="931" y="72"/>
                  <a:pt x="931" y="72"/>
                </a:cubicBezTo>
                <a:cubicBezTo>
                  <a:pt x="931" y="72"/>
                  <a:pt x="931" y="72"/>
                  <a:pt x="931" y="72"/>
                </a:cubicBezTo>
                <a:cubicBezTo>
                  <a:pt x="931" y="69"/>
                  <a:pt x="932" y="66"/>
                  <a:pt x="932" y="63"/>
                </a:cubicBezTo>
                <a:cubicBezTo>
                  <a:pt x="932" y="63"/>
                  <a:pt x="932" y="63"/>
                  <a:pt x="932" y="63"/>
                </a:cubicBezTo>
                <a:cubicBezTo>
                  <a:pt x="932" y="62"/>
                  <a:pt x="932" y="61"/>
                  <a:pt x="932" y="61"/>
                </a:cubicBezTo>
                <a:cubicBezTo>
                  <a:pt x="932" y="53"/>
                  <a:pt x="929" y="45"/>
                  <a:pt x="926" y="39"/>
                </a:cubicBezTo>
                <a:cubicBezTo>
                  <a:pt x="921" y="29"/>
                  <a:pt x="913" y="20"/>
                  <a:pt x="904" y="14"/>
                </a:cubicBezTo>
                <a:cubicBezTo>
                  <a:pt x="900" y="11"/>
                  <a:pt x="895" y="8"/>
                  <a:pt x="890" y="6"/>
                </a:cubicBezTo>
                <a:cubicBezTo>
                  <a:pt x="884" y="4"/>
                  <a:pt x="879" y="3"/>
                  <a:pt x="873" y="3"/>
                </a:cubicBezTo>
                <a:cubicBezTo>
                  <a:pt x="873" y="17"/>
                  <a:pt x="873" y="17"/>
                  <a:pt x="873" y="17"/>
                </a:cubicBezTo>
                <a:cubicBezTo>
                  <a:pt x="872" y="31"/>
                  <a:pt x="872" y="31"/>
                  <a:pt x="872" y="31"/>
                </a:cubicBezTo>
                <a:cubicBezTo>
                  <a:pt x="875" y="31"/>
                  <a:pt x="879" y="32"/>
                  <a:pt x="883" y="34"/>
                </a:cubicBezTo>
                <a:cubicBezTo>
                  <a:pt x="888" y="36"/>
                  <a:pt x="894" y="41"/>
                  <a:pt x="898" y="46"/>
                </a:cubicBezTo>
                <a:cubicBezTo>
                  <a:pt x="900" y="49"/>
                  <a:pt x="901" y="52"/>
                  <a:pt x="902" y="54"/>
                </a:cubicBezTo>
                <a:cubicBezTo>
                  <a:pt x="903" y="57"/>
                  <a:pt x="904" y="59"/>
                  <a:pt x="904" y="61"/>
                </a:cubicBezTo>
                <a:cubicBezTo>
                  <a:pt x="904" y="61"/>
                  <a:pt x="904" y="61"/>
                  <a:pt x="904" y="61"/>
                </a:cubicBezTo>
                <a:cubicBezTo>
                  <a:pt x="904" y="61"/>
                  <a:pt x="904" y="61"/>
                  <a:pt x="904" y="61"/>
                </a:cubicBezTo>
                <a:cubicBezTo>
                  <a:pt x="904" y="64"/>
                  <a:pt x="903" y="66"/>
                  <a:pt x="903" y="68"/>
                </a:cubicBezTo>
                <a:cubicBezTo>
                  <a:pt x="903" y="68"/>
                  <a:pt x="903" y="68"/>
                  <a:pt x="903" y="68"/>
                </a:cubicBezTo>
                <a:cubicBezTo>
                  <a:pt x="903" y="72"/>
                  <a:pt x="901" y="76"/>
                  <a:pt x="899" y="81"/>
                </a:cubicBezTo>
                <a:cubicBezTo>
                  <a:pt x="895" y="88"/>
                  <a:pt x="890" y="96"/>
                  <a:pt x="884" y="103"/>
                </a:cubicBezTo>
                <a:cubicBezTo>
                  <a:pt x="878" y="111"/>
                  <a:pt x="871" y="117"/>
                  <a:pt x="866" y="122"/>
                </a:cubicBezTo>
                <a:cubicBezTo>
                  <a:pt x="866" y="122"/>
                  <a:pt x="866" y="122"/>
                  <a:pt x="866" y="122"/>
                </a:cubicBezTo>
                <a:cubicBezTo>
                  <a:pt x="712" y="264"/>
                  <a:pt x="712" y="264"/>
                  <a:pt x="712" y="264"/>
                </a:cubicBezTo>
                <a:cubicBezTo>
                  <a:pt x="703" y="272"/>
                  <a:pt x="696" y="283"/>
                  <a:pt x="691" y="295"/>
                </a:cubicBezTo>
                <a:cubicBezTo>
                  <a:pt x="686" y="308"/>
                  <a:pt x="683" y="321"/>
                  <a:pt x="683" y="333"/>
                </a:cubicBezTo>
                <a:cubicBezTo>
                  <a:pt x="683" y="336"/>
                  <a:pt x="683" y="338"/>
                  <a:pt x="683" y="340"/>
                </a:cubicBezTo>
                <a:cubicBezTo>
                  <a:pt x="683" y="340"/>
                  <a:pt x="683" y="340"/>
                  <a:pt x="683" y="340"/>
                </a:cubicBezTo>
                <a:cubicBezTo>
                  <a:pt x="685" y="360"/>
                  <a:pt x="685" y="360"/>
                  <a:pt x="685" y="360"/>
                </a:cubicBezTo>
                <a:cubicBezTo>
                  <a:pt x="685" y="360"/>
                  <a:pt x="685" y="360"/>
                  <a:pt x="685" y="360"/>
                </a:cubicBezTo>
                <a:cubicBezTo>
                  <a:pt x="686" y="372"/>
                  <a:pt x="691" y="383"/>
                  <a:pt x="700" y="390"/>
                </a:cubicBezTo>
                <a:cubicBezTo>
                  <a:pt x="708" y="398"/>
                  <a:pt x="719" y="402"/>
                  <a:pt x="730" y="402"/>
                </a:cubicBezTo>
                <a:cubicBezTo>
                  <a:pt x="735" y="402"/>
                  <a:pt x="739" y="402"/>
                  <a:pt x="743" y="401"/>
                </a:cubicBezTo>
                <a:cubicBezTo>
                  <a:pt x="753" y="398"/>
                  <a:pt x="765" y="394"/>
                  <a:pt x="775" y="391"/>
                </a:cubicBezTo>
                <a:cubicBezTo>
                  <a:pt x="781" y="390"/>
                  <a:pt x="786" y="389"/>
                  <a:pt x="790" y="388"/>
                </a:cubicBezTo>
                <a:cubicBezTo>
                  <a:pt x="794" y="387"/>
                  <a:pt x="798" y="387"/>
                  <a:pt x="801" y="387"/>
                </a:cubicBezTo>
                <a:cubicBezTo>
                  <a:pt x="801" y="387"/>
                  <a:pt x="802" y="387"/>
                  <a:pt x="802" y="387"/>
                </a:cubicBezTo>
                <a:cubicBezTo>
                  <a:pt x="802" y="387"/>
                  <a:pt x="802" y="387"/>
                  <a:pt x="802" y="387"/>
                </a:cubicBezTo>
                <a:cubicBezTo>
                  <a:pt x="802" y="387"/>
                  <a:pt x="804" y="387"/>
                  <a:pt x="806" y="388"/>
                </a:cubicBezTo>
                <a:cubicBezTo>
                  <a:pt x="809" y="390"/>
                  <a:pt x="813" y="394"/>
                  <a:pt x="815" y="398"/>
                </a:cubicBezTo>
                <a:cubicBezTo>
                  <a:pt x="818" y="403"/>
                  <a:pt x="819" y="408"/>
                  <a:pt x="819" y="411"/>
                </a:cubicBezTo>
                <a:cubicBezTo>
                  <a:pt x="819" y="413"/>
                  <a:pt x="819" y="414"/>
                  <a:pt x="819" y="415"/>
                </a:cubicBezTo>
                <a:cubicBezTo>
                  <a:pt x="819" y="415"/>
                  <a:pt x="819" y="415"/>
                  <a:pt x="819" y="415"/>
                </a:cubicBezTo>
                <a:cubicBezTo>
                  <a:pt x="819" y="416"/>
                  <a:pt x="819" y="416"/>
                  <a:pt x="819" y="416"/>
                </a:cubicBezTo>
                <a:cubicBezTo>
                  <a:pt x="832" y="420"/>
                  <a:pt x="832" y="420"/>
                  <a:pt x="832" y="420"/>
                </a:cubicBezTo>
                <a:cubicBezTo>
                  <a:pt x="819" y="415"/>
                  <a:pt x="819" y="415"/>
                  <a:pt x="819" y="415"/>
                </a:cubicBezTo>
                <a:cubicBezTo>
                  <a:pt x="818" y="419"/>
                  <a:pt x="816" y="423"/>
                  <a:pt x="812" y="427"/>
                </a:cubicBezTo>
                <a:cubicBezTo>
                  <a:pt x="808" y="433"/>
                  <a:pt x="801" y="440"/>
                  <a:pt x="794" y="447"/>
                </a:cubicBezTo>
                <a:cubicBezTo>
                  <a:pt x="787" y="453"/>
                  <a:pt x="779" y="458"/>
                  <a:pt x="773" y="462"/>
                </a:cubicBezTo>
                <a:cubicBezTo>
                  <a:pt x="760" y="470"/>
                  <a:pt x="760" y="470"/>
                  <a:pt x="760" y="470"/>
                </a:cubicBezTo>
                <a:cubicBezTo>
                  <a:pt x="749" y="477"/>
                  <a:pt x="740" y="488"/>
                  <a:pt x="734" y="500"/>
                </a:cubicBezTo>
                <a:cubicBezTo>
                  <a:pt x="727" y="512"/>
                  <a:pt x="723" y="525"/>
                  <a:pt x="723" y="538"/>
                </a:cubicBezTo>
                <a:cubicBezTo>
                  <a:pt x="723" y="540"/>
                  <a:pt x="723" y="541"/>
                  <a:pt x="724" y="542"/>
                </a:cubicBezTo>
                <a:cubicBezTo>
                  <a:pt x="724" y="542"/>
                  <a:pt x="724" y="542"/>
                  <a:pt x="724" y="542"/>
                </a:cubicBezTo>
                <a:cubicBezTo>
                  <a:pt x="726" y="581"/>
                  <a:pt x="726" y="581"/>
                  <a:pt x="726" y="581"/>
                </a:cubicBezTo>
                <a:cubicBezTo>
                  <a:pt x="727" y="592"/>
                  <a:pt x="730" y="602"/>
                  <a:pt x="737" y="609"/>
                </a:cubicBezTo>
                <a:cubicBezTo>
                  <a:pt x="740" y="613"/>
                  <a:pt x="744" y="616"/>
                  <a:pt x="748" y="618"/>
                </a:cubicBezTo>
                <a:cubicBezTo>
                  <a:pt x="753" y="620"/>
                  <a:pt x="758" y="621"/>
                  <a:pt x="763" y="621"/>
                </a:cubicBezTo>
                <a:cubicBezTo>
                  <a:pt x="768" y="621"/>
                  <a:pt x="774" y="620"/>
                  <a:pt x="780" y="617"/>
                </a:cubicBezTo>
                <a:cubicBezTo>
                  <a:pt x="780" y="617"/>
                  <a:pt x="780" y="617"/>
                  <a:pt x="780" y="617"/>
                </a:cubicBezTo>
                <a:cubicBezTo>
                  <a:pt x="789" y="613"/>
                  <a:pt x="798" y="608"/>
                  <a:pt x="808" y="604"/>
                </a:cubicBezTo>
                <a:cubicBezTo>
                  <a:pt x="812" y="602"/>
                  <a:pt x="816" y="600"/>
                  <a:pt x="820" y="598"/>
                </a:cubicBezTo>
                <a:cubicBezTo>
                  <a:pt x="824" y="597"/>
                  <a:pt x="827" y="596"/>
                  <a:pt x="828" y="596"/>
                </a:cubicBezTo>
                <a:cubicBezTo>
                  <a:pt x="828" y="596"/>
                  <a:pt x="828" y="596"/>
                  <a:pt x="828" y="596"/>
                </a:cubicBezTo>
                <a:cubicBezTo>
                  <a:pt x="827" y="590"/>
                  <a:pt x="827" y="590"/>
                  <a:pt x="827" y="590"/>
                </a:cubicBezTo>
                <a:cubicBezTo>
                  <a:pt x="827" y="596"/>
                  <a:pt x="827" y="596"/>
                  <a:pt x="827" y="596"/>
                </a:cubicBezTo>
                <a:cubicBezTo>
                  <a:pt x="828" y="596"/>
                  <a:pt x="828" y="596"/>
                  <a:pt x="828" y="596"/>
                </a:cubicBezTo>
                <a:cubicBezTo>
                  <a:pt x="827" y="590"/>
                  <a:pt x="827" y="590"/>
                  <a:pt x="827" y="590"/>
                </a:cubicBezTo>
                <a:cubicBezTo>
                  <a:pt x="827" y="596"/>
                  <a:pt x="827" y="596"/>
                  <a:pt x="827" y="596"/>
                </a:cubicBezTo>
                <a:cubicBezTo>
                  <a:pt x="827" y="593"/>
                  <a:pt x="827" y="593"/>
                  <a:pt x="827" y="593"/>
                </a:cubicBezTo>
                <a:cubicBezTo>
                  <a:pt x="826" y="596"/>
                  <a:pt x="826" y="596"/>
                  <a:pt x="826" y="596"/>
                </a:cubicBezTo>
                <a:cubicBezTo>
                  <a:pt x="826" y="596"/>
                  <a:pt x="827" y="596"/>
                  <a:pt x="827" y="596"/>
                </a:cubicBezTo>
                <a:cubicBezTo>
                  <a:pt x="827" y="593"/>
                  <a:pt x="827" y="593"/>
                  <a:pt x="827" y="593"/>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6" y="596"/>
                  <a:pt x="826" y="596"/>
                </a:cubicBezTo>
                <a:cubicBezTo>
                  <a:pt x="826" y="596"/>
                  <a:pt x="827" y="596"/>
                  <a:pt x="828" y="598"/>
                </a:cubicBezTo>
                <a:cubicBezTo>
                  <a:pt x="830" y="599"/>
                  <a:pt x="832" y="603"/>
                  <a:pt x="833" y="606"/>
                </a:cubicBezTo>
                <a:cubicBezTo>
                  <a:pt x="835" y="610"/>
                  <a:pt x="835" y="614"/>
                  <a:pt x="835" y="617"/>
                </a:cubicBezTo>
                <a:cubicBezTo>
                  <a:pt x="835" y="619"/>
                  <a:pt x="835" y="620"/>
                  <a:pt x="835" y="622"/>
                </a:cubicBezTo>
                <a:cubicBezTo>
                  <a:pt x="835" y="622"/>
                  <a:pt x="835" y="622"/>
                  <a:pt x="835" y="622"/>
                </a:cubicBezTo>
                <a:cubicBezTo>
                  <a:pt x="833" y="629"/>
                  <a:pt x="829" y="634"/>
                  <a:pt x="825" y="638"/>
                </a:cubicBezTo>
                <a:cubicBezTo>
                  <a:pt x="824" y="641"/>
                  <a:pt x="822" y="642"/>
                  <a:pt x="821" y="643"/>
                </a:cubicBezTo>
                <a:cubicBezTo>
                  <a:pt x="821" y="644"/>
                  <a:pt x="820" y="644"/>
                  <a:pt x="820" y="644"/>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825" y="651"/>
                  <a:pt x="825" y="651"/>
                  <a:pt x="825" y="651"/>
                </a:cubicBezTo>
                <a:cubicBezTo>
                  <a:pt x="820" y="644"/>
                  <a:pt x="820" y="644"/>
                  <a:pt x="820" y="644"/>
                </a:cubicBezTo>
                <a:cubicBezTo>
                  <a:pt x="820" y="644"/>
                  <a:pt x="820" y="644"/>
                  <a:pt x="820" y="644"/>
                </a:cubicBezTo>
                <a:cubicBezTo>
                  <a:pt x="770" y="684"/>
                  <a:pt x="770" y="684"/>
                  <a:pt x="770" y="684"/>
                </a:cubicBezTo>
                <a:cubicBezTo>
                  <a:pt x="770" y="684"/>
                  <a:pt x="770" y="684"/>
                  <a:pt x="770" y="684"/>
                </a:cubicBezTo>
                <a:cubicBezTo>
                  <a:pt x="760" y="692"/>
                  <a:pt x="752" y="703"/>
                  <a:pt x="747" y="714"/>
                </a:cubicBezTo>
                <a:cubicBezTo>
                  <a:pt x="741" y="725"/>
                  <a:pt x="738" y="738"/>
                  <a:pt x="738" y="750"/>
                </a:cubicBezTo>
                <a:cubicBezTo>
                  <a:pt x="738" y="752"/>
                  <a:pt x="738" y="754"/>
                  <a:pt x="738" y="756"/>
                </a:cubicBezTo>
                <a:cubicBezTo>
                  <a:pt x="740" y="775"/>
                  <a:pt x="742" y="790"/>
                  <a:pt x="742" y="790"/>
                </a:cubicBezTo>
                <a:cubicBezTo>
                  <a:pt x="742" y="791"/>
                  <a:pt x="742" y="791"/>
                  <a:pt x="742" y="791"/>
                </a:cubicBezTo>
                <a:cubicBezTo>
                  <a:pt x="742" y="791"/>
                  <a:pt x="742" y="791"/>
                  <a:pt x="742" y="791"/>
                </a:cubicBezTo>
                <a:cubicBezTo>
                  <a:pt x="744" y="806"/>
                  <a:pt x="745" y="818"/>
                  <a:pt x="745" y="827"/>
                </a:cubicBezTo>
                <a:cubicBezTo>
                  <a:pt x="745" y="837"/>
                  <a:pt x="744" y="844"/>
                  <a:pt x="742" y="848"/>
                </a:cubicBezTo>
                <a:cubicBezTo>
                  <a:pt x="742" y="848"/>
                  <a:pt x="742" y="848"/>
                  <a:pt x="742" y="848"/>
                </a:cubicBezTo>
                <a:cubicBezTo>
                  <a:pt x="742" y="849"/>
                  <a:pt x="742" y="849"/>
                  <a:pt x="742" y="849"/>
                </a:cubicBezTo>
                <a:cubicBezTo>
                  <a:pt x="745" y="850"/>
                  <a:pt x="745" y="850"/>
                  <a:pt x="745" y="850"/>
                </a:cubicBezTo>
                <a:cubicBezTo>
                  <a:pt x="743" y="848"/>
                  <a:pt x="743" y="848"/>
                  <a:pt x="743" y="848"/>
                </a:cubicBezTo>
                <a:cubicBezTo>
                  <a:pt x="742" y="849"/>
                  <a:pt x="742" y="849"/>
                  <a:pt x="742" y="849"/>
                </a:cubicBezTo>
                <a:cubicBezTo>
                  <a:pt x="745" y="850"/>
                  <a:pt x="745" y="850"/>
                  <a:pt x="745" y="850"/>
                </a:cubicBezTo>
                <a:cubicBezTo>
                  <a:pt x="743" y="848"/>
                  <a:pt x="743" y="848"/>
                  <a:pt x="743" y="848"/>
                </a:cubicBezTo>
                <a:cubicBezTo>
                  <a:pt x="747" y="852"/>
                  <a:pt x="747" y="852"/>
                  <a:pt x="747" y="852"/>
                </a:cubicBezTo>
                <a:cubicBezTo>
                  <a:pt x="745" y="846"/>
                  <a:pt x="745" y="846"/>
                  <a:pt x="745" y="846"/>
                </a:cubicBezTo>
                <a:cubicBezTo>
                  <a:pt x="744" y="847"/>
                  <a:pt x="743" y="848"/>
                  <a:pt x="743" y="848"/>
                </a:cubicBezTo>
                <a:cubicBezTo>
                  <a:pt x="747" y="852"/>
                  <a:pt x="747" y="852"/>
                  <a:pt x="747" y="852"/>
                </a:cubicBezTo>
                <a:cubicBezTo>
                  <a:pt x="745" y="846"/>
                  <a:pt x="745" y="846"/>
                  <a:pt x="745" y="846"/>
                </a:cubicBezTo>
                <a:cubicBezTo>
                  <a:pt x="747" y="851"/>
                  <a:pt x="747" y="851"/>
                  <a:pt x="747" y="851"/>
                </a:cubicBezTo>
                <a:cubicBezTo>
                  <a:pt x="747" y="846"/>
                  <a:pt x="747" y="846"/>
                  <a:pt x="747" y="846"/>
                </a:cubicBezTo>
                <a:cubicBezTo>
                  <a:pt x="746" y="846"/>
                  <a:pt x="746" y="846"/>
                  <a:pt x="745" y="846"/>
                </a:cubicBezTo>
                <a:cubicBezTo>
                  <a:pt x="747" y="851"/>
                  <a:pt x="747" y="851"/>
                  <a:pt x="747" y="851"/>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7" y="848"/>
                  <a:pt x="747" y="848"/>
                  <a:pt x="747" y="848"/>
                </a:cubicBezTo>
                <a:cubicBezTo>
                  <a:pt x="747" y="846"/>
                  <a:pt x="747" y="846"/>
                  <a:pt x="747" y="846"/>
                </a:cubicBezTo>
                <a:cubicBezTo>
                  <a:pt x="747" y="846"/>
                  <a:pt x="747" y="846"/>
                  <a:pt x="747" y="846"/>
                </a:cubicBezTo>
                <a:cubicBezTo>
                  <a:pt x="746" y="846"/>
                  <a:pt x="745" y="845"/>
                  <a:pt x="742" y="844"/>
                </a:cubicBezTo>
                <a:cubicBezTo>
                  <a:pt x="739" y="842"/>
                  <a:pt x="734" y="838"/>
                  <a:pt x="731" y="834"/>
                </a:cubicBezTo>
                <a:cubicBezTo>
                  <a:pt x="727" y="830"/>
                  <a:pt x="724" y="825"/>
                  <a:pt x="723" y="822"/>
                </a:cubicBezTo>
                <a:cubicBezTo>
                  <a:pt x="569" y="468"/>
                  <a:pt x="569" y="468"/>
                  <a:pt x="569" y="468"/>
                </a:cubicBezTo>
                <a:cubicBezTo>
                  <a:pt x="569" y="468"/>
                  <a:pt x="569" y="468"/>
                  <a:pt x="569" y="468"/>
                </a:cubicBezTo>
                <a:cubicBezTo>
                  <a:pt x="566" y="460"/>
                  <a:pt x="560" y="454"/>
                  <a:pt x="554" y="449"/>
                </a:cubicBezTo>
                <a:cubicBezTo>
                  <a:pt x="547" y="444"/>
                  <a:pt x="539" y="441"/>
                  <a:pt x="531" y="441"/>
                </a:cubicBezTo>
                <a:cubicBezTo>
                  <a:pt x="521" y="441"/>
                  <a:pt x="511" y="445"/>
                  <a:pt x="502" y="452"/>
                </a:cubicBezTo>
                <a:cubicBezTo>
                  <a:pt x="259" y="654"/>
                  <a:pt x="259" y="654"/>
                  <a:pt x="259" y="654"/>
                </a:cubicBezTo>
                <a:cubicBezTo>
                  <a:pt x="250" y="661"/>
                  <a:pt x="243" y="671"/>
                  <a:pt x="239" y="681"/>
                </a:cubicBezTo>
                <a:cubicBezTo>
                  <a:pt x="234" y="692"/>
                  <a:pt x="231" y="703"/>
                  <a:pt x="231" y="715"/>
                </a:cubicBezTo>
                <a:cubicBezTo>
                  <a:pt x="231" y="720"/>
                  <a:pt x="232" y="725"/>
                  <a:pt x="233" y="730"/>
                </a:cubicBezTo>
                <a:cubicBezTo>
                  <a:pt x="237" y="744"/>
                  <a:pt x="237" y="744"/>
                  <a:pt x="237" y="744"/>
                </a:cubicBezTo>
                <a:cubicBezTo>
                  <a:pt x="237" y="744"/>
                  <a:pt x="237" y="744"/>
                  <a:pt x="237" y="744"/>
                </a:cubicBezTo>
                <a:cubicBezTo>
                  <a:pt x="238" y="751"/>
                  <a:pt x="239" y="759"/>
                  <a:pt x="239" y="766"/>
                </a:cubicBezTo>
                <a:cubicBezTo>
                  <a:pt x="239" y="771"/>
                  <a:pt x="239" y="775"/>
                  <a:pt x="238" y="778"/>
                </a:cubicBezTo>
                <a:cubicBezTo>
                  <a:pt x="238" y="780"/>
                  <a:pt x="237" y="781"/>
                  <a:pt x="237" y="782"/>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3"/>
                  <a:pt x="237" y="783"/>
                  <a:pt x="237" y="783"/>
                </a:cubicBezTo>
                <a:cubicBezTo>
                  <a:pt x="238" y="784"/>
                  <a:pt x="238" y="784"/>
                  <a:pt x="238" y="784"/>
                </a:cubicBezTo>
                <a:cubicBezTo>
                  <a:pt x="237" y="782"/>
                  <a:pt x="237" y="782"/>
                  <a:pt x="237" y="782"/>
                </a:cubicBezTo>
                <a:cubicBezTo>
                  <a:pt x="237" y="782"/>
                  <a:pt x="237" y="782"/>
                  <a:pt x="237" y="782"/>
                </a:cubicBezTo>
                <a:cubicBezTo>
                  <a:pt x="230" y="790"/>
                  <a:pt x="224" y="796"/>
                  <a:pt x="224"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31" y="801"/>
                  <a:pt x="231" y="801"/>
                  <a:pt x="231" y="801"/>
                </a:cubicBezTo>
                <a:cubicBezTo>
                  <a:pt x="225" y="796"/>
                  <a:pt x="225" y="796"/>
                  <a:pt x="225" y="796"/>
                </a:cubicBezTo>
                <a:cubicBezTo>
                  <a:pt x="225" y="796"/>
                  <a:pt x="225" y="796"/>
                  <a:pt x="225" y="796"/>
                </a:cubicBezTo>
                <a:cubicBezTo>
                  <a:pt x="224" y="796"/>
                  <a:pt x="222" y="798"/>
                  <a:pt x="219" y="800"/>
                </a:cubicBezTo>
                <a:cubicBezTo>
                  <a:pt x="216" y="803"/>
                  <a:pt x="212" y="805"/>
                  <a:pt x="209" y="805"/>
                </a:cubicBezTo>
                <a:cubicBezTo>
                  <a:pt x="209" y="805"/>
                  <a:pt x="209" y="805"/>
                  <a:pt x="209" y="805"/>
                </a:cubicBezTo>
                <a:cubicBezTo>
                  <a:pt x="209" y="808"/>
                  <a:pt x="209" y="808"/>
                  <a:pt x="209" y="808"/>
                </a:cubicBezTo>
                <a:cubicBezTo>
                  <a:pt x="209" y="805"/>
                  <a:pt x="209" y="805"/>
                  <a:pt x="209" y="805"/>
                </a:cubicBezTo>
                <a:cubicBezTo>
                  <a:pt x="209" y="805"/>
                  <a:pt x="209" y="805"/>
                  <a:pt x="209" y="805"/>
                </a:cubicBezTo>
                <a:cubicBezTo>
                  <a:pt x="209" y="808"/>
                  <a:pt x="209" y="808"/>
                  <a:pt x="209" y="808"/>
                </a:cubicBezTo>
                <a:cubicBezTo>
                  <a:pt x="209" y="805"/>
                  <a:pt x="209" y="805"/>
                  <a:pt x="209" y="805"/>
                </a:cubicBezTo>
                <a:cubicBezTo>
                  <a:pt x="209" y="808"/>
                  <a:pt x="209" y="808"/>
                  <a:pt x="209" y="808"/>
                </a:cubicBezTo>
                <a:cubicBezTo>
                  <a:pt x="210" y="805"/>
                  <a:pt x="210" y="805"/>
                  <a:pt x="210" y="805"/>
                </a:cubicBezTo>
                <a:cubicBezTo>
                  <a:pt x="209" y="805"/>
                  <a:pt x="209" y="805"/>
                  <a:pt x="209" y="805"/>
                </a:cubicBezTo>
                <a:cubicBezTo>
                  <a:pt x="209" y="808"/>
                  <a:pt x="209" y="808"/>
                  <a:pt x="209" y="808"/>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09" y="806"/>
                  <a:pt x="209" y="806"/>
                  <a:pt x="209" y="806"/>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10" y="805"/>
                  <a:pt x="210" y="805"/>
                </a:cubicBezTo>
                <a:cubicBezTo>
                  <a:pt x="210" y="805"/>
                  <a:pt x="209" y="805"/>
                  <a:pt x="209" y="804"/>
                </a:cubicBezTo>
                <a:cubicBezTo>
                  <a:pt x="208" y="803"/>
                  <a:pt x="206" y="802"/>
                  <a:pt x="204" y="799"/>
                </a:cubicBezTo>
                <a:cubicBezTo>
                  <a:pt x="201" y="795"/>
                  <a:pt x="199" y="789"/>
                  <a:pt x="196" y="784"/>
                </a:cubicBezTo>
                <a:cubicBezTo>
                  <a:pt x="193" y="778"/>
                  <a:pt x="191" y="772"/>
                  <a:pt x="189" y="766"/>
                </a:cubicBezTo>
                <a:cubicBezTo>
                  <a:pt x="189" y="766"/>
                  <a:pt x="189" y="766"/>
                  <a:pt x="189" y="766"/>
                </a:cubicBezTo>
                <a:cubicBezTo>
                  <a:pt x="180" y="742"/>
                  <a:pt x="165" y="710"/>
                  <a:pt x="141" y="684"/>
                </a:cubicBezTo>
                <a:cubicBezTo>
                  <a:pt x="141" y="684"/>
                  <a:pt x="141" y="684"/>
                  <a:pt x="141" y="684"/>
                </a:cubicBezTo>
                <a:cubicBezTo>
                  <a:pt x="130" y="672"/>
                  <a:pt x="117" y="665"/>
                  <a:pt x="104" y="658"/>
                </a:cubicBezTo>
                <a:cubicBezTo>
                  <a:pt x="91" y="651"/>
                  <a:pt x="77" y="646"/>
                  <a:pt x="66" y="642"/>
                </a:cubicBezTo>
                <a:cubicBezTo>
                  <a:pt x="58" y="639"/>
                  <a:pt x="48" y="632"/>
                  <a:pt x="40" y="625"/>
                </a:cubicBezTo>
                <a:cubicBezTo>
                  <a:pt x="36" y="622"/>
                  <a:pt x="33" y="618"/>
                  <a:pt x="31" y="615"/>
                </a:cubicBezTo>
                <a:cubicBezTo>
                  <a:pt x="30" y="614"/>
                  <a:pt x="29" y="612"/>
                  <a:pt x="29" y="611"/>
                </a:cubicBezTo>
                <a:cubicBezTo>
                  <a:pt x="28" y="610"/>
                  <a:pt x="28" y="610"/>
                  <a:pt x="28" y="609"/>
                </a:cubicBezTo>
                <a:cubicBezTo>
                  <a:pt x="28" y="609"/>
                  <a:pt x="28" y="609"/>
                  <a:pt x="28" y="609"/>
                </a:cubicBezTo>
                <a:cubicBezTo>
                  <a:pt x="29" y="606"/>
                  <a:pt x="30" y="603"/>
                  <a:pt x="32" y="600"/>
                </a:cubicBezTo>
                <a:cubicBezTo>
                  <a:pt x="35" y="595"/>
                  <a:pt x="40" y="591"/>
                  <a:pt x="44" y="587"/>
                </a:cubicBezTo>
                <a:cubicBezTo>
                  <a:pt x="46" y="585"/>
                  <a:pt x="48" y="584"/>
                  <a:pt x="50" y="582"/>
                </a:cubicBezTo>
                <a:cubicBezTo>
                  <a:pt x="51" y="581"/>
                  <a:pt x="53" y="580"/>
                  <a:pt x="54" y="580"/>
                </a:cubicBezTo>
                <a:cubicBezTo>
                  <a:pt x="54" y="580"/>
                  <a:pt x="54" y="580"/>
                  <a:pt x="54" y="580"/>
                </a:cubicBezTo>
                <a:cubicBezTo>
                  <a:pt x="52" y="576"/>
                  <a:pt x="52" y="576"/>
                  <a:pt x="52" y="576"/>
                </a:cubicBezTo>
                <a:cubicBezTo>
                  <a:pt x="53" y="580"/>
                  <a:pt x="53" y="580"/>
                  <a:pt x="53" y="580"/>
                </a:cubicBezTo>
                <a:cubicBezTo>
                  <a:pt x="54" y="580"/>
                  <a:pt x="54" y="580"/>
                  <a:pt x="54" y="580"/>
                </a:cubicBezTo>
                <a:cubicBezTo>
                  <a:pt x="52" y="576"/>
                  <a:pt x="52" y="576"/>
                  <a:pt x="52" y="576"/>
                </a:cubicBezTo>
                <a:cubicBezTo>
                  <a:pt x="53" y="580"/>
                  <a:pt x="53" y="580"/>
                  <a:pt x="53" y="580"/>
                </a:cubicBezTo>
                <a:cubicBezTo>
                  <a:pt x="53" y="579"/>
                  <a:pt x="53" y="579"/>
                  <a:pt x="53" y="579"/>
                </a:cubicBezTo>
                <a:cubicBezTo>
                  <a:pt x="53" y="580"/>
                  <a:pt x="53" y="580"/>
                  <a:pt x="53" y="580"/>
                </a:cubicBezTo>
                <a:cubicBezTo>
                  <a:pt x="53" y="580"/>
                  <a:pt x="53" y="580"/>
                  <a:pt x="53" y="580"/>
                </a:cubicBezTo>
                <a:cubicBezTo>
                  <a:pt x="53" y="579"/>
                  <a:pt x="53" y="579"/>
                  <a:pt x="53" y="579"/>
                </a:cubicBezTo>
                <a:cubicBezTo>
                  <a:pt x="53" y="580"/>
                  <a:pt x="53" y="580"/>
                  <a:pt x="53" y="580"/>
                </a:cubicBezTo>
                <a:cubicBezTo>
                  <a:pt x="53" y="580"/>
                  <a:pt x="55" y="580"/>
                  <a:pt x="57" y="580"/>
                </a:cubicBezTo>
                <a:cubicBezTo>
                  <a:pt x="62" y="580"/>
                  <a:pt x="69" y="580"/>
                  <a:pt x="76" y="582"/>
                </a:cubicBezTo>
                <a:cubicBezTo>
                  <a:pt x="83" y="583"/>
                  <a:pt x="91" y="585"/>
                  <a:pt x="99" y="587"/>
                </a:cubicBezTo>
                <a:cubicBezTo>
                  <a:pt x="121" y="592"/>
                  <a:pt x="121" y="592"/>
                  <a:pt x="121" y="592"/>
                </a:cubicBezTo>
                <a:cubicBezTo>
                  <a:pt x="126" y="593"/>
                  <a:pt x="132" y="594"/>
                  <a:pt x="138" y="594"/>
                </a:cubicBezTo>
                <a:cubicBezTo>
                  <a:pt x="149" y="594"/>
                  <a:pt x="161" y="592"/>
                  <a:pt x="171" y="588"/>
                </a:cubicBezTo>
                <a:cubicBezTo>
                  <a:pt x="182" y="585"/>
                  <a:pt x="192" y="580"/>
                  <a:pt x="200" y="572"/>
                </a:cubicBezTo>
                <a:cubicBezTo>
                  <a:pt x="413" y="383"/>
                  <a:pt x="413" y="383"/>
                  <a:pt x="413" y="383"/>
                </a:cubicBezTo>
                <a:cubicBezTo>
                  <a:pt x="413" y="383"/>
                  <a:pt x="413" y="383"/>
                  <a:pt x="413" y="383"/>
                </a:cubicBezTo>
                <a:cubicBezTo>
                  <a:pt x="418" y="379"/>
                  <a:pt x="422" y="374"/>
                  <a:pt x="424" y="368"/>
                </a:cubicBezTo>
                <a:cubicBezTo>
                  <a:pt x="427" y="363"/>
                  <a:pt x="429" y="357"/>
                  <a:pt x="429" y="352"/>
                </a:cubicBezTo>
                <a:cubicBezTo>
                  <a:pt x="429" y="344"/>
                  <a:pt x="426" y="337"/>
                  <a:pt x="422" y="331"/>
                </a:cubicBezTo>
                <a:cubicBezTo>
                  <a:pt x="418" y="325"/>
                  <a:pt x="412" y="320"/>
                  <a:pt x="405" y="316"/>
                </a:cubicBezTo>
                <a:cubicBezTo>
                  <a:pt x="405" y="316"/>
                  <a:pt x="405" y="316"/>
                  <a:pt x="405" y="316"/>
                </a:cubicBezTo>
                <a:cubicBezTo>
                  <a:pt x="330" y="277"/>
                  <a:pt x="152" y="183"/>
                  <a:pt x="70" y="138"/>
                </a:cubicBezTo>
                <a:cubicBezTo>
                  <a:pt x="60" y="132"/>
                  <a:pt x="49" y="127"/>
                  <a:pt x="41" y="121"/>
                </a:cubicBezTo>
                <a:cubicBezTo>
                  <a:pt x="37" y="119"/>
                  <a:pt x="33" y="116"/>
                  <a:pt x="31" y="114"/>
                </a:cubicBezTo>
                <a:cubicBezTo>
                  <a:pt x="30" y="113"/>
                  <a:pt x="29" y="112"/>
                  <a:pt x="29" y="112"/>
                </a:cubicBezTo>
                <a:cubicBezTo>
                  <a:pt x="28" y="111"/>
                  <a:pt x="28" y="111"/>
                  <a:pt x="28" y="111"/>
                </a:cubicBezTo>
                <a:cubicBezTo>
                  <a:pt x="28" y="112"/>
                  <a:pt x="28" y="112"/>
                  <a:pt x="28" y="112"/>
                </a:cubicBezTo>
                <a:cubicBezTo>
                  <a:pt x="28" y="111"/>
                  <a:pt x="28" y="111"/>
                  <a:pt x="28" y="111"/>
                </a:cubicBezTo>
                <a:cubicBezTo>
                  <a:pt x="28" y="111"/>
                  <a:pt x="28" y="111"/>
                  <a:pt x="28" y="111"/>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1"/>
                  <a:pt x="28" y="111"/>
                  <a:pt x="28" y="111"/>
                </a:cubicBezTo>
                <a:cubicBezTo>
                  <a:pt x="26" y="113"/>
                  <a:pt x="26" y="113"/>
                  <a:pt x="26" y="113"/>
                </a:cubicBezTo>
                <a:cubicBezTo>
                  <a:pt x="28" y="112"/>
                  <a:pt x="28" y="112"/>
                  <a:pt x="28" y="112"/>
                </a:cubicBezTo>
                <a:cubicBezTo>
                  <a:pt x="28" y="112"/>
                  <a:pt x="28" y="112"/>
                  <a:pt x="28" y="112"/>
                </a:cubicBezTo>
                <a:cubicBezTo>
                  <a:pt x="28" y="110"/>
                  <a:pt x="28" y="109"/>
                  <a:pt x="28" y="107"/>
                </a:cubicBezTo>
                <a:cubicBezTo>
                  <a:pt x="28" y="105"/>
                  <a:pt x="28" y="103"/>
                  <a:pt x="29" y="101"/>
                </a:cubicBezTo>
                <a:cubicBezTo>
                  <a:pt x="29" y="100"/>
                  <a:pt x="29" y="100"/>
                  <a:pt x="29" y="99"/>
                </a:cubicBezTo>
                <a:cubicBezTo>
                  <a:pt x="29" y="99"/>
                  <a:pt x="29" y="99"/>
                  <a:pt x="29" y="99"/>
                </a:cubicBezTo>
                <a:cubicBezTo>
                  <a:pt x="29" y="99"/>
                  <a:pt x="29" y="99"/>
                  <a:pt x="29" y="99"/>
                </a:cubicBezTo>
                <a:cubicBezTo>
                  <a:pt x="24" y="97"/>
                  <a:pt x="24" y="97"/>
                  <a:pt x="24" y="97"/>
                </a:cubicBezTo>
                <a:cubicBezTo>
                  <a:pt x="29" y="99"/>
                  <a:pt x="29" y="99"/>
                  <a:pt x="29" y="99"/>
                </a:cubicBezTo>
                <a:cubicBezTo>
                  <a:pt x="29" y="99"/>
                  <a:pt x="29" y="99"/>
                  <a:pt x="29" y="99"/>
                </a:cubicBezTo>
                <a:cubicBezTo>
                  <a:pt x="24" y="97"/>
                  <a:pt x="24" y="97"/>
                  <a:pt x="24" y="97"/>
                </a:cubicBezTo>
                <a:cubicBezTo>
                  <a:pt x="29" y="99"/>
                  <a:pt x="29" y="99"/>
                  <a:pt x="29" y="99"/>
                </a:cubicBezTo>
                <a:cubicBezTo>
                  <a:pt x="16" y="94"/>
                  <a:pt x="16" y="94"/>
                  <a:pt x="16" y="94"/>
                </a:cubicBezTo>
                <a:cubicBezTo>
                  <a:pt x="29" y="100"/>
                  <a:pt x="29" y="100"/>
                  <a:pt x="29" y="100"/>
                </a:cubicBezTo>
                <a:cubicBezTo>
                  <a:pt x="30" y="97"/>
                  <a:pt x="32" y="96"/>
                  <a:pt x="32" y="95"/>
                </a:cubicBezTo>
                <a:cubicBezTo>
                  <a:pt x="33" y="94"/>
                  <a:pt x="34" y="94"/>
                  <a:pt x="35" y="94"/>
                </a:cubicBezTo>
                <a:cubicBezTo>
                  <a:pt x="35" y="94"/>
                  <a:pt x="36" y="94"/>
                  <a:pt x="36" y="94"/>
                </a:cubicBezTo>
                <a:cubicBezTo>
                  <a:pt x="38" y="94"/>
                  <a:pt x="42" y="94"/>
                  <a:pt x="46" y="95"/>
                </a:cubicBezTo>
                <a:cubicBezTo>
                  <a:pt x="52" y="96"/>
                  <a:pt x="60" y="98"/>
                  <a:pt x="68" y="99"/>
                </a:cubicBezTo>
                <a:cubicBezTo>
                  <a:pt x="77" y="101"/>
                  <a:pt x="85" y="102"/>
                  <a:pt x="94" y="102"/>
                </a:cubicBezTo>
                <a:cubicBezTo>
                  <a:pt x="155" y="104"/>
                  <a:pt x="155" y="104"/>
                  <a:pt x="155" y="104"/>
                </a:cubicBezTo>
                <a:cubicBezTo>
                  <a:pt x="155" y="104"/>
                  <a:pt x="155" y="104"/>
                  <a:pt x="155" y="104"/>
                </a:cubicBezTo>
                <a:cubicBezTo>
                  <a:pt x="156" y="104"/>
                  <a:pt x="156" y="104"/>
                  <a:pt x="157" y="104"/>
                </a:cubicBezTo>
                <a:cubicBezTo>
                  <a:pt x="170" y="104"/>
                  <a:pt x="184" y="101"/>
                  <a:pt x="197" y="95"/>
                </a:cubicBezTo>
                <a:cubicBezTo>
                  <a:pt x="210" y="89"/>
                  <a:pt x="221" y="82"/>
                  <a:pt x="230" y="72"/>
                </a:cubicBezTo>
                <a:cubicBezTo>
                  <a:pt x="230" y="72"/>
                  <a:pt x="230" y="72"/>
                  <a:pt x="230" y="72"/>
                </a:cubicBezTo>
                <a:cubicBezTo>
                  <a:pt x="237" y="65"/>
                  <a:pt x="237" y="65"/>
                  <a:pt x="237" y="65"/>
                </a:cubicBezTo>
                <a:cubicBezTo>
                  <a:pt x="237" y="65"/>
                  <a:pt x="237" y="65"/>
                  <a:pt x="237" y="65"/>
                </a:cubicBezTo>
                <a:cubicBezTo>
                  <a:pt x="243" y="57"/>
                  <a:pt x="252" y="49"/>
                  <a:pt x="261" y="42"/>
                </a:cubicBezTo>
                <a:cubicBezTo>
                  <a:pt x="265" y="38"/>
                  <a:pt x="269" y="35"/>
                  <a:pt x="273" y="33"/>
                </a:cubicBezTo>
                <a:cubicBezTo>
                  <a:pt x="277" y="30"/>
                  <a:pt x="281" y="29"/>
                  <a:pt x="283" y="28"/>
                </a:cubicBezTo>
                <a:cubicBezTo>
                  <a:pt x="283" y="29"/>
                  <a:pt x="283" y="29"/>
                  <a:pt x="283" y="29"/>
                </a:cubicBezTo>
                <a:cubicBezTo>
                  <a:pt x="284" y="28"/>
                  <a:pt x="286" y="28"/>
                  <a:pt x="288" y="28"/>
                </a:cubicBezTo>
                <a:cubicBezTo>
                  <a:pt x="293" y="28"/>
                  <a:pt x="300" y="30"/>
                  <a:pt x="304" y="32"/>
                </a:cubicBezTo>
                <a:cubicBezTo>
                  <a:pt x="307" y="33"/>
                  <a:pt x="308" y="35"/>
                  <a:pt x="309"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1" y="36"/>
                  <a:pt x="311" y="36"/>
                  <a:pt x="311" y="36"/>
                </a:cubicBezTo>
                <a:cubicBezTo>
                  <a:pt x="310" y="36"/>
                  <a:pt x="310" y="36"/>
                  <a:pt x="310" y="36"/>
                </a:cubicBezTo>
                <a:cubicBezTo>
                  <a:pt x="310" y="36"/>
                  <a:pt x="310" y="36"/>
                  <a:pt x="310" y="36"/>
                </a:cubicBezTo>
                <a:cubicBezTo>
                  <a:pt x="310" y="36"/>
                  <a:pt x="310" y="37"/>
                  <a:pt x="310" y="37"/>
                </a:cubicBezTo>
                <a:cubicBezTo>
                  <a:pt x="310" y="38"/>
                  <a:pt x="310" y="40"/>
                  <a:pt x="309" y="42"/>
                </a:cubicBezTo>
                <a:cubicBezTo>
                  <a:pt x="308" y="44"/>
                  <a:pt x="307" y="47"/>
                  <a:pt x="304" y="50"/>
                </a:cubicBezTo>
                <a:cubicBezTo>
                  <a:pt x="304" y="50"/>
                  <a:pt x="304" y="50"/>
                  <a:pt x="304" y="50"/>
                </a:cubicBezTo>
                <a:cubicBezTo>
                  <a:pt x="284" y="78"/>
                  <a:pt x="284" y="78"/>
                  <a:pt x="284" y="78"/>
                </a:cubicBezTo>
                <a:cubicBezTo>
                  <a:pt x="279" y="84"/>
                  <a:pt x="276" y="92"/>
                  <a:pt x="276" y="100"/>
                </a:cubicBezTo>
                <a:cubicBezTo>
                  <a:pt x="276" y="105"/>
                  <a:pt x="277" y="109"/>
                  <a:pt x="278" y="113"/>
                </a:cubicBezTo>
                <a:cubicBezTo>
                  <a:pt x="281" y="119"/>
                  <a:pt x="286" y="124"/>
                  <a:pt x="291" y="128"/>
                </a:cubicBezTo>
                <a:cubicBezTo>
                  <a:pt x="296" y="131"/>
                  <a:pt x="303" y="134"/>
                  <a:pt x="310" y="135"/>
                </a:cubicBezTo>
                <a:cubicBezTo>
                  <a:pt x="382" y="148"/>
                  <a:pt x="382" y="148"/>
                  <a:pt x="382" y="148"/>
                </a:cubicBezTo>
                <a:cubicBezTo>
                  <a:pt x="382" y="148"/>
                  <a:pt x="382" y="148"/>
                  <a:pt x="382" y="148"/>
                </a:cubicBezTo>
                <a:cubicBezTo>
                  <a:pt x="386" y="149"/>
                  <a:pt x="390" y="150"/>
                  <a:pt x="395" y="150"/>
                </a:cubicBezTo>
                <a:cubicBezTo>
                  <a:pt x="406" y="150"/>
                  <a:pt x="419" y="147"/>
                  <a:pt x="430" y="142"/>
                </a:cubicBezTo>
                <a:cubicBezTo>
                  <a:pt x="441" y="138"/>
                  <a:pt x="451" y="131"/>
                  <a:pt x="459" y="123"/>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84" y="84"/>
                  <a:pt x="484" y="84"/>
                  <a:pt x="484" y="84"/>
                </a:cubicBezTo>
                <a:cubicBezTo>
                  <a:pt x="490" y="89"/>
                  <a:pt x="490" y="89"/>
                  <a:pt x="490" y="89"/>
                </a:cubicBezTo>
                <a:cubicBezTo>
                  <a:pt x="490" y="89"/>
                  <a:pt x="490" y="89"/>
                  <a:pt x="490" y="89"/>
                </a:cubicBezTo>
                <a:cubicBezTo>
                  <a:pt x="491" y="89"/>
                  <a:pt x="493" y="87"/>
                  <a:pt x="496" y="84"/>
                </a:cubicBezTo>
                <a:cubicBezTo>
                  <a:pt x="499" y="82"/>
                  <a:pt x="503" y="79"/>
                  <a:pt x="507" y="77"/>
                </a:cubicBezTo>
                <a:cubicBezTo>
                  <a:pt x="507" y="77"/>
                  <a:pt x="507" y="77"/>
                  <a:pt x="507" y="77"/>
                </a:cubicBezTo>
                <a:cubicBezTo>
                  <a:pt x="507" y="77"/>
                  <a:pt x="507" y="77"/>
                  <a:pt x="507" y="77"/>
                </a:cubicBezTo>
                <a:cubicBezTo>
                  <a:pt x="509" y="76"/>
                  <a:pt x="511" y="76"/>
                  <a:pt x="515" y="76"/>
                </a:cubicBezTo>
                <a:cubicBezTo>
                  <a:pt x="519" y="76"/>
                  <a:pt x="524" y="77"/>
                  <a:pt x="529" y="78"/>
                </a:cubicBezTo>
                <a:cubicBezTo>
                  <a:pt x="531" y="79"/>
                  <a:pt x="533" y="80"/>
                  <a:pt x="534" y="81"/>
                </a:cubicBezTo>
                <a:cubicBezTo>
                  <a:pt x="536" y="82"/>
                  <a:pt x="537" y="83"/>
                  <a:pt x="537" y="83"/>
                </a:cubicBezTo>
                <a:cubicBezTo>
                  <a:pt x="537" y="83"/>
                  <a:pt x="537" y="83"/>
                  <a:pt x="537" y="83"/>
                </a:cubicBezTo>
                <a:cubicBezTo>
                  <a:pt x="538" y="84"/>
                  <a:pt x="538" y="84"/>
                  <a:pt x="538" y="84"/>
                </a:cubicBezTo>
                <a:cubicBezTo>
                  <a:pt x="538" y="84"/>
                  <a:pt x="538" y="84"/>
                  <a:pt x="538" y="84"/>
                </a:cubicBezTo>
                <a:cubicBezTo>
                  <a:pt x="539" y="83"/>
                  <a:pt x="539" y="83"/>
                  <a:pt x="539" y="83"/>
                </a:cubicBezTo>
                <a:cubicBezTo>
                  <a:pt x="538" y="83"/>
                  <a:pt x="538" y="83"/>
                  <a:pt x="538" y="83"/>
                </a:cubicBezTo>
                <a:cubicBezTo>
                  <a:pt x="538" y="84"/>
                  <a:pt x="538" y="84"/>
                  <a:pt x="538" y="84"/>
                </a:cubicBezTo>
                <a:cubicBezTo>
                  <a:pt x="539" y="83"/>
                  <a:pt x="539" y="83"/>
                  <a:pt x="539" y="83"/>
                </a:cubicBezTo>
                <a:cubicBezTo>
                  <a:pt x="538" y="83"/>
                  <a:pt x="538" y="83"/>
                  <a:pt x="538" y="83"/>
                </a:cubicBezTo>
                <a:cubicBezTo>
                  <a:pt x="541" y="83"/>
                  <a:pt x="541" y="83"/>
                  <a:pt x="541" y="83"/>
                </a:cubicBezTo>
                <a:cubicBezTo>
                  <a:pt x="538" y="83"/>
                  <a:pt x="538" y="83"/>
                  <a:pt x="538" y="83"/>
                </a:cubicBezTo>
                <a:cubicBezTo>
                  <a:pt x="538" y="83"/>
                  <a:pt x="538" y="83"/>
                  <a:pt x="538" y="83"/>
                </a:cubicBezTo>
                <a:cubicBezTo>
                  <a:pt x="541" y="83"/>
                  <a:pt x="541" y="83"/>
                  <a:pt x="541" y="83"/>
                </a:cubicBezTo>
                <a:cubicBezTo>
                  <a:pt x="538" y="83"/>
                  <a:pt x="538" y="83"/>
                  <a:pt x="538" y="83"/>
                </a:cubicBezTo>
                <a:cubicBezTo>
                  <a:pt x="540" y="83"/>
                  <a:pt x="540" y="83"/>
                  <a:pt x="540" y="83"/>
                </a:cubicBezTo>
                <a:cubicBezTo>
                  <a:pt x="538" y="82"/>
                  <a:pt x="538" y="82"/>
                  <a:pt x="538" y="82"/>
                </a:cubicBezTo>
                <a:cubicBezTo>
                  <a:pt x="538" y="83"/>
                  <a:pt x="538" y="83"/>
                  <a:pt x="538" y="83"/>
                </a:cubicBezTo>
                <a:cubicBezTo>
                  <a:pt x="540" y="83"/>
                  <a:pt x="540" y="83"/>
                  <a:pt x="540" y="83"/>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9" y="82"/>
                  <a:pt x="539" y="82"/>
                  <a:pt x="539" y="82"/>
                </a:cubicBezTo>
                <a:cubicBezTo>
                  <a:pt x="538" y="82"/>
                  <a:pt x="538" y="82"/>
                  <a:pt x="538" y="82"/>
                </a:cubicBezTo>
                <a:cubicBezTo>
                  <a:pt x="538" y="82"/>
                  <a:pt x="538" y="82"/>
                  <a:pt x="538" y="82"/>
                </a:cubicBezTo>
                <a:cubicBezTo>
                  <a:pt x="538" y="82"/>
                  <a:pt x="538" y="83"/>
                  <a:pt x="537" y="84"/>
                </a:cubicBezTo>
                <a:cubicBezTo>
                  <a:pt x="537" y="84"/>
                  <a:pt x="537" y="84"/>
                  <a:pt x="537" y="84"/>
                </a:cubicBezTo>
                <a:cubicBezTo>
                  <a:pt x="507" y="128"/>
                  <a:pt x="507" y="128"/>
                  <a:pt x="507" y="128"/>
                </a:cubicBezTo>
                <a:cubicBezTo>
                  <a:pt x="501" y="136"/>
                  <a:pt x="498" y="145"/>
                  <a:pt x="498" y="154"/>
                </a:cubicBezTo>
                <a:cubicBezTo>
                  <a:pt x="498" y="163"/>
                  <a:pt x="501" y="172"/>
                  <a:pt x="506" y="179"/>
                </a:cubicBezTo>
                <a:cubicBezTo>
                  <a:pt x="511" y="186"/>
                  <a:pt x="519" y="191"/>
                  <a:pt x="528" y="195"/>
                </a:cubicBezTo>
                <a:cubicBezTo>
                  <a:pt x="528" y="195"/>
                  <a:pt x="528" y="195"/>
                  <a:pt x="528" y="195"/>
                </a:cubicBezTo>
                <a:cubicBezTo>
                  <a:pt x="570" y="211"/>
                  <a:pt x="570" y="211"/>
                  <a:pt x="570" y="211"/>
                </a:cubicBezTo>
                <a:cubicBezTo>
                  <a:pt x="570" y="211"/>
                  <a:pt x="570" y="211"/>
                  <a:pt x="570" y="211"/>
                </a:cubicBezTo>
                <a:cubicBezTo>
                  <a:pt x="578" y="214"/>
                  <a:pt x="587" y="216"/>
                  <a:pt x="596" y="216"/>
                </a:cubicBezTo>
                <a:cubicBezTo>
                  <a:pt x="606" y="216"/>
                  <a:pt x="615" y="214"/>
                  <a:pt x="625" y="211"/>
                </a:cubicBezTo>
                <a:cubicBezTo>
                  <a:pt x="634" y="208"/>
                  <a:pt x="642" y="204"/>
                  <a:pt x="650" y="198"/>
                </a:cubicBezTo>
                <a:cubicBezTo>
                  <a:pt x="827" y="47"/>
                  <a:pt x="827" y="47"/>
                  <a:pt x="827" y="47"/>
                </a:cubicBezTo>
                <a:cubicBezTo>
                  <a:pt x="828" y="47"/>
                  <a:pt x="828" y="47"/>
                  <a:pt x="828" y="47"/>
                </a:cubicBezTo>
                <a:cubicBezTo>
                  <a:pt x="834" y="41"/>
                  <a:pt x="841" y="37"/>
                  <a:pt x="848" y="34"/>
                </a:cubicBezTo>
                <a:cubicBezTo>
                  <a:pt x="855" y="32"/>
                  <a:pt x="863" y="31"/>
                  <a:pt x="870" y="31"/>
                </a:cubicBezTo>
                <a:cubicBezTo>
                  <a:pt x="871" y="31"/>
                  <a:pt x="872" y="31"/>
                  <a:pt x="872" y="31"/>
                </a:cubicBezTo>
                <a:lnTo>
                  <a:pt x="873" y="17"/>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93" name="Freeform 9"/>
          <p:cNvSpPr/>
          <p:nvPr/>
        </p:nvSpPr>
        <p:spPr bwMode="auto">
          <a:xfrm>
            <a:off x="5803532" y="2361282"/>
            <a:ext cx="613964" cy="614208"/>
          </a:xfrm>
          <a:custGeom>
            <a:avLst/>
            <a:gdLst>
              <a:gd name="T0" fmla="*/ 222 w 1065"/>
              <a:gd name="T1" fmla="*/ 1037 h 1065"/>
              <a:gd name="T2" fmla="*/ 48 w 1065"/>
              <a:gd name="T3" fmla="*/ 884 h 1065"/>
              <a:gd name="T4" fmla="*/ 42 w 1065"/>
              <a:gd name="T5" fmla="*/ 884 h 1065"/>
              <a:gd name="T6" fmla="*/ 45 w 1065"/>
              <a:gd name="T7" fmla="*/ 881 h 1065"/>
              <a:gd name="T8" fmla="*/ 30 w 1065"/>
              <a:gd name="T9" fmla="*/ 832 h 1065"/>
              <a:gd name="T10" fmla="*/ 28 w 1065"/>
              <a:gd name="T11" fmla="*/ 831 h 1065"/>
              <a:gd name="T12" fmla="*/ 21 w 1065"/>
              <a:gd name="T13" fmla="*/ 828 h 1065"/>
              <a:gd name="T14" fmla="*/ 207 w 1065"/>
              <a:gd name="T15" fmla="*/ 649 h 1065"/>
              <a:gd name="T16" fmla="*/ 208 w 1065"/>
              <a:gd name="T17" fmla="*/ 648 h 1065"/>
              <a:gd name="T18" fmla="*/ 207 w 1065"/>
              <a:gd name="T19" fmla="*/ 648 h 1065"/>
              <a:gd name="T20" fmla="*/ 287 w 1065"/>
              <a:gd name="T21" fmla="*/ 652 h 1065"/>
              <a:gd name="T22" fmla="*/ 295 w 1065"/>
              <a:gd name="T23" fmla="*/ 648 h 1065"/>
              <a:gd name="T24" fmla="*/ 291 w 1065"/>
              <a:gd name="T25" fmla="*/ 657 h 1065"/>
              <a:gd name="T26" fmla="*/ 291 w 1065"/>
              <a:gd name="T27" fmla="*/ 657 h 1065"/>
              <a:gd name="T28" fmla="*/ 300 w 1065"/>
              <a:gd name="T29" fmla="*/ 668 h 1065"/>
              <a:gd name="T30" fmla="*/ 376 w 1065"/>
              <a:gd name="T31" fmla="*/ 753 h 1065"/>
              <a:gd name="T32" fmla="*/ 440 w 1065"/>
              <a:gd name="T33" fmla="*/ 788 h 1065"/>
              <a:gd name="T34" fmla="*/ 531 w 1065"/>
              <a:gd name="T35" fmla="*/ 749 h 1065"/>
              <a:gd name="T36" fmla="*/ 695 w 1065"/>
              <a:gd name="T37" fmla="*/ 595 h 1065"/>
              <a:gd name="T38" fmla="*/ 786 w 1065"/>
              <a:gd name="T39" fmla="*/ 457 h 1065"/>
              <a:gd name="T40" fmla="*/ 760 w 1065"/>
              <a:gd name="T41" fmla="*/ 364 h 1065"/>
              <a:gd name="T42" fmla="*/ 671 w 1065"/>
              <a:gd name="T43" fmla="*/ 302 h 1065"/>
              <a:gd name="T44" fmla="*/ 653 w 1065"/>
              <a:gd name="T45" fmla="*/ 295 h 1065"/>
              <a:gd name="T46" fmla="*/ 655 w 1065"/>
              <a:gd name="T47" fmla="*/ 289 h 1065"/>
              <a:gd name="T48" fmla="*/ 649 w 1065"/>
              <a:gd name="T49" fmla="*/ 294 h 1065"/>
              <a:gd name="T50" fmla="*/ 649 w 1065"/>
              <a:gd name="T51" fmla="*/ 207 h 1065"/>
              <a:gd name="T52" fmla="*/ 648 w 1065"/>
              <a:gd name="T53" fmla="*/ 208 h 1065"/>
              <a:gd name="T54" fmla="*/ 828 w 1065"/>
              <a:gd name="T55" fmla="*/ 21 h 1065"/>
              <a:gd name="T56" fmla="*/ 831 w 1065"/>
              <a:gd name="T57" fmla="*/ 28 h 1065"/>
              <a:gd name="T58" fmla="*/ 843 w 1065"/>
              <a:gd name="T59" fmla="*/ 28 h 1065"/>
              <a:gd name="T60" fmla="*/ 888 w 1065"/>
              <a:gd name="T61" fmla="*/ 37 h 1065"/>
              <a:gd name="T62" fmla="*/ 882 w 1065"/>
              <a:gd name="T63" fmla="*/ 45 h 1065"/>
              <a:gd name="T64" fmla="*/ 1002 w 1065"/>
              <a:gd name="T65" fmla="*/ 376 h 1065"/>
              <a:gd name="T66" fmla="*/ 785 w 1065"/>
              <a:gd name="T67" fmla="*/ 783 h 1065"/>
              <a:gd name="T68" fmla="*/ 1063 w 1065"/>
              <a:gd name="T69" fmla="*/ 214 h 1065"/>
              <a:gd name="T70" fmla="*/ 843 w 1065"/>
              <a:gd name="T71" fmla="*/ 0 h 1065"/>
              <a:gd name="T72" fmla="*/ 623 w 1065"/>
              <a:gd name="T73" fmla="*/ 196 h 1065"/>
              <a:gd name="T74" fmla="*/ 646 w 1065"/>
              <a:gd name="T75" fmla="*/ 300 h 1065"/>
              <a:gd name="T76" fmla="*/ 710 w 1065"/>
              <a:gd name="T77" fmla="*/ 364 h 1065"/>
              <a:gd name="T78" fmla="*/ 757 w 1065"/>
              <a:gd name="T79" fmla="*/ 409 h 1065"/>
              <a:gd name="T80" fmla="*/ 751 w 1065"/>
              <a:gd name="T81" fmla="*/ 473 h 1065"/>
              <a:gd name="T82" fmla="*/ 633 w 1065"/>
              <a:gd name="T83" fmla="*/ 619 h 1065"/>
              <a:gd name="T84" fmla="*/ 626 w 1065"/>
              <a:gd name="T85" fmla="*/ 626 h 1065"/>
              <a:gd name="T86" fmla="*/ 499 w 1065"/>
              <a:gd name="T87" fmla="*/ 737 h 1065"/>
              <a:gd name="T88" fmla="*/ 402 w 1065"/>
              <a:gd name="T89" fmla="*/ 755 h 1065"/>
              <a:gd name="T90" fmla="*/ 353 w 1065"/>
              <a:gd name="T91" fmla="*/ 694 h 1065"/>
              <a:gd name="T92" fmla="*/ 309 w 1065"/>
              <a:gd name="T93" fmla="*/ 635 h 1065"/>
              <a:gd name="T94" fmla="*/ 255 w 1065"/>
              <a:gd name="T95" fmla="*/ 609 h 1065"/>
              <a:gd name="T96" fmla="*/ 4 w 1065"/>
              <a:gd name="T97" fmla="*/ 820 h 1065"/>
              <a:gd name="T98" fmla="*/ 23 w 1065"/>
              <a:gd name="T99" fmla="*/ 898 h 1065"/>
              <a:gd name="T100" fmla="*/ 222 w 1065"/>
              <a:gd name="T101" fmla="*/ 1065 h 1065"/>
              <a:gd name="T102" fmla="*/ 386 w 1065"/>
              <a:gd name="T103" fmla="*/ 1029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1065">
                <a:moveTo>
                  <a:pt x="774" y="774"/>
                </a:moveTo>
                <a:cubicBezTo>
                  <a:pt x="765" y="763"/>
                  <a:pt x="765" y="763"/>
                  <a:pt x="765" y="763"/>
                </a:cubicBezTo>
                <a:cubicBezTo>
                  <a:pt x="608" y="900"/>
                  <a:pt x="473" y="968"/>
                  <a:pt x="377" y="1002"/>
                </a:cubicBezTo>
                <a:cubicBezTo>
                  <a:pt x="281" y="1036"/>
                  <a:pt x="223" y="1037"/>
                  <a:pt x="222" y="1037"/>
                </a:cubicBezTo>
                <a:cubicBezTo>
                  <a:pt x="222" y="1037"/>
                  <a:pt x="222" y="1037"/>
                  <a:pt x="222" y="1037"/>
                </a:cubicBezTo>
                <a:cubicBezTo>
                  <a:pt x="222" y="1051"/>
                  <a:pt x="222" y="1051"/>
                  <a:pt x="222" y="1051"/>
                </a:cubicBezTo>
                <a:cubicBezTo>
                  <a:pt x="229" y="1039"/>
                  <a:pt x="229" y="1039"/>
                  <a:pt x="229" y="1039"/>
                </a:cubicBezTo>
                <a:cubicBezTo>
                  <a:pt x="166" y="998"/>
                  <a:pt x="120" y="958"/>
                  <a:pt x="90" y="929"/>
                </a:cubicBezTo>
                <a:cubicBezTo>
                  <a:pt x="75" y="914"/>
                  <a:pt x="64" y="902"/>
                  <a:pt x="56" y="894"/>
                </a:cubicBezTo>
                <a:cubicBezTo>
                  <a:pt x="53" y="890"/>
                  <a:pt x="50" y="887"/>
                  <a:pt x="48" y="884"/>
                </a:cubicBezTo>
                <a:cubicBezTo>
                  <a:pt x="47" y="883"/>
                  <a:pt x="47" y="882"/>
                  <a:pt x="46" y="882"/>
                </a:cubicBezTo>
                <a:cubicBezTo>
                  <a:pt x="46" y="881"/>
                  <a:pt x="46" y="881"/>
                  <a:pt x="46" y="881"/>
                </a:cubicBezTo>
                <a:cubicBezTo>
                  <a:pt x="46" y="881"/>
                  <a:pt x="46" y="881"/>
                  <a:pt x="46" y="881"/>
                </a:cubicBezTo>
                <a:cubicBezTo>
                  <a:pt x="46" y="881"/>
                  <a:pt x="46" y="881"/>
                  <a:pt x="46" y="881"/>
                </a:cubicBezTo>
                <a:cubicBezTo>
                  <a:pt x="42" y="884"/>
                  <a:pt x="42" y="884"/>
                  <a:pt x="42" y="884"/>
                </a:cubicBezTo>
                <a:cubicBezTo>
                  <a:pt x="46" y="881"/>
                  <a:pt x="46" y="881"/>
                  <a:pt x="46" y="881"/>
                </a:cubicBezTo>
                <a:cubicBezTo>
                  <a:pt x="46" y="881"/>
                  <a:pt x="46" y="881"/>
                  <a:pt x="46" y="881"/>
                </a:cubicBezTo>
                <a:cubicBezTo>
                  <a:pt x="42" y="884"/>
                  <a:pt x="42" y="884"/>
                  <a:pt x="42" y="884"/>
                </a:cubicBezTo>
                <a:cubicBezTo>
                  <a:pt x="46" y="881"/>
                  <a:pt x="46" y="881"/>
                  <a:pt x="46" y="881"/>
                </a:cubicBezTo>
                <a:cubicBezTo>
                  <a:pt x="45" y="881"/>
                  <a:pt x="45" y="881"/>
                  <a:pt x="45" y="881"/>
                </a:cubicBezTo>
                <a:cubicBezTo>
                  <a:pt x="45" y="880"/>
                  <a:pt x="45" y="880"/>
                  <a:pt x="45" y="880"/>
                </a:cubicBezTo>
                <a:cubicBezTo>
                  <a:pt x="38" y="872"/>
                  <a:pt x="34" y="865"/>
                  <a:pt x="31" y="859"/>
                </a:cubicBezTo>
                <a:cubicBezTo>
                  <a:pt x="29" y="853"/>
                  <a:pt x="28" y="847"/>
                  <a:pt x="28" y="843"/>
                </a:cubicBezTo>
                <a:cubicBezTo>
                  <a:pt x="28" y="839"/>
                  <a:pt x="29" y="836"/>
                  <a:pt x="29" y="834"/>
                </a:cubicBezTo>
                <a:cubicBezTo>
                  <a:pt x="29" y="833"/>
                  <a:pt x="30" y="832"/>
                  <a:pt x="30" y="832"/>
                </a:cubicBezTo>
                <a:cubicBezTo>
                  <a:pt x="30" y="831"/>
                  <a:pt x="30" y="831"/>
                  <a:pt x="30" y="831"/>
                </a:cubicBezTo>
                <a:cubicBezTo>
                  <a:pt x="28" y="831"/>
                  <a:pt x="28" y="831"/>
                  <a:pt x="28" y="831"/>
                </a:cubicBezTo>
                <a:cubicBezTo>
                  <a:pt x="30" y="831"/>
                  <a:pt x="30" y="831"/>
                  <a:pt x="30" y="831"/>
                </a:cubicBezTo>
                <a:cubicBezTo>
                  <a:pt x="30" y="831"/>
                  <a:pt x="30" y="831"/>
                  <a:pt x="30" y="831"/>
                </a:cubicBezTo>
                <a:cubicBezTo>
                  <a:pt x="28" y="831"/>
                  <a:pt x="28" y="831"/>
                  <a:pt x="28" y="831"/>
                </a:cubicBezTo>
                <a:cubicBezTo>
                  <a:pt x="30" y="831"/>
                  <a:pt x="30" y="831"/>
                  <a:pt x="30" y="831"/>
                </a:cubicBezTo>
                <a:cubicBezTo>
                  <a:pt x="21" y="828"/>
                  <a:pt x="21" y="828"/>
                  <a:pt x="21" y="828"/>
                </a:cubicBezTo>
                <a:cubicBezTo>
                  <a:pt x="30" y="832"/>
                  <a:pt x="30" y="832"/>
                  <a:pt x="30" y="832"/>
                </a:cubicBezTo>
                <a:cubicBezTo>
                  <a:pt x="30" y="831"/>
                  <a:pt x="30" y="831"/>
                  <a:pt x="30" y="831"/>
                </a:cubicBezTo>
                <a:cubicBezTo>
                  <a:pt x="21" y="828"/>
                  <a:pt x="21" y="828"/>
                  <a:pt x="21" y="828"/>
                </a:cubicBezTo>
                <a:cubicBezTo>
                  <a:pt x="30" y="832"/>
                  <a:pt x="30" y="832"/>
                  <a:pt x="30" y="832"/>
                </a:cubicBezTo>
                <a:cubicBezTo>
                  <a:pt x="55" y="774"/>
                  <a:pt x="100" y="727"/>
                  <a:pt x="138" y="696"/>
                </a:cubicBezTo>
                <a:cubicBezTo>
                  <a:pt x="158" y="680"/>
                  <a:pt x="175" y="668"/>
                  <a:pt x="188" y="660"/>
                </a:cubicBezTo>
                <a:cubicBezTo>
                  <a:pt x="194" y="656"/>
                  <a:pt x="200" y="653"/>
                  <a:pt x="203" y="651"/>
                </a:cubicBezTo>
                <a:cubicBezTo>
                  <a:pt x="205" y="650"/>
                  <a:pt x="206" y="649"/>
                  <a:pt x="207" y="649"/>
                </a:cubicBezTo>
                <a:cubicBezTo>
                  <a:pt x="208" y="648"/>
                  <a:pt x="208" y="648"/>
                  <a:pt x="208" y="648"/>
                </a:cubicBezTo>
                <a:cubicBezTo>
                  <a:pt x="208" y="648"/>
                  <a:pt x="208" y="648"/>
                  <a:pt x="208" y="648"/>
                </a:cubicBezTo>
                <a:cubicBezTo>
                  <a:pt x="208" y="648"/>
                  <a:pt x="208" y="648"/>
                  <a:pt x="208" y="648"/>
                </a:cubicBezTo>
                <a:cubicBezTo>
                  <a:pt x="208" y="647"/>
                  <a:pt x="208" y="647"/>
                  <a:pt x="208" y="647"/>
                </a:cubicBezTo>
                <a:cubicBezTo>
                  <a:pt x="208" y="648"/>
                  <a:pt x="208" y="648"/>
                  <a:pt x="208" y="648"/>
                </a:cubicBezTo>
                <a:cubicBezTo>
                  <a:pt x="208" y="648"/>
                  <a:pt x="208" y="648"/>
                  <a:pt x="208" y="648"/>
                </a:cubicBezTo>
                <a:cubicBezTo>
                  <a:pt x="208" y="647"/>
                  <a:pt x="208" y="647"/>
                  <a:pt x="208" y="647"/>
                </a:cubicBezTo>
                <a:cubicBezTo>
                  <a:pt x="208" y="648"/>
                  <a:pt x="208" y="648"/>
                  <a:pt x="208" y="648"/>
                </a:cubicBezTo>
                <a:cubicBezTo>
                  <a:pt x="202" y="636"/>
                  <a:pt x="202" y="636"/>
                  <a:pt x="202" y="636"/>
                </a:cubicBezTo>
                <a:cubicBezTo>
                  <a:pt x="207" y="648"/>
                  <a:pt x="207" y="648"/>
                  <a:pt x="207" y="648"/>
                </a:cubicBezTo>
                <a:cubicBezTo>
                  <a:pt x="228" y="640"/>
                  <a:pt x="243" y="637"/>
                  <a:pt x="255" y="637"/>
                </a:cubicBezTo>
                <a:cubicBezTo>
                  <a:pt x="262" y="637"/>
                  <a:pt x="268" y="638"/>
                  <a:pt x="272" y="640"/>
                </a:cubicBezTo>
                <a:cubicBezTo>
                  <a:pt x="278" y="642"/>
                  <a:pt x="282" y="645"/>
                  <a:pt x="285" y="648"/>
                </a:cubicBezTo>
                <a:cubicBezTo>
                  <a:pt x="286" y="649"/>
                  <a:pt x="287" y="651"/>
                  <a:pt x="287" y="651"/>
                </a:cubicBezTo>
                <a:cubicBezTo>
                  <a:pt x="287" y="652"/>
                  <a:pt x="287" y="652"/>
                  <a:pt x="287" y="652"/>
                </a:cubicBezTo>
                <a:cubicBezTo>
                  <a:pt x="287" y="652"/>
                  <a:pt x="287" y="652"/>
                  <a:pt x="287" y="652"/>
                </a:cubicBezTo>
                <a:cubicBezTo>
                  <a:pt x="295" y="648"/>
                  <a:pt x="295" y="648"/>
                  <a:pt x="295" y="648"/>
                </a:cubicBezTo>
                <a:cubicBezTo>
                  <a:pt x="287" y="652"/>
                  <a:pt x="287" y="652"/>
                  <a:pt x="287" y="652"/>
                </a:cubicBezTo>
                <a:cubicBezTo>
                  <a:pt x="287" y="652"/>
                  <a:pt x="287" y="652"/>
                  <a:pt x="287" y="652"/>
                </a:cubicBezTo>
                <a:cubicBezTo>
                  <a:pt x="295" y="648"/>
                  <a:pt x="295" y="648"/>
                  <a:pt x="295" y="648"/>
                </a:cubicBezTo>
                <a:cubicBezTo>
                  <a:pt x="287" y="652"/>
                  <a:pt x="287" y="652"/>
                  <a:pt x="287" y="652"/>
                </a:cubicBezTo>
                <a:cubicBezTo>
                  <a:pt x="289" y="655"/>
                  <a:pt x="289" y="655"/>
                  <a:pt x="289" y="655"/>
                </a:cubicBezTo>
                <a:cubicBezTo>
                  <a:pt x="292" y="657"/>
                  <a:pt x="292" y="657"/>
                  <a:pt x="292" y="657"/>
                </a:cubicBezTo>
                <a:cubicBezTo>
                  <a:pt x="295" y="653"/>
                  <a:pt x="295" y="653"/>
                  <a:pt x="295" y="653"/>
                </a:cubicBezTo>
                <a:cubicBezTo>
                  <a:pt x="291" y="657"/>
                  <a:pt x="291" y="657"/>
                  <a:pt x="291" y="657"/>
                </a:cubicBezTo>
                <a:cubicBezTo>
                  <a:pt x="292" y="657"/>
                  <a:pt x="292" y="657"/>
                  <a:pt x="292" y="657"/>
                </a:cubicBezTo>
                <a:cubicBezTo>
                  <a:pt x="295" y="653"/>
                  <a:pt x="295" y="653"/>
                  <a:pt x="295" y="653"/>
                </a:cubicBezTo>
                <a:cubicBezTo>
                  <a:pt x="291" y="657"/>
                  <a:pt x="291" y="657"/>
                  <a:pt x="291" y="657"/>
                </a:cubicBezTo>
                <a:cubicBezTo>
                  <a:pt x="292" y="657"/>
                  <a:pt x="292" y="657"/>
                  <a:pt x="292" y="657"/>
                </a:cubicBezTo>
                <a:cubicBezTo>
                  <a:pt x="291" y="657"/>
                  <a:pt x="291" y="657"/>
                  <a:pt x="291" y="657"/>
                </a:cubicBezTo>
                <a:cubicBezTo>
                  <a:pt x="291" y="657"/>
                  <a:pt x="291" y="657"/>
                  <a:pt x="291" y="657"/>
                </a:cubicBezTo>
                <a:cubicBezTo>
                  <a:pt x="292" y="657"/>
                  <a:pt x="292" y="657"/>
                  <a:pt x="292" y="657"/>
                </a:cubicBezTo>
                <a:cubicBezTo>
                  <a:pt x="291" y="657"/>
                  <a:pt x="291" y="657"/>
                  <a:pt x="291" y="657"/>
                </a:cubicBezTo>
                <a:cubicBezTo>
                  <a:pt x="291" y="657"/>
                  <a:pt x="292" y="658"/>
                  <a:pt x="293" y="659"/>
                </a:cubicBezTo>
                <a:cubicBezTo>
                  <a:pt x="295" y="661"/>
                  <a:pt x="297" y="664"/>
                  <a:pt x="300" y="668"/>
                </a:cubicBezTo>
                <a:cubicBezTo>
                  <a:pt x="311" y="682"/>
                  <a:pt x="327" y="706"/>
                  <a:pt x="340" y="725"/>
                </a:cubicBezTo>
                <a:cubicBezTo>
                  <a:pt x="347" y="735"/>
                  <a:pt x="353" y="744"/>
                  <a:pt x="357" y="750"/>
                </a:cubicBezTo>
                <a:cubicBezTo>
                  <a:pt x="359" y="753"/>
                  <a:pt x="361" y="756"/>
                  <a:pt x="362" y="758"/>
                </a:cubicBezTo>
                <a:cubicBezTo>
                  <a:pt x="364" y="759"/>
                  <a:pt x="364" y="760"/>
                  <a:pt x="364" y="760"/>
                </a:cubicBezTo>
                <a:cubicBezTo>
                  <a:pt x="376" y="753"/>
                  <a:pt x="376" y="753"/>
                  <a:pt x="376" y="753"/>
                </a:cubicBezTo>
                <a:cubicBezTo>
                  <a:pt x="364" y="760"/>
                  <a:pt x="364" y="760"/>
                  <a:pt x="364" y="760"/>
                </a:cubicBezTo>
                <a:cubicBezTo>
                  <a:pt x="367" y="765"/>
                  <a:pt x="371" y="769"/>
                  <a:pt x="376" y="773"/>
                </a:cubicBezTo>
                <a:cubicBezTo>
                  <a:pt x="383" y="778"/>
                  <a:pt x="392" y="781"/>
                  <a:pt x="401" y="784"/>
                </a:cubicBezTo>
                <a:cubicBezTo>
                  <a:pt x="411" y="787"/>
                  <a:pt x="421" y="788"/>
                  <a:pt x="431" y="788"/>
                </a:cubicBezTo>
                <a:cubicBezTo>
                  <a:pt x="434" y="788"/>
                  <a:pt x="437" y="788"/>
                  <a:pt x="440" y="788"/>
                </a:cubicBezTo>
                <a:cubicBezTo>
                  <a:pt x="447" y="787"/>
                  <a:pt x="452" y="787"/>
                  <a:pt x="457" y="786"/>
                </a:cubicBezTo>
                <a:cubicBezTo>
                  <a:pt x="461" y="785"/>
                  <a:pt x="465" y="784"/>
                  <a:pt x="469" y="783"/>
                </a:cubicBezTo>
                <a:cubicBezTo>
                  <a:pt x="474" y="781"/>
                  <a:pt x="480" y="779"/>
                  <a:pt x="486" y="775"/>
                </a:cubicBezTo>
                <a:cubicBezTo>
                  <a:pt x="493" y="772"/>
                  <a:pt x="501" y="767"/>
                  <a:pt x="512" y="761"/>
                </a:cubicBezTo>
                <a:cubicBezTo>
                  <a:pt x="518" y="758"/>
                  <a:pt x="525" y="754"/>
                  <a:pt x="531" y="749"/>
                </a:cubicBezTo>
                <a:cubicBezTo>
                  <a:pt x="543" y="741"/>
                  <a:pt x="556" y="730"/>
                  <a:pt x="568" y="719"/>
                </a:cubicBezTo>
                <a:cubicBezTo>
                  <a:pt x="607" y="685"/>
                  <a:pt x="646" y="646"/>
                  <a:pt x="646" y="645"/>
                </a:cubicBezTo>
                <a:cubicBezTo>
                  <a:pt x="636" y="636"/>
                  <a:pt x="636" y="636"/>
                  <a:pt x="636" y="636"/>
                </a:cubicBezTo>
                <a:cubicBezTo>
                  <a:pt x="646" y="646"/>
                  <a:pt x="646" y="646"/>
                  <a:pt x="646" y="646"/>
                </a:cubicBezTo>
                <a:cubicBezTo>
                  <a:pt x="646" y="646"/>
                  <a:pt x="669" y="623"/>
                  <a:pt x="695" y="595"/>
                </a:cubicBezTo>
                <a:cubicBezTo>
                  <a:pt x="707" y="581"/>
                  <a:pt x="721" y="566"/>
                  <a:pt x="733" y="552"/>
                </a:cubicBezTo>
                <a:cubicBezTo>
                  <a:pt x="739" y="545"/>
                  <a:pt x="744" y="538"/>
                  <a:pt x="749" y="531"/>
                </a:cubicBezTo>
                <a:cubicBezTo>
                  <a:pt x="754" y="524"/>
                  <a:pt x="758" y="518"/>
                  <a:pt x="761" y="512"/>
                </a:cubicBezTo>
                <a:cubicBezTo>
                  <a:pt x="772" y="492"/>
                  <a:pt x="778" y="482"/>
                  <a:pt x="782" y="472"/>
                </a:cubicBezTo>
                <a:cubicBezTo>
                  <a:pt x="784" y="467"/>
                  <a:pt x="785" y="462"/>
                  <a:pt x="786" y="457"/>
                </a:cubicBezTo>
                <a:cubicBezTo>
                  <a:pt x="787" y="452"/>
                  <a:pt x="787" y="447"/>
                  <a:pt x="788" y="440"/>
                </a:cubicBezTo>
                <a:cubicBezTo>
                  <a:pt x="788" y="437"/>
                  <a:pt x="788" y="434"/>
                  <a:pt x="788" y="431"/>
                </a:cubicBezTo>
                <a:cubicBezTo>
                  <a:pt x="788" y="417"/>
                  <a:pt x="786" y="404"/>
                  <a:pt x="781" y="392"/>
                </a:cubicBezTo>
                <a:cubicBezTo>
                  <a:pt x="779" y="386"/>
                  <a:pt x="776" y="381"/>
                  <a:pt x="773" y="376"/>
                </a:cubicBezTo>
                <a:cubicBezTo>
                  <a:pt x="769" y="371"/>
                  <a:pt x="765" y="367"/>
                  <a:pt x="760" y="364"/>
                </a:cubicBezTo>
                <a:cubicBezTo>
                  <a:pt x="753" y="376"/>
                  <a:pt x="753" y="376"/>
                  <a:pt x="753" y="376"/>
                </a:cubicBezTo>
                <a:cubicBezTo>
                  <a:pt x="761" y="364"/>
                  <a:pt x="761" y="364"/>
                  <a:pt x="761" y="364"/>
                </a:cubicBezTo>
                <a:cubicBezTo>
                  <a:pt x="761" y="364"/>
                  <a:pt x="759" y="363"/>
                  <a:pt x="756" y="361"/>
                </a:cubicBezTo>
                <a:cubicBezTo>
                  <a:pt x="747" y="355"/>
                  <a:pt x="723" y="339"/>
                  <a:pt x="701" y="323"/>
                </a:cubicBezTo>
                <a:cubicBezTo>
                  <a:pt x="690" y="315"/>
                  <a:pt x="679" y="308"/>
                  <a:pt x="671" y="302"/>
                </a:cubicBezTo>
                <a:cubicBezTo>
                  <a:pt x="667" y="299"/>
                  <a:pt x="663" y="296"/>
                  <a:pt x="661" y="294"/>
                </a:cubicBezTo>
                <a:cubicBezTo>
                  <a:pt x="659" y="293"/>
                  <a:pt x="658" y="292"/>
                  <a:pt x="658" y="292"/>
                </a:cubicBezTo>
                <a:cubicBezTo>
                  <a:pt x="657" y="291"/>
                  <a:pt x="657" y="291"/>
                  <a:pt x="657" y="291"/>
                </a:cubicBezTo>
                <a:cubicBezTo>
                  <a:pt x="657" y="291"/>
                  <a:pt x="657" y="291"/>
                  <a:pt x="657" y="291"/>
                </a:cubicBezTo>
                <a:cubicBezTo>
                  <a:pt x="653" y="295"/>
                  <a:pt x="653" y="295"/>
                  <a:pt x="653" y="295"/>
                </a:cubicBezTo>
                <a:cubicBezTo>
                  <a:pt x="657" y="291"/>
                  <a:pt x="657" y="291"/>
                  <a:pt x="657" y="291"/>
                </a:cubicBezTo>
                <a:cubicBezTo>
                  <a:pt x="657" y="291"/>
                  <a:pt x="657" y="291"/>
                  <a:pt x="657" y="291"/>
                </a:cubicBezTo>
                <a:cubicBezTo>
                  <a:pt x="653" y="295"/>
                  <a:pt x="653" y="295"/>
                  <a:pt x="653" y="295"/>
                </a:cubicBezTo>
                <a:cubicBezTo>
                  <a:pt x="657" y="291"/>
                  <a:pt x="657" y="291"/>
                  <a:pt x="657" y="291"/>
                </a:cubicBezTo>
                <a:cubicBezTo>
                  <a:pt x="655" y="289"/>
                  <a:pt x="655" y="289"/>
                  <a:pt x="655" y="289"/>
                </a:cubicBezTo>
                <a:cubicBezTo>
                  <a:pt x="652" y="287"/>
                  <a:pt x="652" y="287"/>
                  <a:pt x="652" y="287"/>
                </a:cubicBezTo>
                <a:cubicBezTo>
                  <a:pt x="649" y="294"/>
                  <a:pt x="649" y="294"/>
                  <a:pt x="649" y="294"/>
                </a:cubicBezTo>
                <a:cubicBezTo>
                  <a:pt x="652" y="287"/>
                  <a:pt x="652" y="287"/>
                  <a:pt x="652" y="287"/>
                </a:cubicBezTo>
                <a:cubicBezTo>
                  <a:pt x="652" y="287"/>
                  <a:pt x="652" y="287"/>
                  <a:pt x="652" y="287"/>
                </a:cubicBezTo>
                <a:cubicBezTo>
                  <a:pt x="649" y="294"/>
                  <a:pt x="649" y="294"/>
                  <a:pt x="649" y="294"/>
                </a:cubicBezTo>
                <a:cubicBezTo>
                  <a:pt x="652" y="287"/>
                  <a:pt x="652" y="287"/>
                  <a:pt x="652" y="287"/>
                </a:cubicBezTo>
                <a:cubicBezTo>
                  <a:pt x="652" y="287"/>
                  <a:pt x="652" y="287"/>
                  <a:pt x="652" y="287"/>
                </a:cubicBezTo>
                <a:cubicBezTo>
                  <a:pt x="651" y="287"/>
                  <a:pt x="647" y="285"/>
                  <a:pt x="644" y="280"/>
                </a:cubicBezTo>
                <a:cubicBezTo>
                  <a:pt x="641" y="275"/>
                  <a:pt x="637" y="267"/>
                  <a:pt x="637" y="254"/>
                </a:cubicBezTo>
                <a:cubicBezTo>
                  <a:pt x="637" y="243"/>
                  <a:pt x="640" y="228"/>
                  <a:pt x="649" y="207"/>
                </a:cubicBezTo>
                <a:cubicBezTo>
                  <a:pt x="636" y="202"/>
                  <a:pt x="636" y="202"/>
                  <a:pt x="636" y="202"/>
                </a:cubicBezTo>
                <a:cubicBezTo>
                  <a:pt x="648" y="208"/>
                  <a:pt x="648" y="208"/>
                  <a:pt x="648" y="208"/>
                </a:cubicBezTo>
                <a:cubicBezTo>
                  <a:pt x="647" y="207"/>
                  <a:pt x="647" y="207"/>
                  <a:pt x="647" y="207"/>
                </a:cubicBezTo>
                <a:cubicBezTo>
                  <a:pt x="648" y="208"/>
                  <a:pt x="648" y="208"/>
                  <a:pt x="648" y="208"/>
                </a:cubicBezTo>
                <a:cubicBezTo>
                  <a:pt x="648" y="208"/>
                  <a:pt x="648" y="208"/>
                  <a:pt x="648" y="208"/>
                </a:cubicBezTo>
                <a:cubicBezTo>
                  <a:pt x="647" y="207"/>
                  <a:pt x="647" y="207"/>
                  <a:pt x="647" y="207"/>
                </a:cubicBezTo>
                <a:cubicBezTo>
                  <a:pt x="648" y="208"/>
                  <a:pt x="648" y="208"/>
                  <a:pt x="648" y="208"/>
                </a:cubicBezTo>
                <a:cubicBezTo>
                  <a:pt x="649" y="208"/>
                  <a:pt x="665" y="175"/>
                  <a:pt x="697" y="137"/>
                </a:cubicBezTo>
                <a:cubicBezTo>
                  <a:pt x="728" y="99"/>
                  <a:pt x="774" y="55"/>
                  <a:pt x="832" y="29"/>
                </a:cubicBezTo>
                <a:cubicBezTo>
                  <a:pt x="828" y="21"/>
                  <a:pt x="828" y="21"/>
                  <a:pt x="828" y="21"/>
                </a:cubicBezTo>
                <a:cubicBezTo>
                  <a:pt x="832" y="29"/>
                  <a:pt x="832" y="29"/>
                  <a:pt x="832" y="29"/>
                </a:cubicBezTo>
                <a:cubicBezTo>
                  <a:pt x="832" y="29"/>
                  <a:pt x="832" y="29"/>
                  <a:pt x="832" y="29"/>
                </a:cubicBezTo>
                <a:cubicBezTo>
                  <a:pt x="828" y="21"/>
                  <a:pt x="828" y="21"/>
                  <a:pt x="828" y="21"/>
                </a:cubicBezTo>
                <a:cubicBezTo>
                  <a:pt x="832" y="29"/>
                  <a:pt x="832" y="29"/>
                  <a:pt x="832" y="29"/>
                </a:cubicBezTo>
                <a:cubicBezTo>
                  <a:pt x="831" y="28"/>
                  <a:pt x="831" y="28"/>
                  <a:pt x="831" y="28"/>
                </a:cubicBezTo>
                <a:cubicBezTo>
                  <a:pt x="832" y="30"/>
                  <a:pt x="832" y="30"/>
                  <a:pt x="832" y="30"/>
                </a:cubicBezTo>
                <a:cubicBezTo>
                  <a:pt x="832" y="29"/>
                  <a:pt x="832" y="29"/>
                  <a:pt x="832" y="29"/>
                </a:cubicBezTo>
                <a:cubicBezTo>
                  <a:pt x="831" y="28"/>
                  <a:pt x="831" y="28"/>
                  <a:pt x="831" y="28"/>
                </a:cubicBezTo>
                <a:cubicBezTo>
                  <a:pt x="832" y="30"/>
                  <a:pt x="832" y="30"/>
                  <a:pt x="832" y="30"/>
                </a:cubicBezTo>
                <a:cubicBezTo>
                  <a:pt x="832" y="29"/>
                  <a:pt x="836" y="28"/>
                  <a:pt x="843" y="28"/>
                </a:cubicBezTo>
                <a:cubicBezTo>
                  <a:pt x="847" y="28"/>
                  <a:pt x="853" y="28"/>
                  <a:pt x="859" y="31"/>
                </a:cubicBezTo>
                <a:cubicBezTo>
                  <a:pt x="866" y="33"/>
                  <a:pt x="873" y="37"/>
                  <a:pt x="881" y="45"/>
                </a:cubicBezTo>
                <a:cubicBezTo>
                  <a:pt x="881" y="45"/>
                  <a:pt x="881" y="45"/>
                  <a:pt x="881" y="45"/>
                </a:cubicBezTo>
                <a:cubicBezTo>
                  <a:pt x="882" y="45"/>
                  <a:pt x="882" y="45"/>
                  <a:pt x="882" y="45"/>
                </a:cubicBezTo>
                <a:cubicBezTo>
                  <a:pt x="888" y="37"/>
                  <a:pt x="888" y="37"/>
                  <a:pt x="888" y="37"/>
                </a:cubicBezTo>
                <a:cubicBezTo>
                  <a:pt x="882" y="45"/>
                  <a:pt x="882" y="45"/>
                  <a:pt x="882" y="45"/>
                </a:cubicBezTo>
                <a:cubicBezTo>
                  <a:pt x="882" y="45"/>
                  <a:pt x="882" y="45"/>
                  <a:pt x="882" y="45"/>
                </a:cubicBezTo>
                <a:cubicBezTo>
                  <a:pt x="888" y="37"/>
                  <a:pt x="888" y="37"/>
                  <a:pt x="888" y="37"/>
                </a:cubicBezTo>
                <a:cubicBezTo>
                  <a:pt x="882" y="45"/>
                  <a:pt x="882" y="45"/>
                  <a:pt x="882" y="45"/>
                </a:cubicBezTo>
                <a:cubicBezTo>
                  <a:pt x="882" y="45"/>
                  <a:pt x="882" y="45"/>
                  <a:pt x="882" y="45"/>
                </a:cubicBezTo>
                <a:cubicBezTo>
                  <a:pt x="886" y="49"/>
                  <a:pt x="959" y="107"/>
                  <a:pt x="1039" y="229"/>
                </a:cubicBezTo>
                <a:cubicBezTo>
                  <a:pt x="1051" y="221"/>
                  <a:pt x="1051" y="221"/>
                  <a:pt x="1051" y="221"/>
                </a:cubicBezTo>
                <a:cubicBezTo>
                  <a:pt x="1037" y="221"/>
                  <a:pt x="1037" y="221"/>
                  <a:pt x="1037" y="221"/>
                </a:cubicBezTo>
                <a:cubicBezTo>
                  <a:pt x="1037" y="222"/>
                  <a:pt x="1037" y="222"/>
                  <a:pt x="1037" y="222"/>
                </a:cubicBezTo>
                <a:cubicBezTo>
                  <a:pt x="1037" y="223"/>
                  <a:pt x="1037" y="280"/>
                  <a:pt x="1002" y="376"/>
                </a:cubicBezTo>
                <a:cubicBezTo>
                  <a:pt x="968" y="473"/>
                  <a:pt x="900" y="608"/>
                  <a:pt x="764" y="765"/>
                </a:cubicBezTo>
                <a:cubicBezTo>
                  <a:pt x="774" y="774"/>
                  <a:pt x="774" y="774"/>
                  <a:pt x="774" y="774"/>
                </a:cubicBezTo>
                <a:cubicBezTo>
                  <a:pt x="765" y="763"/>
                  <a:pt x="765" y="763"/>
                  <a:pt x="765" y="763"/>
                </a:cubicBezTo>
                <a:cubicBezTo>
                  <a:pt x="774" y="774"/>
                  <a:pt x="774" y="774"/>
                  <a:pt x="774" y="774"/>
                </a:cubicBezTo>
                <a:cubicBezTo>
                  <a:pt x="785" y="783"/>
                  <a:pt x="785" y="783"/>
                  <a:pt x="785" y="783"/>
                </a:cubicBezTo>
                <a:cubicBezTo>
                  <a:pt x="923" y="623"/>
                  <a:pt x="993" y="485"/>
                  <a:pt x="1029" y="386"/>
                </a:cubicBezTo>
                <a:cubicBezTo>
                  <a:pt x="1064" y="286"/>
                  <a:pt x="1065" y="226"/>
                  <a:pt x="1065" y="222"/>
                </a:cubicBezTo>
                <a:cubicBezTo>
                  <a:pt x="1065" y="221"/>
                  <a:pt x="1065" y="221"/>
                  <a:pt x="1065" y="221"/>
                </a:cubicBezTo>
                <a:cubicBezTo>
                  <a:pt x="1065" y="217"/>
                  <a:pt x="1065" y="217"/>
                  <a:pt x="1065" y="217"/>
                </a:cubicBezTo>
                <a:cubicBezTo>
                  <a:pt x="1063" y="214"/>
                  <a:pt x="1063" y="214"/>
                  <a:pt x="1063" y="214"/>
                </a:cubicBezTo>
                <a:cubicBezTo>
                  <a:pt x="978" y="84"/>
                  <a:pt x="900" y="24"/>
                  <a:pt x="899" y="23"/>
                </a:cubicBezTo>
                <a:cubicBezTo>
                  <a:pt x="890" y="34"/>
                  <a:pt x="890" y="34"/>
                  <a:pt x="890" y="34"/>
                </a:cubicBezTo>
                <a:cubicBezTo>
                  <a:pt x="900" y="24"/>
                  <a:pt x="900" y="24"/>
                  <a:pt x="900" y="24"/>
                </a:cubicBezTo>
                <a:cubicBezTo>
                  <a:pt x="889" y="14"/>
                  <a:pt x="879" y="8"/>
                  <a:pt x="869" y="5"/>
                </a:cubicBezTo>
                <a:cubicBezTo>
                  <a:pt x="859" y="1"/>
                  <a:pt x="850" y="0"/>
                  <a:pt x="843" y="0"/>
                </a:cubicBezTo>
                <a:cubicBezTo>
                  <a:pt x="830" y="0"/>
                  <a:pt x="822" y="3"/>
                  <a:pt x="821" y="4"/>
                </a:cubicBezTo>
                <a:cubicBezTo>
                  <a:pt x="757" y="32"/>
                  <a:pt x="708" y="80"/>
                  <a:pt x="675" y="120"/>
                </a:cubicBezTo>
                <a:cubicBezTo>
                  <a:pt x="641" y="161"/>
                  <a:pt x="624" y="195"/>
                  <a:pt x="623" y="195"/>
                </a:cubicBezTo>
                <a:cubicBezTo>
                  <a:pt x="623" y="196"/>
                  <a:pt x="623" y="196"/>
                  <a:pt x="623" y="196"/>
                </a:cubicBezTo>
                <a:cubicBezTo>
                  <a:pt x="623" y="196"/>
                  <a:pt x="623" y="196"/>
                  <a:pt x="623" y="196"/>
                </a:cubicBezTo>
                <a:cubicBezTo>
                  <a:pt x="613" y="219"/>
                  <a:pt x="609" y="238"/>
                  <a:pt x="609" y="254"/>
                </a:cubicBezTo>
                <a:cubicBezTo>
                  <a:pt x="609" y="265"/>
                  <a:pt x="611" y="274"/>
                  <a:pt x="614" y="281"/>
                </a:cubicBezTo>
                <a:cubicBezTo>
                  <a:pt x="618" y="293"/>
                  <a:pt x="624" y="301"/>
                  <a:pt x="630" y="305"/>
                </a:cubicBezTo>
                <a:cubicBezTo>
                  <a:pt x="635" y="310"/>
                  <a:pt x="640" y="312"/>
                  <a:pt x="641" y="313"/>
                </a:cubicBezTo>
                <a:cubicBezTo>
                  <a:pt x="646" y="300"/>
                  <a:pt x="646" y="300"/>
                  <a:pt x="646" y="300"/>
                </a:cubicBezTo>
                <a:cubicBezTo>
                  <a:pt x="635" y="308"/>
                  <a:pt x="635" y="308"/>
                  <a:pt x="635" y="308"/>
                </a:cubicBezTo>
                <a:cubicBezTo>
                  <a:pt x="636" y="310"/>
                  <a:pt x="637" y="310"/>
                  <a:pt x="637" y="311"/>
                </a:cubicBezTo>
                <a:cubicBezTo>
                  <a:pt x="639" y="312"/>
                  <a:pt x="640" y="313"/>
                  <a:pt x="642" y="315"/>
                </a:cubicBezTo>
                <a:cubicBezTo>
                  <a:pt x="644" y="317"/>
                  <a:pt x="648" y="320"/>
                  <a:pt x="652" y="323"/>
                </a:cubicBezTo>
                <a:cubicBezTo>
                  <a:pt x="668" y="334"/>
                  <a:pt x="691" y="350"/>
                  <a:pt x="710" y="364"/>
                </a:cubicBezTo>
                <a:cubicBezTo>
                  <a:pt x="729" y="377"/>
                  <a:pt x="745" y="387"/>
                  <a:pt x="745" y="387"/>
                </a:cubicBezTo>
                <a:cubicBezTo>
                  <a:pt x="745" y="387"/>
                  <a:pt x="745" y="387"/>
                  <a:pt x="745" y="387"/>
                </a:cubicBezTo>
                <a:cubicBezTo>
                  <a:pt x="745" y="387"/>
                  <a:pt x="745" y="387"/>
                  <a:pt x="745" y="387"/>
                </a:cubicBezTo>
                <a:cubicBezTo>
                  <a:pt x="747" y="388"/>
                  <a:pt x="748" y="390"/>
                  <a:pt x="750" y="392"/>
                </a:cubicBezTo>
                <a:cubicBezTo>
                  <a:pt x="753" y="396"/>
                  <a:pt x="756" y="402"/>
                  <a:pt x="757" y="409"/>
                </a:cubicBezTo>
                <a:cubicBezTo>
                  <a:pt x="759" y="415"/>
                  <a:pt x="760" y="423"/>
                  <a:pt x="760" y="431"/>
                </a:cubicBezTo>
                <a:cubicBezTo>
                  <a:pt x="760" y="433"/>
                  <a:pt x="760" y="435"/>
                  <a:pt x="760" y="438"/>
                </a:cubicBezTo>
                <a:cubicBezTo>
                  <a:pt x="760" y="444"/>
                  <a:pt x="759" y="449"/>
                  <a:pt x="759" y="453"/>
                </a:cubicBezTo>
                <a:cubicBezTo>
                  <a:pt x="758" y="455"/>
                  <a:pt x="758" y="457"/>
                  <a:pt x="757" y="460"/>
                </a:cubicBezTo>
                <a:cubicBezTo>
                  <a:pt x="756" y="463"/>
                  <a:pt x="754" y="467"/>
                  <a:pt x="751" y="473"/>
                </a:cubicBezTo>
                <a:cubicBezTo>
                  <a:pt x="748" y="479"/>
                  <a:pt x="743" y="487"/>
                  <a:pt x="737" y="499"/>
                </a:cubicBezTo>
                <a:cubicBezTo>
                  <a:pt x="735" y="503"/>
                  <a:pt x="731" y="508"/>
                  <a:pt x="727" y="514"/>
                </a:cubicBezTo>
                <a:cubicBezTo>
                  <a:pt x="719" y="525"/>
                  <a:pt x="709" y="537"/>
                  <a:pt x="698" y="550"/>
                </a:cubicBezTo>
                <a:cubicBezTo>
                  <a:pt x="682" y="568"/>
                  <a:pt x="664" y="588"/>
                  <a:pt x="650" y="602"/>
                </a:cubicBezTo>
                <a:cubicBezTo>
                  <a:pt x="643" y="609"/>
                  <a:pt x="637" y="615"/>
                  <a:pt x="633" y="619"/>
                </a:cubicBezTo>
                <a:cubicBezTo>
                  <a:pt x="631" y="621"/>
                  <a:pt x="629" y="623"/>
                  <a:pt x="628" y="624"/>
                </a:cubicBezTo>
                <a:cubicBezTo>
                  <a:pt x="627" y="625"/>
                  <a:pt x="627" y="625"/>
                  <a:pt x="627" y="625"/>
                </a:cubicBezTo>
                <a:cubicBezTo>
                  <a:pt x="626" y="626"/>
                  <a:pt x="626" y="626"/>
                  <a:pt x="626" y="626"/>
                </a:cubicBezTo>
                <a:cubicBezTo>
                  <a:pt x="626" y="626"/>
                  <a:pt x="626" y="626"/>
                  <a:pt x="626" y="626"/>
                </a:cubicBezTo>
                <a:cubicBezTo>
                  <a:pt x="626" y="626"/>
                  <a:pt x="626" y="626"/>
                  <a:pt x="626" y="626"/>
                </a:cubicBezTo>
                <a:cubicBezTo>
                  <a:pt x="626" y="626"/>
                  <a:pt x="626" y="626"/>
                  <a:pt x="625" y="627"/>
                </a:cubicBezTo>
                <a:cubicBezTo>
                  <a:pt x="620" y="632"/>
                  <a:pt x="597" y="655"/>
                  <a:pt x="571" y="679"/>
                </a:cubicBezTo>
                <a:cubicBezTo>
                  <a:pt x="558" y="690"/>
                  <a:pt x="544" y="703"/>
                  <a:pt x="532" y="713"/>
                </a:cubicBezTo>
                <a:cubicBezTo>
                  <a:pt x="525" y="718"/>
                  <a:pt x="519" y="723"/>
                  <a:pt x="514" y="727"/>
                </a:cubicBezTo>
                <a:cubicBezTo>
                  <a:pt x="508" y="731"/>
                  <a:pt x="503" y="734"/>
                  <a:pt x="499" y="737"/>
                </a:cubicBezTo>
                <a:cubicBezTo>
                  <a:pt x="479" y="748"/>
                  <a:pt x="469" y="753"/>
                  <a:pt x="462" y="756"/>
                </a:cubicBezTo>
                <a:cubicBezTo>
                  <a:pt x="459" y="757"/>
                  <a:pt x="457" y="758"/>
                  <a:pt x="453" y="758"/>
                </a:cubicBezTo>
                <a:cubicBezTo>
                  <a:pt x="449" y="759"/>
                  <a:pt x="445" y="759"/>
                  <a:pt x="438" y="760"/>
                </a:cubicBezTo>
                <a:cubicBezTo>
                  <a:pt x="436" y="760"/>
                  <a:pt x="433" y="760"/>
                  <a:pt x="431" y="760"/>
                </a:cubicBezTo>
                <a:cubicBezTo>
                  <a:pt x="421" y="760"/>
                  <a:pt x="410" y="758"/>
                  <a:pt x="402" y="755"/>
                </a:cubicBezTo>
                <a:cubicBezTo>
                  <a:pt x="398" y="753"/>
                  <a:pt x="395" y="752"/>
                  <a:pt x="393" y="750"/>
                </a:cubicBezTo>
                <a:cubicBezTo>
                  <a:pt x="390" y="748"/>
                  <a:pt x="388" y="746"/>
                  <a:pt x="388" y="745"/>
                </a:cubicBezTo>
                <a:cubicBezTo>
                  <a:pt x="388" y="745"/>
                  <a:pt x="388" y="745"/>
                  <a:pt x="388" y="745"/>
                </a:cubicBezTo>
                <a:cubicBezTo>
                  <a:pt x="388" y="745"/>
                  <a:pt x="388" y="745"/>
                  <a:pt x="388" y="745"/>
                </a:cubicBezTo>
                <a:cubicBezTo>
                  <a:pt x="387" y="745"/>
                  <a:pt x="371" y="720"/>
                  <a:pt x="353" y="694"/>
                </a:cubicBezTo>
                <a:cubicBezTo>
                  <a:pt x="344" y="681"/>
                  <a:pt x="335" y="668"/>
                  <a:pt x="327" y="658"/>
                </a:cubicBezTo>
                <a:cubicBezTo>
                  <a:pt x="324" y="652"/>
                  <a:pt x="320" y="648"/>
                  <a:pt x="317" y="644"/>
                </a:cubicBezTo>
                <a:cubicBezTo>
                  <a:pt x="316" y="642"/>
                  <a:pt x="314" y="641"/>
                  <a:pt x="313" y="639"/>
                </a:cubicBezTo>
                <a:cubicBezTo>
                  <a:pt x="312" y="638"/>
                  <a:pt x="312" y="638"/>
                  <a:pt x="311" y="637"/>
                </a:cubicBezTo>
                <a:cubicBezTo>
                  <a:pt x="310" y="636"/>
                  <a:pt x="310" y="636"/>
                  <a:pt x="309" y="635"/>
                </a:cubicBezTo>
                <a:cubicBezTo>
                  <a:pt x="300" y="646"/>
                  <a:pt x="300" y="646"/>
                  <a:pt x="300" y="646"/>
                </a:cubicBezTo>
                <a:cubicBezTo>
                  <a:pt x="313" y="641"/>
                  <a:pt x="313" y="641"/>
                  <a:pt x="313" y="641"/>
                </a:cubicBezTo>
                <a:cubicBezTo>
                  <a:pt x="313" y="639"/>
                  <a:pt x="309" y="631"/>
                  <a:pt x="300" y="624"/>
                </a:cubicBezTo>
                <a:cubicBezTo>
                  <a:pt x="295" y="620"/>
                  <a:pt x="289" y="616"/>
                  <a:pt x="282" y="613"/>
                </a:cubicBezTo>
                <a:cubicBezTo>
                  <a:pt x="274" y="611"/>
                  <a:pt x="265" y="609"/>
                  <a:pt x="255" y="609"/>
                </a:cubicBezTo>
                <a:cubicBezTo>
                  <a:pt x="239" y="609"/>
                  <a:pt x="220" y="613"/>
                  <a:pt x="196" y="623"/>
                </a:cubicBezTo>
                <a:cubicBezTo>
                  <a:pt x="196" y="623"/>
                  <a:pt x="196" y="623"/>
                  <a:pt x="196" y="623"/>
                </a:cubicBezTo>
                <a:cubicBezTo>
                  <a:pt x="195" y="623"/>
                  <a:pt x="195" y="623"/>
                  <a:pt x="195" y="623"/>
                </a:cubicBezTo>
                <a:cubicBezTo>
                  <a:pt x="195" y="624"/>
                  <a:pt x="161" y="641"/>
                  <a:pt x="121" y="674"/>
                </a:cubicBezTo>
                <a:cubicBezTo>
                  <a:pt x="80" y="707"/>
                  <a:pt x="32" y="756"/>
                  <a:pt x="4" y="820"/>
                </a:cubicBezTo>
                <a:cubicBezTo>
                  <a:pt x="4" y="822"/>
                  <a:pt x="0" y="830"/>
                  <a:pt x="0" y="843"/>
                </a:cubicBezTo>
                <a:cubicBezTo>
                  <a:pt x="0" y="850"/>
                  <a:pt x="1" y="859"/>
                  <a:pt x="5" y="869"/>
                </a:cubicBezTo>
                <a:cubicBezTo>
                  <a:pt x="9" y="879"/>
                  <a:pt x="15" y="889"/>
                  <a:pt x="24" y="899"/>
                </a:cubicBezTo>
                <a:cubicBezTo>
                  <a:pt x="34" y="890"/>
                  <a:pt x="34" y="890"/>
                  <a:pt x="34" y="890"/>
                </a:cubicBezTo>
                <a:cubicBezTo>
                  <a:pt x="23" y="898"/>
                  <a:pt x="23" y="898"/>
                  <a:pt x="23" y="898"/>
                </a:cubicBezTo>
                <a:cubicBezTo>
                  <a:pt x="24" y="899"/>
                  <a:pt x="85" y="978"/>
                  <a:pt x="214" y="1062"/>
                </a:cubicBezTo>
                <a:cubicBezTo>
                  <a:pt x="218" y="1065"/>
                  <a:pt x="218" y="1065"/>
                  <a:pt x="218" y="1065"/>
                </a:cubicBezTo>
                <a:cubicBezTo>
                  <a:pt x="222" y="1065"/>
                  <a:pt x="222" y="1065"/>
                  <a:pt x="222" y="1065"/>
                </a:cubicBezTo>
                <a:cubicBezTo>
                  <a:pt x="222" y="1060"/>
                  <a:pt x="222" y="1060"/>
                  <a:pt x="222" y="1060"/>
                </a:cubicBezTo>
                <a:cubicBezTo>
                  <a:pt x="222" y="1065"/>
                  <a:pt x="222" y="1065"/>
                  <a:pt x="222" y="1065"/>
                </a:cubicBezTo>
                <a:cubicBezTo>
                  <a:pt x="222" y="1065"/>
                  <a:pt x="222" y="1065"/>
                  <a:pt x="222" y="1065"/>
                </a:cubicBezTo>
                <a:cubicBezTo>
                  <a:pt x="222" y="1060"/>
                  <a:pt x="222" y="1060"/>
                  <a:pt x="222" y="1060"/>
                </a:cubicBezTo>
                <a:cubicBezTo>
                  <a:pt x="222" y="1065"/>
                  <a:pt x="222" y="1065"/>
                  <a:pt x="222" y="1065"/>
                </a:cubicBezTo>
                <a:cubicBezTo>
                  <a:pt x="222" y="1065"/>
                  <a:pt x="222" y="1065"/>
                  <a:pt x="222" y="1065"/>
                </a:cubicBezTo>
                <a:cubicBezTo>
                  <a:pt x="226" y="1065"/>
                  <a:pt x="287" y="1064"/>
                  <a:pt x="386" y="1029"/>
                </a:cubicBezTo>
                <a:cubicBezTo>
                  <a:pt x="485" y="993"/>
                  <a:pt x="624" y="923"/>
                  <a:pt x="783" y="785"/>
                </a:cubicBezTo>
                <a:cubicBezTo>
                  <a:pt x="784" y="784"/>
                  <a:pt x="784" y="784"/>
                  <a:pt x="784" y="784"/>
                </a:cubicBezTo>
                <a:cubicBezTo>
                  <a:pt x="785" y="783"/>
                  <a:pt x="785" y="783"/>
                  <a:pt x="785" y="783"/>
                </a:cubicBezTo>
                <a:lnTo>
                  <a:pt x="774" y="774"/>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nvGrpSpPr>
          <p:cNvPr id="94" name="组合 93"/>
          <p:cNvGrpSpPr/>
          <p:nvPr/>
        </p:nvGrpSpPr>
        <p:grpSpPr>
          <a:xfrm>
            <a:off x="5756334" y="3898491"/>
            <a:ext cx="737386" cy="673804"/>
            <a:chOff x="-9502775" y="7938294"/>
            <a:chExt cx="4298950" cy="3928269"/>
          </a:xfrm>
          <a:solidFill>
            <a:schemeClr val="tx2">
              <a:lumMod val="75000"/>
            </a:schemeClr>
          </a:solidFill>
        </p:grpSpPr>
        <p:sp>
          <p:nvSpPr>
            <p:cNvPr id="95" name="Freeform 33"/>
            <p:cNvSpPr/>
            <p:nvPr/>
          </p:nvSpPr>
          <p:spPr bwMode="auto">
            <a:xfrm>
              <a:off x="-8253413" y="7938294"/>
              <a:ext cx="1800225" cy="941388"/>
            </a:xfrm>
            <a:custGeom>
              <a:avLst/>
              <a:gdLst>
                <a:gd name="T0" fmla="*/ 240 w 480"/>
                <a:gd name="T1" fmla="*/ 82 h 251"/>
                <a:gd name="T2" fmla="*/ 240 w 480"/>
                <a:gd name="T3" fmla="*/ 96 h 251"/>
                <a:gd name="T4" fmla="*/ 363 w 480"/>
                <a:gd name="T5" fmla="*/ 138 h 251"/>
                <a:gd name="T6" fmla="*/ 400 w 480"/>
                <a:gd name="T7" fmla="*/ 183 h 251"/>
                <a:gd name="T8" fmla="*/ 413 w 480"/>
                <a:gd name="T9" fmla="*/ 237 h 251"/>
                <a:gd name="T10" fmla="*/ 413 w 480"/>
                <a:gd name="T11" fmla="*/ 251 h 251"/>
                <a:gd name="T12" fmla="*/ 473 w 480"/>
                <a:gd name="T13" fmla="*/ 251 h 251"/>
                <a:gd name="T14" fmla="*/ 476 w 480"/>
                <a:gd name="T15" fmla="*/ 240 h 251"/>
                <a:gd name="T16" fmla="*/ 480 w 480"/>
                <a:gd name="T17" fmla="*/ 201 h 251"/>
                <a:gd name="T18" fmla="*/ 461 w 480"/>
                <a:gd name="T19" fmla="*/ 122 h 251"/>
                <a:gd name="T20" fmla="*/ 373 w 480"/>
                <a:gd name="T21" fmla="*/ 34 h 251"/>
                <a:gd name="T22" fmla="*/ 240 w 480"/>
                <a:gd name="T23" fmla="*/ 0 h 251"/>
                <a:gd name="T24" fmla="*/ 71 w 480"/>
                <a:gd name="T25" fmla="*/ 58 h 251"/>
                <a:gd name="T26" fmla="*/ 20 w 480"/>
                <a:gd name="T27" fmla="*/ 122 h 251"/>
                <a:gd name="T28" fmla="*/ 0 w 480"/>
                <a:gd name="T29" fmla="*/ 201 h 251"/>
                <a:gd name="T30" fmla="*/ 5 w 480"/>
                <a:gd name="T31" fmla="*/ 240 h 251"/>
                <a:gd name="T32" fmla="*/ 7 w 480"/>
                <a:gd name="T33" fmla="*/ 251 h 251"/>
                <a:gd name="T34" fmla="*/ 68 w 480"/>
                <a:gd name="T35" fmla="*/ 251 h 251"/>
                <a:gd name="T36" fmla="*/ 68 w 480"/>
                <a:gd name="T37" fmla="*/ 237 h 251"/>
                <a:gd name="T38" fmla="*/ 81 w 480"/>
                <a:gd name="T39" fmla="*/ 183 h 251"/>
                <a:gd name="T40" fmla="*/ 143 w 480"/>
                <a:gd name="T41" fmla="*/ 121 h 251"/>
                <a:gd name="T42" fmla="*/ 240 w 480"/>
                <a:gd name="T43" fmla="*/ 96 h 251"/>
                <a:gd name="T44" fmla="*/ 240 w 480"/>
                <a:gd name="T45" fmla="*/ 82 h 251"/>
                <a:gd name="T46" fmla="*/ 240 w 480"/>
                <a:gd name="T47" fmla="*/ 68 h 251"/>
                <a:gd name="T48" fmla="*/ 99 w 480"/>
                <a:gd name="T49" fmla="*/ 117 h 251"/>
                <a:gd name="T50" fmla="*/ 56 w 480"/>
                <a:gd name="T51" fmla="*/ 170 h 251"/>
                <a:gd name="T52" fmla="*/ 40 w 480"/>
                <a:gd name="T53" fmla="*/ 237 h 251"/>
                <a:gd name="T54" fmla="*/ 54 w 480"/>
                <a:gd name="T55" fmla="*/ 237 h 251"/>
                <a:gd name="T56" fmla="*/ 54 w 480"/>
                <a:gd name="T57" fmla="*/ 223 h 251"/>
                <a:gd name="T58" fmla="*/ 18 w 480"/>
                <a:gd name="T59" fmla="*/ 223 h 251"/>
                <a:gd name="T60" fmla="*/ 18 w 480"/>
                <a:gd name="T61" fmla="*/ 237 h 251"/>
                <a:gd name="T62" fmla="*/ 32 w 480"/>
                <a:gd name="T63" fmla="*/ 234 h 251"/>
                <a:gd name="T64" fmla="*/ 28 w 480"/>
                <a:gd name="T65" fmla="*/ 201 h 251"/>
                <a:gd name="T66" fmla="*/ 44 w 480"/>
                <a:gd name="T67" fmla="*/ 135 h 251"/>
                <a:gd name="T68" fmla="*/ 121 w 480"/>
                <a:gd name="T69" fmla="*/ 58 h 251"/>
                <a:gd name="T70" fmla="*/ 240 w 480"/>
                <a:gd name="T71" fmla="*/ 28 h 251"/>
                <a:gd name="T72" fmla="*/ 391 w 480"/>
                <a:gd name="T73" fmla="*/ 80 h 251"/>
                <a:gd name="T74" fmla="*/ 436 w 480"/>
                <a:gd name="T75" fmla="*/ 135 h 251"/>
                <a:gd name="T76" fmla="*/ 452 w 480"/>
                <a:gd name="T77" fmla="*/ 201 h 251"/>
                <a:gd name="T78" fmla="*/ 448 w 480"/>
                <a:gd name="T79" fmla="*/ 234 h 251"/>
                <a:gd name="T80" fmla="*/ 462 w 480"/>
                <a:gd name="T81" fmla="*/ 237 h 251"/>
                <a:gd name="T82" fmla="*/ 462 w 480"/>
                <a:gd name="T83" fmla="*/ 223 h 251"/>
                <a:gd name="T84" fmla="*/ 427 w 480"/>
                <a:gd name="T85" fmla="*/ 223 h 251"/>
                <a:gd name="T86" fmla="*/ 427 w 480"/>
                <a:gd name="T87" fmla="*/ 237 h 251"/>
                <a:gd name="T88" fmla="*/ 441 w 480"/>
                <a:gd name="T89" fmla="*/ 237 h 251"/>
                <a:gd name="T90" fmla="*/ 425 w 480"/>
                <a:gd name="T91" fmla="*/ 170 h 251"/>
                <a:gd name="T92" fmla="*/ 351 w 480"/>
                <a:gd name="T93" fmla="*/ 97 h 251"/>
                <a:gd name="T94" fmla="*/ 240 w 480"/>
                <a:gd name="T95" fmla="*/ 68 h 251"/>
                <a:gd name="T96" fmla="*/ 240 w 480"/>
                <a:gd name="T97" fmla="*/ 8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0" h="251">
                  <a:moveTo>
                    <a:pt x="240" y="82"/>
                  </a:moveTo>
                  <a:cubicBezTo>
                    <a:pt x="240" y="96"/>
                    <a:pt x="240" y="96"/>
                    <a:pt x="240" y="96"/>
                  </a:cubicBezTo>
                  <a:cubicBezTo>
                    <a:pt x="289" y="96"/>
                    <a:pt x="332" y="113"/>
                    <a:pt x="363" y="138"/>
                  </a:cubicBezTo>
                  <a:cubicBezTo>
                    <a:pt x="379" y="151"/>
                    <a:pt x="391" y="167"/>
                    <a:pt x="400" y="183"/>
                  </a:cubicBezTo>
                  <a:cubicBezTo>
                    <a:pt x="408" y="200"/>
                    <a:pt x="413" y="218"/>
                    <a:pt x="413" y="237"/>
                  </a:cubicBezTo>
                  <a:cubicBezTo>
                    <a:pt x="413" y="251"/>
                    <a:pt x="413" y="251"/>
                    <a:pt x="413" y="251"/>
                  </a:cubicBezTo>
                  <a:cubicBezTo>
                    <a:pt x="473" y="251"/>
                    <a:pt x="473" y="251"/>
                    <a:pt x="473" y="251"/>
                  </a:cubicBezTo>
                  <a:cubicBezTo>
                    <a:pt x="476" y="240"/>
                    <a:pt x="476" y="240"/>
                    <a:pt x="476" y="240"/>
                  </a:cubicBezTo>
                  <a:cubicBezTo>
                    <a:pt x="478" y="228"/>
                    <a:pt x="480" y="215"/>
                    <a:pt x="480" y="201"/>
                  </a:cubicBezTo>
                  <a:cubicBezTo>
                    <a:pt x="480" y="173"/>
                    <a:pt x="473" y="146"/>
                    <a:pt x="461" y="122"/>
                  </a:cubicBezTo>
                  <a:cubicBezTo>
                    <a:pt x="442" y="86"/>
                    <a:pt x="412" y="55"/>
                    <a:pt x="373" y="34"/>
                  </a:cubicBezTo>
                  <a:cubicBezTo>
                    <a:pt x="335" y="12"/>
                    <a:pt x="289" y="0"/>
                    <a:pt x="240" y="0"/>
                  </a:cubicBezTo>
                  <a:cubicBezTo>
                    <a:pt x="175" y="0"/>
                    <a:pt x="115" y="22"/>
                    <a:pt x="71" y="58"/>
                  </a:cubicBezTo>
                  <a:cubicBezTo>
                    <a:pt x="50" y="76"/>
                    <a:pt x="32" y="98"/>
                    <a:pt x="20" y="122"/>
                  </a:cubicBezTo>
                  <a:cubicBezTo>
                    <a:pt x="7" y="146"/>
                    <a:pt x="0" y="173"/>
                    <a:pt x="0" y="201"/>
                  </a:cubicBezTo>
                  <a:cubicBezTo>
                    <a:pt x="0" y="215"/>
                    <a:pt x="2" y="228"/>
                    <a:pt x="5" y="240"/>
                  </a:cubicBezTo>
                  <a:cubicBezTo>
                    <a:pt x="7" y="251"/>
                    <a:pt x="7" y="251"/>
                    <a:pt x="7" y="251"/>
                  </a:cubicBezTo>
                  <a:cubicBezTo>
                    <a:pt x="68" y="251"/>
                    <a:pt x="68" y="251"/>
                    <a:pt x="68" y="251"/>
                  </a:cubicBezTo>
                  <a:cubicBezTo>
                    <a:pt x="68" y="237"/>
                    <a:pt x="68" y="237"/>
                    <a:pt x="68" y="237"/>
                  </a:cubicBezTo>
                  <a:cubicBezTo>
                    <a:pt x="68" y="218"/>
                    <a:pt x="72" y="200"/>
                    <a:pt x="81" y="183"/>
                  </a:cubicBezTo>
                  <a:cubicBezTo>
                    <a:pt x="94" y="158"/>
                    <a:pt x="115" y="136"/>
                    <a:pt x="143" y="121"/>
                  </a:cubicBezTo>
                  <a:cubicBezTo>
                    <a:pt x="170" y="106"/>
                    <a:pt x="204" y="96"/>
                    <a:pt x="240" y="96"/>
                  </a:cubicBezTo>
                  <a:cubicBezTo>
                    <a:pt x="240" y="82"/>
                    <a:pt x="240" y="82"/>
                    <a:pt x="240" y="82"/>
                  </a:cubicBezTo>
                  <a:cubicBezTo>
                    <a:pt x="240" y="68"/>
                    <a:pt x="240" y="68"/>
                    <a:pt x="240" y="68"/>
                  </a:cubicBezTo>
                  <a:cubicBezTo>
                    <a:pt x="186" y="68"/>
                    <a:pt x="136" y="87"/>
                    <a:pt x="99" y="117"/>
                  </a:cubicBezTo>
                  <a:cubicBezTo>
                    <a:pt x="81" y="132"/>
                    <a:pt x="66" y="150"/>
                    <a:pt x="56" y="170"/>
                  </a:cubicBezTo>
                  <a:cubicBezTo>
                    <a:pt x="45" y="191"/>
                    <a:pt x="40" y="213"/>
                    <a:pt x="40" y="237"/>
                  </a:cubicBezTo>
                  <a:cubicBezTo>
                    <a:pt x="54" y="237"/>
                    <a:pt x="54" y="237"/>
                    <a:pt x="54" y="237"/>
                  </a:cubicBezTo>
                  <a:cubicBezTo>
                    <a:pt x="54" y="223"/>
                    <a:pt x="54" y="223"/>
                    <a:pt x="54" y="223"/>
                  </a:cubicBezTo>
                  <a:cubicBezTo>
                    <a:pt x="18" y="223"/>
                    <a:pt x="18" y="223"/>
                    <a:pt x="18" y="223"/>
                  </a:cubicBezTo>
                  <a:cubicBezTo>
                    <a:pt x="18" y="237"/>
                    <a:pt x="18" y="237"/>
                    <a:pt x="18" y="237"/>
                  </a:cubicBezTo>
                  <a:cubicBezTo>
                    <a:pt x="32" y="234"/>
                    <a:pt x="32" y="234"/>
                    <a:pt x="32" y="234"/>
                  </a:cubicBezTo>
                  <a:cubicBezTo>
                    <a:pt x="30" y="223"/>
                    <a:pt x="28" y="212"/>
                    <a:pt x="28" y="201"/>
                  </a:cubicBezTo>
                  <a:cubicBezTo>
                    <a:pt x="28" y="178"/>
                    <a:pt x="34" y="155"/>
                    <a:pt x="44" y="135"/>
                  </a:cubicBezTo>
                  <a:cubicBezTo>
                    <a:pt x="60" y="104"/>
                    <a:pt x="87" y="77"/>
                    <a:pt x="121" y="58"/>
                  </a:cubicBezTo>
                  <a:cubicBezTo>
                    <a:pt x="155" y="39"/>
                    <a:pt x="196" y="28"/>
                    <a:pt x="240" y="28"/>
                  </a:cubicBezTo>
                  <a:cubicBezTo>
                    <a:pt x="299" y="28"/>
                    <a:pt x="353" y="48"/>
                    <a:pt x="391" y="80"/>
                  </a:cubicBezTo>
                  <a:cubicBezTo>
                    <a:pt x="410" y="96"/>
                    <a:pt x="425" y="114"/>
                    <a:pt x="436" y="135"/>
                  </a:cubicBezTo>
                  <a:cubicBezTo>
                    <a:pt x="446" y="155"/>
                    <a:pt x="452" y="178"/>
                    <a:pt x="452" y="201"/>
                  </a:cubicBezTo>
                  <a:cubicBezTo>
                    <a:pt x="452" y="212"/>
                    <a:pt x="451" y="223"/>
                    <a:pt x="448" y="234"/>
                  </a:cubicBezTo>
                  <a:cubicBezTo>
                    <a:pt x="462" y="237"/>
                    <a:pt x="462" y="237"/>
                    <a:pt x="462" y="237"/>
                  </a:cubicBezTo>
                  <a:cubicBezTo>
                    <a:pt x="462" y="223"/>
                    <a:pt x="462" y="223"/>
                    <a:pt x="462" y="223"/>
                  </a:cubicBezTo>
                  <a:cubicBezTo>
                    <a:pt x="427" y="223"/>
                    <a:pt x="427" y="223"/>
                    <a:pt x="427" y="223"/>
                  </a:cubicBezTo>
                  <a:cubicBezTo>
                    <a:pt x="427" y="237"/>
                    <a:pt x="427" y="237"/>
                    <a:pt x="427" y="237"/>
                  </a:cubicBezTo>
                  <a:cubicBezTo>
                    <a:pt x="441" y="237"/>
                    <a:pt x="441" y="237"/>
                    <a:pt x="441" y="237"/>
                  </a:cubicBezTo>
                  <a:cubicBezTo>
                    <a:pt x="441" y="213"/>
                    <a:pt x="435" y="191"/>
                    <a:pt x="425" y="170"/>
                  </a:cubicBezTo>
                  <a:cubicBezTo>
                    <a:pt x="409" y="140"/>
                    <a:pt x="383" y="114"/>
                    <a:pt x="351" y="97"/>
                  </a:cubicBezTo>
                  <a:cubicBezTo>
                    <a:pt x="319" y="79"/>
                    <a:pt x="281" y="68"/>
                    <a:pt x="240" y="68"/>
                  </a:cubicBezTo>
                  <a:lnTo>
                    <a:pt x="240"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5"/>
            <p:cNvSpPr/>
            <p:nvPr/>
          </p:nvSpPr>
          <p:spPr bwMode="auto">
            <a:xfrm>
              <a:off x="-9502775" y="8905875"/>
              <a:ext cx="4298950" cy="2960688"/>
            </a:xfrm>
            <a:custGeom>
              <a:avLst/>
              <a:gdLst>
                <a:gd name="T0" fmla="*/ 1132 w 1146"/>
                <a:gd name="T1" fmla="*/ 633 h 789"/>
                <a:gd name="T2" fmla="*/ 1118 w 1146"/>
                <a:gd name="T3" fmla="*/ 633 h 789"/>
                <a:gd name="T4" fmla="*/ 1080 w 1146"/>
                <a:gd name="T5" fmla="*/ 724 h 789"/>
                <a:gd name="T6" fmla="*/ 989 w 1146"/>
                <a:gd name="T7" fmla="*/ 761 h 789"/>
                <a:gd name="T8" fmla="*/ 157 w 1146"/>
                <a:gd name="T9" fmla="*/ 761 h 789"/>
                <a:gd name="T10" fmla="*/ 66 w 1146"/>
                <a:gd name="T11" fmla="*/ 724 h 789"/>
                <a:gd name="T12" fmla="*/ 28 w 1146"/>
                <a:gd name="T13" fmla="*/ 633 h 789"/>
                <a:gd name="T14" fmla="*/ 28 w 1146"/>
                <a:gd name="T15" fmla="*/ 157 h 789"/>
                <a:gd name="T16" fmla="*/ 66 w 1146"/>
                <a:gd name="T17" fmla="*/ 66 h 789"/>
                <a:gd name="T18" fmla="*/ 157 w 1146"/>
                <a:gd name="T19" fmla="*/ 28 h 789"/>
                <a:gd name="T20" fmla="*/ 989 w 1146"/>
                <a:gd name="T21" fmla="*/ 28 h 789"/>
                <a:gd name="T22" fmla="*/ 1080 w 1146"/>
                <a:gd name="T23" fmla="*/ 66 h 789"/>
                <a:gd name="T24" fmla="*/ 1118 w 1146"/>
                <a:gd name="T25" fmla="*/ 157 h 789"/>
                <a:gd name="T26" fmla="*/ 1118 w 1146"/>
                <a:gd name="T27" fmla="*/ 633 h 789"/>
                <a:gd name="T28" fmla="*/ 1132 w 1146"/>
                <a:gd name="T29" fmla="*/ 633 h 789"/>
                <a:gd name="T30" fmla="*/ 1146 w 1146"/>
                <a:gd name="T31" fmla="*/ 633 h 789"/>
                <a:gd name="T32" fmla="*/ 1146 w 1146"/>
                <a:gd name="T33" fmla="*/ 157 h 789"/>
                <a:gd name="T34" fmla="*/ 1100 w 1146"/>
                <a:gd name="T35" fmla="*/ 46 h 789"/>
                <a:gd name="T36" fmla="*/ 989 w 1146"/>
                <a:gd name="T37" fmla="*/ 0 h 789"/>
                <a:gd name="T38" fmla="*/ 157 w 1146"/>
                <a:gd name="T39" fmla="*/ 0 h 789"/>
                <a:gd name="T40" fmla="*/ 46 w 1146"/>
                <a:gd name="T41" fmla="*/ 46 h 789"/>
                <a:gd name="T42" fmla="*/ 0 w 1146"/>
                <a:gd name="T43" fmla="*/ 157 h 789"/>
                <a:gd name="T44" fmla="*/ 0 w 1146"/>
                <a:gd name="T45" fmla="*/ 633 h 789"/>
                <a:gd name="T46" fmla="*/ 46 w 1146"/>
                <a:gd name="T47" fmla="*/ 743 h 789"/>
                <a:gd name="T48" fmla="*/ 157 w 1146"/>
                <a:gd name="T49" fmla="*/ 789 h 789"/>
                <a:gd name="T50" fmla="*/ 989 w 1146"/>
                <a:gd name="T51" fmla="*/ 789 h 789"/>
                <a:gd name="T52" fmla="*/ 1100 w 1146"/>
                <a:gd name="T53" fmla="*/ 743 h 789"/>
                <a:gd name="T54" fmla="*/ 1146 w 1146"/>
                <a:gd name="T55" fmla="*/ 633 h 789"/>
                <a:gd name="T56" fmla="*/ 1132 w 1146"/>
                <a:gd name="T57" fmla="*/ 63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46" h="789">
                  <a:moveTo>
                    <a:pt x="1132" y="633"/>
                  </a:moveTo>
                  <a:cubicBezTo>
                    <a:pt x="1118" y="633"/>
                    <a:pt x="1118" y="633"/>
                    <a:pt x="1118" y="633"/>
                  </a:cubicBezTo>
                  <a:cubicBezTo>
                    <a:pt x="1118" y="668"/>
                    <a:pt x="1104" y="700"/>
                    <a:pt x="1080" y="724"/>
                  </a:cubicBezTo>
                  <a:cubicBezTo>
                    <a:pt x="1057" y="747"/>
                    <a:pt x="1025" y="761"/>
                    <a:pt x="989" y="761"/>
                  </a:cubicBezTo>
                  <a:cubicBezTo>
                    <a:pt x="157" y="761"/>
                    <a:pt x="157" y="761"/>
                    <a:pt x="157" y="761"/>
                  </a:cubicBezTo>
                  <a:cubicBezTo>
                    <a:pt x="121" y="761"/>
                    <a:pt x="89" y="747"/>
                    <a:pt x="66" y="724"/>
                  </a:cubicBezTo>
                  <a:cubicBezTo>
                    <a:pt x="43" y="700"/>
                    <a:pt x="28" y="668"/>
                    <a:pt x="28" y="633"/>
                  </a:cubicBezTo>
                  <a:cubicBezTo>
                    <a:pt x="28" y="157"/>
                    <a:pt x="28" y="157"/>
                    <a:pt x="28" y="157"/>
                  </a:cubicBezTo>
                  <a:cubicBezTo>
                    <a:pt x="28" y="121"/>
                    <a:pt x="43" y="89"/>
                    <a:pt x="66" y="66"/>
                  </a:cubicBezTo>
                  <a:cubicBezTo>
                    <a:pt x="89" y="43"/>
                    <a:pt x="121" y="28"/>
                    <a:pt x="157" y="28"/>
                  </a:cubicBezTo>
                  <a:cubicBezTo>
                    <a:pt x="989" y="28"/>
                    <a:pt x="989" y="28"/>
                    <a:pt x="989" y="28"/>
                  </a:cubicBezTo>
                  <a:cubicBezTo>
                    <a:pt x="1025" y="28"/>
                    <a:pt x="1057" y="43"/>
                    <a:pt x="1080" y="66"/>
                  </a:cubicBezTo>
                  <a:cubicBezTo>
                    <a:pt x="1104" y="89"/>
                    <a:pt x="1118" y="121"/>
                    <a:pt x="1118" y="157"/>
                  </a:cubicBezTo>
                  <a:cubicBezTo>
                    <a:pt x="1118" y="633"/>
                    <a:pt x="1118" y="633"/>
                    <a:pt x="1118" y="633"/>
                  </a:cubicBezTo>
                  <a:cubicBezTo>
                    <a:pt x="1132" y="633"/>
                    <a:pt x="1132" y="633"/>
                    <a:pt x="1132" y="633"/>
                  </a:cubicBezTo>
                  <a:cubicBezTo>
                    <a:pt x="1146" y="633"/>
                    <a:pt x="1146" y="633"/>
                    <a:pt x="1146" y="633"/>
                  </a:cubicBezTo>
                  <a:cubicBezTo>
                    <a:pt x="1146" y="157"/>
                    <a:pt x="1146" y="157"/>
                    <a:pt x="1146" y="157"/>
                  </a:cubicBezTo>
                  <a:cubicBezTo>
                    <a:pt x="1146" y="114"/>
                    <a:pt x="1129" y="74"/>
                    <a:pt x="1100" y="46"/>
                  </a:cubicBezTo>
                  <a:cubicBezTo>
                    <a:pt x="1072" y="18"/>
                    <a:pt x="1033" y="0"/>
                    <a:pt x="989" y="0"/>
                  </a:cubicBezTo>
                  <a:cubicBezTo>
                    <a:pt x="157" y="0"/>
                    <a:pt x="157" y="0"/>
                    <a:pt x="157" y="0"/>
                  </a:cubicBezTo>
                  <a:cubicBezTo>
                    <a:pt x="114" y="0"/>
                    <a:pt x="74" y="18"/>
                    <a:pt x="46" y="46"/>
                  </a:cubicBezTo>
                  <a:cubicBezTo>
                    <a:pt x="18" y="74"/>
                    <a:pt x="0" y="114"/>
                    <a:pt x="0" y="157"/>
                  </a:cubicBezTo>
                  <a:cubicBezTo>
                    <a:pt x="0" y="633"/>
                    <a:pt x="0" y="633"/>
                    <a:pt x="0" y="633"/>
                  </a:cubicBezTo>
                  <a:cubicBezTo>
                    <a:pt x="0" y="676"/>
                    <a:pt x="18" y="715"/>
                    <a:pt x="46" y="743"/>
                  </a:cubicBezTo>
                  <a:cubicBezTo>
                    <a:pt x="74" y="772"/>
                    <a:pt x="114" y="789"/>
                    <a:pt x="157" y="789"/>
                  </a:cubicBezTo>
                  <a:cubicBezTo>
                    <a:pt x="989" y="789"/>
                    <a:pt x="989" y="789"/>
                    <a:pt x="989" y="789"/>
                  </a:cubicBezTo>
                  <a:cubicBezTo>
                    <a:pt x="1033" y="789"/>
                    <a:pt x="1072" y="772"/>
                    <a:pt x="1100" y="743"/>
                  </a:cubicBezTo>
                  <a:cubicBezTo>
                    <a:pt x="1129" y="715"/>
                    <a:pt x="1146" y="676"/>
                    <a:pt x="1146" y="633"/>
                  </a:cubicBezTo>
                  <a:lnTo>
                    <a:pt x="1132" y="6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
            <p:cNvSpPr/>
            <p:nvPr/>
          </p:nvSpPr>
          <p:spPr bwMode="auto">
            <a:xfrm>
              <a:off x="-9502775" y="9844088"/>
              <a:ext cx="4298950" cy="596900"/>
            </a:xfrm>
            <a:custGeom>
              <a:avLst/>
              <a:gdLst>
                <a:gd name="T0" fmla="*/ 2675 w 2708"/>
                <a:gd name="T1" fmla="*/ 33 h 376"/>
                <a:gd name="T2" fmla="*/ 2675 w 2708"/>
                <a:gd name="T3" fmla="*/ 0 h 376"/>
                <a:gd name="T4" fmla="*/ 2226 w 2708"/>
                <a:gd name="T5" fmla="*/ 0 h 376"/>
                <a:gd name="T6" fmla="*/ 2056 w 2708"/>
                <a:gd name="T7" fmla="*/ 0 h 376"/>
                <a:gd name="T8" fmla="*/ 624 w 2708"/>
                <a:gd name="T9" fmla="*/ 0 h 376"/>
                <a:gd name="T10" fmla="*/ 456 w 2708"/>
                <a:gd name="T11" fmla="*/ 0 h 376"/>
                <a:gd name="T12" fmla="*/ 0 w 2708"/>
                <a:gd name="T13" fmla="*/ 0 h 376"/>
                <a:gd name="T14" fmla="*/ 0 w 2708"/>
                <a:gd name="T15" fmla="*/ 220 h 376"/>
                <a:gd name="T16" fmla="*/ 423 w 2708"/>
                <a:gd name="T17" fmla="*/ 220 h 376"/>
                <a:gd name="T18" fmla="*/ 423 w 2708"/>
                <a:gd name="T19" fmla="*/ 376 h 376"/>
                <a:gd name="T20" fmla="*/ 657 w 2708"/>
                <a:gd name="T21" fmla="*/ 376 h 376"/>
                <a:gd name="T22" fmla="*/ 657 w 2708"/>
                <a:gd name="T23" fmla="*/ 220 h 376"/>
                <a:gd name="T24" fmla="*/ 2023 w 2708"/>
                <a:gd name="T25" fmla="*/ 220 h 376"/>
                <a:gd name="T26" fmla="*/ 2023 w 2708"/>
                <a:gd name="T27" fmla="*/ 376 h 376"/>
                <a:gd name="T28" fmla="*/ 2259 w 2708"/>
                <a:gd name="T29" fmla="*/ 376 h 376"/>
                <a:gd name="T30" fmla="*/ 2259 w 2708"/>
                <a:gd name="T31" fmla="*/ 220 h 376"/>
                <a:gd name="T32" fmla="*/ 2708 w 2708"/>
                <a:gd name="T33" fmla="*/ 220 h 376"/>
                <a:gd name="T34" fmla="*/ 2708 w 2708"/>
                <a:gd name="T35" fmla="*/ 0 h 376"/>
                <a:gd name="T36" fmla="*/ 2675 w 2708"/>
                <a:gd name="T37" fmla="*/ 0 h 376"/>
                <a:gd name="T38" fmla="*/ 2675 w 2708"/>
                <a:gd name="T39" fmla="*/ 33 h 376"/>
                <a:gd name="T40" fmla="*/ 2642 w 2708"/>
                <a:gd name="T41" fmla="*/ 33 h 376"/>
                <a:gd name="T42" fmla="*/ 2642 w 2708"/>
                <a:gd name="T43" fmla="*/ 153 h 376"/>
                <a:gd name="T44" fmla="*/ 2193 w 2708"/>
                <a:gd name="T45" fmla="*/ 153 h 376"/>
                <a:gd name="T46" fmla="*/ 2193 w 2708"/>
                <a:gd name="T47" fmla="*/ 309 h 376"/>
                <a:gd name="T48" fmla="*/ 2089 w 2708"/>
                <a:gd name="T49" fmla="*/ 309 h 376"/>
                <a:gd name="T50" fmla="*/ 2089 w 2708"/>
                <a:gd name="T51" fmla="*/ 153 h 376"/>
                <a:gd name="T52" fmla="*/ 591 w 2708"/>
                <a:gd name="T53" fmla="*/ 153 h 376"/>
                <a:gd name="T54" fmla="*/ 591 w 2708"/>
                <a:gd name="T55" fmla="*/ 309 h 376"/>
                <a:gd name="T56" fmla="*/ 489 w 2708"/>
                <a:gd name="T57" fmla="*/ 309 h 376"/>
                <a:gd name="T58" fmla="*/ 489 w 2708"/>
                <a:gd name="T59" fmla="*/ 153 h 376"/>
                <a:gd name="T60" fmla="*/ 66 w 2708"/>
                <a:gd name="T61" fmla="*/ 153 h 376"/>
                <a:gd name="T62" fmla="*/ 66 w 2708"/>
                <a:gd name="T63" fmla="*/ 66 h 376"/>
                <a:gd name="T64" fmla="*/ 456 w 2708"/>
                <a:gd name="T65" fmla="*/ 66 h 376"/>
                <a:gd name="T66" fmla="*/ 624 w 2708"/>
                <a:gd name="T67" fmla="*/ 66 h 376"/>
                <a:gd name="T68" fmla="*/ 2056 w 2708"/>
                <a:gd name="T69" fmla="*/ 66 h 376"/>
                <a:gd name="T70" fmla="*/ 2226 w 2708"/>
                <a:gd name="T71" fmla="*/ 66 h 376"/>
                <a:gd name="T72" fmla="*/ 2675 w 2708"/>
                <a:gd name="T73" fmla="*/ 66 h 376"/>
                <a:gd name="T74" fmla="*/ 2675 w 2708"/>
                <a:gd name="T75" fmla="*/ 33 h 376"/>
                <a:gd name="T76" fmla="*/ 2642 w 2708"/>
                <a:gd name="T77" fmla="*/ 33 h 376"/>
                <a:gd name="T78" fmla="*/ 2675 w 2708"/>
                <a:gd name="T79" fmla="*/ 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8" h="376">
                  <a:moveTo>
                    <a:pt x="2675" y="33"/>
                  </a:moveTo>
                  <a:lnTo>
                    <a:pt x="2675" y="0"/>
                  </a:lnTo>
                  <a:lnTo>
                    <a:pt x="2226" y="0"/>
                  </a:lnTo>
                  <a:lnTo>
                    <a:pt x="2056" y="0"/>
                  </a:lnTo>
                  <a:lnTo>
                    <a:pt x="624" y="0"/>
                  </a:lnTo>
                  <a:lnTo>
                    <a:pt x="456" y="0"/>
                  </a:lnTo>
                  <a:lnTo>
                    <a:pt x="0" y="0"/>
                  </a:lnTo>
                  <a:lnTo>
                    <a:pt x="0" y="220"/>
                  </a:lnTo>
                  <a:lnTo>
                    <a:pt x="423" y="220"/>
                  </a:lnTo>
                  <a:lnTo>
                    <a:pt x="423" y="376"/>
                  </a:lnTo>
                  <a:lnTo>
                    <a:pt x="657" y="376"/>
                  </a:lnTo>
                  <a:lnTo>
                    <a:pt x="657" y="220"/>
                  </a:lnTo>
                  <a:lnTo>
                    <a:pt x="2023" y="220"/>
                  </a:lnTo>
                  <a:lnTo>
                    <a:pt x="2023" y="376"/>
                  </a:lnTo>
                  <a:lnTo>
                    <a:pt x="2259" y="376"/>
                  </a:lnTo>
                  <a:lnTo>
                    <a:pt x="2259" y="220"/>
                  </a:lnTo>
                  <a:lnTo>
                    <a:pt x="2708" y="220"/>
                  </a:lnTo>
                  <a:lnTo>
                    <a:pt x="2708" y="0"/>
                  </a:lnTo>
                  <a:lnTo>
                    <a:pt x="2675" y="0"/>
                  </a:lnTo>
                  <a:lnTo>
                    <a:pt x="2675" y="33"/>
                  </a:lnTo>
                  <a:lnTo>
                    <a:pt x="2642" y="33"/>
                  </a:lnTo>
                  <a:lnTo>
                    <a:pt x="2642" y="153"/>
                  </a:lnTo>
                  <a:lnTo>
                    <a:pt x="2193" y="153"/>
                  </a:lnTo>
                  <a:lnTo>
                    <a:pt x="2193" y="309"/>
                  </a:lnTo>
                  <a:lnTo>
                    <a:pt x="2089" y="309"/>
                  </a:lnTo>
                  <a:lnTo>
                    <a:pt x="2089" y="153"/>
                  </a:lnTo>
                  <a:lnTo>
                    <a:pt x="591" y="153"/>
                  </a:lnTo>
                  <a:lnTo>
                    <a:pt x="591" y="309"/>
                  </a:lnTo>
                  <a:lnTo>
                    <a:pt x="489" y="309"/>
                  </a:lnTo>
                  <a:lnTo>
                    <a:pt x="489" y="153"/>
                  </a:lnTo>
                  <a:lnTo>
                    <a:pt x="66" y="153"/>
                  </a:lnTo>
                  <a:lnTo>
                    <a:pt x="66" y="66"/>
                  </a:lnTo>
                  <a:lnTo>
                    <a:pt x="456" y="66"/>
                  </a:lnTo>
                  <a:lnTo>
                    <a:pt x="624" y="66"/>
                  </a:lnTo>
                  <a:lnTo>
                    <a:pt x="2056" y="66"/>
                  </a:lnTo>
                  <a:lnTo>
                    <a:pt x="2226" y="66"/>
                  </a:lnTo>
                  <a:lnTo>
                    <a:pt x="2675" y="66"/>
                  </a:lnTo>
                  <a:lnTo>
                    <a:pt x="2675" y="33"/>
                  </a:lnTo>
                  <a:lnTo>
                    <a:pt x="2642" y="33"/>
                  </a:lnTo>
                  <a:lnTo>
                    <a:pt x="2675"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0" name="组合 99"/>
          <p:cNvGrpSpPr/>
          <p:nvPr/>
        </p:nvGrpSpPr>
        <p:grpSpPr>
          <a:xfrm>
            <a:off x="5643512" y="5562616"/>
            <a:ext cx="963028" cy="648402"/>
            <a:chOff x="16829088" y="-4902200"/>
            <a:chExt cx="5427662" cy="3654425"/>
          </a:xfrm>
        </p:grpSpPr>
        <p:sp>
          <p:nvSpPr>
            <p:cNvPr id="101" name="Freeform 14"/>
            <p:cNvSpPr/>
            <p:nvPr/>
          </p:nvSpPr>
          <p:spPr bwMode="auto">
            <a:xfrm>
              <a:off x="18456275" y="-4219575"/>
              <a:ext cx="3800475" cy="2971800"/>
            </a:xfrm>
            <a:custGeom>
              <a:avLst/>
              <a:gdLst>
                <a:gd name="T0" fmla="*/ 691 w 1013"/>
                <a:gd name="T1" fmla="*/ 588 h 792"/>
                <a:gd name="T2" fmla="*/ 708 w 1013"/>
                <a:gd name="T3" fmla="*/ 752 h 792"/>
                <a:gd name="T4" fmla="*/ 731 w 1013"/>
                <a:gd name="T5" fmla="*/ 764 h 792"/>
                <a:gd name="T6" fmla="*/ 888 w 1013"/>
                <a:gd name="T7" fmla="*/ 518 h 792"/>
                <a:gd name="T8" fmla="*/ 904 w 1013"/>
                <a:gd name="T9" fmla="*/ 442 h 792"/>
                <a:gd name="T10" fmla="*/ 986 w 1013"/>
                <a:gd name="T11" fmla="*/ 375 h 792"/>
                <a:gd name="T12" fmla="*/ 1002 w 1013"/>
                <a:gd name="T13" fmla="*/ 224 h 792"/>
                <a:gd name="T14" fmla="*/ 756 w 1013"/>
                <a:gd name="T15" fmla="*/ 36 h 792"/>
                <a:gd name="T16" fmla="*/ 151 w 1013"/>
                <a:gd name="T17" fmla="*/ 80 h 792"/>
                <a:gd name="T18" fmla="*/ 11 w 1013"/>
                <a:gd name="T19" fmla="*/ 224 h 792"/>
                <a:gd name="T20" fmla="*/ 11 w 1013"/>
                <a:gd name="T21" fmla="*/ 342 h 792"/>
                <a:gd name="T22" fmla="*/ 257 w 1013"/>
                <a:gd name="T23" fmla="*/ 530 h 792"/>
                <a:gd name="T24" fmla="*/ 677 w 1013"/>
                <a:gd name="T25" fmla="*/ 550 h 792"/>
                <a:gd name="T26" fmla="*/ 665 w 1013"/>
                <a:gd name="T27" fmla="*/ 547 h 792"/>
                <a:gd name="T28" fmla="*/ 665 w 1013"/>
                <a:gd name="T29" fmla="*/ 546 h 792"/>
                <a:gd name="T30" fmla="*/ 671 w 1013"/>
                <a:gd name="T31" fmla="*/ 539 h 792"/>
                <a:gd name="T32" fmla="*/ 666 w 1013"/>
                <a:gd name="T33" fmla="*/ 545 h 792"/>
                <a:gd name="T34" fmla="*/ 665 w 1013"/>
                <a:gd name="T35" fmla="*/ 546 h 792"/>
                <a:gd name="T36" fmla="*/ 665 w 1013"/>
                <a:gd name="T37" fmla="*/ 546 h 792"/>
                <a:gd name="T38" fmla="*/ 676 w 1013"/>
                <a:gd name="T39" fmla="*/ 538 h 792"/>
                <a:gd name="T40" fmla="*/ 684 w 1013"/>
                <a:gd name="T41" fmla="*/ 526 h 792"/>
                <a:gd name="T42" fmla="*/ 666 w 1013"/>
                <a:gd name="T43" fmla="*/ 548 h 792"/>
                <a:gd name="T44" fmla="*/ 683 w 1013"/>
                <a:gd name="T45" fmla="*/ 526 h 792"/>
                <a:gd name="T46" fmla="*/ 671 w 1013"/>
                <a:gd name="T47" fmla="*/ 522 h 792"/>
                <a:gd name="T48" fmla="*/ 165 w 1013"/>
                <a:gd name="T49" fmla="*/ 461 h 792"/>
                <a:gd name="T50" fmla="*/ 37 w 1013"/>
                <a:gd name="T51" fmla="*/ 332 h 792"/>
                <a:gd name="T52" fmla="*/ 37 w 1013"/>
                <a:gd name="T53" fmla="*/ 234 h 792"/>
                <a:gd name="T54" fmla="*/ 265 w 1013"/>
                <a:gd name="T55" fmla="*/ 63 h 792"/>
                <a:gd name="T56" fmla="*/ 848 w 1013"/>
                <a:gd name="T57" fmla="*/ 105 h 792"/>
                <a:gd name="T58" fmla="*/ 976 w 1013"/>
                <a:gd name="T59" fmla="*/ 234 h 792"/>
                <a:gd name="T60" fmla="*/ 962 w 1013"/>
                <a:gd name="T61" fmla="*/ 361 h 792"/>
                <a:gd name="T62" fmla="*/ 892 w 1013"/>
                <a:gd name="T63" fmla="*/ 433 h 792"/>
                <a:gd name="T64" fmla="*/ 891 w 1013"/>
                <a:gd name="T65" fmla="*/ 437 h 792"/>
                <a:gd name="T66" fmla="*/ 783 w 1013"/>
                <a:gd name="T67" fmla="*/ 655 h 792"/>
                <a:gd name="T68" fmla="*/ 722 w 1013"/>
                <a:gd name="T69" fmla="*/ 754 h 792"/>
                <a:gd name="T70" fmla="*/ 740 w 1013"/>
                <a:gd name="T71" fmla="*/ 695 h 792"/>
                <a:gd name="T72" fmla="*/ 686 w 1013"/>
                <a:gd name="T73" fmla="*/ 52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3" h="792">
                  <a:moveTo>
                    <a:pt x="666" y="548"/>
                  </a:moveTo>
                  <a:cubicBezTo>
                    <a:pt x="669" y="551"/>
                    <a:pt x="681" y="564"/>
                    <a:pt x="691" y="588"/>
                  </a:cubicBezTo>
                  <a:cubicBezTo>
                    <a:pt x="702" y="612"/>
                    <a:pt x="712" y="647"/>
                    <a:pt x="712" y="695"/>
                  </a:cubicBezTo>
                  <a:cubicBezTo>
                    <a:pt x="712" y="712"/>
                    <a:pt x="711" y="731"/>
                    <a:pt x="708" y="752"/>
                  </a:cubicBezTo>
                  <a:cubicBezTo>
                    <a:pt x="702" y="792"/>
                    <a:pt x="702" y="792"/>
                    <a:pt x="702" y="792"/>
                  </a:cubicBezTo>
                  <a:cubicBezTo>
                    <a:pt x="731" y="764"/>
                    <a:pt x="731" y="764"/>
                    <a:pt x="731" y="764"/>
                  </a:cubicBezTo>
                  <a:cubicBezTo>
                    <a:pt x="760" y="737"/>
                    <a:pt x="785" y="704"/>
                    <a:pt x="808" y="669"/>
                  </a:cubicBezTo>
                  <a:cubicBezTo>
                    <a:pt x="842" y="616"/>
                    <a:pt x="869" y="561"/>
                    <a:pt x="888" y="518"/>
                  </a:cubicBezTo>
                  <a:cubicBezTo>
                    <a:pt x="907" y="476"/>
                    <a:pt x="917" y="446"/>
                    <a:pt x="917" y="446"/>
                  </a:cubicBezTo>
                  <a:cubicBezTo>
                    <a:pt x="904" y="442"/>
                    <a:pt x="904" y="442"/>
                    <a:pt x="904" y="442"/>
                  </a:cubicBezTo>
                  <a:cubicBezTo>
                    <a:pt x="913" y="453"/>
                    <a:pt x="913" y="453"/>
                    <a:pt x="913" y="453"/>
                  </a:cubicBezTo>
                  <a:cubicBezTo>
                    <a:pt x="944" y="430"/>
                    <a:pt x="968" y="404"/>
                    <a:pt x="986" y="375"/>
                  </a:cubicBezTo>
                  <a:cubicBezTo>
                    <a:pt x="1003" y="347"/>
                    <a:pt x="1013" y="315"/>
                    <a:pt x="1013" y="283"/>
                  </a:cubicBezTo>
                  <a:cubicBezTo>
                    <a:pt x="1013" y="263"/>
                    <a:pt x="1009" y="243"/>
                    <a:pt x="1002" y="224"/>
                  </a:cubicBezTo>
                  <a:cubicBezTo>
                    <a:pt x="990" y="190"/>
                    <a:pt x="967" y="160"/>
                    <a:pt x="937" y="133"/>
                  </a:cubicBezTo>
                  <a:cubicBezTo>
                    <a:pt x="892" y="92"/>
                    <a:pt x="829" y="59"/>
                    <a:pt x="756" y="36"/>
                  </a:cubicBezTo>
                  <a:cubicBezTo>
                    <a:pt x="682" y="13"/>
                    <a:pt x="597" y="0"/>
                    <a:pt x="506" y="0"/>
                  </a:cubicBezTo>
                  <a:cubicBezTo>
                    <a:pt x="368" y="0"/>
                    <a:pt x="243" y="30"/>
                    <a:pt x="151" y="80"/>
                  </a:cubicBezTo>
                  <a:cubicBezTo>
                    <a:pt x="105" y="105"/>
                    <a:pt x="68" y="135"/>
                    <a:pt x="41" y="170"/>
                  </a:cubicBezTo>
                  <a:cubicBezTo>
                    <a:pt x="28" y="187"/>
                    <a:pt x="18" y="205"/>
                    <a:pt x="11" y="224"/>
                  </a:cubicBezTo>
                  <a:cubicBezTo>
                    <a:pt x="4" y="243"/>
                    <a:pt x="0" y="263"/>
                    <a:pt x="0" y="283"/>
                  </a:cubicBezTo>
                  <a:cubicBezTo>
                    <a:pt x="0" y="303"/>
                    <a:pt x="4" y="323"/>
                    <a:pt x="11" y="342"/>
                  </a:cubicBezTo>
                  <a:cubicBezTo>
                    <a:pt x="23" y="375"/>
                    <a:pt x="46" y="406"/>
                    <a:pt x="76" y="433"/>
                  </a:cubicBezTo>
                  <a:cubicBezTo>
                    <a:pt x="121" y="473"/>
                    <a:pt x="183" y="507"/>
                    <a:pt x="257" y="530"/>
                  </a:cubicBezTo>
                  <a:cubicBezTo>
                    <a:pt x="331" y="553"/>
                    <a:pt x="416" y="566"/>
                    <a:pt x="506" y="566"/>
                  </a:cubicBezTo>
                  <a:cubicBezTo>
                    <a:pt x="566" y="566"/>
                    <a:pt x="623" y="560"/>
                    <a:pt x="677" y="550"/>
                  </a:cubicBezTo>
                  <a:cubicBezTo>
                    <a:pt x="674" y="536"/>
                    <a:pt x="674" y="536"/>
                    <a:pt x="674" y="536"/>
                  </a:cubicBezTo>
                  <a:cubicBezTo>
                    <a:pt x="665" y="547"/>
                    <a:pt x="665" y="547"/>
                    <a:pt x="665" y="547"/>
                  </a:cubicBezTo>
                  <a:cubicBezTo>
                    <a:pt x="671" y="539"/>
                    <a:pt x="671" y="539"/>
                    <a:pt x="671" y="539"/>
                  </a:cubicBezTo>
                  <a:cubicBezTo>
                    <a:pt x="665" y="546"/>
                    <a:pt x="665" y="546"/>
                    <a:pt x="665" y="546"/>
                  </a:cubicBezTo>
                  <a:cubicBezTo>
                    <a:pt x="665" y="547"/>
                    <a:pt x="665" y="547"/>
                    <a:pt x="665" y="547"/>
                  </a:cubicBezTo>
                  <a:cubicBezTo>
                    <a:pt x="671" y="539"/>
                    <a:pt x="671" y="539"/>
                    <a:pt x="671" y="539"/>
                  </a:cubicBezTo>
                  <a:cubicBezTo>
                    <a:pt x="665" y="546"/>
                    <a:pt x="665" y="546"/>
                    <a:pt x="665" y="546"/>
                  </a:cubicBezTo>
                  <a:cubicBezTo>
                    <a:pt x="666" y="545"/>
                    <a:pt x="666" y="545"/>
                    <a:pt x="666" y="545"/>
                  </a:cubicBezTo>
                  <a:cubicBezTo>
                    <a:pt x="665" y="546"/>
                    <a:pt x="665" y="546"/>
                    <a:pt x="665" y="546"/>
                  </a:cubicBezTo>
                  <a:cubicBezTo>
                    <a:pt x="665" y="546"/>
                    <a:pt x="665" y="546"/>
                    <a:pt x="665" y="546"/>
                  </a:cubicBezTo>
                  <a:cubicBezTo>
                    <a:pt x="666" y="545"/>
                    <a:pt x="666" y="545"/>
                    <a:pt x="666" y="545"/>
                  </a:cubicBezTo>
                  <a:cubicBezTo>
                    <a:pt x="665" y="546"/>
                    <a:pt x="665" y="546"/>
                    <a:pt x="665" y="546"/>
                  </a:cubicBezTo>
                  <a:cubicBezTo>
                    <a:pt x="665" y="547"/>
                    <a:pt x="665" y="547"/>
                    <a:pt x="666" y="548"/>
                  </a:cubicBezTo>
                  <a:cubicBezTo>
                    <a:pt x="676" y="538"/>
                    <a:pt x="676" y="538"/>
                    <a:pt x="676" y="538"/>
                  </a:cubicBezTo>
                  <a:cubicBezTo>
                    <a:pt x="685" y="528"/>
                    <a:pt x="685" y="528"/>
                    <a:pt x="685" y="528"/>
                  </a:cubicBezTo>
                  <a:cubicBezTo>
                    <a:pt x="684" y="526"/>
                    <a:pt x="684" y="526"/>
                    <a:pt x="684" y="526"/>
                  </a:cubicBezTo>
                  <a:cubicBezTo>
                    <a:pt x="664" y="546"/>
                    <a:pt x="664" y="546"/>
                    <a:pt x="664" y="546"/>
                  </a:cubicBezTo>
                  <a:cubicBezTo>
                    <a:pt x="666" y="548"/>
                    <a:pt x="666" y="548"/>
                    <a:pt x="666" y="548"/>
                  </a:cubicBezTo>
                  <a:cubicBezTo>
                    <a:pt x="686" y="528"/>
                    <a:pt x="686" y="528"/>
                    <a:pt x="686" y="528"/>
                  </a:cubicBezTo>
                  <a:cubicBezTo>
                    <a:pt x="684" y="527"/>
                    <a:pt x="683" y="526"/>
                    <a:pt x="683" y="526"/>
                  </a:cubicBezTo>
                  <a:cubicBezTo>
                    <a:pt x="678" y="521"/>
                    <a:pt x="678" y="521"/>
                    <a:pt x="678" y="521"/>
                  </a:cubicBezTo>
                  <a:cubicBezTo>
                    <a:pt x="671" y="522"/>
                    <a:pt x="671" y="522"/>
                    <a:pt x="671" y="522"/>
                  </a:cubicBezTo>
                  <a:cubicBezTo>
                    <a:pt x="620" y="532"/>
                    <a:pt x="564" y="538"/>
                    <a:pt x="506" y="538"/>
                  </a:cubicBezTo>
                  <a:cubicBezTo>
                    <a:pt x="372" y="538"/>
                    <a:pt x="251" y="508"/>
                    <a:pt x="165" y="461"/>
                  </a:cubicBezTo>
                  <a:cubicBezTo>
                    <a:pt x="121" y="437"/>
                    <a:pt x="87" y="409"/>
                    <a:pt x="64" y="379"/>
                  </a:cubicBezTo>
                  <a:cubicBezTo>
                    <a:pt x="52" y="364"/>
                    <a:pt x="43" y="348"/>
                    <a:pt x="37" y="332"/>
                  </a:cubicBezTo>
                  <a:cubicBezTo>
                    <a:pt x="31" y="316"/>
                    <a:pt x="28" y="300"/>
                    <a:pt x="28" y="283"/>
                  </a:cubicBezTo>
                  <a:cubicBezTo>
                    <a:pt x="28" y="266"/>
                    <a:pt x="31" y="250"/>
                    <a:pt x="37" y="234"/>
                  </a:cubicBezTo>
                  <a:cubicBezTo>
                    <a:pt x="47" y="205"/>
                    <a:pt x="67" y="178"/>
                    <a:pt x="94" y="154"/>
                  </a:cubicBezTo>
                  <a:cubicBezTo>
                    <a:pt x="136" y="117"/>
                    <a:pt x="195" y="85"/>
                    <a:pt x="265" y="63"/>
                  </a:cubicBezTo>
                  <a:cubicBezTo>
                    <a:pt x="336" y="41"/>
                    <a:pt x="418" y="28"/>
                    <a:pt x="506" y="28"/>
                  </a:cubicBezTo>
                  <a:cubicBezTo>
                    <a:pt x="640" y="28"/>
                    <a:pt x="761" y="58"/>
                    <a:pt x="848" y="105"/>
                  </a:cubicBezTo>
                  <a:cubicBezTo>
                    <a:pt x="891" y="128"/>
                    <a:pt x="926" y="156"/>
                    <a:pt x="949" y="187"/>
                  </a:cubicBezTo>
                  <a:cubicBezTo>
                    <a:pt x="961" y="202"/>
                    <a:pt x="970" y="217"/>
                    <a:pt x="976" y="234"/>
                  </a:cubicBezTo>
                  <a:cubicBezTo>
                    <a:pt x="982" y="250"/>
                    <a:pt x="985" y="266"/>
                    <a:pt x="985" y="283"/>
                  </a:cubicBezTo>
                  <a:cubicBezTo>
                    <a:pt x="985" y="310"/>
                    <a:pt x="977" y="336"/>
                    <a:pt x="962" y="361"/>
                  </a:cubicBezTo>
                  <a:cubicBezTo>
                    <a:pt x="947" y="385"/>
                    <a:pt x="924" y="409"/>
                    <a:pt x="896" y="430"/>
                  </a:cubicBezTo>
                  <a:cubicBezTo>
                    <a:pt x="892" y="433"/>
                    <a:pt x="892" y="433"/>
                    <a:pt x="892" y="433"/>
                  </a:cubicBezTo>
                  <a:cubicBezTo>
                    <a:pt x="891" y="437"/>
                    <a:pt x="891" y="437"/>
                    <a:pt x="891" y="437"/>
                  </a:cubicBezTo>
                  <a:cubicBezTo>
                    <a:pt x="891" y="437"/>
                    <a:pt x="891" y="437"/>
                    <a:pt x="891" y="437"/>
                  </a:cubicBezTo>
                  <a:cubicBezTo>
                    <a:pt x="890" y="440"/>
                    <a:pt x="871" y="492"/>
                    <a:pt x="840" y="555"/>
                  </a:cubicBezTo>
                  <a:cubicBezTo>
                    <a:pt x="824" y="587"/>
                    <a:pt x="805" y="622"/>
                    <a:pt x="783" y="655"/>
                  </a:cubicBezTo>
                  <a:cubicBezTo>
                    <a:pt x="762" y="688"/>
                    <a:pt x="738" y="719"/>
                    <a:pt x="712" y="744"/>
                  </a:cubicBezTo>
                  <a:cubicBezTo>
                    <a:pt x="722" y="754"/>
                    <a:pt x="722" y="754"/>
                    <a:pt x="722" y="754"/>
                  </a:cubicBezTo>
                  <a:cubicBezTo>
                    <a:pt x="736" y="756"/>
                    <a:pt x="736" y="756"/>
                    <a:pt x="736" y="756"/>
                  </a:cubicBezTo>
                  <a:cubicBezTo>
                    <a:pt x="739" y="734"/>
                    <a:pt x="740" y="714"/>
                    <a:pt x="740" y="695"/>
                  </a:cubicBezTo>
                  <a:cubicBezTo>
                    <a:pt x="740" y="643"/>
                    <a:pt x="729" y="604"/>
                    <a:pt x="717" y="576"/>
                  </a:cubicBezTo>
                  <a:cubicBezTo>
                    <a:pt x="705" y="549"/>
                    <a:pt x="691" y="533"/>
                    <a:pt x="686" y="528"/>
                  </a:cubicBezTo>
                  <a:cubicBezTo>
                    <a:pt x="666" y="548"/>
                    <a:pt x="666" y="548"/>
                    <a:pt x="666" y="548"/>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2" name="Oval 15"/>
            <p:cNvSpPr>
              <a:spLocks noChangeArrowheads="1"/>
            </p:cNvSpPr>
            <p:nvPr/>
          </p:nvSpPr>
          <p:spPr bwMode="auto">
            <a:xfrm>
              <a:off x="19597688"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3" name="Freeform 16"/>
            <p:cNvSpPr/>
            <p:nvPr/>
          </p:nvSpPr>
          <p:spPr bwMode="auto">
            <a:xfrm>
              <a:off x="19545300"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4" name="Oval 17"/>
            <p:cNvSpPr>
              <a:spLocks noChangeArrowheads="1"/>
            </p:cNvSpPr>
            <p:nvPr/>
          </p:nvSpPr>
          <p:spPr bwMode="auto">
            <a:xfrm>
              <a:off x="20346988" y="-3206750"/>
              <a:ext cx="271463" cy="269875"/>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5" name="Freeform 18"/>
            <p:cNvSpPr/>
            <p:nvPr/>
          </p:nvSpPr>
          <p:spPr bwMode="auto">
            <a:xfrm>
              <a:off x="20294600" y="-3259138"/>
              <a:ext cx="376238"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6" name="Oval 19"/>
            <p:cNvSpPr>
              <a:spLocks noChangeArrowheads="1"/>
            </p:cNvSpPr>
            <p:nvPr/>
          </p:nvSpPr>
          <p:spPr bwMode="auto">
            <a:xfrm>
              <a:off x="21097875" y="-3206750"/>
              <a:ext cx="269875" cy="269875"/>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7" name="Freeform 20"/>
            <p:cNvSpPr/>
            <p:nvPr/>
          </p:nvSpPr>
          <p:spPr bwMode="auto">
            <a:xfrm>
              <a:off x="21045488" y="-3259138"/>
              <a:ext cx="374650" cy="374650"/>
            </a:xfrm>
            <a:custGeom>
              <a:avLst/>
              <a:gdLst>
                <a:gd name="T0" fmla="*/ 86 w 100"/>
                <a:gd name="T1" fmla="*/ 50 h 100"/>
                <a:gd name="T2" fmla="*/ 72 w 100"/>
                <a:gd name="T3" fmla="*/ 50 h 100"/>
                <a:gd name="T4" fmla="*/ 65 w 100"/>
                <a:gd name="T5" fmla="*/ 65 h 100"/>
                <a:gd name="T6" fmla="*/ 50 w 100"/>
                <a:gd name="T7" fmla="*/ 72 h 100"/>
                <a:gd name="T8" fmla="*/ 34 w 100"/>
                <a:gd name="T9" fmla="*/ 65 h 100"/>
                <a:gd name="T10" fmla="*/ 28 w 100"/>
                <a:gd name="T11" fmla="*/ 50 h 100"/>
                <a:gd name="T12" fmla="*/ 34 w 100"/>
                <a:gd name="T13" fmla="*/ 35 h 100"/>
                <a:gd name="T14" fmla="*/ 50 w 100"/>
                <a:gd name="T15" fmla="*/ 28 h 100"/>
                <a:gd name="T16" fmla="*/ 65 w 100"/>
                <a:gd name="T17" fmla="*/ 35 h 100"/>
                <a:gd name="T18" fmla="*/ 72 w 100"/>
                <a:gd name="T19" fmla="*/ 50 h 100"/>
                <a:gd name="T20" fmla="*/ 86 w 100"/>
                <a:gd name="T21" fmla="*/ 50 h 100"/>
                <a:gd name="T22" fmla="*/ 100 w 100"/>
                <a:gd name="T23" fmla="*/ 50 h 100"/>
                <a:gd name="T24" fmla="*/ 85 w 100"/>
                <a:gd name="T25" fmla="*/ 15 h 100"/>
                <a:gd name="T26" fmla="*/ 50 w 100"/>
                <a:gd name="T27" fmla="*/ 0 h 100"/>
                <a:gd name="T28" fmla="*/ 15 w 100"/>
                <a:gd name="T29" fmla="*/ 15 h 100"/>
                <a:gd name="T30" fmla="*/ 0 w 100"/>
                <a:gd name="T31" fmla="*/ 50 h 100"/>
                <a:gd name="T32" fmla="*/ 15 w 100"/>
                <a:gd name="T33" fmla="*/ 85 h 100"/>
                <a:gd name="T34" fmla="*/ 50 w 100"/>
                <a:gd name="T35" fmla="*/ 100 h 100"/>
                <a:gd name="T36" fmla="*/ 85 w 100"/>
                <a:gd name="T37" fmla="*/ 85 h 100"/>
                <a:gd name="T38" fmla="*/ 100 w 100"/>
                <a:gd name="T39" fmla="*/ 50 h 100"/>
                <a:gd name="T40" fmla="*/ 86 w 100"/>
                <a:gd name="T41"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86" y="50"/>
                  </a:moveTo>
                  <a:cubicBezTo>
                    <a:pt x="72" y="50"/>
                    <a:pt x="72" y="50"/>
                    <a:pt x="72" y="50"/>
                  </a:cubicBezTo>
                  <a:cubicBezTo>
                    <a:pt x="71" y="56"/>
                    <a:pt x="69" y="61"/>
                    <a:pt x="65" y="65"/>
                  </a:cubicBezTo>
                  <a:cubicBezTo>
                    <a:pt x="61" y="69"/>
                    <a:pt x="56" y="72"/>
                    <a:pt x="50" y="72"/>
                  </a:cubicBezTo>
                  <a:cubicBezTo>
                    <a:pt x="44" y="72"/>
                    <a:pt x="38" y="69"/>
                    <a:pt x="34" y="65"/>
                  </a:cubicBezTo>
                  <a:cubicBezTo>
                    <a:pt x="31" y="61"/>
                    <a:pt x="28" y="56"/>
                    <a:pt x="28" y="50"/>
                  </a:cubicBezTo>
                  <a:cubicBezTo>
                    <a:pt x="28" y="44"/>
                    <a:pt x="31" y="39"/>
                    <a:pt x="34" y="35"/>
                  </a:cubicBezTo>
                  <a:cubicBezTo>
                    <a:pt x="38" y="31"/>
                    <a:pt x="44" y="28"/>
                    <a:pt x="50" y="28"/>
                  </a:cubicBezTo>
                  <a:cubicBezTo>
                    <a:pt x="56" y="28"/>
                    <a:pt x="61" y="31"/>
                    <a:pt x="65" y="35"/>
                  </a:cubicBezTo>
                  <a:cubicBezTo>
                    <a:pt x="69" y="39"/>
                    <a:pt x="71" y="44"/>
                    <a:pt x="72" y="50"/>
                  </a:cubicBezTo>
                  <a:cubicBezTo>
                    <a:pt x="86" y="50"/>
                    <a:pt x="86" y="50"/>
                    <a:pt x="86" y="50"/>
                  </a:cubicBezTo>
                  <a:cubicBezTo>
                    <a:pt x="100" y="50"/>
                    <a:pt x="100" y="50"/>
                    <a:pt x="100" y="50"/>
                  </a:cubicBezTo>
                  <a:cubicBezTo>
                    <a:pt x="100" y="36"/>
                    <a:pt x="94" y="24"/>
                    <a:pt x="85" y="15"/>
                  </a:cubicBezTo>
                  <a:cubicBezTo>
                    <a:pt x="76" y="6"/>
                    <a:pt x="63" y="0"/>
                    <a:pt x="50" y="0"/>
                  </a:cubicBezTo>
                  <a:cubicBezTo>
                    <a:pt x="36" y="0"/>
                    <a:pt x="24" y="6"/>
                    <a:pt x="15" y="15"/>
                  </a:cubicBezTo>
                  <a:cubicBezTo>
                    <a:pt x="6" y="24"/>
                    <a:pt x="0" y="36"/>
                    <a:pt x="0" y="50"/>
                  </a:cubicBezTo>
                  <a:cubicBezTo>
                    <a:pt x="0" y="64"/>
                    <a:pt x="6" y="76"/>
                    <a:pt x="15" y="85"/>
                  </a:cubicBezTo>
                  <a:cubicBezTo>
                    <a:pt x="24" y="94"/>
                    <a:pt x="36" y="100"/>
                    <a:pt x="50" y="100"/>
                  </a:cubicBezTo>
                  <a:cubicBezTo>
                    <a:pt x="63" y="100"/>
                    <a:pt x="76" y="94"/>
                    <a:pt x="85" y="85"/>
                  </a:cubicBezTo>
                  <a:cubicBezTo>
                    <a:pt x="94" y="76"/>
                    <a:pt x="100" y="64"/>
                    <a:pt x="100" y="50"/>
                  </a:cubicBezTo>
                  <a:lnTo>
                    <a:pt x="86" y="5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8" name="Freeform 22"/>
            <p:cNvSpPr/>
            <p:nvPr/>
          </p:nvSpPr>
          <p:spPr bwMode="auto">
            <a:xfrm>
              <a:off x="16829088" y="-4902200"/>
              <a:ext cx="3800475" cy="2971800"/>
            </a:xfrm>
            <a:custGeom>
              <a:avLst/>
              <a:gdLst>
                <a:gd name="T0" fmla="*/ 296 w 1013"/>
                <a:gd name="T1" fmla="*/ 576 h 792"/>
                <a:gd name="T2" fmla="*/ 277 w 1013"/>
                <a:gd name="T3" fmla="*/ 756 h 792"/>
                <a:gd name="T4" fmla="*/ 301 w 1013"/>
                <a:gd name="T5" fmla="*/ 744 h 792"/>
                <a:gd name="T6" fmla="*/ 151 w 1013"/>
                <a:gd name="T7" fmla="*/ 507 h 792"/>
                <a:gd name="T8" fmla="*/ 124 w 1013"/>
                <a:gd name="T9" fmla="*/ 442 h 792"/>
                <a:gd name="T10" fmla="*/ 122 w 1013"/>
                <a:gd name="T11" fmla="*/ 437 h 792"/>
                <a:gd name="T12" fmla="*/ 121 w 1013"/>
                <a:gd name="T13" fmla="*/ 433 h 792"/>
                <a:gd name="T14" fmla="*/ 51 w 1013"/>
                <a:gd name="T15" fmla="*/ 360 h 792"/>
                <a:gd name="T16" fmla="*/ 37 w 1013"/>
                <a:gd name="T17" fmla="*/ 234 h 792"/>
                <a:gd name="T18" fmla="*/ 266 w 1013"/>
                <a:gd name="T19" fmla="*/ 63 h 792"/>
                <a:gd name="T20" fmla="*/ 848 w 1013"/>
                <a:gd name="T21" fmla="*/ 105 h 792"/>
                <a:gd name="T22" fmla="*/ 976 w 1013"/>
                <a:gd name="T23" fmla="*/ 234 h 792"/>
                <a:gd name="T24" fmla="*/ 976 w 1013"/>
                <a:gd name="T25" fmla="*/ 332 h 792"/>
                <a:gd name="T26" fmla="*/ 748 w 1013"/>
                <a:gd name="T27" fmla="*/ 503 h 792"/>
                <a:gd name="T28" fmla="*/ 342 w 1013"/>
                <a:gd name="T29" fmla="*/ 522 h 792"/>
                <a:gd name="T30" fmla="*/ 330 w 1013"/>
                <a:gd name="T31" fmla="*/ 526 h 792"/>
                <a:gd name="T32" fmla="*/ 347 w 1013"/>
                <a:gd name="T33" fmla="*/ 548 h 792"/>
                <a:gd name="T34" fmla="*/ 329 w 1013"/>
                <a:gd name="T35" fmla="*/ 526 h 792"/>
                <a:gd name="T36" fmla="*/ 337 w 1013"/>
                <a:gd name="T37" fmla="*/ 538 h 792"/>
                <a:gd name="T38" fmla="*/ 348 w 1013"/>
                <a:gd name="T39" fmla="*/ 547 h 792"/>
                <a:gd name="T40" fmla="*/ 348 w 1013"/>
                <a:gd name="T41" fmla="*/ 546 h 792"/>
                <a:gd name="T42" fmla="*/ 348 w 1013"/>
                <a:gd name="T43" fmla="*/ 546 h 792"/>
                <a:gd name="T44" fmla="*/ 348 w 1013"/>
                <a:gd name="T45" fmla="*/ 546 h 792"/>
                <a:gd name="T46" fmla="*/ 348 w 1013"/>
                <a:gd name="T47" fmla="*/ 547 h 792"/>
                <a:gd name="T48" fmla="*/ 342 w 1013"/>
                <a:gd name="T49" fmla="*/ 539 h 792"/>
                <a:gd name="T50" fmla="*/ 339 w 1013"/>
                <a:gd name="T51" fmla="*/ 536 h 792"/>
                <a:gd name="T52" fmla="*/ 507 w 1013"/>
                <a:gd name="T53" fmla="*/ 566 h 792"/>
                <a:gd name="T54" fmla="*/ 972 w 1013"/>
                <a:gd name="T55" fmla="*/ 396 h 792"/>
                <a:gd name="T56" fmla="*/ 1013 w 1013"/>
                <a:gd name="T57" fmla="*/ 283 h 792"/>
                <a:gd name="T58" fmla="*/ 937 w 1013"/>
                <a:gd name="T59" fmla="*/ 133 h 792"/>
                <a:gd name="T60" fmla="*/ 507 w 1013"/>
                <a:gd name="T61" fmla="*/ 0 h 792"/>
                <a:gd name="T62" fmla="*/ 42 w 1013"/>
                <a:gd name="T63" fmla="*/ 170 h 792"/>
                <a:gd name="T64" fmla="*/ 0 w 1013"/>
                <a:gd name="T65" fmla="*/ 283 h 792"/>
                <a:gd name="T66" fmla="*/ 100 w 1013"/>
                <a:gd name="T67" fmla="*/ 453 h 792"/>
                <a:gd name="T68" fmla="*/ 96 w 1013"/>
                <a:gd name="T69" fmla="*/ 446 h 792"/>
                <a:gd name="T70" fmla="*/ 205 w 1013"/>
                <a:gd name="T71" fmla="*/ 669 h 792"/>
                <a:gd name="T72" fmla="*/ 311 w 1013"/>
                <a:gd name="T73" fmla="*/ 792 h 792"/>
                <a:gd name="T74" fmla="*/ 301 w 1013"/>
                <a:gd name="T75" fmla="*/ 695 h 792"/>
                <a:gd name="T76" fmla="*/ 347 w 1013"/>
                <a:gd name="T77" fmla="*/ 54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3" h="792">
                  <a:moveTo>
                    <a:pt x="327" y="528"/>
                  </a:moveTo>
                  <a:cubicBezTo>
                    <a:pt x="322" y="533"/>
                    <a:pt x="308" y="549"/>
                    <a:pt x="296" y="576"/>
                  </a:cubicBezTo>
                  <a:cubicBezTo>
                    <a:pt x="284" y="604"/>
                    <a:pt x="273" y="643"/>
                    <a:pt x="273" y="695"/>
                  </a:cubicBezTo>
                  <a:cubicBezTo>
                    <a:pt x="273" y="714"/>
                    <a:pt x="274" y="734"/>
                    <a:pt x="277" y="756"/>
                  </a:cubicBezTo>
                  <a:cubicBezTo>
                    <a:pt x="291" y="754"/>
                    <a:pt x="291" y="754"/>
                    <a:pt x="291" y="754"/>
                  </a:cubicBezTo>
                  <a:cubicBezTo>
                    <a:pt x="301" y="744"/>
                    <a:pt x="301" y="744"/>
                    <a:pt x="301" y="744"/>
                  </a:cubicBezTo>
                  <a:cubicBezTo>
                    <a:pt x="275" y="719"/>
                    <a:pt x="250" y="687"/>
                    <a:pt x="229" y="653"/>
                  </a:cubicBezTo>
                  <a:cubicBezTo>
                    <a:pt x="196" y="603"/>
                    <a:pt x="169" y="549"/>
                    <a:pt x="151" y="507"/>
                  </a:cubicBezTo>
                  <a:cubicBezTo>
                    <a:pt x="141" y="486"/>
                    <a:pt x="134" y="469"/>
                    <a:pt x="129" y="456"/>
                  </a:cubicBezTo>
                  <a:cubicBezTo>
                    <a:pt x="127" y="450"/>
                    <a:pt x="125" y="445"/>
                    <a:pt x="124" y="442"/>
                  </a:cubicBezTo>
                  <a:cubicBezTo>
                    <a:pt x="123" y="440"/>
                    <a:pt x="123" y="439"/>
                    <a:pt x="122" y="438"/>
                  </a:cubicBezTo>
                  <a:cubicBezTo>
                    <a:pt x="122" y="438"/>
                    <a:pt x="122" y="437"/>
                    <a:pt x="122" y="437"/>
                  </a:cubicBezTo>
                  <a:cubicBezTo>
                    <a:pt x="122" y="437"/>
                    <a:pt x="122" y="437"/>
                    <a:pt x="122" y="437"/>
                  </a:cubicBezTo>
                  <a:cubicBezTo>
                    <a:pt x="121" y="433"/>
                    <a:pt x="121" y="433"/>
                    <a:pt x="121" y="433"/>
                  </a:cubicBezTo>
                  <a:cubicBezTo>
                    <a:pt x="117" y="430"/>
                    <a:pt x="117" y="430"/>
                    <a:pt x="117" y="430"/>
                  </a:cubicBezTo>
                  <a:cubicBezTo>
                    <a:pt x="89" y="409"/>
                    <a:pt x="66" y="385"/>
                    <a:pt x="51" y="360"/>
                  </a:cubicBezTo>
                  <a:cubicBezTo>
                    <a:pt x="36" y="336"/>
                    <a:pt x="28" y="310"/>
                    <a:pt x="28" y="283"/>
                  </a:cubicBezTo>
                  <a:cubicBezTo>
                    <a:pt x="28" y="266"/>
                    <a:pt x="31" y="250"/>
                    <a:pt x="37" y="234"/>
                  </a:cubicBezTo>
                  <a:cubicBezTo>
                    <a:pt x="48" y="205"/>
                    <a:pt x="67" y="178"/>
                    <a:pt x="95" y="154"/>
                  </a:cubicBezTo>
                  <a:cubicBezTo>
                    <a:pt x="136" y="117"/>
                    <a:pt x="195" y="85"/>
                    <a:pt x="266" y="63"/>
                  </a:cubicBezTo>
                  <a:cubicBezTo>
                    <a:pt x="336" y="41"/>
                    <a:pt x="419" y="28"/>
                    <a:pt x="507" y="28"/>
                  </a:cubicBezTo>
                  <a:cubicBezTo>
                    <a:pt x="641" y="28"/>
                    <a:pt x="762" y="58"/>
                    <a:pt x="848" y="105"/>
                  </a:cubicBezTo>
                  <a:cubicBezTo>
                    <a:pt x="892" y="128"/>
                    <a:pt x="926" y="156"/>
                    <a:pt x="949" y="187"/>
                  </a:cubicBezTo>
                  <a:cubicBezTo>
                    <a:pt x="961" y="202"/>
                    <a:pt x="970" y="217"/>
                    <a:pt x="976" y="234"/>
                  </a:cubicBezTo>
                  <a:cubicBezTo>
                    <a:pt x="982" y="250"/>
                    <a:pt x="985" y="266"/>
                    <a:pt x="985" y="283"/>
                  </a:cubicBezTo>
                  <a:cubicBezTo>
                    <a:pt x="985" y="300"/>
                    <a:pt x="982" y="316"/>
                    <a:pt x="976" y="332"/>
                  </a:cubicBezTo>
                  <a:cubicBezTo>
                    <a:pt x="966" y="360"/>
                    <a:pt x="946" y="387"/>
                    <a:pt x="919" y="412"/>
                  </a:cubicBezTo>
                  <a:cubicBezTo>
                    <a:pt x="877" y="449"/>
                    <a:pt x="818" y="481"/>
                    <a:pt x="748" y="503"/>
                  </a:cubicBezTo>
                  <a:cubicBezTo>
                    <a:pt x="677" y="525"/>
                    <a:pt x="595" y="538"/>
                    <a:pt x="507" y="538"/>
                  </a:cubicBezTo>
                  <a:cubicBezTo>
                    <a:pt x="449" y="538"/>
                    <a:pt x="393" y="532"/>
                    <a:pt x="342" y="522"/>
                  </a:cubicBezTo>
                  <a:cubicBezTo>
                    <a:pt x="335" y="521"/>
                    <a:pt x="335" y="521"/>
                    <a:pt x="335" y="521"/>
                  </a:cubicBezTo>
                  <a:cubicBezTo>
                    <a:pt x="330" y="526"/>
                    <a:pt x="330" y="526"/>
                    <a:pt x="330" y="526"/>
                  </a:cubicBezTo>
                  <a:cubicBezTo>
                    <a:pt x="330" y="526"/>
                    <a:pt x="329" y="527"/>
                    <a:pt x="327" y="528"/>
                  </a:cubicBezTo>
                  <a:cubicBezTo>
                    <a:pt x="347" y="548"/>
                    <a:pt x="347" y="548"/>
                    <a:pt x="347" y="548"/>
                  </a:cubicBezTo>
                  <a:cubicBezTo>
                    <a:pt x="349" y="546"/>
                    <a:pt x="349" y="546"/>
                    <a:pt x="349" y="546"/>
                  </a:cubicBezTo>
                  <a:cubicBezTo>
                    <a:pt x="329" y="526"/>
                    <a:pt x="329" y="526"/>
                    <a:pt x="329" y="526"/>
                  </a:cubicBezTo>
                  <a:cubicBezTo>
                    <a:pt x="328" y="528"/>
                    <a:pt x="328" y="528"/>
                    <a:pt x="328" y="528"/>
                  </a:cubicBezTo>
                  <a:cubicBezTo>
                    <a:pt x="337" y="538"/>
                    <a:pt x="337" y="538"/>
                    <a:pt x="337" y="538"/>
                  </a:cubicBezTo>
                  <a:cubicBezTo>
                    <a:pt x="347" y="547"/>
                    <a:pt x="347" y="547"/>
                    <a:pt x="347" y="547"/>
                  </a:cubicBezTo>
                  <a:cubicBezTo>
                    <a:pt x="348" y="547"/>
                    <a:pt x="348" y="547"/>
                    <a:pt x="348" y="547"/>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8" y="546"/>
                    <a:pt x="348" y="546"/>
                    <a:pt x="348" y="546"/>
                  </a:cubicBezTo>
                  <a:cubicBezTo>
                    <a:pt x="342" y="539"/>
                    <a:pt x="342" y="539"/>
                    <a:pt x="342" y="539"/>
                  </a:cubicBezTo>
                  <a:cubicBezTo>
                    <a:pt x="348" y="547"/>
                    <a:pt x="348" y="547"/>
                    <a:pt x="348" y="547"/>
                  </a:cubicBezTo>
                  <a:cubicBezTo>
                    <a:pt x="348" y="546"/>
                    <a:pt x="348" y="546"/>
                    <a:pt x="348" y="546"/>
                  </a:cubicBezTo>
                  <a:cubicBezTo>
                    <a:pt x="342" y="539"/>
                    <a:pt x="342" y="539"/>
                    <a:pt x="342" y="539"/>
                  </a:cubicBezTo>
                  <a:cubicBezTo>
                    <a:pt x="348" y="547"/>
                    <a:pt x="348" y="547"/>
                    <a:pt x="348" y="547"/>
                  </a:cubicBezTo>
                  <a:cubicBezTo>
                    <a:pt x="339" y="536"/>
                    <a:pt x="339" y="536"/>
                    <a:pt x="339" y="536"/>
                  </a:cubicBezTo>
                  <a:cubicBezTo>
                    <a:pt x="336" y="550"/>
                    <a:pt x="336" y="550"/>
                    <a:pt x="336" y="550"/>
                  </a:cubicBezTo>
                  <a:cubicBezTo>
                    <a:pt x="390" y="560"/>
                    <a:pt x="447" y="566"/>
                    <a:pt x="507" y="566"/>
                  </a:cubicBezTo>
                  <a:cubicBezTo>
                    <a:pt x="645" y="566"/>
                    <a:pt x="770" y="536"/>
                    <a:pt x="862" y="485"/>
                  </a:cubicBezTo>
                  <a:cubicBezTo>
                    <a:pt x="908" y="460"/>
                    <a:pt x="945" y="430"/>
                    <a:pt x="972" y="396"/>
                  </a:cubicBezTo>
                  <a:cubicBezTo>
                    <a:pt x="985" y="379"/>
                    <a:pt x="995" y="361"/>
                    <a:pt x="1002" y="342"/>
                  </a:cubicBezTo>
                  <a:cubicBezTo>
                    <a:pt x="1009" y="323"/>
                    <a:pt x="1013" y="303"/>
                    <a:pt x="1013" y="283"/>
                  </a:cubicBezTo>
                  <a:cubicBezTo>
                    <a:pt x="1013" y="263"/>
                    <a:pt x="1009" y="243"/>
                    <a:pt x="1002" y="224"/>
                  </a:cubicBezTo>
                  <a:cubicBezTo>
                    <a:pt x="990" y="190"/>
                    <a:pt x="967" y="160"/>
                    <a:pt x="937" y="133"/>
                  </a:cubicBezTo>
                  <a:cubicBezTo>
                    <a:pt x="892" y="92"/>
                    <a:pt x="830" y="59"/>
                    <a:pt x="756" y="36"/>
                  </a:cubicBezTo>
                  <a:cubicBezTo>
                    <a:pt x="682" y="13"/>
                    <a:pt x="597" y="0"/>
                    <a:pt x="507" y="0"/>
                  </a:cubicBezTo>
                  <a:cubicBezTo>
                    <a:pt x="369" y="0"/>
                    <a:pt x="243" y="30"/>
                    <a:pt x="152" y="80"/>
                  </a:cubicBezTo>
                  <a:cubicBezTo>
                    <a:pt x="106" y="105"/>
                    <a:pt x="68" y="135"/>
                    <a:pt x="42" y="170"/>
                  </a:cubicBezTo>
                  <a:cubicBezTo>
                    <a:pt x="29" y="187"/>
                    <a:pt x="18" y="205"/>
                    <a:pt x="11" y="224"/>
                  </a:cubicBezTo>
                  <a:cubicBezTo>
                    <a:pt x="4" y="243"/>
                    <a:pt x="0" y="263"/>
                    <a:pt x="0" y="283"/>
                  </a:cubicBezTo>
                  <a:cubicBezTo>
                    <a:pt x="0" y="315"/>
                    <a:pt x="10" y="347"/>
                    <a:pt x="27" y="375"/>
                  </a:cubicBezTo>
                  <a:cubicBezTo>
                    <a:pt x="45" y="404"/>
                    <a:pt x="69" y="430"/>
                    <a:pt x="100" y="453"/>
                  </a:cubicBezTo>
                  <a:cubicBezTo>
                    <a:pt x="109" y="442"/>
                    <a:pt x="109" y="442"/>
                    <a:pt x="109" y="442"/>
                  </a:cubicBezTo>
                  <a:cubicBezTo>
                    <a:pt x="96" y="446"/>
                    <a:pt x="96" y="446"/>
                    <a:pt x="96" y="446"/>
                  </a:cubicBezTo>
                  <a:cubicBezTo>
                    <a:pt x="96" y="447"/>
                    <a:pt x="114" y="499"/>
                    <a:pt x="147" y="565"/>
                  </a:cubicBezTo>
                  <a:cubicBezTo>
                    <a:pt x="163" y="598"/>
                    <a:pt x="182" y="634"/>
                    <a:pt x="205" y="669"/>
                  </a:cubicBezTo>
                  <a:cubicBezTo>
                    <a:pt x="228" y="703"/>
                    <a:pt x="253" y="737"/>
                    <a:pt x="282" y="764"/>
                  </a:cubicBezTo>
                  <a:cubicBezTo>
                    <a:pt x="311" y="792"/>
                    <a:pt x="311" y="792"/>
                    <a:pt x="311" y="792"/>
                  </a:cubicBezTo>
                  <a:cubicBezTo>
                    <a:pt x="305" y="752"/>
                    <a:pt x="305" y="752"/>
                    <a:pt x="305" y="752"/>
                  </a:cubicBezTo>
                  <a:cubicBezTo>
                    <a:pt x="302" y="731"/>
                    <a:pt x="301" y="712"/>
                    <a:pt x="301" y="695"/>
                  </a:cubicBezTo>
                  <a:cubicBezTo>
                    <a:pt x="301" y="647"/>
                    <a:pt x="311" y="612"/>
                    <a:pt x="322" y="588"/>
                  </a:cubicBezTo>
                  <a:cubicBezTo>
                    <a:pt x="332" y="564"/>
                    <a:pt x="344" y="551"/>
                    <a:pt x="347" y="548"/>
                  </a:cubicBezTo>
                  <a:cubicBezTo>
                    <a:pt x="327" y="528"/>
                    <a:pt x="327" y="528"/>
                    <a:pt x="327" y="528"/>
                  </a:cubicBez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09" name="Oval 23"/>
            <p:cNvSpPr>
              <a:spLocks noChangeArrowheads="1"/>
            </p:cNvSpPr>
            <p:nvPr/>
          </p:nvSpPr>
          <p:spPr bwMode="auto">
            <a:xfrm>
              <a:off x="177784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10" name="Freeform 24"/>
            <p:cNvSpPr/>
            <p:nvPr/>
          </p:nvSpPr>
          <p:spPr bwMode="auto">
            <a:xfrm>
              <a:off x="177260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11" name="Oval 25"/>
            <p:cNvSpPr>
              <a:spLocks noChangeArrowheads="1"/>
            </p:cNvSpPr>
            <p:nvPr/>
          </p:nvSpPr>
          <p:spPr bwMode="auto">
            <a:xfrm>
              <a:off x="18527713"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12" name="Freeform 26"/>
            <p:cNvSpPr/>
            <p:nvPr/>
          </p:nvSpPr>
          <p:spPr bwMode="auto">
            <a:xfrm>
              <a:off x="18475325"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13" name="Oval 27"/>
            <p:cNvSpPr>
              <a:spLocks noChangeArrowheads="1"/>
            </p:cNvSpPr>
            <p:nvPr/>
          </p:nvSpPr>
          <p:spPr bwMode="auto">
            <a:xfrm>
              <a:off x="19278600" y="-3935413"/>
              <a:ext cx="266700" cy="266700"/>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114" name="Freeform 28"/>
            <p:cNvSpPr/>
            <p:nvPr/>
          </p:nvSpPr>
          <p:spPr bwMode="auto">
            <a:xfrm>
              <a:off x="19226213" y="-3987800"/>
              <a:ext cx="371475" cy="371475"/>
            </a:xfrm>
            <a:custGeom>
              <a:avLst/>
              <a:gdLst>
                <a:gd name="T0" fmla="*/ 85 w 99"/>
                <a:gd name="T1" fmla="*/ 49 h 99"/>
                <a:gd name="T2" fmla="*/ 71 w 99"/>
                <a:gd name="T3" fmla="*/ 49 h 99"/>
                <a:gd name="T4" fmla="*/ 65 w 99"/>
                <a:gd name="T5" fmla="*/ 65 h 99"/>
                <a:gd name="T6" fmla="*/ 49 w 99"/>
                <a:gd name="T7" fmla="*/ 71 h 99"/>
                <a:gd name="T8" fmla="*/ 34 w 99"/>
                <a:gd name="T9" fmla="*/ 65 h 99"/>
                <a:gd name="T10" fmla="*/ 28 w 99"/>
                <a:gd name="T11" fmla="*/ 49 h 99"/>
                <a:gd name="T12" fmla="*/ 34 w 99"/>
                <a:gd name="T13" fmla="*/ 34 h 99"/>
                <a:gd name="T14" fmla="*/ 49 w 99"/>
                <a:gd name="T15" fmla="*/ 28 h 99"/>
                <a:gd name="T16" fmla="*/ 65 w 99"/>
                <a:gd name="T17" fmla="*/ 34 h 99"/>
                <a:gd name="T18" fmla="*/ 71 w 99"/>
                <a:gd name="T19" fmla="*/ 49 h 99"/>
                <a:gd name="T20" fmla="*/ 85 w 99"/>
                <a:gd name="T21" fmla="*/ 49 h 99"/>
                <a:gd name="T22" fmla="*/ 99 w 99"/>
                <a:gd name="T23" fmla="*/ 49 h 99"/>
                <a:gd name="T24" fmla="*/ 85 w 99"/>
                <a:gd name="T25" fmla="*/ 14 h 99"/>
                <a:gd name="T26" fmla="*/ 49 w 99"/>
                <a:gd name="T27" fmla="*/ 0 h 99"/>
                <a:gd name="T28" fmla="*/ 14 w 99"/>
                <a:gd name="T29" fmla="*/ 14 h 99"/>
                <a:gd name="T30" fmla="*/ 0 w 99"/>
                <a:gd name="T31" fmla="*/ 49 h 99"/>
                <a:gd name="T32" fmla="*/ 14 w 99"/>
                <a:gd name="T33" fmla="*/ 84 h 99"/>
                <a:gd name="T34" fmla="*/ 49 w 99"/>
                <a:gd name="T35" fmla="*/ 99 h 99"/>
                <a:gd name="T36" fmla="*/ 85 w 99"/>
                <a:gd name="T37" fmla="*/ 84 h 99"/>
                <a:gd name="T38" fmla="*/ 99 w 99"/>
                <a:gd name="T39" fmla="*/ 49 h 99"/>
                <a:gd name="T40" fmla="*/ 85 w 99"/>
                <a:gd name="T41" fmla="*/ 4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9">
                  <a:moveTo>
                    <a:pt x="85" y="49"/>
                  </a:moveTo>
                  <a:cubicBezTo>
                    <a:pt x="71" y="49"/>
                    <a:pt x="71" y="49"/>
                    <a:pt x="71" y="49"/>
                  </a:cubicBezTo>
                  <a:cubicBezTo>
                    <a:pt x="71" y="55"/>
                    <a:pt x="69" y="61"/>
                    <a:pt x="65" y="65"/>
                  </a:cubicBezTo>
                  <a:cubicBezTo>
                    <a:pt x="61" y="69"/>
                    <a:pt x="56" y="71"/>
                    <a:pt x="49" y="71"/>
                  </a:cubicBezTo>
                  <a:cubicBezTo>
                    <a:pt x="43" y="71"/>
                    <a:pt x="38" y="69"/>
                    <a:pt x="34" y="65"/>
                  </a:cubicBezTo>
                  <a:cubicBezTo>
                    <a:pt x="30" y="61"/>
                    <a:pt x="28" y="55"/>
                    <a:pt x="28" y="49"/>
                  </a:cubicBezTo>
                  <a:cubicBezTo>
                    <a:pt x="28" y="43"/>
                    <a:pt x="30" y="38"/>
                    <a:pt x="34" y="34"/>
                  </a:cubicBezTo>
                  <a:cubicBezTo>
                    <a:pt x="38" y="30"/>
                    <a:pt x="43" y="28"/>
                    <a:pt x="49" y="28"/>
                  </a:cubicBezTo>
                  <a:cubicBezTo>
                    <a:pt x="56" y="28"/>
                    <a:pt x="61" y="30"/>
                    <a:pt x="65" y="34"/>
                  </a:cubicBezTo>
                  <a:cubicBezTo>
                    <a:pt x="69" y="38"/>
                    <a:pt x="71" y="43"/>
                    <a:pt x="71" y="49"/>
                  </a:cubicBezTo>
                  <a:cubicBezTo>
                    <a:pt x="85" y="49"/>
                    <a:pt x="85" y="49"/>
                    <a:pt x="85" y="49"/>
                  </a:cubicBezTo>
                  <a:cubicBezTo>
                    <a:pt x="99" y="49"/>
                    <a:pt x="99" y="49"/>
                    <a:pt x="99" y="49"/>
                  </a:cubicBezTo>
                  <a:cubicBezTo>
                    <a:pt x="99" y="36"/>
                    <a:pt x="94" y="23"/>
                    <a:pt x="85" y="14"/>
                  </a:cubicBezTo>
                  <a:cubicBezTo>
                    <a:pt x="76" y="5"/>
                    <a:pt x="63" y="0"/>
                    <a:pt x="49" y="0"/>
                  </a:cubicBezTo>
                  <a:cubicBezTo>
                    <a:pt x="36" y="0"/>
                    <a:pt x="23" y="5"/>
                    <a:pt x="14" y="14"/>
                  </a:cubicBezTo>
                  <a:cubicBezTo>
                    <a:pt x="5" y="23"/>
                    <a:pt x="0" y="36"/>
                    <a:pt x="0" y="49"/>
                  </a:cubicBezTo>
                  <a:cubicBezTo>
                    <a:pt x="0" y="63"/>
                    <a:pt x="5" y="75"/>
                    <a:pt x="14" y="84"/>
                  </a:cubicBezTo>
                  <a:cubicBezTo>
                    <a:pt x="23" y="93"/>
                    <a:pt x="36" y="99"/>
                    <a:pt x="49" y="99"/>
                  </a:cubicBezTo>
                  <a:cubicBezTo>
                    <a:pt x="63" y="99"/>
                    <a:pt x="76" y="93"/>
                    <a:pt x="85" y="84"/>
                  </a:cubicBezTo>
                  <a:cubicBezTo>
                    <a:pt x="94" y="75"/>
                    <a:pt x="99" y="63"/>
                    <a:pt x="99" y="49"/>
                  </a:cubicBezTo>
                  <a:lnTo>
                    <a:pt x="85" y="49"/>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6606540" y="670560"/>
            <a:ext cx="5734050" cy="1920240"/>
          </a:xfrm>
          <a:prstGeom prst="rect">
            <a:avLst/>
          </a:prstGeom>
          <a:noFill/>
        </p:spPr>
        <p:txBody>
          <a:bodyPr wrap="square" rtlCol="0">
            <a:spAutoFit/>
          </a:bodyPr>
          <a:p>
            <a:r>
              <a:rPr lang="en-US" altLang="zh-CN"/>
              <a:t>          </a:t>
            </a:r>
            <a:r>
              <a:rPr lang="zh-CN" altLang="en-US" sz="2400">
                <a:latin typeface="楷体" panose="02010609060101010101" charset="-122"/>
                <a:ea typeface="楷体" panose="02010609060101010101" charset="-122"/>
              </a:rPr>
              <a:t>蜜罐是一台存在多种漏洞的计算机，而且管理员清楚它身上有多少个漏洞，蜜罐被入侵而记录下入侵者的一举一动，是为了管理员能更好的分析广大入侵者都喜欢往哪个洞里钻，今后才能加强防御。</a:t>
            </a:r>
            <a:endParaRPr lang="zh-CN" altLang="en-US" sz="2400">
              <a:latin typeface="楷体" panose="02010609060101010101" charset="-122"/>
              <a:ea typeface="楷体" panose="02010609060101010101" charset="-122"/>
            </a:endParaRPr>
          </a:p>
        </p:txBody>
      </p:sp>
      <p:sp>
        <p:nvSpPr>
          <p:cNvPr id="3" name="文本框 2"/>
          <p:cNvSpPr txBox="1"/>
          <p:nvPr/>
        </p:nvSpPr>
        <p:spPr>
          <a:xfrm>
            <a:off x="6606540" y="3076575"/>
            <a:ext cx="5733415" cy="3017520"/>
          </a:xfrm>
          <a:prstGeom prst="rect">
            <a:avLst/>
          </a:prstGeom>
          <a:noFill/>
        </p:spPr>
        <p:txBody>
          <a:bodyPr wrap="square" rtlCol="0" anchor="t">
            <a:spAutoFit/>
          </a:bodyPr>
          <a:p>
            <a:r>
              <a:rPr lang="en-US" altLang="zh-CN"/>
              <a:t>           </a:t>
            </a:r>
            <a:r>
              <a:rPr lang="zh-CN" altLang="en-US" sz="2400">
                <a:latin typeface="楷体" panose="02010609060101010101" charset="-122"/>
                <a:ea typeface="楷体" panose="02010609060101010101" charset="-122"/>
              </a:rPr>
              <a:t>另一方面是因为防火墙的局限性和脆弱性，因为防火墙必须建立在基于已知危险的规则体系上进行防御，如果入侵者发动新形式的攻击，防火墙没有相对应的规则去处理，防火墙保护的系统也会遭到破坏，因此技术员需要蜜罐来记录入侵者的行动和入侵数据，必要时给防火墙添加新规则或者手工防御。</a:t>
            </a:r>
            <a:endParaRPr lang="zh-CN" altLang="en-US" sz="240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6000" b="-16000"/>
          </a:stretch>
        </a:blipFill>
        <a:effectLst/>
      </p:bgPr>
    </p:bg>
    <p:spTree>
      <p:nvGrpSpPr>
        <p:cNvPr id="1" name=""/>
        <p:cNvGrpSpPr/>
        <p:nvPr/>
      </p:nvGrpSpPr>
      <p:grpSpPr>
        <a:xfrm>
          <a:off x="0" y="0"/>
          <a:ext cx="0" cy="0"/>
          <a:chOff x="0" y="0"/>
          <a:chExt cx="0" cy="0"/>
        </a:xfrm>
      </p:grpSpPr>
      <p:sp>
        <p:nvSpPr>
          <p:cNvPr id="8" name="矩形 7"/>
          <p:cNvSpPr/>
          <p:nvPr/>
        </p:nvSpPr>
        <p:spPr>
          <a:xfrm>
            <a:off x="9187545"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83488"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93029" y="694021"/>
            <a:ext cx="3947885" cy="701040"/>
          </a:xfrm>
          <a:prstGeom prst="rect">
            <a:avLst/>
          </a:prstGeom>
          <a:noFill/>
        </p:spPr>
        <p:txBody>
          <a:bodyPr wrap="square" rtlCol="0">
            <a:spAutoFit/>
          </a:bodyPr>
          <a:lstStyle/>
          <a:p>
            <a:pPr algn="ctr"/>
            <a:r>
              <a:rPr lang="zh-CN" altLang="en-US" sz="4000" spc="300" dirty="0">
                <a:solidFill>
                  <a:schemeClr val="bg1"/>
                </a:solidFill>
                <a:latin typeface="Harrington" panose="04040505050A02020702" pitchFamily="82" charset="0"/>
              </a:rPr>
              <a:t>蜜罐分类</a:t>
            </a:r>
            <a:endParaRPr lang="zh-CN" altLang="en-US" sz="4000" spc="300" dirty="0">
              <a:solidFill>
                <a:schemeClr val="bg1"/>
              </a:solidFill>
              <a:latin typeface="Harrington" panose="04040505050A02020702" pitchFamily="82" charset="0"/>
            </a:endParaRPr>
          </a:p>
        </p:txBody>
      </p:sp>
      <p:sp>
        <p:nvSpPr>
          <p:cNvPr id="5" name="矩形 4"/>
          <p:cNvSpPr/>
          <p:nvPr/>
        </p:nvSpPr>
        <p:spPr>
          <a:xfrm>
            <a:off x="566058" y="1683657"/>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2001"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623888" y="6345237"/>
            <a:ext cx="10944225"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23888" y="6284684"/>
            <a:ext cx="1161370" cy="181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406743" y="6284684"/>
            <a:ext cx="1161370" cy="181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2040" y="2491740"/>
            <a:ext cx="1922145" cy="640080"/>
          </a:xfrm>
          <a:prstGeom prst="rect">
            <a:avLst/>
          </a:prstGeom>
          <a:noFill/>
        </p:spPr>
        <p:txBody>
          <a:bodyPr wrap="square" rtlCol="0">
            <a:spAutoFit/>
          </a:bodyPr>
          <a:p>
            <a:r>
              <a:rPr lang="zh-CN" altLang="en-US" sz="3600">
                <a:solidFill>
                  <a:schemeClr val="bg1"/>
                </a:solidFill>
              </a:rPr>
              <a:t>低交互</a:t>
            </a:r>
            <a:endParaRPr lang="zh-CN" altLang="en-US" sz="3600">
              <a:solidFill>
                <a:schemeClr val="bg1"/>
              </a:solidFill>
            </a:endParaRPr>
          </a:p>
        </p:txBody>
      </p:sp>
      <p:sp>
        <p:nvSpPr>
          <p:cNvPr id="9" name="矩形 8"/>
          <p:cNvSpPr/>
          <p:nvPr/>
        </p:nvSpPr>
        <p:spPr>
          <a:xfrm>
            <a:off x="5065941" y="1684292"/>
            <a:ext cx="2438400" cy="2583543"/>
          </a:xfrm>
          <a:prstGeom prst="rect">
            <a:avLst/>
          </a:prstGeom>
          <a:solidFill>
            <a:schemeClr val="bg1">
              <a:alpha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261884" y="1945549"/>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263154" y="1944914"/>
            <a:ext cx="2046515" cy="2046515"/>
          </a:xfrm>
          <a:prstGeom prst="rect">
            <a:avLst/>
          </a:pr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348605" y="2537460"/>
            <a:ext cx="2155825" cy="640080"/>
          </a:xfrm>
          <a:prstGeom prst="rect">
            <a:avLst/>
          </a:prstGeom>
          <a:noFill/>
        </p:spPr>
        <p:txBody>
          <a:bodyPr wrap="square" rtlCol="0">
            <a:spAutoFit/>
          </a:bodyPr>
          <a:p>
            <a:r>
              <a:rPr lang="zh-CN" altLang="en-US" sz="3600">
                <a:solidFill>
                  <a:schemeClr val="bg1"/>
                </a:solidFill>
              </a:rPr>
              <a:t>中等交互</a:t>
            </a:r>
            <a:endParaRPr lang="zh-CN" altLang="en-US" sz="3600">
              <a:solidFill>
                <a:schemeClr val="bg1"/>
              </a:solidFill>
            </a:endParaRPr>
          </a:p>
        </p:txBody>
      </p:sp>
      <p:sp>
        <p:nvSpPr>
          <p:cNvPr id="13" name="文本框 12"/>
          <p:cNvSpPr txBox="1"/>
          <p:nvPr/>
        </p:nvSpPr>
        <p:spPr>
          <a:xfrm>
            <a:off x="9666605" y="2583180"/>
            <a:ext cx="1458595" cy="579120"/>
          </a:xfrm>
          <a:prstGeom prst="rect">
            <a:avLst/>
          </a:prstGeom>
          <a:noFill/>
        </p:spPr>
        <p:txBody>
          <a:bodyPr wrap="square" rtlCol="0">
            <a:spAutoFit/>
          </a:bodyPr>
          <a:p>
            <a:r>
              <a:rPr lang="zh-CN" altLang="en-US" sz="3200">
                <a:solidFill>
                  <a:schemeClr val="bg1"/>
                </a:solidFill>
              </a:rPr>
              <a:t>高交互</a:t>
            </a:r>
            <a:endParaRPr lang="zh-CN" altLang="en-US" sz="3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19200" y="1489710"/>
            <a:ext cx="9011920" cy="4480560"/>
          </a:xfrm>
          <a:prstGeom prst="rect">
            <a:avLst/>
          </a:prstGeom>
          <a:noFill/>
        </p:spPr>
        <p:txBody>
          <a:bodyPr wrap="square" rtlCol="0">
            <a:spAutoFit/>
          </a:bodyPr>
          <a:p>
            <a:endParaRPr lang="zh-CN" altLang="en-US" sz="3600" dirty="0">
              <a:solidFill>
                <a:schemeClr val="bg1"/>
              </a:solidFill>
              <a:latin typeface="楷体" panose="02010609060101010101" charset="-122"/>
              <a:ea typeface="楷体" panose="02010609060101010101" charset="-122"/>
              <a:sym typeface="+mn-ea"/>
            </a:endParaRPr>
          </a:p>
          <a:p>
            <a:r>
              <a:rPr lang="zh-CN" altLang="en-US" sz="3600">
                <a:solidFill>
                  <a:schemeClr val="bg1"/>
                </a:solidFill>
                <a:latin typeface="楷体" panose="02010609060101010101" charset="-122"/>
                <a:ea typeface="楷体" panose="02010609060101010101" charset="-122"/>
              </a:rPr>
              <a:t>    低交互蜜罐最大的特点是模拟。蜜罐为攻击者展示的所有攻击弱点和攻击对象都不是真正的产品系统，而是对各种系统及其提供的服务的模拟。由于它的服务都是模拟的行为，所以蜜罐可以获得的信息非常有限，只能对攻击者进行简单的应答，它是最安全的蜜罐类型。</a:t>
            </a:r>
            <a:endParaRPr lang="zh-CN" altLang="en-US" sz="3600">
              <a:solidFill>
                <a:schemeClr val="bg1"/>
              </a:solidFill>
              <a:latin typeface="楷体" panose="02010609060101010101" charset="-122"/>
              <a:ea typeface="楷体" panose="02010609060101010101" charset="-122"/>
            </a:endParaRPr>
          </a:p>
        </p:txBody>
      </p:sp>
      <p:sp>
        <p:nvSpPr>
          <p:cNvPr id="2" name="文本框 1"/>
          <p:cNvSpPr txBox="1"/>
          <p:nvPr/>
        </p:nvSpPr>
        <p:spPr>
          <a:xfrm>
            <a:off x="4112260" y="953135"/>
            <a:ext cx="4758690" cy="701040"/>
          </a:xfrm>
          <a:prstGeom prst="rect">
            <a:avLst/>
          </a:prstGeom>
          <a:noFill/>
        </p:spPr>
        <p:txBody>
          <a:bodyPr wrap="square" rtlCol="0">
            <a:spAutoFit/>
          </a:bodyPr>
          <a:p>
            <a:r>
              <a:rPr lang="zh-CN" altLang="en-US" sz="4000">
                <a:solidFill>
                  <a:schemeClr val="bg1"/>
                </a:solidFill>
                <a:latin typeface="楷体" panose="02010609060101010101" charset="-122"/>
                <a:ea typeface="楷体" panose="02010609060101010101" charset="-122"/>
              </a:rPr>
              <a:t>低交互蜜罐</a:t>
            </a:r>
            <a:endParaRPr lang="zh-CN" altLang="en-US" sz="4000">
              <a:solidFill>
                <a:schemeClr val="bg1"/>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661410" y="749935"/>
            <a:ext cx="6589395" cy="822960"/>
          </a:xfrm>
          <a:prstGeom prst="rect">
            <a:avLst/>
          </a:prstGeom>
          <a:noFill/>
        </p:spPr>
        <p:txBody>
          <a:bodyPr wrap="square" rtlCol="0">
            <a:spAutoFit/>
          </a:bodyPr>
          <a:p>
            <a:r>
              <a:rPr lang="zh-CN" altLang="en-US" sz="4800">
                <a:solidFill>
                  <a:schemeClr val="bg1"/>
                </a:solidFill>
                <a:latin typeface="楷体" panose="02010609060101010101" charset="-122"/>
                <a:ea typeface="楷体" panose="02010609060101010101" charset="-122"/>
              </a:rPr>
              <a:t>中等交互蜜罐</a:t>
            </a:r>
            <a:endParaRPr lang="zh-CN" altLang="en-US" sz="4800">
              <a:solidFill>
                <a:schemeClr val="bg1"/>
              </a:solidFill>
              <a:latin typeface="楷体" panose="02010609060101010101" charset="-122"/>
              <a:ea typeface="楷体" panose="02010609060101010101" charset="-122"/>
            </a:endParaRPr>
          </a:p>
        </p:txBody>
      </p:sp>
      <p:sp>
        <p:nvSpPr>
          <p:cNvPr id="3" name="文本框 2"/>
          <p:cNvSpPr txBox="1"/>
          <p:nvPr/>
        </p:nvSpPr>
        <p:spPr>
          <a:xfrm>
            <a:off x="1219200" y="1966595"/>
            <a:ext cx="10242550" cy="37490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r>
              <a:rPr lang="zh-CN" altLang="en-US" sz="4000" dirty="0">
                <a:solidFill>
                  <a:schemeClr val="bg1"/>
                </a:solidFill>
                <a:latin typeface="楷体" panose="02010609060101010101" charset="-122"/>
                <a:ea typeface="楷体" panose="02010609060101010101" charset="-122"/>
                <a:sym typeface="+mn-ea"/>
              </a:rPr>
              <a:t>在一个特有的控制环境中模拟一个生产服务，它提供了更多的交互信息，同时也可以从攻击者的行为中获得更多的信息。在这个模拟行为的系统中，蜜罐可以看起来和一个真正的操作系统没有区别。它们是比真正系统还要诱人的攻击目标。</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3263900" y="4054475"/>
            <a:ext cx="309880" cy="368300"/>
          </a:xfrm>
          <a:prstGeom prst="rect">
            <a:avLst/>
          </a:prstGeom>
          <a:noFill/>
        </p:spPr>
        <p:txBody>
          <a:bodyPr wrap="none" rtlCol="0" anchor="t">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2" name="任意多边形 71"/>
          <p:cNvSpPr/>
          <p:nvPr/>
        </p:nvSpPr>
        <p:spPr>
          <a:xfrm>
            <a:off x="-554491" y="5756048"/>
            <a:ext cx="2356758" cy="1178379"/>
          </a:xfrm>
          <a:custGeom>
            <a:avLst/>
            <a:gdLst>
              <a:gd name="connsiteX0" fmla="*/ 1178379 w 2356758"/>
              <a:gd name="connsiteY0" fmla="*/ 0 h 1178379"/>
              <a:gd name="connsiteX1" fmla="*/ 2356758 w 2356758"/>
              <a:gd name="connsiteY1" fmla="*/ 1178379 h 1178379"/>
              <a:gd name="connsiteX2" fmla="*/ 0 w 2356758"/>
              <a:gd name="connsiteY2" fmla="*/ 1178379 h 1178379"/>
              <a:gd name="connsiteX3" fmla="*/ 1178379 w 2356758"/>
              <a:gd name="connsiteY3" fmla="*/ 0 h 1178379"/>
            </a:gdLst>
            <a:ahLst/>
            <a:cxnLst>
              <a:cxn ang="0">
                <a:pos x="connsiteX0" y="connsiteY0"/>
              </a:cxn>
              <a:cxn ang="0">
                <a:pos x="connsiteX1" y="connsiteY1"/>
              </a:cxn>
              <a:cxn ang="0">
                <a:pos x="connsiteX2" y="connsiteY2"/>
              </a:cxn>
              <a:cxn ang="0">
                <a:pos x="connsiteX3" y="connsiteY3"/>
              </a:cxn>
            </a:cxnLst>
            <a:rect l="l" t="t" r="r" b="b"/>
            <a:pathLst>
              <a:path w="2356758" h="1178379">
                <a:moveTo>
                  <a:pt x="1178379" y="0"/>
                </a:moveTo>
                <a:cubicBezTo>
                  <a:pt x="1829180" y="0"/>
                  <a:pt x="2356758" y="527578"/>
                  <a:pt x="2356758" y="1178379"/>
                </a:cubicBezTo>
                <a:lnTo>
                  <a:pt x="0" y="1178379"/>
                </a:lnTo>
                <a:cubicBezTo>
                  <a:pt x="0" y="527578"/>
                  <a:pt x="527578" y="0"/>
                  <a:pt x="1178379" y="0"/>
                </a:cubicBez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218140" y="-965853"/>
            <a:ext cx="3058787" cy="1793124"/>
            <a:chOff x="2103762" y="-19050"/>
            <a:chExt cx="3058787" cy="1793124"/>
          </a:xfrm>
        </p:grpSpPr>
        <p:sp>
          <p:nvSpPr>
            <p:cNvPr id="64" name="任意多边形 63"/>
            <p:cNvSpPr/>
            <p:nvPr/>
          </p:nvSpPr>
          <p:spPr>
            <a:xfrm>
              <a:off x="2385381" y="-19050"/>
              <a:ext cx="2356758" cy="1255528"/>
            </a:xfrm>
            <a:custGeom>
              <a:avLst/>
              <a:gdLst>
                <a:gd name="connsiteX0" fmla="*/ 3896 w 2356758"/>
                <a:gd name="connsiteY0" fmla="*/ 0 h 1255528"/>
                <a:gd name="connsiteX1" fmla="*/ 2352862 w 2356758"/>
                <a:gd name="connsiteY1" fmla="*/ 0 h 1255528"/>
                <a:gd name="connsiteX2" fmla="*/ 2356758 w 2356758"/>
                <a:gd name="connsiteY2" fmla="*/ 77149 h 1255528"/>
                <a:gd name="connsiteX3" fmla="*/ 1178379 w 2356758"/>
                <a:gd name="connsiteY3" fmla="*/ 1255528 h 1255528"/>
                <a:gd name="connsiteX4" fmla="*/ 0 w 2356758"/>
                <a:gd name="connsiteY4" fmla="*/ 77149 h 1255528"/>
                <a:gd name="connsiteX5" fmla="*/ 3896 w 2356758"/>
                <a:gd name="connsiteY5" fmla="*/ 0 h 125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6758" h="1255528">
                  <a:moveTo>
                    <a:pt x="3896" y="0"/>
                  </a:moveTo>
                  <a:lnTo>
                    <a:pt x="2352862" y="0"/>
                  </a:lnTo>
                  <a:lnTo>
                    <a:pt x="2356758" y="77149"/>
                  </a:lnTo>
                  <a:cubicBezTo>
                    <a:pt x="2356758" y="727950"/>
                    <a:pt x="1829180" y="1255528"/>
                    <a:pt x="1178379" y="1255528"/>
                  </a:cubicBezTo>
                  <a:cubicBezTo>
                    <a:pt x="527578" y="1255528"/>
                    <a:pt x="0" y="727950"/>
                    <a:pt x="0" y="77149"/>
                  </a:cubicBezTo>
                  <a:lnTo>
                    <a:pt x="3896" y="0"/>
                  </a:lnTo>
                  <a:close/>
                </a:path>
              </a:pathLst>
            </a:cu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03762" y="1133704"/>
              <a:ext cx="563238" cy="563238"/>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124325" y="735850"/>
              <a:ext cx="1038224" cy="10382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149730" y="180655"/>
              <a:ext cx="1133220" cy="11332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1219378" y="5970587"/>
            <a:ext cx="749300" cy="7493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592" y="5198217"/>
            <a:ext cx="872572" cy="872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547587" y="5349559"/>
            <a:ext cx="254680" cy="25468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86050" y="5593246"/>
            <a:ext cx="572100" cy="572100"/>
          </a:xfrm>
          <a:prstGeom prst="ellipse">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003040" y="827405"/>
            <a:ext cx="6589395" cy="822960"/>
          </a:xfrm>
          <a:prstGeom prst="rect">
            <a:avLst/>
          </a:prstGeom>
          <a:noFill/>
        </p:spPr>
        <p:txBody>
          <a:bodyPr wrap="square" rtlCol="0">
            <a:spAutoFit/>
          </a:bodyPr>
          <a:p>
            <a:r>
              <a:rPr lang="zh-CN" altLang="en-US" sz="4800">
                <a:solidFill>
                  <a:schemeClr val="bg1"/>
                </a:solidFill>
                <a:latin typeface="楷体" panose="02010609060101010101" charset="-122"/>
                <a:ea typeface="楷体" panose="02010609060101010101" charset="-122"/>
              </a:rPr>
              <a:t>高交互蜜罐</a:t>
            </a:r>
            <a:endParaRPr lang="zh-CN" altLang="en-US" sz="4800">
              <a:solidFill>
                <a:schemeClr val="bg1"/>
              </a:solidFill>
              <a:latin typeface="楷体" panose="02010609060101010101" charset="-122"/>
              <a:ea typeface="楷体" panose="02010609060101010101" charset="-122"/>
            </a:endParaRPr>
          </a:p>
        </p:txBody>
      </p:sp>
      <p:sp>
        <p:nvSpPr>
          <p:cNvPr id="3" name="文本框 2"/>
          <p:cNvSpPr txBox="1"/>
          <p:nvPr/>
        </p:nvSpPr>
        <p:spPr>
          <a:xfrm>
            <a:off x="1219200" y="1966595"/>
            <a:ext cx="10368280" cy="4358640"/>
          </a:xfrm>
          <a:prstGeom prst="rect">
            <a:avLst/>
          </a:prstGeom>
          <a:noFill/>
        </p:spPr>
        <p:txBody>
          <a:bodyPr wrap="square" rtlCol="0" anchor="t">
            <a:spAutoFit/>
          </a:bodyPr>
          <a:p>
            <a:r>
              <a:rPr lang="en-US" altLang="zh-CN" sz="4000" dirty="0">
                <a:solidFill>
                  <a:schemeClr val="bg1"/>
                </a:solidFill>
                <a:latin typeface="楷体" panose="02010609060101010101" charset="-122"/>
                <a:ea typeface="楷体" panose="02010609060101010101" charset="-122"/>
                <a:sym typeface="+mn-ea"/>
              </a:rPr>
              <a:t>    </a:t>
            </a:r>
            <a:r>
              <a:rPr lang="zh-CN" altLang="en-US" sz="4000" dirty="0">
                <a:solidFill>
                  <a:schemeClr val="bg1"/>
                </a:solidFill>
                <a:latin typeface="楷体" panose="02010609060101010101" charset="-122"/>
                <a:ea typeface="楷体" panose="02010609060101010101" charset="-122"/>
                <a:sym typeface="+mn-ea"/>
              </a:rPr>
              <a:t>高交互蜜罐具有一个真实的操作系统，它的优点体现在对攻击者提供真实的系统，当攻击者获得ROOT权限后，受系统，数据真实性的迷惑，他的更多活动和行为将被记录下来。缺点是被入侵的可能性很高，如果整个高蜜罐被入侵，那么它就会成为攻击者下一步攻击的跳板</a:t>
            </a:r>
            <a:endParaRPr lang="zh-CN" altLang="en-US" sz="4000" dirty="0">
              <a:solidFill>
                <a:schemeClr val="bg1"/>
              </a:solidFill>
              <a:latin typeface="楷体" panose="02010609060101010101" charset="-122"/>
              <a:ea typeface="楷体" panose="02010609060101010101" charset="-122"/>
              <a:sym typeface="+mn-ea"/>
            </a:endParaRPr>
          </a:p>
        </p:txBody>
      </p:sp>
      <p:sp>
        <p:nvSpPr>
          <p:cNvPr id="4" name="文本框 3"/>
          <p:cNvSpPr txBox="1"/>
          <p:nvPr/>
        </p:nvSpPr>
        <p:spPr>
          <a:xfrm>
            <a:off x="3263900" y="4054475"/>
            <a:ext cx="309880" cy="368300"/>
          </a:xfrm>
          <a:prstGeom prst="rect">
            <a:avLst/>
          </a:prstGeom>
          <a:noFill/>
        </p:spPr>
        <p:txBody>
          <a:bodyPr wrap="none" rtlCol="0" anchor="t">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6507</Words>
  <Application>WPS 演示</Application>
  <PresentationFormat>宽屏</PresentationFormat>
  <Paragraphs>392</Paragraphs>
  <Slides>36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宋体</vt:lpstr>
      <vt:lpstr>Wingdings</vt:lpstr>
      <vt:lpstr>楷体</vt:lpstr>
      <vt:lpstr>Microsoft JhengHei UI Light</vt:lpstr>
      <vt:lpstr>Harrington</vt:lpstr>
      <vt:lpstr>微软雅黑</vt:lpstr>
      <vt:lpstr>Calibri</vt:lpstr>
      <vt:lpstr>Calibri Light</vt:lpstr>
      <vt:lpstr>Microsoft JhengHei</vt:lpstr>
      <vt:lpstr>Gabriola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luohuiyu</cp:lastModifiedBy>
  <cp:revision>77</cp:revision>
  <dcterms:created xsi:type="dcterms:W3CDTF">2016-06-09T04:38:00Z</dcterms:created>
  <dcterms:modified xsi:type="dcterms:W3CDTF">2016-12-09T01:09:07Z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