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9" r:id="rId5"/>
    <p:sldId id="317" r:id="rId6"/>
    <p:sldId id="290" r:id="rId7"/>
    <p:sldId id="318" r:id="rId8"/>
    <p:sldId id="319" r:id="rId9"/>
    <p:sldId id="320" r:id="rId10"/>
    <p:sldId id="321" r:id="rId11"/>
    <p:sldId id="322" r:id="rId12"/>
    <p:sldId id="323" r:id="rId13"/>
    <p:sldId id="324" r:id="rId14"/>
    <p:sldId id="325" r:id="rId15"/>
    <p:sldId id="327" r:id="rId16"/>
    <p:sldId id="32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982"/>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111" d="100"/>
          <a:sy n="111" d="100"/>
        </p:scale>
        <p:origin x="318" y="78"/>
      </p:cViewPr>
      <p:guideLst>
        <p:guide orient="horz" pos="21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10" name="MH_Number"/>
          <p:cNvSpPr/>
          <p:nvPr userDrawn="1">
            <p:custDataLst>
              <p:tags r:id="rId2"/>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2"/>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811588"/>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slide" Target="slide1.xml"/><Relationship Id="rId30" Type="http://schemas.openxmlformats.org/officeDocument/2006/relationships/notesSlide" Target="../notesSlides/notesSlide3.xml"/><Relationship Id="rId3" Type="http://schemas.openxmlformats.org/officeDocument/2006/relationships/tags" Target="../tags/tag13.xml"/><Relationship Id="rId29" Type="http://schemas.openxmlformats.org/officeDocument/2006/relationships/slideLayout" Target="../slideLayouts/slideLayout7.xml"/><Relationship Id="rId28" Type="http://schemas.openxmlformats.org/officeDocument/2006/relationships/tags" Target="../tags/tag37.xml"/><Relationship Id="rId27" Type="http://schemas.openxmlformats.org/officeDocument/2006/relationships/tags" Target="../tags/tag36.xml"/><Relationship Id="rId26" Type="http://schemas.openxmlformats.org/officeDocument/2006/relationships/tags" Target="../tags/tag35.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2.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p:txBody>
          <a:bodyPr>
            <a:normAutofit/>
          </a:bodyPr>
          <a:lstStyle/>
          <a:p>
            <a:r>
              <a:rPr lang="zh-CN" altLang="en-US" dirty="0"/>
              <a:t>  </a:t>
            </a:r>
            <a:endParaRPr lang="zh-CN" altLang="en-US" dirty="0"/>
          </a:p>
        </p:txBody>
      </p:sp>
      <p:sp>
        <p:nvSpPr>
          <p:cNvPr id="2" name="标题 1"/>
          <p:cNvSpPr>
            <a:spLocks noGrp="1"/>
          </p:cNvSpPr>
          <p:nvPr>
            <p:ph type="ctrTitle"/>
            <p:custDataLst>
              <p:tags r:id="rId2"/>
            </p:custDataLst>
          </p:nvPr>
        </p:nvSpPr>
        <p:spPr/>
        <p:txBody>
          <a:bodyPr>
            <a:normAutofit/>
          </a:bodyPr>
          <a:lstStyle/>
          <a:p>
            <a:r>
              <a:rPr lang="zh-CN" altLang="en-US" dirty="0">
                <a:latin typeface="华文细黑" panose="02010600040101010101" pitchFamily="2" charset="-122"/>
                <a:ea typeface="华文细黑" panose="02010600040101010101" pitchFamily="2" charset="-122"/>
              </a:rPr>
              <a:t>电信诈骗案例分析与防骗总结</a:t>
            </a:r>
            <a:endParaRPr lang="zh-CN" altLang="en-US" dirty="0">
              <a:latin typeface="华文细黑" panose="02010600040101010101" pitchFamily="2" charset="-122"/>
              <a:ea typeface="华文细黑" panose="02010600040101010101" pitchFamily="2"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sz="2000" dirty="0">
                <a:latin typeface="华文细黑" panose="02010600040101010101" pitchFamily="2" charset="-122"/>
                <a:ea typeface="华文细黑" panose="02010600040101010101" pitchFamily="2" charset="-122"/>
              </a:rPr>
              <a:t>案例</a:t>
            </a:r>
            <a:r>
              <a:rPr lang="en-US" altLang="zh-CN" sz="2000" dirty="0">
                <a:latin typeface="华文细黑" panose="02010600040101010101" pitchFamily="2" charset="-122"/>
                <a:ea typeface="华文细黑" panose="02010600040101010101" pitchFamily="2" charset="-122"/>
              </a:rPr>
              <a:t>1</a:t>
            </a:r>
            <a:endParaRPr lang="en-US" altLang="zh-CN" sz="2000" dirty="0">
              <a:latin typeface="华文细黑" panose="02010600040101010101" pitchFamily="2" charset="-122"/>
              <a:ea typeface="华文细黑" panose="02010600040101010101" pitchFamily="2" charset="-122"/>
            </a:endParaRPr>
          </a:p>
          <a:p>
            <a:r>
              <a:rPr lang="zh-CN" sz="2000" dirty="0">
                <a:latin typeface="华文细黑" panose="02010600040101010101" pitchFamily="2" charset="-122"/>
                <a:ea typeface="华文细黑" panose="02010600040101010101" pitchFamily="2" charset="-122"/>
              </a:rPr>
              <a:t>骗子掌握了受害人网购信息后，向受害人致电称工作人员误将其信息登记成批发商</a:t>
            </a:r>
            <a:r>
              <a:rPr lang="en-US" altLang="zh-CN" sz="2000" dirty="0">
                <a:latin typeface="华文细黑" panose="02010600040101010101" pitchFamily="2" charset="-122"/>
                <a:ea typeface="华文细黑" panose="02010600040101010101" pitchFamily="2" charset="-122"/>
              </a:rPr>
              <a:t>/vip</a:t>
            </a:r>
            <a:r>
              <a:rPr lang="zh-CN" sz="2000" dirty="0">
                <a:latin typeface="华文细黑" panose="02010600040101010101" pitchFamily="2" charset="-122"/>
                <a:ea typeface="华文细黑" panose="02010600040101010101" pitchFamily="2" charset="-122"/>
              </a:rPr>
              <a:t>了，之后会每月扣缴若干元，如果受害人没有做固定批发商</a:t>
            </a:r>
            <a:r>
              <a:rPr lang="en-US" altLang="zh-CN" sz="2000" dirty="0">
                <a:latin typeface="华文细黑" panose="02010600040101010101" pitchFamily="2" charset="-122"/>
                <a:ea typeface="华文细黑" panose="02010600040101010101" pitchFamily="2" charset="-122"/>
              </a:rPr>
              <a:t>/vip</a:t>
            </a:r>
            <a:r>
              <a:rPr lang="zh-CN" sz="2000" dirty="0">
                <a:latin typeface="华文细黑" panose="02010600040101010101" pitchFamily="2" charset="-122"/>
                <a:ea typeface="华文细黑" panose="02010600040101010101" pitchFamily="2" charset="-122"/>
              </a:rPr>
              <a:t>的打算，需要申请取消业务，需要给受害人一份“回执”。</a:t>
            </a:r>
            <a:endParaRPr lang="zh-CN" sz="2000" dirty="0">
              <a:latin typeface="华文细黑" panose="02010600040101010101" pitchFamily="2" charset="-122"/>
              <a:ea typeface="华文细黑" panose="02010600040101010101" pitchFamily="2" charset="-122"/>
            </a:endParaRPr>
          </a:p>
          <a:p>
            <a:r>
              <a:rPr lang="zh-CN" sz="2000" dirty="0">
                <a:latin typeface="华文细黑" panose="02010600040101010101" pitchFamily="2" charset="-122"/>
                <a:ea typeface="华文细黑" panose="02010600040101010101" pitchFamily="2" charset="-122"/>
              </a:rPr>
              <a:t>之后，受害人又会接到一个电话，骗子自称是银行工作人员，帮助取消回执，并提供了两个取消回执的方式，一是去上海总部，二是在就近的银行ATM机上办理。</a:t>
            </a:r>
            <a:endParaRPr lang="zh-CN" sz="2000" dirty="0">
              <a:latin typeface="华文细黑" panose="02010600040101010101" pitchFamily="2" charset="-122"/>
              <a:ea typeface="华文细黑" panose="02010600040101010101" pitchFamily="2" charset="-122"/>
            </a:endParaRPr>
          </a:p>
        </p:txBody>
      </p:sp>
      <p:sp>
        <p:nvSpPr>
          <p:cNvPr id="3" name="文本框 2"/>
          <p:cNvSpPr txBox="1"/>
          <p:nvPr>
            <p:custDataLst>
              <p:tags r:id="rId2"/>
            </p:custDataLst>
          </p:nvPr>
        </p:nvSpPr>
        <p:spPr>
          <a:xfrm>
            <a:off x="6172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latin typeface="华文细黑" panose="02010600040101010101" pitchFamily="2" charset="-122"/>
                <a:ea typeface="华文细黑" panose="02010600040101010101" pitchFamily="2" charset="-122"/>
                <a:sym typeface="+mn-ea"/>
              </a:rPr>
              <a:t>受害人选择并到达附近的ATM机后，骗子称需要进行一次取款操作才能查询之前是否被扣费。受害人取款后，对方在电话中向受害人核对开卡时的大堂经理是不是叫“某玥”，受害人根本不记得这个信息，于是骗子告知一会儿ATM上会显示这个人的信息。根据骗子的提示，受害人拿出自己的银行卡后，选择了无卡折业务，并在空白条中输入了“工作人员”告知的一串数字，点击确认后显示“*玥”，因为和刚刚对方提到的信息一致，受害人就将刚取出的3000块存入，点击确认后，钱即被转走。</a:t>
            </a:r>
            <a:endParaRPr lang="zh-CN" altLang="en-US" sz="2000" dirty="0">
              <a:latin typeface="华文细黑" panose="02010600040101010101" pitchFamily="2" charset="-122"/>
              <a:ea typeface="华文细黑" panose="02010600040101010101" pitchFamily="2" charset="-122"/>
              <a:sym typeface="+mn-ea"/>
            </a:endParaRPr>
          </a:p>
        </p:txBody>
      </p:sp>
      <p:sp>
        <p:nvSpPr>
          <p:cNvPr id="4" name="文本框 3"/>
          <p:cNvSpPr txBox="1"/>
          <p:nvPr>
            <p:custDataLst>
              <p:tags r:id="rId3"/>
            </p:custDataLst>
          </p:nvPr>
        </p:nvSpPr>
        <p:spPr>
          <a:xfrm>
            <a:off x="838200" y="37254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-利用无卡折业务退款诈骗</a:t>
            </a:r>
            <a:endParaRPr lang="en-US" altLang="zh-CN" dirty="0">
              <a:solidFill>
                <a:schemeClr val="accent1"/>
              </a:solidFill>
            </a:endParaRPr>
          </a:p>
        </p:txBody>
      </p:sp>
    </p:spTree>
    <p:custDataLst>
      <p:tags r:id="rId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804035"/>
            <a:ext cx="10408285" cy="452120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sz="2400" dirty="0">
              <a:latin typeface="华文细黑" panose="02010600040101010101" pitchFamily="2" charset="-122"/>
              <a:ea typeface="华文细黑" panose="02010600040101010101" pitchFamily="2" charset="-122"/>
            </a:endParaRPr>
          </a:p>
          <a:p>
            <a:r>
              <a:rPr lang="zh-CN" sz="2400" dirty="0">
                <a:latin typeface="华文细黑" panose="02010600040101010101" pitchFamily="2" charset="-122"/>
                <a:ea typeface="华文细黑" panose="02010600040101010101" pitchFamily="2" charset="-122"/>
              </a:rPr>
              <a:t>整个诈骗过程非常“绕”，实际上可谓是“步步惊心”。在这一连串的设套、诱导、行骗过程中，有多个环节与手机安全有关。一是最初接到的那个“400”电话，骗子通过改号软件伪装成了某电商平台客服的电话号码；二是受害人接到的第二个电话，也是通过改号软件被骗子改成了银行官方的来电。</a:t>
            </a:r>
            <a:endParaRPr lang="zh-CN" sz="2400" dirty="0">
              <a:latin typeface="华文细黑" panose="02010600040101010101" pitchFamily="2" charset="-122"/>
              <a:ea typeface="华文细黑" panose="02010600040101010101" pitchFamily="2" charset="-122"/>
            </a:endParaRPr>
          </a:p>
          <a:p>
            <a:r>
              <a:rPr lang="zh-CN" sz="2400" dirty="0">
                <a:latin typeface="华文细黑" panose="02010600040101010101" pitchFamily="2" charset="-122"/>
                <a:ea typeface="华文细黑" panose="02010600040101010101" pitchFamily="2" charset="-122"/>
                <a:sym typeface="+mn-ea"/>
              </a:rPr>
              <a:t>骗子让受害人选择“无卡折业务”这是这一骗术的关键，也是新兴的一种诈骗手段，在选择无卡折业务后输入的那串数字，实际上是骗子方面的银行卡号，而骗子故意在电话中诱导受害人认为是开卡工作人员的那个姓名，实际上也是骗子银行卡的开户名。</a:t>
            </a:r>
            <a:endParaRPr lang="zh-CN" sz="2400" dirty="0">
              <a:latin typeface="华文细黑" panose="02010600040101010101" pitchFamily="2" charset="-122"/>
              <a:ea typeface="华文细黑" panose="02010600040101010101" pitchFamily="2" charset="-122"/>
              <a:sym typeface="+mn-ea"/>
            </a:endParaRPr>
          </a:p>
        </p:txBody>
      </p:sp>
      <p:sp>
        <p:nvSpPr>
          <p:cNvPr id="4" name="文本框 3"/>
          <p:cNvSpPr txBox="1"/>
          <p:nvPr>
            <p:custDataLst>
              <p:tags r:id="rId2"/>
            </p:custDataLst>
          </p:nvPr>
        </p:nvSpPr>
        <p:spPr>
          <a:xfrm>
            <a:off x="838200" y="35730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-利用无卡折业务退款诈骗</a:t>
            </a:r>
            <a:endParaRPr lang="en-US" altLang="zh-CN"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621155"/>
            <a:ext cx="10408285" cy="452120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sz="2000" dirty="0">
              <a:latin typeface="华文细黑" panose="02010600040101010101" pitchFamily="2" charset="-122"/>
              <a:ea typeface="华文细黑" panose="02010600040101010101" pitchFamily="2" charset="-122"/>
            </a:endParaRPr>
          </a:p>
          <a:p>
            <a:r>
              <a:rPr lang="zh-CN" sz="2000" dirty="0">
                <a:latin typeface="华文细黑" panose="02010600040101010101" pitchFamily="2" charset="-122"/>
                <a:ea typeface="华文细黑" panose="02010600040101010101" pitchFamily="2" charset="-122"/>
                <a:sym typeface="+mn-ea"/>
              </a:rPr>
              <a:t>近年来，我国不少地区都建立了反网络诈骗中心。且成功的拦截、避免了很多起诈骗案件。效果显著。</a:t>
            </a:r>
            <a:endParaRPr lang="zh-CN" sz="2000" dirty="0">
              <a:latin typeface="华文细黑" panose="02010600040101010101" pitchFamily="2" charset="-122"/>
              <a:ea typeface="华文细黑" panose="02010600040101010101" pitchFamily="2" charset="-122"/>
              <a:sym typeface="+mn-ea"/>
            </a:endParaRPr>
          </a:p>
          <a:p>
            <a:r>
              <a:rPr sz="2000" dirty="0">
                <a:latin typeface="华文细黑" panose="02010600040101010101" pitchFamily="2" charset="-122"/>
                <a:ea typeface="华文细黑" panose="02010600040101010101" pitchFamily="2" charset="-122"/>
                <a:sym typeface="+mn-ea"/>
              </a:rPr>
              <a:t>快、准、专是中心平台</a:t>
            </a:r>
            <a:r>
              <a:rPr lang="zh-CN" sz="2000" dirty="0">
                <a:latin typeface="华文细黑" panose="02010600040101010101" pitchFamily="2" charset="-122"/>
                <a:ea typeface="华文细黑" panose="02010600040101010101" pitchFamily="2" charset="-122"/>
                <a:sym typeface="+mn-ea"/>
              </a:rPr>
              <a:t>运</a:t>
            </a:r>
            <a:r>
              <a:rPr sz="2000" dirty="0">
                <a:latin typeface="华文细黑" panose="02010600040101010101" pitchFamily="2" charset="-122"/>
                <a:ea typeface="华文细黑" panose="02010600040101010101" pitchFamily="2" charset="-122"/>
                <a:sym typeface="+mn-ea"/>
              </a:rPr>
              <a:t>行的突出特色。‘快’指的是中心平台能在接收报警人的案件信息后，快速止付、冻结、查询和打击；‘准’则指能精准地发现潜在被害人，及时进行劝阻和拦截；‘专’指的是中心平台是打击电信网络诈骗的打防一体化专业平台。</a:t>
            </a:r>
            <a:endParaRPr sz="2000" dirty="0">
              <a:latin typeface="华文细黑" panose="02010600040101010101" pitchFamily="2" charset="-122"/>
              <a:ea typeface="华文细黑" panose="02010600040101010101" pitchFamily="2" charset="-122"/>
              <a:sym typeface="+mn-ea"/>
            </a:endParaRPr>
          </a:p>
          <a:p>
            <a:r>
              <a:rPr lang="zh-CN" sz="2000" dirty="0">
                <a:latin typeface="华文细黑" panose="02010600040101010101" pitchFamily="2" charset="-122"/>
                <a:ea typeface="华文细黑" panose="02010600040101010101" pitchFamily="2" charset="-122"/>
                <a:sym typeface="+mn-ea"/>
              </a:rPr>
              <a:t>且通过公安、金融和电信运营商的无缝衔接，以快制快，已经将被骗资金的冻结止付时间从“天”缩短到“分钟”。</a:t>
            </a:r>
            <a:endParaRPr lang="zh-CN" sz="2000" dirty="0">
              <a:latin typeface="华文细黑" panose="02010600040101010101" pitchFamily="2" charset="-122"/>
              <a:ea typeface="华文细黑" panose="02010600040101010101" pitchFamily="2" charset="-122"/>
              <a:sym typeface="+mn-ea"/>
            </a:endParaRPr>
          </a:p>
          <a:p>
            <a:r>
              <a:rPr lang="zh-CN" sz="2000" dirty="0">
                <a:latin typeface="华文细黑" panose="02010600040101010101" pitchFamily="2" charset="-122"/>
                <a:ea typeface="华文细黑" panose="02010600040101010101" pitchFamily="2" charset="-122"/>
                <a:sym typeface="+mn-ea"/>
              </a:rPr>
              <a:t>4月至11月，上海市反电信网络诈骗中心建立运行以来，累计冻结资金账户431个，冻结涉案资金超过1亿元，关停涉案电话号码8543个。其间，上海电信网络诈骗案件发案下降近4成，案值同比下降4成多。</a:t>
            </a:r>
            <a:endParaRPr lang="zh-CN" sz="2000" dirty="0">
              <a:latin typeface="华文细黑" panose="02010600040101010101" pitchFamily="2" charset="-122"/>
              <a:ea typeface="华文细黑" panose="02010600040101010101" pitchFamily="2" charset="-122"/>
              <a:sym typeface="+mn-ea"/>
            </a:endParaRPr>
          </a:p>
          <a:p>
            <a:r>
              <a:rPr lang="zh-CN" sz="2000" dirty="0">
                <a:latin typeface="华文细黑" panose="02010600040101010101" pitchFamily="2" charset="-122"/>
                <a:ea typeface="华文细黑" panose="02010600040101010101" pitchFamily="2" charset="-122"/>
                <a:sym typeface="+mn-ea"/>
              </a:rPr>
              <a:t>山东省反电信网络诈骗中心运行三个月以来，劝阻受害群众500余名，紧急止付、避免损失5000余万元，拦截封停电话1000余部。</a:t>
            </a:r>
            <a:endParaRPr lang="zh-CN" sz="2000" dirty="0">
              <a:latin typeface="华文细黑" panose="02010600040101010101" pitchFamily="2" charset="-122"/>
              <a:ea typeface="华文细黑" panose="02010600040101010101" pitchFamily="2" charset="-122"/>
              <a:sym typeface="+mn-ea"/>
            </a:endParaRPr>
          </a:p>
          <a:p>
            <a:endParaRPr lang="zh-CN" sz="2000" dirty="0">
              <a:latin typeface="华文细黑" panose="02010600040101010101" pitchFamily="2" charset="-122"/>
              <a:ea typeface="华文细黑" panose="02010600040101010101" pitchFamily="2" charset="-122"/>
              <a:sym typeface="+mn-ea"/>
            </a:endParaRPr>
          </a:p>
        </p:txBody>
      </p:sp>
      <p:sp>
        <p:nvSpPr>
          <p:cNvPr id="4" name="文本框 3"/>
          <p:cNvSpPr txBox="1"/>
          <p:nvPr>
            <p:custDataLst>
              <p:tags r:id="rId2"/>
            </p:custDataLst>
          </p:nvPr>
        </p:nvSpPr>
        <p:spPr>
          <a:xfrm>
            <a:off x="838200" y="34206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a:t>
            </a:r>
            <a:r>
              <a:rPr lang="zh-CN" altLang="en-US" dirty="0">
                <a:solidFill>
                  <a:schemeClr val="accent1"/>
                </a:solidFill>
              </a:rPr>
              <a:t>反网络诈骗中心</a:t>
            </a:r>
            <a:endParaRPr lang="zh-CN" altLang="en-US"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118870"/>
            <a:ext cx="10408285" cy="5023485"/>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sz="2000" dirty="0">
                <a:latin typeface="华文细黑" panose="02010600040101010101" pitchFamily="2" charset="-122"/>
                <a:ea typeface="华文细黑" panose="02010600040101010101" pitchFamily="2" charset="-122"/>
                <a:sym typeface="+mn-ea"/>
              </a:rPr>
              <a:t>1.不轻信任何中奖短信，不点短信中的链接。</a:t>
            </a:r>
            <a:endParaRPr lang="zh-CN" sz="2000" dirty="0">
              <a:latin typeface="华文细黑" panose="02010600040101010101" pitchFamily="2" charset="-122"/>
              <a:ea typeface="华文细黑" panose="02010600040101010101" pitchFamily="2" charset="-122"/>
              <a:sym typeface="+mn-ea"/>
            </a:endParaRPr>
          </a:p>
          <a:p>
            <a:pPr marL="0" indent="0">
              <a:buNone/>
            </a:pPr>
            <a:r>
              <a:rPr lang="zh-CN" sz="2000" dirty="0">
                <a:latin typeface="华文细黑" panose="02010600040101010101" pitchFamily="2" charset="-122"/>
                <a:ea typeface="华文细黑" panose="02010600040101010101" pitchFamily="2" charset="-122"/>
                <a:sym typeface="+mn-ea"/>
              </a:rPr>
              <a:t>2.若点开了网址链接，也不要轻易按照网站的指示输入自己的账号密码，可以随便输入比如123456来测试是否骗子为获取账号密码做的钓鱼网站。  </a:t>
            </a:r>
            <a:endParaRPr lang="zh-CN" sz="2000" dirty="0">
              <a:latin typeface="华文细黑" panose="02010600040101010101" pitchFamily="2" charset="-122"/>
              <a:ea typeface="华文细黑" panose="02010600040101010101" pitchFamily="2" charset="-122"/>
              <a:sym typeface="+mn-ea"/>
            </a:endParaRPr>
          </a:p>
          <a:p>
            <a:pPr marL="0" indent="0">
              <a:buNone/>
            </a:pPr>
            <a:r>
              <a:rPr lang="en-US" altLang="zh-CN" sz="2000" dirty="0">
                <a:latin typeface="华文细黑" panose="02010600040101010101" pitchFamily="2" charset="-122"/>
                <a:ea typeface="华文细黑" panose="02010600040101010101" pitchFamily="2" charset="-122"/>
                <a:sym typeface="+mn-ea"/>
              </a:rPr>
              <a:t>3</a:t>
            </a:r>
            <a:r>
              <a:rPr lang="zh-CN" sz="2000" dirty="0">
                <a:latin typeface="华文细黑" panose="02010600040101010101" pitchFamily="2" charset="-122"/>
                <a:ea typeface="华文细黑" panose="02010600040101010101" pitchFamily="2" charset="-122"/>
                <a:sym typeface="+mn-ea"/>
              </a:rPr>
              <a:t>.收到官方号码的短信可以打客服电话进行确认。</a:t>
            </a:r>
            <a:endParaRPr lang="zh-CN" sz="2000" dirty="0">
              <a:latin typeface="华文细黑" panose="02010600040101010101" pitchFamily="2" charset="-122"/>
              <a:ea typeface="华文细黑" panose="02010600040101010101" pitchFamily="2" charset="-122"/>
              <a:sym typeface="+mn-ea"/>
            </a:endParaRPr>
          </a:p>
          <a:p>
            <a:pPr marL="0" indent="0">
              <a:buNone/>
            </a:pPr>
            <a:r>
              <a:rPr lang="zh-CN" sz="2000" dirty="0">
                <a:latin typeface="华文细黑" panose="02010600040101010101" pitchFamily="2" charset="-122"/>
                <a:ea typeface="华文细黑" panose="02010600040101010101" pitchFamily="2" charset="-122"/>
                <a:sym typeface="+mn-ea"/>
              </a:rPr>
              <a:t>4.不能相信任何主动呼入的，自称是客服的电话号码。</a:t>
            </a:r>
            <a:endParaRPr lang="zh-CN" sz="2000" dirty="0">
              <a:latin typeface="华文细黑" panose="02010600040101010101" pitchFamily="2" charset="-122"/>
              <a:ea typeface="华文细黑" panose="02010600040101010101" pitchFamily="2" charset="-122"/>
              <a:sym typeface="+mn-ea"/>
            </a:endParaRPr>
          </a:p>
          <a:p>
            <a:pPr marL="0" indent="0">
              <a:buNone/>
            </a:pPr>
            <a:r>
              <a:rPr lang="zh-CN" sz="2000" dirty="0">
                <a:latin typeface="华文细黑" panose="02010600040101010101" pitchFamily="2" charset="-122"/>
                <a:ea typeface="华文细黑" panose="02010600040101010101" pitchFamily="2" charset="-122"/>
                <a:sym typeface="+mn-ea"/>
              </a:rPr>
              <a:t>5.170 171号段的电话号码基本都是诈骗电话。</a:t>
            </a:r>
            <a:endParaRPr lang="zh-CN" sz="2000" dirty="0">
              <a:latin typeface="华文细黑" panose="02010600040101010101" pitchFamily="2" charset="-122"/>
              <a:ea typeface="华文细黑" panose="02010600040101010101" pitchFamily="2" charset="-122"/>
              <a:sym typeface="+mn-ea"/>
            </a:endParaRPr>
          </a:p>
          <a:p>
            <a:pPr marL="0" indent="0">
              <a:buNone/>
            </a:pPr>
            <a:r>
              <a:rPr lang="zh-CN" sz="2000" dirty="0">
                <a:latin typeface="华文细黑" panose="02010600040101010101" pitchFamily="2" charset="-122"/>
                <a:ea typeface="华文细黑" panose="02010600040101010101" pitchFamily="2" charset="-122"/>
                <a:sym typeface="+mn-ea"/>
              </a:rPr>
              <a:t>6.任何银行或正规的商业机构都不会向用户索取密码、验证码等信息,这些信息也绝不能提供给任何其他人。 </a:t>
            </a:r>
            <a:endParaRPr lang="zh-CN" sz="2000" dirty="0">
              <a:latin typeface="华文细黑" panose="02010600040101010101" pitchFamily="2" charset="-122"/>
              <a:ea typeface="华文细黑" panose="02010600040101010101" pitchFamily="2" charset="-122"/>
              <a:sym typeface="+mn-ea"/>
            </a:endParaRPr>
          </a:p>
          <a:p>
            <a:pPr marL="0" indent="0">
              <a:buNone/>
            </a:pPr>
            <a:r>
              <a:rPr lang="zh-CN" sz="2000" dirty="0">
                <a:latin typeface="华文细黑" panose="02010600040101010101" pitchFamily="2" charset="-122"/>
                <a:ea typeface="华文细黑" panose="02010600040101010101" pitchFamily="2" charset="-122"/>
                <a:sym typeface="+mn-ea"/>
              </a:rPr>
              <a:t>7.接到亲戚朋友遭遇车祸、突发疾病需要紧急手术一类，要求转账到某账户的电话时，先与本人联系确认真实性。</a:t>
            </a:r>
            <a:endParaRPr lang="zh-CN" sz="2000" dirty="0">
              <a:latin typeface="华文细黑" panose="02010600040101010101" pitchFamily="2" charset="-122"/>
              <a:ea typeface="华文细黑" panose="02010600040101010101" pitchFamily="2" charset="-122"/>
              <a:sym typeface="+mn-ea"/>
            </a:endParaRPr>
          </a:p>
          <a:p>
            <a:pPr marL="0" indent="0">
              <a:buNone/>
            </a:pPr>
            <a:r>
              <a:rPr lang="zh-CN" sz="2000" dirty="0">
                <a:latin typeface="华文细黑" panose="02010600040101010101" pitchFamily="2" charset="-122"/>
                <a:ea typeface="华文细黑" panose="02010600040101010101" pitchFamily="2" charset="-122"/>
                <a:sym typeface="+mn-ea"/>
              </a:rPr>
              <a:t>8.公检法办案会通知当事人到执法场所，出示证件、办理手续。凡是不见面、不履行相关手续而要求转帐、汇款的，一律拒绝。</a:t>
            </a:r>
            <a:endParaRPr lang="zh-CN" sz="2000" dirty="0">
              <a:latin typeface="华文细黑" panose="02010600040101010101" pitchFamily="2" charset="-122"/>
              <a:ea typeface="华文细黑" panose="02010600040101010101" pitchFamily="2" charset="-122"/>
              <a:sym typeface="+mn-ea"/>
            </a:endParaRPr>
          </a:p>
          <a:p>
            <a:pPr marL="0" indent="0">
              <a:buNone/>
            </a:pPr>
            <a:r>
              <a:rPr lang="zh-CN" sz="2000" dirty="0">
                <a:latin typeface="华文细黑" panose="02010600040101010101" pitchFamily="2" charset="-122"/>
                <a:ea typeface="华文细黑" panose="02010600040101010101" pitchFamily="2" charset="-122"/>
                <a:sym typeface="+mn-ea"/>
              </a:rPr>
              <a:t>9.补助、救助资金均由当地民政等部门和社区发放，请首先向民政、社区咨询。不听从陌生人的指令、不执行不熟悉的网上银行和自动取款机操作。</a:t>
            </a:r>
            <a:endParaRPr lang="zh-CN" sz="2000" dirty="0">
              <a:latin typeface="华文细黑" panose="02010600040101010101" pitchFamily="2" charset="-122"/>
              <a:ea typeface="华文细黑" panose="02010600040101010101" pitchFamily="2" charset="-122"/>
              <a:sym typeface="+mn-ea"/>
            </a:endParaRPr>
          </a:p>
          <a:p>
            <a:pPr marL="0" indent="0">
              <a:buNone/>
            </a:pPr>
            <a:r>
              <a:rPr lang="zh-CN" sz="2000" dirty="0">
                <a:latin typeface="华文细黑" panose="02010600040101010101" pitchFamily="2" charset="-122"/>
                <a:ea typeface="华文细黑" panose="02010600040101010101" pitchFamily="2" charset="-122"/>
                <a:sym typeface="+mn-ea"/>
              </a:rPr>
              <a:t>10.被骗后一定要报警。</a:t>
            </a:r>
            <a:endParaRPr lang="zh-CN" sz="2000" dirty="0">
              <a:latin typeface="华文细黑" panose="02010600040101010101" pitchFamily="2" charset="-122"/>
              <a:ea typeface="华文细黑" panose="02010600040101010101" pitchFamily="2" charset="-122"/>
              <a:sym typeface="+mn-ea"/>
            </a:endParaRPr>
          </a:p>
          <a:p>
            <a:endParaRPr lang="zh-CN" sz="2000" dirty="0">
              <a:latin typeface="华文细黑" panose="02010600040101010101" pitchFamily="2" charset="-122"/>
              <a:ea typeface="华文细黑" panose="02010600040101010101" pitchFamily="2" charset="-122"/>
              <a:sym typeface="+mn-ea"/>
            </a:endParaRPr>
          </a:p>
        </p:txBody>
      </p:sp>
      <p:sp>
        <p:nvSpPr>
          <p:cNvPr id="4" name="文本框 3"/>
          <p:cNvSpPr txBox="1"/>
          <p:nvPr>
            <p:custDataLst>
              <p:tags r:id="rId2"/>
            </p:custDataLst>
          </p:nvPr>
        </p:nvSpPr>
        <p:spPr>
          <a:xfrm>
            <a:off x="838200" y="34206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a:t>
            </a:r>
            <a:r>
              <a:rPr lang="zh-CN" altLang="en-US" dirty="0">
                <a:solidFill>
                  <a:schemeClr val="accent1"/>
                </a:solidFill>
              </a:rPr>
              <a:t>防骗总结</a:t>
            </a:r>
            <a:endParaRPr lang="zh-CN" altLang="en-US" dirty="0">
              <a:solidFill>
                <a:schemeClr val="accent1"/>
              </a:solidFill>
            </a:endParaRPr>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21480" y="3116580"/>
            <a:ext cx="3994785" cy="914400"/>
          </a:xfrm>
          <a:prstGeom prst="rect">
            <a:avLst/>
          </a:prstGeom>
          <a:noFill/>
        </p:spPr>
        <p:txBody>
          <a:bodyPr wrap="square" rtlCol="0">
            <a:spAutoFit/>
          </a:bodyPr>
          <a:p>
            <a:pPr algn="ctr">
              <a:lnSpc>
                <a:spcPct val="100000"/>
              </a:lnSpc>
            </a:pPr>
            <a:r>
              <a:rPr lang="en-US" altLang="zh-CN" sz="5400"/>
              <a:t>Thanks</a:t>
            </a:r>
            <a:r>
              <a:rPr lang="zh-CN" altLang="en-US" sz="5400"/>
              <a:t>！</a:t>
            </a:r>
            <a:endParaRPr lang="zh-CN" altLang="en-US" sz="540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chemeClr val="accent1"/>
                </a:solidFill>
                <a:latin typeface="微软雅黑" panose="020B0503020204020204" pitchFamily="34" charset="-122"/>
                <a:ea typeface="微软雅黑" panose="020B0503020204020204" pitchFamily="34" charset="-122"/>
              </a:rPr>
              <a:t>什么是</a:t>
            </a:r>
            <a:r>
              <a:rPr lang="zh-CN" altLang="en-US" sz="3600" dirty="0">
                <a:ln/>
                <a:solidFill>
                  <a:schemeClr val="tx1"/>
                </a:solidFill>
                <a:effectLst>
                  <a:outerShdw blurRad="38100" dist="19050" dir="2700000" algn="tl" rotWithShape="0">
                    <a:schemeClr val="dk1">
                      <a:alpha val="40000"/>
                    </a:schemeClr>
                  </a:outerShdw>
                </a:effectLst>
              </a:rPr>
              <a:t>电信诈骗？</a:t>
            </a:r>
            <a:endParaRPr lang="zh-CN" altLang="en-US" sz="3600" dirty="0">
              <a:ln/>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2"/>
            </p:custDataLst>
          </p:nvPr>
        </p:nvSpPr>
        <p:spPr>
          <a:xfrm>
            <a:off x="838200" y="1825625"/>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华文细黑" panose="02010600040101010101" pitchFamily="2" charset="-122"/>
                <a:ea typeface="华文细黑" panose="02010600040101010101" pitchFamily="2" charset="-122"/>
              </a:rPr>
              <a:t>电信诈骗一般理解为，通过电话和短信进行的诈骗行为。而不是中国电信特有的诈骗。</a:t>
            </a:r>
            <a:endParaRPr lang="zh-CN" altLang="en-US"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在《中华人民共和国电信条例》中，电信指指利用有线、无线的电磁系统或光电系统传送、发射或者接收语音、文字、数据、图像以及其他任何形式信息的活动。</a:t>
            </a:r>
            <a:endParaRPr lang="zh-CN" altLang="en-US" dirty="0">
              <a:latin typeface="华文细黑" panose="02010600040101010101" pitchFamily="2" charset="-122"/>
              <a:ea typeface="华文细黑" panose="02010600040101010101" pitchFamily="2" charset="-122"/>
            </a:endParaRPr>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H_Others_2"/>
          <p:cNvSpPr txBox="1"/>
          <p:nvPr>
            <p:custDataLst>
              <p:tags r:id="rId1"/>
            </p:custDataLst>
          </p:nvPr>
        </p:nvSpPr>
        <p:spPr>
          <a:xfrm>
            <a:off x="349885" y="2664460"/>
            <a:ext cx="4294505" cy="1456055"/>
          </a:xfrm>
          <a:prstGeom prst="rect">
            <a:avLst/>
          </a:prstGeom>
          <a:noFill/>
        </p:spPr>
        <p:txBody>
          <a:bodyPr wrap="square" anchor="ctr" anchorCtr="0">
            <a:normAutofit fontScale="72500"/>
          </a:bodyPr>
          <a:lstStyle/>
          <a:p>
            <a:pPr algn="ctr">
              <a:defRPr/>
            </a:pPr>
            <a:r>
              <a:rPr lang="zh-CN" altLang="en-US" sz="5400" b="1" kern="0" dirty="0">
                <a:solidFill>
                  <a:schemeClr val="accent1"/>
                </a:solidFill>
                <a:latin typeface="华文细黑" panose="02010600040101010101" pitchFamily="2" charset="-122"/>
                <a:ea typeface="华文细黑" panose="02010600040101010101" pitchFamily="2" charset="-122"/>
                <a:cs typeface="+mj-cs"/>
              </a:rPr>
              <a:t>电信诈骗经典类型</a:t>
            </a:r>
            <a:endParaRPr lang="zh-CN" altLang="en-US" sz="5400" b="1" kern="0" dirty="0">
              <a:solidFill>
                <a:schemeClr val="accent1"/>
              </a:solidFill>
              <a:latin typeface="华文细黑" panose="02010600040101010101" pitchFamily="2" charset="-122"/>
              <a:ea typeface="华文细黑" panose="02010600040101010101" pitchFamily="2" charset="-122"/>
              <a:cs typeface="+mj-cs"/>
            </a:endParaRPr>
          </a:p>
        </p:txBody>
      </p:sp>
      <p:cxnSp>
        <p:nvCxnSpPr>
          <p:cNvPr id="3074" name="MH_Others_1"/>
          <p:cNvCxnSpPr>
            <a:cxnSpLocks noChangeShapeType="1"/>
          </p:cNvCxnSpPr>
          <p:nvPr>
            <p:custDataLst>
              <p:tags r:id="rId2"/>
            </p:custDataLst>
          </p:nvPr>
        </p:nvCxnSpPr>
        <p:spPr bwMode="auto">
          <a:xfrm>
            <a:off x="5640070" y="471805"/>
            <a:ext cx="0" cy="5903595"/>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3" name="组合 12"/>
          <p:cNvGrpSpPr/>
          <p:nvPr>
            <p:custDataLst>
              <p:tags r:id="rId3"/>
            </p:custDataLst>
          </p:nvPr>
        </p:nvGrpSpPr>
        <p:grpSpPr>
          <a:xfrm rot="0">
            <a:off x="5242560" y="623570"/>
            <a:ext cx="5643880" cy="540385"/>
            <a:chOff x="4694152" y="623335"/>
            <a:chExt cx="5643648" cy="540239"/>
          </a:xfrm>
        </p:grpSpPr>
        <p:sp>
          <p:nvSpPr>
            <p:cNvPr id="17" name="MH_Entry_1">
              <a:hlinkClick r:id="rId4" action="ppaction://hlinksldjump"/>
            </p:cNvPr>
            <p:cNvSpPr txBox="1"/>
            <p:nvPr>
              <p:custDataLst>
                <p:tags r:id="rId5"/>
              </p:custDataLst>
            </p:nvPr>
          </p:nvSpPr>
          <p:spPr>
            <a:xfrm>
              <a:off x="5243320" y="623574"/>
              <a:ext cx="5094480" cy="540000"/>
            </a:xfrm>
            <a:prstGeom prst="rect">
              <a:avLst/>
            </a:prstGeom>
            <a:noFill/>
          </p:spPr>
          <p:txBody>
            <a:bodyPr wrap="square" lIns="180000" anchor="ctr" anchorCtr="0">
              <a:normAutofit/>
            </a:bodyPr>
            <a:lstStyle/>
            <a:p>
              <a:pPr>
                <a:defRPr/>
              </a:pPr>
              <a:r>
                <a:rPr lang="zh-CN" altLang="en-US" sz="2000" kern="0" spc="100" dirty="0">
                  <a:latin typeface="华文细黑" panose="02010600040101010101" pitchFamily="2" charset="-122"/>
                  <a:ea typeface="华文细黑" panose="02010600040101010101" pitchFamily="2" charset="-122"/>
                  <a:sym typeface="+mn-ea"/>
                </a:rPr>
                <a:t>冒充公检法进行诈骗</a:t>
              </a:r>
              <a:endParaRPr lang="zh-CN" altLang="en-US" sz="2000" kern="0" spc="100" dirty="0">
                <a:latin typeface="华文细黑" panose="02010600040101010101" pitchFamily="2" charset="-122"/>
                <a:ea typeface="华文细黑" panose="02010600040101010101" pitchFamily="2" charset="-122"/>
                <a:sym typeface="+mn-ea"/>
              </a:endParaRPr>
            </a:p>
          </p:txBody>
        </p:sp>
        <p:sp>
          <p:nvSpPr>
            <p:cNvPr id="22" name="MH_Number_1">
              <a:hlinkClick r:id="rId4" action="ppaction://hlinksldjump"/>
            </p:cNvPr>
            <p:cNvSpPr/>
            <p:nvPr>
              <p:custDataLst>
                <p:tags r:id="rId6"/>
              </p:custDataLst>
            </p:nvPr>
          </p:nvSpPr>
          <p:spPr>
            <a:xfrm>
              <a:off x="4694152" y="6233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latin typeface="华文细黑" panose="02010600040101010101" pitchFamily="2" charset="-122"/>
                  <a:ea typeface="华文细黑" panose="02010600040101010101" pitchFamily="2" charset="-122"/>
                </a:rPr>
                <a:t>1</a:t>
              </a:r>
              <a:endParaRPr lang="en-US" altLang="zh-CN" sz="2400" kern="0" dirty="0">
                <a:solidFill>
                  <a:schemeClr val="bg1"/>
                </a:solidFill>
                <a:latin typeface="华文细黑" panose="02010600040101010101" pitchFamily="2" charset="-122"/>
                <a:ea typeface="华文细黑" panose="02010600040101010101" pitchFamily="2" charset="-122"/>
              </a:endParaRPr>
            </a:p>
          </p:txBody>
        </p:sp>
      </p:grpSp>
      <p:grpSp>
        <p:nvGrpSpPr>
          <p:cNvPr id="12" name="组合 11"/>
          <p:cNvGrpSpPr/>
          <p:nvPr>
            <p:custDataLst>
              <p:tags r:id="rId7"/>
            </p:custDataLst>
          </p:nvPr>
        </p:nvGrpSpPr>
        <p:grpSpPr>
          <a:xfrm rot="0">
            <a:off x="5242560" y="1256030"/>
            <a:ext cx="5643880" cy="539750"/>
            <a:chOff x="4694152" y="1910293"/>
            <a:chExt cx="5643648" cy="540000"/>
          </a:xfrm>
        </p:grpSpPr>
        <p:sp>
          <p:nvSpPr>
            <p:cNvPr id="27" name="MH_Entry_2">
              <a:hlinkClick r:id="rId4" action="ppaction://hlinksldjump"/>
            </p:cNvPr>
            <p:cNvSpPr txBox="1"/>
            <p:nvPr>
              <p:custDataLst>
                <p:tags r:id="rId8"/>
              </p:custDataLst>
            </p:nvPr>
          </p:nvSpPr>
          <p:spPr>
            <a:xfrm>
              <a:off x="5243320" y="1910293"/>
              <a:ext cx="5094480" cy="540000"/>
            </a:xfrm>
            <a:prstGeom prst="rect">
              <a:avLst/>
            </a:prstGeom>
            <a:noFill/>
          </p:spPr>
          <p:txBody>
            <a:bodyPr wrap="square" lIns="180000" anchor="ctr" anchorCtr="0">
              <a:normAutofit/>
            </a:bodyPr>
            <a:lstStyle/>
            <a:p>
              <a:pPr>
                <a:defRPr/>
              </a:pPr>
              <a:r>
                <a:rPr lang="zh-CN" altLang="en-US" sz="2000" kern="0" spc="100" dirty="0">
                  <a:latin typeface="华文细黑" panose="02010600040101010101" pitchFamily="2" charset="-122"/>
                  <a:ea typeface="华文细黑" panose="02010600040101010101" pitchFamily="2" charset="-122"/>
                </a:rPr>
                <a:t>冒充领导进行诈骗</a:t>
              </a:r>
              <a:endParaRPr lang="zh-CN" altLang="en-US" sz="2000" kern="0" spc="100" dirty="0">
                <a:latin typeface="华文细黑" panose="02010600040101010101" pitchFamily="2" charset="-122"/>
                <a:ea typeface="华文细黑" panose="02010600040101010101" pitchFamily="2" charset="-122"/>
              </a:endParaRPr>
            </a:p>
          </p:txBody>
        </p:sp>
        <p:sp>
          <p:nvSpPr>
            <p:cNvPr id="28" name="MH_Number_2">
              <a:hlinkClick r:id="rId4" action="ppaction://hlinksldjump"/>
            </p:cNvPr>
            <p:cNvSpPr/>
            <p:nvPr>
              <p:custDataLst>
                <p:tags r:id="rId9"/>
              </p:custDataLst>
            </p:nvPr>
          </p:nvSpPr>
          <p:spPr>
            <a:xfrm>
              <a:off x="4694152" y="195767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latin typeface="华文细黑" panose="02010600040101010101" pitchFamily="2" charset="-122"/>
                  <a:ea typeface="华文细黑" panose="02010600040101010101" pitchFamily="2" charset="-122"/>
                </a:rPr>
                <a:t>2</a:t>
              </a:r>
              <a:endParaRPr lang="en-US" altLang="zh-CN" sz="2400" kern="0" dirty="0">
                <a:solidFill>
                  <a:schemeClr val="bg1"/>
                </a:solidFill>
                <a:latin typeface="华文细黑" panose="02010600040101010101" pitchFamily="2" charset="-122"/>
                <a:ea typeface="华文细黑" panose="02010600040101010101" pitchFamily="2" charset="-122"/>
              </a:endParaRPr>
            </a:p>
          </p:txBody>
        </p:sp>
      </p:grpSp>
      <p:grpSp>
        <p:nvGrpSpPr>
          <p:cNvPr id="11" name="组合 10"/>
          <p:cNvGrpSpPr/>
          <p:nvPr>
            <p:custDataLst>
              <p:tags r:id="rId10"/>
            </p:custDataLst>
          </p:nvPr>
        </p:nvGrpSpPr>
        <p:grpSpPr>
          <a:xfrm rot="0">
            <a:off x="5242560" y="1915795"/>
            <a:ext cx="5643880" cy="539750"/>
            <a:chOff x="4694152" y="2736637"/>
            <a:chExt cx="5643648" cy="540000"/>
          </a:xfrm>
        </p:grpSpPr>
        <p:sp>
          <p:nvSpPr>
            <p:cNvPr id="30" name="MH_Entry_3">
              <a:hlinkClick r:id="rId4" action="ppaction://hlinksldjump"/>
            </p:cNvPr>
            <p:cNvSpPr txBox="1"/>
            <p:nvPr>
              <p:custDataLst>
                <p:tags r:id="rId11"/>
              </p:custDataLst>
            </p:nvPr>
          </p:nvSpPr>
          <p:spPr>
            <a:xfrm>
              <a:off x="5243320" y="2736637"/>
              <a:ext cx="5094480" cy="540000"/>
            </a:xfrm>
            <a:prstGeom prst="rect">
              <a:avLst/>
            </a:prstGeom>
            <a:noFill/>
          </p:spPr>
          <p:txBody>
            <a:bodyPr wrap="square" lIns="180000" anchor="ctr" anchorCtr="0">
              <a:normAutofit/>
            </a:bodyPr>
            <a:lstStyle/>
            <a:p>
              <a:pPr>
                <a:defRPr/>
              </a:pPr>
              <a:r>
                <a:rPr lang="zh-CN" altLang="en-US" sz="2000" kern="0" spc="100" dirty="0">
                  <a:latin typeface="华文细黑" panose="02010600040101010101" pitchFamily="2" charset="-122"/>
                  <a:ea typeface="华文细黑" panose="02010600040101010101" pitchFamily="2" charset="-122"/>
                </a:rPr>
                <a:t>冒充亲戚朋友进行诈骗</a:t>
              </a:r>
              <a:endParaRPr lang="zh-CN" altLang="en-US" sz="2000" kern="0" spc="100" dirty="0">
                <a:latin typeface="华文细黑" panose="02010600040101010101" pitchFamily="2" charset="-122"/>
                <a:ea typeface="华文细黑" panose="02010600040101010101" pitchFamily="2" charset="-122"/>
              </a:endParaRPr>
            </a:p>
          </p:txBody>
        </p:sp>
        <p:sp>
          <p:nvSpPr>
            <p:cNvPr id="31" name="MH_Number_3">
              <a:hlinkClick r:id="rId4" action="ppaction://hlinksldjump"/>
            </p:cNvPr>
            <p:cNvSpPr/>
            <p:nvPr>
              <p:custDataLst>
                <p:tags r:id="rId12"/>
              </p:custDataLst>
            </p:nvPr>
          </p:nvSpPr>
          <p:spPr>
            <a:xfrm>
              <a:off x="4694152" y="278402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latin typeface="华文细黑" panose="02010600040101010101" pitchFamily="2" charset="-122"/>
                  <a:ea typeface="华文细黑" panose="02010600040101010101" pitchFamily="2" charset="-122"/>
                </a:rPr>
                <a:t>3</a:t>
              </a:r>
              <a:endParaRPr lang="en-US" altLang="zh-CN" sz="2400" kern="0" dirty="0">
                <a:solidFill>
                  <a:schemeClr val="bg1"/>
                </a:solidFill>
                <a:latin typeface="华文细黑" panose="02010600040101010101" pitchFamily="2" charset="-122"/>
                <a:ea typeface="华文细黑" panose="02010600040101010101" pitchFamily="2" charset="-122"/>
              </a:endParaRPr>
            </a:p>
          </p:txBody>
        </p:sp>
      </p:grpSp>
      <p:grpSp>
        <p:nvGrpSpPr>
          <p:cNvPr id="10" name="组合 9"/>
          <p:cNvGrpSpPr/>
          <p:nvPr>
            <p:custDataLst>
              <p:tags r:id="rId13"/>
            </p:custDataLst>
          </p:nvPr>
        </p:nvGrpSpPr>
        <p:grpSpPr>
          <a:xfrm rot="0">
            <a:off x="5242560" y="2664460"/>
            <a:ext cx="5643880" cy="1166495"/>
            <a:chOff x="4694152" y="2664217"/>
            <a:chExt cx="5643648" cy="1166349"/>
          </a:xfrm>
        </p:grpSpPr>
        <p:sp>
          <p:nvSpPr>
            <p:cNvPr id="33" name="MH_Entry_4">
              <a:hlinkClick r:id="rId4" action="ppaction://hlinksldjump"/>
            </p:cNvPr>
            <p:cNvSpPr txBox="1"/>
            <p:nvPr>
              <p:custDataLst>
                <p:tags r:id="rId14"/>
              </p:custDataLst>
            </p:nvPr>
          </p:nvSpPr>
          <p:spPr>
            <a:xfrm>
              <a:off x="5243320" y="3290566"/>
              <a:ext cx="5094480" cy="540000"/>
            </a:xfrm>
            <a:prstGeom prst="rect">
              <a:avLst/>
            </a:prstGeom>
            <a:noFill/>
          </p:spPr>
          <p:txBody>
            <a:bodyPr wrap="square" lIns="180000" anchor="ctr" anchorCtr="0">
              <a:normAutofit/>
            </a:bodyPr>
            <a:lstStyle/>
            <a:p>
              <a:pPr>
                <a:defRPr/>
              </a:pPr>
              <a:r>
                <a:rPr lang="zh-CN" altLang="en-US" sz="2000" kern="0" spc="100" dirty="0">
                  <a:latin typeface="华文细黑" panose="02010600040101010101" pitchFamily="2" charset="-122"/>
                  <a:ea typeface="华文细黑" panose="02010600040101010101" pitchFamily="2" charset="-122"/>
                  <a:sym typeface="+mn-ea"/>
                </a:rPr>
                <a:t>购物退款诈骗</a:t>
              </a:r>
              <a:endParaRPr lang="zh-CN" altLang="en-US" sz="2000" kern="0" spc="100" dirty="0">
                <a:latin typeface="华文细黑" panose="02010600040101010101" pitchFamily="2" charset="-122"/>
                <a:ea typeface="华文细黑" panose="02010600040101010101" pitchFamily="2" charset="-122"/>
                <a:sym typeface="+mn-ea"/>
              </a:endParaRPr>
            </a:p>
          </p:txBody>
        </p:sp>
        <p:sp>
          <p:nvSpPr>
            <p:cNvPr id="34" name="MH_Number_4">
              <a:hlinkClick r:id="rId4" action="ppaction://hlinksldjump"/>
            </p:cNvPr>
            <p:cNvSpPr/>
            <p:nvPr>
              <p:custDataLst>
                <p:tags r:id="rId15"/>
              </p:custDataLst>
            </p:nvPr>
          </p:nvSpPr>
          <p:spPr>
            <a:xfrm>
              <a:off x="4694152" y="2664217"/>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latin typeface="华文细黑" panose="02010600040101010101" pitchFamily="2" charset="-122"/>
                  <a:ea typeface="华文细黑" panose="02010600040101010101" pitchFamily="2" charset="-122"/>
                </a:rPr>
                <a:t>4</a:t>
              </a:r>
              <a:endParaRPr lang="en-US" altLang="zh-CN" sz="2400" kern="0" dirty="0">
                <a:solidFill>
                  <a:schemeClr val="bg1"/>
                </a:solidFill>
                <a:latin typeface="华文细黑" panose="02010600040101010101" pitchFamily="2" charset="-122"/>
                <a:ea typeface="华文细黑" panose="02010600040101010101" pitchFamily="2" charset="-122"/>
              </a:endParaRPr>
            </a:p>
          </p:txBody>
        </p:sp>
      </p:grpSp>
      <p:grpSp>
        <p:nvGrpSpPr>
          <p:cNvPr id="9" name="组合 8"/>
          <p:cNvGrpSpPr/>
          <p:nvPr>
            <p:custDataLst>
              <p:tags r:id="rId16"/>
            </p:custDataLst>
          </p:nvPr>
        </p:nvGrpSpPr>
        <p:grpSpPr>
          <a:xfrm rot="0">
            <a:off x="5242560" y="3290570"/>
            <a:ext cx="5643880" cy="3164840"/>
            <a:chOff x="4694152" y="4436711"/>
            <a:chExt cx="5643648" cy="3164694"/>
          </a:xfrm>
        </p:grpSpPr>
        <p:sp>
          <p:nvSpPr>
            <p:cNvPr id="36" name="MH_Entry_5">
              <a:hlinkClick r:id="rId4" action="ppaction://hlinksldjump"/>
            </p:cNvPr>
            <p:cNvSpPr txBox="1"/>
            <p:nvPr>
              <p:custDataLst>
                <p:tags r:id="rId17"/>
              </p:custDataLst>
            </p:nvPr>
          </p:nvSpPr>
          <p:spPr>
            <a:xfrm>
              <a:off x="5243320" y="7061405"/>
              <a:ext cx="5094480" cy="540000"/>
            </a:xfrm>
            <a:prstGeom prst="rect">
              <a:avLst/>
            </a:prstGeom>
            <a:noFill/>
          </p:spPr>
          <p:txBody>
            <a:bodyPr wrap="square" lIns="180000" anchor="ctr" anchorCtr="0">
              <a:normAutofit/>
            </a:bodyPr>
            <a:lstStyle/>
            <a:p>
              <a:pPr>
                <a:defRPr/>
              </a:pPr>
              <a:r>
                <a:rPr lang="zh-CN" altLang="en-US" sz="2000" kern="0" spc="100" dirty="0">
                  <a:latin typeface="华文细黑" panose="02010600040101010101" pitchFamily="2" charset="-122"/>
                  <a:ea typeface="华文细黑" panose="02010600040101010101" pitchFamily="2" charset="-122"/>
                </a:rPr>
                <a:t>邮政活期转定期诈骗</a:t>
              </a:r>
              <a:endParaRPr lang="zh-CN" altLang="en-US" sz="2000" kern="0" spc="100" dirty="0">
                <a:latin typeface="华文细黑" panose="02010600040101010101" pitchFamily="2" charset="-122"/>
                <a:ea typeface="华文细黑" panose="02010600040101010101" pitchFamily="2" charset="-122"/>
              </a:endParaRPr>
            </a:p>
          </p:txBody>
        </p:sp>
        <p:sp>
          <p:nvSpPr>
            <p:cNvPr id="37" name="MH_Number_5">
              <a:hlinkClick r:id="rId4" action="ppaction://hlinksldjump"/>
            </p:cNvPr>
            <p:cNvSpPr/>
            <p:nvPr>
              <p:custDataLst>
                <p:tags r:id="rId18"/>
              </p:custDataLst>
            </p:nvPr>
          </p:nvSpPr>
          <p:spPr>
            <a:xfrm>
              <a:off x="4694152" y="4436711"/>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latin typeface="华文细黑" panose="02010600040101010101" pitchFamily="2" charset="-122"/>
                  <a:ea typeface="华文细黑" panose="02010600040101010101" pitchFamily="2" charset="-122"/>
                </a:rPr>
                <a:t>5</a:t>
              </a:r>
              <a:endParaRPr lang="en-US" altLang="zh-CN" sz="2400" kern="0" dirty="0">
                <a:solidFill>
                  <a:schemeClr val="bg1"/>
                </a:solidFill>
                <a:latin typeface="华文细黑" panose="02010600040101010101" pitchFamily="2" charset="-122"/>
                <a:ea typeface="华文细黑" panose="02010600040101010101" pitchFamily="2" charset="-122"/>
              </a:endParaRPr>
            </a:p>
          </p:txBody>
        </p:sp>
      </p:grpSp>
      <p:grpSp>
        <p:nvGrpSpPr>
          <p:cNvPr id="8" name="组合 7"/>
          <p:cNvGrpSpPr/>
          <p:nvPr>
            <p:custDataLst>
              <p:tags r:id="rId19"/>
            </p:custDataLst>
          </p:nvPr>
        </p:nvGrpSpPr>
        <p:grpSpPr>
          <a:xfrm rot="0">
            <a:off x="5242560" y="3877310"/>
            <a:ext cx="5643880" cy="539750"/>
            <a:chOff x="4694152" y="5262659"/>
            <a:chExt cx="5643648" cy="540038"/>
          </a:xfrm>
        </p:grpSpPr>
        <p:sp>
          <p:nvSpPr>
            <p:cNvPr id="39" name="MH_Entry_6">
              <a:hlinkClick r:id="rId4" action="ppaction://hlinksldjump"/>
            </p:cNvPr>
            <p:cNvSpPr txBox="1"/>
            <p:nvPr>
              <p:custDataLst>
                <p:tags r:id="rId20"/>
              </p:custDataLst>
            </p:nvPr>
          </p:nvSpPr>
          <p:spPr>
            <a:xfrm>
              <a:off x="5243320" y="5262659"/>
              <a:ext cx="5094480" cy="540000"/>
            </a:xfrm>
            <a:prstGeom prst="rect">
              <a:avLst/>
            </a:prstGeom>
            <a:noFill/>
          </p:spPr>
          <p:txBody>
            <a:bodyPr wrap="square" lIns="180000" anchor="ctr" anchorCtr="0">
              <a:normAutofit/>
            </a:bodyPr>
            <a:lstStyle/>
            <a:p>
              <a:pPr>
                <a:defRPr/>
              </a:pPr>
              <a:r>
                <a:rPr lang="zh-CN" altLang="en-US" sz="2000" kern="0" spc="100" dirty="0">
                  <a:latin typeface="华文细黑" panose="02010600040101010101" pitchFamily="2" charset="-122"/>
                  <a:ea typeface="华文细黑" panose="02010600040101010101" pitchFamily="2" charset="-122"/>
                </a:rPr>
                <a:t>假冒证券公司诈骗</a:t>
              </a:r>
              <a:endParaRPr lang="zh-CN" altLang="en-US" sz="2000" kern="0" spc="100" dirty="0">
                <a:latin typeface="华文细黑" panose="02010600040101010101" pitchFamily="2" charset="-122"/>
                <a:ea typeface="华文细黑" panose="02010600040101010101" pitchFamily="2" charset="-122"/>
              </a:endParaRPr>
            </a:p>
          </p:txBody>
        </p:sp>
        <p:sp>
          <p:nvSpPr>
            <p:cNvPr id="40" name="MH_Number_6">
              <a:hlinkClick r:id="rId4" action="ppaction://hlinksldjump"/>
            </p:cNvPr>
            <p:cNvSpPr/>
            <p:nvPr>
              <p:custDataLst>
                <p:tags r:id="rId21"/>
              </p:custDataLst>
            </p:nvPr>
          </p:nvSpPr>
          <p:spPr>
            <a:xfrm>
              <a:off x="4694152" y="53424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latin typeface="华文细黑" panose="02010600040101010101" pitchFamily="2" charset="-122"/>
                  <a:ea typeface="华文细黑" panose="02010600040101010101" pitchFamily="2" charset="-122"/>
                </a:rPr>
                <a:t>6</a:t>
              </a:r>
              <a:endParaRPr lang="en-US" altLang="zh-CN" sz="2400" kern="0" dirty="0">
                <a:solidFill>
                  <a:schemeClr val="bg1"/>
                </a:solidFill>
                <a:latin typeface="华文细黑" panose="02010600040101010101" pitchFamily="2" charset="-122"/>
                <a:ea typeface="华文细黑" panose="02010600040101010101" pitchFamily="2" charset="-122"/>
              </a:endParaRPr>
            </a:p>
          </p:txBody>
        </p:sp>
      </p:grpSp>
      <p:sp>
        <p:nvSpPr>
          <p:cNvPr id="2" name="MH_Number_3">
            <a:hlinkClick r:id="rId4" action="ppaction://hlinksldjump"/>
          </p:cNvPr>
          <p:cNvSpPr/>
          <p:nvPr>
            <p:custDataLst>
              <p:tags r:id="rId22"/>
            </p:custDataLst>
          </p:nvPr>
        </p:nvSpPr>
        <p:spPr>
          <a:xfrm>
            <a:off x="5242560" y="4629150"/>
            <a:ext cx="397510" cy="460375"/>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p>
            <a:pPr algn="ctr">
              <a:defRPr/>
            </a:pPr>
            <a:r>
              <a:rPr lang="en-US" altLang="zh-CN" sz="2400" kern="0" dirty="0">
                <a:solidFill>
                  <a:schemeClr val="bg1"/>
                </a:solidFill>
                <a:latin typeface="华文细黑" panose="02010600040101010101" pitchFamily="2" charset="-122"/>
                <a:ea typeface="华文细黑" panose="02010600040101010101" pitchFamily="2" charset="-122"/>
              </a:rPr>
              <a:t>7</a:t>
            </a:r>
            <a:endParaRPr lang="en-US" altLang="zh-CN" sz="2400" kern="0" dirty="0">
              <a:solidFill>
                <a:schemeClr val="bg1"/>
              </a:solidFill>
              <a:latin typeface="华文细黑" panose="02010600040101010101" pitchFamily="2" charset="-122"/>
              <a:ea typeface="华文细黑" panose="02010600040101010101" pitchFamily="2" charset="-122"/>
            </a:endParaRPr>
          </a:p>
        </p:txBody>
      </p:sp>
      <p:sp>
        <p:nvSpPr>
          <p:cNvPr id="3" name="MH_Number_3">
            <a:hlinkClick r:id="rId4" action="ppaction://hlinksldjump"/>
          </p:cNvPr>
          <p:cNvSpPr/>
          <p:nvPr>
            <p:custDataLst>
              <p:tags r:id="rId23"/>
            </p:custDataLst>
          </p:nvPr>
        </p:nvSpPr>
        <p:spPr>
          <a:xfrm>
            <a:off x="5242560" y="5915025"/>
            <a:ext cx="397510" cy="460375"/>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latin typeface="华文细黑" panose="02010600040101010101" pitchFamily="2" charset="-122"/>
                <a:ea typeface="华文细黑" panose="02010600040101010101" pitchFamily="2" charset="-122"/>
              </a:rPr>
              <a:t>9</a:t>
            </a:r>
            <a:endParaRPr lang="en-US" altLang="zh-CN" sz="2400" kern="0" dirty="0">
              <a:solidFill>
                <a:schemeClr val="bg1"/>
              </a:solidFill>
              <a:latin typeface="华文细黑" panose="02010600040101010101" pitchFamily="2" charset="-122"/>
              <a:ea typeface="华文细黑" panose="02010600040101010101" pitchFamily="2" charset="-122"/>
            </a:endParaRPr>
          </a:p>
        </p:txBody>
      </p:sp>
      <p:sp>
        <p:nvSpPr>
          <p:cNvPr id="4" name="MH_Number_3">
            <a:hlinkClick r:id="rId4" action="ppaction://hlinksldjump"/>
          </p:cNvPr>
          <p:cNvSpPr/>
          <p:nvPr>
            <p:custDataLst>
              <p:tags r:id="rId24"/>
            </p:custDataLst>
          </p:nvPr>
        </p:nvSpPr>
        <p:spPr>
          <a:xfrm>
            <a:off x="5242560" y="5275580"/>
            <a:ext cx="397510" cy="460375"/>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latin typeface="华文细黑" panose="02010600040101010101" pitchFamily="2" charset="-122"/>
                <a:ea typeface="华文细黑" panose="02010600040101010101" pitchFamily="2" charset="-122"/>
              </a:rPr>
              <a:t>8</a:t>
            </a:r>
            <a:endParaRPr lang="en-US" altLang="zh-CN" sz="2400" kern="0" dirty="0">
              <a:solidFill>
                <a:schemeClr val="bg1"/>
              </a:solidFill>
              <a:latin typeface="华文细黑" panose="02010600040101010101" pitchFamily="2" charset="-122"/>
              <a:ea typeface="华文细黑" panose="02010600040101010101" pitchFamily="2" charset="-122"/>
            </a:endParaRPr>
          </a:p>
        </p:txBody>
      </p:sp>
      <p:sp>
        <p:nvSpPr>
          <p:cNvPr id="6" name="MH_Entry_3">
            <a:hlinkClick r:id="rId4" action="ppaction://hlinksldjump"/>
          </p:cNvPr>
          <p:cNvSpPr txBox="1"/>
          <p:nvPr>
            <p:custDataLst>
              <p:tags r:id="rId25"/>
            </p:custDataLst>
          </p:nvPr>
        </p:nvSpPr>
        <p:spPr>
          <a:xfrm>
            <a:off x="5791835" y="2625090"/>
            <a:ext cx="5094605" cy="539750"/>
          </a:xfrm>
          <a:prstGeom prst="rect">
            <a:avLst/>
          </a:prstGeom>
          <a:noFill/>
        </p:spPr>
        <p:txBody>
          <a:bodyPr wrap="square" lIns="180000" anchor="ctr" anchorCtr="0">
            <a:normAutofit/>
          </a:bodyPr>
          <a:p>
            <a:pPr>
              <a:defRPr/>
            </a:pPr>
            <a:r>
              <a:rPr lang="zh-CN" altLang="en-US" sz="2000" kern="0" spc="100" dirty="0">
                <a:latin typeface="华文细黑" panose="02010600040101010101" pitchFamily="2" charset="-122"/>
                <a:ea typeface="华文细黑" panose="02010600040101010101" pitchFamily="2" charset="-122"/>
              </a:rPr>
              <a:t>机票退改签诈骗</a:t>
            </a:r>
            <a:endParaRPr lang="zh-CN" altLang="en-US" sz="2000" kern="0" spc="100" dirty="0">
              <a:latin typeface="华文细黑" panose="02010600040101010101" pitchFamily="2" charset="-122"/>
              <a:ea typeface="华文细黑" panose="02010600040101010101" pitchFamily="2" charset="-122"/>
            </a:endParaRPr>
          </a:p>
        </p:txBody>
      </p:sp>
      <p:sp>
        <p:nvSpPr>
          <p:cNvPr id="18" name="MH_Entry_6">
            <a:hlinkClick r:id="rId4" action="ppaction://hlinksldjump"/>
          </p:cNvPr>
          <p:cNvSpPr txBox="1"/>
          <p:nvPr>
            <p:custDataLst>
              <p:tags r:id="rId26"/>
            </p:custDataLst>
          </p:nvPr>
        </p:nvSpPr>
        <p:spPr>
          <a:xfrm>
            <a:off x="5791835" y="4629150"/>
            <a:ext cx="5094605" cy="539750"/>
          </a:xfrm>
          <a:prstGeom prst="rect">
            <a:avLst/>
          </a:prstGeom>
          <a:noFill/>
        </p:spPr>
        <p:txBody>
          <a:bodyPr wrap="square" lIns="180000" anchor="ctr" anchorCtr="0">
            <a:normAutofit/>
          </a:bodyPr>
          <a:p>
            <a:pPr>
              <a:defRPr/>
            </a:pPr>
            <a:r>
              <a:rPr lang="zh-CN" altLang="en-US" sz="2000" kern="0" spc="100" dirty="0">
                <a:latin typeface="华文细黑" panose="02010600040101010101" pitchFamily="2" charset="-122"/>
                <a:ea typeface="华文细黑" panose="02010600040101010101" pitchFamily="2" charset="-122"/>
              </a:rPr>
              <a:t>利用无卡折业务退款诈骗</a:t>
            </a:r>
            <a:endParaRPr lang="zh-CN" altLang="en-US" sz="2000" kern="0" spc="100" dirty="0">
              <a:latin typeface="华文细黑" panose="02010600040101010101" pitchFamily="2" charset="-122"/>
              <a:ea typeface="华文细黑" panose="02010600040101010101" pitchFamily="2" charset="-122"/>
            </a:endParaRPr>
          </a:p>
        </p:txBody>
      </p:sp>
      <p:sp>
        <p:nvSpPr>
          <p:cNvPr id="19" name="MH_Entry_6">
            <a:hlinkClick r:id="rId4" action="ppaction://hlinksldjump"/>
          </p:cNvPr>
          <p:cNvSpPr txBox="1"/>
          <p:nvPr>
            <p:custDataLst>
              <p:tags r:id="rId27"/>
            </p:custDataLst>
          </p:nvPr>
        </p:nvSpPr>
        <p:spPr>
          <a:xfrm>
            <a:off x="5791835" y="5275580"/>
            <a:ext cx="5094605" cy="539750"/>
          </a:xfrm>
          <a:prstGeom prst="rect">
            <a:avLst/>
          </a:prstGeom>
          <a:noFill/>
        </p:spPr>
        <p:txBody>
          <a:bodyPr wrap="square" lIns="180000" anchor="ctr" anchorCtr="0">
            <a:normAutofit/>
          </a:bodyPr>
          <a:lstStyle/>
          <a:p>
            <a:pPr>
              <a:defRPr/>
            </a:pPr>
            <a:r>
              <a:rPr lang="zh-CN" altLang="en-US" sz="2000" kern="0" spc="100" dirty="0">
                <a:latin typeface="华文细黑" panose="02010600040101010101" pitchFamily="2" charset="-122"/>
                <a:ea typeface="华文细黑" panose="02010600040101010101" pitchFamily="2" charset="-122"/>
              </a:rPr>
              <a:t>积金积存交易诈骗</a:t>
            </a:r>
            <a:endParaRPr lang="zh-CN" altLang="en-US" sz="2000" kern="0" spc="100" dirty="0">
              <a:latin typeface="华文细黑" panose="02010600040101010101" pitchFamily="2" charset="-122"/>
              <a:ea typeface="华文细黑" panose="02010600040101010101" pitchFamily="2" charset="-122"/>
            </a:endParaRPr>
          </a:p>
        </p:txBody>
      </p:sp>
    </p:spTree>
    <p:custDataLst>
      <p:tags r:id="rId28"/>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atin typeface="华文细黑" panose="02010600040101010101" pitchFamily="2" charset="-122"/>
                <a:ea typeface="华文细黑" panose="02010600040101010101" pitchFamily="2" charset="-122"/>
              </a:rPr>
              <a:t>受害人接到未知来电称自己有一个起诉单没有处理，要求其拨打指定电话进行查询，并称受害人可拨打114进行查询验证。不久后受害人又接到电话，对方在电话中称受害人与一起贩毒案有关联，已经有同伙供出了受害人，同时提供了一个网址，受害人打开后出现“中华人民共和国最高人民检察院”的网站，并按指示查到了一份与自己相关的案件材料和逮捕令。</a:t>
            </a:r>
            <a:endParaRPr lang="zh-CN" altLang="en-US" sz="2400" dirty="0">
              <a:latin typeface="华文细黑" panose="02010600040101010101" pitchFamily="2" charset="-122"/>
              <a:ea typeface="华文细黑" panose="02010600040101010101" pitchFamily="2" charset="-122"/>
            </a:endParaRPr>
          </a:p>
          <a:p>
            <a:r>
              <a:rPr lang="zh-CN" altLang="en-US" sz="2400" dirty="0">
                <a:latin typeface="华文细黑" panose="02010600040101010101" pitchFamily="2" charset="-122"/>
                <a:ea typeface="华文细黑" panose="02010600040101010101" pitchFamily="2" charset="-122"/>
              </a:rPr>
              <a:t>最后骗子要求受害人汇款至指定账户以作为资金公正对比。</a:t>
            </a:r>
            <a:endParaRPr lang="zh-CN" altLang="en-US" sz="2400" dirty="0">
              <a:latin typeface="华文细黑" panose="02010600040101010101" pitchFamily="2" charset="-122"/>
              <a:ea typeface="华文细黑" panose="02010600040101010101" pitchFamily="2" charset="-122"/>
            </a:endParaRPr>
          </a:p>
        </p:txBody>
      </p:sp>
      <p:sp>
        <p:nvSpPr>
          <p:cNvPr id="3" name="文本框 2"/>
          <p:cNvSpPr txBox="1"/>
          <p:nvPr>
            <p:custDataLst>
              <p:tags r:id="rId2"/>
            </p:custDataLst>
          </p:nvPr>
        </p:nvSpPr>
        <p:spPr>
          <a:xfrm>
            <a:off x="6172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不要轻易相信陌生人打来的电话，如果有人说自己涉嫌犯罪，应当首先拨打110进行询问，而不是相信所谓的民警电话或公安局电话。</a:t>
            </a:r>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r>
              <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公检法机关都不会通过电话这种过于简单的形式来告知当事人涉嫌违法犯罪这么重大的事件。特别是公检法不可能用电话告诉通缉犯说您已经被通缉了。</a:t>
            </a:r>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pPr marL="0" indent="0">
              <a:buNone/>
            </a:pPr>
            <a:endParaRPr lang="zh-CN" altLang="en-US" sz="2400" dirty="0">
              <a:latin typeface="华文细黑" panose="02010600040101010101" pitchFamily="2" charset="-122"/>
              <a:ea typeface="华文细黑" panose="02010600040101010101" pitchFamily="2" charset="-122"/>
            </a:endParaRPr>
          </a:p>
        </p:txBody>
      </p:sp>
      <p:sp>
        <p:nvSpPr>
          <p:cNvPr id="4" name="文本框 3"/>
          <p:cNvSpPr txBox="1"/>
          <p:nvPr>
            <p:custDataLst>
              <p:tags r:id="rId3"/>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a:t>
            </a:r>
            <a:r>
              <a:rPr lang="zh-CN" altLang="en-US" dirty="0">
                <a:solidFill>
                  <a:schemeClr val="accent1"/>
                </a:solidFill>
              </a:rPr>
              <a:t>冒充公检法诈骗</a:t>
            </a:r>
            <a:endParaRPr lang="zh-CN" altLang="en-US" dirty="0">
              <a:solidFill>
                <a:schemeClr val="accent1"/>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atin typeface="华文细黑" panose="02010600040101010101" pitchFamily="2" charset="-122"/>
                <a:ea typeface="华文细黑" panose="02010600040101010101" pitchFamily="2" charset="-122"/>
              </a:rPr>
              <a:t>骗子打电话谎称自己是受害人领导，因为旧号码信号不好换了号码，并要求受害人明天上午到办公室一趟。第二天骗子又跟受害人称有大领导在办公室，想要给对方红包，但不方便用现金，于是要求受害人汇款至指定账户。</a:t>
            </a:r>
            <a:endParaRPr lang="zh-CN" altLang="en-US" sz="2400" dirty="0">
              <a:latin typeface="华文细黑" panose="02010600040101010101" pitchFamily="2" charset="-122"/>
              <a:ea typeface="华文细黑" panose="02010600040101010101" pitchFamily="2" charset="-122"/>
            </a:endParaRPr>
          </a:p>
          <a:p>
            <a:r>
              <a:rPr lang="zh-CN" altLang="en-US" sz="2400" dirty="0">
                <a:latin typeface="华文细黑" panose="02010600040101010101" pitchFamily="2" charset="-122"/>
                <a:ea typeface="华文细黑" panose="02010600040101010101" pitchFamily="2" charset="-122"/>
              </a:rPr>
              <a:t>骗子打电话冒充受害人亲友，表示女朋友怀孕要做流产或其他事情需要钱，让受害人汇款。</a:t>
            </a:r>
            <a:endParaRPr lang="zh-CN" altLang="en-US" sz="2400" dirty="0">
              <a:latin typeface="华文细黑" panose="02010600040101010101" pitchFamily="2" charset="-122"/>
              <a:ea typeface="华文细黑" panose="02010600040101010101" pitchFamily="2" charset="-122"/>
            </a:endParaRPr>
          </a:p>
        </p:txBody>
      </p:sp>
      <p:sp>
        <p:nvSpPr>
          <p:cNvPr id="3" name="文本框 2"/>
          <p:cNvSpPr txBox="1"/>
          <p:nvPr>
            <p:custDataLst>
              <p:tags r:id="rId2"/>
            </p:custDataLst>
          </p:nvPr>
        </p:nvSpPr>
        <p:spPr>
          <a:xfrm>
            <a:off x="6172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接到同事、领导、亲戚等“熟人”电话要求转账时，一定要通过其他渠道与对方取得联系，进行二次确认。</a:t>
            </a:r>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r>
              <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遭遇此类诈骗，应尽可能保存好相关资料，及时向警方报案。</a:t>
            </a:r>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p:txBody>
      </p:sp>
      <p:sp>
        <p:nvSpPr>
          <p:cNvPr id="4" name="文本框 3"/>
          <p:cNvSpPr txBox="1"/>
          <p:nvPr>
            <p:custDataLst>
              <p:tags r:id="rId3"/>
            </p:custDataLst>
          </p:nvPr>
        </p:nvSpPr>
        <p:spPr>
          <a:xfrm>
            <a:off x="838200" y="44874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a:t>
            </a:r>
            <a:r>
              <a:rPr lang="zh-CN" altLang="en-US" dirty="0">
                <a:solidFill>
                  <a:schemeClr val="accent1"/>
                </a:solidFill>
              </a:rPr>
              <a:t>冒充领导、亲友诈骗</a:t>
            </a:r>
            <a:endParaRPr lang="zh-CN" altLang="en-US" dirty="0">
              <a:solidFill>
                <a:schemeClr val="accent1"/>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atin typeface="华文细黑" panose="02010600040101010101" pitchFamily="2" charset="-122"/>
                <a:ea typeface="华文细黑" panose="02010600040101010101" pitchFamily="2" charset="-122"/>
              </a:rPr>
              <a:t>骗子以“400”开头电话致电受害人谎称自己是航空公司，因飞机故障，提出受害人可改签其他航班，并获得改签赔偿金。骗子要求受害人提供收款银行卡，并利用话术获得信任，之后要求受害人以超额转账方式给对方汇款获得“授权”，比如卡内余额</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万则要求转账</a:t>
            </a:r>
            <a:r>
              <a:rPr lang="en-US" altLang="zh-CN" sz="2400" dirty="0">
                <a:latin typeface="华文细黑" panose="02010600040101010101" pitchFamily="2" charset="-122"/>
                <a:ea typeface="华文细黑" panose="02010600040101010101" pitchFamily="2" charset="-122"/>
              </a:rPr>
              <a:t>2.1</a:t>
            </a:r>
            <a:r>
              <a:rPr lang="zh-CN" altLang="en-US" sz="2400" dirty="0">
                <a:latin typeface="华文细黑" panose="02010600040101010101" pitchFamily="2" charset="-122"/>
                <a:ea typeface="华文细黑" panose="02010600040101010101" pitchFamily="2" charset="-122"/>
              </a:rPr>
              <a:t>万。受害人认为超出银行卡余额转账是不会成功的，按照对方要求操作后，没想到卡上的余额全部转账成功到对方账户。</a:t>
            </a:r>
            <a:endParaRPr lang="zh-CN" altLang="en-US" sz="2400" dirty="0">
              <a:latin typeface="华文细黑" panose="02010600040101010101" pitchFamily="2" charset="-122"/>
              <a:ea typeface="华文细黑" panose="02010600040101010101" pitchFamily="2" charset="-122"/>
            </a:endParaRPr>
          </a:p>
        </p:txBody>
      </p:sp>
      <p:sp>
        <p:nvSpPr>
          <p:cNvPr id="3" name="文本框 2"/>
          <p:cNvSpPr txBox="1"/>
          <p:nvPr>
            <p:custDataLst>
              <p:tags r:id="rId2"/>
            </p:custDataLst>
          </p:nvPr>
        </p:nvSpPr>
        <p:spPr>
          <a:xfrm>
            <a:off x="6172200" y="1804035"/>
            <a:ext cx="5181600" cy="205232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当骗子获得受害人银行卡账号后，再受害人超额转账前，先将超出余额的部分通过转账补齐，这样，受害人以为这次是一次失败的转账，但其实是将所有钱都转入了骗子的账户。</a:t>
            </a:r>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pPr marL="0" indent="0">
              <a:buNone/>
            </a:pPr>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p:txBody>
      </p:sp>
      <p:sp>
        <p:nvSpPr>
          <p:cNvPr id="4" name="文本框 3"/>
          <p:cNvSpPr txBox="1"/>
          <p:nvPr>
            <p:custDataLst>
              <p:tags r:id="rId3"/>
            </p:custDataLst>
          </p:nvPr>
        </p:nvSpPr>
        <p:spPr>
          <a:xfrm>
            <a:off x="838200" y="44874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latin typeface="微软雅黑" panose="020B0503020204020204" pitchFamily="34" charset="-122"/>
                <a:ea typeface="微软雅黑" panose="020B0503020204020204" pitchFamily="34" charset="-122"/>
              </a:rPr>
              <a:t>-</a:t>
            </a:r>
            <a:r>
              <a:rPr lang="zh-CN" altLang="en-US" dirty="0">
                <a:solidFill>
                  <a:schemeClr val="accent1"/>
                </a:solidFill>
                <a:latin typeface="微软雅黑" panose="020B0503020204020204" pitchFamily="34" charset="-122"/>
                <a:ea typeface="微软雅黑" panose="020B0503020204020204" pitchFamily="34" charset="-122"/>
              </a:rPr>
              <a:t>机票退改签、购物退款诈骗</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263640" y="4274820"/>
            <a:ext cx="5196840" cy="1554480"/>
          </a:xfrm>
          <a:prstGeom prst="rect">
            <a:avLst/>
          </a:prstGeom>
          <a:noFill/>
        </p:spPr>
        <p:txBody>
          <a:bodyPr wrap="square" rtlCol="0">
            <a:spAutoFit/>
          </a:bodyPr>
          <a:p>
            <a:r>
              <a:rPr lang="zh-CN" altLang="en-US"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sym typeface="+mn-ea"/>
              </a:rPr>
              <a:t>不要轻易相信所谓机场、售票商打来通过的机票改签电话，即使与本人信息完全相符，也要通过自己拨打官方客服再次进行确认。</a:t>
            </a:r>
            <a:endParaRPr lang="zh-CN" altLang="en-US" sz="24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sym typeface="+mn-ea"/>
            </a:endParaRPr>
          </a:p>
        </p:txBody>
      </p:sp>
    </p:spTree>
    <p:custDataLst>
      <p:tags r:id="rId4"/>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a:latin typeface="华文细黑" panose="02010600040101010101" pitchFamily="2" charset="-122"/>
                <a:ea typeface="华文细黑" panose="02010600040101010101" pitchFamily="2" charset="-122"/>
              </a:rPr>
              <a:t>骗子来电称自己是某网购平台售后，因发现受害人付款存在问题，需要受害人提供自己的银行卡号，以完成退款，同时还要求受害人将发货方式改为货到付款。</a:t>
            </a:r>
            <a:endParaRPr sz="2400" dirty="0">
              <a:latin typeface="华文细黑" panose="02010600040101010101" pitchFamily="2" charset="-122"/>
              <a:ea typeface="华文细黑" panose="02010600040101010101" pitchFamily="2" charset="-122"/>
            </a:endParaRPr>
          </a:p>
          <a:p>
            <a:r>
              <a:rPr sz="2400" dirty="0">
                <a:latin typeface="华文细黑" panose="02010600040101010101" pitchFamily="2" charset="-122"/>
                <a:ea typeface="华文细黑" panose="02010600040101010101" pitchFamily="2" charset="-122"/>
              </a:rPr>
              <a:t>该号码向受害人发送一个带有退款链接的短信，要求受害人在页面上进行退款操作。受害人打开短信中的链接后，填写了网银的账号、密码、验证码以及身份证等信息，随后卡中余额便被转走。</a:t>
            </a:r>
            <a:endParaRPr sz="2400" dirty="0">
              <a:latin typeface="华文细黑" panose="02010600040101010101" pitchFamily="2" charset="-122"/>
              <a:ea typeface="华文细黑" panose="02010600040101010101" pitchFamily="2" charset="-122"/>
            </a:endParaRPr>
          </a:p>
        </p:txBody>
      </p:sp>
      <p:sp>
        <p:nvSpPr>
          <p:cNvPr id="3" name="文本框 2"/>
          <p:cNvSpPr txBox="1"/>
          <p:nvPr>
            <p:custDataLst>
              <p:tags r:id="rId2"/>
            </p:custDataLst>
          </p:nvPr>
        </p:nvSpPr>
        <p:spPr>
          <a:xfrm>
            <a:off x="6172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不要轻易点击短信中的链接，很有可能是钓鱼网站。</a:t>
            </a:r>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r>
              <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若点开了网址链接，也不要轻易按照网站的指示输入自己的账号密码，可以随便输入比如123456来测试是否骗子为获取账号密码做的钓鱼网站。</a:t>
            </a:r>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r>
              <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网购帐号、支付帐号应当单独设置密码，并且密码要足够复杂，定期更换，以防帐号被犯罪分子盗取，泄漏个人信息。</a:t>
            </a:r>
            <a:endParaRPr lang="zh-CN" altLang="en-US" sz="2400" dirty="0">
              <a:ln/>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p:txBody>
      </p:sp>
      <p:sp>
        <p:nvSpPr>
          <p:cNvPr id="4" name="文本框 3"/>
          <p:cNvSpPr txBox="1"/>
          <p:nvPr>
            <p:custDataLst>
              <p:tags r:id="rId3"/>
            </p:custDataLst>
          </p:nvPr>
        </p:nvSpPr>
        <p:spPr>
          <a:xfrm>
            <a:off x="838200" y="44874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a:t>
            </a:r>
            <a:r>
              <a:rPr lang="zh-CN" altLang="en-US" dirty="0">
                <a:solidFill>
                  <a:schemeClr val="accent1"/>
                </a:solidFill>
              </a:rPr>
              <a:t>机票退改签、购物退款诈骗</a:t>
            </a:r>
            <a:endParaRPr lang="zh-CN" altLang="en-US" dirty="0">
              <a:solidFill>
                <a:schemeClr val="accent1"/>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a:latin typeface="华文细黑" panose="02010600040101010101" pitchFamily="2" charset="-122"/>
                <a:ea typeface="华文细黑" panose="02010600040101010101" pitchFamily="2" charset="-122"/>
              </a:rPr>
              <a:t>2015年7月31日,浙江省杭州市工行用户徐先生,在手机上收到一条95588的短信,短信告知其有一笔5700元手机银行支出,购买了积金积存业务;随后徐先生便接到了一个电话号码为13867443384的来电,对方说是客服,有人使用了他的银行卡进行了消费,来确认下是否为本人消费。在徐先生表示不是本人消费后,“客服”说为了确保资金安全,要将钱退回到徐先生的银行账户中,并且该“客服”不停地打电话,希望徐先生一直保持通话不要挂机。</a:t>
            </a:r>
            <a:endParaRPr sz="2400" dirty="0">
              <a:latin typeface="华文细黑" panose="02010600040101010101" pitchFamily="2" charset="-122"/>
              <a:ea typeface="华文细黑" panose="02010600040101010101" pitchFamily="2" charset="-122"/>
            </a:endParaRPr>
          </a:p>
        </p:txBody>
      </p:sp>
      <p:sp>
        <p:nvSpPr>
          <p:cNvPr id="3" name="文本框 2"/>
          <p:cNvSpPr txBox="1"/>
          <p:nvPr>
            <p:custDataLst>
              <p:tags r:id="rId2"/>
            </p:custDataLst>
          </p:nvPr>
        </p:nvSpPr>
        <p:spPr>
          <a:xfrm>
            <a:off x="6172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sz="2400" dirty="0">
                <a:latin typeface="华文细黑" panose="02010600040101010101" pitchFamily="2" charset="-122"/>
                <a:ea typeface="华文细黑" panose="02010600040101010101" pitchFamily="2" charset="-122"/>
                <a:sym typeface="+mn-ea"/>
              </a:rPr>
              <a:t>在取得徐先生进一步的信任后,“客服”很迫切地说两分钟之内要帮忙把钱退回,不然就退不回来。与此同时徐先生收到了一个短信验证码,便告知了对方,同时收到了金额为5617元的退款短信。之后没过几分钟,徐先生就陆续收到交易短信,金额都在999元,当账户余额不足1000元时,交易额变为499元、99元。徐先生网银中的钱逐渐被全部取出。徐先生看着这样的短信,赶紧向银行举报并对银行卡进行了挂失处理,最后账号中的余额仅剩27.14元。</a:t>
            </a:r>
            <a:endParaRPr lang="zh-CN" altLang="en-US" sz="2400" dirty="0">
              <a:latin typeface="华文细黑" panose="02010600040101010101" pitchFamily="2" charset="-122"/>
              <a:ea typeface="华文细黑" panose="02010600040101010101" pitchFamily="2" charset="-122"/>
              <a:sym typeface="+mn-ea"/>
            </a:endParaRPr>
          </a:p>
        </p:txBody>
      </p:sp>
      <p:sp>
        <p:nvSpPr>
          <p:cNvPr id="4" name="文本框 3"/>
          <p:cNvSpPr txBox="1"/>
          <p:nvPr>
            <p:custDataLst>
              <p:tags r:id="rId3"/>
            </p:custDataLst>
          </p:nvPr>
        </p:nvSpPr>
        <p:spPr>
          <a:xfrm>
            <a:off x="838200" y="44874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-积金积存交易诈骗</a:t>
            </a:r>
            <a:endParaRPr lang="zh-CN" altLang="en-US" dirty="0">
              <a:solidFill>
                <a:schemeClr val="accent1"/>
              </a:solidFill>
            </a:endParaRPr>
          </a:p>
        </p:txBody>
      </p:sp>
    </p:spTree>
    <p:custDataLst>
      <p:tags r:id="rId4"/>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838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sz="2400" dirty="0">
                <a:latin typeface="华文细黑" panose="02010600040101010101" pitchFamily="2" charset="-122"/>
                <a:ea typeface="华文细黑" panose="02010600040101010101" pitchFamily="2" charset="-122"/>
              </a:rPr>
              <a:t>本案中，骗子先盗取了徐先生的网银账号，但是由于转账需要验证码，所以骗子先通过办理不用验证码的积金积存业务，造成余额减少的假象，然后骗子又打电话伪装成客服，谎称帮助办理退款，实际上获取了受害者开通e支付的短信验证码，帮其开通e支付业务，利用手机银行客户端的“一键支付”功能，盗取网银中的钱财。</a:t>
            </a:r>
            <a:endParaRPr lang="zh-CN" sz="2400" dirty="0">
              <a:latin typeface="华文细黑" panose="02010600040101010101" pitchFamily="2" charset="-122"/>
              <a:ea typeface="华文细黑" panose="02010600040101010101" pitchFamily="2" charset="-122"/>
            </a:endParaRPr>
          </a:p>
        </p:txBody>
      </p:sp>
      <p:sp>
        <p:nvSpPr>
          <p:cNvPr id="3" name="文本框 2"/>
          <p:cNvSpPr txBox="1"/>
          <p:nvPr>
            <p:custDataLst>
              <p:tags r:id="rId2"/>
            </p:custDataLst>
          </p:nvPr>
        </p:nvSpPr>
        <p:spPr>
          <a:xfrm>
            <a:off x="6172200" y="1804089"/>
            <a:ext cx="5181600" cy="4521158"/>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latin typeface="华文细黑" panose="02010600040101010101" pitchFamily="2" charset="-122"/>
                <a:ea typeface="华文细黑" panose="02010600040101010101" pitchFamily="2" charset="-122"/>
                <a:sym typeface="+mn-ea"/>
              </a:rPr>
              <a:t>遇到网银账户资金出现异常变动的情况，应立即直接拨打银行的官方客服电话进行核实，不能相信任何主动呼入的，自称是客服的电话号码。</a:t>
            </a:r>
            <a:endParaRPr lang="zh-CN" altLang="en-US" sz="2400" dirty="0">
              <a:latin typeface="华文细黑" panose="02010600040101010101" pitchFamily="2" charset="-122"/>
              <a:ea typeface="华文细黑" panose="02010600040101010101" pitchFamily="2" charset="-122"/>
              <a:sym typeface="+mn-ea"/>
            </a:endParaRPr>
          </a:p>
          <a:p>
            <a:r>
              <a:rPr lang="zh-CN" altLang="en-US" sz="2400" dirty="0">
                <a:latin typeface="华文细黑" panose="02010600040101010101" pitchFamily="2" charset="-122"/>
                <a:ea typeface="华文细黑" panose="02010600040101010101" pitchFamily="2" charset="-122"/>
                <a:sym typeface="+mn-ea"/>
              </a:rPr>
              <a:t>任何银行或正规的商业机构都不会向用户索取密码、验证码等信息，这些信息也绝不能提供给任何其他人。</a:t>
            </a:r>
            <a:endParaRPr lang="zh-CN" altLang="en-US" sz="2400" dirty="0">
              <a:latin typeface="华文细黑" panose="02010600040101010101" pitchFamily="2" charset="-122"/>
              <a:ea typeface="华文细黑" panose="02010600040101010101" pitchFamily="2" charset="-122"/>
              <a:sym typeface="+mn-ea"/>
            </a:endParaRPr>
          </a:p>
          <a:p>
            <a:r>
              <a:rPr lang="zh-CN" altLang="en-US" sz="2400" dirty="0">
                <a:latin typeface="华文细黑" panose="02010600040101010101" pitchFamily="2" charset="-122"/>
                <a:ea typeface="华文细黑" panose="02010600040101010101" pitchFamily="2" charset="-122"/>
                <a:sym typeface="+mn-ea"/>
              </a:rPr>
              <a:t>网银密码必须设置得足够复杂，切不可使用过于简单的密码，而且网银密码至少应该每半年修改一次。</a:t>
            </a:r>
            <a:endParaRPr lang="zh-CN" altLang="en-US" sz="2400" dirty="0">
              <a:latin typeface="华文细黑" panose="02010600040101010101" pitchFamily="2" charset="-122"/>
              <a:ea typeface="华文细黑" panose="02010600040101010101" pitchFamily="2" charset="-122"/>
              <a:sym typeface="+mn-ea"/>
            </a:endParaRPr>
          </a:p>
        </p:txBody>
      </p:sp>
      <p:sp>
        <p:nvSpPr>
          <p:cNvPr id="4" name="文本框 3"/>
          <p:cNvSpPr txBox="1"/>
          <p:nvPr>
            <p:custDataLst>
              <p:tags r:id="rId3"/>
            </p:custDataLst>
          </p:nvPr>
        </p:nvSpPr>
        <p:spPr>
          <a:xfrm>
            <a:off x="838200" y="44874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-积金积存交易诈骗</a:t>
            </a:r>
            <a:endParaRPr lang="zh-CN" altLang="en-US" dirty="0">
              <a:solidFill>
                <a:schemeClr val="accent1"/>
              </a:solidFill>
            </a:endParaRPr>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013144530"/>
  <p:tag name="MH_LIBRARY" val="CONTENTS"/>
  <p:tag name="MH_TYPE" val="NUMBER"/>
  <p:tag name="ID" val="547136"/>
  <p:tag name="MH_ORDER" val="NUMBER"/>
</p:tagLst>
</file>

<file path=ppt/tags/tag1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1*a*1"/>
  <p:tag name="KSO_WM_UNIT_CLEAR" val="1"/>
  <p:tag name="KSO_WM_UNIT_LAYERLEVEL" val="1"/>
  <p:tag name="KSO_WM_UNIT_ISCONTENTSTITLE" val="1"/>
  <p:tag name="KSO_WM_UNIT_VALUE" val="2"/>
  <p:tag name="KSO_WM_UNIT_HIGHLIGHT" val="0"/>
  <p:tag name="KSO_WM_UNIT_COMPATIBLE" val="0"/>
  <p:tag name="KSO_WM_UNIT_BIND_DECORATION_IDS" val="custom160117_11*i*32"/>
  <p:tag name="KSO_WM_UNIT_PRESET_TEXT" val="目录"/>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1*l_i*1_1"/>
  <p:tag name="KSO_WM_UNIT_CLEAR" val="1"/>
  <p:tag name="KSO_WM_UNIT_LAYERLEVEL" val="1_1"/>
  <p:tag name="KSO_WM_DIAGRAM_GROUP_CODE" val="l1-1"/>
</p:tagLst>
</file>

<file path=ppt/tags/tag13.xml><?xml version="1.0" encoding="utf-8"?>
<p:tagLst xmlns:p="http://schemas.openxmlformats.org/presentationml/2006/main">
  <p:tag name="KSO_WM_TAG_VERSION" val="1.0"/>
  <p:tag name="KSO_WM_BEAUTIFY_FLAG" val="#wm#"/>
  <p:tag name="KSO_WM_UNIT_TYPE" val="i"/>
  <p:tag name="KSO_WM_UNIT_ID" val="custom160117_11*i*1"/>
  <p:tag name="KSO_WM_TEMPLATE_CATEGORY" val="custom"/>
  <p:tag name="KSO_WM_TEMPLATE_INDEX" val="160117"/>
  <p:tag name="KSO_WM_UNIT_INDEX" val="1"/>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1*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1*l_i*1_2"/>
  <p:tag name="KSO_WM_UNIT_CLEAR" val="1"/>
  <p:tag name="KSO_WM_UNIT_LAYERLEVEL" val="1_1"/>
  <p:tag name="KSO_WM_DIAGRAM_GROUP_CODE" val="l1-1"/>
</p:tagLst>
</file>

<file path=ppt/tags/tag16.xml><?xml version="1.0" encoding="utf-8"?>
<p:tagLst xmlns:p="http://schemas.openxmlformats.org/presentationml/2006/main">
  <p:tag name="KSO_WM_TAG_VERSION" val="1.0"/>
  <p:tag name="KSO_WM_BEAUTIFY_FLAG" val="#wm#"/>
  <p:tag name="KSO_WM_UNIT_TYPE" val="i"/>
  <p:tag name="KSO_WM_UNIT_ID" val="custom160117_11*i*6"/>
  <p:tag name="KSO_WM_TEMPLATE_CATEGORY" val="custom"/>
  <p:tag name="KSO_WM_TEMPLATE_INDEX" val="160117"/>
  <p:tag name="KSO_WM_UNIT_INDEX" val="6"/>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1*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1*l_i*1_3"/>
  <p:tag name="KSO_WM_UNIT_CLEAR" val="1"/>
  <p:tag name="KSO_WM_UNIT_LAYERLEVEL" val="1_1"/>
  <p:tag name="KSO_WM_DIAGRAM_GROUP_CODE" val="l1-1"/>
</p:tagLst>
</file>

<file path=ppt/tags/tag19.xml><?xml version="1.0" encoding="utf-8"?>
<p:tagLst xmlns:p="http://schemas.openxmlformats.org/presentationml/2006/main">
  <p:tag name="KSO_WM_TAG_VERSION" val="1.0"/>
  <p:tag name="KSO_WM_BEAUTIFY_FLAG" val="#wm#"/>
  <p:tag name="KSO_WM_UNIT_TYPE" val="i"/>
  <p:tag name="KSO_WM_UNIT_ID" val="custom160117_11*i*11"/>
  <p:tag name="KSO_WM_TEMPLATE_CATEGORY" val="custom"/>
  <p:tag name="KSO_WM_TEMPLATE_INDEX" val="160117"/>
  <p:tag name="KSO_WM_UNIT_INDEX" val="11"/>
</p:tagLst>
</file>

<file path=ppt/tags/tag2.xml><?xml version="1.0" encoding="utf-8"?>
<p:tagLst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1*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22.xml><?xml version="1.0" encoding="utf-8"?>
<p:tagLst xmlns:p="http://schemas.openxmlformats.org/presentationml/2006/main">
  <p:tag name="KSO_WM_TAG_VERSION" val="1.0"/>
  <p:tag name="KSO_WM_BEAUTIFY_FLAG" val="#wm#"/>
  <p:tag name="KSO_WM_UNIT_TYPE" val="i"/>
  <p:tag name="KSO_WM_UNIT_ID" val="custom160117_11*i*16"/>
  <p:tag name="KSO_WM_TEMPLATE_CATEGORY" val="custom"/>
  <p:tag name="KSO_WM_TEMPLATE_INDEX" val="160117"/>
  <p:tag name="KSO_WM_UNIT_INDEX" val="16"/>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1*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1*l_i*1_5"/>
  <p:tag name="KSO_WM_UNIT_CLEAR" val="1"/>
  <p:tag name="KSO_WM_UNIT_LAYERLEVEL" val="1_1"/>
  <p:tag name="KSO_WM_DIAGRAM_GROUP_CODE" val="l1-1"/>
</p:tagLst>
</file>

<file path=ppt/tags/tag25.xml><?xml version="1.0" encoding="utf-8"?>
<p:tagLst xmlns:p="http://schemas.openxmlformats.org/presentationml/2006/main">
  <p:tag name="KSO_WM_TAG_VERSION" val="1.0"/>
  <p:tag name="KSO_WM_BEAUTIFY_FLAG" val="#wm#"/>
  <p:tag name="KSO_WM_UNIT_TYPE" val="i"/>
  <p:tag name="KSO_WM_UNIT_ID" val="custom160117_11*i*21"/>
  <p:tag name="KSO_WM_TEMPLATE_CATEGORY" val="custom"/>
  <p:tag name="KSO_WM_TEMPLATE_INDEX" val="160117"/>
  <p:tag name="KSO_WM_UNIT_INDEX" val="2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1*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1*l_i*1_6"/>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xml><?xml version="1.0" encoding="utf-8"?>
<p:tagLst xmlns:p="http://schemas.openxmlformats.org/presentationml/2006/main">
  <p:tag name="KSO_WM_TAG_VERSION" val="1.0"/>
  <p:tag name="KSO_WM_TEMPLATE_CATEGORY" val="custom"/>
  <p:tag name="KSO_WM_TEMPLATE_INDEX" val="1601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1*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7.xml><?xml version="1.0" encoding="utf-8"?>
<p:tagLst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4.xml><?xml version="1.0" encoding="utf-8"?>
<p:tagLst xmlns:p="http://schemas.openxmlformats.org/presentationml/2006/main">
  <p:tag name="KSO_WM_TAG_VERSION" val="1.0"/>
  <p:tag name="KSO_WM_TEMPLATE_CATEGORY" val="custom"/>
  <p:tag name="KSO_WM_TEMPLATE_INDEX" val="160117"/>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75.xml><?xml version="1.0" encoding="utf-8"?>
<p:tagLst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3593</Words>
  <Application>WPS 演示</Application>
  <PresentationFormat>宽屏</PresentationFormat>
  <Paragraphs>135</Paragraphs>
  <Slides>14</Slides>
  <Notes>29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Times New Roman</vt:lpstr>
      <vt:lpstr>幼圆</vt:lpstr>
      <vt:lpstr>Wingdings 2</vt:lpstr>
      <vt:lpstr>黑体</vt:lpstr>
      <vt:lpstr>华文细黑</vt:lpstr>
      <vt:lpstr>Arial Black</vt:lpstr>
      <vt:lpstr>Arial Narrow</vt:lpstr>
      <vt:lpstr>微软雅黑</vt:lpstr>
      <vt:lpstr>Calibri</vt:lpstr>
      <vt:lpstr>华文中宋</vt:lpstr>
      <vt:lpstr>Office 主题</vt:lpstr>
      <vt:lpstr>LOREM IPSUM DOLOR LOREM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windows</cp:lastModifiedBy>
  <cp:revision>202</cp:revision>
  <dcterms:created xsi:type="dcterms:W3CDTF">2015-09-25T03:48:00Z</dcterms:created>
  <dcterms:modified xsi:type="dcterms:W3CDTF">2016-12-22T14:19:46Z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ies>
</file>