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8"/>
  </p:notesMasterIdLst>
  <p:handoutMasterIdLst>
    <p:handoutMasterId r:id="rId29"/>
  </p:handoutMasterIdLst>
  <p:sldIdLst>
    <p:sldId id="256" r:id="rId2"/>
    <p:sldId id="319" r:id="rId3"/>
    <p:sldId id="298" r:id="rId4"/>
    <p:sldId id="299" r:id="rId5"/>
    <p:sldId id="301" r:id="rId6"/>
    <p:sldId id="317" r:id="rId7"/>
    <p:sldId id="302" r:id="rId8"/>
    <p:sldId id="318" r:id="rId9"/>
    <p:sldId id="305" r:id="rId10"/>
    <p:sldId id="306" r:id="rId11"/>
    <p:sldId id="307" r:id="rId12"/>
    <p:sldId id="308" r:id="rId13"/>
    <p:sldId id="264" r:id="rId14"/>
    <p:sldId id="320" r:id="rId15"/>
    <p:sldId id="321" r:id="rId16"/>
    <p:sldId id="329" r:id="rId17"/>
    <p:sldId id="322" r:id="rId18"/>
    <p:sldId id="323" r:id="rId19"/>
    <p:sldId id="324" r:id="rId20"/>
    <p:sldId id="325" r:id="rId21"/>
    <p:sldId id="326" r:id="rId22"/>
    <p:sldId id="327" r:id="rId23"/>
    <p:sldId id="330" r:id="rId24"/>
    <p:sldId id="331" r:id="rId25"/>
    <p:sldId id="332" r:id="rId26"/>
    <p:sldId id="32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g zhao" initials="cz" lastIdx="2" clrIdx="0">
    <p:extLst>
      <p:ext uri="{19B8F6BF-5375-455C-9EA6-DF929625EA0E}">
        <p15:presenceInfo xmlns:p15="http://schemas.microsoft.com/office/powerpoint/2012/main" userId="bb51b52c8ee094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94660"/>
  </p:normalViewPr>
  <p:slideViewPr>
    <p:cSldViewPr snapToGrid="0">
      <p:cViewPr varScale="1">
        <p:scale>
          <a:sx n="83" d="100"/>
          <a:sy n="83" d="100"/>
        </p:scale>
        <p:origin x="3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82B115-7B08-49C8-B4AA-249BE609045D}" type="datetimeFigureOut">
              <a:rPr lang="zh-CN" altLang="en-US" smtClean="0"/>
              <a:t>2016/11/24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EBA53-D617-4A81-861A-A8AA8C4DDCB7}" type="slidenum">
              <a:rPr lang="zh-CN" altLang="en-US" smtClean="0"/>
              <a:t>‹#›</a:t>
            </a:fld>
            <a:endParaRPr lang="zh-CN" altLang="en-US"/>
          </a:p>
        </p:txBody>
      </p:sp>
    </p:spTree>
    <p:extLst>
      <p:ext uri="{BB962C8B-B14F-4D97-AF65-F5344CB8AC3E}">
        <p14:creationId xmlns:p14="http://schemas.microsoft.com/office/powerpoint/2010/main" val="604039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1392A-C1AF-42FB-8C06-E3A580C23A27}" type="datetimeFigureOut">
              <a:rPr lang="zh-CN" altLang="en-US" smtClean="0"/>
              <a:t>2016/11/24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B1333-E0E1-43D1-840F-90929F4EC7A2}" type="slidenum">
              <a:rPr lang="zh-CN" altLang="en-US" smtClean="0"/>
              <a:t>‹#›</a:t>
            </a:fld>
            <a:endParaRPr lang="zh-CN" altLang="en-US"/>
          </a:p>
        </p:txBody>
      </p:sp>
    </p:spTree>
    <p:extLst>
      <p:ext uri="{BB962C8B-B14F-4D97-AF65-F5344CB8AC3E}">
        <p14:creationId xmlns:p14="http://schemas.microsoft.com/office/powerpoint/2010/main" val="36174768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fld id="{813B1333-E0E1-43D1-840F-90929F4EC7A2}" type="slidenum">
              <a:rPr lang="zh-CN" altLang="en-US" smtClean="0"/>
              <a:t>1</a:t>
            </a:fld>
            <a:endParaRPr lang="zh-CN" altLang="en-US"/>
          </a:p>
        </p:txBody>
      </p:sp>
    </p:spTree>
    <p:extLst>
      <p:ext uri="{BB962C8B-B14F-4D97-AF65-F5344CB8AC3E}">
        <p14:creationId xmlns:p14="http://schemas.microsoft.com/office/powerpoint/2010/main" val="3296765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3B1333-E0E1-43D1-840F-90929F4EC7A2}" type="slidenum">
              <a:rPr lang="zh-CN" altLang="en-US" smtClean="0"/>
              <a:t>3</a:t>
            </a:fld>
            <a:endParaRPr lang="zh-CN" altLang="en-US"/>
          </a:p>
        </p:txBody>
      </p:sp>
    </p:spTree>
    <p:extLst>
      <p:ext uri="{BB962C8B-B14F-4D97-AF65-F5344CB8AC3E}">
        <p14:creationId xmlns:p14="http://schemas.microsoft.com/office/powerpoint/2010/main" val="1563723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3B1333-E0E1-43D1-840F-90929F4EC7A2}" type="slidenum">
              <a:rPr lang="zh-CN" altLang="en-US" smtClean="0"/>
              <a:t>12</a:t>
            </a:fld>
            <a:endParaRPr lang="zh-CN" altLang="en-US"/>
          </a:p>
        </p:txBody>
      </p:sp>
    </p:spTree>
    <p:extLst>
      <p:ext uri="{BB962C8B-B14F-4D97-AF65-F5344CB8AC3E}">
        <p14:creationId xmlns:p14="http://schemas.microsoft.com/office/powerpoint/2010/main" val="2924929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7D403C3-7678-4528-B9D9-1973225E1897}" type="datetime1">
              <a:rPr lang="zh-CN" altLang="en-US" smtClean="0"/>
              <a:t>2016/11/24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70469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584AEC6-C9E0-4E41-9718-B3772EF86F0C}" type="datetime1">
              <a:rPr lang="zh-CN" altLang="en-US" smtClean="0"/>
              <a:t>2016/11/24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75986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6D4415B-67FF-4431-9BEF-5B63581BB720}" type="datetime1">
              <a:rPr lang="zh-CN" altLang="en-US" smtClean="0"/>
              <a:t>2016/11/24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589653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8AC20B2-46DC-494D-9E5B-DD0DB2C9D9CE}" type="datetime1">
              <a:rPr lang="zh-CN" altLang="en-US" smtClean="0"/>
              <a:t>2016/11/24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732642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2B6C2CC-6E00-4294-9D94-828C921AD6A9}" type="datetime1">
              <a:rPr lang="zh-CN" altLang="en-US" smtClean="0"/>
              <a:t>2016/11/24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661178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D13751C3-6FD1-4172-8D5A-EAC3100F0D19}" type="datetime1">
              <a:rPr lang="zh-CN" altLang="en-US" smtClean="0"/>
              <a:t>2016/11/24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633757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C079E63F-6D8C-4A5A-AE0A-B6EFA5FDE229}" type="datetime1">
              <a:rPr lang="zh-CN" altLang="en-US" smtClean="0"/>
              <a:t>2016/11/24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392884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9052BB-DD2B-4466-9BC2-B90BE49A7EE6}" type="datetime1">
              <a:rPr lang="zh-CN" altLang="en-US" smtClean="0"/>
              <a:t>2016/11/24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098362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35F05C-08C5-4A3D-A5FF-3C570959DB00}" type="datetime1">
              <a:rPr lang="zh-CN" altLang="en-US" smtClean="0"/>
              <a:t>2016/11/24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87748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63CC136-0635-48BC-867B-4E7854F1FD35}" type="datetime1">
              <a:rPr lang="zh-CN" altLang="en-US" smtClean="0"/>
              <a:t>2016/11/24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13214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573BC44-6C26-40D8-B7B5-95EF5B8B0AC9}" type="datetime1">
              <a:rPr lang="zh-CN" altLang="en-US" smtClean="0"/>
              <a:t>2016/11/24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47999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67FE00D-05EA-48E9-A5B7-11CAFEDACC40}" type="datetime1">
              <a:rPr lang="zh-CN" altLang="en-US" smtClean="0"/>
              <a:t>2016/11/24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8325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7CB5EAB-51E2-4CE7-986E-C3F020D661B7}" type="datetime1">
              <a:rPr lang="zh-CN" altLang="en-US" smtClean="0"/>
              <a:t>2016/11/24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25559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2276EB6-810B-4D90-A660-3F0529E37D22}" type="datetime1">
              <a:rPr lang="zh-CN" altLang="en-US" smtClean="0"/>
              <a:t>2016/11/24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8905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FE40644-2F9C-41EF-A406-FBB842B5D20C}" type="datetime1">
              <a:rPr lang="zh-CN" altLang="en-US" smtClean="0"/>
              <a:t>2016/11/24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12174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48A7D2-B4FC-4E39-9DD4-0F157FBA7153}" type="datetime1">
              <a:rPr lang="zh-CN" altLang="en-US" smtClean="0"/>
              <a:t>2016/11/24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131042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827FD7-743C-43CC-8805-CA0558FF4650}" type="datetime1">
              <a:rPr lang="zh-CN" altLang="en-US" smtClean="0"/>
              <a:t>2016/11/24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97827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943E6C6-FDC0-41DD-85AA-1FD435468634}" type="datetime1">
              <a:rPr lang="zh-CN" altLang="en-US" smtClean="0"/>
              <a:t>2016/11/24</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21736011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www.snort.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hyperlink" Target="https://www.snort.org/documents" TargetMode="External"/><Relationship Id="rId2" Type="http://schemas.openxmlformats.org/officeDocument/2006/relationships/hyperlink" Target="http://www.2cto.com/Article/201208/145925.html" TargetMode="External"/><Relationship Id="rId1" Type="http://schemas.openxmlformats.org/officeDocument/2006/relationships/slideLayout" Target="../slideLayouts/slideLayout2.xml"/><Relationship Id="rId5" Type="http://schemas.openxmlformats.org/officeDocument/2006/relationships/hyperlink" Target="https://sec.cuc.edu.cn/huangwei/course/2014_2/nsLecture0x09.pdf" TargetMode="External"/><Relationship Id="rId4" Type="http://schemas.openxmlformats.org/officeDocument/2006/relationships/hyperlink" Target="https://sec.cuc.edu.cn/huangwei/course/2016/nsLecture0x08.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cap="none" smtClean="0"/>
              <a:t>Snort</a:t>
            </a:r>
            <a:r>
              <a:rPr lang="zh-CN" altLang="en-US" b="1" smtClean="0"/>
              <a:t>入侵检测防御系统</a:t>
            </a:r>
            <a:r>
              <a:rPr lang="en-US" altLang="zh-CN" b="1"/>
              <a:t/>
            </a:r>
            <a:br>
              <a:rPr lang="en-US" altLang="zh-CN" b="1"/>
            </a:br>
            <a:endParaRPr lang="zh-CN" altLang="en-US"/>
          </a:p>
        </p:txBody>
      </p:sp>
      <p:sp>
        <p:nvSpPr>
          <p:cNvPr id="3" name="副标题 2"/>
          <p:cNvSpPr>
            <a:spLocks noGrp="1"/>
          </p:cNvSpPr>
          <p:nvPr>
            <p:ph type="subTitle" idx="1"/>
          </p:nvPr>
        </p:nvSpPr>
        <p:spPr>
          <a:xfrm>
            <a:off x="3006606" y="4819933"/>
            <a:ext cx="8689976" cy="1371599"/>
          </a:xfrm>
        </p:spPr>
        <p:txBody>
          <a:bodyPr/>
          <a:lstStyle/>
          <a:p>
            <a:r>
              <a:rPr lang="en-US" altLang="zh-CN" sz="2400" cap="none" smtClean="0">
                <a:solidFill>
                  <a:schemeClr val="tx1"/>
                </a:solidFill>
              </a:rPr>
              <a:t>By Biyyyh&amp;&amp;Micylt</a:t>
            </a:r>
            <a:endParaRPr lang="zh-CN" altLang="en-US" sz="2400" cap="none">
              <a:solidFill>
                <a:schemeClr val="tx1"/>
              </a:solidFill>
            </a:endParaRPr>
          </a:p>
        </p:txBody>
      </p:sp>
      <p:sp>
        <p:nvSpPr>
          <p:cNvPr id="4" name="灯片编号占位符 3"/>
          <p:cNvSpPr>
            <a:spLocks noGrp="1"/>
          </p:cNvSpPr>
          <p:nvPr>
            <p:ph type="sldNum" sz="quarter" idx="12"/>
          </p:nvPr>
        </p:nvSpPr>
        <p:spPr/>
        <p:txBody>
          <a:bodyPr/>
          <a:lstStyle/>
          <a:p>
            <a:fld id="{529B86CC-86F0-4D9D-9391-B8C947B5BF4D}" type="slidenum">
              <a:rPr lang="zh-CN" altLang="en-US" smtClean="0"/>
              <a:t>1</a:t>
            </a:fld>
            <a:endParaRPr lang="zh-CN" altLang="en-US"/>
          </a:p>
        </p:txBody>
      </p:sp>
    </p:spTree>
    <p:extLst>
      <p:ext uri="{BB962C8B-B14F-4D97-AF65-F5344CB8AC3E}">
        <p14:creationId xmlns:p14="http://schemas.microsoft.com/office/powerpoint/2010/main" val="2111131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72602" y="264350"/>
            <a:ext cx="10364451" cy="1596177"/>
          </a:xfrm>
        </p:spPr>
        <p:txBody>
          <a:bodyPr/>
          <a:lstStyle/>
          <a:p>
            <a:r>
              <a:rPr lang="en-US" altLang="zh-CN" smtClean="0"/>
              <a:t>Snort</a:t>
            </a:r>
            <a:r>
              <a:rPr lang="zh-CN" altLang="en-US" smtClean="0"/>
              <a:t>自带规则</a:t>
            </a:r>
            <a:endParaRPr lang="zh-CN" altLang="en-US"/>
          </a:p>
        </p:txBody>
      </p:sp>
      <p:sp>
        <p:nvSpPr>
          <p:cNvPr id="6" name="灯片编号占位符 5"/>
          <p:cNvSpPr>
            <a:spLocks noGrp="1"/>
          </p:cNvSpPr>
          <p:nvPr>
            <p:ph type="sldNum" sz="quarter" idx="12"/>
          </p:nvPr>
        </p:nvSpPr>
        <p:spPr/>
        <p:txBody>
          <a:bodyPr/>
          <a:lstStyle/>
          <a:p>
            <a:fld id="{529B86CC-86F0-4D9D-9391-B8C947B5BF4D}" type="slidenum">
              <a:rPr lang="zh-CN" altLang="en-US" smtClean="0"/>
              <a:t>10</a:t>
            </a:fld>
            <a:endParaRPr lang="zh-CN" altLang="en-US"/>
          </a:p>
        </p:txBody>
      </p:sp>
      <p:pic>
        <p:nvPicPr>
          <p:cNvPr id="2" name="图片 1"/>
          <p:cNvPicPr>
            <a:picLocks noChangeAspect="1"/>
          </p:cNvPicPr>
          <p:nvPr/>
        </p:nvPicPr>
        <p:blipFill>
          <a:blip r:embed="rId2"/>
          <a:stretch>
            <a:fillRect/>
          </a:stretch>
        </p:blipFill>
        <p:spPr>
          <a:xfrm>
            <a:off x="1493133" y="1395711"/>
            <a:ext cx="8542117" cy="5410354"/>
          </a:xfrm>
          <a:prstGeom prst="rect">
            <a:avLst/>
          </a:prstGeom>
        </p:spPr>
      </p:pic>
    </p:spTree>
    <p:extLst>
      <p:ext uri="{BB962C8B-B14F-4D97-AF65-F5344CB8AC3E}">
        <p14:creationId xmlns:p14="http://schemas.microsoft.com/office/powerpoint/2010/main" val="3550197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13775" y="129672"/>
            <a:ext cx="10364451" cy="1596177"/>
          </a:xfrm>
        </p:spPr>
        <p:txBody>
          <a:bodyPr/>
          <a:lstStyle/>
          <a:p>
            <a:r>
              <a:rPr lang="en-US" altLang="zh-CN" smtClean="0"/>
              <a:t>Snort</a:t>
            </a:r>
            <a:r>
              <a:rPr lang="zh-CN" altLang="en-US" smtClean="0"/>
              <a:t>规则执行顺序</a:t>
            </a:r>
            <a:endParaRPr lang="zh-CN" altLang="en-US"/>
          </a:p>
        </p:txBody>
      </p:sp>
      <p:sp>
        <p:nvSpPr>
          <p:cNvPr id="5" name="文本框 4"/>
          <p:cNvSpPr txBox="1"/>
          <p:nvPr/>
        </p:nvSpPr>
        <p:spPr>
          <a:xfrm>
            <a:off x="854947" y="1168588"/>
            <a:ext cx="10482106" cy="2585323"/>
          </a:xfrm>
          <a:prstGeom prst="rect">
            <a:avLst/>
          </a:prstGeom>
          <a:noFill/>
        </p:spPr>
        <p:txBody>
          <a:bodyPr wrap="square" rtlCol="0">
            <a:spAutoFit/>
          </a:bodyPr>
          <a:lstStyle/>
          <a:p>
            <a:r>
              <a:rPr lang="zh-CN" altLang="en-US" smtClean="0"/>
              <a:t>规则执行顺序：</a:t>
            </a:r>
            <a:endParaRPr lang="en-US" altLang="zh-CN" smtClean="0"/>
          </a:p>
          <a:p>
            <a:r>
              <a:rPr lang="en-US" altLang="zh-CN"/>
              <a:t> </a:t>
            </a:r>
            <a:r>
              <a:rPr lang="en-US" altLang="zh-CN" smtClean="0"/>
              <a:t> -</a:t>
            </a:r>
            <a:r>
              <a:rPr lang="zh-CN" altLang="en-US" smtClean="0"/>
              <a:t>不按照规则出现顺序</a:t>
            </a:r>
            <a:endParaRPr lang="en-US" altLang="zh-CN" smtClean="0"/>
          </a:p>
          <a:p>
            <a:r>
              <a:rPr lang="en-US" altLang="zh-CN"/>
              <a:t> </a:t>
            </a:r>
            <a:r>
              <a:rPr lang="en-US" altLang="zh-CN" smtClean="0"/>
              <a:t> -</a:t>
            </a:r>
            <a:r>
              <a:rPr lang="zh-CN" altLang="en-US" smtClean="0"/>
              <a:t>按规则类型优先级</a:t>
            </a:r>
            <a:endParaRPr lang="en-US" altLang="zh-CN" smtClean="0"/>
          </a:p>
          <a:p>
            <a:r>
              <a:rPr lang="en-US" altLang="zh-CN"/>
              <a:t> </a:t>
            </a:r>
            <a:r>
              <a:rPr lang="en-US" altLang="zh-CN" smtClean="0"/>
              <a:t>   -pass&gt;Drop&gt;Alert&gt;Log</a:t>
            </a:r>
          </a:p>
          <a:p>
            <a:r>
              <a:rPr lang="zh-CN" altLang="en-US" smtClean="0"/>
              <a:t>绝大多数的</a:t>
            </a:r>
            <a:r>
              <a:rPr lang="en-US" altLang="zh-CN" smtClean="0"/>
              <a:t>snort</a:t>
            </a:r>
            <a:r>
              <a:rPr lang="zh-CN" altLang="en-US" smtClean="0"/>
              <a:t>规则都是误用检测规则</a:t>
            </a:r>
            <a:endParaRPr lang="en-US" altLang="zh-CN" smtClean="0"/>
          </a:p>
          <a:p>
            <a:r>
              <a:rPr lang="zh-CN" altLang="en-US" smtClean="0"/>
              <a:t>识别已知的入侵行为</a:t>
            </a:r>
            <a:endParaRPr lang="en-US" altLang="zh-CN" smtClean="0"/>
          </a:p>
          <a:p>
            <a:r>
              <a:rPr lang="en-US" altLang="zh-CN" smtClean="0"/>
              <a:t>Snort</a:t>
            </a:r>
            <a:r>
              <a:rPr lang="zh-CN" altLang="en-US" smtClean="0"/>
              <a:t>的主要计算资源都用在了字符串匹配上</a:t>
            </a:r>
            <a:endParaRPr lang="en-US" altLang="zh-CN" smtClean="0"/>
          </a:p>
          <a:p>
            <a:endParaRPr lang="en-US" altLang="zh-CN" smtClean="0"/>
          </a:p>
          <a:p>
            <a:endParaRPr lang="zh-CN" altLang="en-US"/>
          </a:p>
        </p:txBody>
      </p:sp>
      <p:sp>
        <p:nvSpPr>
          <p:cNvPr id="6" name="灯片编号占位符 5"/>
          <p:cNvSpPr>
            <a:spLocks noGrp="1"/>
          </p:cNvSpPr>
          <p:nvPr>
            <p:ph type="sldNum" sz="quarter" idx="12"/>
          </p:nvPr>
        </p:nvSpPr>
        <p:spPr/>
        <p:txBody>
          <a:bodyPr/>
          <a:lstStyle/>
          <a:p>
            <a:fld id="{529B86CC-86F0-4D9D-9391-B8C947B5BF4D}" type="slidenum">
              <a:rPr lang="zh-CN" altLang="en-US" smtClean="0"/>
              <a:t>11</a:t>
            </a:fld>
            <a:endParaRPr lang="zh-CN" altLang="en-US"/>
          </a:p>
        </p:txBody>
      </p:sp>
      <p:pic>
        <p:nvPicPr>
          <p:cNvPr id="2" name="图片 1"/>
          <p:cNvPicPr>
            <a:picLocks noChangeAspect="1"/>
          </p:cNvPicPr>
          <p:nvPr/>
        </p:nvPicPr>
        <p:blipFill>
          <a:blip r:embed="rId2"/>
          <a:stretch>
            <a:fillRect/>
          </a:stretch>
        </p:blipFill>
        <p:spPr>
          <a:xfrm>
            <a:off x="854947" y="3437681"/>
            <a:ext cx="9168729" cy="2543576"/>
          </a:xfrm>
          <a:prstGeom prst="rect">
            <a:avLst/>
          </a:prstGeom>
        </p:spPr>
      </p:pic>
    </p:spTree>
    <p:extLst>
      <p:ext uri="{BB962C8B-B14F-4D97-AF65-F5344CB8AC3E}">
        <p14:creationId xmlns:p14="http://schemas.microsoft.com/office/powerpoint/2010/main" val="3972277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9182" y="-101574"/>
            <a:ext cx="10364451" cy="1596177"/>
          </a:xfrm>
        </p:spPr>
        <p:txBody>
          <a:bodyPr/>
          <a:lstStyle/>
          <a:p>
            <a:r>
              <a:rPr lang="en-US" altLang="zh-CN" cap="none" smtClean="0"/>
              <a:t>Guardian-</a:t>
            </a:r>
            <a:r>
              <a:rPr lang="zh-CN" altLang="en-US" cap="none" smtClean="0"/>
              <a:t>联动</a:t>
            </a:r>
            <a:r>
              <a:rPr lang="en-US" altLang="zh-CN" cap="none" smtClean="0"/>
              <a:t>sonrt</a:t>
            </a:r>
            <a:r>
              <a:rPr lang="zh-CN" altLang="en-US" cap="none" smtClean="0"/>
              <a:t>与防火墙的脚本</a:t>
            </a:r>
            <a:endParaRPr lang="zh-CN" altLang="en-US" cap="none"/>
          </a:p>
        </p:txBody>
      </p:sp>
      <p:sp>
        <p:nvSpPr>
          <p:cNvPr id="5" name="文本框 4"/>
          <p:cNvSpPr txBox="1"/>
          <p:nvPr/>
        </p:nvSpPr>
        <p:spPr>
          <a:xfrm>
            <a:off x="3466531" y="2743200"/>
            <a:ext cx="184731" cy="369332"/>
          </a:xfrm>
          <a:prstGeom prst="rect">
            <a:avLst/>
          </a:prstGeom>
          <a:noFill/>
        </p:spPr>
        <p:txBody>
          <a:bodyPr wrap="none" rtlCol="0">
            <a:spAutoFit/>
          </a:bodyPr>
          <a:lstStyle/>
          <a:p>
            <a:endParaRPr lang="zh-CN" altLang="en-US"/>
          </a:p>
        </p:txBody>
      </p:sp>
      <p:sp>
        <p:nvSpPr>
          <p:cNvPr id="9" name="灯片编号占位符 8"/>
          <p:cNvSpPr>
            <a:spLocks noGrp="1"/>
          </p:cNvSpPr>
          <p:nvPr>
            <p:ph type="sldNum" sz="quarter" idx="12"/>
          </p:nvPr>
        </p:nvSpPr>
        <p:spPr/>
        <p:txBody>
          <a:bodyPr/>
          <a:lstStyle/>
          <a:p>
            <a:fld id="{529B86CC-86F0-4D9D-9391-B8C947B5BF4D}" type="slidenum">
              <a:rPr lang="zh-CN" altLang="en-US" smtClean="0"/>
              <a:t>12</a:t>
            </a:fld>
            <a:endParaRPr lang="zh-CN" altLang="en-US"/>
          </a:p>
        </p:txBody>
      </p:sp>
      <p:sp>
        <p:nvSpPr>
          <p:cNvPr id="6" name="内容占位符 5"/>
          <p:cNvSpPr>
            <a:spLocks noGrp="1"/>
          </p:cNvSpPr>
          <p:nvPr>
            <p:ph sz="quarter" idx="13"/>
          </p:nvPr>
        </p:nvSpPr>
        <p:spPr>
          <a:xfrm>
            <a:off x="913774" y="1342664"/>
            <a:ext cx="10363826" cy="4448536"/>
          </a:xfrm>
        </p:spPr>
        <p:txBody>
          <a:bodyPr/>
          <a:lstStyle/>
          <a:p>
            <a:r>
              <a:rPr lang="en-US" altLang="zh-CN" cap="none"/>
              <a:t>G</a:t>
            </a:r>
            <a:r>
              <a:rPr lang="en-US" altLang="zh-CN" cap="none" smtClean="0"/>
              <a:t>uardian is a security program which works in conjunction with </a:t>
            </a:r>
            <a:r>
              <a:rPr lang="en-US" altLang="zh-CN" cap="none" smtClean="0">
                <a:hlinkClick r:id="rId3"/>
              </a:rPr>
              <a:t>snort</a:t>
            </a:r>
            <a:r>
              <a:rPr lang="en-US" altLang="zh-CN" cap="none" smtClean="0"/>
              <a:t> to automaticly update firewall rules based on alerts generated by snort. </a:t>
            </a:r>
            <a:br>
              <a:rPr lang="en-US" altLang="zh-CN" cap="none" smtClean="0"/>
            </a:br>
            <a:r>
              <a:rPr lang="en-US" altLang="zh-CN" cap="none" smtClean="0"/>
              <a:t>the updated firewall rules block all incoming data from the ip address of the attacking machine (the machine which caused snort to generate an alert.</a:t>
            </a:r>
            <a:br>
              <a:rPr lang="en-US" altLang="zh-CN" cap="none" smtClean="0"/>
            </a:br>
            <a:r>
              <a:rPr lang="en-US" altLang="zh-CN" cap="none" smtClean="0"/>
              <a:t>there is also logic in place which pervents blocking important machines, such as dns servers, gateways, and whatever else you want.</a:t>
            </a:r>
            <a:br>
              <a:rPr lang="en-US" altLang="zh-CN" cap="none" smtClean="0"/>
            </a:br>
            <a:endParaRPr lang="zh-CN" altLang="en-US" cap="none"/>
          </a:p>
        </p:txBody>
      </p:sp>
    </p:spTree>
    <p:extLst>
      <p:ext uri="{BB962C8B-B14F-4D97-AF65-F5344CB8AC3E}">
        <p14:creationId xmlns:p14="http://schemas.microsoft.com/office/powerpoint/2010/main" val="735990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0"/>
            <a:ext cx="10364451" cy="1596177"/>
          </a:xfrm>
        </p:spPr>
        <p:txBody>
          <a:bodyPr>
            <a:normAutofit/>
          </a:bodyPr>
          <a:lstStyle/>
          <a:p>
            <a:r>
              <a:rPr lang="en-US" altLang="zh-CN" sz="4800" cap="none" smtClean="0"/>
              <a:t>Guardian</a:t>
            </a:r>
            <a:r>
              <a:rPr lang="zh-CN" altLang="en-US" sz="4800" cap="none" smtClean="0"/>
              <a:t>相关配置</a:t>
            </a:r>
            <a:endParaRPr lang="zh-CN" altLang="en-US" sz="4800" b="1"/>
          </a:p>
        </p:txBody>
      </p:sp>
      <p:sp>
        <p:nvSpPr>
          <p:cNvPr id="4" name="灯片编号占位符 3"/>
          <p:cNvSpPr>
            <a:spLocks noGrp="1"/>
          </p:cNvSpPr>
          <p:nvPr>
            <p:ph type="sldNum" sz="quarter" idx="12"/>
          </p:nvPr>
        </p:nvSpPr>
        <p:spPr/>
        <p:txBody>
          <a:bodyPr/>
          <a:lstStyle/>
          <a:p>
            <a:fld id="{529B86CC-86F0-4D9D-9391-B8C947B5BF4D}" type="slidenum">
              <a:rPr lang="zh-CN" altLang="en-US" smtClean="0"/>
              <a:t>13</a:t>
            </a:fld>
            <a:endParaRPr lang="zh-CN" altLang="en-US"/>
          </a:p>
        </p:txBody>
      </p:sp>
      <p:pic>
        <p:nvPicPr>
          <p:cNvPr id="9" name="图片 8"/>
          <p:cNvPicPr>
            <a:picLocks noChangeAspect="1"/>
          </p:cNvPicPr>
          <p:nvPr/>
        </p:nvPicPr>
        <p:blipFill>
          <a:blip r:embed="rId2"/>
          <a:stretch>
            <a:fillRect/>
          </a:stretch>
        </p:blipFill>
        <p:spPr>
          <a:xfrm>
            <a:off x="1589636" y="1096095"/>
            <a:ext cx="8422466" cy="5738279"/>
          </a:xfrm>
          <a:prstGeom prst="rect">
            <a:avLst/>
          </a:prstGeom>
        </p:spPr>
      </p:pic>
    </p:spTree>
    <p:extLst>
      <p:ext uri="{BB962C8B-B14F-4D97-AF65-F5344CB8AC3E}">
        <p14:creationId xmlns:p14="http://schemas.microsoft.com/office/powerpoint/2010/main" val="3014163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1117686"/>
          </a:xfrm>
        </p:spPr>
        <p:txBody>
          <a:bodyPr/>
          <a:lstStyle/>
          <a:p>
            <a:r>
              <a:rPr lang="en-US" altLang="zh-CN" cap="none" smtClean="0"/>
              <a:t>Guardian</a:t>
            </a:r>
            <a:r>
              <a:rPr lang="zh-CN" altLang="en-US" cap="none" smtClean="0"/>
              <a:t>的运行机制</a:t>
            </a:r>
            <a:endParaRPr lang="zh-CN" altLang="en-US"/>
          </a:p>
        </p:txBody>
      </p:sp>
      <p:sp>
        <p:nvSpPr>
          <p:cNvPr id="3" name="内容占位符 2"/>
          <p:cNvSpPr>
            <a:spLocks noGrp="1"/>
          </p:cNvSpPr>
          <p:nvPr>
            <p:ph sz="quarter" idx="13"/>
          </p:nvPr>
        </p:nvSpPr>
        <p:spPr>
          <a:xfrm>
            <a:off x="913775" y="1857806"/>
            <a:ext cx="10363826" cy="3424107"/>
          </a:xfrm>
        </p:spPr>
        <p:txBody>
          <a:bodyPr/>
          <a:lstStyle/>
          <a:p>
            <a:r>
              <a:rPr lang="en-US" altLang="zh-CN" cap="none" smtClean="0"/>
              <a:t>Snort</a:t>
            </a:r>
            <a:r>
              <a:rPr lang="zh-CN" altLang="en-US" cap="none" smtClean="0"/>
              <a:t>不断的对数据流量进行监控的时候会生成警报文件，</a:t>
            </a:r>
            <a:r>
              <a:rPr lang="en-US" altLang="zh-CN" cap="none"/>
              <a:t> </a:t>
            </a:r>
            <a:r>
              <a:rPr lang="en-US" altLang="zh-CN" cap="none" smtClean="0"/>
              <a:t>Guardian</a:t>
            </a:r>
            <a:r>
              <a:rPr lang="zh-CN" altLang="en-US" cap="none" smtClean="0"/>
              <a:t>的作用就是不断的读取里面文件的内容，当发现入侵行为时，则联动</a:t>
            </a:r>
            <a:r>
              <a:rPr lang="en-US" altLang="zh-CN" cap="none" smtClean="0"/>
              <a:t>iptables</a:t>
            </a:r>
            <a:r>
              <a:rPr lang="zh-CN" altLang="en-US" cap="none" smtClean="0"/>
              <a:t>对攻击者的行为进行响应。通常可以对攻击者的</a:t>
            </a:r>
            <a:r>
              <a:rPr lang="en-US" altLang="zh-CN" cap="none" smtClean="0"/>
              <a:t>IP</a:t>
            </a:r>
            <a:r>
              <a:rPr lang="zh-CN" altLang="en-US" cap="none" smtClean="0"/>
              <a:t>进行一定时间的阻断，从而达到系统防御的目的</a:t>
            </a:r>
            <a:endParaRPr lang="zh-CN" altLang="en-US" cap="none"/>
          </a:p>
        </p:txBody>
      </p:sp>
      <p:sp>
        <p:nvSpPr>
          <p:cNvPr id="4" name="灯片编号占位符 3"/>
          <p:cNvSpPr>
            <a:spLocks noGrp="1"/>
          </p:cNvSpPr>
          <p:nvPr>
            <p:ph type="sldNum" sz="quarter" idx="12"/>
          </p:nvPr>
        </p:nvSpPr>
        <p:spPr/>
        <p:txBody>
          <a:bodyPr/>
          <a:lstStyle/>
          <a:p>
            <a:fld id="{529B86CC-86F0-4D9D-9391-B8C947B5BF4D}" type="slidenum">
              <a:rPr lang="zh-CN" altLang="en-US" smtClean="0"/>
              <a:t>14</a:t>
            </a:fld>
            <a:endParaRPr lang="zh-CN" altLang="en-US"/>
          </a:p>
        </p:txBody>
      </p:sp>
    </p:spTree>
    <p:extLst>
      <p:ext uri="{BB962C8B-B14F-4D97-AF65-F5344CB8AC3E}">
        <p14:creationId xmlns:p14="http://schemas.microsoft.com/office/powerpoint/2010/main" val="3400453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1177" y="2447317"/>
            <a:ext cx="10364451" cy="1596177"/>
          </a:xfrm>
        </p:spPr>
        <p:txBody>
          <a:bodyPr/>
          <a:lstStyle/>
          <a:p>
            <a:r>
              <a:rPr lang="zh-CN" altLang="en-US" smtClean="0"/>
              <a:t>动手实验！</a:t>
            </a:r>
            <a:endParaRPr lang="zh-CN" altLang="en-US"/>
          </a:p>
        </p:txBody>
      </p:sp>
      <p:sp>
        <p:nvSpPr>
          <p:cNvPr id="4" name="灯片编号占位符 3"/>
          <p:cNvSpPr>
            <a:spLocks noGrp="1"/>
          </p:cNvSpPr>
          <p:nvPr>
            <p:ph type="sldNum" sz="quarter" idx="12"/>
          </p:nvPr>
        </p:nvSpPr>
        <p:spPr/>
        <p:txBody>
          <a:bodyPr/>
          <a:lstStyle/>
          <a:p>
            <a:fld id="{529B86CC-86F0-4D9D-9391-B8C947B5BF4D}" type="slidenum">
              <a:rPr lang="zh-CN" altLang="en-US" smtClean="0"/>
              <a:t>15</a:t>
            </a:fld>
            <a:endParaRPr lang="zh-CN" altLang="en-US"/>
          </a:p>
        </p:txBody>
      </p:sp>
    </p:spTree>
    <p:extLst>
      <p:ext uri="{BB962C8B-B14F-4D97-AF65-F5344CB8AC3E}">
        <p14:creationId xmlns:p14="http://schemas.microsoft.com/office/powerpoint/2010/main" val="1530506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3533" y="0"/>
            <a:ext cx="8820534" cy="747296"/>
          </a:xfrm>
        </p:spPr>
        <p:txBody>
          <a:bodyPr/>
          <a:lstStyle/>
          <a:p>
            <a:r>
              <a:rPr lang="zh-CN" altLang="en-US" cap="none" smtClean="0"/>
              <a:t>实验环境</a:t>
            </a:r>
            <a:endParaRPr lang="zh-CN" altLang="en-US" cap="none"/>
          </a:p>
        </p:txBody>
      </p:sp>
      <p:sp>
        <p:nvSpPr>
          <p:cNvPr id="3" name="内容占位符 2"/>
          <p:cNvSpPr>
            <a:spLocks noGrp="1"/>
          </p:cNvSpPr>
          <p:nvPr>
            <p:ph sz="quarter" idx="13"/>
          </p:nvPr>
        </p:nvSpPr>
        <p:spPr>
          <a:xfrm>
            <a:off x="913774" y="747296"/>
            <a:ext cx="10363826" cy="5043903"/>
          </a:xfrm>
        </p:spPr>
        <p:txBody>
          <a:bodyPr/>
          <a:lstStyle/>
          <a:p>
            <a:r>
              <a:rPr lang="zh-CN" altLang="en-US" cap="none" smtClean="0"/>
              <a:t>本实验攻击方为</a:t>
            </a:r>
            <a:r>
              <a:rPr lang="en-US" altLang="zh-CN" cap="none"/>
              <a:t>L</a:t>
            </a:r>
            <a:r>
              <a:rPr lang="en-US" altLang="zh-CN" cap="none" smtClean="0"/>
              <a:t>inux kali</a:t>
            </a:r>
            <a:r>
              <a:rPr lang="zh-CN" altLang="en-US" cap="none" smtClean="0"/>
              <a:t>系统</a:t>
            </a:r>
            <a:r>
              <a:rPr lang="en-US" altLang="zh-CN" cap="none"/>
              <a:t>PC</a:t>
            </a:r>
            <a:r>
              <a:rPr lang="en-US" altLang="zh-CN" cap="none" smtClean="0"/>
              <a:t>1</a:t>
            </a:r>
          </a:p>
          <a:p>
            <a:r>
              <a:rPr lang="zh-CN" altLang="en-US" cap="none" smtClean="0"/>
              <a:t>服务器采用的是</a:t>
            </a:r>
            <a:r>
              <a:rPr lang="en-US" altLang="zh-CN" cap="none" smtClean="0"/>
              <a:t>pentesterlab</a:t>
            </a:r>
            <a:r>
              <a:rPr lang="zh-CN" altLang="en-US" cap="none" smtClean="0"/>
              <a:t>封装好的镜像来进行搭建，采用的是</a:t>
            </a:r>
            <a:r>
              <a:rPr lang="en-US" altLang="zh-CN" cap="none" smtClean="0"/>
              <a:t>debian</a:t>
            </a:r>
            <a:r>
              <a:rPr lang="zh-CN" altLang="en-US" cap="none" smtClean="0"/>
              <a:t>的系统，设置默认网关为</a:t>
            </a:r>
            <a:r>
              <a:rPr lang="en-US" altLang="zh-CN" cap="none" smtClean="0"/>
              <a:t>PC2</a:t>
            </a:r>
          </a:p>
          <a:p>
            <a:r>
              <a:rPr lang="zh-CN" altLang="en-US" cap="none" smtClean="0"/>
              <a:t>所有访问服务器的流量都会经过一台</a:t>
            </a:r>
            <a:r>
              <a:rPr lang="en-US" altLang="zh-CN" cap="none"/>
              <a:t>k</a:t>
            </a:r>
            <a:r>
              <a:rPr lang="en-US" altLang="zh-CN" cap="none" smtClean="0"/>
              <a:t>ali</a:t>
            </a:r>
            <a:r>
              <a:rPr lang="zh-CN" altLang="en-US" cap="none" smtClean="0"/>
              <a:t>主机</a:t>
            </a:r>
            <a:r>
              <a:rPr lang="en-US" altLang="zh-CN" cap="none" smtClean="0"/>
              <a:t>PC2</a:t>
            </a:r>
            <a:r>
              <a:rPr lang="zh-CN" altLang="en-US" cap="none" smtClean="0"/>
              <a:t>，</a:t>
            </a:r>
            <a:r>
              <a:rPr lang="en-US" altLang="zh-CN" cap="none" smtClean="0"/>
              <a:t>snort</a:t>
            </a:r>
            <a:r>
              <a:rPr lang="zh-CN" altLang="en-US" cap="none" smtClean="0"/>
              <a:t>和</a:t>
            </a:r>
            <a:r>
              <a:rPr lang="en-US" altLang="zh-CN" cap="none" smtClean="0"/>
              <a:t>iptables</a:t>
            </a:r>
            <a:r>
              <a:rPr lang="zh-CN" altLang="en-US" cap="none" smtClean="0"/>
              <a:t>均在</a:t>
            </a:r>
            <a:r>
              <a:rPr lang="en-US" altLang="zh-CN" cap="none" smtClean="0"/>
              <a:t>PC2</a:t>
            </a:r>
            <a:r>
              <a:rPr lang="zh-CN" altLang="en-US" cap="none" smtClean="0"/>
              <a:t>上设置</a:t>
            </a:r>
          </a:p>
          <a:p>
            <a:r>
              <a:rPr lang="zh-CN" altLang="en-US" cap="none" smtClean="0"/>
              <a:t>在</a:t>
            </a:r>
            <a:r>
              <a:rPr lang="en-US" altLang="zh-CN" cap="none" smtClean="0"/>
              <a:t>/proc/sys/net/ipv4</a:t>
            </a:r>
            <a:r>
              <a:rPr lang="zh-CN" altLang="en-US" cap="none" smtClean="0"/>
              <a:t>路径下执行</a:t>
            </a:r>
            <a:r>
              <a:rPr lang="en-US" altLang="zh-CN" cap="none" smtClean="0"/>
              <a:t>echo 1 &gt; ip_forward</a:t>
            </a:r>
            <a:r>
              <a:rPr lang="zh-CN" altLang="en-US" cap="none" smtClean="0"/>
              <a:t>，将默认值</a:t>
            </a:r>
            <a:r>
              <a:rPr lang="en-US" altLang="zh-CN" cap="none" smtClean="0"/>
              <a:t>0</a:t>
            </a:r>
            <a:r>
              <a:rPr lang="zh-CN" altLang="en-US" cap="none" smtClean="0"/>
              <a:t>改为</a:t>
            </a:r>
            <a:r>
              <a:rPr lang="en-US" altLang="zh-CN" cap="none" smtClean="0"/>
              <a:t>1</a:t>
            </a:r>
            <a:r>
              <a:rPr lang="zh-CN" altLang="en-US" cap="none" smtClean="0"/>
              <a:t>，开启</a:t>
            </a:r>
            <a:r>
              <a:rPr lang="en-US" altLang="zh-CN" cap="none" smtClean="0"/>
              <a:t>ip</a:t>
            </a:r>
            <a:r>
              <a:rPr lang="zh-CN" altLang="en-US" cap="none" smtClean="0"/>
              <a:t>转发，使得网关</a:t>
            </a:r>
            <a:r>
              <a:rPr lang="en-US" altLang="zh-CN" cap="none" smtClean="0"/>
              <a:t>PC2</a:t>
            </a:r>
            <a:r>
              <a:rPr lang="zh-CN" altLang="en-US" cap="none" smtClean="0"/>
              <a:t>可以对</a:t>
            </a:r>
            <a:r>
              <a:rPr lang="en-US" altLang="zh-CN" cap="none" smtClean="0"/>
              <a:t>PC</a:t>
            </a:r>
            <a:r>
              <a:rPr lang="zh-CN" altLang="en-US" cap="none" smtClean="0"/>
              <a:t>的访问流量进行监控和检测</a:t>
            </a:r>
          </a:p>
          <a:p>
            <a:r>
              <a:rPr lang="zh-CN" altLang="en-US" cap="none" smtClean="0"/>
              <a:t>实验拓扑图 </a:t>
            </a:r>
          </a:p>
          <a:p>
            <a:endParaRPr lang="zh-CN" altLang="en-US"/>
          </a:p>
        </p:txBody>
      </p:sp>
      <p:sp>
        <p:nvSpPr>
          <p:cNvPr id="4" name="灯片编号占位符 3"/>
          <p:cNvSpPr>
            <a:spLocks noGrp="1"/>
          </p:cNvSpPr>
          <p:nvPr>
            <p:ph type="sldNum" sz="quarter" idx="12"/>
          </p:nvPr>
        </p:nvSpPr>
        <p:spPr/>
        <p:txBody>
          <a:bodyPr/>
          <a:lstStyle/>
          <a:p>
            <a:fld id="{529B86CC-86F0-4D9D-9391-B8C947B5BF4D}" type="slidenum">
              <a:rPr lang="zh-CN" altLang="en-US" smtClean="0"/>
              <a:t>16</a:t>
            </a:fld>
            <a:endParaRPr lang="zh-CN" altLang="en-US"/>
          </a:p>
        </p:txBody>
      </p:sp>
      <p:pic>
        <p:nvPicPr>
          <p:cNvPr id="5" name="图片 4"/>
          <p:cNvPicPr>
            <a:picLocks noChangeAspect="1"/>
          </p:cNvPicPr>
          <p:nvPr/>
        </p:nvPicPr>
        <p:blipFill>
          <a:blip r:embed="rId2"/>
          <a:stretch>
            <a:fillRect/>
          </a:stretch>
        </p:blipFill>
        <p:spPr>
          <a:xfrm>
            <a:off x="2981952" y="3586114"/>
            <a:ext cx="5209524" cy="2952381"/>
          </a:xfrm>
          <a:prstGeom prst="rect">
            <a:avLst/>
          </a:prstGeom>
        </p:spPr>
      </p:pic>
    </p:spTree>
    <p:extLst>
      <p:ext uri="{BB962C8B-B14F-4D97-AF65-F5344CB8AC3E}">
        <p14:creationId xmlns:p14="http://schemas.microsoft.com/office/powerpoint/2010/main" val="1626922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29B86CC-86F0-4D9D-9391-B8C947B5BF4D}" type="slidenum">
              <a:rPr lang="zh-CN" altLang="en-US" smtClean="0"/>
              <a:t>17</a:t>
            </a:fld>
            <a:endParaRPr lang="zh-CN" altLang="en-US"/>
          </a:p>
        </p:txBody>
      </p:sp>
      <p:sp>
        <p:nvSpPr>
          <p:cNvPr id="6" name="文本框 5"/>
          <p:cNvSpPr txBox="1"/>
          <p:nvPr/>
        </p:nvSpPr>
        <p:spPr>
          <a:xfrm>
            <a:off x="891251" y="555585"/>
            <a:ext cx="10683433" cy="1754326"/>
          </a:xfrm>
          <a:prstGeom prst="rect">
            <a:avLst/>
          </a:prstGeom>
          <a:noFill/>
        </p:spPr>
        <p:txBody>
          <a:bodyPr wrap="square" rtlCol="0">
            <a:spAutoFit/>
          </a:bodyPr>
          <a:lstStyle/>
          <a:p>
            <a:r>
              <a:rPr lang="en-US" altLang="zh-CN" smtClean="0"/>
              <a:t>1.</a:t>
            </a:r>
            <a:r>
              <a:rPr lang="zh-CN" altLang="en-US" smtClean="0"/>
              <a:t>本次实验采用</a:t>
            </a:r>
            <a:r>
              <a:rPr lang="en-US" altLang="zh-CN" smtClean="0"/>
              <a:t>snort</a:t>
            </a:r>
            <a:r>
              <a:rPr lang="zh-CN" altLang="en-US" smtClean="0"/>
              <a:t>的</a:t>
            </a:r>
            <a:r>
              <a:rPr lang="en-US" altLang="zh-CN" smtClean="0"/>
              <a:t>NIDS</a:t>
            </a:r>
            <a:r>
              <a:rPr lang="zh-CN" altLang="en-US"/>
              <a:t>模式：这个模式为本次试验的主要工作模式，其探测入侵的方式是通过对嗅探到的数据包与规则链表进行查询匹配，如果有匹配的规则，则进行丢包或者</a:t>
            </a:r>
            <a:r>
              <a:rPr lang="zh-CN" altLang="en-US" smtClean="0"/>
              <a:t>报警</a:t>
            </a:r>
            <a:endParaRPr lang="en-US" altLang="zh-CN" smtClean="0"/>
          </a:p>
          <a:p>
            <a:endParaRPr lang="en-US" altLang="zh-CN"/>
          </a:p>
          <a:p>
            <a:r>
              <a:rPr lang="en-US" altLang="zh-CN" smtClean="0"/>
              <a:t>2.</a:t>
            </a:r>
            <a:r>
              <a:rPr lang="zh-CN" altLang="en-US" smtClean="0"/>
              <a:t>为</a:t>
            </a:r>
            <a:r>
              <a:rPr lang="en-US" altLang="zh-CN" smtClean="0"/>
              <a:t>snort</a:t>
            </a:r>
            <a:r>
              <a:rPr lang="zh-CN" altLang="en-US" smtClean="0"/>
              <a:t>建立一个自定义规则：</a:t>
            </a:r>
            <a:r>
              <a:rPr lang="en-US" altLang="zh-CN"/>
              <a:t> vim myrule.rules </a:t>
            </a:r>
            <a:endParaRPr lang="en-US" altLang="zh-CN" smtClean="0"/>
          </a:p>
          <a:p>
            <a:r>
              <a:rPr lang="zh-CN" altLang="en-US" smtClean="0"/>
              <a:t> 建立</a:t>
            </a:r>
            <a:r>
              <a:rPr lang="zh-CN" altLang="en-US"/>
              <a:t>好自定义的规则后，还需要在</a:t>
            </a:r>
            <a:r>
              <a:rPr lang="en-US" altLang="zh-CN"/>
              <a:t>/etc/snort/snort.conf</a:t>
            </a:r>
            <a:r>
              <a:rPr lang="zh-CN" altLang="en-US"/>
              <a:t>文件中加入</a:t>
            </a:r>
            <a:r>
              <a:rPr lang="en-US" altLang="zh-CN" smtClean="0"/>
              <a:t>myrule.rules</a:t>
            </a:r>
          </a:p>
          <a:p>
            <a:endParaRPr lang="en-US" altLang="zh-CN"/>
          </a:p>
        </p:txBody>
      </p:sp>
      <p:pic>
        <p:nvPicPr>
          <p:cNvPr id="7" name="图片 6"/>
          <p:cNvPicPr>
            <a:picLocks noChangeAspect="1"/>
          </p:cNvPicPr>
          <p:nvPr/>
        </p:nvPicPr>
        <p:blipFill>
          <a:blip r:embed="rId2"/>
          <a:stretch>
            <a:fillRect/>
          </a:stretch>
        </p:blipFill>
        <p:spPr>
          <a:xfrm>
            <a:off x="1041721" y="2102092"/>
            <a:ext cx="6861382" cy="4614279"/>
          </a:xfrm>
          <a:prstGeom prst="rect">
            <a:avLst/>
          </a:prstGeom>
        </p:spPr>
      </p:pic>
    </p:spTree>
    <p:extLst>
      <p:ext uri="{BB962C8B-B14F-4D97-AF65-F5344CB8AC3E}">
        <p14:creationId xmlns:p14="http://schemas.microsoft.com/office/powerpoint/2010/main" val="1697151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913774" y="833378"/>
            <a:ext cx="10363826" cy="4957822"/>
          </a:xfrm>
        </p:spPr>
        <p:txBody>
          <a:bodyPr/>
          <a:lstStyle/>
          <a:p>
            <a:r>
              <a:rPr lang="zh-CN" altLang="en-US" cap="none" smtClean="0"/>
              <a:t>本次实验自定义的规则有：</a:t>
            </a:r>
            <a:endParaRPr lang="en-US" altLang="zh-CN" cap="none" smtClean="0"/>
          </a:p>
          <a:p>
            <a:r>
              <a:rPr lang="en-US" altLang="zh-CN" cap="none" smtClean="0"/>
              <a:t>alert tcp any any -&gt; any 80 (msg:“SQL injection 1";flow:to_server,established;uricontent:".php";pcre:"/(\%27)|(\')|(--)|(%23)|(#)/i";classtype:Web-application-attack;sid:9099;rev:5;)</a:t>
            </a:r>
          </a:p>
          <a:p>
            <a:r>
              <a:rPr lang="en-US" altLang="zh-CN" cap="none" smtClean="0"/>
              <a:t>alert tcp any any -&gt; any 80 (msg:“SQL attack";content:"union"; nocase; sid:1000002; rev:1;)</a:t>
            </a:r>
          </a:p>
          <a:p>
            <a:r>
              <a:rPr lang="zh-CN" altLang="en-US" cap="none" smtClean="0"/>
              <a:t>接下来输入指令</a:t>
            </a:r>
            <a:r>
              <a:rPr lang="en-US" altLang="zh-CN" cap="none" smtClean="0"/>
              <a:t>snort -vd -l /log -c /etc/snort/snort.conf -A full </a:t>
            </a:r>
            <a:r>
              <a:rPr lang="zh-CN" altLang="en-US" cap="none" smtClean="0"/>
              <a:t>打开</a:t>
            </a:r>
            <a:r>
              <a:rPr lang="en-US" altLang="zh-CN" cap="none" smtClean="0"/>
              <a:t>snort</a:t>
            </a:r>
            <a:r>
              <a:rPr lang="zh-CN" altLang="en-US" cap="none" smtClean="0"/>
              <a:t>的入侵检测模式</a:t>
            </a:r>
          </a:p>
          <a:p>
            <a:r>
              <a:rPr lang="zh-CN" altLang="en-US" cap="none" smtClean="0"/>
              <a:t>打开攻击机器</a:t>
            </a:r>
            <a:r>
              <a:rPr lang="en-US" altLang="zh-CN" cap="none" smtClean="0"/>
              <a:t>PC</a:t>
            </a:r>
            <a:r>
              <a:rPr lang="en-US" altLang="zh-CN" cap="none" smtClean="0"/>
              <a:t>1</a:t>
            </a:r>
            <a:r>
              <a:rPr lang="zh-CN" altLang="en-US" cap="none" smtClean="0"/>
              <a:t>，在网站界面中输入</a:t>
            </a:r>
            <a:r>
              <a:rPr lang="en-US" altLang="zh-CN" cap="none" smtClean="0"/>
              <a:t>sql</a:t>
            </a:r>
            <a:r>
              <a:rPr lang="zh-CN" altLang="en-US" cap="none" smtClean="0"/>
              <a:t>注入语句</a:t>
            </a:r>
            <a:r>
              <a:rPr lang="en-US" altLang="zh-CN" cap="none" smtClean="0"/>
              <a:t>http://localhost/cat.php?id=1%20union%20select%201,2,3,4 </a:t>
            </a:r>
          </a:p>
          <a:p>
            <a:endParaRPr lang="zh-CN" altLang="en-US"/>
          </a:p>
        </p:txBody>
      </p:sp>
      <p:sp>
        <p:nvSpPr>
          <p:cNvPr id="4" name="灯片编号占位符 3"/>
          <p:cNvSpPr>
            <a:spLocks noGrp="1"/>
          </p:cNvSpPr>
          <p:nvPr>
            <p:ph type="sldNum" sz="quarter" idx="12"/>
          </p:nvPr>
        </p:nvSpPr>
        <p:spPr/>
        <p:txBody>
          <a:bodyPr/>
          <a:lstStyle/>
          <a:p>
            <a:fld id="{529B86CC-86F0-4D9D-9391-B8C947B5BF4D}" type="slidenum">
              <a:rPr lang="zh-CN" altLang="en-US" smtClean="0"/>
              <a:t>18</a:t>
            </a:fld>
            <a:endParaRPr lang="zh-CN" altLang="en-US"/>
          </a:p>
        </p:txBody>
      </p:sp>
    </p:spTree>
    <p:extLst>
      <p:ext uri="{BB962C8B-B14F-4D97-AF65-F5344CB8AC3E}">
        <p14:creationId xmlns:p14="http://schemas.microsoft.com/office/powerpoint/2010/main" val="2416929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29B86CC-86F0-4D9D-9391-B8C947B5BF4D}" type="slidenum">
              <a:rPr lang="zh-CN" altLang="en-US" smtClean="0"/>
              <a:t>19</a:t>
            </a:fld>
            <a:endParaRPr lang="zh-CN" altLang="en-US"/>
          </a:p>
        </p:txBody>
      </p:sp>
      <p:pic>
        <p:nvPicPr>
          <p:cNvPr id="5" name="图片 4"/>
          <p:cNvPicPr>
            <a:picLocks noChangeAspect="1"/>
          </p:cNvPicPr>
          <p:nvPr/>
        </p:nvPicPr>
        <p:blipFill>
          <a:blip r:embed="rId2"/>
          <a:stretch>
            <a:fillRect/>
          </a:stretch>
        </p:blipFill>
        <p:spPr>
          <a:xfrm>
            <a:off x="1061161" y="1"/>
            <a:ext cx="8603700" cy="4833314"/>
          </a:xfrm>
          <a:prstGeom prst="rect">
            <a:avLst/>
          </a:prstGeom>
        </p:spPr>
      </p:pic>
      <p:sp>
        <p:nvSpPr>
          <p:cNvPr id="6" name="文本框 5"/>
          <p:cNvSpPr txBox="1"/>
          <p:nvPr/>
        </p:nvSpPr>
        <p:spPr>
          <a:xfrm>
            <a:off x="416689" y="5116010"/>
            <a:ext cx="10861537" cy="1200329"/>
          </a:xfrm>
          <a:prstGeom prst="rect">
            <a:avLst/>
          </a:prstGeom>
          <a:noFill/>
        </p:spPr>
        <p:txBody>
          <a:bodyPr wrap="square" rtlCol="0">
            <a:spAutoFit/>
          </a:bodyPr>
          <a:lstStyle/>
          <a:p>
            <a:r>
              <a:rPr lang="zh-CN" altLang="en-US"/>
              <a:t>回到</a:t>
            </a:r>
            <a:r>
              <a:rPr lang="en-US" altLang="zh-CN"/>
              <a:t>PC2</a:t>
            </a:r>
            <a:r>
              <a:rPr lang="zh-CN" altLang="en-US"/>
              <a:t>查看</a:t>
            </a:r>
            <a:r>
              <a:rPr lang="en-US" altLang="zh-CN"/>
              <a:t>snort</a:t>
            </a:r>
            <a:r>
              <a:rPr lang="zh-CN" altLang="en-US"/>
              <a:t>监控窗口，可以看到</a:t>
            </a:r>
            <a:r>
              <a:rPr lang="en-US" altLang="zh-CN"/>
              <a:t>snort</a:t>
            </a:r>
            <a:r>
              <a:rPr lang="zh-CN" altLang="en-US"/>
              <a:t>已经将数据包显示在了屏幕上</a:t>
            </a:r>
          </a:p>
          <a:p>
            <a:r>
              <a:rPr lang="zh-CN" altLang="en-US"/>
              <a:t>停止</a:t>
            </a:r>
            <a:r>
              <a:rPr lang="en-US" altLang="zh-CN"/>
              <a:t>PC1</a:t>
            </a:r>
            <a:r>
              <a:rPr lang="zh-CN" altLang="en-US"/>
              <a:t>的访问，现在打开我们指定的报警日志输出目录</a:t>
            </a:r>
            <a:r>
              <a:rPr lang="en-US" altLang="zh-CN"/>
              <a:t>/log</a:t>
            </a:r>
            <a:r>
              <a:rPr lang="zh-CN" altLang="en-US"/>
              <a:t>，可以看到两个文件</a:t>
            </a:r>
          </a:p>
          <a:p>
            <a:r>
              <a:rPr lang="zh-CN" altLang="en-US"/>
              <a:t>一个</a:t>
            </a:r>
            <a:r>
              <a:rPr lang="en-US" altLang="zh-CN"/>
              <a:t>alert</a:t>
            </a:r>
            <a:r>
              <a:rPr lang="zh-CN" altLang="en-US"/>
              <a:t>记录报警信息 </a:t>
            </a:r>
          </a:p>
          <a:p>
            <a:endParaRPr lang="zh-CN" altLang="en-US"/>
          </a:p>
        </p:txBody>
      </p:sp>
    </p:spTree>
    <p:extLst>
      <p:ext uri="{BB962C8B-B14F-4D97-AF65-F5344CB8AC3E}">
        <p14:creationId xmlns:p14="http://schemas.microsoft.com/office/powerpoint/2010/main" val="4035739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为什么要进行入侵检测？</a:t>
            </a:r>
            <a:endParaRPr lang="zh-CN" altLang="en-US"/>
          </a:p>
        </p:txBody>
      </p:sp>
      <p:sp>
        <p:nvSpPr>
          <p:cNvPr id="3" name="内容占位符 2"/>
          <p:cNvSpPr>
            <a:spLocks noGrp="1"/>
          </p:cNvSpPr>
          <p:nvPr>
            <p:ph sz="quarter" idx="13"/>
          </p:nvPr>
        </p:nvSpPr>
        <p:spPr/>
        <p:txBody>
          <a:bodyPr>
            <a:normAutofit fontScale="92500" lnSpcReduction="10000"/>
          </a:bodyPr>
          <a:lstStyle/>
          <a:p>
            <a:r>
              <a:rPr lang="en-US" altLang="zh-CN" smtClean="0"/>
              <a:t>1.</a:t>
            </a:r>
            <a:r>
              <a:rPr lang="zh-CN" altLang="en-US" smtClean="0"/>
              <a:t>网络威胁时刻存在</a:t>
            </a:r>
            <a:endParaRPr lang="en-US" altLang="zh-CN" smtClean="0"/>
          </a:p>
          <a:p>
            <a:r>
              <a:rPr lang="en-US" altLang="zh-CN" smtClean="0"/>
              <a:t>2.</a:t>
            </a:r>
            <a:r>
              <a:rPr lang="zh-CN" altLang="en-US" smtClean="0"/>
              <a:t>入侵检测的必要性：</a:t>
            </a:r>
            <a:endParaRPr lang="en-US" altLang="zh-CN" smtClean="0"/>
          </a:p>
          <a:p>
            <a:pPr lvl="1"/>
            <a:r>
              <a:rPr lang="zh-CN" altLang="en-US" smtClean="0"/>
              <a:t>实践</a:t>
            </a:r>
            <a:r>
              <a:rPr lang="zh-CN" altLang="en-US"/>
              <a:t>难：建立</a:t>
            </a:r>
            <a:r>
              <a:rPr lang="zh-CN" altLang="en-US" smtClean="0"/>
              <a:t>安全系统已无</a:t>
            </a:r>
            <a:r>
              <a:rPr lang="zh-CN" altLang="en-US"/>
              <a:t>可能</a:t>
            </a:r>
            <a:endParaRPr lang="en-US" altLang="zh-CN"/>
          </a:p>
          <a:p>
            <a:pPr lvl="1"/>
            <a:r>
              <a:rPr lang="zh-CN" altLang="en-US" smtClean="0"/>
              <a:t>现状</a:t>
            </a:r>
            <a:r>
              <a:rPr lang="zh-CN" altLang="en-US"/>
              <a:t>难：已安装的缺陷系统的投资保护 </a:t>
            </a:r>
            <a:endParaRPr lang="en-US" altLang="zh-CN"/>
          </a:p>
          <a:p>
            <a:pPr lvl="1"/>
            <a:r>
              <a:rPr lang="zh-CN" altLang="en-US" smtClean="0"/>
              <a:t>加密</a:t>
            </a:r>
            <a:r>
              <a:rPr lang="zh-CN" altLang="en-US"/>
              <a:t>难：加密</a:t>
            </a:r>
            <a:r>
              <a:rPr lang="zh-CN" altLang="en-US" smtClean="0"/>
              <a:t>技术方法</a:t>
            </a:r>
            <a:r>
              <a:rPr lang="zh-CN" altLang="en-US"/>
              <a:t>本身存在问题 </a:t>
            </a:r>
            <a:endParaRPr lang="en-US" altLang="zh-CN"/>
          </a:p>
          <a:p>
            <a:pPr lvl="1"/>
            <a:r>
              <a:rPr lang="en-US" altLang="zh-CN" smtClean="0"/>
              <a:t> </a:t>
            </a:r>
            <a:r>
              <a:rPr lang="zh-CN" altLang="en-US"/>
              <a:t>管理难：内部用户的滥用 </a:t>
            </a:r>
            <a:endParaRPr lang="en-US" altLang="zh-CN"/>
          </a:p>
          <a:p>
            <a:pPr lvl="1"/>
            <a:r>
              <a:rPr lang="en-US" altLang="zh-CN" smtClean="0"/>
              <a:t> </a:t>
            </a:r>
            <a:r>
              <a:rPr lang="zh-CN" altLang="en-US"/>
              <a:t>效率低：访问控制等级越</a:t>
            </a:r>
            <a:r>
              <a:rPr lang="zh-CN" altLang="en-US" smtClean="0"/>
              <a:t>⾼使用</a:t>
            </a:r>
            <a:r>
              <a:rPr lang="zh-CN" altLang="en-US"/>
              <a:t>效率越低 </a:t>
            </a:r>
            <a:endParaRPr lang="en-US" altLang="zh-CN"/>
          </a:p>
          <a:p>
            <a:pPr lvl="1"/>
            <a:r>
              <a:rPr lang="en-US" altLang="zh-CN" smtClean="0"/>
              <a:t> </a:t>
            </a:r>
            <a:r>
              <a:rPr lang="zh-CN" altLang="en-US"/>
              <a:t>模型难：访问控制和保护模型自身存在问题 </a:t>
            </a:r>
            <a:endParaRPr lang="en-US" altLang="zh-CN"/>
          </a:p>
          <a:p>
            <a:pPr lvl="1"/>
            <a:r>
              <a:rPr lang="en-US" altLang="zh-CN" smtClean="0"/>
              <a:t> </a:t>
            </a:r>
            <a:r>
              <a:rPr lang="zh-CN" altLang="en-US"/>
              <a:t>产品难：测试不</a:t>
            </a:r>
            <a:r>
              <a:rPr lang="zh-CN" altLang="en-US" smtClean="0"/>
              <a:t>⾜、</a:t>
            </a:r>
            <a:r>
              <a:rPr lang="zh-CN" altLang="en-US"/>
              <a:t>软件</a:t>
            </a:r>
            <a:r>
              <a:rPr lang="zh-CN" altLang="en-US" smtClean="0"/>
              <a:t>⽣命</a:t>
            </a:r>
            <a:r>
              <a:rPr lang="zh-CN" altLang="en-US"/>
              <a:t>周期缩短等</a:t>
            </a:r>
          </a:p>
          <a:p>
            <a:endParaRPr lang="en-US" altLang="zh-CN"/>
          </a:p>
          <a:p>
            <a:endParaRPr lang="zh-CN" altLang="en-US"/>
          </a:p>
        </p:txBody>
      </p:sp>
      <p:sp>
        <p:nvSpPr>
          <p:cNvPr id="4" name="灯片编号占位符 3"/>
          <p:cNvSpPr>
            <a:spLocks noGrp="1"/>
          </p:cNvSpPr>
          <p:nvPr>
            <p:ph type="sldNum" sz="quarter" idx="12"/>
          </p:nvPr>
        </p:nvSpPr>
        <p:spPr/>
        <p:txBody>
          <a:bodyPr/>
          <a:lstStyle/>
          <a:p>
            <a:fld id="{529B86CC-86F0-4D9D-9391-B8C947B5BF4D}" type="slidenum">
              <a:rPr lang="zh-CN" altLang="en-US" smtClean="0"/>
              <a:t>2</a:t>
            </a:fld>
            <a:endParaRPr lang="zh-CN" altLang="en-US"/>
          </a:p>
        </p:txBody>
      </p:sp>
    </p:spTree>
    <p:extLst>
      <p:ext uri="{BB962C8B-B14F-4D97-AF65-F5344CB8AC3E}">
        <p14:creationId xmlns:p14="http://schemas.microsoft.com/office/powerpoint/2010/main" val="416943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29B86CC-86F0-4D9D-9391-B8C947B5BF4D}" type="slidenum">
              <a:rPr lang="zh-CN" altLang="en-US" smtClean="0"/>
              <a:t>20</a:t>
            </a:fld>
            <a:endParaRPr lang="zh-CN" altLang="en-US"/>
          </a:p>
        </p:txBody>
      </p:sp>
      <p:pic>
        <p:nvPicPr>
          <p:cNvPr id="5" name="图片 4"/>
          <p:cNvPicPr>
            <a:picLocks noChangeAspect="1"/>
          </p:cNvPicPr>
          <p:nvPr/>
        </p:nvPicPr>
        <p:blipFill>
          <a:blip r:embed="rId2"/>
          <a:stretch>
            <a:fillRect/>
          </a:stretch>
        </p:blipFill>
        <p:spPr>
          <a:xfrm>
            <a:off x="508660" y="856526"/>
            <a:ext cx="11032834" cy="4490977"/>
          </a:xfrm>
          <a:prstGeom prst="rect">
            <a:avLst/>
          </a:prstGeom>
        </p:spPr>
      </p:pic>
    </p:spTree>
    <p:extLst>
      <p:ext uri="{BB962C8B-B14F-4D97-AF65-F5344CB8AC3E}">
        <p14:creationId xmlns:p14="http://schemas.microsoft.com/office/powerpoint/2010/main" val="2753273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832752" y="480418"/>
            <a:ext cx="10363826" cy="3424107"/>
          </a:xfrm>
        </p:spPr>
        <p:txBody>
          <a:bodyPr/>
          <a:lstStyle/>
          <a:p>
            <a:pPr marL="0" indent="0">
              <a:buNone/>
            </a:pPr>
            <a:r>
              <a:rPr lang="zh-CN" altLang="en-US"/>
              <a:t>一个</a:t>
            </a:r>
            <a:r>
              <a:rPr lang="en-US" altLang="zh-CN"/>
              <a:t>pcap</a:t>
            </a:r>
            <a:r>
              <a:rPr lang="zh-CN" altLang="en-US"/>
              <a:t>文件记录报警的可疑数据包</a:t>
            </a:r>
          </a:p>
        </p:txBody>
      </p:sp>
      <p:sp>
        <p:nvSpPr>
          <p:cNvPr id="4" name="灯片编号占位符 3"/>
          <p:cNvSpPr>
            <a:spLocks noGrp="1"/>
          </p:cNvSpPr>
          <p:nvPr>
            <p:ph type="sldNum" sz="quarter" idx="12"/>
          </p:nvPr>
        </p:nvSpPr>
        <p:spPr/>
        <p:txBody>
          <a:bodyPr/>
          <a:lstStyle/>
          <a:p>
            <a:fld id="{529B86CC-86F0-4D9D-9391-B8C947B5BF4D}" type="slidenum">
              <a:rPr lang="zh-CN" altLang="en-US" smtClean="0"/>
              <a:t>21</a:t>
            </a:fld>
            <a:endParaRPr lang="zh-CN" altLang="en-US"/>
          </a:p>
        </p:txBody>
      </p:sp>
      <p:pic>
        <p:nvPicPr>
          <p:cNvPr id="5" name="图片 4"/>
          <p:cNvPicPr>
            <a:picLocks noChangeAspect="1"/>
          </p:cNvPicPr>
          <p:nvPr/>
        </p:nvPicPr>
        <p:blipFill>
          <a:blip r:embed="rId2"/>
          <a:stretch>
            <a:fillRect/>
          </a:stretch>
        </p:blipFill>
        <p:spPr>
          <a:xfrm>
            <a:off x="832752" y="865187"/>
            <a:ext cx="8172450" cy="5200650"/>
          </a:xfrm>
          <a:prstGeom prst="rect">
            <a:avLst/>
          </a:prstGeom>
        </p:spPr>
      </p:pic>
    </p:spTree>
    <p:extLst>
      <p:ext uri="{BB962C8B-B14F-4D97-AF65-F5344CB8AC3E}">
        <p14:creationId xmlns:p14="http://schemas.microsoft.com/office/powerpoint/2010/main" val="1782943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1071387"/>
          </a:xfrm>
        </p:spPr>
        <p:txBody>
          <a:bodyPr/>
          <a:lstStyle/>
          <a:p>
            <a:r>
              <a:rPr lang="zh-CN" altLang="en-US" smtClean="0"/>
              <a:t>使用</a:t>
            </a:r>
            <a:r>
              <a:rPr lang="en-US" altLang="zh-CN" cap="none" smtClean="0"/>
              <a:t>guardian</a:t>
            </a:r>
            <a:r>
              <a:rPr lang="zh-CN" altLang="en-US" cap="none" smtClean="0"/>
              <a:t>进行联动</a:t>
            </a:r>
            <a:endParaRPr lang="zh-CN" altLang="en-US"/>
          </a:p>
        </p:txBody>
      </p:sp>
      <p:sp>
        <p:nvSpPr>
          <p:cNvPr id="3" name="内容占位符 2"/>
          <p:cNvSpPr>
            <a:spLocks noGrp="1"/>
          </p:cNvSpPr>
          <p:nvPr>
            <p:ph sz="quarter" idx="13"/>
          </p:nvPr>
        </p:nvSpPr>
        <p:spPr/>
        <p:txBody>
          <a:bodyPr/>
          <a:lstStyle/>
          <a:p>
            <a:r>
              <a:rPr lang="zh-CN" altLang="en-US" cap="none" smtClean="0"/>
              <a:t>下载安装</a:t>
            </a:r>
            <a:r>
              <a:rPr lang="en-US" altLang="zh-CN" cap="none" smtClean="0"/>
              <a:t>guardian</a:t>
            </a:r>
            <a:r>
              <a:rPr lang="zh-CN" altLang="en-US" cap="none" smtClean="0"/>
              <a:t>脚本，并进行之前所述的文件配置，然后输入指令运行脚本。</a:t>
            </a:r>
            <a:endParaRPr lang="en-US" altLang="zh-CN" cap="none" smtClean="0"/>
          </a:p>
          <a:p>
            <a:r>
              <a:rPr lang="en-US" altLang="zh-CN" cap="none" smtClean="0"/>
              <a:t>guardian.pl -c /guardian-1.7/guardian.conf </a:t>
            </a:r>
            <a:r>
              <a:rPr lang="en-US" altLang="zh-CN"/>
              <a:t> </a:t>
            </a:r>
            <a:endParaRPr lang="en-US" altLang="zh-CN" smtClean="0"/>
          </a:p>
          <a:p>
            <a:r>
              <a:rPr lang="zh-CN" altLang="en-US" cap="none" smtClean="0"/>
              <a:t>由此，</a:t>
            </a:r>
            <a:r>
              <a:rPr lang="en-US" altLang="zh-CN" cap="none" smtClean="0"/>
              <a:t>guardian</a:t>
            </a:r>
            <a:r>
              <a:rPr lang="zh-CN" altLang="en-US" cap="none" smtClean="0"/>
              <a:t>开始运行，当</a:t>
            </a:r>
            <a:r>
              <a:rPr lang="en-US" altLang="zh-CN" cap="none" smtClean="0"/>
              <a:t>snort</a:t>
            </a:r>
            <a:r>
              <a:rPr lang="zh-CN" altLang="en-US" cap="none" smtClean="0"/>
              <a:t>检测到攻击时，</a:t>
            </a:r>
            <a:r>
              <a:rPr lang="en-US" altLang="zh-CN" cap="none" smtClean="0"/>
              <a:t>guardian</a:t>
            </a:r>
            <a:r>
              <a:rPr lang="zh-CN" altLang="en-US" cap="none" smtClean="0"/>
              <a:t>便可以联动</a:t>
            </a:r>
            <a:r>
              <a:rPr lang="en-US" altLang="zh-CN" cap="none" smtClean="0"/>
              <a:t>iptable</a:t>
            </a:r>
            <a:r>
              <a:rPr lang="zh-CN" altLang="en-US" cap="none" smtClean="0"/>
              <a:t>对攻击者进行</a:t>
            </a:r>
            <a:r>
              <a:rPr lang="en-US" altLang="zh-CN" cap="none" smtClean="0"/>
              <a:t>IP</a:t>
            </a:r>
            <a:r>
              <a:rPr lang="zh-CN" altLang="en-US" cap="none" smtClean="0"/>
              <a:t>阻断。</a:t>
            </a:r>
            <a:endParaRPr lang="en-US" altLang="zh-CN" cap="none"/>
          </a:p>
        </p:txBody>
      </p:sp>
      <p:sp>
        <p:nvSpPr>
          <p:cNvPr id="4" name="灯片编号占位符 3"/>
          <p:cNvSpPr>
            <a:spLocks noGrp="1"/>
          </p:cNvSpPr>
          <p:nvPr>
            <p:ph type="sldNum" sz="quarter" idx="12"/>
          </p:nvPr>
        </p:nvSpPr>
        <p:spPr/>
        <p:txBody>
          <a:bodyPr/>
          <a:lstStyle/>
          <a:p>
            <a:fld id="{529B86CC-86F0-4D9D-9391-B8C947B5BF4D}" type="slidenum">
              <a:rPr lang="zh-CN" altLang="en-US" smtClean="0"/>
              <a:t>22</a:t>
            </a:fld>
            <a:endParaRPr lang="zh-CN" altLang="en-US"/>
          </a:p>
        </p:txBody>
      </p:sp>
    </p:spTree>
    <p:extLst>
      <p:ext uri="{BB962C8B-B14F-4D97-AF65-F5344CB8AC3E}">
        <p14:creationId xmlns:p14="http://schemas.microsoft.com/office/powerpoint/2010/main" val="11075308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913774" y="636608"/>
            <a:ext cx="10363826" cy="5154591"/>
          </a:xfrm>
        </p:spPr>
        <p:txBody>
          <a:bodyPr/>
          <a:lstStyle/>
          <a:p>
            <a:r>
              <a:rPr lang="zh-CN" altLang="en-US"/>
              <a:t>安装完成后，</a:t>
            </a:r>
            <a:r>
              <a:rPr lang="zh-CN" altLang="en-US"/>
              <a:t>再次</a:t>
            </a:r>
            <a:r>
              <a:rPr lang="zh-CN" altLang="en-US" smtClean="0"/>
              <a:t>运行</a:t>
            </a:r>
            <a:r>
              <a:rPr lang="en-US" altLang="zh-CN" cap="none" smtClean="0"/>
              <a:t>guardian</a:t>
            </a:r>
            <a:r>
              <a:rPr lang="zh-CN" altLang="en-US" smtClean="0"/>
              <a:t>脚本</a:t>
            </a:r>
            <a:r>
              <a:rPr lang="zh-CN" altLang="en-US"/>
              <a:t>，显示后台</a:t>
            </a:r>
            <a:r>
              <a:rPr lang="zh-CN" altLang="en-US"/>
              <a:t>开始</a:t>
            </a:r>
            <a:r>
              <a:rPr lang="zh-CN" altLang="en-US" smtClean="0"/>
              <a:t>执行</a:t>
            </a:r>
            <a:endParaRPr lang="en-US" altLang="zh-CN" smtClean="0"/>
          </a:p>
          <a:p>
            <a:r>
              <a:rPr lang="zh-CN" altLang="en-US" smtClean="0"/>
              <a:t> </a:t>
            </a:r>
            <a:endParaRPr lang="en-US" altLang="zh-CN" smtClean="0"/>
          </a:p>
          <a:p>
            <a:endParaRPr lang="en-US" altLang="zh-CN"/>
          </a:p>
          <a:p>
            <a:endParaRPr lang="en-US" altLang="zh-CN" smtClean="0"/>
          </a:p>
          <a:p>
            <a:r>
              <a:rPr lang="zh-CN" altLang="en-US"/>
              <a:t>现在利用</a:t>
            </a:r>
            <a:r>
              <a:rPr lang="en-US" altLang="zh-CN"/>
              <a:t>PC1</a:t>
            </a:r>
            <a:r>
              <a:rPr lang="zh-CN" altLang="en-US"/>
              <a:t>访问服务器并尝试进行简单</a:t>
            </a:r>
            <a:r>
              <a:rPr lang="en-US" altLang="zh-CN"/>
              <a:t>sql</a:t>
            </a:r>
            <a:r>
              <a:rPr lang="zh-CN" altLang="en-US"/>
              <a:t>注入</a:t>
            </a:r>
          </a:p>
        </p:txBody>
      </p:sp>
      <p:sp>
        <p:nvSpPr>
          <p:cNvPr id="4" name="灯片编号占位符 3"/>
          <p:cNvSpPr>
            <a:spLocks noGrp="1"/>
          </p:cNvSpPr>
          <p:nvPr>
            <p:ph type="sldNum" sz="quarter" idx="12"/>
          </p:nvPr>
        </p:nvSpPr>
        <p:spPr/>
        <p:txBody>
          <a:bodyPr/>
          <a:lstStyle/>
          <a:p>
            <a:fld id="{529B86CC-86F0-4D9D-9391-B8C947B5BF4D}" type="slidenum">
              <a:rPr lang="zh-CN" altLang="en-US" smtClean="0"/>
              <a:t>23</a:t>
            </a:fld>
            <a:endParaRPr lang="zh-CN" altLang="en-US"/>
          </a:p>
        </p:txBody>
      </p:sp>
      <p:pic>
        <p:nvPicPr>
          <p:cNvPr id="5" name="图片 4"/>
          <p:cNvPicPr>
            <a:picLocks noChangeAspect="1"/>
          </p:cNvPicPr>
          <p:nvPr/>
        </p:nvPicPr>
        <p:blipFill>
          <a:blip r:embed="rId2"/>
          <a:stretch>
            <a:fillRect/>
          </a:stretch>
        </p:blipFill>
        <p:spPr>
          <a:xfrm>
            <a:off x="1165386" y="1074410"/>
            <a:ext cx="5161905" cy="1190476"/>
          </a:xfrm>
          <a:prstGeom prst="rect">
            <a:avLst/>
          </a:prstGeom>
        </p:spPr>
      </p:pic>
      <p:pic>
        <p:nvPicPr>
          <p:cNvPr id="6" name="图片 5"/>
          <p:cNvPicPr>
            <a:picLocks noChangeAspect="1"/>
          </p:cNvPicPr>
          <p:nvPr/>
        </p:nvPicPr>
        <p:blipFill>
          <a:blip r:embed="rId3"/>
          <a:stretch>
            <a:fillRect/>
          </a:stretch>
        </p:blipFill>
        <p:spPr>
          <a:xfrm>
            <a:off x="913774" y="3291067"/>
            <a:ext cx="8161905" cy="2114286"/>
          </a:xfrm>
          <a:prstGeom prst="rect">
            <a:avLst/>
          </a:prstGeom>
        </p:spPr>
      </p:pic>
    </p:spTree>
    <p:extLst>
      <p:ext uri="{BB962C8B-B14F-4D97-AF65-F5344CB8AC3E}">
        <p14:creationId xmlns:p14="http://schemas.microsoft.com/office/powerpoint/2010/main" val="422910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300942" y="474562"/>
            <a:ext cx="10977284" cy="5408713"/>
          </a:xfrm>
        </p:spPr>
        <p:txBody>
          <a:bodyPr/>
          <a:lstStyle/>
          <a:p>
            <a:r>
              <a:rPr lang="zh-CN" altLang="en-US" cap="none" smtClean="0"/>
              <a:t>再次试图注入时，已无法获得服务器返回页面，查看网关</a:t>
            </a:r>
            <a:r>
              <a:rPr lang="en-US" altLang="zh-CN" cap="none" smtClean="0"/>
              <a:t>iptables</a:t>
            </a:r>
            <a:r>
              <a:rPr lang="zh-CN" altLang="en-US" cap="none" smtClean="0"/>
              <a:t>，可见其</a:t>
            </a:r>
            <a:r>
              <a:rPr lang="en-US" altLang="zh-CN" cap="none" smtClean="0"/>
              <a:t>ip</a:t>
            </a:r>
            <a:r>
              <a:rPr lang="zh-CN" altLang="en-US" cap="none" smtClean="0"/>
              <a:t>已被网关</a:t>
            </a:r>
            <a:r>
              <a:rPr lang="en-US" altLang="zh-CN" cap="none" smtClean="0"/>
              <a:t>ipables</a:t>
            </a:r>
            <a:r>
              <a:rPr lang="zh-CN" altLang="en-US" cap="none" smtClean="0"/>
              <a:t>封锁</a:t>
            </a:r>
            <a:endParaRPr lang="en-US" altLang="zh-CN" cap="none" smtClean="0"/>
          </a:p>
          <a:p>
            <a:endParaRPr lang="zh-CN" altLang="en-US" cap="none"/>
          </a:p>
        </p:txBody>
      </p:sp>
      <p:sp>
        <p:nvSpPr>
          <p:cNvPr id="4" name="灯片编号占位符 3"/>
          <p:cNvSpPr>
            <a:spLocks noGrp="1"/>
          </p:cNvSpPr>
          <p:nvPr>
            <p:ph type="sldNum" sz="quarter" idx="12"/>
          </p:nvPr>
        </p:nvSpPr>
        <p:spPr/>
        <p:txBody>
          <a:bodyPr/>
          <a:lstStyle/>
          <a:p>
            <a:fld id="{529B86CC-86F0-4D9D-9391-B8C947B5BF4D}" type="slidenum">
              <a:rPr lang="zh-CN" altLang="en-US" smtClean="0"/>
              <a:t>24</a:t>
            </a:fld>
            <a:endParaRPr lang="zh-CN" altLang="en-US"/>
          </a:p>
        </p:txBody>
      </p:sp>
      <p:pic>
        <p:nvPicPr>
          <p:cNvPr id="5" name="图片 4"/>
          <p:cNvPicPr>
            <a:picLocks noChangeAspect="1"/>
          </p:cNvPicPr>
          <p:nvPr/>
        </p:nvPicPr>
        <p:blipFill>
          <a:blip r:embed="rId2"/>
          <a:stretch>
            <a:fillRect/>
          </a:stretch>
        </p:blipFill>
        <p:spPr>
          <a:xfrm>
            <a:off x="735987" y="1194611"/>
            <a:ext cx="6542857" cy="2028571"/>
          </a:xfrm>
          <a:prstGeom prst="rect">
            <a:avLst/>
          </a:prstGeom>
        </p:spPr>
      </p:pic>
      <p:pic>
        <p:nvPicPr>
          <p:cNvPr id="6" name="图片 5"/>
          <p:cNvPicPr>
            <a:picLocks noChangeAspect="1"/>
          </p:cNvPicPr>
          <p:nvPr/>
        </p:nvPicPr>
        <p:blipFill>
          <a:blip r:embed="rId3"/>
          <a:stretch>
            <a:fillRect/>
          </a:stretch>
        </p:blipFill>
        <p:spPr>
          <a:xfrm>
            <a:off x="502991" y="3232706"/>
            <a:ext cx="5838095" cy="2000000"/>
          </a:xfrm>
          <a:prstGeom prst="rect">
            <a:avLst/>
          </a:prstGeom>
        </p:spPr>
      </p:pic>
      <p:pic>
        <p:nvPicPr>
          <p:cNvPr id="7" name="图片 6"/>
          <p:cNvPicPr>
            <a:picLocks noChangeAspect="1"/>
          </p:cNvPicPr>
          <p:nvPr/>
        </p:nvPicPr>
        <p:blipFill>
          <a:blip r:embed="rId4"/>
          <a:stretch>
            <a:fillRect/>
          </a:stretch>
        </p:blipFill>
        <p:spPr>
          <a:xfrm>
            <a:off x="6341086" y="3232706"/>
            <a:ext cx="5819048" cy="2009524"/>
          </a:xfrm>
          <a:prstGeom prst="rect">
            <a:avLst/>
          </a:prstGeom>
        </p:spPr>
      </p:pic>
    </p:spTree>
    <p:extLst>
      <p:ext uri="{BB962C8B-B14F-4D97-AF65-F5344CB8AC3E}">
        <p14:creationId xmlns:p14="http://schemas.microsoft.com/office/powerpoint/2010/main" val="1289243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913774" y="532436"/>
            <a:ext cx="10363826" cy="5258764"/>
          </a:xfrm>
        </p:spPr>
        <p:txBody>
          <a:bodyPr/>
          <a:lstStyle/>
          <a:p>
            <a:r>
              <a:rPr lang="zh-CN" altLang="en-US" smtClean="0"/>
              <a:t>相关资料与文献：</a:t>
            </a:r>
            <a:endParaRPr lang="en-US" altLang="zh-CN" smtClean="0"/>
          </a:p>
          <a:p>
            <a:r>
              <a:rPr lang="en-US" altLang="zh-CN" cap="none" smtClean="0"/>
              <a:t>linux</a:t>
            </a:r>
            <a:r>
              <a:rPr lang="zh-CN" altLang="en-US" cap="none" smtClean="0"/>
              <a:t>平台</a:t>
            </a:r>
            <a:r>
              <a:rPr lang="en-US" altLang="zh-CN" cap="none" smtClean="0"/>
              <a:t>snort</a:t>
            </a:r>
            <a:r>
              <a:rPr lang="zh-CN" altLang="en-US" cap="none" smtClean="0"/>
              <a:t>入侵检测系统实战指南</a:t>
            </a:r>
            <a:r>
              <a:rPr lang="en-US" altLang="zh-CN" cap="none" smtClean="0">
                <a:hlinkClick r:id="rId2"/>
              </a:rPr>
              <a:t>http://www.2cto.com/article/201208/145925.html</a:t>
            </a:r>
            <a:endParaRPr lang="en-US" altLang="zh-CN" cap="none" smtClean="0"/>
          </a:p>
          <a:p>
            <a:r>
              <a:rPr lang="en-US" altLang="zh-CN" cap="none" smtClean="0">
                <a:hlinkClick r:id="rId3"/>
              </a:rPr>
              <a:t>https://www.snort.org/documents</a:t>
            </a:r>
            <a:endParaRPr lang="en-US" altLang="zh-CN" cap="none" smtClean="0"/>
          </a:p>
          <a:p>
            <a:r>
              <a:rPr lang="en-US" altLang="zh-CN" cap="none">
                <a:hlinkClick r:id="rId4"/>
              </a:rPr>
              <a:t>https</a:t>
            </a:r>
            <a:r>
              <a:rPr lang="en-US" altLang="zh-CN" cap="none">
                <a:hlinkClick r:id="rId4"/>
              </a:rPr>
              <a:t>://</a:t>
            </a:r>
            <a:r>
              <a:rPr lang="en-US" altLang="zh-CN" cap="none" smtClean="0">
                <a:hlinkClick r:id="rId4"/>
              </a:rPr>
              <a:t>sec.cuc.edu.cn/huangwei/course/2016/nsLecture0x08.pdf</a:t>
            </a:r>
            <a:endParaRPr lang="en-US" altLang="zh-CN" cap="none" smtClean="0"/>
          </a:p>
          <a:p>
            <a:r>
              <a:rPr lang="en-US" altLang="zh-CN" cap="none">
                <a:hlinkClick r:id="rId5"/>
              </a:rPr>
              <a:t>https</a:t>
            </a:r>
            <a:r>
              <a:rPr lang="en-US" altLang="zh-CN" cap="none">
                <a:hlinkClick r:id="rId5"/>
              </a:rPr>
              <a:t>://</a:t>
            </a:r>
            <a:r>
              <a:rPr lang="en-US" altLang="zh-CN" cap="none" smtClean="0">
                <a:hlinkClick r:id="rId5"/>
              </a:rPr>
              <a:t>sec.cuc.edu.cn/huangwei/course/2014_2/nsLecture0x09.pdf</a:t>
            </a:r>
            <a:endParaRPr lang="en-US" altLang="zh-CN" cap="none" smtClean="0"/>
          </a:p>
          <a:p>
            <a:endParaRPr lang="en-US" altLang="zh-CN" cap="none"/>
          </a:p>
          <a:p>
            <a:endParaRPr lang="zh-CN" altLang="en-US"/>
          </a:p>
        </p:txBody>
      </p:sp>
      <p:sp>
        <p:nvSpPr>
          <p:cNvPr id="4" name="灯片编号占位符 3"/>
          <p:cNvSpPr>
            <a:spLocks noGrp="1"/>
          </p:cNvSpPr>
          <p:nvPr>
            <p:ph type="sldNum" sz="quarter" idx="12"/>
          </p:nvPr>
        </p:nvSpPr>
        <p:spPr/>
        <p:txBody>
          <a:bodyPr/>
          <a:lstStyle/>
          <a:p>
            <a:fld id="{529B86CC-86F0-4D9D-9391-B8C947B5BF4D}" type="slidenum">
              <a:rPr lang="zh-CN" altLang="en-US" smtClean="0"/>
              <a:t>25</a:t>
            </a:fld>
            <a:endParaRPr lang="zh-CN" altLang="en-US"/>
          </a:p>
        </p:txBody>
      </p:sp>
    </p:spTree>
    <p:extLst>
      <p:ext uri="{BB962C8B-B14F-4D97-AF65-F5344CB8AC3E}">
        <p14:creationId xmlns:p14="http://schemas.microsoft.com/office/powerpoint/2010/main" val="3557159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913774" y="1226916"/>
            <a:ext cx="10363826" cy="4564283"/>
          </a:xfrm>
        </p:spPr>
        <p:txBody>
          <a:bodyPr/>
          <a:lstStyle/>
          <a:p>
            <a:endParaRPr lang="en-US" altLang="zh-CN" smtClean="0"/>
          </a:p>
          <a:p>
            <a:endParaRPr lang="en-US" altLang="zh-CN"/>
          </a:p>
          <a:p>
            <a:endParaRPr lang="en-US" altLang="zh-CN" smtClean="0"/>
          </a:p>
          <a:p>
            <a:endParaRPr lang="en-US" altLang="zh-CN"/>
          </a:p>
          <a:p>
            <a:pPr marL="0" indent="0">
              <a:buNone/>
            </a:pPr>
            <a:r>
              <a:rPr lang="en-US" altLang="zh-CN" sz="3600" smtClean="0"/>
              <a:t>                                  THANKS</a:t>
            </a:r>
            <a:r>
              <a:rPr lang="zh-CN" altLang="en-US" sz="3600" smtClean="0"/>
              <a:t>！</a:t>
            </a:r>
            <a:endParaRPr lang="zh-CN" altLang="en-US" sz="3600"/>
          </a:p>
        </p:txBody>
      </p:sp>
      <p:sp>
        <p:nvSpPr>
          <p:cNvPr id="4" name="灯片编号占位符 3"/>
          <p:cNvSpPr>
            <a:spLocks noGrp="1"/>
          </p:cNvSpPr>
          <p:nvPr>
            <p:ph type="sldNum" sz="quarter" idx="12"/>
          </p:nvPr>
        </p:nvSpPr>
        <p:spPr/>
        <p:txBody>
          <a:bodyPr/>
          <a:lstStyle/>
          <a:p>
            <a:fld id="{529B86CC-86F0-4D9D-9391-B8C947B5BF4D}" type="slidenum">
              <a:rPr lang="zh-CN" altLang="en-US" smtClean="0"/>
              <a:t>26</a:t>
            </a:fld>
            <a:endParaRPr lang="zh-CN" altLang="en-US"/>
          </a:p>
        </p:txBody>
      </p:sp>
    </p:spTree>
    <p:extLst>
      <p:ext uri="{BB962C8B-B14F-4D97-AF65-F5344CB8AC3E}">
        <p14:creationId xmlns:p14="http://schemas.microsoft.com/office/powerpoint/2010/main" val="1451321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9182" y="-101574"/>
            <a:ext cx="10364451" cy="1596177"/>
          </a:xfrm>
        </p:spPr>
        <p:txBody>
          <a:bodyPr/>
          <a:lstStyle/>
          <a:p>
            <a:r>
              <a:rPr lang="zh-CN" altLang="en-US" smtClean="0"/>
              <a:t>入侵检测的作用和意义</a:t>
            </a:r>
            <a:endParaRPr lang="zh-CN" altLang="en-US"/>
          </a:p>
        </p:txBody>
      </p:sp>
      <p:sp>
        <p:nvSpPr>
          <p:cNvPr id="3" name="内容占位符 2"/>
          <p:cNvSpPr>
            <a:spLocks noGrp="1"/>
          </p:cNvSpPr>
          <p:nvPr>
            <p:ph sz="quarter" idx="13"/>
          </p:nvPr>
        </p:nvSpPr>
        <p:spPr>
          <a:xfrm>
            <a:off x="1394031" y="1300421"/>
            <a:ext cx="9294752" cy="4166303"/>
          </a:xfrm>
        </p:spPr>
        <p:txBody>
          <a:bodyPr>
            <a:normAutofit/>
          </a:bodyPr>
          <a:lstStyle/>
          <a:p>
            <a:pPr marL="0" indent="0">
              <a:buNone/>
            </a:pPr>
            <a:r>
              <a:rPr lang="en-US" altLang="zh-CN"/>
              <a:t>• </a:t>
            </a:r>
            <a:r>
              <a:rPr lang="zh-CN" altLang="en-US" smtClean="0"/>
              <a:t>作用：</a:t>
            </a:r>
            <a:endParaRPr lang="en-US" altLang="zh-CN"/>
          </a:p>
          <a:p>
            <a:pPr marL="0" indent="0">
              <a:buNone/>
            </a:pPr>
            <a:r>
              <a:rPr lang="en-US" altLang="zh-CN" smtClean="0"/>
              <a:t>   —</a:t>
            </a:r>
            <a:r>
              <a:rPr lang="zh-CN" altLang="en-US"/>
              <a:t>识别</a:t>
            </a:r>
            <a:r>
              <a:rPr lang="zh-CN" altLang="en-US" smtClean="0"/>
              <a:t>⼊侵</a:t>
            </a:r>
            <a:r>
              <a:rPr lang="zh-CN" altLang="en-US"/>
              <a:t>者 </a:t>
            </a:r>
            <a:endParaRPr lang="en-US" altLang="zh-CN"/>
          </a:p>
          <a:p>
            <a:pPr marL="0" indent="0">
              <a:buNone/>
            </a:pPr>
            <a:r>
              <a:rPr lang="en-US" altLang="zh-CN" smtClean="0"/>
              <a:t>   —</a:t>
            </a:r>
            <a:r>
              <a:rPr lang="zh-CN" altLang="en-US" smtClean="0"/>
              <a:t>识别入侵行为</a:t>
            </a:r>
            <a:endParaRPr lang="en-US" altLang="zh-CN" smtClean="0"/>
          </a:p>
          <a:p>
            <a:pPr marL="0" indent="0">
              <a:buNone/>
            </a:pPr>
            <a:r>
              <a:rPr lang="en-US" altLang="zh-CN"/>
              <a:t> </a:t>
            </a:r>
            <a:r>
              <a:rPr lang="en-US" altLang="zh-CN" smtClean="0"/>
              <a:t>  —</a:t>
            </a:r>
            <a:r>
              <a:rPr lang="zh-CN" altLang="en-US"/>
              <a:t>检测和监视已成功的安全突破 </a:t>
            </a:r>
            <a:endParaRPr lang="en-US" altLang="zh-CN" smtClean="0"/>
          </a:p>
          <a:p>
            <a:pPr marL="0" indent="0">
              <a:buNone/>
            </a:pPr>
            <a:r>
              <a:rPr lang="en-US" altLang="zh-CN"/>
              <a:t> </a:t>
            </a:r>
            <a:r>
              <a:rPr lang="en-US" altLang="zh-CN" smtClean="0"/>
              <a:t>  —</a:t>
            </a:r>
            <a:r>
              <a:rPr lang="zh-CN" altLang="en-US"/>
              <a:t>为对抗</a:t>
            </a:r>
            <a:r>
              <a:rPr lang="zh-CN" altLang="en-US" smtClean="0"/>
              <a:t>⼊侵</a:t>
            </a:r>
            <a:r>
              <a:rPr lang="zh-CN" altLang="en-US"/>
              <a:t>及时提供重要信息，阻</a:t>
            </a:r>
            <a:r>
              <a:rPr lang="zh-CN" altLang="en-US" smtClean="0"/>
              <a:t>⽌事件</a:t>
            </a:r>
            <a:r>
              <a:rPr lang="zh-CN" altLang="en-US"/>
              <a:t>的</a:t>
            </a:r>
            <a:r>
              <a:rPr lang="zh-CN" altLang="en-US" smtClean="0"/>
              <a:t>发生 </a:t>
            </a:r>
            <a:r>
              <a:rPr lang="zh-CN" altLang="en-US"/>
              <a:t>和事态的</a:t>
            </a:r>
            <a:r>
              <a:rPr lang="zh-CN" altLang="en-US" smtClean="0"/>
              <a:t>扩大 </a:t>
            </a:r>
            <a:endParaRPr lang="en-US" altLang="zh-CN" smtClean="0"/>
          </a:p>
          <a:p>
            <a:pPr marL="0" indent="0">
              <a:buNone/>
            </a:pPr>
            <a:r>
              <a:rPr lang="zh-CN" altLang="en-US" smtClean="0"/>
              <a:t>意义：</a:t>
            </a:r>
            <a:endParaRPr lang="en-US" altLang="zh-CN" smtClean="0"/>
          </a:p>
          <a:p>
            <a:pPr marL="0" indent="0">
              <a:buNone/>
            </a:pPr>
            <a:r>
              <a:rPr lang="en-US" altLang="zh-CN" smtClean="0"/>
              <a:t>1.</a:t>
            </a:r>
            <a:r>
              <a:rPr lang="zh-CN" altLang="en-US" smtClean="0"/>
              <a:t>防火墙的有力补充</a:t>
            </a:r>
            <a:endParaRPr lang="en-US" altLang="zh-CN" smtClean="0"/>
          </a:p>
          <a:p>
            <a:pPr marL="0" indent="0">
              <a:buNone/>
            </a:pPr>
            <a:r>
              <a:rPr lang="en-US" altLang="zh-CN" smtClean="0"/>
              <a:t>2.</a:t>
            </a:r>
            <a:r>
              <a:rPr lang="zh-CN" altLang="en-US" smtClean="0"/>
              <a:t>及时、准确、全面的发现入侵</a:t>
            </a:r>
            <a:endParaRPr lang="en-US" altLang="zh-CN" smtClean="0"/>
          </a:p>
        </p:txBody>
      </p:sp>
      <p:sp>
        <p:nvSpPr>
          <p:cNvPr id="5" name="文本框 4"/>
          <p:cNvSpPr txBox="1"/>
          <p:nvPr/>
        </p:nvSpPr>
        <p:spPr>
          <a:xfrm>
            <a:off x="3466531" y="2743200"/>
            <a:ext cx="184731" cy="369332"/>
          </a:xfrm>
          <a:prstGeom prst="rect">
            <a:avLst/>
          </a:prstGeom>
          <a:noFill/>
        </p:spPr>
        <p:txBody>
          <a:bodyPr wrap="none" rtlCol="0">
            <a:spAutoFit/>
          </a:bodyPr>
          <a:lstStyle/>
          <a:p>
            <a:endParaRPr lang="zh-CN" altLang="en-US"/>
          </a:p>
        </p:txBody>
      </p:sp>
      <p:sp>
        <p:nvSpPr>
          <p:cNvPr id="9" name="灯片编号占位符 8"/>
          <p:cNvSpPr>
            <a:spLocks noGrp="1"/>
          </p:cNvSpPr>
          <p:nvPr>
            <p:ph type="sldNum" sz="quarter" idx="12"/>
          </p:nvPr>
        </p:nvSpPr>
        <p:spPr/>
        <p:txBody>
          <a:bodyPr/>
          <a:lstStyle/>
          <a:p>
            <a:fld id="{529B86CC-86F0-4D9D-9391-B8C947B5BF4D}" type="slidenum">
              <a:rPr lang="zh-CN" altLang="en-US" smtClean="0"/>
              <a:t>3</a:t>
            </a:fld>
            <a:endParaRPr lang="zh-CN" altLang="en-US"/>
          </a:p>
        </p:txBody>
      </p:sp>
      <p:pic>
        <p:nvPicPr>
          <p:cNvPr id="6" name="图片 5"/>
          <p:cNvPicPr>
            <a:picLocks noChangeAspect="1"/>
          </p:cNvPicPr>
          <p:nvPr/>
        </p:nvPicPr>
        <p:blipFill>
          <a:blip r:embed="rId3"/>
          <a:stretch>
            <a:fillRect/>
          </a:stretch>
        </p:blipFill>
        <p:spPr>
          <a:xfrm>
            <a:off x="5773008" y="3655044"/>
            <a:ext cx="4095238" cy="1561905"/>
          </a:xfrm>
          <a:prstGeom prst="rect">
            <a:avLst/>
          </a:prstGeom>
        </p:spPr>
      </p:pic>
    </p:spTree>
    <p:extLst>
      <p:ext uri="{BB962C8B-B14F-4D97-AF65-F5344CB8AC3E}">
        <p14:creationId xmlns:p14="http://schemas.microsoft.com/office/powerpoint/2010/main" val="2400011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72602" y="264350"/>
            <a:ext cx="10364451" cy="1596177"/>
          </a:xfrm>
        </p:spPr>
        <p:txBody>
          <a:bodyPr/>
          <a:lstStyle/>
          <a:p>
            <a:r>
              <a:rPr lang="zh-CN" altLang="en-US" smtClean="0"/>
              <a:t>入侵检测的相关理论</a:t>
            </a:r>
            <a:endParaRPr lang="zh-CN" altLang="en-US"/>
          </a:p>
        </p:txBody>
      </p:sp>
      <p:sp>
        <p:nvSpPr>
          <p:cNvPr id="6" name="灯片编号占位符 5"/>
          <p:cNvSpPr>
            <a:spLocks noGrp="1"/>
          </p:cNvSpPr>
          <p:nvPr>
            <p:ph type="sldNum" sz="quarter" idx="12"/>
          </p:nvPr>
        </p:nvSpPr>
        <p:spPr/>
        <p:txBody>
          <a:bodyPr/>
          <a:lstStyle/>
          <a:p>
            <a:fld id="{529B86CC-86F0-4D9D-9391-B8C947B5BF4D}" type="slidenum">
              <a:rPr lang="zh-CN" altLang="en-US" smtClean="0"/>
              <a:t>4</a:t>
            </a:fld>
            <a:endParaRPr lang="zh-CN" altLang="en-US"/>
          </a:p>
        </p:txBody>
      </p:sp>
      <p:sp>
        <p:nvSpPr>
          <p:cNvPr id="3" name="文本框 2"/>
          <p:cNvSpPr txBox="1"/>
          <p:nvPr/>
        </p:nvSpPr>
        <p:spPr>
          <a:xfrm>
            <a:off x="428263" y="1260362"/>
            <a:ext cx="11146421" cy="2031325"/>
          </a:xfrm>
          <a:prstGeom prst="rect">
            <a:avLst/>
          </a:prstGeom>
          <a:noFill/>
        </p:spPr>
        <p:txBody>
          <a:bodyPr wrap="square" rtlCol="0">
            <a:spAutoFit/>
          </a:bodyPr>
          <a:lstStyle/>
          <a:p>
            <a:r>
              <a:rPr lang="en-US" altLang="zh-CN" smtClean="0"/>
              <a:t>1.</a:t>
            </a:r>
            <a:r>
              <a:rPr lang="zh-CN" altLang="en-US"/>
              <a:t>对系统的运</a:t>
            </a:r>
            <a:r>
              <a:rPr lang="zh-CN" altLang="en-US" smtClean="0"/>
              <a:t>⾏状态</a:t>
            </a:r>
            <a:r>
              <a:rPr lang="zh-CN" altLang="en-US"/>
              <a:t>进</a:t>
            </a:r>
            <a:r>
              <a:rPr lang="zh-CN" altLang="en-US" smtClean="0"/>
              <a:t>⾏监视</a:t>
            </a:r>
            <a:r>
              <a:rPr lang="zh-CN" altLang="en-US"/>
              <a:t>，发现各种攻击企 图、</a:t>
            </a:r>
            <a:r>
              <a:rPr lang="zh-CN" altLang="en-US" smtClean="0"/>
              <a:t>攻击行为</a:t>
            </a:r>
            <a:r>
              <a:rPr lang="zh-CN" altLang="en-US"/>
              <a:t>或者攻击结果，以保证系统资源 的机密性、完整性和可用性 </a:t>
            </a:r>
            <a:endParaRPr lang="en-US" altLang="zh-CN" smtClean="0"/>
          </a:p>
          <a:p>
            <a:r>
              <a:rPr lang="en-US" altLang="zh-CN" smtClean="0"/>
              <a:t>2.</a:t>
            </a:r>
            <a:r>
              <a:rPr lang="zh-CN" altLang="en-US" smtClean="0"/>
              <a:t>进行⼊侵</a:t>
            </a:r>
            <a:r>
              <a:rPr lang="zh-CN" altLang="en-US"/>
              <a:t>检测的软件与硬件的组合便是</a:t>
            </a:r>
            <a:r>
              <a:rPr lang="zh-CN" altLang="en-US" smtClean="0"/>
              <a:t>⼊侵</a:t>
            </a:r>
            <a:r>
              <a:rPr lang="zh-CN" altLang="en-US"/>
              <a:t>检 测系统 </a:t>
            </a:r>
            <a:endParaRPr lang="en-US" altLang="zh-CN" smtClean="0"/>
          </a:p>
          <a:p>
            <a:r>
              <a:rPr lang="en-US" altLang="zh-CN" smtClean="0"/>
              <a:t>3.</a:t>
            </a:r>
            <a:r>
              <a:rPr lang="zh-CN" altLang="en-US" smtClean="0"/>
              <a:t>当一个入侵</a:t>
            </a:r>
            <a:r>
              <a:rPr lang="zh-CN" altLang="en-US"/>
              <a:t>正在发</a:t>
            </a:r>
            <a:r>
              <a:rPr lang="zh-CN" altLang="en-US" smtClean="0"/>
              <a:t>⽣或者</a:t>
            </a:r>
            <a:r>
              <a:rPr lang="zh-CN" altLang="en-US"/>
              <a:t>试图发</a:t>
            </a:r>
            <a:r>
              <a:rPr lang="zh-CN" altLang="en-US" smtClean="0"/>
              <a:t>⽣时</a:t>
            </a:r>
            <a:r>
              <a:rPr lang="zh-CN" altLang="en-US"/>
              <a:t>，</a:t>
            </a:r>
            <a:r>
              <a:rPr lang="en-US" altLang="zh-CN"/>
              <a:t>IDS</a:t>
            </a:r>
            <a:r>
              <a:rPr lang="zh-CN" altLang="en-US"/>
              <a:t>将 发布⼀一个</a:t>
            </a:r>
            <a:r>
              <a:rPr lang="en-US" altLang="zh-CN"/>
              <a:t>alert</a:t>
            </a:r>
            <a:r>
              <a:rPr lang="zh-CN" altLang="en-US"/>
              <a:t>信息通知系统管理员 </a:t>
            </a:r>
            <a:endParaRPr lang="en-US" altLang="zh-CN" smtClean="0"/>
          </a:p>
          <a:p>
            <a:r>
              <a:rPr lang="en-US" altLang="zh-CN" smtClean="0"/>
              <a:t>4.</a:t>
            </a:r>
            <a:r>
              <a:rPr lang="zh-CN" altLang="en-US" smtClean="0"/>
              <a:t>入侵检测的技术分类：</a:t>
            </a:r>
            <a:endParaRPr lang="en-US" altLang="zh-CN" smtClean="0"/>
          </a:p>
          <a:p>
            <a:endParaRPr lang="en-US" altLang="zh-CN" smtClean="0"/>
          </a:p>
          <a:p>
            <a:endParaRPr lang="zh-CN" altLang="en-US"/>
          </a:p>
        </p:txBody>
      </p:sp>
      <p:pic>
        <p:nvPicPr>
          <p:cNvPr id="8" name="图片 7"/>
          <p:cNvPicPr>
            <a:picLocks noChangeAspect="1"/>
          </p:cNvPicPr>
          <p:nvPr/>
        </p:nvPicPr>
        <p:blipFill>
          <a:blip r:embed="rId2"/>
          <a:stretch>
            <a:fillRect/>
          </a:stretch>
        </p:blipFill>
        <p:spPr>
          <a:xfrm>
            <a:off x="659757" y="2670895"/>
            <a:ext cx="5833640" cy="4012834"/>
          </a:xfrm>
          <a:prstGeom prst="rect">
            <a:avLst/>
          </a:prstGeom>
        </p:spPr>
      </p:pic>
    </p:spTree>
    <p:extLst>
      <p:ext uri="{BB962C8B-B14F-4D97-AF65-F5344CB8AC3E}">
        <p14:creationId xmlns:p14="http://schemas.microsoft.com/office/powerpoint/2010/main" val="2063991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13775" y="0"/>
            <a:ext cx="10364451" cy="1596177"/>
          </a:xfrm>
        </p:spPr>
        <p:txBody>
          <a:bodyPr/>
          <a:lstStyle/>
          <a:p>
            <a:r>
              <a:rPr lang="zh-CN" altLang="en-US" smtClean="0"/>
              <a:t>入侵检测技术的评价指标</a:t>
            </a:r>
            <a:endParaRPr lang="en-US" altLang="zh-CN"/>
          </a:p>
        </p:txBody>
      </p:sp>
      <p:sp>
        <p:nvSpPr>
          <p:cNvPr id="2" name="灯片编号占位符 1"/>
          <p:cNvSpPr>
            <a:spLocks noGrp="1"/>
          </p:cNvSpPr>
          <p:nvPr>
            <p:ph type="sldNum" sz="quarter" idx="12"/>
          </p:nvPr>
        </p:nvSpPr>
        <p:spPr/>
        <p:txBody>
          <a:bodyPr/>
          <a:lstStyle/>
          <a:p>
            <a:fld id="{529B86CC-86F0-4D9D-9391-B8C947B5BF4D}" type="slidenum">
              <a:rPr lang="zh-CN" altLang="en-US" smtClean="0"/>
              <a:t>5</a:t>
            </a:fld>
            <a:endParaRPr lang="zh-CN" altLang="en-US"/>
          </a:p>
        </p:txBody>
      </p:sp>
      <p:pic>
        <p:nvPicPr>
          <p:cNvPr id="6" name="图片 5"/>
          <p:cNvPicPr>
            <a:picLocks noChangeAspect="1"/>
          </p:cNvPicPr>
          <p:nvPr/>
        </p:nvPicPr>
        <p:blipFill>
          <a:blip r:embed="rId2"/>
          <a:stretch>
            <a:fillRect/>
          </a:stretch>
        </p:blipFill>
        <p:spPr>
          <a:xfrm>
            <a:off x="1497180" y="1054012"/>
            <a:ext cx="8873736" cy="5428186"/>
          </a:xfrm>
          <a:prstGeom prst="rect">
            <a:avLst/>
          </a:prstGeom>
        </p:spPr>
      </p:pic>
    </p:spTree>
    <p:extLst>
      <p:ext uri="{BB962C8B-B14F-4D97-AF65-F5344CB8AC3E}">
        <p14:creationId xmlns:p14="http://schemas.microsoft.com/office/powerpoint/2010/main" val="3558693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29151"/>
            <a:ext cx="10364451" cy="492652"/>
          </a:xfrm>
        </p:spPr>
        <p:txBody>
          <a:bodyPr>
            <a:normAutofit fontScale="90000"/>
          </a:bodyPr>
          <a:lstStyle/>
          <a:p>
            <a:r>
              <a:rPr lang="zh-CN" altLang="en-US" smtClean="0"/>
              <a:t>入侵检测的典型部署模式</a:t>
            </a:r>
            <a:endParaRPr lang="zh-CN" altLang="en-US"/>
          </a:p>
        </p:txBody>
      </p:sp>
      <p:sp>
        <p:nvSpPr>
          <p:cNvPr id="3" name="灯片编号占位符 2"/>
          <p:cNvSpPr>
            <a:spLocks noGrp="1"/>
          </p:cNvSpPr>
          <p:nvPr>
            <p:ph type="sldNum" sz="quarter" idx="12"/>
          </p:nvPr>
        </p:nvSpPr>
        <p:spPr/>
        <p:txBody>
          <a:bodyPr/>
          <a:lstStyle/>
          <a:p>
            <a:fld id="{529B86CC-86F0-4D9D-9391-B8C947B5BF4D}" type="slidenum">
              <a:rPr lang="zh-CN" altLang="en-US" smtClean="0"/>
              <a:t>6</a:t>
            </a:fld>
            <a:endParaRPr lang="zh-CN" altLang="en-US"/>
          </a:p>
        </p:txBody>
      </p:sp>
      <p:pic>
        <p:nvPicPr>
          <p:cNvPr id="4" name="图片 3"/>
          <p:cNvPicPr>
            <a:picLocks noChangeAspect="1"/>
          </p:cNvPicPr>
          <p:nvPr/>
        </p:nvPicPr>
        <p:blipFill>
          <a:blip r:embed="rId2"/>
          <a:stretch>
            <a:fillRect/>
          </a:stretch>
        </p:blipFill>
        <p:spPr>
          <a:xfrm>
            <a:off x="1243268" y="967306"/>
            <a:ext cx="8895238" cy="5409524"/>
          </a:xfrm>
          <a:prstGeom prst="rect">
            <a:avLst/>
          </a:prstGeom>
        </p:spPr>
      </p:pic>
    </p:spTree>
    <p:extLst>
      <p:ext uri="{BB962C8B-B14F-4D97-AF65-F5344CB8AC3E}">
        <p14:creationId xmlns:p14="http://schemas.microsoft.com/office/powerpoint/2010/main" val="2303710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13775" y="454744"/>
            <a:ext cx="10364451" cy="1596177"/>
          </a:xfrm>
        </p:spPr>
        <p:txBody>
          <a:bodyPr/>
          <a:lstStyle/>
          <a:p>
            <a:r>
              <a:rPr lang="zh-CN" altLang="en-US" smtClean="0"/>
              <a:t>信息收集的方法</a:t>
            </a:r>
            <a:endParaRPr lang="en-US" altLang="zh-CN"/>
          </a:p>
        </p:txBody>
      </p:sp>
      <p:sp>
        <p:nvSpPr>
          <p:cNvPr id="2" name="灯片编号占位符 1"/>
          <p:cNvSpPr>
            <a:spLocks noGrp="1"/>
          </p:cNvSpPr>
          <p:nvPr>
            <p:ph type="sldNum" sz="quarter" idx="12"/>
          </p:nvPr>
        </p:nvSpPr>
        <p:spPr/>
        <p:txBody>
          <a:bodyPr/>
          <a:lstStyle/>
          <a:p>
            <a:fld id="{529B86CC-86F0-4D9D-9391-B8C947B5BF4D}" type="slidenum">
              <a:rPr lang="zh-CN" altLang="en-US" smtClean="0"/>
              <a:t>7</a:t>
            </a:fld>
            <a:endParaRPr lang="zh-CN" altLang="en-US"/>
          </a:p>
        </p:txBody>
      </p:sp>
      <p:sp>
        <p:nvSpPr>
          <p:cNvPr id="6" name="文本框 5"/>
          <p:cNvSpPr txBox="1"/>
          <p:nvPr/>
        </p:nvSpPr>
        <p:spPr>
          <a:xfrm>
            <a:off x="231494" y="2062496"/>
            <a:ext cx="11960506" cy="2677656"/>
          </a:xfrm>
          <a:prstGeom prst="rect">
            <a:avLst/>
          </a:prstGeom>
          <a:noFill/>
        </p:spPr>
        <p:txBody>
          <a:bodyPr wrap="square" rtlCol="0">
            <a:spAutoFit/>
          </a:bodyPr>
          <a:lstStyle/>
          <a:p>
            <a:r>
              <a:rPr lang="en-US" altLang="zh-CN" sz="2800" smtClean="0"/>
              <a:t>1.</a:t>
            </a:r>
            <a:r>
              <a:rPr lang="zh-CN" altLang="en-US" sz="2800" smtClean="0"/>
              <a:t>基于主机</a:t>
            </a:r>
            <a:endParaRPr lang="en-US" altLang="zh-CN" sz="2800" smtClean="0"/>
          </a:p>
          <a:p>
            <a:r>
              <a:rPr lang="en-US" altLang="zh-CN" sz="2800" smtClean="0"/>
              <a:t>2.</a:t>
            </a:r>
            <a:r>
              <a:rPr lang="zh-CN" altLang="en-US" sz="2800" smtClean="0"/>
              <a:t>基于网络</a:t>
            </a:r>
            <a:endParaRPr lang="en-US" altLang="zh-CN" sz="2800" smtClean="0"/>
          </a:p>
          <a:p>
            <a:r>
              <a:rPr lang="en-US" altLang="zh-CN" sz="2800" smtClean="0"/>
              <a:t>3.</a:t>
            </a:r>
            <a:r>
              <a:rPr lang="zh-CN" altLang="en-US" sz="2800" smtClean="0"/>
              <a:t>基于传感器：</a:t>
            </a:r>
            <a:endParaRPr lang="en-US" altLang="zh-CN" sz="2800" smtClean="0"/>
          </a:p>
          <a:p>
            <a:r>
              <a:rPr lang="en-US" altLang="zh-CN" sz="2800"/>
              <a:t> </a:t>
            </a:r>
            <a:r>
              <a:rPr lang="en-US" altLang="zh-CN" sz="2800" smtClean="0"/>
              <a:t>           -</a:t>
            </a:r>
            <a:r>
              <a:rPr lang="zh-CN" altLang="en-US" sz="2800" smtClean="0"/>
              <a:t>基于主机运行的软件</a:t>
            </a:r>
            <a:r>
              <a:rPr lang="en-US" altLang="zh-CN" sz="2800" smtClean="0"/>
              <a:t>----Snort</a:t>
            </a:r>
          </a:p>
          <a:p>
            <a:r>
              <a:rPr lang="en-US" altLang="zh-CN" sz="2800"/>
              <a:t> </a:t>
            </a:r>
            <a:r>
              <a:rPr lang="en-US" altLang="zh-CN" sz="2800" smtClean="0"/>
              <a:t>           -</a:t>
            </a:r>
            <a:r>
              <a:rPr lang="zh-CN" altLang="en-US" sz="2800" smtClean="0"/>
              <a:t>基于网络的数据捕获传感器</a:t>
            </a:r>
            <a:endParaRPr lang="en-US" altLang="zh-CN" sz="2800" smtClean="0"/>
          </a:p>
          <a:p>
            <a:r>
              <a:rPr lang="en-US" altLang="zh-CN" sz="2800"/>
              <a:t> </a:t>
            </a:r>
            <a:r>
              <a:rPr lang="en-US" altLang="zh-CN" sz="2800" smtClean="0"/>
              <a:t>           -</a:t>
            </a:r>
            <a:r>
              <a:rPr lang="zh-CN" altLang="en-US" sz="2800" smtClean="0"/>
              <a:t>物联网中的各种传感器</a:t>
            </a:r>
            <a:endParaRPr lang="zh-CN" altLang="en-US" sz="2800"/>
          </a:p>
        </p:txBody>
      </p:sp>
    </p:spTree>
    <p:extLst>
      <p:ext uri="{BB962C8B-B14F-4D97-AF65-F5344CB8AC3E}">
        <p14:creationId xmlns:p14="http://schemas.microsoft.com/office/powerpoint/2010/main" val="2534183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398179"/>
            <a:ext cx="10364451" cy="1596177"/>
          </a:xfrm>
        </p:spPr>
        <p:txBody>
          <a:bodyPr/>
          <a:lstStyle/>
          <a:p>
            <a:r>
              <a:rPr lang="en-US" altLang="zh-CN" smtClean="0"/>
              <a:t>snort</a:t>
            </a:r>
            <a:endParaRPr lang="zh-CN" altLang="en-US"/>
          </a:p>
        </p:txBody>
      </p:sp>
      <p:sp>
        <p:nvSpPr>
          <p:cNvPr id="3" name="内容占位符 2"/>
          <p:cNvSpPr>
            <a:spLocks noGrp="1"/>
          </p:cNvSpPr>
          <p:nvPr>
            <p:ph sz="quarter" idx="13"/>
          </p:nvPr>
        </p:nvSpPr>
        <p:spPr>
          <a:xfrm>
            <a:off x="1011895" y="1592019"/>
            <a:ext cx="10266329" cy="4032174"/>
          </a:xfrm>
        </p:spPr>
        <p:txBody>
          <a:bodyPr>
            <a:normAutofit/>
          </a:bodyPr>
          <a:lstStyle/>
          <a:p>
            <a:r>
              <a:rPr lang="en-US" altLang="zh-CN"/>
              <a:t>Snort</a:t>
            </a:r>
            <a:r>
              <a:rPr lang="zh-CN" altLang="en-US"/>
              <a:t>是一套开放源代码的网络入侵预防软件与网络入侵检测软件</a:t>
            </a:r>
            <a:r>
              <a:rPr lang="zh-CN" altLang="en-US" smtClean="0"/>
              <a:t>。</a:t>
            </a:r>
            <a:endParaRPr lang="en-US" altLang="zh-CN" smtClean="0"/>
          </a:p>
          <a:p>
            <a:r>
              <a:rPr lang="zh-CN" altLang="en-US"/>
              <a:t> </a:t>
            </a:r>
            <a:r>
              <a:rPr lang="en-US" altLang="zh-CN"/>
              <a:t>Snort</a:t>
            </a:r>
            <a:r>
              <a:rPr lang="zh-CN" altLang="en-US"/>
              <a:t>有三种工作模式：</a:t>
            </a:r>
          </a:p>
          <a:p>
            <a:r>
              <a:rPr lang="en-US" altLang="zh-CN"/>
              <a:t>1.</a:t>
            </a:r>
            <a:r>
              <a:rPr lang="zh-CN" altLang="en-US"/>
              <a:t>嗅探模式： 该模式下，可以解码捕获到的报文后输出到标准输出到控制台上，功能</a:t>
            </a:r>
            <a:r>
              <a:rPr lang="zh-CN" altLang="en-US" smtClean="0"/>
              <a:t>与</a:t>
            </a:r>
            <a:r>
              <a:rPr lang="en-US" altLang="zh-CN" cap="none" smtClean="0"/>
              <a:t>tcpdump</a:t>
            </a:r>
            <a:r>
              <a:rPr lang="zh-CN" altLang="en-US" cap="none" smtClean="0"/>
              <a:t>、</a:t>
            </a:r>
            <a:r>
              <a:rPr lang="en-US" altLang="zh-CN" cap="none" smtClean="0"/>
              <a:t>wireshark</a:t>
            </a:r>
            <a:r>
              <a:rPr lang="zh-CN" altLang="en-US" cap="none" smtClean="0"/>
              <a:t>类似 </a:t>
            </a:r>
          </a:p>
          <a:p>
            <a:r>
              <a:rPr lang="en-US" altLang="zh-CN" cap="none" smtClean="0"/>
              <a:t>2.</a:t>
            </a:r>
            <a:r>
              <a:rPr lang="zh-CN" altLang="en-US" cap="none" smtClean="0"/>
              <a:t>报文记录模式：该模式下，</a:t>
            </a:r>
            <a:r>
              <a:rPr lang="en-US" altLang="zh-CN" cap="none" smtClean="0"/>
              <a:t>snort</a:t>
            </a:r>
            <a:r>
              <a:rPr lang="zh-CN" altLang="en-US" cap="none" smtClean="0"/>
              <a:t>可以将捕获到的报文保存下来，用</a:t>
            </a:r>
            <a:r>
              <a:rPr lang="en-US" altLang="zh-CN" cap="none" smtClean="0"/>
              <a:t>wireshark</a:t>
            </a:r>
            <a:r>
              <a:rPr lang="zh-CN" altLang="en-US" cap="none" smtClean="0"/>
              <a:t>等工具进行后续分析</a:t>
            </a:r>
          </a:p>
          <a:p>
            <a:r>
              <a:rPr lang="en-US" altLang="zh-CN" cap="none" smtClean="0"/>
              <a:t>3. snort</a:t>
            </a:r>
            <a:r>
              <a:rPr lang="zh-CN" altLang="en-US" cap="none" smtClean="0"/>
              <a:t>的</a:t>
            </a:r>
            <a:r>
              <a:rPr lang="en-US" altLang="zh-CN" cap="none" smtClean="0"/>
              <a:t>nids</a:t>
            </a:r>
            <a:r>
              <a:rPr lang="zh-CN" altLang="en-US" cap="none" smtClean="0"/>
              <a:t>模式：这个模式为本次试验的主要工作模式，其探测入侵的方式是通过对嗅探到的数据包与规则链表进行查询匹配，如果有匹配的规则，则进行丢包或者报警</a:t>
            </a:r>
          </a:p>
          <a:p>
            <a:endParaRPr lang="zh-CN" altLang="en-US" cap="none"/>
          </a:p>
        </p:txBody>
      </p:sp>
      <p:sp>
        <p:nvSpPr>
          <p:cNvPr id="5" name="灯片编号占位符 4"/>
          <p:cNvSpPr>
            <a:spLocks noGrp="1"/>
          </p:cNvSpPr>
          <p:nvPr>
            <p:ph type="sldNum" sz="quarter" idx="12"/>
          </p:nvPr>
        </p:nvSpPr>
        <p:spPr/>
        <p:txBody>
          <a:bodyPr/>
          <a:lstStyle/>
          <a:p>
            <a:fld id="{529B86CC-86F0-4D9D-9391-B8C947B5BF4D}" type="slidenum">
              <a:rPr lang="zh-CN" altLang="en-US" smtClean="0"/>
              <a:t>8</a:t>
            </a:fld>
            <a:endParaRPr lang="zh-CN" altLang="en-US"/>
          </a:p>
        </p:txBody>
      </p:sp>
      <p:pic>
        <p:nvPicPr>
          <p:cNvPr id="6" name="图片 5" descr="https://encrypted-tbn3.gstatic.com/images?q=tbn:ANd9GcQVbV6qgyYu0bIoVkFxyEgHNrDgtgNuSiWHsy1YKf3_miqBfhK3qPTCUdg"/>
          <p:cNvPicPr/>
          <p:nvPr/>
        </p:nvPicPr>
        <p:blipFill>
          <a:blip r:embed="rId2">
            <a:extLst>
              <a:ext uri="{28A0092B-C50C-407E-A947-70E740481C1C}">
                <a14:useLocalDpi xmlns:a14="http://schemas.microsoft.com/office/drawing/2010/main" val="0"/>
              </a:ext>
            </a:extLst>
          </a:blip>
          <a:srcRect/>
          <a:stretch>
            <a:fillRect/>
          </a:stretch>
        </p:blipFill>
        <p:spPr bwMode="auto">
          <a:xfrm>
            <a:off x="3463243" y="566474"/>
            <a:ext cx="1828800" cy="857250"/>
          </a:xfrm>
          <a:prstGeom prst="rect">
            <a:avLst/>
          </a:prstGeom>
          <a:noFill/>
          <a:ln>
            <a:noFill/>
          </a:ln>
        </p:spPr>
      </p:pic>
    </p:spTree>
    <p:extLst>
      <p:ext uri="{BB962C8B-B14F-4D97-AF65-F5344CB8AC3E}">
        <p14:creationId xmlns:p14="http://schemas.microsoft.com/office/powerpoint/2010/main" val="4172720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72602" y="264350"/>
            <a:ext cx="10364451" cy="1596177"/>
          </a:xfrm>
        </p:spPr>
        <p:txBody>
          <a:bodyPr/>
          <a:lstStyle/>
          <a:p>
            <a:r>
              <a:rPr lang="en-US" altLang="zh-CN" smtClean="0"/>
              <a:t>Snort</a:t>
            </a:r>
            <a:r>
              <a:rPr lang="zh-CN" altLang="en-US" smtClean="0"/>
              <a:t>特性列表</a:t>
            </a:r>
            <a:endParaRPr lang="zh-CN" altLang="en-US"/>
          </a:p>
        </p:txBody>
      </p:sp>
      <p:sp>
        <p:nvSpPr>
          <p:cNvPr id="6" name="灯片编号占位符 5"/>
          <p:cNvSpPr>
            <a:spLocks noGrp="1"/>
          </p:cNvSpPr>
          <p:nvPr>
            <p:ph type="sldNum" sz="quarter" idx="12"/>
          </p:nvPr>
        </p:nvSpPr>
        <p:spPr/>
        <p:txBody>
          <a:bodyPr/>
          <a:lstStyle/>
          <a:p>
            <a:fld id="{529B86CC-86F0-4D9D-9391-B8C947B5BF4D}" type="slidenum">
              <a:rPr lang="zh-CN" altLang="en-US" smtClean="0"/>
              <a:t>9</a:t>
            </a:fld>
            <a:endParaRPr lang="zh-CN" altLang="en-US"/>
          </a:p>
        </p:txBody>
      </p:sp>
      <p:pic>
        <p:nvPicPr>
          <p:cNvPr id="2" name="图片 1"/>
          <p:cNvPicPr>
            <a:picLocks noChangeAspect="1"/>
          </p:cNvPicPr>
          <p:nvPr/>
        </p:nvPicPr>
        <p:blipFill>
          <a:blip r:embed="rId2"/>
          <a:stretch>
            <a:fillRect/>
          </a:stretch>
        </p:blipFill>
        <p:spPr>
          <a:xfrm>
            <a:off x="1269127" y="1319520"/>
            <a:ext cx="8951319" cy="5153498"/>
          </a:xfrm>
          <a:prstGeom prst="rect">
            <a:avLst/>
          </a:prstGeom>
        </p:spPr>
      </p:pic>
    </p:spTree>
    <p:extLst>
      <p:ext uri="{BB962C8B-B14F-4D97-AF65-F5344CB8AC3E}">
        <p14:creationId xmlns:p14="http://schemas.microsoft.com/office/powerpoint/2010/main" val="650496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1766</TotalTime>
  <Words>955</Words>
  <Application>Microsoft Office PowerPoint</Application>
  <PresentationFormat>宽屏</PresentationFormat>
  <Paragraphs>125</Paragraphs>
  <Slides>26</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宋体</vt:lpstr>
      <vt:lpstr>Arial</vt:lpstr>
      <vt:lpstr>Calibri</vt:lpstr>
      <vt:lpstr>Tw Cen MT</vt:lpstr>
      <vt:lpstr>水滴</vt:lpstr>
      <vt:lpstr>Snort入侵检测防御系统 </vt:lpstr>
      <vt:lpstr>为什么要进行入侵检测？</vt:lpstr>
      <vt:lpstr>入侵检测的作用和意义</vt:lpstr>
      <vt:lpstr>入侵检测的相关理论</vt:lpstr>
      <vt:lpstr>入侵检测技术的评价指标</vt:lpstr>
      <vt:lpstr>入侵检测的典型部署模式</vt:lpstr>
      <vt:lpstr>信息收集的方法</vt:lpstr>
      <vt:lpstr>snort</vt:lpstr>
      <vt:lpstr>Snort特性列表</vt:lpstr>
      <vt:lpstr>Snort自带规则</vt:lpstr>
      <vt:lpstr>Snort规则执行顺序</vt:lpstr>
      <vt:lpstr>Guardian-联动sonrt与防火墙的脚本</vt:lpstr>
      <vt:lpstr>Guardian相关配置</vt:lpstr>
      <vt:lpstr>Guardian的运行机制</vt:lpstr>
      <vt:lpstr>动手实验！</vt:lpstr>
      <vt:lpstr>实验环境</vt:lpstr>
      <vt:lpstr>PowerPoint 演示文稿</vt:lpstr>
      <vt:lpstr>PowerPoint 演示文稿</vt:lpstr>
      <vt:lpstr>PowerPoint 演示文稿</vt:lpstr>
      <vt:lpstr>PowerPoint 演示文稿</vt:lpstr>
      <vt:lpstr>PowerPoint 演示文稿</vt:lpstr>
      <vt:lpstr>使用guardian进行联动</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zys</dc:creator>
  <cp:lastModifiedBy>张乐</cp:lastModifiedBy>
  <cp:revision>214</cp:revision>
  <dcterms:created xsi:type="dcterms:W3CDTF">2016-10-16T05:19:49Z</dcterms:created>
  <dcterms:modified xsi:type="dcterms:W3CDTF">2016-11-24T07:50:49Z</dcterms:modified>
</cp:coreProperties>
</file>