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22" y="-14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E8B4D7-35C2-480D-8E61-527F0D0955E2}" type="datetimeFigureOut">
              <a:rPr lang="en-IN" smtClean="0"/>
              <a:t>19-11-2018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44BC0D-3AE1-4FC0-B926-88D611B988E6}"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8B4D7-35C2-480D-8E61-527F0D0955E2}" type="datetimeFigureOut">
              <a:rPr lang="en-IN" smtClean="0"/>
              <a:t>19-11-2018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44BC0D-3AE1-4FC0-B926-88D611B988E6}"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E8B4D7-35C2-480D-8E61-527F0D0955E2}" type="datetimeFigureOut">
              <a:rPr lang="en-IN" smtClean="0"/>
              <a:t>19-11-2018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44BC0D-3AE1-4FC0-B926-88D611B988E6}"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E8B4D7-35C2-480D-8E61-527F0D0955E2}" type="datetimeFigureOut">
              <a:rPr lang="en-IN" smtClean="0"/>
              <a:t>19-11-2018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44BC0D-3AE1-4FC0-B926-88D611B988E6}"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8B4D7-35C2-480D-8E61-527F0D0955E2}" type="datetimeFigureOut">
              <a:rPr lang="en-IN" smtClean="0"/>
              <a:t>19-11-2018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44BC0D-3AE1-4FC0-B926-88D611B988E6}"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DE8B4D7-35C2-480D-8E61-527F0D0955E2}" type="datetimeFigureOut">
              <a:rPr lang="en-IN" smtClean="0"/>
              <a:t>19-11-2018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44BC0D-3AE1-4FC0-B926-88D611B988E6}"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8B4D7-35C2-480D-8E61-527F0D0955E2}" type="datetimeFigureOut">
              <a:rPr lang="en-IN" smtClean="0"/>
              <a:t>19-11-2018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44BC0D-3AE1-4FC0-B926-88D611B988E6}"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E8B4D7-35C2-480D-8E61-527F0D0955E2}" type="datetimeFigureOut">
              <a:rPr lang="en-IN" smtClean="0"/>
              <a:t>19-11-2018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44BC0D-3AE1-4FC0-B926-88D611B988E6}"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8B4D7-35C2-480D-8E61-527F0D0955E2}" type="datetimeFigureOut">
              <a:rPr lang="en-IN" smtClean="0"/>
              <a:t>19-11-2018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44BC0D-3AE1-4FC0-B926-88D611B988E6}"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8B4D7-35C2-480D-8E61-527F0D0955E2}" type="datetimeFigureOut">
              <a:rPr lang="en-IN" smtClean="0"/>
              <a:t>19-11-2018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44BC0D-3AE1-4FC0-B926-88D611B988E6}"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8B4D7-35C2-480D-8E61-527F0D0955E2}" type="datetimeFigureOut">
              <a:rPr lang="en-IN" smtClean="0"/>
              <a:t>19-11-2018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44BC0D-3AE1-4FC0-B926-88D611B988E6}"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DE8B4D7-35C2-480D-8E61-527F0D0955E2}" type="datetimeFigureOut">
              <a:rPr lang="en-IN" smtClean="0"/>
              <a:t>19-11-2018</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144BC0D-3AE1-4FC0-B926-88D611B988E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39055" y="4725144"/>
            <a:ext cx="4445819" cy="1368152"/>
          </a:xfrm>
          <a:effectLst>
            <a:glow rad="228600">
              <a:schemeClr val="bg2">
                <a:lumMod val="75000"/>
                <a:alpha val="40000"/>
              </a:schemeClr>
            </a:glow>
            <a:outerShdw blurRad="63500" dist="50800" dir="5400000" sx="98000" sy="98000" rotWithShape="0">
              <a:srgbClr val="000000">
                <a:alpha val="20000"/>
              </a:srgbClr>
            </a:outerShdw>
          </a:effectLst>
        </p:spPr>
        <p:style>
          <a:lnRef idx="1">
            <a:schemeClr val="accent2"/>
          </a:lnRef>
          <a:fillRef idx="2">
            <a:schemeClr val="accent2"/>
          </a:fillRef>
          <a:effectRef idx="1">
            <a:schemeClr val="accent2"/>
          </a:effectRef>
          <a:fontRef idx="minor">
            <a:schemeClr val="dk1"/>
          </a:fontRef>
        </p:style>
        <p:txBody>
          <a:bodyPr>
            <a:normAutofit/>
          </a:bodyPr>
          <a:lstStyle/>
          <a:p>
            <a:r>
              <a:rPr lang="en-IN" b="1" dirty="0" smtClean="0">
                <a:solidFill>
                  <a:schemeClr val="bg2">
                    <a:lumMod val="25000"/>
                  </a:schemeClr>
                </a:solidFill>
              </a:rPr>
              <a:t>160030231 – </a:t>
            </a:r>
            <a:r>
              <a:rPr lang="en-IN" b="1" dirty="0" err="1" smtClean="0">
                <a:solidFill>
                  <a:schemeClr val="bg2">
                    <a:lumMod val="25000"/>
                  </a:schemeClr>
                </a:solidFill>
              </a:rPr>
              <a:t>Ch.Vijaya</a:t>
            </a:r>
            <a:r>
              <a:rPr lang="en-IN" b="1" dirty="0" smtClean="0">
                <a:solidFill>
                  <a:schemeClr val="bg2">
                    <a:lumMod val="25000"/>
                  </a:schemeClr>
                </a:solidFill>
              </a:rPr>
              <a:t> Lakshmi</a:t>
            </a:r>
            <a:endParaRPr lang="en-IN" b="1" dirty="0" smtClean="0">
              <a:solidFill>
                <a:schemeClr val="bg2">
                  <a:lumMod val="25000"/>
                </a:schemeClr>
              </a:solidFill>
            </a:endParaRPr>
          </a:p>
          <a:p>
            <a:r>
              <a:rPr lang="en-IN" b="1" dirty="0" smtClean="0">
                <a:solidFill>
                  <a:schemeClr val="bg2">
                    <a:lumMod val="25000"/>
                  </a:schemeClr>
                </a:solidFill>
              </a:rPr>
              <a:t>160031003 – </a:t>
            </a:r>
            <a:r>
              <a:rPr lang="en-IN" b="1" dirty="0" err="1" smtClean="0">
                <a:solidFill>
                  <a:schemeClr val="bg2">
                    <a:lumMod val="25000"/>
                  </a:schemeClr>
                </a:solidFill>
              </a:rPr>
              <a:t>Venkat</a:t>
            </a:r>
            <a:r>
              <a:rPr lang="en-IN" b="1" smtClean="0">
                <a:solidFill>
                  <a:schemeClr val="bg2">
                    <a:lumMod val="25000"/>
                  </a:schemeClr>
                </a:solidFill>
              </a:rPr>
              <a:t> Reddy</a:t>
            </a:r>
            <a:endParaRPr lang="en-IN" b="1" dirty="0" smtClean="0">
              <a:solidFill>
                <a:schemeClr val="bg2">
                  <a:lumMod val="25000"/>
                </a:schemeClr>
              </a:solidFill>
            </a:endParaRPr>
          </a:p>
          <a:p>
            <a:r>
              <a:rPr lang="en-IN" b="1" dirty="0" smtClean="0">
                <a:solidFill>
                  <a:schemeClr val="bg2">
                    <a:lumMod val="25000"/>
                  </a:schemeClr>
                </a:solidFill>
              </a:rPr>
              <a:t>160031555- P.G </a:t>
            </a:r>
            <a:r>
              <a:rPr lang="en-IN" b="1" dirty="0" err="1" smtClean="0">
                <a:solidFill>
                  <a:schemeClr val="bg2">
                    <a:lumMod val="25000"/>
                  </a:schemeClr>
                </a:solidFill>
              </a:rPr>
              <a:t>Jahnavi</a:t>
            </a:r>
            <a:endParaRPr lang="en-IN" b="1" dirty="0">
              <a:solidFill>
                <a:schemeClr val="bg2">
                  <a:lumMod val="25000"/>
                </a:schemeClr>
              </a:solidFill>
            </a:endParaRPr>
          </a:p>
        </p:txBody>
      </p:sp>
      <p:sp>
        <p:nvSpPr>
          <p:cNvPr id="2" name="Title 1"/>
          <p:cNvSpPr>
            <a:spLocks noGrp="1"/>
          </p:cNvSpPr>
          <p:nvPr>
            <p:ph type="ctrTitle"/>
          </p:nvPr>
        </p:nvSpPr>
        <p:spPr>
          <a:xfrm>
            <a:off x="539552" y="1052736"/>
            <a:ext cx="8424936" cy="223224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marL="182880" indent="0" algn="ctr">
              <a:buNone/>
            </a:pPr>
            <a:r>
              <a:rPr lang="en-IN" sz="48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18900000">
                    <a:prstClr val="black">
                      <a:alpha val="50000"/>
                    </a:prstClr>
                  </a:innerShdw>
                </a:effectLst>
                <a:latin typeface="Comic Sans MS" panose="030F0702030302020204" pitchFamily="66" charset="0"/>
              </a:rPr>
              <a:t>KL FACULTY FEEDBACK</a:t>
            </a:r>
            <a:br>
              <a:rPr lang="en-IN" sz="48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18900000">
                    <a:prstClr val="black">
                      <a:alpha val="50000"/>
                    </a:prstClr>
                  </a:innerShdw>
                </a:effectLst>
                <a:latin typeface="Comic Sans MS" panose="030F0702030302020204" pitchFamily="66" charset="0"/>
              </a:rPr>
            </a:br>
            <a:r>
              <a:rPr lang="en-IN" sz="48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18900000">
                    <a:prstClr val="black">
                      <a:alpha val="50000"/>
                    </a:prstClr>
                  </a:innerShdw>
                </a:effectLst>
                <a:latin typeface="Comic Sans MS" panose="030F0702030302020204" pitchFamily="66" charset="0"/>
              </a:rPr>
              <a:t>APP </a:t>
            </a:r>
            <a:endParaRPr lang="en-IN" sz="48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18900000">
                  <a:prstClr val="black">
                    <a:alpha val="50000"/>
                  </a:prstClr>
                </a:innerShdw>
              </a:effectLst>
              <a:latin typeface="Comic Sans MS" panose="030F0702030302020204" pitchFamily="66" charset="0"/>
            </a:endParaRPr>
          </a:p>
        </p:txBody>
      </p:sp>
      <p:sp>
        <p:nvSpPr>
          <p:cNvPr id="4" name="TextBox 3"/>
          <p:cNvSpPr txBox="1"/>
          <p:nvPr/>
        </p:nvSpPr>
        <p:spPr>
          <a:xfrm>
            <a:off x="3347864" y="3861048"/>
            <a:ext cx="2382383" cy="369332"/>
          </a:xfrm>
          <a:prstGeom prst="rect">
            <a:avLst/>
          </a:prstGeom>
          <a:noFill/>
        </p:spPr>
        <p:txBody>
          <a:bodyPr wrap="none" rtlCol="0">
            <a:spAutoFit/>
          </a:bodyPr>
          <a:lstStyle/>
          <a:p>
            <a:r>
              <a:rPr lang="en-IN" dirty="0" smtClean="0"/>
              <a:t>Course code-15TS301</a:t>
            </a:r>
            <a:endParaRPr lang="en-IN" dirty="0"/>
          </a:p>
        </p:txBody>
      </p:sp>
    </p:spTree>
    <p:extLst>
      <p:ext uri="{BB962C8B-B14F-4D97-AF65-F5344CB8AC3E}">
        <p14:creationId xmlns:p14="http://schemas.microsoft.com/office/powerpoint/2010/main" val="124398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8208912" cy="6632008"/>
          </a:xfrm>
          <a:prstGeom prst="rect">
            <a:avLst/>
          </a:prstGeom>
        </p:spPr>
        <p:txBody>
          <a:bodyPr wrap="square">
            <a:spAutoFit/>
          </a:bodyPr>
          <a:lstStyle/>
          <a:p>
            <a:pPr marL="342900" lvl="0" indent="-342900">
              <a:lnSpc>
                <a:spcPct val="150000"/>
              </a:lnSpc>
              <a:buClr>
                <a:schemeClr val="accent6">
                  <a:lumMod val="50000"/>
                </a:schemeClr>
              </a:buClr>
              <a:buFont typeface="Wingdings" panose="05000000000000000000" pitchFamily="2" charset="2"/>
              <a:buChar char="v"/>
            </a:pP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android.database.sqlite.SQLiteOpenHelper</a:t>
            </a:r>
            <a:r>
              <a:rPr lang="en-US" sz="2400" dirty="0" smtClean="0">
                <a:latin typeface="Times New Roman" pitchFamily="18" charset="0"/>
                <a:cs typeface="Times New Roman" pitchFamily="18" charset="0"/>
              </a:rPr>
              <a:t> class is used for database creation and version management. For performing any database operation you have to provide the implementation of </a:t>
            </a:r>
            <a:r>
              <a:rPr lang="en-US" sz="2400" dirty="0" err="1" smtClean="0">
                <a:latin typeface="Times New Roman" pitchFamily="18" charset="0"/>
                <a:cs typeface="Times New Roman" pitchFamily="18" charset="0"/>
              </a:rPr>
              <a:t>onCreate</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onUpgrade</a:t>
            </a:r>
            <a:r>
              <a:rPr lang="en-US" sz="2400" dirty="0" smtClean="0">
                <a:latin typeface="Times New Roman" pitchFamily="18" charset="0"/>
                <a:cs typeface="Times New Roman" pitchFamily="18" charset="0"/>
              </a:rPr>
              <a:t>() methods in </a:t>
            </a:r>
            <a:r>
              <a:rPr lang="en-US" sz="2400" dirty="0" err="1" smtClean="0">
                <a:latin typeface="Times New Roman" pitchFamily="18" charset="0"/>
                <a:cs typeface="Times New Roman" pitchFamily="18" charset="0"/>
              </a:rPr>
              <a:t>SQLiteOpenHelper</a:t>
            </a:r>
            <a:r>
              <a:rPr lang="en-US" sz="2400" dirty="0" smtClean="0">
                <a:latin typeface="Times New Roman" pitchFamily="18" charset="0"/>
                <a:cs typeface="Times New Roman" pitchFamily="18" charset="0"/>
              </a:rPr>
              <a:t> class.</a:t>
            </a:r>
          </a:p>
          <a:p>
            <a:pPr marL="342900" indent="-342900">
              <a:lnSpc>
                <a:spcPct val="150000"/>
              </a:lnSpc>
              <a:buClr>
                <a:schemeClr val="accent6">
                  <a:lumMod val="50000"/>
                </a:schemeClr>
              </a:buClr>
              <a:buFont typeface="Wingdings" panose="05000000000000000000" pitchFamily="2" charset="2"/>
              <a:buChar char="v"/>
            </a:pPr>
            <a:r>
              <a:rPr lang="en-US" sz="2400" b="1" dirty="0" err="1" smtClean="0">
                <a:latin typeface="Times New Roman" pitchFamily="18" charset="0"/>
                <a:cs typeface="Times New Roman" pitchFamily="18" charset="0"/>
              </a:rPr>
              <a:t>onCreate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will be called when there is no database and the app needs one.</a:t>
            </a:r>
          </a:p>
          <a:p>
            <a:pPr marL="342900" indent="-342900">
              <a:lnSpc>
                <a:spcPct val="150000"/>
              </a:lnSpc>
              <a:buClr>
                <a:schemeClr val="accent6">
                  <a:lumMod val="50000"/>
                </a:schemeClr>
              </a:buClr>
              <a:buFont typeface="Wingdings" panose="05000000000000000000" pitchFamily="2" charset="2"/>
              <a:buChar char="v"/>
            </a:pPr>
            <a:r>
              <a:rPr lang="en-US" sz="2400" b="1" dirty="0" err="1" smtClean="0">
                <a:latin typeface="Times New Roman" pitchFamily="18" charset="0"/>
                <a:cs typeface="Times New Roman" pitchFamily="18" charset="0"/>
              </a:rPr>
              <a:t>onUpgrade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will be called when schema version that we need doesn’t match with schema version of database. Hence we can figure out the best way to convert the database from older to new version.</a:t>
            </a:r>
          </a:p>
          <a:p>
            <a:pPr marL="342900" lvl="0" indent="-342900">
              <a:lnSpc>
                <a:spcPct val="150000"/>
              </a:lnSpc>
              <a:buClr>
                <a:schemeClr val="accent6">
                  <a:lumMod val="50000"/>
                </a:schemeClr>
              </a:buClr>
              <a:buFont typeface="Wingdings" panose="05000000000000000000" pitchFamily="2" charset="2"/>
              <a:buChar char="v"/>
            </a:pPr>
            <a:endParaRPr lang="en-IN" sz="2200" dirty="0">
              <a:solidFill>
                <a:schemeClr val="accent6">
                  <a:lumMod val="75000"/>
                </a:schemeClr>
              </a:solidFill>
            </a:endParaRPr>
          </a:p>
        </p:txBody>
      </p:sp>
    </p:spTree>
    <p:extLst>
      <p:ext uri="{BB962C8B-B14F-4D97-AF65-F5344CB8AC3E}">
        <p14:creationId xmlns:p14="http://schemas.microsoft.com/office/powerpoint/2010/main" val="403698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302" y="0"/>
            <a:ext cx="8280920" cy="7248138"/>
          </a:xfrm>
          <a:prstGeom prst="rect">
            <a:avLst/>
          </a:prstGeom>
        </p:spPr>
        <p:txBody>
          <a:bodyPr wrap="square">
            <a:spAutoFit/>
          </a:bodyPr>
          <a:lstStyle/>
          <a:p>
            <a:pPr lvl="0">
              <a:lnSpc>
                <a:spcPct val="150000"/>
              </a:lnSpc>
            </a:pPr>
            <a:r>
              <a:rPr lang="en-US" sz="2400" b="1" dirty="0" smtClean="0">
                <a:solidFill>
                  <a:srgbClr val="990033"/>
                </a:solidFill>
              </a:rPr>
              <a:t>Radio </a:t>
            </a:r>
            <a:r>
              <a:rPr lang="en-US" sz="2400" b="1" dirty="0">
                <a:solidFill>
                  <a:srgbClr val="990033"/>
                </a:solidFill>
              </a:rPr>
              <a:t>Button</a:t>
            </a:r>
            <a:r>
              <a:rPr lang="en-US" sz="2400" b="1" dirty="0" smtClean="0">
                <a:solidFill>
                  <a:srgbClr val="990033"/>
                </a:solidFill>
              </a:rPr>
              <a:t>:</a:t>
            </a:r>
            <a:endParaRPr lang="en-IN" sz="2400" dirty="0">
              <a:solidFill>
                <a:srgbClr val="990033"/>
              </a:solidFill>
            </a:endParaRPr>
          </a:p>
          <a:p>
            <a:pPr>
              <a:lnSpc>
                <a:spcPct val="150000"/>
              </a:lnSpc>
            </a:pPr>
            <a:r>
              <a:rPr lang="en-US" sz="2000" dirty="0" smtClean="0"/>
              <a:t>                      Radio buttons allow the user to select one option from a set. You should use radio buttons for optional sets that are mutually exclusive. To create each radio button option, create a radio button in your layout. However, because radio buttons are mutually exclusive, you must group them together inside a radio group. By grouping them together, </a:t>
            </a:r>
            <a:r>
              <a:rPr lang="en-US" sz="2000" dirty="0"/>
              <a:t>the system ensures that only one radio button can </a:t>
            </a:r>
            <a:r>
              <a:rPr lang="en-US" sz="2000" dirty="0" smtClean="0"/>
              <a:t>be </a:t>
            </a:r>
            <a:r>
              <a:rPr lang="en-US" sz="2000" dirty="0"/>
              <a:t>selected at a time</a:t>
            </a:r>
            <a:r>
              <a:rPr lang="en-US" sz="2000" dirty="0" smtClean="0"/>
              <a:t>.</a:t>
            </a:r>
          </a:p>
          <a:p>
            <a:pPr>
              <a:lnSpc>
                <a:spcPct val="150000"/>
              </a:lnSpc>
            </a:pPr>
            <a:endParaRPr lang="en-US" sz="2000" dirty="0" smtClean="0"/>
          </a:p>
          <a:p>
            <a:pPr lvl="0">
              <a:lnSpc>
                <a:spcPct val="150000"/>
              </a:lnSpc>
            </a:pPr>
            <a:r>
              <a:rPr lang="en-US" sz="2400" b="1" dirty="0">
                <a:solidFill>
                  <a:srgbClr val="990033"/>
                </a:solidFill>
              </a:rPr>
              <a:t>Spinner:</a:t>
            </a:r>
            <a:endParaRPr lang="en-IN" sz="2400" dirty="0">
              <a:solidFill>
                <a:srgbClr val="990033"/>
              </a:solidFill>
            </a:endParaRPr>
          </a:p>
          <a:p>
            <a:pPr>
              <a:lnSpc>
                <a:spcPct val="150000"/>
              </a:lnSpc>
            </a:pPr>
            <a:r>
              <a:rPr lang="en-US" sz="2000" dirty="0" smtClean="0"/>
              <a:t>                      Spinners </a:t>
            </a:r>
            <a:r>
              <a:rPr lang="en-US" sz="2000" dirty="0"/>
              <a:t>provide a quick way to select one value from a set. In the default state, a spinner shows its currently selected value. Touching the spinner displays a dropdown menu with all other available values, from which the user can select a new one.</a:t>
            </a:r>
            <a:endParaRPr lang="en-IN" sz="2000" dirty="0"/>
          </a:p>
          <a:p>
            <a:pPr>
              <a:lnSpc>
                <a:spcPct val="150000"/>
              </a:lnSpc>
            </a:pPr>
            <a:endParaRPr lang="en-IN" sz="2200" dirty="0"/>
          </a:p>
        </p:txBody>
      </p:sp>
    </p:spTree>
    <p:extLst>
      <p:ext uri="{BB962C8B-B14F-4D97-AF65-F5344CB8AC3E}">
        <p14:creationId xmlns:p14="http://schemas.microsoft.com/office/powerpoint/2010/main" val="2758343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55576" y="5373216"/>
            <a:ext cx="3562728" cy="1287834"/>
          </a:xfrm>
        </p:spPr>
        <p:txBody>
          <a:bodyPr/>
          <a:lstStyle/>
          <a:p>
            <a:pPr algn="l">
              <a:lnSpc>
                <a:spcPct val="150000"/>
              </a:lnSpc>
            </a:pPr>
            <a:r>
              <a:rPr lang="en-US" sz="1600" dirty="0">
                <a:solidFill>
                  <a:srgbClr val="990033"/>
                </a:solidFill>
              </a:rPr>
              <a:t>Login Screen: </a:t>
            </a:r>
            <a:endParaRPr lang="en-US" sz="1600" dirty="0" smtClean="0">
              <a:solidFill>
                <a:srgbClr val="990033"/>
              </a:solidFill>
            </a:endParaRPr>
          </a:p>
          <a:p>
            <a:pPr algn="l">
              <a:lnSpc>
                <a:spcPct val="150000"/>
              </a:lnSpc>
            </a:pPr>
            <a:r>
              <a:rPr lang="en-US" sz="1600" dirty="0">
                <a:solidFill>
                  <a:srgbClr val="990033"/>
                </a:solidFill>
              </a:rPr>
              <a:t>This is the login screeen.Login can be done by either Student or Faculty.</a:t>
            </a:r>
            <a:endParaRPr lang="en-IN" sz="1600" dirty="0">
              <a:solidFill>
                <a:srgbClr val="990033"/>
              </a:solidFill>
            </a:endParaRPr>
          </a:p>
        </p:txBody>
      </p:sp>
      <p:sp>
        <p:nvSpPr>
          <p:cNvPr id="4" name="Text Placeholder 3"/>
          <p:cNvSpPr>
            <a:spLocks noGrp="1"/>
          </p:cNvSpPr>
          <p:nvPr>
            <p:ph type="body" sz="quarter" idx="3"/>
          </p:nvPr>
        </p:nvSpPr>
        <p:spPr>
          <a:xfrm>
            <a:off x="5220072" y="5517232"/>
            <a:ext cx="3528392" cy="1512168"/>
          </a:xfrm>
        </p:spPr>
        <p:txBody>
          <a:bodyPr/>
          <a:lstStyle/>
          <a:p>
            <a:pPr algn="l"/>
            <a:endParaRPr lang="en-US" sz="1800" dirty="0" smtClean="0"/>
          </a:p>
          <a:p>
            <a:pPr algn="l"/>
            <a:endParaRPr lang="en-US" sz="1800" dirty="0"/>
          </a:p>
          <a:p>
            <a:pPr algn="l"/>
            <a:endParaRPr lang="en-US" sz="1800" dirty="0" smtClean="0"/>
          </a:p>
          <a:p>
            <a:pPr algn="l"/>
            <a:endParaRPr lang="en-US" sz="1800" dirty="0"/>
          </a:p>
          <a:p>
            <a:pPr algn="l">
              <a:lnSpc>
                <a:spcPct val="150000"/>
              </a:lnSpc>
            </a:pPr>
            <a:r>
              <a:rPr lang="en-US" sz="1600" dirty="0" smtClean="0">
                <a:solidFill>
                  <a:srgbClr val="990033"/>
                </a:solidFill>
              </a:rPr>
              <a:t>If </a:t>
            </a:r>
            <a:r>
              <a:rPr lang="en-US" sz="1600" dirty="0">
                <a:solidFill>
                  <a:srgbClr val="990033"/>
                </a:solidFill>
              </a:rPr>
              <a:t>login is done by student the above activity </a:t>
            </a:r>
            <a:r>
              <a:rPr lang="en-US" sz="1600" dirty="0" err="1">
                <a:solidFill>
                  <a:srgbClr val="990033"/>
                </a:solidFill>
              </a:rPr>
              <a:t>contaning</a:t>
            </a:r>
            <a:r>
              <a:rPr lang="en-US" sz="1600" dirty="0">
                <a:solidFill>
                  <a:srgbClr val="990033"/>
                </a:solidFill>
              </a:rPr>
              <a:t> image is </a:t>
            </a:r>
            <a:r>
              <a:rPr lang="en-US" sz="1600" dirty="0" err="1">
                <a:solidFill>
                  <a:srgbClr val="990033"/>
                </a:solidFill>
              </a:rPr>
              <a:t>displayed.Student</a:t>
            </a:r>
            <a:r>
              <a:rPr lang="en-US" sz="1600" dirty="0">
                <a:solidFill>
                  <a:srgbClr val="990033"/>
                </a:solidFill>
              </a:rPr>
              <a:t> has to click on this image </a:t>
            </a:r>
            <a:r>
              <a:rPr lang="en-US" sz="1600" dirty="0" err="1">
                <a:solidFill>
                  <a:srgbClr val="990033"/>
                </a:solidFill>
              </a:rPr>
              <a:t>togo</a:t>
            </a:r>
            <a:r>
              <a:rPr lang="en-US" sz="1600" dirty="0">
                <a:solidFill>
                  <a:srgbClr val="990033"/>
                </a:solidFill>
              </a:rPr>
              <a:t> to next activity</a:t>
            </a:r>
            <a:endParaRPr lang="en-IN" sz="1600" dirty="0">
              <a:solidFill>
                <a:srgbClr val="990033"/>
              </a:solidFill>
            </a:endParaRPr>
          </a:p>
          <a:p>
            <a:pPr algn="l"/>
            <a:endParaRPr lang="en-IN" sz="1200" dirty="0"/>
          </a:p>
        </p:txBody>
      </p:sp>
      <p:sp>
        <p:nvSpPr>
          <p:cNvPr id="6" name="Title 5"/>
          <p:cNvSpPr>
            <a:spLocks noGrp="1"/>
          </p:cNvSpPr>
          <p:nvPr>
            <p:ph type="title"/>
          </p:nvPr>
        </p:nvSpPr>
        <p:spPr>
          <a:xfrm>
            <a:off x="1187624" y="0"/>
            <a:ext cx="6512511" cy="1143000"/>
          </a:xfrm>
        </p:spPr>
        <p:txBody>
          <a:bodyPr/>
          <a:lstStyle/>
          <a:p>
            <a:pPr marL="0" indent="0" algn="ctr">
              <a:buNone/>
            </a:pPr>
            <a:r>
              <a:rPr lang="en-IN" dirty="0" smtClean="0">
                <a:solidFill>
                  <a:srgbClr val="660033"/>
                </a:solidFill>
              </a:rPr>
              <a:t>OUTPUT SCREENS</a:t>
            </a:r>
            <a:endParaRPr lang="en-IN" dirty="0">
              <a:solidFill>
                <a:srgbClr val="660033"/>
              </a:solidFill>
            </a:endParaRPr>
          </a:p>
        </p:txBody>
      </p:sp>
      <p:pic>
        <p:nvPicPr>
          <p:cNvPr id="7" name="Content Placeholder 6"/>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43608" y="1124744"/>
            <a:ext cx="2455832" cy="3997417"/>
          </a:xfrm>
          <a:prstGeom prst="rect">
            <a:avLst/>
          </a:prstGeom>
        </p:spPr>
      </p:pic>
      <p:pic>
        <p:nvPicPr>
          <p:cNvPr id="8" name="Content Placeholder 7"/>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864175" y="1132592"/>
            <a:ext cx="2236217" cy="3952591"/>
          </a:xfrm>
          <a:prstGeom prst="rect">
            <a:avLst/>
          </a:prstGeom>
        </p:spPr>
      </p:pic>
    </p:spTree>
    <p:extLst>
      <p:ext uri="{BB962C8B-B14F-4D97-AF65-F5344CB8AC3E}">
        <p14:creationId xmlns:p14="http://schemas.microsoft.com/office/powerpoint/2010/main" val="424629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87624" y="5517232"/>
            <a:ext cx="3528392" cy="639762"/>
          </a:xfrm>
        </p:spPr>
        <p:txBody>
          <a:bodyPr/>
          <a:lstStyle/>
          <a:p>
            <a:pPr algn="l">
              <a:lnSpc>
                <a:spcPct val="150000"/>
              </a:lnSpc>
            </a:pPr>
            <a:r>
              <a:rPr lang="en-US" sz="1600" dirty="0">
                <a:solidFill>
                  <a:srgbClr val="990033"/>
                </a:solidFill>
              </a:rPr>
              <a:t>In this activity we need to agree to the terms given by the University while giving feedback.</a:t>
            </a:r>
            <a:endParaRPr lang="en-IN" sz="1600" dirty="0">
              <a:solidFill>
                <a:srgbClr val="990033"/>
              </a:solidFill>
            </a:endParaRPr>
          </a:p>
          <a:p>
            <a:endParaRPr lang="en-IN" sz="1800" dirty="0"/>
          </a:p>
        </p:txBody>
      </p:sp>
      <p:sp>
        <p:nvSpPr>
          <p:cNvPr id="4" name="Text Placeholder 3"/>
          <p:cNvSpPr>
            <a:spLocks noGrp="1"/>
          </p:cNvSpPr>
          <p:nvPr>
            <p:ph type="body" sz="quarter" idx="3"/>
          </p:nvPr>
        </p:nvSpPr>
        <p:spPr>
          <a:xfrm>
            <a:off x="4788024" y="6597352"/>
            <a:ext cx="4248472" cy="639762"/>
          </a:xfrm>
        </p:spPr>
        <p:txBody>
          <a:bodyPr/>
          <a:lstStyle/>
          <a:p>
            <a:pPr algn="l">
              <a:lnSpc>
                <a:spcPct val="150000"/>
              </a:lnSpc>
            </a:pPr>
            <a:r>
              <a:rPr lang="en-US" sz="1600" dirty="0">
                <a:solidFill>
                  <a:srgbClr val="990033"/>
                </a:solidFill>
              </a:rPr>
              <a:t>In this page  the details of the student are displayed (Name,ID,Section) and student need to select the subject to give the feedback. After selecting subject the  respective subjects feedback form will be displayed</a:t>
            </a:r>
            <a:endParaRPr lang="en-IN" sz="1600" dirty="0">
              <a:solidFill>
                <a:srgbClr val="990033"/>
              </a:solidFill>
            </a:endParaRPr>
          </a:p>
          <a:p>
            <a:endParaRPr lang="en-IN" dirty="0"/>
          </a:p>
        </p:txBody>
      </p:sp>
      <p:pic>
        <p:nvPicPr>
          <p:cNvPr id="7" name="Content Placeholder 6"/>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619672" y="188640"/>
            <a:ext cx="2664296" cy="4210580"/>
          </a:xfrm>
          <a:prstGeom prst="rect">
            <a:avLst/>
          </a:prstGeom>
        </p:spPr>
      </p:pic>
      <p:pic>
        <p:nvPicPr>
          <p:cNvPr id="8" name="Content Placeholder 7"/>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318596" y="188640"/>
            <a:ext cx="2565772" cy="4225128"/>
          </a:xfrm>
          <a:prstGeom prst="rect">
            <a:avLst/>
          </a:prstGeom>
        </p:spPr>
      </p:pic>
    </p:spTree>
    <p:extLst>
      <p:ext uri="{BB962C8B-B14F-4D97-AF65-F5344CB8AC3E}">
        <p14:creationId xmlns:p14="http://schemas.microsoft.com/office/powerpoint/2010/main" val="331436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
          </p:nvPr>
        </p:nvSpPr>
        <p:spPr>
          <a:xfrm>
            <a:off x="1475656" y="6381328"/>
            <a:ext cx="6984776" cy="639762"/>
          </a:xfrm>
        </p:spPr>
        <p:txBody>
          <a:bodyPr/>
          <a:lstStyle/>
          <a:p>
            <a:pPr algn="l">
              <a:lnSpc>
                <a:spcPct val="150000"/>
              </a:lnSpc>
            </a:pPr>
            <a:r>
              <a:rPr lang="en-US" sz="1600" dirty="0">
                <a:solidFill>
                  <a:srgbClr val="990033"/>
                </a:solidFill>
              </a:rPr>
              <a:t>This is the feedback form regarding pbd subject. Student has to submit response for given questions. After submitting their feedback, response will be stored in their respective faculty database. Once the feedback is submitted it will be directed to the subject section page.</a:t>
            </a:r>
            <a:endParaRPr lang="en-IN" sz="1600" dirty="0">
              <a:solidFill>
                <a:srgbClr val="990033"/>
              </a:solidFill>
            </a:endParaRPr>
          </a:p>
          <a:p>
            <a:endParaRPr lang="en-IN" sz="1600" dirty="0"/>
          </a:p>
        </p:txBody>
      </p:sp>
      <p:pic>
        <p:nvPicPr>
          <p:cNvPr id="7" name="Content Placeholder 6"/>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03648" y="116632"/>
            <a:ext cx="2808312" cy="4680520"/>
          </a:xfrm>
          <a:prstGeom prst="rect">
            <a:avLst/>
          </a:prstGeom>
        </p:spPr>
      </p:pic>
      <p:pic>
        <p:nvPicPr>
          <p:cNvPr id="8" name="Content Placeholder 7"/>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364088" y="116632"/>
            <a:ext cx="2808312" cy="4680520"/>
          </a:xfrm>
          <a:prstGeom prst="rect">
            <a:avLst/>
          </a:prstGeom>
        </p:spPr>
      </p:pic>
    </p:spTree>
    <p:extLst>
      <p:ext uri="{BB962C8B-B14F-4D97-AF65-F5344CB8AC3E}">
        <p14:creationId xmlns:p14="http://schemas.microsoft.com/office/powerpoint/2010/main" val="3868180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5229200"/>
            <a:ext cx="6512511" cy="1143000"/>
          </a:xfrm>
        </p:spPr>
        <p:txBody>
          <a:bodyPr/>
          <a:lstStyle/>
          <a:p>
            <a:pPr marL="0" indent="0">
              <a:lnSpc>
                <a:spcPct val="150000"/>
              </a:lnSpc>
              <a:buNone/>
            </a:pPr>
            <a:r>
              <a:rPr lang="en-IN" sz="1600" dirty="0">
                <a:solidFill>
                  <a:srgbClr val="990033"/>
                </a:solidFill>
                <a:effectLst/>
              </a:rPr>
              <a:t>The above are the feedback forms of other subjects. Once all subjects feedback is given it will be directed to the final page.</a:t>
            </a:r>
            <a:br>
              <a:rPr lang="en-IN" sz="1600" dirty="0">
                <a:solidFill>
                  <a:srgbClr val="990033"/>
                </a:solidFill>
                <a:effectLst/>
              </a:rPr>
            </a:br>
            <a:endParaRPr lang="en-IN" sz="1600" dirty="0">
              <a:solidFill>
                <a:srgbClr val="990033"/>
              </a:solidFill>
            </a:endParaRPr>
          </a:p>
        </p:txBody>
      </p:sp>
      <p:pic>
        <p:nvPicPr>
          <p:cNvPr id="5" name="Content Placeholder 4"/>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331640" y="404664"/>
            <a:ext cx="2736304" cy="4608512"/>
          </a:xfrm>
          <a:prstGeom prst="rect">
            <a:avLst/>
          </a:prstGeom>
        </p:spPr>
      </p:pic>
      <p:pic>
        <p:nvPicPr>
          <p:cNvPr id="6" name="Content Placeholder 5"/>
          <p:cNvPicPr>
            <a:picLocks noGrp="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5220072" y="404664"/>
            <a:ext cx="2736304" cy="4608512"/>
          </a:xfrm>
          <a:prstGeom prst="rect">
            <a:avLst/>
          </a:prstGeom>
        </p:spPr>
      </p:pic>
    </p:spTree>
    <p:extLst>
      <p:ext uri="{BB962C8B-B14F-4D97-AF65-F5344CB8AC3E}">
        <p14:creationId xmlns:p14="http://schemas.microsoft.com/office/powerpoint/2010/main" val="214766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533030" cy="438250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431428"/>
            <a:ext cx="2376264" cy="429547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408926"/>
            <a:ext cx="2592288" cy="43404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p:cNvSpPr>
            <a:spLocks noChangeArrowheads="1"/>
          </p:cNvSpPr>
          <p:nvPr/>
        </p:nvSpPr>
        <p:spPr bwMode="auto">
          <a:xfrm>
            <a:off x="0" y="36734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6"/>
          <p:cNvSpPr>
            <a:spLocks noChangeArrowheads="1"/>
          </p:cNvSpPr>
          <p:nvPr/>
        </p:nvSpPr>
        <p:spPr bwMode="auto">
          <a:xfrm>
            <a:off x="0" y="7353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7"/>
          <p:cNvSpPr>
            <a:spLocks noChangeArrowheads="1"/>
          </p:cNvSpPr>
          <p:nvPr/>
        </p:nvSpPr>
        <p:spPr bwMode="auto">
          <a:xfrm>
            <a:off x="0" y="11026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1187624" y="5055443"/>
            <a:ext cx="7344816" cy="1195648"/>
          </a:xfrm>
          <a:prstGeom prst="rect">
            <a:avLst/>
          </a:prstGeom>
        </p:spPr>
        <p:txBody>
          <a:bodyPr wrap="square">
            <a:spAutoFit/>
          </a:bodyPr>
          <a:lstStyle/>
          <a:p>
            <a:pPr>
              <a:lnSpc>
                <a:spcPct val="150000"/>
              </a:lnSpc>
            </a:pPr>
            <a:r>
              <a:rPr lang="en-IN" sz="1600" b="1" dirty="0" smtClean="0">
                <a:solidFill>
                  <a:srgbClr val="990033"/>
                </a:solidFill>
                <a:effectLst/>
              </a:rPr>
              <a:t>The above is the feedback form of OS subject. Once all subjects feedback is given it will be directed to the final page.</a:t>
            </a:r>
            <a:r>
              <a:rPr lang="en-IN" b="1" dirty="0" smtClean="0">
                <a:solidFill>
                  <a:srgbClr val="990033"/>
                </a:solidFill>
                <a:effectLst/>
              </a:rPr>
              <a:t/>
            </a:r>
            <a:br>
              <a:rPr lang="en-IN" b="1" dirty="0" smtClean="0">
                <a:solidFill>
                  <a:srgbClr val="990033"/>
                </a:solidFill>
                <a:effectLst/>
              </a:rPr>
            </a:br>
            <a:endParaRPr lang="en-IN" b="1" dirty="0">
              <a:solidFill>
                <a:srgbClr val="990033"/>
              </a:solidFill>
            </a:endParaRPr>
          </a:p>
        </p:txBody>
      </p:sp>
    </p:spTree>
    <p:extLst>
      <p:ext uri="{BB962C8B-B14F-4D97-AF65-F5344CB8AC3E}">
        <p14:creationId xmlns:p14="http://schemas.microsoft.com/office/powerpoint/2010/main" val="2808609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5085184"/>
            <a:ext cx="6512511" cy="1143000"/>
          </a:xfrm>
        </p:spPr>
        <p:txBody>
          <a:bodyPr/>
          <a:lstStyle/>
          <a:p>
            <a:pPr marL="0" indent="0" algn="l">
              <a:lnSpc>
                <a:spcPct val="150000"/>
              </a:lnSpc>
              <a:buNone/>
            </a:pPr>
            <a:r>
              <a:rPr lang="en-IN" sz="1600" dirty="0">
                <a:solidFill>
                  <a:srgbClr val="990033"/>
                </a:solidFill>
                <a:effectLst/>
              </a:rPr>
              <a:t>When the faculty enters valid </a:t>
            </a:r>
            <a:r>
              <a:rPr lang="en-IN" sz="1600" dirty="0" err="1">
                <a:solidFill>
                  <a:srgbClr val="990033"/>
                </a:solidFill>
                <a:effectLst/>
              </a:rPr>
              <a:t>UserID</a:t>
            </a:r>
            <a:r>
              <a:rPr lang="en-IN" sz="1600" dirty="0">
                <a:solidFill>
                  <a:srgbClr val="990033"/>
                </a:solidFill>
                <a:effectLst/>
              </a:rPr>
              <a:t> and Password, It will be directed to the above page which contains </a:t>
            </a:r>
            <a:r>
              <a:rPr lang="en-IN" sz="1600" dirty="0" err="1">
                <a:solidFill>
                  <a:srgbClr val="990033"/>
                </a:solidFill>
                <a:effectLst/>
              </a:rPr>
              <a:t>image.If</a:t>
            </a:r>
            <a:r>
              <a:rPr lang="en-IN" sz="1600" dirty="0">
                <a:solidFill>
                  <a:srgbClr val="990033"/>
                </a:solidFill>
                <a:effectLst/>
              </a:rPr>
              <a:t>  user clicks on image it will direct to the other activity which contains details of the faculty who is currently logged in.</a:t>
            </a:r>
            <a:br>
              <a:rPr lang="en-IN" sz="1600" dirty="0">
                <a:solidFill>
                  <a:srgbClr val="990033"/>
                </a:solidFill>
                <a:effectLst/>
              </a:rPr>
            </a:br>
            <a:endParaRPr lang="en-IN" sz="1600" dirty="0">
              <a:solidFill>
                <a:srgbClr val="990033"/>
              </a:solidFill>
            </a:endParaRPr>
          </a:p>
        </p:txBody>
      </p:sp>
      <p:pic>
        <p:nvPicPr>
          <p:cNvPr id="5" name="Content Placeholder 4"/>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331640" y="332656"/>
            <a:ext cx="2736304" cy="4608512"/>
          </a:xfrm>
          <a:prstGeom prst="rect">
            <a:avLst/>
          </a:prstGeom>
        </p:spPr>
      </p:pic>
      <p:pic>
        <p:nvPicPr>
          <p:cNvPr id="6" name="Content Placeholder 5"/>
          <p:cNvPicPr>
            <a:picLocks noGrp="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5364088" y="404664"/>
            <a:ext cx="2736304" cy="4560240"/>
          </a:xfrm>
          <a:prstGeom prst="rect">
            <a:avLst/>
          </a:prstGeom>
        </p:spPr>
      </p:pic>
    </p:spTree>
    <p:extLst>
      <p:ext uri="{BB962C8B-B14F-4D97-AF65-F5344CB8AC3E}">
        <p14:creationId xmlns:p14="http://schemas.microsoft.com/office/powerpoint/2010/main" val="3633643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229200"/>
            <a:ext cx="7776864" cy="1006048"/>
          </a:xfrm>
        </p:spPr>
        <p:txBody>
          <a:bodyPr/>
          <a:lstStyle/>
          <a:p>
            <a:pPr marL="0" indent="0" algn="l">
              <a:lnSpc>
                <a:spcPct val="150000"/>
              </a:lnSpc>
              <a:buNone/>
            </a:pPr>
            <a:r>
              <a:rPr lang="en-IN" sz="1600" dirty="0">
                <a:solidFill>
                  <a:srgbClr val="990033"/>
                </a:solidFill>
                <a:effectLst/>
              </a:rPr>
              <a:t>The above activity contains the details of the faculty who is currently logged in. He can view the feedback of his respective subject by clicking on View Feedback button. After clicking on View Feedback button It will display the percentage of feedback given by students and the no of students displayed.</a:t>
            </a:r>
            <a:r>
              <a:rPr lang="en-IN" sz="1800" dirty="0">
                <a:solidFill>
                  <a:srgbClr val="990033"/>
                </a:solidFill>
                <a:effectLst/>
              </a:rPr>
              <a:t/>
            </a:r>
            <a:br>
              <a:rPr lang="en-IN" sz="1800" dirty="0">
                <a:solidFill>
                  <a:srgbClr val="990033"/>
                </a:solidFill>
                <a:effectLst/>
              </a:rPr>
            </a:br>
            <a:endParaRPr lang="en-IN" sz="1800" dirty="0">
              <a:solidFill>
                <a:srgbClr val="990033"/>
              </a:solidFill>
            </a:endParaRPr>
          </a:p>
        </p:txBody>
      </p:sp>
      <p:pic>
        <p:nvPicPr>
          <p:cNvPr id="5" name="Content Placeholder 4"/>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71601" y="116632"/>
            <a:ext cx="2952328" cy="4954147"/>
          </a:xfrm>
          <a:prstGeom prst="rect">
            <a:avLst/>
          </a:prstGeom>
        </p:spPr>
      </p:pic>
      <p:pic>
        <p:nvPicPr>
          <p:cNvPr id="6" name="Content Placeholder 5"/>
          <p:cNvPicPr>
            <a:picLocks noGrp="1"/>
          </p:cNvPicPr>
          <p:nvPr>
            <p:ph sz="quarter" idx="14"/>
          </p:nvPr>
        </p:nvPicPr>
        <p:blipFill>
          <a:blip r:embed="rId3" cstate="print">
            <a:extLst>
              <a:ext uri="{28A0092B-C50C-407E-A947-70E740481C1C}">
                <a14:useLocalDpi xmlns:a14="http://schemas.microsoft.com/office/drawing/2010/main" val="0"/>
              </a:ext>
            </a:extLst>
          </a:blip>
          <a:stretch>
            <a:fillRect/>
          </a:stretch>
        </p:blipFill>
        <p:spPr>
          <a:xfrm>
            <a:off x="5148064" y="260648"/>
            <a:ext cx="2736304" cy="4824536"/>
          </a:xfrm>
          <a:prstGeom prst="rect">
            <a:avLst/>
          </a:prstGeom>
        </p:spPr>
      </p:pic>
    </p:spTree>
    <p:extLst>
      <p:ext uri="{BB962C8B-B14F-4D97-AF65-F5344CB8AC3E}">
        <p14:creationId xmlns:p14="http://schemas.microsoft.com/office/powerpoint/2010/main" val="253842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31640" y="692696"/>
            <a:ext cx="6512511" cy="1143000"/>
          </a:xfrm>
        </p:spPr>
        <p:txBody>
          <a:bodyPr/>
          <a:lstStyle/>
          <a:p>
            <a:pPr marL="0" indent="0" algn="ctr">
              <a:buNone/>
            </a:pPr>
            <a:r>
              <a:rPr lang="en-IN" sz="4400" dirty="0" smtClean="0">
                <a:solidFill>
                  <a:srgbClr val="660033"/>
                </a:solidFill>
              </a:rPr>
              <a:t>ABSTRACT</a:t>
            </a:r>
            <a:endParaRPr lang="en-IN" sz="4400" dirty="0">
              <a:solidFill>
                <a:srgbClr val="660033"/>
              </a:solidFill>
            </a:endParaRPr>
          </a:p>
        </p:txBody>
      </p:sp>
      <p:sp>
        <p:nvSpPr>
          <p:cNvPr id="2" name="Content Placeholder 1"/>
          <p:cNvSpPr>
            <a:spLocks noGrp="1"/>
          </p:cNvSpPr>
          <p:nvPr>
            <p:ph sz="quarter" idx="13"/>
          </p:nvPr>
        </p:nvSpPr>
        <p:spPr>
          <a:xfrm>
            <a:off x="755576" y="1988840"/>
            <a:ext cx="7632848" cy="4392488"/>
          </a:xfrm>
        </p:spPr>
        <p:txBody>
          <a:bodyPr>
            <a:noAutofit/>
          </a:bodyPr>
          <a:lstStyle/>
          <a:p>
            <a:pPr marL="45720" indent="0">
              <a:lnSpc>
                <a:spcPct val="170000"/>
              </a:lnSpc>
              <a:buNone/>
            </a:pPr>
            <a:r>
              <a:rPr lang="en-US" sz="2000" dirty="0"/>
              <a:t> </a:t>
            </a:r>
            <a:r>
              <a:rPr lang="en-US" sz="2000" dirty="0" smtClean="0"/>
              <a:t>                        The </a:t>
            </a:r>
            <a:r>
              <a:rPr lang="en-US" sz="2000" dirty="0"/>
              <a:t>objective of this application is to make the process of taking feedback from the students in online regarding the lecturer’s teaching. With this, the institutes can access the feedback reports in a faster way and without any loss of data. The application should evaluate the answers given by the students based on the feedback and grade has to be generated to the faculty</a:t>
            </a:r>
            <a:r>
              <a:rPr lang="en-US" sz="2000" dirty="0" smtClean="0"/>
              <a:t>.</a:t>
            </a:r>
          </a:p>
          <a:p>
            <a:pPr marL="45720" indent="0">
              <a:lnSpc>
                <a:spcPct val="170000"/>
              </a:lnSpc>
              <a:buNone/>
            </a:pPr>
            <a:endParaRPr lang="en-US" sz="1400" dirty="0" smtClean="0"/>
          </a:p>
        </p:txBody>
      </p:sp>
    </p:spTree>
    <p:extLst>
      <p:ext uri="{BB962C8B-B14F-4D97-AF65-F5344CB8AC3E}">
        <p14:creationId xmlns:p14="http://schemas.microsoft.com/office/powerpoint/2010/main" val="381782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548680"/>
            <a:ext cx="6512511" cy="1143000"/>
          </a:xfrm>
        </p:spPr>
        <p:txBody>
          <a:bodyPr/>
          <a:lstStyle/>
          <a:p>
            <a:pPr marL="0" indent="0" algn="ctr">
              <a:buNone/>
            </a:pPr>
            <a:r>
              <a:rPr lang="en-IN" dirty="0" smtClean="0">
                <a:solidFill>
                  <a:srgbClr val="660033"/>
                </a:solidFill>
              </a:rPr>
              <a:t>METHODOLOGY</a:t>
            </a:r>
            <a:endParaRPr lang="en-IN" dirty="0">
              <a:solidFill>
                <a:srgbClr val="660033"/>
              </a:solidFill>
            </a:endParaRPr>
          </a:p>
        </p:txBody>
      </p:sp>
      <p:sp>
        <p:nvSpPr>
          <p:cNvPr id="3" name="Content Placeholder 2"/>
          <p:cNvSpPr>
            <a:spLocks noGrp="1"/>
          </p:cNvSpPr>
          <p:nvPr>
            <p:ph sz="quarter" idx="13"/>
          </p:nvPr>
        </p:nvSpPr>
        <p:spPr>
          <a:xfrm>
            <a:off x="251520" y="1556792"/>
            <a:ext cx="8352928" cy="4608512"/>
          </a:xfrm>
        </p:spPr>
        <p:txBody>
          <a:bodyPr>
            <a:normAutofit lnSpcReduction="10000"/>
          </a:bodyPr>
          <a:lstStyle/>
          <a:p>
            <a:endParaRPr lang="en-US" dirty="0" smtClean="0"/>
          </a:p>
          <a:p>
            <a:pPr marL="45720" indent="0">
              <a:lnSpc>
                <a:spcPct val="150000"/>
              </a:lnSpc>
              <a:buNone/>
            </a:pPr>
            <a:r>
              <a:rPr lang="en-US" sz="2000" dirty="0" smtClean="0"/>
              <a:t>                 Student </a:t>
            </a:r>
            <a:r>
              <a:rPr lang="en-US" sz="2000" dirty="0"/>
              <a:t>will login in their login form with proper id and password. Student can rate their faculty members according to their teaching style, knowledge, discipline and punctuality. Faculty can view total evaluated feedback given by students. </a:t>
            </a:r>
            <a:endParaRPr lang="en-US" sz="2000" dirty="0" smtClean="0"/>
          </a:p>
          <a:p>
            <a:pPr marL="45720" indent="0">
              <a:lnSpc>
                <a:spcPct val="150000"/>
              </a:lnSpc>
              <a:buNone/>
            </a:pPr>
            <a:r>
              <a:rPr lang="en-US" sz="2000" dirty="0" smtClean="0"/>
              <a:t>Our </a:t>
            </a:r>
            <a:r>
              <a:rPr lang="en-US" sz="2000" dirty="0"/>
              <a:t>project is composed of three modules:</a:t>
            </a:r>
            <a:endParaRPr lang="en-IN" sz="2000" dirty="0"/>
          </a:p>
          <a:p>
            <a:pPr marL="45720" indent="0">
              <a:lnSpc>
                <a:spcPct val="150000"/>
              </a:lnSpc>
              <a:buNone/>
            </a:pPr>
            <a:r>
              <a:rPr lang="en-US" sz="2000" dirty="0"/>
              <a:t>1. Login Module</a:t>
            </a:r>
            <a:endParaRPr lang="en-IN" sz="2000" dirty="0"/>
          </a:p>
          <a:p>
            <a:pPr marL="45720" indent="0">
              <a:lnSpc>
                <a:spcPct val="150000"/>
              </a:lnSpc>
              <a:buNone/>
            </a:pPr>
            <a:r>
              <a:rPr lang="en-US" sz="2000" dirty="0"/>
              <a:t>2. Student Module</a:t>
            </a:r>
            <a:endParaRPr lang="en-IN" sz="2000" dirty="0"/>
          </a:p>
          <a:p>
            <a:pPr marL="45720" indent="0">
              <a:lnSpc>
                <a:spcPct val="150000"/>
              </a:lnSpc>
              <a:buNone/>
            </a:pPr>
            <a:r>
              <a:rPr lang="en-US" sz="2000" dirty="0"/>
              <a:t>3. Faculty Module</a:t>
            </a:r>
            <a:endParaRPr lang="en-IN" sz="2000" dirty="0"/>
          </a:p>
          <a:p>
            <a:pPr marL="45720" indent="0">
              <a:buNone/>
            </a:pPr>
            <a:endParaRPr lang="en-IN" dirty="0"/>
          </a:p>
        </p:txBody>
      </p:sp>
    </p:spTree>
    <p:extLst>
      <p:ext uri="{BB962C8B-B14F-4D97-AF65-F5344CB8AC3E}">
        <p14:creationId xmlns:p14="http://schemas.microsoft.com/office/powerpoint/2010/main" val="179999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260648"/>
            <a:ext cx="8280920" cy="5478423"/>
          </a:xfrm>
          <a:prstGeom prst="rect">
            <a:avLst/>
          </a:prstGeom>
        </p:spPr>
        <p:txBody>
          <a:bodyPr wrap="square">
            <a:spAutoFit/>
          </a:bodyPr>
          <a:lstStyle/>
          <a:p>
            <a:pPr>
              <a:lnSpc>
                <a:spcPct val="150000"/>
              </a:lnSpc>
            </a:pPr>
            <a:r>
              <a:rPr lang="en-US" sz="2000" b="1" dirty="0" smtClean="0">
                <a:solidFill>
                  <a:schemeClr val="accent6">
                    <a:lumMod val="50000"/>
                  </a:schemeClr>
                </a:solidFill>
              </a:rPr>
              <a:t>Login Module:</a:t>
            </a:r>
            <a:endParaRPr lang="en-IN" sz="2000" dirty="0" smtClean="0">
              <a:solidFill>
                <a:schemeClr val="accent6">
                  <a:lumMod val="50000"/>
                </a:schemeClr>
              </a:solidFill>
            </a:endParaRPr>
          </a:p>
          <a:p>
            <a:pPr>
              <a:lnSpc>
                <a:spcPct val="150000"/>
              </a:lnSpc>
            </a:pPr>
            <a:r>
              <a:rPr lang="en-US" sz="2000" dirty="0" smtClean="0"/>
              <a:t>                    Student and Faculty can login using their username and password. Information regarding student and faculty is stored in database. Login is successful only when username and password entered are in database.</a:t>
            </a:r>
            <a:endParaRPr lang="en-IN" sz="2000" dirty="0" smtClean="0"/>
          </a:p>
          <a:p>
            <a:pPr>
              <a:lnSpc>
                <a:spcPct val="150000"/>
              </a:lnSpc>
            </a:pPr>
            <a:endParaRPr lang="en-US" sz="2000" b="1" dirty="0" smtClean="0"/>
          </a:p>
          <a:p>
            <a:pPr>
              <a:lnSpc>
                <a:spcPct val="150000"/>
              </a:lnSpc>
            </a:pPr>
            <a:r>
              <a:rPr lang="en-US" sz="2000" b="1" dirty="0" smtClean="0">
                <a:solidFill>
                  <a:schemeClr val="accent6">
                    <a:lumMod val="50000"/>
                  </a:schemeClr>
                </a:solidFill>
              </a:rPr>
              <a:t>Student Module:</a:t>
            </a:r>
            <a:endParaRPr lang="en-IN" sz="2000" dirty="0" smtClean="0">
              <a:solidFill>
                <a:schemeClr val="accent6">
                  <a:lumMod val="50000"/>
                </a:schemeClr>
              </a:solidFill>
            </a:endParaRPr>
          </a:p>
          <a:p>
            <a:pPr>
              <a:lnSpc>
                <a:spcPct val="150000"/>
              </a:lnSpc>
            </a:pPr>
            <a:r>
              <a:rPr lang="en-US" sz="2000" dirty="0" smtClean="0"/>
              <a:t>                    Once student logins using their username and password student’s details namely Student’s name, id, section are displayed. Student selects the subject and gives the feedback for the respective faculty. Feedback given by the student is stored in faculty database.</a:t>
            </a:r>
            <a:endParaRPr lang="en-IN" sz="2000" dirty="0" smtClean="0"/>
          </a:p>
          <a:p>
            <a:r>
              <a:rPr lang="en-US" sz="2000" dirty="0" smtClean="0"/>
              <a:t> </a:t>
            </a:r>
            <a:endParaRPr lang="en-IN" sz="2000" dirty="0"/>
          </a:p>
        </p:txBody>
      </p:sp>
    </p:spTree>
    <p:extLst>
      <p:ext uri="{BB962C8B-B14F-4D97-AF65-F5344CB8AC3E}">
        <p14:creationId xmlns:p14="http://schemas.microsoft.com/office/powerpoint/2010/main" val="38111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692696"/>
            <a:ext cx="8712968" cy="5586145"/>
          </a:xfrm>
          <a:prstGeom prst="rect">
            <a:avLst/>
          </a:prstGeom>
        </p:spPr>
        <p:txBody>
          <a:bodyPr wrap="square">
            <a:spAutoFit/>
          </a:bodyPr>
          <a:lstStyle/>
          <a:p>
            <a:pPr>
              <a:lnSpc>
                <a:spcPct val="150000"/>
              </a:lnSpc>
            </a:pPr>
            <a:r>
              <a:rPr lang="en-US" sz="2000" b="1" dirty="0" smtClean="0">
                <a:solidFill>
                  <a:schemeClr val="accent6">
                    <a:lumMod val="50000"/>
                  </a:schemeClr>
                </a:solidFill>
              </a:rPr>
              <a:t>Faculty Module:</a:t>
            </a:r>
            <a:endParaRPr lang="en-US" sz="2000" dirty="0" smtClean="0">
              <a:solidFill>
                <a:schemeClr val="accent6">
                  <a:lumMod val="50000"/>
                </a:schemeClr>
              </a:solidFill>
            </a:endParaRPr>
          </a:p>
          <a:p>
            <a:pPr>
              <a:lnSpc>
                <a:spcPct val="150000"/>
              </a:lnSpc>
            </a:pPr>
            <a:r>
              <a:rPr lang="en-US" sz="2000" dirty="0" smtClean="0"/>
              <a:t>                    After successful login of the faculty , the details of the faculty : Name, Id, Section are displayed . Faculty can view their feedback percentage and number of students who have submitted their feedback. Feedback percentage is calculated on basis of the response given by the student.</a:t>
            </a:r>
            <a:endParaRPr lang="en-IN" sz="2000" dirty="0" smtClean="0"/>
          </a:p>
          <a:p>
            <a:pPr>
              <a:lnSpc>
                <a:spcPct val="150000"/>
              </a:lnSpc>
            </a:pPr>
            <a:endParaRPr lang="en-US" sz="2000" dirty="0" smtClean="0"/>
          </a:p>
          <a:p>
            <a:pPr>
              <a:lnSpc>
                <a:spcPct val="150000"/>
              </a:lnSpc>
            </a:pPr>
            <a:r>
              <a:rPr lang="en-US" sz="2000" dirty="0" smtClean="0"/>
              <a:t> Feedback Percentage= ( no . of points given by the students) *100/(Total number of points)</a:t>
            </a:r>
            <a:endParaRPr lang="en-IN" sz="2000" dirty="0" smtClean="0"/>
          </a:p>
          <a:p>
            <a:pPr>
              <a:lnSpc>
                <a:spcPct val="150000"/>
              </a:lnSpc>
            </a:pPr>
            <a:endParaRPr lang="en-US" sz="2000" dirty="0" smtClean="0"/>
          </a:p>
          <a:p>
            <a:pPr>
              <a:lnSpc>
                <a:spcPct val="150000"/>
              </a:lnSpc>
            </a:pPr>
            <a:r>
              <a:rPr lang="en-US" sz="2000" dirty="0" smtClean="0"/>
              <a:t>If the student opts for Excellent or Good then the faculty is awarded with one point.</a:t>
            </a:r>
            <a:endParaRPr lang="en-IN" sz="2000" dirty="0" smtClean="0"/>
          </a:p>
        </p:txBody>
      </p:sp>
    </p:spTree>
    <p:extLst>
      <p:ext uri="{BB962C8B-B14F-4D97-AF65-F5344CB8AC3E}">
        <p14:creationId xmlns:p14="http://schemas.microsoft.com/office/powerpoint/2010/main" val="36887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0"/>
            <a:ext cx="6192688" cy="360040"/>
          </a:xfrm>
        </p:spPr>
        <p:txBody>
          <a:bodyPr/>
          <a:lstStyle/>
          <a:p>
            <a:pPr marL="0" indent="0" algn="ctr">
              <a:buNone/>
            </a:pPr>
            <a:r>
              <a:rPr lang="en-IN" sz="2400" dirty="0" smtClean="0">
                <a:solidFill>
                  <a:srgbClr val="660033"/>
                </a:solidFill>
              </a:rPr>
              <a:t>DATA FLOW DIAGRAM</a:t>
            </a:r>
            <a:endParaRPr lang="en-IN" sz="2400" dirty="0">
              <a:solidFill>
                <a:srgbClr val="660033"/>
              </a:solidFill>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547664" y="476672"/>
            <a:ext cx="6480719" cy="6381328"/>
          </a:xfrm>
        </p:spPr>
      </p:pic>
    </p:spTree>
    <p:extLst>
      <p:ext uri="{BB962C8B-B14F-4D97-AF65-F5344CB8AC3E}">
        <p14:creationId xmlns:p14="http://schemas.microsoft.com/office/powerpoint/2010/main" val="46618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04664"/>
            <a:ext cx="6512511" cy="1143000"/>
          </a:xfrm>
        </p:spPr>
        <p:txBody>
          <a:bodyPr/>
          <a:lstStyle/>
          <a:p>
            <a:pPr marL="0" indent="0" algn="ctr">
              <a:buNone/>
            </a:pPr>
            <a:r>
              <a:rPr lang="en-IN" dirty="0" smtClean="0">
                <a:solidFill>
                  <a:srgbClr val="660033"/>
                </a:solidFill>
              </a:rPr>
              <a:t>IMPLEMENTATION</a:t>
            </a:r>
            <a:endParaRPr lang="en-IN" dirty="0">
              <a:solidFill>
                <a:srgbClr val="660033"/>
              </a:solidFill>
            </a:endParaRPr>
          </a:p>
        </p:txBody>
      </p:sp>
      <p:sp>
        <p:nvSpPr>
          <p:cNvPr id="3" name="Content Placeholder 2"/>
          <p:cNvSpPr>
            <a:spLocks noGrp="1"/>
          </p:cNvSpPr>
          <p:nvPr>
            <p:ph sz="quarter" idx="13"/>
          </p:nvPr>
        </p:nvSpPr>
        <p:spPr>
          <a:xfrm>
            <a:off x="683568" y="1484784"/>
            <a:ext cx="8280920" cy="5112568"/>
          </a:xfrm>
        </p:spPr>
        <p:txBody>
          <a:bodyPr/>
          <a:lstStyle/>
          <a:p>
            <a:pPr marL="45720" indent="0">
              <a:lnSpc>
                <a:spcPct val="150000"/>
              </a:lnSpc>
              <a:buNone/>
            </a:pPr>
            <a:r>
              <a:rPr lang="en-US" dirty="0"/>
              <a:t>Concepts that are used in the implementation of the project are</a:t>
            </a:r>
            <a:r>
              <a:rPr lang="en-US" dirty="0" smtClean="0"/>
              <a:t>:</a:t>
            </a:r>
          </a:p>
          <a:p>
            <a:pPr>
              <a:lnSpc>
                <a:spcPct val="150000"/>
              </a:lnSpc>
              <a:buClr>
                <a:schemeClr val="accent6">
                  <a:lumMod val="50000"/>
                </a:schemeClr>
              </a:buClr>
              <a:buFont typeface="Wingdings" panose="05000000000000000000" pitchFamily="2" charset="2"/>
              <a:buChar char="v"/>
            </a:pPr>
            <a:r>
              <a:rPr lang="en-US" b="1" dirty="0"/>
              <a:t>Explicit </a:t>
            </a:r>
            <a:r>
              <a:rPr lang="en-US" b="1" dirty="0" smtClean="0"/>
              <a:t>Intent</a:t>
            </a:r>
          </a:p>
          <a:p>
            <a:pPr lvl="0">
              <a:lnSpc>
                <a:spcPct val="150000"/>
              </a:lnSpc>
              <a:buClr>
                <a:schemeClr val="accent6">
                  <a:lumMod val="50000"/>
                </a:schemeClr>
              </a:buClr>
              <a:buFont typeface="Wingdings" panose="05000000000000000000" pitchFamily="2" charset="2"/>
              <a:buChar char="v"/>
            </a:pPr>
            <a:r>
              <a:rPr lang="en-US" b="1" dirty="0"/>
              <a:t>SQLite </a:t>
            </a:r>
            <a:r>
              <a:rPr lang="en-US" b="1" dirty="0" smtClean="0"/>
              <a:t>Database</a:t>
            </a:r>
          </a:p>
          <a:p>
            <a:pPr lvl="0">
              <a:lnSpc>
                <a:spcPct val="150000"/>
              </a:lnSpc>
              <a:buClr>
                <a:schemeClr val="accent6">
                  <a:lumMod val="50000"/>
                </a:schemeClr>
              </a:buClr>
              <a:buFont typeface="Wingdings" panose="05000000000000000000" pitchFamily="2" charset="2"/>
              <a:buChar char="v"/>
            </a:pPr>
            <a:r>
              <a:rPr lang="en-US" b="1" dirty="0"/>
              <a:t>Radio </a:t>
            </a:r>
            <a:r>
              <a:rPr lang="en-US" b="1" dirty="0" smtClean="0"/>
              <a:t>Button</a:t>
            </a:r>
          </a:p>
          <a:p>
            <a:pPr lvl="0">
              <a:lnSpc>
                <a:spcPct val="150000"/>
              </a:lnSpc>
              <a:buClr>
                <a:schemeClr val="accent6">
                  <a:lumMod val="50000"/>
                </a:schemeClr>
              </a:buClr>
              <a:buFont typeface="Wingdings" panose="05000000000000000000" pitchFamily="2" charset="2"/>
              <a:buChar char="v"/>
            </a:pPr>
            <a:r>
              <a:rPr lang="en-US" b="1" dirty="0" smtClean="0"/>
              <a:t>Spinner</a:t>
            </a:r>
          </a:p>
          <a:p>
            <a:pPr marL="45720" lvl="0" indent="0">
              <a:buNone/>
            </a:pPr>
            <a:endParaRPr lang="en-IN" dirty="0"/>
          </a:p>
          <a:p>
            <a:pPr marL="45720" indent="0">
              <a:buNone/>
            </a:pPr>
            <a:endParaRPr lang="en-IN" dirty="0"/>
          </a:p>
        </p:txBody>
      </p:sp>
    </p:spTree>
    <p:extLst>
      <p:ext uri="{BB962C8B-B14F-4D97-AF65-F5344CB8AC3E}">
        <p14:creationId xmlns:p14="http://schemas.microsoft.com/office/powerpoint/2010/main" val="363800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3568" y="548680"/>
            <a:ext cx="8136904" cy="5544616"/>
          </a:xfrm>
        </p:spPr>
        <p:txBody>
          <a:bodyPr/>
          <a:lstStyle/>
          <a:p>
            <a:pPr marL="45720" lvl="0" indent="0">
              <a:lnSpc>
                <a:spcPct val="150000"/>
              </a:lnSpc>
              <a:buNone/>
            </a:pPr>
            <a:r>
              <a:rPr lang="en-US" sz="2600" b="1" dirty="0">
                <a:solidFill>
                  <a:srgbClr val="990033"/>
                </a:solidFill>
              </a:rPr>
              <a:t>Explicit Intent:</a:t>
            </a:r>
            <a:endParaRPr lang="en-IN" sz="2600" b="1" dirty="0">
              <a:solidFill>
                <a:srgbClr val="990033"/>
              </a:solidFill>
            </a:endParaRPr>
          </a:p>
          <a:p>
            <a:pPr marL="45720" indent="0">
              <a:lnSpc>
                <a:spcPct val="150000"/>
              </a:lnSpc>
              <a:buNone/>
            </a:pPr>
            <a:r>
              <a:rPr lang="en-US" dirty="0"/>
              <a:t>                             It </a:t>
            </a:r>
            <a:r>
              <a:rPr lang="en-US" dirty="0" smtClean="0"/>
              <a:t>specifies </a:t>
            </a:r>
            <a:r>
              <a:rPr lang="en-US" dirty="0"/>
              <a:t>which application will satisfy the intent, by supplying either the target app's package name or a fully-qualified component class name. You'll typically use an explicit intent to start a component in your own app, because you know the class name of the activity or service you want to start. For example, you might start a new activity within your app in response to a user action, or start a service to download a file in the background.</a:t>
            </a:r>
            <a:endParaRPr lang="en-IN" dirty="0"/>
          </a:p>
          <a:p>
            <a:pPr marL="45720" indent="0">
              <a:buNone/>
            </a:pPr>
            <a:endParaRPr lang="en-IN" dirty="0"/>
          </a:p>
        </p:txBody>
      </p:sp>
    </p:spTree>
    <p:extLst>
      <p:ext uri="{BB962C8B-B14F-4D97-AF65-F5344CB8AC3E}">
        <p14:creationId xmlns:p14="http://schemas.microsoft.com/office/powerpoint/2010/main" val="78505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92696"/>
            <a:ext cx="8208912" cy="5955476"/>
          </a:xfrm>
          <a:prstGeom prst="rect">
            <a:avLst/>
          </a:prstGeom>
        </p:spPr>
        <p:txBody>
          <a:bodyPr wrap="square">
            <a:spAutoFit/>
          </a:bodyPr>
          <a:lstStyle/>
          <a:p>
            <a:pPr lvl="0"/>
            <a:r>
              <a:rPr lang="en-US" sz="2400" b="1" dirty="0">
                <a:solidFill>
                  <a:srgbClr val="990033"/>
                </a:solidFill>
              </a:rPr>
              <a:t>SQLite </a:t>
            </a:r>
            <a:r>
              <a:rPr lang="en-US" sz="2400" b="1" dirty="0" smtClean="0">
                <a:solidFill>
                  <a:srgbClr val="990033"/>
                </a:solidFill>
              </a:rPr>
              <a:t>Database:</a:t>
            </a:r>
            <a:endParaRPr lang="en-US" sz="2200" b="1" dirty="0">
              <a:solidFill>
                <a:srgbClr val="990033"/>
              </a:solidFill>
              <a:latin typeface="Times New Roman" pitchFamily="18" charset="0"/>
              <a:cs typeface="Times New Roman" pitchFamily="18" charset="0"/>
            </a:endParaRPr>
          </a:p>
          <a:p>
            <a:pPr lvl="0">
              <a:lnSpc>
                <a:spcPct val="150000"/>
              </a:lnSpc>
            </a:pPr>
            <a:r>
              <a:rPr lang="en-US" sz="2200" b="1" dirty="0" smtClean="0">
                <a:solidFill>
                  <a:schemeClr val="accent6">
                    <a:lumMod val="75000"/>
                  </a:schemeClr>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It is an open source relational database that is used to perform database operations on android devices such as storing, manipulating, retrieving, persistence data from database. It is embedded in android by default so there is no need to perform any database support.</a:t>
            </a:r>
          </a:p>
          <a:p>
            <a:pPr marL="342900" lvl="0" indent="-342900">
              <a:lnSpc>
                <a:spcPct val="150000"/>
              </a:lnSpc>
              <a:buClr>
                <a:schemeClr val="accent6">
                  <a:lumMod val="50000"/>
                </a:schemeClr>
              </a:buClr>
              <a:buFont typeface="Wingdings" panose="05000000000000000000" pitchFamily="2" charset="2"/>
              <a:buChar char="v"/>
            </a:pPr>
            <a:r>
              <a:rPr lang="en-US" sz="2400" dirty="0" smtClean="0">
                <a:latin typeface="Times New Roman" pitchFamily="18" charset="0"/>
                <a:cs typeface="Times New Roman" pitchFamily="18" charset="0"/>
              </a:rPr>
              <a:t>The main package is </a:t>
            </a:r>
            <a:r>
              <a:rPr lang="en-US" sz="2400" dirty="0" err="1" smtClean="0">
                <a:latin typeface="Times New Roman" pitchFamily="18" charset="0"/>
                <a:cs typeface="Times New Roman" pitchFamily="18" charset="0"/>
              </a:rPr>
              <a:t>android.database.sqlite</a:t>
            </a:r>
            <a:r>
              <a:rPr lang="en-US" sz="2400" dirty="0" smtClean="0">
                <a:latin typeface="Times New Roman" pitchFamily="18" charset="0"/>
                <a:cs typeface="Times New Roman" pitchFamily="18" charset="0"/>
              </a:rPr>
              <a:t> that contains the classes to manage your own databases.</a:t>
            </a:r>
          </a:p>
          <a:p>
            <a:pPr marL="342900" lvl="0" indent="-342900">
              <a:lnSpc>
                <a:spcPct val="150000"/>
              </a:lnSpc>
              <a:buClr>
                <a:schemeClr val="accent6">
                  <a:lumMod val="50000"/>
                </a:schemeClr>
              </a:buClr>
              <a:buFont typeface="Wingdings" panose="05000000000000000000" pitchFamily="2" charset="2"/>
              <a:buChar char="v"/>
            </a:pPr>
            <a:r>
              <a:rPr lang="en-US" sz="2400" dirty="0" err="1" smtClean="0">
                <a:latin typeface="Times New Roman" pitchFamily="18" charset="0"/>
                <a:cs typeface="Times New Roman" pitchFamily="18" charset="0"/>
              </a:rPr>
              <a:t>SQLiteOpenHelper</a:t>
            </a:r>
            <a:r>
              <a:rPr lang="en-US" sz="2400" dirty="0" smtClean="0">
                <a:latin typeface="Times New Roman" pitchFamily="18" charset="0"/>
                <a:cs typeface="Times New Roman" pitchFamily="18" charset="0"/>
              </a:rPr>
              <a:t> , it provides the functionality to use SQLite Databases.</a:t>
            </a:r>
          </a:p>
          <a:p>
            <a:pPr lvl="0">
              <a:lnSpc>
                <a:spcPct val="150000"/>
              </a:lnSpc>
            </a:pPr>
            <a:endParaRPr lang="en-IN" sz="2200" dirty="0">
              <a:solidFill>
                <a:schemeClr val="accent6">
                  <a:lumMod val="75000"/>
                </a:schemeClr>
              </a:solidFill>
            </a:endParaRPr>
          </a:p>
        </p:txBody>
      </p:sp>
    </p:spTree>
    <p:extLst>
      <p:ext uri="{BB962C8B-B14F-4D97-AF65-F5344CB8AC3E}">
        <p14:creationId xmlns:p14="http://schemas.microsoft.com/office/powerpoint/2010/main" val="3122174142"/>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114</TotalTime>
  <Words>944</Words>
  <Application>Microsoft Office PowerPoint</Application>
  <PresentationFormat>On-screen Show (4:3)</PresentationFormat>
  <Paragraphs>65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Slipstream</vt:lpstr>
      <vt:lpstr>KL FACULTY FEEDBACK APP </vt:lpstr>
      <vt:lpstr>ABSTRACT</vt:lpstr>
      <vt:lpstr>METHODOLOGY</vt:lpstr>
      <vt:lpstr>PowerPoint Presentation</vt:lpstr>
      <vt:lpstr>PowerPoint Presentation</vt:lpstr>
      <vt:lpstr>DATA FLOW DIAGRAM</vt:lpstr>
      <vt:lpstr>IMPLEMENTATION</vt:lpstr>
      <vt:lpstr>PowerPoint Presentation</vt:lpstr>
      <vt:lpstr>PowerPoint Presentation</vt:lpstr>
      <vt:lpstr>PowerPoint Presentation</vt:lpstr>
      <vt:lpstr>PowerPoint Presentation</vt:lpstr>
      <vt:lpstr>OUTPUT SCREENS</vt:lpstr>
      <vt:lpstr>PowerPoint Presentation</vt:lpstr>
      <vt:lpstr>PowerPoint Presentation</vt:lpstr>
      <vt:lpstr>The above are the feedback forms of other subjects. Once all subjects feedback is given it will be directed to the final page. </vt:lpstr>
      <vt:lpstr>PowerPoint Presentation</vt:lpstr>
      <vt:lpstr>When the faculty enters valid UserID and Password, It will be directed to the above page which contains image.If  user clicks on image it will direct to the other activity which contains details of the faculty who is currently logged in. </vt:lpstr>
      <vt:lpstr>The above activity contains the details of the faculty who is currently logged in. He can view the feedback of his respective subject by clicking on View Feedback button. After clicking on View Feedback button It will display the percentage of feedback given by students and the no of students displayed.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 FACULTY FEEDBACK APP</dc:title>
  <dc:creator>mylaptop</dc:creator>
  <cp:lastModifiedBy>mylaptop</cp:lastModifiedBy>
  <cp:revision>16</cp:revision>
  <dcterms:created xsi:type="dcterms:W3CDTF">2018-11-18T16:20:18Z</dcterms:created>
  <dcterms:modified xsi:type="dcterms:W3CDTF">2018-11-18T23:26:08Z</dcterms:modified>
</cp:coreProperties>
</file>