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5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9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9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556560" y="1098720"/>
            <a:ext cx="583560" cy="474120"/>
          </a:xfrm>
          <a:prstGeom prst="rect">
            <a:avLst/>
          </a:prstGeom>
          <a:solidFill>
            <a:srgbClr val="ffcf01"/>
          </a:solidFill>
          <a:ln w="93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1066680" y="1098720"/>
            <a:ext cx="437400" cy="474120"/>
          </a:xfrm>
          <a:prstGeom prst="rect">
            <a:avLst/>
          </a:prstGeom>
          <a:gradFill>
            <a:gsLst>
              <a:gs pos="0">
                <a:srgbClr val="ffcf01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721800" y="1521000"/>
            <a:ext cx="562320" cy="474120"/>
          </a:xfrm>
          <a:prstGeom prst="rect">
            <a:avLst/>
          </a:prstGeom>
          <a:solidFill>
            <a:srgbClr val="3333cc"/>
          </a:solidFill>
          <a:ln w="9360">
            <a:noFill/>
          </a:ln>
        </p:spPr>
      </p:sp>
      <p:sp>
        <p:nvSpPr>
          <p:cNvPr id="3" name="CustomShape 4"/>
          <p:cNvSpPr/>
          <p:nvPr/>
        </p:nvSpPr>
        <p:spPr>
          <a:xfrm>
            <a:off x="1215000" y="1521000"/>
            <a:ext cx="490320" cy="474120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4" name="CustomShape 5"/>
          <p:cNvSpPr/>
          <p:nvPr/>
        </p:nvSpPr>
        <p:spPr>
          <a:xfrm>
            <a:off x="169200" y="1447920"/>
            <a:ext cx="746640" cy="4215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0000"/>
              </a:gs>
            </a:gsLst>
            <a:lin ang="18900000"/>
          </a:gradFill>
          <a:ln w="9360">
            <a:noFill/>
          </a:ln>
        </p:spPr>
      </p:sp>
      <p:sp>
        <p:nvSpPr>
          <p:cNvPr id="5" name="CustomShape 6"/>
          <p:cNvSpPr/>
          <p:nvPr/>
        </p:nvSpPr>
        <p:spPr>
          <a:xfrm>
            <a:off x="1015920" y="990720"/>
            <a:ext cx="41760" cy="1051920"/>
          </a:xfrm>
          <a:prstGeom prst="rect">
            <a:avLst/>
          </a:prstGeom>
          <a:solidFill>
            <a:srgbClr val="1c1c1c"/>
          </a:solidFill>
          <a:ln w="9360">
            <a:noFill/>
          </a:ln>
        </p:spPr>
      </p:sp>
      <p:sp>
        <p:nvSpPr>
          <p:cNvPr id="6" name="CustomShape 7"/>
          <p:cNvSpPr/>
          <p:nvPr/>
        </p:nvSpPr>
        <p:spPr>
          <a:xfrm>
            <a:off x="590400" y="1781280"/>
            <a:ext cx="10967760" cy="30960"/>
          </a:xfrm>
          <a:prstGeom prst="rect">
            <a:avLst/>
          </a:prstGeom>
          <a:gradFill>
            <a:gsLst>
              <a:gs pos="0">
                <a:srgbClr val="1c1c1c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7" name="CustomShape 8"/>
          <p:cNvSpPr/>
          <p:nvPr/>
        </p:nvSpPr>
        <p:spPr>
          <a:xfrm>
            <a:off x="10636200" y="5670720"/>
            <a:ext cx="582840" cy="474120"/>
          </a:xfrm>
          <a:prstGeom prst="rect">
            <a:avLst/>
          </a:prstGeom>
          <a:solidFill>
            <a:srgbClr val="3333cc"/>
          </a:solidFill>
          <a:ln w="9360">
            <a:noFill/>
          </a:ln>
        </p:spPr>
      </p:sp>
      <p:sp>
        <p:nvSpPr>
          <p:cNvPr id="8" name="CustomShape 9"/>
          <p:cNvSpPr/>
          <p:nvPr/>
        </p:nvSpPr>
        <p:spPr>
          <a:xfrm>
            <a:off x="11146680" y="5670720"/>
            <a:ext cx="437040" cy="474120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9" name="CustomShape 10"/>
          <p:cNvSpPr/>
          <p:nvPr/>
        </p:nvSpPr>
        <p:spPr>
          <a:xfrm>
            <a:off x="10801440" y="6093000"/>
            <a:ext cx="561600" cy="474120"/>
          </a:xfrm>
          <a:prstGeom prst="rect">
            <a:avLst/>
          </a:prstGeom>
          <a:solidFill>
            <a:srgbClr val="ffcf01"/>
          </a:solidFill>
          <a:ln w="9360">
            <a:noFill/>
          </a:ln>
        </p:spPr>
      </p:sp>
      <p:sp>
        <p:nvSpPr>
          <p:cNvPr id="10" name="CustomShape 11"/>
          <p:cNvSpPr/>
          <p:nvPr/>
        </p:nvSpPr>
        <p:spPr>
          <a:xfrm>
            <a:off x="11295000" y="6093000"/>
            <a:ext cx="489960" cy="474120"/>
          </a:xfrm>
          <a:prstGeom prst="rect">
            <a:avLst/>
          </a:prstGeom>
          <a:gradFill>
            <a:gsLst>
              <a:gs pos="0">
                <a:srgbClr val="ffcf01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11" name="CustomShape 12"/>
          <p:cNvSpPr/>
          <p:nvPr/>
        </p:nvSpPr>
        <p:spPr>
          <a:xfrm>
            <a:off x="11095560" y="5562720"/>
            <a:ext cx="41760" cy="1051920"/>
          </a:xfrm>
          <a:prstGeom prst="rect">
            <a:avLst/>
          </a:prstGeom>
          <a:solidFill>
            <a:srgbClr val="1c1c1c"/>
          </a:solidFill>
          <a:ln w="9360">
            <a:noFill/>
          </a:ln>
        </p:spPr>
      </p:sp>
      <p:sp>
        <p:nvSpPr>
          <p:cNvPr id="12" name="CustomShape 13"/>
          <p:cNvSpPr/>
          <p:nvPr/>
        </p:nvSpPr>
        <p:spPr>
          <a:xfrm>
            <a:off x="10223640" y="5950080"/>
            <a:ext cx="746640" cy="4215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0000"/>
              </a:gs>
            </a:gsLst>
            <a:lin ang="18900000"/>
          </a:gradFill>
          <a:ln w="9360">
            <a:noFill/>
          </a:ln>
        </p:spPr>
      </p:sp>
      <p:sp>
        <p:nvSpPr>
          <p:cNvPr id="13" name="Line 14"/>
          <p:cNvSpPr/>
          <p:nvPr/>
        </p:nvSpPr>
        <p:spPr>
          <a:xfrm>
            <a:off x="2831760" y="6308640"/>
            <a:ext cx="8640360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14" name="CustomShape 15"/>
          <p:cNvSpPr/>
          <p:nvPr/>
        </p:nvSpPr>
        <p:spPr>
          <a:xfrm>
            <a:off x="567360" y="368280"/>
            <a:ext cx="582840" cy="474120"/>
          </a:xfrm>
          <a:prstGeom prst="rect">
            <a:avLst/>
          </a:prstGeom>
          <a:solidFill>
            <a:srgbClr val="3333cc"/>
          </a:solidFill>
          <a:ln w="9360">
            <a:noFill/>
          </a:ln>
        </p:spPr>
      </p:sp>
      <p:sp>
        <p:nvSpPr>
          <p:cNvPr id="15" name="CustomShape 16"/>
          <p:cNvSpPr/>
          <p:nvPr/>
        </p:nvSpPr>
        <p:spPr>
          <a:xfrm>
            <a:off x="1077840" y="368280"/>
            <a:ext cx="437040" cy="474120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16" name="CustomShape 17"/>
          <p:cNvSpPr/>
          <p:nvPr/>
        </p:nvSpPr>
        <p:spPr>
          <a:xfrm>
            <a:off x="732240" y="790560"/>
            <a:ext cx="561600" cy="474120"/>
          </a:xfrm>
          <a:prstGeom prst="rect">
            <a:avLst/>
          </a:prstGeom>
          <a:solidFill>
            <a:srgbClr val="ffcf01"/>
          </a:solidFill>
          <a:ln w="9360">
            <a:noFill/>
          </a:ln>
        </p:spPr>
      </p:sp>
      <p:sp>
        <p:nvSpPr>
          <p:cNvPr id="17" name="CustomShape 18"/>
          <p:cNvSpPr/>
          <p:nvPr/>
        </p:nvSpPr>
        <p:spPr>
          <a:xfrm>
            <a:off x="1225800" y="790560"/>
            <a:ext cx="489960" cy="474120"/>
          </a:xfrm>
          <a:prstGeom prst="rect">
            <a:avLst/>
          </a:prstGeom>
          <a:gradFill>
            <a:gsLst>
              <a:gs pos="0">
                <a:srgbClr val="ffcf01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18" name="CustomShape 19"/>
          <p:cNvSpPr/>
          <p:nvPr/>
        </p:nvSpPr>
        <p:spPr>
          <a:xfrm>
            <a:off x="180000" y="717480"/>
            <a:ext cx="746640" cy="4215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0000"/>
              </a:gs>
            </a:gsLst>
            <a:lin ang="18900000"/>
          </a:gradFill>
          <a:ln w="9360">
            <a:noFill/>
          </a:ln>
        </p:spPr>
      </p:sp>
      <p:sp>
        <p:nvSpPr>
          <p:cNvPr id="19" name="CustomShape 20"/>
          <p:cNvSpPr/>
          <p:nvPr/>
        </p:nvSpPr>
        <p:spPr>
          <a:xfrm>
            <a:off x="1026720" y="260280"/>
            <a:ext cx="41760" cy="1051920"/>
          </a:xfrm>
          <a:prstGeom prst="rect">
            <a:avLst/>
          </a:prstGeom>
          <a:solidFill>
            <a:srgbClr val="1c1c1c"/>
          </a:solidFill>
          <a:ln w="9360">
            <a:noFill/>
          </a:ln>
        </p:spPr>
      </p:sp>
      <p:sp>
        <p:nvSpPr>
          <p:cNvPr id="20" name="CustomShape 21"/>
          <p:cNvSpPr/>
          <p:nvPr/>
        </p:nvSpPr>
        <p:spPr>
          <a:xfrm flipV="1">
            <a:off x="601200" y="1081080"/>
            <a:ext cx="11590200" cy="54720"/>
          </a:xfrm>
          <a:prstGeom prst="rect">
            <a:avLst/>
          </a:prstGeom>
          <a:gradFill>
            <a:gsLst>
              <a:gs pos="0">
                <a:srgbClr val="1c1c1c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21" name="PlaceHolder 22"/>
          <p:cNvSpPr>
            <a:spLocks noGrp="1"/>
          </p:cNvSpPr>
          <p:nvPr>
            <p:ph type="title"/>
          </p:nvPr>
        </p:nvSpPr>
        <p:spPr>
          <a:xfrm>
            <a:off x="1534680" y="214200"/>
            <a:ext cx="10389960" cy="14616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22" name="PlaceHolder 2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556560" y="1098720"/>
            <a:ext cx="583560" cy="474120"/>
          </a:xfrm>
          <a:prstGeom prst="rect">
            <a:avLst/>
          </a:prstGeom>
          <a:solidFill>
            <a:srgbClr val="ffcf01"/>
          </a:solidFill>
          <a:ln w="9360">
            <a:noFill/>
          </a:ln>
        </p:spPr>
      </p:sp>
      <p:sp>
        <p:nvSpPr>
          <p:cNvPr id="58" name="CustomShape 2"/>
          <p:cNvSpPr/>
          <p:nvPr/>
        </p:nvSpPr>
        <p:spPr>
          <a:xfrm>
            <a:off x="1066680" y="1098720"/>
            <a:ext cx="437400" cy="474120"/>
          </a:xfrm>
          <a:prstGeom prst="rect">
            <a:avLst/>
          </a:prstGeom>
          <a:gradFill>
            <a:gsLst>
              <a:gs pos="0">
                <a:srgbClr val="ffcf01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59" name="CustomShape 3"/>
          <p:cNvSpPr/>
          <p:nvPr/>
        </p:nvSpPr>
        <p:spPr>
          <a:xfrm>
            <a:off x="721800" y="1521000"/>
            <a:ext cx="562320" cy="474120"/>
          </a:xfrm>
          <a:prstGeom prst="rect">
            <a:avLst/>
          </a:prstGeom>
          <a:solidFill>
            <a:srgbClr val="3333cc"/>
          </a:solidFill>
          <a:ln w="9360">
            <a:noFill/>
          </a:ln>
        </p:spPr>
      </p:sp>
      <p:sp>
        <p:nvSpPr>
          <p:cNvPr id="60" name="CustomShape 4"/>
          <p:cNvSpPr/>
          <p:nvPr/>
        </p:nvSpPr>
        <p:spPr>
          <a:xfrm>
            <a:off x="1215000" y="1521000"/>
            <a:ext cx="490320" cy="474120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61" name="CustomShape 5"/>
          <p:cNvSpPr/>
          <p:nvPr/>
        </p:nvSpPr>
        <p:spPr>
          <a:xfrm>
            <a:off x="169200" y="1447920"/>
            <a:ext cx="746640" cy="4215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0000"/>
              </a:gs>
            </a:gsLst>
            <a:lin ang="18900000"/>
          </a:gradFill>
          <a:ln w="9360">
            <a:noFill/>
          </a:ln>
        </p:spPr>
      </p:sp>
      <p:sp>
        <p:nvSpPr>
          <p:cNvPr id="62" name="CustomShape 6"/>
          <p:cNvSpPr/>
          <p:nvPr/>
        </p:nvSpPr>
        <p:spPr>
          <a:xfrm>
            <a:off x="1015920" y="990720"/>
            <a:ext cx="41760" cy="1051920"/>
          </a:xfrm>
          <a:prstGeom prst="rect">
            <a:avLst/>
          </a:prstGeom>
          <a:solidFill>
            <a:srgbClr val="1c1c1c"/>
          </a:solidFill>
          <a:ln w="9360">
            <a:noFill/>
          </a:ln>
        </p:spPr>
      </p:sp>
      <p:sp>
        <p:nvSpPr>
          <p:cNvPr id="63" name="CustomShape 7"/>
          <p:cNvSpPr/>
          <p:nvPr/>
        </p:nvSpPr>
        <p:spPr>
          <a:xfrm>
            <a:off x="590400" y="1781280"/>
            <a:ext cx="10967760" cy="30960"/>
          </a:xfrm>
          <a:prstGeom prst="rect">
            <a:avLst/>
          </a:prstGeom>
          <a:gradFill>
            <a:gsLst>
              <a:gs pos="0">
                <a:srgbClr val="1c1c1c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64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65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56560" y="1098720"/>
            <a:ext cx="583560" cy="474120"/>
          </a:xfrm>
          <a:prstGeom prst="rect">
            <a:avLst/>
          </a:prstGeom>
          <a:solidFill>
            <a:srgbClr val="ffcf01"/>
          </a:solidFill>
          <a:ln w="9360">
            <a:noFill/>
          </a:ln>
        </p:spPr>
      </p:sp>
      <p:sp>
        <p:nvSpPr>
          <p:cNvPr id="101" name="CustomShape 2"/>
          <p:cNvSpPr/>
          <p:nvPr/>
        </p:nvSpPr>
        <p:spPr>
          <a:xfrm>
            <a:off x="1066680" y="1098720"/>
            <a:ext cx="437400" cy="474120"/>
          </a:xfrm>
          <a:prstGeom prst="rect">
            <a:avLst/>
          </a:prstGeom>
          <a:gradFill>
            <a:gsLst>
              <a:gs pos="0">
                <a:srgbClr val="ffcf01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102" name="CustomShape 3"/>
          <p:cNvSpPr/>
          <p:nvPr/>
        </p:nvSpPr>
        <p:spPr>
          <a:xfrm>
            <a:off x="721800" y="1521000"/>
            <a:ext cx="562320" cy="474120"/>
          </a:xfrm>
          <a:prstGeom prst="rect">
            <a:avLst/>
          </a:prstGeom>
          <a:solidFill>
            <a:srgbClr val="3333cc"/>
          </a:solidFill>
          <a:ln w="9360">
            <a:noFill/>
          </a:ln>
        </p:spPr>
      </p:sp>
      <p:sp>
        <p:nvSpPr>
          <p:cNvPr id="103" name="CustomShape 4"/>
          <p:cNvSpPr/>
          <p:nvPr/>
        </p:nvSpPr>
        <p:spPr>
          <a:xfrm>
            <a:off x="1215000" y="1521000"/>
            <a:ext cx="490320" cy="474120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104" name="CustomShape 5"/>
          <p:cNvSpPr/>
          <p:nvPr/>
        </p:nvSpPr>
        <p:spPr>
          <a:xfrm>
            <a:off x="169200" y="1447920"/>
            <a:ext cx="746640" cy="4215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0000"/>
              </a:gs>
            </a:gsLst>
            <a:lin ang="18900000"/>
          </a:gradFill>
          <a:ln w="9360">
            <a:noFill/>
          </a:ln>
        </p:spPr>
      </p:sp>
      <p:sp>
        <p:nvSpPr>
          <p:cNvPr id="105" name="CustomShape 6"/>
          <p:cNvSpPr/>
          <p:nvPr/>
        </p:nvSpPr>
        <p:spPr>
          <a:xfrm>
            <a:off x="1015920" y="990720"/>
            <a:ext cx="41760" cy="1051920"/>
          </a:xfrm>
          <a:prstGeom prst="rect">
            <a:avLst/>
          </a:prstGeom>
          <a:solidFill>
            <a:srgbClr val="1c1c1c"/>
          </a:solidFill>
          <a:ln w="9360">
            <a:noFill/>
          </a:ln>
        </p:spPr>
      </p:sp>
      <p:sp>
        <p:nvSpPr>
          <p:cNvPr id="106" name="CustomShape 7"/>
          <p:cNvSpPr/>
          <p:nvPr/>
        </p:nvSpPr>
        <p:spPr>
          <a:xfrm>
            <a:off x="590400" y="1781280"/>
            <a:ext cx="10967760" cy="30960"/>
          </a:xfrm>
          <a:prstGeom prst="rect">
            <a:avLst/>
          </a:prstGeom>
          <a:gradFill>
            <a:gsLst>
              <a:gs pos="0">
                <a:srgbClr val="1c1c1c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107" name="PlaceHolder 8"/>
          <p:cNvSpPr>
            <a:spLocks noGrp="1"/>
          </p:cNvSpPr>
          <p:nvPr>
            <p:ph type="title"/>
          </p:nvPr>
        </p:nvSpPr>
        <p:spPr>
          <a:xfrm>
            <a:off x="1534680" y="214200"/>
            <a:ext cx="10389960" cy="14616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108" name="PlaceHolder 9"/>
          <p:cNvSpPr>
            <a:spLocks noGrp="1"/>
          </p:cNvSpPr>
          <p:nvPr>
            <p:ph type="body"/>
          </p:nvPr>
        </p:nvSpPr>
        <p:spPr>
          <a:xfrm>
            <a:off x="1576800" y="2017800"/>
            <a:ext cx="5056560" cy="4114080"/>
          </a:xfrm>
          <a:prstGeom prst="rect">
            <a:avLst/>
          </a:prstGeom>
        </p:spPr>
        <p:txBody>
          <a:bodyPr lIns="0" rIns="0" tIns="0" bIns="0" anchor="b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第七大纲级别</a:t>
            </a:r>
            <a:endParaRPr/>
          </a:p>
        </p:txBody>
      </p:sp>
      <p:sp>
        <p:nvSpPr>
          <p:cNvPr id="109" name="PlaceHolder 10"/>
          <p:cNvSpPr>
            <a:spLocks noGrp="1"/>
          </p:cNvSpPr>
          <p:nvPr>
            <p:ph type="body"/>
          </p:nvPr>
        </p:nvSpPr>
        <p:spPr>
          <a:xfrm>
            <a:off x="6886800" y="2017800"/>
            <a:ext cx="5056560" cy="4114080"/>
          </a:xfrm>
          <a:prstGeom prst="rect">
            <a:avLst/>
          </a:prstGeom>
        </p:spPr>
        <p:txBody>
          <a:bodyPr lIns="0" rIns="0" tIns="0" bIns="0" anchor="b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320840" y="1676520"/>
            <a:ext cx="10362600" cy="146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333399"/>
                </a:solidFill>
                <a:latin typeface="Tahoma"/>
                <a:ea typeface="宋体"/>
              </a:rPr>
              <a:t>Caffe</a:t>
            </a:r>
            <a:r>
              <a:rPr lang="en-US" sz="4400">
                <a:solidFill>
                  <a:srgbClr val="333399"/>
                </a:solidFill>
                <a:latin typeface="Tahoma"/>
                <a:ea typeface="宋体"/>
              </a:rPr>
              <a:t>平台下的人脸识别流程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1828800" y="3886200"/>
            <a:ext cx="8533800" cy="1751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ahoma"/>
                <a:ea typeface="宋体"/>
              </a:rPr>
              <a:t>汇报人：李华清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1534680" y="214200"/>
            <a:ext cx="10389960" cy="146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99"/>
                </a:solidFill>
                <a:latin typeface="Tahoma"/>
                <a:ea typeface="宋体"/>
              </a:rPr>
              <a:t>LFW</a:t>
            </a:r>
            <a:r>
              <a:rPr lang="en-US" sz="4400">
                <a:solidFill>
                  <a:srgbClr val="333399"/>
                </a:solidFill>
                <a:latin typeface="Tahoma"/>
                <a:ea typeface="宋体"/>
              </a:rPr>
              <a:t>测评</a:t>
            </a:r>
            <a:endParaRPr/>
          </a:p>
        </p:txBody>
      </p:sp>
      <p:sp>
        <p:nvSpPr>
          <p:cNvPr id="240" name="CustomShape 2"/>
          <p:cNvSpPr/>
          <p:nvPr/>
        </p:nvSpPr>
        <p:spPr>
          <a:xfrm>
            <a:off x="504000" y="3024000"/>
            <a:ext cx="1666800" cy="1522800"/>
          </a:xfrm>
          <a:prstGeom prst="roundRect">
            <a:avLst>
              <a:gd name="adj" fmla="val 10000"/>
            </a:avLst>
          </a:prstGeom>
          <a:solidFill>
            <a:srgbClr val="00e4a8"/>
          </a:solidFill>
          <a:ln w="25560">
            <a:solidFill>
              <a:srgbClr val="ffffff"/>
            </a:solidFill>
            <a:round/>
          </a:ln>
        </p:spPr>
        <p:txBody>
          <a:bodyPr lIns="76320" rIns="76320" tIns="99720" bIns="99720" anchor="ctr"/>
          <a:p>
            <a:pPr algn="ctr">
              <a:lnSpc>
                <a:spcPct val="90000"/>
              </a:lnSpc>
            </a:pPr>
            <a:r>
              <a:rPr lang="en-US" sz="2400">
                <a:solidFill>
                  <a:srgbClr val="ffffff"/>
                </a:solidFill>
                <a:latin typeface="Tahoma"/>
                <a:ea typeface="宋体"/>
              </a:rPr>
              <a:t>两幅图像提取特征</a:t>
            </a:r>
            <a:endParaRPr/>
          </a:p>
        </p:txBody>
      </p:sp>
      <p:sp>
        <p:nvSpPr>
          <p:cNvPr id="241" name="CustomShape 3"/>
          <p:cNvSpPr/>
          <p:nvPr/>
        </p:nvSpPr>
        <p:spPr>
          <a:xfrm>
            <a:off x="2337840" y="3470760"/>
            <a:ext cx="353160" cy="628560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abefd0"/>
          </a:solidFill>
          <a:ln>
            <a:noFill/>
          </a:ln>
        </p:spPr>
      </p:sp>
      <p:sp>
        <p:nvSpPr>
          <p:cNvPr id="242" name="CustomShape 4"/>
          <p:cNvSpPr/>
          <p:nvPr/>
        </p:nvSpPr>
        <p:spPr>
          <a:xfrm>
            <a:off x="2838240" y="3024000"/>
            <a:ext cx="1666440" cy="1522800"/>
          </a:xfrm>
          <a:prstGeom prst="roundRect">
            <a:avLst>
              <a:gd name="adj" fmla="val 10000"/>
            </a:avLst>
          </a:prstGeom>
          <a:solidFill>
            <a:srgbClr val="00e4a8"/>
          </a:solidFill>
          <a:ln w="25560">
            <a:solidFill>
              <a:srgbClr val="ffffff"/>
            </a:solidFill>
            <a:round/>
          </a:ln>
        </p:spPr>
        <p:txBody>
          <a:bodyPr lIns="76320" rIns="76320" tIns="99720" bIns="99720" anchor="ctr"/>
          <a:p>
            <a:pPr algn="ctr">
              <a:lnSpc>
                <a:spcPct val="90000"/>
              </a:lnSpc>
            </a:pPr>
            <a:r>
              <a:rPr lang="en-US" sz="2400">
                <a:solidFill>
                  <a:srgbClr val="ffffff"/>
                </a:solidFill>
                <a:latin typeface="Tahoma"/>
                <a:ea typeface="宋体"/>
              </a:rPr>
              <a:t>特征距离</a:t>
            </a:r>
            <a:endParaRPr/>
          </a:p>
        </p:txBody>
      </p:sp>
      <p:sp>
        <p:nvSpPr>
          <p:cNvPr id="243" name="CustomShape 5"/>
          <p:cNvSpPr/>
          <p:nvPr/>
        </p:nvSpPr>
        <p:spPr>
          <a:xfrm>
            <a:off x="4672800" y="3470760"/>
            <a:ext cx="352800" cy="628560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abefd0"/>
          </a:solidFill>
          <a:ln>
            <a:noFill/>
          </a:ln>
        </p:spPr>
      </p:sp>
      <p:sp>
        <p:nvSpPr>
          <p:cNvPr id="244" name="CustomShape 6"/>
          <p:cNvSpPr/>
          <p:nvPr/>
        </p:nvSpPr>
        <p:spPr>
          <a:xfrm>
            <a:off x="5172840" y="3024000"/>
            <a:ext cx="1666800" cy="1522800"/>
          </a:xfrm>
          <a:prstGeom prst="roundRect">
            <a:avLst>
              <a:gd name="adj" fmla="val 10000"/>
            </a:avLst>
          </a:prstGeom>
          <a:solidFill>
            <a:srgbClr val="00e4a8"/>
          </a:solidFill>
          <a:ln w="25560">
            <a:solidFill>
              <a:srgbClr val="ffffff"/>
            </a:solidFill>
            <a:round/>
          </a:ln>
        </p:spPr>
        <p:txBody>
          <a:bodyPr lIns="76320" rIns="76320" tIns="99720" bIns="99720" anchor="ctr"/>
          <a:p>
            <a:pPr algn="ctr">
              <a:lnSpc>
                <a:spcPct val="90000"/>
              </a:lnSpc>
            </a:pPr>
            <a:r>
              <a:rPr lang="en-US" sz="2400">
                <a:solidFill>
                  <a:srgbClr val="ffffff"/>
                </a:solidFill>
                <a:latin typeface="Tahoma"/>
                <a:ea typeface="宋体"/>
              </a:rPr>
              <a:t>准确率与</a:t>
            </a:r>
            <a:r>
              <a:rPr lang="en-US" sz="2400">
                <a:solidFill>
                  <a:srgbClr val="ffffff"/>
                </a:solidFill>
                <a:latin typeface="Tahoma"/>
                <a:ea typeface="宋体"/>
              </a:rPr>
              <a:t>ORC</a:t>
            </a:r>
            <a:r>
              <a:rPr lang="en-US" sz="2400">
                <a:solidFill>
                  <a:srgbClr val="ffffff"/>
                </a:solidFill>
                <a:latin typeface="Tahoma"/>
                <a:ea typeface="宋体"/>
              </a:rPr>
              <a:t>曲线</a:t>
            </a:r>
            <a:endParaRPr/>
          </a:p>
        </p:txBody>
      </p:sp>
      <p:sp>
        <p:nvSpPr>
          <p:cNvPr id="245" name="CustomShape 7"/>
          <p:cNvSpPr/>
          <p:nvPr/>
        </p:nvSpPr>
        <p:spPr>
          <a:xfrm>
            <a:off x="6984000" y="2088000"/>
            <a:ext cx="5079240" cy="2747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  <a:buSzPct val="60000"/>
              <a:buFont typeface="Wingdings" charset="2"/>
              <a:buChar char=""/>
            </a:pPr>
            <a:r>
              <a:rPr lang="en-US" sz="2800">
                <a:solidFill>
                  <a:srgbClr val="000000"/>
                </a:solidFill>
                <a:latin typeface="Tahoma"/>
                <a:ea typeface="宋体"/>
              </a:rPr>
              <a:t>实现</a:t>
            </a:r>
            <a:endParaRPr/>
          </a:p>
          <a:p>
            <a:pPr lvl="1">
              <a:lnSpc>
                <a:spcPct val="100000"/>
              </a:lnSpc>
              <a:buSzPct val="5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  <a:ea typeface="宋体"/>
              </a:rPr>
              <a:t>已经封装为类，设置参数</a:t>
            </a:r>
            <a:endParaRPr/>
          </a:p>
          <a:p>
            <a:pPr lvl="1">
              <a:lnSpc>
                <a:spcPct val="100000"/>
              </a:lnSpc>
              <a:buSzPct val="5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  <a:ea typeface="宋体"/>
              </a:rPr>
              <a:t>执行</a:t>
            </a:r>
            <a:r>
              <a:rPr lang="en-US" sz="2400">
                <a:solidFill>
                  <a:srgbClr val="000000"/>
                </a:solidFill>
                <a:latin typeface="Tahoma"/>
                <a:ea typeface="宋体"/>
              </a:rPr>
              <a:t>python DeepIDTest.py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1534680" y="214200"/>
            <a:ext cx="10389960" cy="146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99"/>
                </a:solidFill>
                <a:latin typeface="Tahoma"/>
                <a:ea typeface="宋体"/>
              </a:rPr>
              <a:t>测试</a:t>
            </a:r>
            <a:endParaRPr/>
          </a:p>
        </p:txBody>
      </p:sp>
      <p:sp>
        <p:nvSpPr>
          <p:cNvPr id="247" name="CustomShape 2"/>
          <p:cNvSpPr/>
          <p:nvPr/>
        </p:nvSpPr>
        <p:spPr>
          <a:xfrm>
            <a:off x="793080" y="2017800"/>
            <a:ext cx="10362600" cy="411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0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  <a:ea typeface="宋体"/>
              </a:rPr>
              <a:t>测试流程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8" name="CustomShape 3"/>
          <p:cNvSpPr/>
          <p:nvPr/>
        </p:nvSpPr>
        <p:spPr>
          <a:xfrm>
            <a:off x="1077480" y="2978280"/>
            <a:ext cx="913680" cy="913680"/>
          </a:xfrm>
          <a:prstGeom prst="rect">
            <a:avLst/>
          </a:prstGeom>
          <a:solidFill>
            <a:srgbClr val="00e4a8"/>
          </a:solidFill>
          <a:ln w="25560">
            <a:solidFill>
              <a:srgbClr val="00a87c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  <a:ea typeface="宋体"/>
              </a:rPr>
              <a:t>人脸</a:t>
            </a:r>
            <a:r>
              <a:rPr lang="en-US">
                <a:solidFill>
                  <a:srgbClr val="ffffff"/>
                </a:solidFill>
                <a:latin typeface="Tahoma"/>
                <a:ea typeface="宋体"/>
              </a:rPr>
              <a:t>A</a:t>
            </a:r>
            <a:endParaRPr/>
          </a:p>
        </p:txBody>
      </p:sp>
      <p:sp>
        <p:nvSpPr>
          <p:cNvPr id="249" name="CustomShape 4"/>
          <p:cNvSpPr/>
          <p:nvPr/>
        </p:nvSpPr>
        <p:spPr>
          <a:xfrm>
            <a:off x="1077480" y="4029840"/>
            <a:ext cx="913680" cy="913680"/>
          </a:xfrm>
          <a:prstGeom prst="rect">
            <a:avLst/>
          </a:prstGeom>
          <a:solidFill>
            <a:srgbClr val="00e4a8"/>
          </a:solidFill>
          <a:ln w="25560">
            <a:solidFill>
              <a:srgbClr val="00a87c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  <a:ea typeface="宋体"/>
              </a:rPr>
              <a:t>人脸Ｂ</a:t>
            </a:r>
            <a:endParaRPr/>
          </a:p>
        </p:txBody>
      </p:sp>
      <p:sp>
        <p:nvSpPr>
          <p:cNvPr id="250" name="CustomShape 5"/>
          <p:cNvSpPr/>
          <p:nvPr/>
        </p:nvSpPr>
        <p:spPr>
          <a:xfrm>
            <a:off x="2651760" y="2978280"/>
            <a:ext cx="1397160" cy="913680"/>
          </a:xfrm>
          <a:prstGeom prst="rect">
            <a:avLst/>
          </a:prstGeom>
          <a:solidFill>
            <a:srgbClr val="7575d1"/>
          </a:solidFill>
          <a:ln w="25560">
            <a:solidFill>
              <a:srgbClr val="00a87c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  <a:ea typeface="宋体"/>
              </a:rPr>
              <a:t>训练好的</a:t>
            </a:r>
            <a:r>
              <a:rPr lang="en-US">
                <a:solidFill>
                  <a:srgbClr val="ffffff"/>
                </a:solidFill>
                <a:latin typeface="Tahoma"/>
                <a:ea typeface="宋体"/>
              </a:rPr>
              <a:t>Caffe</a:t>
            </a:r>
            <a:r>
              <a:rPr lang="en-US">
                <a:solidFill>
                  <a:srgbClr val="ffffff"/>
                </a:solidFill>
                <a:latin typeface="Tahoma"/>
                <a:ea typeface="宋体"/>
              </a:rPr>
              <a:t>模型</a:t>
            </a:r>
            <a:endParaRPr/>
          </a:p>
        </p:txBody>
      </p:sp>
      <p:sp>
        <p:nvSpPr>
          <p:cNvPr id="251" name="CustomShape 6"/>
          <p:cNvSpPr/>
          <p:nvPr/>
        </p:nvSpPr>
        <p:spPr>
          <a:xfrm>
            <a:off x="2651760" y="4015080"/>
            <a:ext cx="1397160" cy="913680"/>
          </a:xfrm>
          <a:prstGeom prst="rect">
            <a:avLst/>
          </a:prstGeom>
          <a:solidFill>
            <a:srgbClr val="7575d1"/>
          </a:solidFill>
          <a:ln w="25560">
            <a:solidFill>
              <a:srgbClr val="00a87c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  <a:ea typeface="宋体"/>
              </a:rPr>
              <a:t>训练好的</a:t>
            </a:r>
            <a:r>
              <a:rPr lang="en-US">
                <a:solidFill>
                  <a:srgbClr val="ffffff"/>
                </a:solidFill>
                <a:latin typeface="Tahoma"/>
                <a:ea typeface="宋体"/>
              </a:rPr>
              <a:t>Caffe</a:t>
            </a:r>
            <a:r>
              <a:rPr lang="en-US">
                <a:solidFill>
                  <a:srgbClr val="ffffff"/>
                </a:solidFill>
                <a:latin typeface="Tahoma"/>
                <a:ea typeface="宋体"/>
              </a:rPr>
              <a:t>模型</a:t>
            </a:r>
            <a:endParaRPr/>
          </a:p>
        </p:txBody>
      </p:sp>
      <p:sp>
        <p:nvSpPr>
          <p:cNvPr id="252" name="CustomShape 7"/>
          <p:cNvSpPr/>
          <p:nvPr/>
        </p:nvSpPr>
        <p:spPr>
          <a:xfrm>
            <a:off x="4709520" y="2978280"/>
            <a:ext cx="1154880" cy="913680"/>
          </a:xfrm>
          <a:prstGeom prst="rect">
            <a:avLst/>
          </a:prstGeom>
          <a:solidFill>
            <a:srgbClr val="00e4a8"/>
          </a:solidFill>
          <a:ln w="25560">
            <a:solidFill>
              <a:srgbClr val="00a87c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  <a:ea typeface="宋体"/>
              </a:rPr>
              <a:t>特征向量</a:t>
            </a:r>
            <a:endParaRPr/>
          </a:p>
        </p:txBody>
      </p:sp>
      <p:sp>
        <p:nvSpPr>
          <p:cNvPr id="253" name="CustomShape 8"/>
          <p:cNvSpPr/>
          <p:nvPr/>
        </p:nvSpPr>
        <p:spPr>
          <a:xfrm>
            <a:off x="4709520" y="4029840"/>
            <a:ext cx="1154880" cy="913680"/>
          </a:xfrm>
          <a:prstGeom prst="rect">
            <a:avLst/>
          </a:prstGeom>
          <a:solidFill>
            <a:srgbClr val="00e4a8"/>
          </a:solidFill>
          <a:ln w="25560">
            <a:solidFill>
              <a:srgbClr val="00a87c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  <a:ea typeface="宋体"/>
              </a:rPr>
              <a:t>特征向量</a:t>
            </a:r>
            <a:endParaRPr/>
          </a:p>
        </p:txBody>
      </p:sp>
      <p:sp>
        <p:nvSpPr>
          <p:cNvPr id="254" name="CustomShape 9"/>
          <p:cNvSpPr/>
          <p:nvPr/>
        </p:nvSpPr>
        <p:spPr>
          <a:xfrm>
            <a:off x="6509160" y="3490920"/>
            <a:ext cx="1154880" cy="913680"/>
          </a:xfrm>
          <a:prstGeom prst="rect">
            <a:avLst/>
          </a:prstGeom>
          <a:solidFill>
            <a:srgbClr val="00e4a8"/>
          </a:solidFill>
          <a:ln w="25560">
            <a:solidFill>
              <a:srgbClr val="00a87c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  <a:ea typeface="宋体"/>
              </a:rPr>
              <a:t>余弦距离</a:t>
            </a:r>
            <a:endParaRPr/>
          </a:p>
        </p:txBody>
      </p:sp>
      <p:sp>
        <p:nvSpPr>
          <p:cNvPr id="255" name="CustomShape 10"/>
          <p:cNvSpPr/>
          <p:nvPr/>
        </p:nvSpPr>
        <p:spPr>
          <a:xfrm>
            <a:off x="5187960" y="5093640"/>
            <a:ext cx="110520" cy="110520"/>
          </a:xfrm>
          <a:prstGeom prst="ellipse">
            <a:avLst/>
          </a:prstGeom>
          <a:solidFill>
            <a:srgbClr val="00e4a8"/>
          </a:solidFill>
          <a:ln w="25560">
            <a:solidFill>
              <a:srgbClr val="00a87c"/>
            </a:solidFill>
            <a:round/>
          </a:ln>
        </p:spPr>
      </p:sp>
      <p:sp>
        <p:nvSpPr>
          <p:cNvPr id="256" name="CustomShape 11"/>
          <p:cNvSpPr/>
          <p:nvPr/>
        </p:nvSpPr>
        <p:spPr>
          <a:xfrm>
            <a:off x="5187960" y="5384160"/>
            <a:ext cx="110520" cy="110520"/>
          </a:xfrm>
          <a:prstGeom prst="ellipse">
            <a:avLst/>
          </a:prstGeom>
          <a:solidFill>
            <a:srgbClr val="00e4a8"/>
          </a:solidFill>
          <a:ln w="25560">
            <a:solidFill>
              <a:srgbClr val="00a87c"/>
            </a:solidFill>
            <a:round/>
          </a:ln>
        </p:spPr>
      </p:sp>
      <p:sp>
        <p:nvSpPr>
          <p:cNvPr id="257" name="CustomShape 12"/>
          <p:cNvSpPr/>
          <p:nvPr/>
        </p:nvSpPr>
        <p:spPr>
          <a:xfrm>
            <a:off x="5187960" y="5649480"/>
            <a:ext cx="110520" cy="110520"/>
          </a:xfrm>
          <a:prstGeom prst="ellipse">
            <a:avLst/>
          </a:prstGeom>
          <a:solidFill>
            <a:srgbClr val="00e4a8"/>
          </a:solidFill>
          <a:ln w="25560">
            <a:solidFill>
              <a:srgbClr val="00a87c"/>
            </a:solidFill>
            <a:round/>
          </a:ln>
        </p:spPr>
      </p:sp>
      <p:sp>
        <p:nvSpPr>
          <p:cNvPr id="258" name="CustomShape 13"/>
          <p:cNvSpPr/>
          <p:nvPr/>
        </p:nvSpPr>
        <p:spPr>
          <a:xfrm>
            <a:off x="7086960" y="5396760"/>
            <a:ext cx="110520" cy="110520"/>
          </a:xfrm>
          <a:prstGeom prst="ellipse">
            <a:avLst/>
          </a:prstGeom>
          <a:solidFill>
            <a:srgbClr val="00e4a8"/>
          </a:solidFill>
          <a:ln w="25560">
            <a:solidFill>
              <a:srgbClr val="00a87c"/>
            </a:solidFill>
            <a:round/>
          </a:ln>
        </p:spPr>
      </p:sp>
      <p:sp>
        <p:nvSpPr>
          <p:cNvPr id="259" name="CustomShape 14"/>
          <p:cNvSpPr/>
          <p:nvPr/>
        </p:nvSpPr>
        <p:spPr>
          <a:xfrm>
            <a:off x="7086960" y="5687640"/>
            <a:ext cx="110520" cy="110520"/>
          </a:xfrm>
          <a:prstGeom prst="ellipse">
            <a:avLst/>
          </a:prstGeom>
          <a:solidFill>
            <a:srgbClr val="00e4a8"/>
          </a:solidFill>
          <a:ln w="25560">
            <a:solidFill>
              <a:srgbClr val="00a87c"/>
            </a:solidFill>
            <a:round/>
          </a:ln>
        </p:spPr>
      </p:sp>
      <p:sp>
        <p:nvSpPr>
          <p:cNvPr id="260" name="CustomShape 15"/>
          <p:cNvSpPr/>
          <p:nvPr/>
        </p:nvSpPr>
        <p:spPr>
          <a:xfrm>
            <a:off x="7086960" y="5952600"/>
            <a:ext cx="110520" cy="110520"/>
          </a:xfrm>
          <a:prstGeom prst="ellipse">
            <a:avLst/>
          </a:prstGeom>
          <a:solidFill>
            <a:srgbClr val="00e4a8"/>
          </a:solidFill>
          <a:ln w="25560">
            <a:solidFill>
              <a:srgbClr val="00a87c"/>
            </a:solidFill>
            <a:round/>
          </a:ln>
        </p:spPr>
      </p:sp>
      <p:sp>
        <p:nvSpPr>
          <p:cNvPr id="261" name="CustomShape 16"/>
          <p:cNvSpPr/>
          <p:nvPr/>
        </p:nvSpPr>
        <p:spPr>
          <a:xfrm>
            <a:off x="5187960" y="6076800"/>
            <a:ext cx="110520" cy="110520"/>
          </a:xfrm>
          <a:prstGeom prst="ellipse">
            <a:avLst/>
          </a:prstGeom>
          <a:solidFill>
            <a:srgbClr val="00e4a8"/>
          </a:solidFill>
          <a:ln w="25560">
            <a:solidFill>
              <a:srgbClr val="00a87c"/>
            </a:solidFill>
            <a:round/>
          </a:ln>
        </p:spPr>
      </p:sp>
      <p:sp>
        <p:nvSpPr>
          <p:cNvPr id="262" name="CustomShape 17"/>
          <p:cNvSpPr/>
          <p:nvPr/>
        </p:nvSpPr>
        <p:spPr>
          <a:xfrm>
            <a:off x="5187960" y="6367680"/>
            <a:ext cx="110520" cy="110520"/>
          </a:xfrm>
          <a:prstGeom prst="ellipse">
            <a:avLst/>
          </a:prstGeom>
          <a:solidFill>
            <a:srgbClr val="00e4a8"/>
          </a:solidFill>
          <a:ln w="25560">
            <a:solidFill>
              <a:srgbClr val="00a87c"/>
            </a:solidFill>
            <a:round/>
          </a:ln>
        </p:spPr>
      </p:sp>
      <p:sp>
        <p:nvSpPr>
          <p:cNvPr id="263" name="CustomShape 18"/>
          <p:cNvSpPr/>
          <p:nvPr/>
        </p:nvSpPr>
        <p:spPr>
          <a:xfrm>
            <a:off x="5187960" y="6632640"/>
            <a:ext cx="110520" cy="110520"/>
          </a:xfrm>
          <a:prstGeom prst="ellipse">
            <a:avLst/>
          </a:prstGeom>
          <a:solidFill>
            <a:srgbClr val="00e4a8"/>
          </a:solidFill>
          <a:ln w="25560">
            <a:solidFill>
              <a:srgbClr val="00a87c"/>
            </a:solidFill>
            <a:round/>
          </a:ln>
        </p:spPr>
      </p:sp>
      <p:sp>
        <p:nvSpPr>
          <p:cNvPr id="264" name="CustomShape 19"/>
          <p:cNvSpPr/>
          <p:nvPr/>
        </p:nvSpPr>
        <p:spPr>
          <a:xfrm>
            <a:off x="1423080" y="5085360"/>
            <a:ext cx="110520" cy="110520"/>
          </a:xfrm>
          <a:prstGeom prst="ellipse">
            <a:avLst/>
          </a:prstGeom>
          <a:solidFill>
            <a:srgbClr val="00e4a8"/>
          </a:solidFill>
          <a:ln w="25560">
            <a:solidFill>
              <a:srgbClr val="00a87c"/>
            </a:solidFill>
            <a:round/>
          </a:ln>
        </p:spPr>
      </p:sp>
      <p:sp>
        <p:nvSpPr>
          <p:cNvPr id="265" name="CustomShape 20"/>
          <p:cNvSpPr/>
          <p:nvPr/>
        </p:nvSpPr>
        <p:spPr>
          <a:xfrm>
            <a:off x="1423080" y="5376240"/>
            <a:ext cx="110520" cy="110520"/>
          </a:xfrm>
          <a:prstGeom prst="ellipse">
            <a:avLst/>
          </a:prstGeom>
          <a:solidFill>
            <a:srgbClr val="00e4a8"/>
          </a:solidFill>
          <a:ln w="25560">
            <a:solidFill>
              <a:srgbClr val="00a87c"/>
            </a:solidFill>
            <a:round/>
          </a:ln>
        </p:spPr>
      </p:sp>
      <p:sp>
        <p:nvSpPr>
          <p:cNvPr id="266" name="CustomShape 21"/>
          <p:cNvSpPr/>
          <p:nvPr/>
        </p:nvSpPr>
        <p:spPr>
          <a:xfrm>
            <a:off x="1423080" y="5641200"/>
            <a:ext cx="110520" cy="110520"/>
          </a:xfrm>
          <a:prstGeom prst="ellipse">
            <a:avLst/>
          </a:prstGeom>
          <a:solidFill>
            <a:srgbClr val="00e4a8"/>
          </a:solidFill>
          <a:ln w="25560">
            <a:solidFill>
              <a:srgbClr val="00a87c"/>
            </a:solidFill>
            <a:round/>
          </a:ln>
        </p:spPr>
      </p:sp>
      <p:sp>
        <p:nvSpPr>
          <p:cNvPr id="267" name="CustomShape 22"/>
          <p:cNvSpPr/>
          <p:nvPr/>
        </p:nvSpPr>
        <p:spPr>
          <a:xfrm>
            <a:off x="1423080" y="6076800"/>
            <a:ext cx="110520" cy="110520"/>
          </a:xfrm>
          <a:prstGeom prst="ellipse">
            <a:avLst/>
          </a:prstGeom>
          <a:solidFill>
            <a:srgbClr val="00e4a8"/>
          </a:solidFill>
          <a:ln w="25560">
            <a:solidFill>
              <a:srgbClr val="00a87c"/>
            </a:solidFill>
            <a:round/>
          </a:ln>
        </p:spPr>
      </p:sp>
      <p:sp>
        <p:nvSpPr>
          <p:cNvPr id="268" name="CustomShape 23"/>
          <p:cNvSpPr/>
          <p:nvPr/>
        </p:nvSpPr>
        <p:spPr>
          <a:xfrm>
            <a:off x="1423080" y="6367680"/>
            <a:ext cx="110520" cy="110520"/>
          </a:xfrm>
          <a:prstGeom prst="ellipse">
            <a:avLst/>
          </a:prstGeom>
          <a:solidFill>
            <a:srgbClr val="00e4a8"/>
          </a:solidFill>
          <a:ln w="25560">
            <a:solidFill>
              <a:srgbClr val="00a87c"/>
            </a:solidFill>
            <a:round/>
          </a:ln>
        </p:spPr>
      </p:sp>
      <p:sp>
        <p:nvSpPr>
          <p:cNvPr id="269" name="CustomShape 24"/>
          <p:cNvSpPr/>
          <p:nvPr/>
        </p:nvSpPr>
        <p:spPr>
          <a:xfrm>
            <a:off x="1423080" y="6632640"/>
            <a:ext cx="110520" cy="110520"/>
          </a:xfrm>
          <a:prstGeom prst="ellipse">
            <a:avLst/>
          </a:prstGeom>
          <a:solidFill>
            <a:srgbClr val="00e4a8"/>
          </a:solidFill>
          <a:ln w="25560">
            <a:solidFill>
              <a:srgbClr val="00a87c"/>
            </a:solidFill>
            <a:round/>
          </a:ln>
        </p:spPr>
      </p:sp>
      <p:sp>
        <p:nvSpPr>
          <p:cNvPr id="270" name="CustomShape 25"/>
          <p:cNvSpPr/>
          <p:nvPr/>
        </p:nvSpPr>
        <p:spPr>
          <a:xfrm>
            <a:off x="6224400" y="4668840"/>
            <a:ext cx="1835280" cy="3949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Tahoma"/>
                <a:ea typeface="宋体"/>
              </a:rPr>
              <a:t>（</a:t>
            </a:r>
            <a:r>
              <a:rPr b="1" lang="en-US" sz="2000">
                <a:solidFill>
                  <a:srgbClr val="000000"/>
                </a:solidFill>
                <a:latin typeface="Tahoma"/>
                <a:ea typeface="宋体"/>
              </a:rPr>
              <a:t>6000</a:t>
            </a:r>
            <a:r>
              <a:rPr b="1" lang="en-US" sz="2000">
                <a:solidFill>
                  <a:srgbClr val="000000"/>
                </a:solidFill>
                <a:latin typeface="Tahoma"/>
                <a:ea typeface="宋体"/>
              </a:rPr>
              <a:t>个）</a:t>
            </a:r>
            <a:endParaRPr/>
          </a:p>
        </p:txBody>
      </p:sp>
      <p:sp>
        <p:nvSpPr>
          <p:cNvPr id="271" name="CustomShape 26"/>
          <p:cNvSpPr/>
          <p:nvPr/>
        </p:nvSpPr>
        <p:spPr>
          <a:xfrm>
            <a:off x="1991880" y="3435480"/>
            <a:ext cx="65916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72" name="CustomShape 27"/>
          <p:cNvSpPr/>
          <p:nvPr/>
        </p:nvSpPr>
        <p:spPr>
          <a:xfrm>
            <a:off x="1991880" y="4467960"/>
            <a:ext cx="65916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73" name="CustomShape 28"/>
          <p:cNvSpPr/>
          <p:nvPr/>
        </p:nvSpPr>
        <p:spPr>
          <a:xfrm>
            <a:off x="4049640" y="3460320"/>
            <a:ext cx="65916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74" name="CustomShape 29"/>
          <p:cNvSpPr/>
          <p:nvPr/>
        </p:nvSpPr>
        <p:spPr>
          <a:xfrm>
            <a:off x="4049640" y="4437360"/>
            <a:ext cx="65916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75" name="CustomShape 30"/>
          <p:cNvSpPr/>
          <p:nvPr/>
        </p:nvSpPr>
        <p:spPr>
          <a:xfrm>
            <a:off x="5893920" y="3490920"/>
            <a:ext cx="614520" cy="45648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76" name="CustomShape 31"/>
          <p:cNvSpPr/>
          <p:nvPr/>
        </p:nvSpPr>
        <p:spPr>
          <a:xfrm flipV="1">
            <a:off x="5865120" y="3947400"/>
            <a:ext cx="642960" cy="53820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77" name="CustomShape 32"/>
          <p:cNvSpPr/>
          <p:nvPr/>
        </p:nvSpPr>
        <p:spPr>
          <a:xfrm>
            <a:off x="8582760" y="4482360"/>
            <a:ext cx="840960" cy="913680"/>
          </a:xfrm>
          <a:prstGeom prst="rect">
            <a:avLst/>
          </a:prstGeom>
          <a:solidFill>
            <a:srgbClr val="7575d1"/>
          </a:solidFill>
          <a:ln w="25560">
            <a:solidFill>
              <a:srgbClr val="00a87c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  <a:ea typeface="宋体"/>
              </a:rPr>
              <a:t>选择阈值</a:t>
            </a:r>
            <a:endParaRPr/>
          </a:p>
        </p:txBody>
      </p:sp>
      <p:sp>
        <p:nvSpPr>
          <p:cNvPr id="278" name="CustomShape 33"/>
          <p:cNvSpPr/>
          <p:nvPr/>
        </p:nvSpPr>
        <p:spPr>
          <a:xfrm>
            <a:off x="7925040" y="3948120"/>
            <a:ext cx="592200" cy="200376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60">
            <a:solidFill>
              <a:srgbClr val="000000"/>
            </a:solidFill>
            <a:round/>
          </a:ln>
        </p:spPr>
      </p:sp>
      <p:sp>
        <p:nvSpPr>
          <p:cNvPr id="279" name="CustomShape 34"/>
          <p:cNvSpPr/>
          <p:nvPr/>
        </p:nvSpPr>
        <p:spPr>
          <a:xfrm>
            <a:off x="10065240" y="4469760"/>
            <a:ext cx="1154880" cy="913680"/>
          </a:xfrm>
          <a:prstGeom prst="rect">
            <a:avLst/>
          </a:prstGeom>
          <a:solidFill>
            <a:srgbClr val="00e4a8"/>
          </a:solidFill>
          <a:ln w="25560">
            <a:solidFill>
              <a:srgbClr val="00a87c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  <a:ea typeface="宋体"/>
              </a:rPr>
              <a:t>准确率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ahoma"/>
                <a:ea typeface="宋体"/>
              </a:rPr>
              <a:t>ROC</a:t>
            </a:r>
            <a:endParaRPr/>
          </a:p>
        </p:txBody>
      </p:sp>
      <p:sp>
        <p:nvSpPr>
          <p:cNvPr id="280" name="CustomShape 35"/>
          <p:cNvSpPr/>
          <p:nvPr/>
        </p:nvSpPr>
        <p:spPr>
          <a:xfrm>
            <a:off x="9424440" y="4929480"/>
            <a:ext cx="65916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81" name="CustomShape 36"/>
          <p:cNvSpPr/>
          <p:nvPr/>
        </p:nvSpPr>
        <p:spPr>
          <a:xfrm>
            <a:off x="395640" y="3096000"/>
            <a:ext cx="480960" cy="18367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Tahoma"/>
                <a:ea typeface="宋体"/>
              </a:rPr>
              <a:t>6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Tahoma"/>
                <a:ea typeface="宋体"/>
              </a:rPr>
              <a:t>0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Tahoma"/>
                <a:ea typeface="宋体"/>
              </a:rPr>
              <a:t>0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Tahoma"/>
                <a:ea typeface="宋体"/>
              </a:rPr>
              <a:t>0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Tahoma"/>
                <a:ea typeface="宋体"/>
              </a:rPr>
              <a:t>对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534680" y="214200"/>
            <a:ext cx="10389960" cy="146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99"/>
                </a:solidFill>
                <a:latin typeface="Tahoma"/>
                <a:ea typeface="宋体"/>
              </a:rPr>
              <a:t>总览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1791000" y="3401280"/>
            <a:ext cx="1273320" cy="419040"/>
          </a:xfrm>
          <a:prstGeom prst="rect">
            <a:avLst/>
          </a:prstGeom>
          <a:noFill/>
          <a:ln>
            <a:noFill/>
          </a:ln>
        </p:spPr>
        <p:txBody>
          <a:bodyPr lIns="30600" rIns="30600" tIns="30600" bIns="30600" anchor="ctr"/>
          <a:p>
            <a:pPr algn="ctr"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宋体"/>
              </a:rPr>
              <a:t>输入</a:t>
            </a:r>
            <a:endParaRPr/>
          </a:p>
        </p:txBody>
      </p:sp>
      <p:sp>
        <p:nvSpPr>
          <p:cNvPr id="148" name="CustomShape 3"/>
          <p:cNvSpPr/>
          <p:nvPr/>
        </p:nvSpPr>
        <p:spPr>
          <a:xfrm>
            <a:off x="1580400" y="4156200"/>
            <a:ext cx="1694880" cy="1046160"/>
          </a:xfrm>
          <a:prstGeom prst="rect">
            <a:avLst/>
          </a:prstGeom>
          <a:noFill/>
          <a:ln>
            <a:noFill/>
          </a:ln>
        </p:spPr>
        <p:txBody>
          <a:bodyPr lIns="20160" rIns="20160" tIns="20160" bIns="20160" anchor="ctr"/>
          <a:p>
            <a:pPr algn="ctr">
              <a:lnSpc>
                <a:spcPct val="90000"/>
              </a:lnSpc>
            </a:pPr>
            <a:r>
              <a:rPr lang="en-US" sz="1600">
                <a:solidFill>
                  <a:srgbClr val="000000"/>
                </a:solidFill>
                <a:latin typeface="Tahoma"/>
                <a:ea typeface="宋体"/>
              </a:rPr>
              <a:t>Webface</a:t>
            </a:r>
            <a:r>
              <a:rPr lang="en-US" sz="1600">
                <a:solidFill>
                  <a:srgbClr val="000000"/>
                </a:solidFill>
                <a:latin typeface="Tahoma"/>
                <a:ea typeface="宋体"/>
              </a:rPr>
              <a:t>人脸数据集</a:t>
            </a:r>
            <a:endParaRPr/>
          </a:p>
        </p:txBody>
      </p:sp>
      <p:sp>
        <p:nvSpPr>
          <p:cNvPr id="149" name="CustomShape 4"/>
          <p:cNvSpPr/>
          <p:nvPr/>
        </p:nvSpPr>
        <p:spPr>
          <a:xfrm>
            <a:off x="1789560" y="3273480"/>
            <a:ext cx="100440" cy="100440"/>
          </a:xfrm>
          <a:prstGeom prst="ellipse">
            <a:avLst/>
          </a:prstGeom>
          <a:solidFill>
            <a:srgbClr val="00e4a8"/>
          </a:solidFill>
          <a:ln w="25560">
            <a:solidFill>
              <a:srgbClr val="ffffff"/>
            </a:solidFill>
            <a:round/>
          </a:ln>
        </p:spPr>
      </p:sp>
      <p:sp>
        <p:nvSpPr>
          <p:cNvPr id="150" name="CustomShape 5"/>
          <p:cNvSpPr/>
          <p:nvPr/>
        </p:nvSpPr>
        <p:spPr>
          <a:xfrm>
            <a:off x="1860480" y="3131640"/>
            <a:ext cx="100440" cy="100440"/>
          </a:xfrm>
          <a:prstGeom prst="ellipse">
            <a:avLst/>
          </a:prstGeom>
          <a:solidFill>
            <a:srgbClr val="00e4a8"/>
          </a:solidFill>
          <a:ln w="25560">
            <a:solidFill>
              <a:srgbClr val="ffffff"/>
            </a:solidFill>
            <a:round/>
          </a:ln>
        </p:spPr>
      </p:sp>
      <p:sp>
        <p:nvSpPr>
          <p:cNvPr id="151" name="CustomShape 6"/>
          <p:cNvSpPr/>
          <p:nvPr/>
        </p:nvSpPr>
        <p:spPr>
          <a:xfrm>
            <a:off x="2030760" y="3160080"/>
            <a:ext cx="158400" cy="158400"/>
          </a:xfrm>
          <a:prstGeom prst="ellipse">
            <a:avLst/>
          </a:prstGeom>
          <a:solidFill>
            <a:srgbClr val="00e4a8"/>
          </a:solidFill>
          <a:ln w="25560">
            <a:solidFill>
              <a:srgbClr val="ffffff"/>
            </a:solidFill>
            <a:round/>
          </a:ln>
        </p:spPr>
      </p:sp>
      <p:sp>
        <p:nvSpPr>
          <p:cNvPr id="152" name="CustomShape 7"/>
          <p:cNvSpPr/>
          <p:nvPr/>
        </p:nvSpPr>
        <p:spPr>
          <a:xfrm>
            <a:off x="2172600" y="3003840"/>
            <a:ext cx="100440" cy="100440"/>
          </a:xfrm>
          <a:prstGeom prst="ellipse">
            <a:avLst/>
          </a:prstGeom>
          <a:solidFill>
            <a:srgbClr val="00e4a8"/>
          </a:solidFill>
          <a:ln w="25560">
            <a:solidFill>
              <a:srgbClr val="ffffff"/>
            </a:solidFill>
            <a:round/>
          </a:ln>
        </p:spPr>
      </p:sp>
      <p:sp>
        <p:nvSpPr>
          <p:cNvPr id="153" name="CustomShape 8"/>
          <p:cNvSpPr/>
          <p:nvPr/>
        </p:nvSpPr>
        <p:spPr>
          <a:xfrm>
            <a:off x="2356920" y="2947320"/>
            <a:ext cx="100440" cy="100440"/>
          </a:xfrm>
          <a:prstGeom prst="ellipse">
            <a:avLst/>
          </a:prstGeom>
          <a:solidFill>
            <a:srgbClr val="00e4a8"/>
          </a:solidFill>
          <a:ln w="25560">
            <a:solidFill>
              <a:srgbClr val="ffffff"/>
            </a:solidFill>
            <a:round/>
          </a:ln>
        </p:spPr>
      </p:sp>
      <p:sp>
        <p:nvSpPr>
          <p:cNvPr id="154" name="CustomShape 9"/>
          <p:cNvSpPr/>
          <p:nvPr/>
        </p:nvSpPr>
        <p:spPr>
          <a:xfrm>
            <a:off x="2584080" y="3046320"/>
            <a:ext cx="100440" cy="100440"/>
          </a:xfrm>
          <a:prstGeom prst="ellipse">
            <a:avLst/>
          </a:prstGeom>
          <a:solidFill>
            <a:srgbClr val="00e4a8"/>
          </a:solidFill>
          <a:ln w="25560">
            <a:solidFill>
              <a:srgbClr val="ffffff"/>
            </a:solidFill>
            <a:round/>
          </a:ln>
        </p:spPr>
      </p:sp>
      <p:sp>
        <p:nvSpPr>
          <p:cNvPr id="155" name="CustomShape 10"/>
          <p:cNvSpPr/>
          <p:nvPr/>
        </p:nvSpPr>
        <p:spPr>
          <a:xfrm>
            <a:off x="2725920" y="3117240"/>
            <a:ext cx="158400" cy="158400"/>
          </a:xfrm>
          <a:prstGeom prst="ellipse">
            <a:avLst/>
          </a:prstGeom>
          <a:solidFill>
            <a:srgbClr val="00e4a8"/>
          </a:solidFill>
          <a:ln w="25560">
            <a:solidFill>
              <a:srgbClr val="ffffff"/>
            </a:solidFill>
            <a:round/>
          </a:ln>
        </p:spPr>
      </p:sp>
      <p:sp>
        <p:nvSpPr>
          <p:cNvPr id="156" name="CustomShape 11"/>
          <p:cNvSpPr/>
          <p:nvPr/>
        </p:nvSpPr>
        <p:spPr>
          <a:xfrm>
            <a:off x="2924640" y="3273480"/>
            <a:ext cx="100440" cy="100440"/>
          </a:xfrm>
          <a:prstGeom prst="ellipse">
            <a:avLst/>
          </a:prstGeom>
          <a:solidFill>
            <a:srgbClr val="00e4a8"/>
          </a:solidFill>
          <a:ln w="25560">
            <a:solidFill>
              <a:srgbClr val="ffffff"/>
            </a:solidFill>
            <a:round/>
          </a:ln>
        </p:spPr>
      </p:sp>
      <p:sp>
        <p:nvSpPr>
          <p:cNvPr id="157" name="CustomShape 12"/>
          <p:cNvSpPr/>
          <p:nvPr/>
        </p:nvSpPr>
        <p:spPr>
          <a:xfrm>
            <a:off x="3009600" y="3429360"/>
            <a:ext cx="100440" cy="100440"/>
          </a:xfrm>
          <a:prstGeom prst="ellipse">
            <a:avLst/>
          </a:prstGeom>
          <a:solidFill>
            <a:srgbClr val="00e4a8"/>
          </a:solidFill>
          <a:ln w="25560">
            <a:solidFill>
              <a:srgbClr val="ffffff"/>
            </a:solidFill>
            <a:round/>
          </a:ln>
        </p:spPr>
      </p:sp>
      <p:sp>
        <p:nvSpPr>
          <p:cNvPr id="158" name="CustomShape 13"/>
          <p:cNvSpPr/>
          <p:nvPr/>
        </p:nvSpPr>
        <p:spPr>
          <a:xfrm>
            <a:off x="2271960" y="3131640"/>
            <a:ext cx="259920" cy="259920"/>
          </a:xfrm>
          <a:prstGeom prst="ellipse">
            <a:avLst/>
          </a:prstGeom>
          <a:solidFill>
            <a:srgbClr val="00e4a8"/>
          </a:solidFill>
          <a:ln w="25560">
            <a:solidFill>
              <a:srgbClr val="ffffff"/>
            </a:solidFill>
            <a:round/>
          </a:ln>
        </p:spPr>
      </p:sp>
      <p:sp>
        <p:nvSpPr>
          <p:cNvPr id="159" name="CustomShape 14"/>
          <p:cNvSpPr/>
          <p:nvPr/>
        </p:nvSpPr>
        <p:spPr>
          <a:xfrm>
            <a:off x="1718640" y="3670560"/>
            <a:ext cx="100440" cy="100440"/>
          </a:xfrm>
          <a:prstGeom prst="ellipse">
            <a:avLst/>
          </a:prstGeom>
          <a:solidFill>
            <a:srgbClr val="00e4a8"/>
          </a:solidFill>
          <a:ln w="25560">
            <a:solidFill>
              <a:srgbClr val="ffffff"/>
            </a:solidFill>
            <a:round/>
          </a:ln>
        </p:spPr>
      </p:sp>
      <p:sp>
        <p:nvSpPr>
          <p:cNvPr id="160" name="CustomShape 15"/>
          <p:cNvSpPr/>
          <p:nvPr/>
        </p:nvSpPr>
        <p:spPr>
          <a:xfrm>
            <a:off x="1803960" y="3798360"/>
            <a:ext cx="158400" cy="158400"/>
          </a:xfrm>
          <a:prstGeom prst="ellipse">
            <a:avLst/>
          </a:prstGeom>
          <a:solidFill>
            <a:srgbClr val="00e4a8"/>
          </a:solidFill>
          <a:ln w="25560">
            <a:solidFill>
              <a:srgbClr val="ffffff"/>
            </a:solidFill>
            <a:round/>
          </a:ln>
        </p:spPr>
      </p:sp>
      <p:sp>
        <p:nvSpPr>
          <p:cNvPr id="161" name="CustomShape 16"/>
          <p:cNvSpPr/>
          <p:nvPr/>
        </p:nvSpPr>
        <p:spPr>
          <a:xfrm>
            <a:off x="2016720" y="3911760"/>
            <a:ext cx="230760" cy="230760"/>
          </a:xfrm>
          <a:prstGeom prst="ellipse">
            <a:avLst/>
          </a:prstGeom>
          <a:solidFill>
            <a:srgbClr val="00e4a8"/>
          </a:solidFill>
          <a:ln w="25560">
            <a:solidFill>
              <a:srgbClr val="ffffff"/>
            </a:solidFill>
            <a:round/>
          </a:ln>
        </p:spPr>
      </p:sp>
      <p:sp>
        <p:nvSpPr>
          <p:cNvPr id="162" name="CustomShape 17"/>
          <p:cNvSpPr/>
          <p:nvPr/>
        </p:nvSpPr>
        <p:spPr>
          <a:xfrm>
            <a:off x="2314440" y="4096440"/>
            <a:ext cx="100440" cy="100440"/>
          </a:xfrm>
          <a:prstGeom prst="ellipse">
            <a:avLst/>
          </a:prstGeom>
          <a:solidFill>
            <a:srgbClr val="00e4a8"/>
          </a:solidFill>
          <a:ln w="25560">
            <a:solidFill>
              <a:srgbClr val="ffffff"/>
            </a:solidFill>
            <a:round/>
          </a:ln>
        </p:spPr>
      </p:sp>
      <p:sp>
        <p:nvSpPr>
          <p:cNvPr id="163" name="CustomShape 18"/>
          <p:cNvSpPr/>
          <p:nvPr/>
        </p:nvSpPr>
        <p:spPr>
          <a:xfrm>
            <a:off x="2371320" y="3911760"/>
            <a:ext cx="158400" cy="158400"/>
          </a:xfrm>
          <a:prstGeom prst="ellipse">
            <a:avLst/>
          </a:prstGeom>
          <a:solidFill>
            <a:srgbClr val="00e4a8"/>
          </a:solidFill>
          <a:ln w="25560">
            <a:solidFill>
              <a:srgbClr val="ffffff"/>
            </a:solidFill>
            <a:round/>
          </a:ln>
        </p:spPr>
      </p:sp>
      <p:sp>
        <p:nvSpPr>
          <p:cNvPr id="164" name="CustomShape 19"/>
          <p:cNvSpPr/>
          <p:nvPr/>
        </p:nvSpPr>
        <p:spPr>
          <a:xfrm>
            <a:off x="2513160" y="4110480"/>
            <a:ext cx="100440" cy="100440"/>
          </a:xfrm>
          <a:prstGeom prst="ellipse">
            <a:avLst/>
          </a:prstGeom>
          <a:solidFill>
            <a:srgbClr val="00e4a8"/>
          </a:solidFill>
          <a:ln w="25560">
            <a:solidFill>
              <a:srgbClr val="ffffff"/>
            </a:solidFill>
            <a:round/>
          </a:ln>
        </p:spPr>
      </p:sp>
      <p:sp>
        <p:nvSpPr>
          <p:cNvPr id="165" name="CustomShape 20"/>
          <p:cNvSpPr/>
          <p:nvPr/>
        </p:nvSpPr>
        <p:spPr>
          <a:xfrm>
            <a:off x="2640960" y="3883320"/>
            <a:ext cx="230760" cy="230760"/>
          </a:xfrm>
          <a:prstGeom prst="ellipse">
            <a:avLst/>
          </a:prstGeom>
          <a:solidFill>
            <a:srgbClr val="00e4a8"/>
          </a:solidFill>
          <a:ln w="25560">
            <a:solidFill>
              <a:srgbClr val="ffffff"/>
            </a:solidFill>
            <a:round/>
          </a:ln>
        </p:spPr>
      </p:sp>
      <p:sp>
        <p:nvSpPr>
          <p:cNvPr id="166" name="CustomShape 21"/>
          <p:cNvSpPr/>
          <p:nvPr/>
        </p:nvSpPr>
        <p:spPr>
          <a:xfrm>
            <a:off x="2953080" y="3826800"/>
            <a:ext cx="158400" cy="158400"/>
          </a:xfrm>
          <a:prstGeom prst="ellipse">
            <a:avLst/>
          </a:prstGeom>
          <a:solidFill>
            <a:srgbClr val="00e4a8"/>
          </a:solidFill>
          <a:ln w="25560">
            <a:solidFill>
              <a:srgbClr val="ffffff"/>
            </a:solidFill>
            <a:round/>
          </a:ln>
        </p:spPr>
      </p:sp>
      <p:sp>
        <p:nvSpPr>
          <p:cNvPr id="167" name="CustomShape 22"/>
          <p:cNvSpPr/>
          <p:nvPr/>
        </p:nvSpPr>
        <p:spPr>
          <a:xfrm>
            <a:off x="3275640" y="3159720"/>
            <a:ext cx="466920" cy="892080"/>
          </a:xfrm>
          <a:prstGeom prst="chevron">
            <a:avLst>
              <a:gd name="adj" fmla="val 62310"/>
            </a:avLst>
          </a:prstGeom>
          <a:solidFill>
            <a:srgbClr val="abefd0"/>
          </a:solidFill>
          <a:ln>
            <a:noFill/>
          </a:ln>
        </p:spPr>
      </p:sp>
      <p:sp>
        <p:nvSpPr>
          <p:cNvPr id="168" name="CustomShape 23"/>
          <p:cNvSpPr/>
          <p:nvPr/>
        </p:nvSpPr>
        <p:spPr>
          <a:xfrm>
            <a:off x="3954600" y="3160080"/>
            <a:ext cx="1274760" cy="892080"/>
          </a:xfrm>
          <a:prstGeom prst="rect">
            <a:avLst/>
          </a:prstGeom>
          <a:noFill/>
          <a:ln>
            <a:noFill/>
          </a:ln>
        </p:spPr>
        <p:txBody>
          <a:bodyPr lIns="30600" rIns="30600" tIns="30600" bIns="30600" anchor="ctr"/>
          <a:p>
            <a:pPr algn="ctr"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宋体"/>
              </a:rPr>
              <a:t>预处理</a:t>
            </a:r>
            <a:endParaRPr/>
          </a:p>
        </p:txBody>
      </p:sp>
      <p:sp>
        <p:nvSpPr>
          <p:cNvPr id="169" name="CustomShape 24"/>
          <p:cNvSpPr/>
          <p:nvPr/>
        </p:nvSpPr>
        <p:spPr>
          <a:xfrm>
            <a:off x="3743280" y="4156200"/>
            <a:ext cx="1697040" cy="1046160"/>
          </a:xfrm>
          <a:prstGeom prst="rect">
            <a:avLst/>
          </a:prstGeom>
          <a:noFill/>
          <a:ln>
            <a:noFill/>
          </a:ln>
        </p:spPr>
        <p:txBody>
          <a:bodyPr lIns="20160" rIns="20160" tIns="20160" bIns="20160" anchor="ctr"/>
          <a:p>
            <a:pPr algn="ctr">
              <a:lnSpc>
                <a:spcPct val="90000"/>
              </a:lnSpc>
            </a:pPr>
            <a:r>
              <a:rPr lang="en-US" sz="1600">
                <a:solidFill>
                  <a:srgbClr val="000000"/>
                </a:solidFill>
                <a:latin typeface="Tahoma"/>
                <a:ea typeface="宋体"/>
              </a:rPr>
              <a:t>人脸框检测，人脸特征点检测，人脸对齐，人脸剪裁</a:t>
            </a:r>
            <a:endParaRPr/>
          </a:p>
        </p:txBody>
      </p:sp>
      <p:sp>
        <p:nvSpPr>
          <p:cNvPr id="170" name="CustomShape 25"/>
          <p:cNvSpPr/>
          <p:nvPr/>
        </p:nvSpPr>
        <p:spPr>
          <a:xfrm>
            <a:off x="5441040" y="3159720"/>
            <a:ext cx="466920" cy="892080"/>
          </a:xfrm>
          <a:prstGeom prst="chevron">
            <a:avLst>
              <a:gd name="adj" fmla="val 62310"/>
            </a:avLst>
          </a:prstGeom>
          <a:solidFill>
            <a:srgbClr val="abefd0"/>
          </a:solidFill>
          <a:ln>
            <a:noFill/>
          </a:ln>
        </p:spPr>
      </p:sp>
      <p:sp>
        <p:nvSpPr>
          <p:cNvPr id="171" name="CustomShape 26"/>
          <p:cNvSpPr/>
          <p:nvPr/>
        </p:nvSpPr>
        <p:spPr>
          <a:xfrm>
            <a:off x="6119640" y="3160080"/>
            <a:ext cx="1274760" cy="892080"/>
          </a:xfrm>
          <a:prstGeom prst="rect">
            <a:avLst/>
          </a:prstGeom>
          <a:noFill/>
          <a:ln>
            <a:noFill/>
          </a:ln>
        </p:spPr>
        <p:txBody>
          <a:bodyPr lIns="30600" rIns="30600" tIns="30600" bIns="30600" anchor="ctr"/>
          <a:p>
            <a:pPr algn="ctr"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宋体"/>
              </a:rPr>
              <a:t>过程</a:t>
            </a:r>
            <a:endParaRPr/>
          </a:p>
        </p:txBody>
      </p:sp>
      <p:sp>
        <p:nvSpPr>
          <p:cNvPr id="172" name="CustomShape 27"/>
          <p:cNvSpPr/>
          <p:nvPr/>
        </p:nvSpPr>
        <p:spPr>
          <a:xfrm>
            <a:off x="5908680" y="4156200"/>
            <a:ext cx="1697040" cy="1046160"/>
          </a:xfrm>
          <a:prstGeom prst="rect">
            <a:avLst/>
          </a:prstGeom>
          <a:noFill/>
          <a:ln>
            <a:noFill/>
          </a:ln>
        </p:spPr>
        <p:txBody>
          <a:bodyPr lIns="20160" rIns="20160" tIns="20160" bIns="20160" anchor="ctr"/>
          <a:p>
            <a:pPr algn="ctr">
              <a:lnSpc>
                <a:spcPct val="90000"/>
              </a:lnSpc>
            </a:pPr>
            <a:r>
              <a:rPr lang="en-US" sz="1600">
                <a:solidFill>
                  <a:srgbClr val="000000"/>
                </a:solidFill>
                <a:latin typeface="Tahoma"/>
                <a:ea typeface="宋体"/>
              </a:rPr>
              <a:t>根据</a:t>
            </a:r>
            <a:r>
              <a:rPr lang="en-US" sz="1600">
                <a:solidFill>
                  <a:srgbClr val="000000"/>
                </a:solidFill>
                <a:latin typeface="Tahoma"/>
                <a:ea typeface="宋体"/>
              </a:rPr>
              <a:t>DeepID</a:t>
            </a:r>
            <a:r>
              <a:rPr lang="en-US" sz="1600">
                <a:solidFill>
                  <a:srgbClr val="000000"/>
                </a:solidFill>
                <a:latin typeface="Tahoma"/>
                <a:ea typeface="宋体"/>
              </a:rPr>
              <a:t>模型，进行</a:t>
            </a:r>
            <a:r>
              <a:rPr lang="en-US" sz="1600">
                <a:solidFill>
                  <a:srgbClr val="000000"/>
                </a:solidFill>
                <a:latin typeface="Tahoma"/>
                <a:ea typeface="宋体"/>
              </a:rPr>
              <a:t>Caffe</a:t>
            </a:r>
            <a:r>
              <a:rPr lang="en-US" sz="1600">
                <a:solidFill>
                  <a:srgbClr val="000000"/>
                </a:solidFill>
                <a:latin typeface="Tahoma"/>
                <a:ea typeface="宋体"/>
              </a:rPr>
              <a:t>训练</a:t>
            </a:r>
            <a:endParaRPr/>
          </a:p>
        </p:txBody>
      </p:sp>
      <p:sp>
        <p:nvSpPr>
          <p:cNvPr id="173" name="CustomShape 28"/>
          <p:cNvSpPr/>
          <p:nvPr/>
        </p:nvSpPr>
        <p:spPr>
          <a:xfrm>
            <a:off x="7606440" y="3159720"/>
            <a:ext cx="466920" cy="892080"/>
          </a:xfrm>
          <a:prstGeom prst="chevron">
            <a:avLst>
              <a:gd name="adj" fmla="val 62310"/>
            </a:avLst>
          </a:prstGeom>
          <a:solidFill>
            <a:srgbClr val="abefd0"/>
          </a:solidFill>
          <a:ln>
            <a:noFill/>
          </a:ln>
        </p:spPr>
      </p:sp>
      <p:sp>
        <p:nvSpPr>
          <p:cNvPr id="174" name="CustomShape 29"/>
          <p:cNvSpPr/>
          <p:nvPr/>
        </p:nvSpPr>
        <p:spPr>
          <a:xfrm>
            <a:off x="8285040" y="3160080"/>
            <a:ext cx="1274760" cy="892080"/>
          </a:xfrm>
          <a:prstGeom prst="rect">
            <a:avLst/>
          </a:prstGeom>
          <a:noFill/>
          <a:ln>
            <a:noFill/>
          </a:ln>
        </p:spPr>
        <p:txBody>
          <a:bodyPr lIns="30600" rIns="30600" tIns="30600" bIns="30600" anchor="ctr"/>
          <a:p>
            <a:pPr algn="ctr"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宋体"/>
              </a:rPr>
              <a:t>结果</a:t>
            </a:r>
            <a:endParaRPr/>
          </a:p>
        </p:txBody>
      </p:sp>
      <p:sp>
        <p:nvSpPr>
          <p:cNvPr id="175" name="CustomShape 30"/>
          <p:cNvSpPr/>
          <p:nvPr/>
        </p:nvSpPr>
        <p:spPr>
          <a:xfrm>
            <a:off x="8074080" y="4156200"/>
            <a:ext cx="1697040" cy="1046160"/>
          </a:xfrm>
          <a:prstGeom prst="rect">
            <a:avLst/>
          </a:prstGeom>
          <a:noFill/>
          <a:ln>
            <a:noFill/>
          </a:ln>
        </p:spPr>
        <p:txBody>
          <a:bodyPr lIns="20160" rIns="20160" tIns="20160" bIns="20160" anchor="ctr"/>
          <a:p>
            <a:pPr algn="ctr">
              <a:lnSpc>
                <a:spcPct val="90000"/>
              </a:lnSpc>
            </a:pPr>
            <a:r>
              <a:rPr lang="en-US" sz="1600">
                <a:solidFill>
                  <a:srgbClr val="000000"/>
                </a:solidFill>
                <a:latin typeface="Tahoma"/>
                <a:ea typeface="宋体"/>
              </a:rPr>
              <a:t>模型参数</a:t>
            </a:r>
            <a:endParaRPr/>
          </a:p>
        </p:txBody>
      </p:sp>
      <p:sp>
        <p:nvSpPr>
          <p:cNvPr id="176" name="CustomShape 31"/>
          <p:cNvSpPr/>
          <p:nvPr/>
        </p:nvSpPr>
        <p:spPr>
          <a:xfrm>
            <a:off x="9771480" y="3159720"/>
            <a:ext cx="466920" cy="892080"/>
          </a:xfrm>
          <a:prstGeom prst="chevron">
            <a:avLst>
              <a:gd name="adj" fmla="val 62310"/>
            </a:avLst>
          </a:prstGeom>
          <a:solidFill>
            <a:srgbClr val="abefd0"/>
          </a:solidFill>
          <a:ln>
            <a:noFill/>
          </a:ln>
        </p:spPr>
      </p:sp>
      <p:sp>
        <p:nvSpPr>
          <p:cNvPr id="177" name="CustomShape 32"/>
          <p:cNvSpPr/>
          <p:nvPr/>
        </p:nvSpPr>
        <p:spPr>
          <a:xfrm>
            <a:off x="10545840" y="3096360"/>
            <a:ext cx="1083240" cy="1083240"/>
          </a:xfrm>
          <a:prstGeom prst="ellipse">
            <a:avLst/>
          </a:prstGeom>
          <a:solidFill>
            <a:srgbClr val="00e4a8"/>
          </a:solidFill>
          <a:ln w="25560">
            <a:solidFill>
              <a:srgbClr val="ffffff"/>
            </a:solidFill>
            <a:round/>
          </a:ln>
        </p:spPr>
        <p:txBody>
          <a:bodyPr lIns="0" rIns="0" tIns="0" bIns="0" anchor="ctr"/>
          <a:p>
            <a:pPr algn="ctr">
              <a:lnSpc>
                <a:spcPct val="90000"/>
              </a:lnSpc>
            </a:pPr>
            <a:r>
              <a:rPr lang="en-US" sz="2400">
                <a:solidFill>
                  <a:srgbClr val="ffffff"/>
                </a:solidFill>
                <a:latin typeface="Tahoma"/>
                <a:ea typeface="宋体"/>
              </a:rPr>
              <a:t>测试</a:t>
            </a:r>
            <a:endParaRPr/>
          </a:p>
        </p:txBody>
      </p:sp>
      <p:sp>
        <p:nvSpPr>
          <p:cNvPr id="178" name="CustomShape 33"/>
          <p:cNvSpPr/>
          <p:nvPr/>
        </p:nvSpPr>
        <p:spPr>
          <a:xfrm>
            <a:off x="10239120" y="4156200"/>
            <a:ext cx="1697040" cy="1046160"/>
          </a:xfrm>
          <a:prstGeom prst="rect">
            <a:avLst/>
          </a:prstGeom>
          <a:noFill/>
          <a:ln>
            <a:noFill/>
          </a:ln>
        </p:spPr>
        <p:txBody>
          <a:bodyPr lIns="20160" rIns="20160" tIns="20160" bIns="20160" anchor="ctr"/>
          <a:p>
            <a:pPr algn="ctr">
              <a:lnSpc>
                <a:spcPct val="90000"/>
              </a:lnSpc>
            </a:pPr>
            <a:r>
              <a:rPr lang="en-US" sz="1600">
                <a:solidFill>
                  <a:srgbClr val="000000"/>
                </a:solidFill>
                <a:latin typeface="Tahoma"/>
                <a:ea typeface="宋体"/>
              </a:rPr>
              <a:t>LFW</a:t>
            </a:r>
            <a:r>
              <a:rPr lang="en-US" sz="1600">
                <a:solidFill>
                  <a:srgbClr val="000000"/>
                </a:solidFill>
                <a:latin typeface="Tahoma"/>
                <a:ea typeface="宋体"/>
              </a:rPr>
              <a:t>测试人脸识别准确率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1534680" y="214200"/>
            <a:ext cx="10389960" cy="146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99"/>
                </a:solidFill>
                <a:latin typeface="Tahoma"/>
                <a:ea typeface="宋体"/>
              </a:rPr>
              <a:t>流程图</a:t>
            </a:r>
            <a:endParaRPr/>
          </a:p>
        </p:txBody>
      </p:sp>
      <p:sp>
        <p:nvSpPr>
          <p:cNvPr id="180" name="CustomShape 2"/>
          <p:cNvSpPr/>
          <p:nvPr/>
        </p:nvSpPr>
        <p:spPr>
          <a:xfrm>
            <a:off x="1576800" y="2017800"/>
            <a:ext cx="10362600" cy="4114080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CustomShape 3"/>
          <p:cNvSpPr/>
          <p:nvPr/>
        </p:nvSpPr>
        <p:spPr>
          <a:xfrm>
            <a:off x="1534680" y="3424680"/>
            <a:ext cx="1602360" cy="913680"/>
          </a:xfrm>
          <a:prstGeom prst="rect">
            <a:avLst/>
          </a:prstGeom>
          <a:solidFill>
            <a:srgbClr val="00e4a8"/>
          </a:solidFill>
          <a:ln w="25560">
            <a:solidFill>
              <a:srgbClr val="00a87c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Tahoma"/>
                <a:ea typeface="宋体"/>
              </a:rPr>
              <a:t>Webface</a:t>
            </a:r>
            <a:endParaRPr/>
          </a:p>
        </p:txBody>
      </p:sp>
      <p:sp>
        <p:nvSpPr>
          <p:cNvPr id="182" name="CustomShape 4"/>
          <p:cNvSpPr/>
          <p:nvPr/>
        </p:nvSpPr>
        <p:spPr>
          <a:xfrm>
            <a:off x="3570480" y="3144240"/>
            <a:ext cx="716400" cy="1474200"/>
          </a:xfrm>
          <a:prstGeom prst="rect">
            <a:avLst/>
          </a:prstGeom>
          <a:solidFill>
            <a:srgbClr val="7575d1"/>
          </a:solidFill>
          <a:ln w="25560">
            <a:solidFill>
              <a:srgbClr val="00a87c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Tahoma"/>
                <a:ea typeface="宋体"/>
              </a:rPr>
              <a:t>预处理</a:t>
            </a:r>
            <a:endParaRPr/>
          </a:p>
        </p:txBody>
      </p:sp>
      <p:sp>
        <p:nvSpPr>
          <p:cNvPr id="183" name="CustomShape 5"/>
          <p:cNvSpPr/>
          <p:nvPr/>
        </p:nvSpPr>
        <p:spPr>
          <a:xfrm>
            <a:off x="4772520" y="3424680"/>
            <a:ext cx="1182600" cy="913680"/>
          </a:xfrm>
          <a:prstGeom prst="rect">
            <a:avLst/>
          </a:prstGeom>
          <a:solidFill>
            <a:srgbClr val="00e4a8"/>
          </a:solidFill>
          <a:ln w="25560">
            <a:solidFill>
              <a:srgbClr val="00a87c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Tahoma"/>
                <a:ea typeface="宋体"/>
              </a:rPr>
              <a:t>lmdb</a:t>
            </a:r>
            <a:endParaRPr/>
          </a:p>
        </p:txBody>
      </p:sp>
      <p:sp>
        <p:nvSpPr>
          <p:cNvPr id="184" name="CustomShape 6"/>
          <p:cNvSpPr/>
          <p:nvPr/>
        </p:nvSpPr>
        <p:spPr>
          <a:xfrm>
            <a:off x="6276240" y="3052080"/>
            <a:ext cx="2321640" cy="2016360"/>
          </a:xfrm>
          <a:prstGeom prst="rect">
            <a:avLst/>
          </a:prstGeom>
          <a:solidFill>
            <a:srgbClr val="7575d1"/>
          </a:solidFill>
          <a:ln w="25560">
            <a:solidFill>
              <a:srgbClr val="00a87c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Tahoma"/>
                <a:ea typeface="宋体"/>
              </a:rPr>
              <a:t>训练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85" name="CustomShape 7"/>
          <p:cNvSpPr/>
          <p:nvPr/>
        </p:nvSpPr>
        <p:spPr>
          <a:xfrm>
            <a:off x="6469560" y="3881880"/>
            <a:ext cx="1476720" cy="913680"/>
          </a:xfrm>
          <a:prstGeom prst="rect">
            <a:avLst/>
          </a:prstGeom>
          <a:gradFill>
            <a:gsLst>
              <a:gs pos="0">
                <a:srgbClr val="ffeac7"/>
              </a:gs>
              <a:gs pos="100000">
                <a:srgbClr val="fff7e9"/>
              </a:gs>
            </a:gsLst>
            <a:lin ang="16200000"/>
          </a:gradFill>
          <a:ln w="9360">
            <a:solidFill>
              <a:srgbClr val="e1b6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  <a:ea typeface="宋体"/>
              </a:rPr>
              <a:t>DeepID</a:t>
            </a:r>
            <a:endParaRPr/>
          </a:p>
        </p:txBody>
      </p:sp>
      <p:sp>
        <p:nvSpPr>
          <p:cNvPr id="186" name="CustomShape 8"/>
          <p:cNvSpPr/>
          <p:nvPr/>
        </p:nvSpPr>
        <p:spPr>
          <a:xfrm>
            <a:off x="8930160" y="3144240"/>
            <a:ext cx="696960" cy="1832400"/>
          </a:xfrm>
          <a:prstGeom prst="rect">
            <a:avLst/>
          </a:prstGeom>
          <a:solidFill>
            <a:srgbClr val="00e4a8"/>
          </a:solidFill>
          <a:ln w="25560">
            <a:solidFill>
              <a:srgbClr val="00a87c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Tahoma"/>
                <a:ea typeface="宋体"/>
              </a:rPr>
              <a:t>模型参数</a:t>
            </a:r>
            <a:endParaRPr/>
          </a:p>
        </p:txBody>
      </p:sp>
      <p:sp>
        <p:nvSpPr>
          <p:cNvPr id="187" name="CustomShape 9"/>
          <p:cNvSpPr/>
          <p:nvPr/>
        </p:nvSpPr>
        <p:spPr>
          <a:xfrm>
            <a:off x="9693000" y="2322000"/>
            <a:ext cx="1982880" cy="913680"/>
          </a:xfrm>
          <a:prstGeom prst="rect">
            <a:avLst/>
          </a:prstGeom>
          <a:solidFill>
            <a:srgbClr val="00e4a8"/>
          </a:solidFill>
          <a:ln w="25560">
            <a:solidFill>
              <a:srgbClr val="00a87c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Tahoma"/>
                <a:ea typeface="宋体"/>
              </a:rPr>
              <a:t>LFW</a:t>
            </a:r>
            <a:r>
              <a:rPr lang="en-US" sz="2800">
                <a:solidFill>
                  <a:srgbClr val="ffffff"/>
                </a:solidFill>
                <a:latin typeface="Tahoma"/>
                <a:ea typeface="宋体"/>
              </a:rPr>
              <a:t>数据集</a:t>
            </a:r>
            <a:endParaRPr/>
          </a:p>
        </p:txBody>
      </p:sp>
      <p:sp>
        <p:nvSpPr>
          <p:cNvPr id="188" name="CustomShape 10"/>
          <p:cNvSpPr/>
          <p:nvPr/>
        </p:nvSpPr>
        <p:spPr>
          <a:xfrm>
            <a:off x="10092960" y="3600360"/>
            <a:ext cx="1182600" cy="913680"/>
          </a:xfrm>
          <a:prstGeom prst="rect">
            <a:avLst/>
          </a:prstGeom>
          <a:solidFill>
            <a:srgbClr val="7575d1"/>
          </a:solidFill>
          <a:ln w="25560">
            <a:solidFill>
              <a:srgbClr val="00a87c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Tahoma"/>
                <a:ea typeface="宋体"/>
              </a:rPr>
              <a:t>测试</a:t>
            </a:r>
            <a:endParaRPr/>
          </a:p>
        </p:txBody>
      </p:sp>
      <p:sp>
        <p:nvSpPr>
          <p:cNvPr id="189" name="CustomShape 11"/>
          <p:cNvSpPr/>
          <p:nvPr/>
        </p:nvSpPr>
        <p:spPr>
          <a:xfrm>
            <a:off x="9959400" y="4856040"/>
            <a:ext cx="1492920" cy="913680"/>
          </a:xfrm>
          <a:prstGeom prst="rect">
            <a:avLst/>
          </a:prstGeom>
          <a:solidFill>
            <a:srgbClr val="00e4a8"/>
          </a:solidFill>
          <a:ln w="25560">
            <a:solidFill>
              <a:srgbClr val="00a87c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Tahoma"/>
                <a:ea typeface="宋体"/>
              </a:rPr>
              <a:t>准确率</a:t>
            </a:r>
            <a:endParaRPr/>
          </a:p>
        </p:txBody>
      </p:sp>
      <p:sp>
        <p:nvSpPr>
          <p:cNvPr id="190" name="CustomShape 12"/>
          <p:cNvSpPr/>
          <p:nvPr/>
        </p:nvSpPr>
        <p:spPr>
          <a:xfrm>
            <a:off x="3158640" y="3881880"/>
            <a:ext cx="41076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91" name="CustomShape 13"/>
          <p:cNvSpPr/>
          <p:nvPr/>
        </p:nvSpPr>
        <p:spPr>
          <a:xfrm>
            <a:off x="4299480" y="3881880"/>
            <a:ext cx="451440" cy="1692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92" name="CustomShape 14"/>
          <p:cNvSpPr/>
          <p:nvPr/>
        </p:nvSpPr>
        <p:spPr>
          <a:xfrm>
            <a:off x="5991480" y="3899160"/>
            <a:ext cx="284040" cy="288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93" name="CustomShape 15"/>
          <p:cNvSpPr/>
          <p:nvPr/>
        </p:nvSpPr>
        <p:spPr>
          <a:xfrm flipV="1">
            <a:off x="8598600" y="4059360"/>
            <a:ext cx="33084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94" name="CustomShape 16"/>
          <p:cNvSpPr/>
          <p:nvPr/>
        </p:nvSpPr>
        <p:spPr>
          <a:xfrm>
            <a:off x="9634320" y="4057560"/>
            <a:ext cx="451440" cy="1692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95" name="CustomShape 17"/>
          <p:cNvSpPr/>
          <p:nvPr/>
        </p:nvSpPr>
        <p:spPr>
          <a:xfrm>
            <a:off x="10684800" y="3236400"/>
            <a:ext cx="360" cy="36324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96" name="CustomShape 18"/>
          <p:cNvSpPr/>
          <p:nvPr/>
        </p:nvSpPr>
        <p:spPr>
          <a:xfrm>
            <a:off x="10684800" y="4514760"/>
            <a:ext cx="360" cy="36324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triangle" w="med"/>
          </a:ln>
        </p:spPr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1534680" y="214200"/>
            <a:ext cx="10389960" cy="146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99"/>
                </a:solidFill>
                <a:latin typeface="Tahoma"/>
                <a:ea typeface="宋体"/>
              </a:rPr>
              <a:t>输入</a:t>
            </a:r>
            <a:endParaRPr/>
          </a:p>
        </p:txBody>
      </p:sp>
      <p:sp>
        <p:nvSpPr>
          <p:cNvPr id="198" name="CustomShape 2"/>
          <p:cNvSpPr/>
          <p:nvPr/>
        </p:nvSpPr>
        <p:spPr>
          <a:xfrm>
            <a:off x="1576800" y="2017800"/>
            <a:ext cx="10362600" cy="411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0000"/>
              <a:buFont typeface="Wingdings" charset="2"/>
              <a:buChar char=""/>
            </a:pPr>
            <a:r>
              <a:rPr lang="en-US" sz="2800">
                <a:solidFill>
                  <a:srgbClr val="000000"/>
                </a:solidFill>
                <a:latin typeface="Tahoma"/>
                <a:ea typeface="宋体"/>
              </a:rPr>
              <a:t>李子青团队的</a:t>
            </a:r>
            <a:r>
              <a:rPr lang="en-US" sz="2800" u="sng">
                <a:solidFill>
                  <a:srgbClr val="ff0000"/>
                </a:solidFill>
                <a:latin typeface="Tahoma"/>
                <a:ea typeface="宋体"/>
              </a:rPr>
              <a:t>Webface</a:t>
            </a:r>
            <a:endParaRPr/>
          </a:p>
          <a:p>
            <a:pPr>
              <a:lnSpc>
                <a:spcPct val="100000"/>
              </a:lnSpc>
              <a:buSzPct val="60000"/>
              <a:buFont typeface="Wingdings" charset="2"/>
              <a:buChar char=""/>
            </a:pPr>
            <a:r>
              <a:rPr lang="en-US" sz="2800">
                <a:solidFill>
                  <a:srgbClr val="000000"/>
                </a:solidFill>
                <a:latin typeface="Tahoma"/>
                <a:ea typeface="宋体"/>
              </a:rPr>
              <a:t>10,575</a:t>
            </a:r>
            <a:r>
              <a:rPr lang="en-US" sz="2800">
                <a:solidFill>
                  <a:srgbClr val="000000"/>
                </a:solidFill>
                <a:latin typeface="Tahoma"/>
                <a:ea typeface="宋体"/>
              </a:rPr>
              <a:t>个人，</a:t>
            </a:r>
            <a:r>
              <a:rPr lang="en-US" sz="2800">
                <a:solidFill>
                  <a:srgbClr val="000000"/>
                </a:solidFill>
                <a:latin typeface="Tahoma"/>
                <a:ea typeface="宋体"/>
              </a:rPr>
              <a:t>494,414</a:t>
            </a:r>
            <a:r>
              <a:rPr lang="en-US" sz="2800">
                <a:solidFill>
                  <a:srgbClr val="000000"/>
                </a:solidFill>
                <a:latin typeface="Tahoma"/>
                <a:ea typeface="宋体"/>
              </a:rPr>
              <a:t>幅图像</a:t>
            </a:r>
            <a:endParaRPr/>
          </a:p>
        </p:txBody>
      </p:sp>
      <p:graphicFrame>
        <p:nvGraphicFramePr>
          <p:cNvPr id="199" name="Table 3"/>
          <p:cNvGraphicFramePr/>
          <p:nvPr/>
        </p:nvGraphicFramePr>
        <p:xfrm>
          <a:off x="1654200" y="3333600"/>
          <a:ext cx="7004880" cy="3200400"/>
        </p:xfrm>
        <a:graphic>
          <a:graphicData uri="http://schemas.openxmlformats.org/drawingml/2006/table">
            <a:tbl>
              <a:tblPr/>
              <a:tblGrid>
                <a:gridCol w="1751400"/>
                <a:gridCol w="1751400"/>
                <a:gridCol w="1751400"/>
                <a:gridCol w="1750680"/>
              </a:tblGrid>
              <a:tr h="8265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Webface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与其他大型人脸库的比较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347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Dataset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#Subjects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#Images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Availability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LFW [1]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5,749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13,233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Public</a:t>
                      </a:r>
                      <a:endParaRPr/>
                    </a:p>
                  </a:txBody>
                  <a:tcPr/>
                </a:tc>
              </a:tr>
              <a:tr h="603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WDRef [2]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2,995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99,773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Public (feature only)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CelebFaces [3]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10,177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202,599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Private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SFC [4]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4,030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4,400,000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Private</a:t>
                      </a:r>
                      <a:endParaRPr/>
                    </a:p>
                  </a:txBody>
                  <a:tcPr/>
                </a:tc>
              </a:tr>
              <a:tr h="603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CACD [5]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2,000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163,446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Public (partial annotated)</a:t>
                      </a:r>
                      <a:endParaRPr/>
                    </a:p>
                  </a:txBody>
                  <a:tcPr/>
                </a:tc>
              </a:tr>
              <a:tr h="603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CASIA-WebFace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10,575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494,414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宋体"/>
                        </a:rPr>
                        <a:t>Public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1534680" y="214200"/>
            <a:ext cx="10389960" cy="146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99"/>
                </a:solidFill>
                <a:latin typeface="Tahoma"/>
                <a:ea typeface="宋体"/>
              </a:rPr>
              <a:t>预处理</a:t>
            </a:r>
            <a:endParaRPr/>
          </a:p>
        </p:txBody>
      </p:sp>
      <p:sp>
        <p:nvSpPr>
          <p:cNvPr id="201" name="CustomShape 2"/>
          <p:cNvSpPr/>
          <p:nvPr/>
        </p:nvSpPr>
        <p:spPr>
          <a:xfrm>
            <a:off x="1536480" y="2744280"/>
            <a:ext cx="1147680" cy="1852200"/>
          </a:xfrm>
          <a:prstGeom prst="roundRect">
            <a:avLst>
              <a:gd name="adj" fmla="val 10000"/>
            </a:avLst>
          </a:prstGeom>
          <a:solidFill>
            <a:srgbClr val="00e4a8"/>
          </a:solidFill>
          <a:ln w="25560">
            <a:solidFill>
              <a:srgbClr val="ffffff"/>
            </a:solidFill>
            <a:round/>
          </a:ln>
        </p:spPr>
        <p:txBody>
          <a:bodyPr lIns="122040" rIns="122040" tIns="155520" bIns="155880" anchor="ctr"/>
          <a:p>
            <a:pPr algn="ctr">
              <a:lnSpc>
                <a:spcPct val="90000"/>
              </a:lnSpc>
            </a:pPr>
            <a:r>
              <a:rPr lang="en-US" sz="3200">
                <a:solidFill>
                  <a:srgbClr val="ffffff"/>
                </a:solidFill>
                <a:latin typeface="Tahoma"/>
                <a:ea typeface="宋体"/>
              </a:rPr>
              <a:t>人脸框检测</a:t>
            </a:r>
            <a:endParaRPr/>
          </a:p>
        </p:txBody>
      </p:sp>
      <p:sp>
        <p:nvSpPr>
          <p:cNvPr id="202" name="CustomShape 3"/>
          <p:cNvSpPr/>
          <p:nvPr/>
        </p:nvSpPr>
        <p:spPr>
          <a:xfrm>
            <a:off x="2877840" y="2744280"/>
            <a:ext cx="2392560" cy="1852200"/>
          </a:xfrm>
          <a:prstGeom prst="roundRect">
            <a:avLst>
              <a:gd name="adj" fmla="val 10000"/>
            </a:avLst>
          </a:prstGeom>
          <a:solidFill>
            <a:srgbClr val="00e4a8"/>
          </a:solidFill>
          <a:ln w="25560">
            <a:solidFill>
              <a:srgbClr val="ffffff"/>
            </a:solidFill>
            <a:round/>
          </a:ln>
        </p:spPr>
        <p:txBody>
          <a:bodyPr lIns="122040" rIns="122040" tIns="176400" bIns="176400" anchor="ctr"/>
          <a:p>
            <a:pPr algn="ctr">
              <a:lnSpc>
                <a:spcPct val="90000"/>
              </a:lnSpc>
            </a:pPr>
            <a:r>
              <a:rPr lang="en-US" sz="3200">
                <a:solidFill>
                  <a:srgbClr val="ffffff"/>
                </a:solidFill>
                <a:latin typeface="Tahoma"/>
                <a:ea typeface="宋体"/>
              </a:rPr>
              <a:t>人脸对齐</a:t>
            </a:r>
            <a:endParaRPr/>
          </a:p>
        </p:txBody>
      </p:sp>
      <p:sp>
        <p:nvSpPr>
          <p:cNvPr id="203" name="CustomShape 4"/>
          <p:cNvSpPr/>
          <p:nvPr/>
        </p:nvSpPr>
        <p:spPr>
          <a:xfrm>
            <a:off x="2877840" y="4734360"/>
            <a:ext cx="1147680" cy="1852200"/>
          </a:xfrm>
          <a:prstGeom prst="roundRect">
            <a:avLst>
              <a:gd name="adj" fmla="val 10000"/>
            </a:avLst>
          </a:prstGeom>
          <a:solidFill>
            <a:srgbClr val="00e4a8"/>
          </a:solidFill>
          <a:ln w="25560">
            <a:solidFill>
              <a:srgbClr val="ffffff"/>
            </a:solidFill>
            <a:round/>
          </a:ln>
        </p:spPr>
        <p:txBody>
          <a:bodyPr lIns="99000" rIns="99000" tIns="132480" bIns="132840" anchor="ctr"/>
          <a:p>
            <a:pPr algn="ctr"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Tahoma"/>
                <a:ea typeface="宋体"/>
              </a:rPr>
              <a:t>人脸关键点检测</a:t>
            </a:r>
            <a:endParaRPr/>
          </a:p>
        </p:txBody>
      </p:sp>
      <p:sp>
        <p:nvSpPr>
          <p:cNvPr id="204" name="CustomShape 5"/>
          <p:cNvSpPr/>
          <p:nvPr/>
        </p:nvSpPr>
        <p:spPr>
          <a:xfrm>
            <a:off x="4122720" y="4734360"/>
            <a:ext cx="1147680" cy="1852200"/>
          </a:xfrm>
          <a:prstGeom prst="roundRect">
            <a:avLst>
              <a:gd name="adj" fmla="val 10000"/>
            </a:avLst>
          </a:prstGeom>
          <a:solidFill>
            <a:srgbClr val="00e4a8"/>
          </a:solidFill>
          <a:ln w="25560">
            <a:solidFill>
              <a:srgbClr val="ffffff"/>
            </a:solidFill>
            <a:round/>
          </a:ln>
        </p:spPr>
        <p:txBody>
          <a:bodyPr lIns="99000" rIns="99000" tIns="132480" bIns="132840" anchor="ctr"/>
          <a:p>
            <a:pPr algn="ctr"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Tahoma"/>
                <a:ea typeface="宋体"/>
              </a:rPr>
              <a:t>仿射变换</a:t>
            </a:r>
            <a:endParaRPr/>
          </a:p>
        </p:txBody>
      </p:sp>
      <p:sp>
        <p:nvSpPr>
          <p:cNvPr id="205" name="CustomShape 6"/>
          <p:cNvSpPr/>
          <p:nvPr/>
        </p:nvSpPr>
        <p:spPr>
          <a:xfrm>
            <a:off x="5464080" y="2744280"/>
            <a:ext cx="1147680" cy="1852200"/>
          </a:xfrm>
          <a:prstGeom prst="roundRect">
            <a:avLst>
              <a:gd name="adj" fmla="val 10000"/>
            </a:avLst>
          </a:prstGeom>
          <a:solidFill>
            <a:srgbClr val="00e4a8"/>
          </a:solidFill>
          <a:ln w="25560">
            <a:solidFill>
              <a:srgbClr val="ffffff"/>
            </a:solidFill>
            <a:round/>
          </a:ln>
        </p:spPr>
        <p:txBody>
          <a:bodyPr lIns="122040" rIns="122040" tIns="155520" bIns="155880" anchor="ctr"/>
          <a:p>
            <a:pPr algn="ctr">
              <a:lnSpc>
                <a:spcPct val="90000"/>
              </a:lnSpc>
            </a:pPr>
            <a:r>
              <a:rPr lang="en-US" sz="3200">
                <a:solidFill>
                  <a:srgbClr val="ffffff"/>
                </a:solidFill>
                <a:latin typeface="Tahoma"/>
                <a:ea typeface="宋体"/>
              </a:rPr>
              <a:t>人脸剪裁</a:t>
            </a:r>
            <a:endParaRPr/>
          </a:p>
        </p:txBody>
      </p:sp>
      <p:sp>
        <p:nvSpPr>
          <p:cNvPr id="206" name="CustomShape 7"/>
          <p:cNvSpPr/>
          <p:nvPr/>
        </p:nvSpPr>
        <p:spPr>
          <a:xfrm>
            <a:off x="6840000" y="2003760"/>
            <a:ext cx="5079240" cy="339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  <a:buSzPct val="60000"/>
              <a:buFont typeface="Wingdings" charset="2"/>
              <a:buChar char=""/>
            </a:pPr>
            <a:r>
              <a:rPr lang="en-US" sz="2800">
                <a:solidFill>
                  <a:srgbClr val="000000"/>
                </a:solidFill>
                <a:latin typeface="Tahoma"/>
                <a:ea typeface="宋体"/>
              </a:rPr>
              <a:t>实现</a:t>
            </a:r>
            <a:endParaRPr/>
          </a:p>
          <a:p>
            <a:pPr lvl="1">
              <a:lnSpc>
                <a:spcPct val="100000"/>
              </a:lnSpc>
              <a:buSzPct val="5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  <a:ea typeface="宋体"/>
              </a:rPr>
              <a:t>https://github.com/RiweiChen/FaceTools</a:t>
            </a:r>
            <a:endParaRPr/>
          </a:p>
          <a:p>
            <a:pPr lvl="1">
              <a:lnSpc>
                <a:spcPct val="100000"/>
              </a:lnSpc>
              <a:buSzPct val="5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  <a:ea typeface="宋体"/>
              </a:rPr>
              <a:t>仅</a:t>
            </a:r>
            <a:r>
              <a:rPr lang="en-US" sz="2400">
                <a:solidFill>
                  <a:srgbClr val="000000"/>
                </a:solidFill>
                <a:latin typeface="Tahoma"/>
                <a:ea typeface="宋体"/>
              </a:rPr>
              <a:t>Windows</a:t>
            </a:r>
            <a:r>
              <a:rPr lang="en-US" sz="2400">
                <a:solidFill>
                  <a:srgbClr val="000000"/>
                </a:solidFill>
                <a:latin typeface="Tahoma"/>
                <a:ea typeface="宋体"/>
              </a:rPr>
              <a:t>平台使用</a:t>
            </a:r>
            <a:endParaRPr/>
          </a:p>
          <a:p>
            <a:pPr lvl="1">
              <a:lnSpc>
                <a:spcPct val="100000"/>
              </a:lnSpc>
              <a:buSzPct val="5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  <a:ea typeface="宋体"/>
              </a:rPr>
              <a:t>其中</a:t>
            </a:r>
            <a:r>
              <a:rPr lang="en-US" sz="2400" u="sng">
                <a:solidFill>
                  <a:srgbClr val="ff0000"/>
                </a:solidFill>
                <a:latin typeface="Tahoma"/>
                <a:ea typeface="宋体"/>
              </a:rPr>
              <a:t>人脸框检测与人脸特征点检测是</a:t>
            </a:r>
            <a:r>
              <a:rPr lang="en-US" sz="2400" u="sng">
                <a:solidFill>
                  <a:srgbClr val="ff0000"/>
                </a:solidFill>
                <a:latin typeface="Tahoma"/>
                <a:ea typeface="宋体"/>
              </a:rPr>
              <a:t>windows</a:t>
            </a:r>
            <a:r>
              <a:rPr lang="en-US" sz="2400" u="sng">
                <a:solidFill>
                  <a:srgbClr val="ff0000"/>
                </a:solidFill>
                <a:latin typeface="Tahoma"/>
                <a:ea typeface="宋体"/>
              </a:rPr>
              <a:t>二进制</a:t>
            </a:r>
            <a:r>
              <a:rPr lang="en-US" sz="2400">
                <a:solidFill>
                  <a:srgbClr val="000000"/>
                </a:solidFill>
                <a:latin typeface="Tahoma"/>
                <a:ea typeface="宋体"/>
              </a:rPr>
              <a:t>，中国香港中文大学提供。</a:t>
            </a:r>
            <a:endParaRPr/>
          </a:p>
        </p:txBody>
      </p:sp>
      <p:sp>
        <p:nvSpPr>
          <p:cNvPr id="207" name="CustomShape 8"/>
          <p:cNvSpPr/>
          <p:nvPr/>
        </p:nvSpPr>
        <p:spPr>
          <a:xfrm>
            <a:off x="1534680" y="2274840"/>
            <a:ext cx="985320" cy="324360"/>
          </a:xfrm>
          <a:prstGeom prst="rect">
            <a:avLst/>
          </a:prstGeom>
          <a:noFill/>
          <a:ln>
            <a:noFill/>
          </a:ln>
        </p:spPr>
      </p:sp>
      <p:sp>
        <p:nvSpPr>
          <p:cNvPr id="208" name="CustomShape 9"/>
          <p:cNvSpPr/>
          <p:nvPr/>
        </p:nvSpPr>
        <p:spPr>
          <a:xfrm>
            <a:off x="1534680" y="2274840"/>
            <a:ext cx="985320" cy="324360"/>
          </a:xfrm>
          <a:prstGeom prst="rect">
            <a:avLst/>
          </a:prstGeom>
          <a:noFill/>
          <a:ln>
            <a:noFill/>
          </a:ln>
        </p:spPr>
        <p:txBody>
          <a:bodyPr lIns="23040" rIns="23040" tIns="23040" bIns="23040" anchor="ctr"/>
          <a:p>
            <a:pPr algn="ctr"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  <a:ea typeface="宋体"/>
              </a:rPr>
              <a:t>原理：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1534680" y="214200"/>
            <a:ext cx="10389960" cy="146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99"/>
                </a:solidFill>
                <a:latin typeface="Tahoma"/>
                <a:ea typeface="宋体"/>
              </a:rPr>
              <a:t>预处理</a:t>
            </a:r>
            <a:endParaRPr/>
          </a:p>
        </p:txBody>
      </p:sp>
      <p:sp>
        <p:nvSpPr>
          <p:cNvPr id="210" name="CustomShape 2"/>
          <p:cNvSpPr/>
          <p:nvPr/>
        </p:nvSpPr>
        <p:spPr>
          <a:xfrm>
            <a:off x="1536480" y="2744280"/>
            <a:ext cx="1147680" cy="1852200"/>
          </a:xfrm>
          <a:prstGeom prst="roundRect">
            <a:avLst>
              <a:gd name="adj" fmla="val 10000"/>
            </a:avLst>
          </a:prstGeom>
          <a:solidFill>
            <a:srgbClr val="00e4a8"/>
          </a:solidFill>
          <a:ln w="25560">
            <a:solidFill>
              <a:srgbClr val="ffffff"/>
            </a:solidFill>
            <a:round/>
          </a:ln>
        </p:spPr>
        <p:txBody>
          <a:bodyPr lIns="122040" rIns="122040" tIns="155520" bIns="155880" anchor="ctr"/>
          <a:p>
            <a:pPr algn="ctr">
              <a:lnSpc>
                <a:spcPct val="90000"/>
              </a:lnSpc>
            </a:pPr>
            <a:r>
              <a:rPr lang="en-US" sz="3200">
                <a:solidFill>
                  <a:srgbClr val="ffffff"/>
                </a:solidFill>
                <a:latin typeface="Tahoma"/>
                <a:ea typeface="宋体"/>
              </a:rPr>
              <a:t>人脸框检测</a:t>
            </a:r>
            <a:endParaRPr/>
          </a:p>
        </p:txBody>
      </p:sp>
      <p:sp>
        <p:nvSpPr>
          <p:cNvPr id="211" name="CustomShape 3"/>
          <p:cNvSpPr/>
          <p:nvPr/>
        </p:nvSpPr>
        <p:spPr>
          <a:xfrm>
            <a:off x="2877840" y="2744280"/>
            <a:ext cx="2392560" cy="1852200"/>
          </a:xfrm>
          <a:prstGeom prst="roundRect">
            <a:avLst>
              <a:gd name="adj" fmla="val 10000"/>
            </a:avLst>
          </a:prstGeom>
          <a:solidFill>
            <a:srgbClr val="00e4a8"/>
          </a:solidFill>
          <a:ln w="25560">
            <a:solidFill>
              <a:srgbClr val="ffffff"/>
            </a:solidFill>
            <a:round/>
          </a:ln>
        </p:spPr>
        <p:txBody>
          <a:bodyPr lIns="122040" rIns="122040" tIns="176400" bIns="176400" anchor="ctr"/>
          <a:p>
            <a:pPr algn="ctr">
              <a:lnSpc>
                <a:spcPct val="90000"/>
              </a:lnSpc>
            </a:pPr>
            <a:r>
              <a:rPr lang="en-US" sz="3200">
                <a:solidFill>
                  <a:srgbClr val="ffffff"/>
                </a:solidFill>
                <a:latin typeface="Tahoma"/>
                <a:ea typeface="宋体"/>
              </a:rPr>
              <a:t>人脸对齐</a:t>
            </a:r>
            <a:endParaRPr/>
          </a:p>
        </p:txBody>
      </p:sp>
      <p:sp>
        <p:nvSpPr>
          <p:cNvPr id="212" name="CustomShape 4"/>
          <p:cNvSpPr/>
          <p:nvPr/>
        </p:nvSpPr>
        <p:spPr>
          <a:xfrm>
            <a:off x="2877840" y="4734360"/>
            <a:ext cx="1147680" cy="1852200"/>
          </a:xfrm>
          <a:prstGeom prst="roundRect">
            <a:avLst>
              <a:gd name="adj" fmla="val 10000"/>
            </a:avLst>
          </a:prstGeom>
          <a:solidFill>
            <a:srgbClr val="00e4a8"/>
          </a:solidFill>
          <a:ln w="25560">
            <a:solidFill>
              <a:srgbClr val="ffffff"/>
            </a:solidFill>
            <a:round/>
          </a:ln>
        </p:spPr>
        <p:txBody>
          <a:bodyPr lIns="99000" rIns="99000" tIns="132480" bIns="132840" anchor="ctr"/>
          <a:p>
            <a:pPr algn="ctr"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Tahoma"/>
                <a:ea typeface="宋体"/>
              </a:rPr>
              <a:t>人脸关键点检测</a:t>
            </a:r>
            <a:endParaRPr/>
          </a:p>
        </p:txBody>
      </p:sp>
      <p:sp>
        <p:nvSpPr>
          <p:cNvPr id="213" name="CustomShape 5"/>
          <p:cNvSpPr/>
          <p:nvPr/>
        </p:nvSpPr>
        <p:spPr>
          <a:xfrm>
            <a:off x="4122720" y="4734360"/>
            <a:ext cx="1147680" cy="1852200"/>
          </a:xfrm>
          <a:prstGeom prst="roundRect">
            <a:avLst>
              <a:gd name="adj" fmla="val 10000"/>
            </a:avLst>
          </a:prstGeom>
          <a:solidFill>
            <a:srgbClr val="00e4a8"/>
          </a:solidFill>
          <a:ln w="25560">
            <a:solidFill>
              <a:srgbClr val="ffffff"/>
            </a:solidFill>
            <a:round/>
          </a:ln>
        </p:spPr>
        <p:txBody>
          <a:bodyPr lIns="99000" rIns="99000" tIns="132480" bIns="132840" anchor="ctr"/>
          <a:p>
            <a:pPr algn="ctr"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Tahoma"/>
                <a:ea typeface="宋体"/>
              </a:rPr>
              <a:t>仿射变换</a:t>
            </a:r>
            <a:endParaRPr/>
          </a:p>
        </p:txBody>
      </p:sp>
      <p:sp>
        <p:nvSpPr>
          <p:cNvPr id="214" name="CustomShape 6"/>
          <p:cNvSpPr/>
          <p:nvPr/>
        </p:nvSpPr>
        <p:spPr>
          <a:xfrm>
            <a:off x="5464080" y="2744280"/>
            <a:ext cx="1147680" cy="1852200"/>
          </a:xfrm>
          <a:prstGeom prst="roundRect">
            <a:avLst>
              <a:gd name="adj" fmla="val 10000"/>
            </a:avLst>
          </a:prstGeom>
          <a:solidFill>
            <a:srgbClr val="00e4a8"/>
          </a:solidFill>
          <a:ln w="25560">
            <a:solidFill>
              <a:srgbClr val="ffffff"/>
            </a:solidFill>
            <a:round/>
          </a:ln>
        </p:spPr>
        <p:txBody>
          <a:bodyPr lIns="122040" rIns="122040" tIns="155520" bIns="155880" anchor="ctr"/>
          <a:p>
            <a:pPr algn="ctr">
              <a:lnSpc>
                <a:spcPct val="90000"/>
              </a:lnSpc>
            </a:pPr>
            <a:r>
              <a:rPr lang="en-US" sz="3200">
                <a:solidFill>
                  <a:srgbClr val="ffffff"/>
                </a:solidFill>
                <a:latin typeface="Tahoma"/>
                <a:ea typeface="宋体"/>
              </a:rPr>
              <a:t>人脸剪裁</a:t>
            </a:r>
            <a:endParaRPr/>
          </a:p>
        </p:txBody>
      </p:sp>
      <p:sp>
        <p:nvSpPr>
          <p:cNvPr id="215" name="CustomShape 7"/>
          <p:cNvSpPr/>
          <p:nvPr/>
        </p:nvSpPr>
        <p:spPr>
          <a:xfrm>
            <a:off x="6840000" y="2003760"/>
            <a:ext cx="5079240" cy="339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  <a:buSzPct val="60000"/>
              <a:buFont typeface="Wingdings" charset="2"/>
              <a:buChar char=""/>
            </a:pPr>
            <a:r>
              <a:rPr lang="en-US" sz="2800">
                <a:solidFill>
                  <a:srgbClr val="000000"/>
                </a:solidFill>
                <a:latin typeface="Tahoma"/>
                <a:ea typeface="宋体"/>
              </a:rPr>
              <a:t>实现</a:t>
            </a:r>
            <a:endParaRPr/>
          </a:p>
          <a:p>
            <a:pPr lvl="1">
              <a:lnSpc>
                <a:spcPct val="100000"/>
              </a:lnSpc>
              <a:buSzPct val="5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  <a:ea typeface="宋体"/>
              </a:rPr>
              <a:t>https://github.com/RiweiChen/FaceTools</a:t>
            </a:r>
            <a:endParaRPr/>
          </a:p>
          <a:p>
            <a:pPr lvl="1">
              <a:lnSpc>
                <a:spcPct val="100000"/>
              </a:lnSpc>
              <a:buSzPct val="5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  <a:ea typeface="宋体"/>
              </a:rPr>
              <a:t>仅</a:t>
            </a:r>
            <a:r>
              <a:rPr lang="en-US" sz="2400">
                <a:solidFill>
                  <a:srgbClr val="000000"/>
                </a:solidFill>
                <a:latin typeface="Tahoma"/>
                <a:ea typeface="宋体"/>
              </a:rPr>
              <a:t>Windows</a:t>
            </a:r>
            <a:r>
              <a:rPr lang="en-US" sz="2400">
                <a:solidFill>
                  <a:srgbClr val="000000"/>
                </a:solidFill>
                <a:latin typeface="Tahoma"/>
                <a:ea typeface="宋体"/>
              </a:rPr>
              <a:t>平台使用</a:t>
            </a:r>
            <a:endParaRPr/>
          </a:p>
          <a:p>
            <a:pPr lvl="1">
              <a:lnSpc>
                <a:spcPct val="100000"/>
              </a:lnSpc>
              <a:buSzPct val="5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  <a:ea typeface="宋体"/>
              </a:rPr>
              <a:t>其中</a:t>
            </a:r>
            <a:r>
              <a:rPr lang="en-US" sz="2400" u="sng">
                <a:solidFill>
                  <a:srgbClr val="ff0000"/>
                </a:solidFill>
                <a:latin typeface="Tahoma"/>
                <a:ea typeface="宋体"/>
              </a:rPr>
              <a:t>人脸框检测与人脸特征点检测是</a:t>
            </a:r>
            <a:r>
              <a:rPr lang="en-US" sz="2400" u="sng">
                <a:solidFill>
                  <a:srgbClr val="ff0000"/>
                </a:solidFill>
                <a:latin typeface="Tahoma"/>
                <a:ea typeface="宋体"/>
              </a:rPr>
              <a:t>windows</a:t>
            </a:r>
            <a:r>
              <a:rPr lang="en-US" sz="2400" u="sng">
                <a:solidFill>
                  <a:srgbClr val="ff0000"/>
                </a:solidFill>
                <a:latin typeface="Tahoma"/>
                <a:ea typeface="宋体"/>
              </a:rPr>
              <a:t>二进制</a:t>
            </a:r>
            <a:r>
              <a:rPr lang="en-US" sz="2400">
                <a:solidFill>
                  <a:srgbClr val="000000"/>
                </a:solidFill>
                <a:latin typeface="Tahoma"/>
                <a:ea typeface="宋体"/>
              </a:rPr>
              <a:t>，中国香港中文大学提供。</a:t>
            </a:r>
            <a:endParaRPr/>
          </a:p>
        </p:txBody>
      </p:sp>
      <p:sp>
        <p:nvSpPr>
          <p:cNvPr id="216" name="CustomShape 8"/>
          <p:cNvSpPr/>
          <p:nvPr/>
        </p:nvSpPr>
        <p:spPr>
          <a:xfrm>
            <a:off x="1534680" y="2274840"/>
            <a:ext cx="985320" cy="324360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CustomShape 9"/>
          <p:cNvSpPr/>
          <p:nvPr/>
        </p:nvSpPr>
        <p:spPr>
          <a:xfrm>
            <a:off x="1534680" y="2274840"/>
            <a:ext cx="985320" cy="324360"/>
          </a:xfrm>
          <a:prstGeom prst="rect">
            <a:avLst/>
          </a:prstGeom>
          <a:noFill/>
          <a:ln>
            <a:noFill/>
          </a:ln>
        </p:spPr>
        <p:txBody>
          <a:bodyPr lIns="23040" rIns="23040" tIns="23040" bIns="23040" anchor="ctr"/>
          <a:p>
            <a:pPr algn="ctr"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  <a:ea typeface="宋体"/>
              </a:rPr>
              <a:t>原理：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1534680" y="214200"/>
            <a:ext cx="10389960" cy="146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99"/>
                </a:solidFill>
                <a:latin typeface="Tahoma"/>
                <a:ea typeface="宋体"/>
              </a:rPr>
              <a:t>过程</a:t>
            </a:r>
            <a:endParaRPr/>
          </a:p>
        </p:txBody>
      </p:sp>
      <p:sp>
        <p:nvSpPr>
          <p:cNvPr id="219" name="CustomShape 2"/>
          <p:cNvSpPr/>
          <p:nvPr/>
        </p:nvSpPr>
        <p:spPr>
          <a:xfrm>
            <a:off x="1163520" y="3768840"/>
            <a:ext cx="1094400" cy="1272240"/>
          </a:xfrm>
          <a:prstGeom prst="roundRect">
            <a:avLst>
              <a:gd name="adj" fmla="val 10000"/>
            </a:avLst>
          </a:prstGeom>
          <a:solidFill>
            <a:srgbClr val="00e4a8"/>
          </a:solidFill>
          <a:ln w="25560">
            <a:solidFill>
              <a:srgbClr val="ffffff"/>
            </a:solidFill>
            <a:round/>
          </a:ln>
        </p:spPr>
        <p:txBody>
          <a:bodyPr lIns="68760" rIns="68760" tIns="100800" bIns="100800" anchor="ctr"/>
          <a:p>
            <a:pPr algn="ctr"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  <a:latin typeface="Tahoma"/>
                <a:ea typeface="宋体"/>
              </a:rPr>
              <a:t>分离训练集与测试集（</a:t>
            </a:r>
            <a:r>
              <a:rPr lang="en-US">
                <a:solidFill>
                  <a:srgbClr val="ffffff"/>
                </a:solidFill>
                <a:latin typeface="Tahoma"/>
                <a:ea typeface="宋体"/>
              </a:rPr>
              <a:t>9:1</a:t>
            </a:r>
            <a:r>
              <a:rPr lang="en-US">
                <a:solidFill>
                  <a:srgbClr val="ffffff"/>
                </a:solidFill>
                <a:latin typeface="Tahoma"/>
                <a:ea typeface="宋体"/>
              </a:rPr>
              <a:t>）</a:t>
            </a:r>
            <a:endParaRPr/>
          </a:p>
        </p:txBody>
      </p:sp>
      <p:sp>
        <p:nvSpPr>
          <p:cNvPr id="220" name="CustomShape 3"/>
          <p:cNvSpPr/>
          <p:nvPr/>
        </p:nvSpPr>
        <p:spPr>
          <a:xfrm>
            <a:off x="2368080" y="4269240"/>
            <a:ext cx="231480" cy="270720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abefd0"/>
          </a:solidFill>
          <a:ln>
            <a:noFill/>
          </a:ln>
        </p:spPr>
      </p:sp>
      <p:sp>
        <p:nvSpPr>
          <p:cNvPr id="221" name="CustomShape 4"/>
          <p:cNvSpPr/>
          <p:nvPr/>
        </p:nvSpPr>
        <p:spPr>
          <a:xfrm>
            <a:off x="2696400" y="3768840"/>
            <a:ext cx="1094400" cy="1272240"/>
          </a:xfrm>
          <a:prstGeom prst="roundRect">
            <a:avLst>
              <a:gd name="adj" fmla="val 10000"/>
            </a:avLst>
          </a:prstGeom>
          <a:solidFill>
            <a:srgbClr val="00e4a8"/>
          </a:solidFill>
          <a:ln w="25560">
            <a:solidFill>
              <a:srgbClr val="ffffff"/>
            </a:solidFill>
            <a:round/>
          </a:ln>
        </p:spPr>
        <p:txBody>
          <a:bodyPr lIns="68760" rIns="68760" tIns="100800" bIns="100800" anchor="ctr"/>
          <a:p>
            <a:pPr algn="ctr"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  <a:latin typeface="Tahoma"/>
                <a:ea typeface="宋体"/>
              </a:rPr>
              <a:t>转换格式（</a:t>
            </a:r>
            <a:r>
              <a:rPr lang="en-US">
                <a:solidFill>
                  <a:srgbClr val="ffffff"/>
                </a:solidFill>
                <a:latin typeface="Tahoma"/>
                <a:ea typeface="宋体"/>
              </a:rPr>
              <a:t>lmdb</a:t>
            </a:r>
            <a:r>
              <a:rPr lang="en-US">
                <a:solidFill>
                  <a:srgbClr val="ffffff"/>
                </a:solidFill>
                <a:latin typeface="Tahoma"/>
                <a:ea typeface="宋体"/>
              </a:rPr>
              <a:t>）</a:t>
            </a:r>
            <a:endParaRPr/>
          </a:p>
        </p:txBody>
      </p:sp>
      <p:sp>
        <p:nvSpPr>
          <p:cNvPr id="222" name="CustomShape 5"/>
          <p:cNvSpPr/>
          <p:nvPr/>
        </p:nvSpPr>
        <p:spPr>
          <a:xfrm>
            <a:off x="3900960" y="4269240"/>
            <a:ext cx="231480" cy="270720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abefd0"/>
          </a:solidFill>
          <a:ln>
            <a:noFill/>
          </a:ln>
        </p:spPr>
      </p:sp>
      <p:sp>
        <p:nvSpPr>
          <p:cNvPr id="223" name="CustomShape 6"/>
          <p:cNvSpPr/>
          <p:nvPr/>
        </p:nvSpPr>
        <p:spPr>
          <a:xfrm>
            <a:off x="4229640" y="3768840"/>
            <a:ext cx="1094400" cy="1272240"/>
          </a:xfrm>
          <a:prstGeom prst="roundRect">
            <a:avLst>
              <a:gd name="adj" fmla="val 10000"/>
            </a:avLst>
          </a:prstGeom>
          <a:solidFill>
            <a:srgbClr val="00e4a8"/>
          </a:solidFill>
          <a:ln w="25560">
            <a:solidFill>
              <a:srgbClr val="ffffff"/>
            </a:solidFill>
            <a:round/>
          </a:ln>
        </p:spPr>
        <p:txBody>
          <a:bodyPr lIns="68760" rIns="68760" tIns="100800" bIns="100800" anchor="ctr"/>
          <a:p>
            <a:pPr algn="ctr"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  <a:latin typeface="Tahoma"/>
                <a:ea typeface="宋体"/>
              </a:rPr>
              <a:t>计算图像均值</a:t>
            </a:r>
            <a:endParaRPr/>
          </a:p>
        </p:txBody>
      </p:sp>
      <p:sp>
        <p:nvSpPr>
          <p:cNvPr id="224" name="CustomShape 7"/>
          <p:cNvSpPr/>
          <p:nvPr/>
        </p:nvSpPr>
        <p:spPr>
          <a:xfrm>
            <a:off x="5434200" y="4269240"/>
            <a:ext cx="231480" cy="270720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abefd0"/>
          </a:solidFill>
          <a:ln>
            <a:noFill/>
          </a:ln>
        </p:spPr>
      </p:sp>
      <p:sp>
        <p:nvSpPr>
          <p:cNvPr id="225" name="CustomShape 8"/>
          <p:cNvSpPr/>
          <p:nvPr/>
        </p:nvSpPr>
        <p:spPr>
          <a:xfrm>
            <a:off x="5762520" y="3768840"/>
            <a:ext cx="1094400" cy="1272240"/>
          </a:xfrm>
          <a:prstGeom prst="roundRect">
            <a:avLst>
              <a:gd name="adj" fmla="val 10000"/>
            </a:avLst>
          </a:prstGeom>
          <a:solidFill>
            <a:srgbClr val="00e4a8"/>
          </a:solidFill>
          <a:ln w="25560">
            <a:solidFill>
              <a:srgbClr val="ffffff"/>
            </a:solidFill>
            <a:round/>
          </a:ln>
        </p:spPr>
        <p:txBody>
          <a:bodyPr lIns="68760" rIns="68760" tIns="100800" bIns="100800"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  <a:latin typeface="Tahoma"/>
                <a:ea typeface="宋体"/>
              </a:rPr>
              <a:t>训练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1400">
                <a:solidFill>
                  <a:srgbClr val="ffffff"/>
                </a:solidFill>
                <a:latin typeface="Tahoma"/>
                <a:ea typeface="宋体"/>
              </a:rPr>
              <a:t>DeepID</a:t>
            </a:r>
            <a:r>
              <a:rPr lang="en-US" sz="1400">
                <a:solidFill>
                  <a:srgbClr val="ffffff"/>
                </a:solidFill>
                <a:latin typeface="Tahoma"/>
                <a:ea typeface="宋体"/>
              </a:rPr>
              <a:t>的</a:t>
            </a:r>
            <a:r>
              <a:rPr lang="en-US" sz="1400">
                <a:solidFill>
                  <a:srgbClr val="ffffff"/>
                </a:solidFill>
                <a:latin typeface="Tahoma"/>
                <a:ea typeface="宋体"/>
              </a:rPr>
              <a:t>Net</a:t>
            </a:r>
            <a:r>
              <a:rPr lang="en-US" sz="1400">
                <a:solidFill>
                  <a:srgbClr val="ffffff"/>
                </a:solidFill>
                <a:latin typeface="Tahoma"/>
                <a:ea typeface="宋体"/>
              </a:rPr>
              <a:t>网络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1400">
                <a:solidFill>
                  <a:srgbClr val="ffffff"/>
                </a:solidFill>
                <a:latin typeface="Tahoma"/>
                <a:ea typeface="宋体"/>
              </a:rPr>
              <a:t>Solver</a:t>
            </a:r>
            <a:endParaRPr/>
          </a:p>
        </p:txBody>
      </p:sp>
      <p:sp>
        <p:nvSpPr>
          <p:cNvPr id="226" name="CustomShape 9"/>
          <p:cNvSpPr/>
          <p:nvPr/>
        </p:nvSpPr>
        <p:spPr>
          <a:xfrm>
            <a:off x="6944400" y="2088000"/>
            <a:ext cx="5079240" cy="152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  <a:buSzPct val="60000"/>
              <a:buFont typeface="Wingdings" charset="2"/>
              <a:buChar char=""/>
            </a:pPr>
            <a:r>
              <a:rPr lang="en-US" sz="2800">
                <a:solidFill>
                  <a:srgbClr val="000000"/>
                </a:solidFill>
                <a:latin typeface="Tahoma"/>
                <a:ea typeface="宋体"/>
              </a:rPr>
              <a:t>实现</a:t>
            </a:r>
            <a:r>
              <a:rPr lang="en-US" sz="2800">
                <a:solidFill>
                  <a:srgbClr val="000000"/>
                </a:solidFill>
                <a:latin typeface="Tahoma"/>
                <a:ea typeface="宋体"/>
              </a:rPr>
              <a:t>:</a:t>
            </a:r>
            <a:endParaRPr/>
          </a:p>
          <a:p>
            <a:pPr lvl="1">
              <a:lnSpc>
                <a:spcPct val="100000"/>
              </a:lnSpc>
              <a:buSzPct val="5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  <a:ea typeface="宋体"/>
              </a:rPr>
              <a:t>已经封装为类，设置参数</a:t>
            </a:r>
            <a:endParaRPr/>
          </a:p>
          <a:p>
            <a:pPr lvl="1">
              <a:lnSpc>
                <a:spcPct val="100000"/>
              </a:lnSpc>
              <a:buSzPct val="5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  <a:ea typeface="宋体"/>
              </a:rPr>
              <a:t>执行</a:t>
            </a:r>
            <a:r>
              <a:rPr lang="en-US" sz="2400">
                <a:solidFill>
                  <a:srgbClr val="000000"/>
                </a:solidFill>
                <a:latin typeface="Tahoma"/>
                <a:ea typeface="宋体"/>
              </a:rPr>
              <a:t>python DeepID.py</a:t>
            </a:r>
            <a:endParaRPr/>
          </a:p>
        </p:txBody>
      </p:sp>
      <p:sp>
        <p:nvSpPr>
          <p:cNvPr id="227" name="CustomShape 10"/>
          <p:cNvSpPr/>
          <p:nvPr/>
        </p:nvSpPr>
        <p:spPr>
          <a:xfrm>
            <a:off x="1576800" y="2208960"/>
            <a:ext cx="985320" cy="324360"/>
          </a:xfrm>
          <a:prstGeom prst="rect">
            <a:avLst/>
          </a:prstGeom>
          <a:noFill/>
          <a:ln>
            <a:noFill/>
          </a:ln>
        </p:spPr>
      </p:sp>
      <p:sp>
        <p:nvSpPr>
          <p:cNvPr id="228" name="CustomShape 11"/>
          <p:cNvSpPr/>
          <p:nvPr/>
        </p:nvSpPr>
        <p:spPr>
          <a:xfrm>
            <a:off x="1576800" y="2208960"/>
            <a:ext cx="985320" cy="324360"/>
          </a:xfrm>
          <a:prstGeom prst="rect">
            <a:avLst/>
          </a:prstGeom>
          <a:noFill/>
          <a:ln>
            <a:noFill/>
          </a:ln>
        </p:spPr>
        <p:txBody>
          <a:bodyPr lIns="23040" rIns="23040" tIns="23040" bIns="23040" anchor="ctr"/>
          <a:p>
            <a:pPr algn="ctr"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  <a:ea typeface="宋体"/>
              </a:rPr>
              <a:t>原理：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1534680" y="214200"/>
            <a:ext cx="10389960" cy="146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99"/>
                </a:solidFill>
                <a:latin typeface="Tahoma"/>
                <a:ea typeface="宋体"/>
              </a:rPr>
              <a:t>结果</a:t>
            </a:r>
            <a:endParaRPr/>
          </a:p>
        </p:txBody>
      </p:sp>
      <p:sp>
        <p:nvSpPr>
          <p:cNvPr id="230" name="CustomShape 2"/>
          <p:cNvSpPr/>
          <p:nvPr/>
        </p:nvSpPr>
        <p:spPr>
          <a:xfrm>
            <a:off x="1576800" y="2017800"/>
            <a:ext cx="10362600" cy="232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0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  <a:ea typeface="宋体"/>
              </a:rPr>
              <a:t>训练好的</a:t>
            </a:r>
            <a:r>
              <a:rPr lang="en-US" sz="3200">
                <a:solidFill>
                  <a:srgbClr val="000000"/>
                </a:solidFill>
                <a:latin typeface="Tahoma"/>
                <a:ea typeface="宋体"/>
              </a:rPr>
              <a:t>DeepID</a:t>
            </a:r>
            <a:r>
              <a:rPr lang="en-US" sz="3200">
                <a:solidFill>
                  <a:srgbClr val="000000"/>
                </a:solidFill>
                <a:latin typeface="Tahoma"/>
                <a:ea typeface="宋体"/>
              </a:rPr>
              <a:t>网络的参数</a:t>
            </a:r>
            <a:endParaRPr/>
          </a:p>
          <a:p>
            <a:pPr>
              <a:lnSpc>
                <a:spcPct val="100000"/>
              </a:lnSpc>
              <a:buSzPct val="60000"/>
              <a:buFont typeface="Wingdings" charset="2"/>
              <a:buChar char=""/>
            </a:pPr>
            <a:r>
              <a:rPr lang="en-US" sz="3200">
                <a:solidFill>
                  <a:srgbClr val="000000"/>
                </a:solidFill>
                <a:latin typeface="Tahoma"/>
                <a:ea typeface="宋体"/>
              </a:rPr>
              <a:t>DeepID</a:t>
            </a:r>
            <a:r>
              <a:rPr lang="en-US" sz="3200">
                <a:solidFill>
                  <a:srgbClr val="000000"/>
                </a:solidFill>
                <a:latin typeface="Tahoma"/>
                <a:ea typeface="宋体"/>
              </a:rPr>
              <a:t>网络</a:t>
            </a:r>
            <a:endParaRPr/>
          </a:p>
          <a:p>
            <a:pPr lvl="1">
              <a:lnSpc>
                <a:spcPct val="100000"/>
              </a:lnSpc>
              <a:buSzPct val="55000"/>
              <a:buFont typeface="Wingdings" charset="2"/>
              <a:buChar char=""/>
            </a:pPr>
            <a:r>
              <a:rPr lang="en-US" sz="2800">
                <a:solidFill>
                  <a:srgbClr val="000000"/>
                </a:solidFill>
                <a:latin typeface="Tahoma"/>
                <a:ea typeface="宋体"/>
              </a:rPr>
              <a:t>DeepID</a:t>
            </a:r>
            <a:r>
              <a:rPr lang="en-US" sz="2800">
                <a:solidFill>
                  <a:srgbClr val="000000"/>
                </a:solidFill>
                <a:latin typeface="Tahoma"/>
                <a:ea typeface="宋体"/>
              </a:rPr>
              <a:t>网络如下图所示</a:t>
            </a:r>
            <a:endParaRPr/>
          </a:p>
          <a:p>
            <a:pPr lvl="1">
              <a:lnSpc>
                <a:spcPct val="100000"/>
              </a:lnSpc>
              <a:buSzPct val="55000"/>
              <a:buFont typeface="Wingdings" charset="2"/>
              <a:buChar char=""/>
            </a:pPr>
            <a:r>
              <a:rPr lang="en-US" sz="2800">
                <a:solidFill>
                  <a:srgbClr val="000000"/>
                </a:solidFill>
                <a:latin typeface="Tahoma"/>
                <a:ea typeface="宋体"/>
              </a:rPr>
              <a:t>灰色为</a:t>
            </a:r>
            <a:r>
              <a:rPr lang="en-US" sz="2800">
                <a:solidFill>
                  <a:srgbClr val="000000"/>
                </a:solidFill>
                <a:latin typeface="Tahoma"/>
                <a:ea typeface="宋体"/>
              </a:rPr>
              <a:t>Blob</a:t>
            </a:r>
            <a:r>
              <a:rPr lang="en-US" sz="2800">
                <a:solidFill>
                  <a:srgbClr val="000000"/>
                </a:solidFill>
                <a:latin typeface="Tahoma"/>
                <a:ea typeface="宋体"/>
              </a:rPr>
              <a:t>，数据形式</a:t>
            </a:r>
            <a:endParaRPr/>
          </a:p>
          <a:p>
            <a:pPr lvl="1">
              <a:lnSpc>
                <a:spcPct val="100000"/>
              </a:lnSpc>
              <a:buSzPct val="55000"/>
              <a:buFont typeface="Wingdings" charset="2"/>
              <a:buChar char=""/>
            </a:pPr>
            <a:r>
              <a:rPr lang="en-US" sz="2800">
                <a:solidFill>
                  <a:srgbClr val="000000"/>
                </a:solidFill>
                <a:latin typeface="Tahoma"/>
                <a:ea typeface="宋体"/>
              </a:rPr>
              <a:t>橙色</a:t>
            </a:r>
            <a:r>
              <a:rPr lang="en-US" sz="2800">
                <a:solidFill>
                  <a:srgbClr val="000000"/>
                </a:solidFill>
                <a:latin typeface="Tahoma"/>
                <a:ea typeface="宋体"/>
              </a:rPr>
              <a:t>-</a:t>
            </a:r>
            <a:r>
              <a:rPr lang="en-US" sz="2800">
                <a:solidFill>
                  <a:srgbClr val="000000"/>
                </a:solidFill>
                <a:latin typeface="Tahoma"/>
                <a:ea typeface="宋体"/>
              </a:rPr>
              <a:t>卷积，黄色</a:t>
            </a:r>
            <a:r>
              <a:rPr lang="en-US" sz="2800">
                <a:solidFill>
                  <a:srgbClr val="000000"/>
                </a:solidFill>
                <a:latin typeface="Tahoma"/>
                <a:ea typeface="宋体"/>
              </a:rPr>
              <a:t>-</a:t>
            </a:r>
            <a:r>
              <a:rPr lang="en-US" sz="2800">
                <a:solidFill>
                  <a:srgbClr val="000000"/>
                </a:solidFill>
                <a:latin typeface="Tahoma"/>
                <a:ea typeface="宋体"/>
              </a:rPr>
              <a:t>池化，绿色</a:t>
            </a:r>
            <a:r>
              <a:rPr lang="en-US" sz="2800">
                <a:solidFill>
                  <a:srgbClr val="000000"/>
                </a:solidFill>
                <a:latin typeface="Tahoma"/>
                <a:ea typeface="宋体"/>
              </a:rPr>
              <a:t>-relu</a:t>
            </a:r>
            <a:r>
              <a:rPr lang="en-US" sz="2800">
                <a:solidFill>
                  <a:srgbClr val="000000"/>
                </a:solidFill>
                <a:latin typeface="Tahoma"/>
                <a:ea typeface="宋体"/>
              </a:rPr>
              <a:t>，紫色</a:t>
            </a:r>
            <a:r>
              <a:rPr lang="en-US" sz="2800">
                <a:solidFill>
                  <a:srgbClr val="000000"/>
                </a:solidFill>
                <a:latin typeface="Tahoma"/>
                <a:ea typeface="宋体"/>
              </a:rPr>
              <a:t>-</a:t>
            </a:r>
            <a:r>
              <a:rPr lang="en-US" sz="2800">
                <a:solidFill>
                  <a:srgbClr val="000000"/>
                </a:solidFill>
                <a:latin typeface="Tahoma"/>
                <a:ea typeface="宋体"/>
              </a:rPr>
              <a:t>全连接，蓝色</a:t>
            </a:r>
            <a:r>
              <a:rPr lang="en-US" sz="2800">
                <a:solidFill>
                  <a:srgbClr val="000000"/>
                </a:solidFill>
                <a:latin typeface="Tahoma"/>
                <a:ea typeface="宋体"/>
              </a:rPr>
              <a:t>-</a:t>
            </a:r>
            <a:r>
              <a:rPr lang="en-US" sz="2800">
                <a:solidFill>
                  <a:srgbClr val="000000"/>
                </a:solidFill>
                <a:latin typeface="Tahoma"/>
                <a:ea typeface="宋体"/>
              </a:rPr>
              <a:t>其他</a:t>
            </a:r>
            <a:endParaRPr/>
          </a:p>
        </p:txBody>
      </p:sp>
      <p:pic>
        <p:nvPicPr>
          <p:cNvPr id="231" name="图片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4883400"/>
            <a:ext cx="12191400" cy="745560"/>
          </a:xfrm>
          <a:prstGeom prst="rect">
            <a:avLst/>
          </a:prstGeom>
          <a:ln>
            <a:noFill/>
          </a:ln>
        </p:spPr>
      </p:pic>
      <p:sp>
        <p:nvSpPr>
          <p:cNvPr id="232" name="CustomShape 3"/>
          <p:cNvSpPr/>
          <p:nvPr/>
        </p:nvSpPr>
        <p:spPr>
          <a:xfrm>
            <a:off x="5280120" y="5803200"/>
            <a:ext cx="153720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  <a:ea typeface="宋体"/>
              </a:rPr>
              <a:t>DeepID</a:t>
            </a:r>
            <a:r>
              <a:rPr lang="en-US">
                <a:solidFill>
                  <a:srgbClr val="000000"/>
                </a:solidFill>
                <a:latin typeface="Tahoma"/>
                <a:ea typeface="宋体"/>
              </a:rPr>
              <a:t>网络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1534680" y="214200"/>
            <a:ext cx="10389960" cy="146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99"/>
                </a:solidFill>
                <a:latin typeface="Tahoma"/>
                <a:ea typeface="宋体"/>
              </a:rPr>
              <a:t>测试</a:t>
            </a:r>
            <a:endParaRPr/>
          </a:p>
        </p:txBody>
      </p:sp>
      <p:sp>
        <p:nvSpPr>
          <p:cNvPr id="234" name="CustomShape 2"/>
          <p:cNvSpPr/>
          <p:nvPr/>
        </p:nvSpPr>
        <p:spPr>
          <a:xfrm>
            <a:off x="1512000" y="1642320"/>
            <a:ext cx="4574880" cy="1381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0000"/>
              <a:buFont typeface="Wingdings" charset="2"/>
              <a:buChar char=""/>
            </a:pPr>
            <a:r>
              <a:rPr lang="en-US" sz="2800" u="sng">
                <a:solidFill>
                  <a:srgbClr val="ff0000"/>
                </a:solidFill>
                <a:latin typeface="Tahoma"/>
                <a:ea typeface="宋体"/>
              </a:rPr>
              <a:t>LFW</a:t>
            </a:r>
            <a:r>
              <a:rPr lang="en-US" sz="2800">
                <a:solidFill>
                  <a:srgbClr val="000000"/>
                </a:solidFill>
                <a:latin typeface="Tahoma"/>
                <a:ea typeface="宋体"/>
              </a:rPr>
              <a:t>人脸识别数据集</a:t>
            </a:r>
            <a:endParaRPr/>
          </a:p>
          <a:p>
            <a:pPr lvl="1">
              <a:lnSpc>
                <a:spcPct val="100000"/>
              </a:lnSpc>
              <a:buSzPct val="5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  <a:ea typeface="宋体"/>
              </a:rPr>
              <a:t>人脸识别二分类准确率</a:t>
            </a:r>
            <a:endParaRPr/>
          </a:p>
          <a:p>
            <a:pPr lvl="1">
              <a:lnSpc>
                <a:spcPct val="100000"/>
              </a:lnSpc>
              <a:buSzPct val="5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  <a:ea typeface="宋体"/>
              </a:rPr>
              <a:t>用来衡量人脸识别算法</a:t>
            </a:r>
            <a:endParaRPr/>
          </a:p>
        </p:txBody>
      </p:sp>
      <p:pic>
        <p:nvPicPr>
          <p:cNvPr id="235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152760" y="79920"/>
            <a:ext cx="6193080" cy="6193080"/>
          </a:xfrm>
          <a:prstGeom prst="rect">
            <a:avLst/>
          </a:prstGeom>
          <a:ln>
            <a:noFill/>
          </a:ln>
        </p:spPr>
      </p:pic>
      <p:graphicFrame>
        <p:nvGraphicFramePr>
          <p:cNvPr id="236" name="Table 3"/>
          <p:cNvGraphicFramePr/>
          <p:nvPr/>
        </p:nvGraphicFramePr>
        <p:xfrm>
          <a:off x="974160" y="3112920"/>
          <a:ext cx="5043240" cy="2711880"/>
        </p:xfrm>
        <a:graphic>
          <a:graphicData uri="http://schemas.openxmlformats.org/drawingml/2006/table">
            <a:tbl>
              <a:tblPr/>
              <a:tblGrid>
                <a:gridCol w="2521800"/>
                <a:gridCol w="2521800"/>
              </a:tblGrid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0000"/>
                          </a:solidFill>
                          <a:latin typeface="Tahoma"/>
                          <a:ea typeface="宋体"/>
                        </a:rPr>
                        <a:t>Face++</a:t>
                      </a:r>
                      <a:r>
                        <a:rPr lang="en-US" baseline="30000">
                          <a:solidFill>
                            <a:srgbClr val="ff0000"/>
                          </a:solidFill>
                          <a:latin typeface="Tahoma"/>
                          <a:ea typeface="宋体"/>
                        </a:rPr>
                        <a:t>40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ahoma"/>
                          <a:ea typeface="宋体"/>
                        </a:rPr>
                        <a:t>0.9950 ± 0.0036</a:t>
                      </a:r>
                      <a:endParaRPr/>
                    </a:p>
                  </a:txBody>
                  <a:tcPr/>
                </a:tc>
              </a:tr>
              <a:tr h="622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ahoma"/>
                          <a:ea typeface="宋体"/>
                        </a:rPr>
                        <a:t>DeepFace-ensemble</a:t>
                      </a:r>
                      <a:r>
                        <a:rPr lang="en-US" baseline="30000">
                          <a:solidFill>
                            <a:srgbClr val="ff0000"/>
                          </a:solidFill>
                          <a:latin typeface="Tahoma"/>
                          <a:ea typeface="宋体"/>
                        </a:rPr>
                        <a:t>41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ahoma"/>
                          <a:ea typeface="宋体"/>
                        </a:rPr>
                        <a:t>0.9735 ± 0.0025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ahoma"/>
                          <a:ea typeface="宋体"/>
                        </a:rPr>
                        <a:t>DeepID</a:t>
                      </a:r>
                      <a:r>
                        <a:rPr lang="en-US" baseline="30000">
                          <a:solidFill>
                            <a:srgbClr val="ff0000"/>
                          </a:solidFill>
                          <a:latin typeface="Tahoma"/>
                          <a:ea typeface="宋体"/>
                        </a:rPr>
                        <a:t>46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ahoma"/>
                          <a:ea typeface="宋体"/>
                        </a:rPr>
                        <a:t>0.9745 ± 0.0026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0000"/>
                          </a:solidFill>
                          <a:latin typeface="Tahoma"/>
                          <a:ea typeface="宋体"/>
                        </a:rPr>
                        <a:t>DeepID2</a:t>
                      </a:r>
                      <a:r>
                        <a:rPr lang="en-US" baseline="30000">
                          <a:solidFill>
                            <a:srgbClr val="ff0000"/>
                          </a:solidFill>
                          <a:latin typeface="Tahoma"/>
                          <a:ea typeface="宋体"/>
                        </a:rPr>
                        <a:t>48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ahoma"/>
                          <a:ea typeface="宋体"/>
                        </a:rPr>
                        <a:t>0.9915 ± 0.0013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0000"/>
                          </a:solidFill>
                          <a:latin typeface="Tahoma"/>
                          <a:ea typeface="宋体"/>
                        </a:rPr>
                        <a:t>DeepID2+</a:t>
                      </a:r>
                      <a:r>
                        <a:rPr lang="en-US" baseline="30000">
                          <a:solidFill>
                            <a:srgbClr val="ff0000"/>
                          </a:solidFill>
                          <a:latin typeface="Tahoma"/>
                          <a:ea typeface="宋体"/>
                        </a:rPr>
                        <a:t>55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ahoma"/>
                          <a:ea typeface="宋体"/>
                        </a:rPr>
                        <a:t>0.9947 ± 0.0012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0000"/>
                          </a:solidFill>
                          <a:latin typeface="Tahoma"/>
                          <a:ea typeface="宋体"/>
                        </a:rPr>
                        <a:t>DeepID3</a:t>
                      </a:r>
                      <a:r>
                        <a:rPr lang="en-US" baseline="30000">
                          <a:solidFill>
                            <a:srgbClr val="ff0000"/>
                          </a:solidFill>
                          <a:latin typeface="Tahoma"/>
                          <a:ea typeface="宋体"/>
                        </a:rPr>
                        <a:t>57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ahoma"/>
                          <a:ea typeface="宋体"/>
                        </a:rPr>
                        <a:t>0.9953 ± 0.0010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ahoma"/>
                          <a:ea typeface="宋体"/>
                        </a:rPr>
                        <a:t>FaceNet</a:t>
                      </a:r>
                      <a:r>
                        <a:rPr lang="en-US" baseline="30000">
                          <a:solidFill>
                            <a:srgbClr val="ff0000"/>
                          </a:solidFill>
                          <a:latin typeface="Tahoma"/>
                          <a:ea typeface="宋体"/>
                        </a:rPr>
                        <a:t>62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ahoma"/>
                          <a:ea typeface="宋体"/>
                        </a:rPr>
                        <a:t>0.9963 ± 0.0009</a:t>
                      </a:r>
                      <a:endParaRPr/>
                    </a:p>
                  </a:txBody>
                  <a:tcPr/>
                </a:tc>
              </a:tr>
              <a:tr h="622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0000"/>
                          </a:solidFill>
                          <a:latin typeface="Tahoma"/>
                          <a:ea typeface="宋体"/>
                        </a:rPr>
                        <a:t>Tencent-BestImage</a:t>
                      </a:r>
                      <a:r>
                        <a:rPr lang="en-US" baseline="30000">
                          <a:solidFill>
                            <a:srgbClr val="ff0000"/>
                          </a:solidFill>
                          <a:latin typeface="Tahoma"/>
                          <a:ea typeface="宋体"/>
                        </a:rPr>
                        <a:t>63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ahoma"/>
                          <a:ea typeface="宋体"/>
                        </a:rPr>
                        <a:t>0.9965 ± 0.0025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0000"/>
                          </a:solidFill>
                          <a:latin typeface="Tahoma"/>
                          <a:ea typeface="宋体"/>
                        </a:rPr>
                        <a:t>Baidu</a:t>
                      </a:r>
                      <a:r>
                        <a:rPr lang="en-US" baseline="30000">
                          <a:solidFill>
                            <a:srgbClr val="ff0000"/>
                          </a:solidFill>
                          <a:latin typeface="Tahoma"/>
                          <a:ea typeface="宋体"/>
                        </a:rPr>
                        <a:t>64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ahoma"/>
                          <a:ea typeface="宋体"/>
                        </a:rPr>
                        <a:t>0.9977 ± 0.0006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7" name="CustomShape 4"/>
          <p:cNvSpPr/>
          <p:nvPr/>
        </p:nvSpPr>
        <p:spPr>
          <a:xfrm>
            <a:off x="1437480" y="2832480"/>
            <a:ext cx="2891880" cy="304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666666"/>
                </a:solidFill>
                <a:latin typeface="Verdana"/>
                <a:ea typeface="宋体"/>
              </a:rPr>
              <a:t>表：部分方法的准确率和标准差</a:t>
            </a:r>
            <a:endParaRPr/>
          </a:p>
        </p:txBody>
      </p:sp>
      <p:sp>
        <p:nvSpPr>
          <p:cNvPr id="238" name="CustomShape 5"/>
          <p:cNvSpPr/>
          <p:nvPr/>
        </p:nvSpPr>
        <p:spPr>
          <a:xfrm>
            <a:off x="8060040" y="6253920"/>
            <a:ext cx="2378160" cy="30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ahoma"/>
                <a:ea typeface="宋体"/>
              </a:rPr>
              <a:t>图 ：各种方法的</a:t>
            </a:r>
            <a:r>
              <a:rPr lang="en-US" sz="1400">
                <a:solidFill>
                  <a:srgbClr val="000000"/>
                </a:solidFill>
                <a:latin typeface="Tahoma"/>
                <a:ea typeface="宋体"/>
              </a:rPr>
              <a:t>ROC</a:t>
            </a:r>
            <a:r>
              <a:rPr lang="en-US" sz="1400">
                <a:solidFill>
                  <a:srgbClr val="000000"/>
                </a:solidFill>
                <a:latin typeface="Tahoma"/>
                <a:ea typeface="宋体"/>
              </a:rPr>
              <a:t>曲线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