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56560" y="1098720"/>
            <a:ext cx="582480" cy="473040"/>
          </a:xfrm>
          <a:prstGeom prst="rect">
            <a:avLst/>
          </a:prstGeom>
          <a:solidFill>
            <a:srgbClr val="ffcf01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1066680" y="1098720"/>
            <a:ext cx="436320" cy="473040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721800" y="1521000"/>
            <a:ext cx="561240" cy="473040"/>
          </a:xfrm>
          <a:prstGeom prst="rect">
            <a:avLst/>
          </a:prstGeom>
          <a:solidFill>
            <a:srgbClr val="3333cc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1215000" y="1521000"/>
            <a:ext cx="489240" cy="47304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69200" y="1447920"/>
            <a:ext cx="745560" cy="4204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015920" y="990720"/>
            <a:ext cx="40680" cy="1050840"/>
          </a:xfrm>
          <a:prstGeom prst="rect">
            <a:avLst/>
          </a:prstGeom>
          <a:solidFill>
            <a:srgbClr val="1c1c1c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590400" y="1781280"/>
            <a:ext cx="10966680" cy="2988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636200" y="5670720"/>
            <a:ext cx="581760" cy="473040"/>
          </a:xfrm>
          <a:prstGeom prst="rect">
            <a:avLst/>
          </a:prstGeom>
          <a:solidFill>
            <a:srgbClr val="3333cc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1146680" y="5670720"/>
            <a:ext cx="435960" cy="47304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0801440" y="6093000"/>
            <a:ext cx="560520" cy="473040"/>
          </a:xfrm>
          <a:prstGeom prst="rect">
            <a:avLst/>
          </a:prstGeom>
          <a:solidFill>
            <a:srgbClr val="ffcf01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11295000" y="6093000"/>
            <a:ext cx="488880" cy="473040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11095560" y="5562720"/>
            <a:ext cx="40680" cy="1050840"/>
          </a:xfrm>
          <a:prstGeom prst="rect">
            <a:avLst/>
          </a:prstGeom>
          <a:solidFill>
            <a:srgbClr val="1c1c1c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10223640" y="5950080"/>
            <a:ext cx="745560" cy="4204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</p:sp>
      <p:sp>
        <p:nvSpPr>
          <p:cNvPr id="13" name="Line 14"/>
          <p:cNvSpPr/>
          <p:nvPr/>
        </p:nvSpPr>
        <p:spPr>
          <a:xfrm>
            <a:off x="2831760" y="6308640"/>
            <a:ext cx="86403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67360" y="368280"/>
            <a:ext cx="581760" cy="473040"/>
          </a:xfrm>
          <a:prstGeom prst="rect">
            <a:avLst/>
          </a:prstGeom>
          <a:solidFill>
            <a:srgbClr val="3333cc"/>
          </a:solidFill>
          <a:ln w="936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1077840" y="368280"/>
            <a:ext cx="435960" cy="47304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732240" y="790560"/>
            <a:ext cx="560520" cy="473040"/>
          </a:xfrm>
          <a:prstGeom prst="rect">
            <a:avLst/>
          </a:prstGeom>
          <a:solidFill>
            <a:srgbClr val="ffcf01"/>
          </a:solidFill>
          <a:ln w="936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225800" y="790560"/>
            <a:ext cx="488880" cy="473040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80000" y="717480"/>
            <a:ext cx="745560" cy="4204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1026720" y="260280"/>
            <a:ext cx="40680" cy="1050840"/>
          </a:xfrm>
          <a:prstGeom prst="rect">
            <a:avLst/>
          </a:prstGeom>
          <a:solidFill>
            <a:srgbClr val="1c1c1c"/>
          </a:solidFill>
          <a:ln w="9360">
            <a:noFill/>
          </a:ln>
        </p:spPr>
      </p:sp>
      <p:sp>
        <p:nvSpPr>
          <p:cNvPr id="20" name="CustomShape 21"/>
          <p:cNvSpPr/>
          <p:nvPr/>
        </p:nvSpPr>
        <p:spPr>
          <a:xfrm flipV="1">
            <a:off x="601200" y="1078560"/>
            <a:ext cx="11589120" cy="5364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56560" y="1098720"/>
            <a:ext cx="582480" cy="473040"/>
          </a:xfrm>
          <a:prstGeom prst="rect">
            <a:avLst/>
          </a:prstGeom>
          <a:solidFill>
            <a:srgbClr val="ffcf01"/>
          </a:solidFill>
          <a:ln w="9360">
            <a:noFill/>
          </a:ln>
        </p:spPr>
      </p:sp>
      <p:sp>
        <p:nvSpPr>
          <p:cNvPr id="58" name="CustomShape 2"/>
          <p:cNvSpPr/>
          <p:nvPr/>
        </p:nvSpPr>
        <p:spPr>
          <a:xfrm>
            <a:off x="1066680" y="1098720"/>
            <a:ext cx="436320" cy="473040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9" name="CustomShape 3"/>
          <p:cNvSpPr/>
          <p:nvPr/>
        </p:nvSpPr>
        <p:spPr>
          <a:xfrm>
            <a:off x="721800" y="1521000"/>
            <a:ext cx="561240" cy="473040"/>
          </a:xfrm>
          <a:prstGeom prst="rect">
            <a:avLst/>
          </a:prstGeom>
          <a:solidFill>
            <a:srgbClr val="3333cc"/>
          </a:solidFill>
          <a:ln w="9360">
            <a:noFill/>
          </a:ln>
        </p:spPr>
      </p:sp>
      <p:sp>
        <p:nvSpPr>
          <p:cNvPr id="60" name="CustomShape 4"/>
          <p:cNvSpPr/>
          <p:nvPr/>
        </p:nvSpPr>
        <p:spPr>
          <a:xfrm>
            <a:off x="1215000" y="1521000"/>
            <a:ext cx="489240" cy="47304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61" name="CustomShape 5"/>
          <p:cNvSpPr/>
          <p:nvPr/>
        </p:nvSpPr>
        <p:spPr>
          <a:xfrm>
            <a:off x="169200" y="1447920"/>
            <a:ext cx="745560" cy="4204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</p:sp>
      <p:sp>
        <p:nvSpPr>
          <p:cNvPr id="62" name="CustomShape 6"/>
          <p:cNvSpPr/>
          <p:nvPr/>
        </p:nvSpPr>
        <p:spPr>
          <a:xfrm>
            <a:off x="1015920" y="990720"/>
            <a:ext cx="40680" cy="1050840"/>
          </a:xfrm>
          <a:prstGeom prst="rect">
            <a:avLst/>
          </a:prstGeom>
          <a:solidFill>
            <a:srgbClr val="1c1c1c"/>
          </a:solidFill>
          <a:ln w="9360">
            <a:noFill/>
          </a:ln>
        </p:spPr>
      </p:sp>
      <p:sp>
        <p:nvSpPr>
          <p:cNvPr id="63" name="CustomShape 7"/>
          <p:cNvSpPr/>
          <p:nvPr/>
        </p:nvSpPr>
        <p:spPr>
          <a:xfrm>
            <a:off x="590400" y="1781280"/>
            <a:ext cx="10966680" cy="2988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6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6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56560" y="1098720"/>
            <a:ext cx="582480" cy="473040"/>
          </a:xfrm>
          <a:prstGeom prst="rect">
            <a:avLst/>
          </a:prstGeom>
          <a:solidFill>
            <a:srgbClr val="ffcf01"/>
          </a:solidFill>
          <a:ln w="9360"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1066680" y="1098720"/>
            <a:ext cx="436320" cy="473040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02" name="CustomShape 3"/>
          <p:cNvSpPr/>
          <p:nvPr/>
        </p:nvSpPr>
        <p:spPr>
          <a:xfrm>
            <a:off x="721800" y="1521000"/>
            <a:ext cx="561240" cy="473040"/>
          </a:xfrm>
          <a:prstGeom prst="rect">
            <a:avLst/>
          </a:prstGeom>
          <a:solidFill>
            <a:srgbClr val="3333cc"/>
          </a:solidFill>
          <a:ln w="9360">
            <a:noFill/>
          </a:ln>
        </p:spPr>
      </p:sp>
      <p:sp>
        <p:nvSpPr>
          <p:cNvPr id="103" name="CustomShape 4"/>
          <p:cNvSpPr/>
          <p:nvPr/>
        </p:nvSpPr>
        <p:spPr>
          <a:xfrm>
            <a:off x="1215000" y="1521000"/>
            <a:ext cx="489240" cy="47304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04" name="CustomShape 5"/>
          <p:cNvSpPr/>
          <p:nvPr/>
        </p:nvSpPr>
        <p:spPr>
          <a:xfrm>
            <a:off x="169200" y="1447920"/>
            <a:ext cx="745560" cy="4204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</p:sp>
      <p:sp>
        <p:nvSpPr>
          <p:cNvPr id="105" name="CustomShape 6"/>
          <p:cNvSpPr/>
          <p:nvPr/>
        </p:nvSpPr>
        <p:spPr>
          <a:xfrm>
            <a:off x="1015920" y="990720"/>
            <a:ext cx="40680" cy="1050840"/>
          </a:xfrm>
          <a:prstGeom prst="rect">
            <a:avLst/>
          </a:prstGeom>
          <a:solidFill>
            <a:srgbClr val="1c1c1c"/>
          </a:solidFill>
          <a:ln w="9360">
            <a:noFill/>
          </a:ln>
        </p:spPr>
      </p:sp>
      <p:sp>
        <p:nvSpPr>
          <p:cNvPr id="106" name="CustomShape 7"/>
          <p:cNvSpPr/>
          <p:nvPr/>
        </p:nvSpPr>
        <p:spPr>
          <a:xfrm>
            <a:off x="590400" y="1781280"/>
            <a:ext cx="10966680" cy="2988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0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0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320840" y="1676520"/>
            <a:ext cx="10361520" cy="14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Caffe</a:t>
            </a: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平台下的人脸识别——结果分析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1828800" y="3886200"/>
            <a:ext cx="8532720" cy="17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报告人：李华清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48000" y="2232000"/>
            <a:ext cx="2230560" cy="179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/>
          </a:p>
          <a:p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六千人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LFW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人脸识别率</a:t>
            </a:r>
            <a:endParaRPr/>
          </a:p>
        </p:txBody>
      </p:sp>
      <p:pic>
        <p:nvPicPr>
          <p:cNvPr id="2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83080" y="372960"/>
            <a:ext cx="7726680" cy="6131160"/>
          </a:xfrm>
          <a:prstGeom prst="rect">
            <a:avLst/>
          </a:prstGeom>
          <a:ln w="9360"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576000" y="4464000"/>
            <a:ext cx="2230560" cy="16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给两幅人脸指出是否是同一个人</a:t>
            </a: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6840000" y="2016000"/>
            <a:ext cx="1870560" cy="5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3333"/>
                </a:solidFill>
                <a:latin typeface="Tahoma"/>
              </a:rPr>
              <a:t>69.5%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38080" y="529920"/>
            <a:ext cx="8435520" cy="6326280"/>
          </a:xfrm>
          <a:prstGeom prst="rect">
            <a:avLst/>
          </a:prstGeom>
          <a:ln w="9360"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648000" y="2232000"/>
            <a:ext cx="2230560" cy="179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/>
          </a:p>
          <a:p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六千人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LFW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人脸识别率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576000" y="4464000"/>
            <a:ext cx="2230560" cy="16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给两幅人脸指出是否是同一个人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6408000" y="1512000"/>
            <a:ext cx="1870560" cy="5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3333"/>
                </a:solidFill>
                <a:latin typeface="Tahoma"/>
              </a:rPr>
              <a:t>69%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534680" y="214200"/>
            <a:ext cx="10388880" cy="146016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CustomShape 2"/>
          <p:cNvSpPr/>
          <p:nvPr/>
        </p:nvSpPr>
        <p:spPr>
          <a:xfrm>
            <a:off x="1534680" y="250200"/>
            <a:ext cx="10388880" cy="14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同等对比</a:t>
            </a:r>
            <a:endParaRPr/>
          </a:p>
        </p:txBody>
      </p:sp>
      <p:graphicFrame>
        <p:nvGraphicFramePr>
          <p:cNvPr id="212" name="Table 3"/>
          <p:cNvGraphicFramePr/>
          <p:nvPr/>
        </p:nvGraphicFramePr>
        <p:xfrm>
          <a:off x="1694520" y="2556000"/>
          <a:ext cx="9536400" cy="3827880"/>
        </p:xfrm>
        <a:graphic>
          <a:graphicData uri="http://schemas.openxmlformats.org/drawingml/2006/table">
            <a:tbl>
              <a:tblPr/>
              <a:tblGrid>
                <a:gridCol w="4768200"/>
                <a:gridCol w="4768200"/>
              </a:tblGrid>
              <a:tr h="42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Face++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0.9950 ± 0.0036</a:t>
                      </a:r>
                      <a:endParaRPr/>
                    </a:p>
                  </a:txBody>
                  <a:tcPr/>
                </a:tc>
              </a:tr>
              <a:tr h="42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DeepFace-ensemble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41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0.9735 ± 0.0025</a:t>
                      </a:r>
                      <a:endParaRPr/>
                    </a:p>
                  </a:txBody>
                  <a:tcPr/>
                </a:tc>
              </a:tr>
              <a:tr h="42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DeepID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46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0.9745 ± 0.0026</a:t>
                      </a:r>
                      <a:endParaRPr/>
                    </a:p>
                  </a:txBody>
                  <a:tcPr/>
                </a:tc>
              </a:tr>
              <a:tr h="42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DeepID2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0.9915 ± 0.0013</a:t>
                      </a:r>
                      <a:endParaRPr/>
                    </a:p>
                  </a:txBody>
                  <a:tcPr/>
                </a:tc>
              </a:tr>
              <a:tr h="42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DeepID2+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0.9947 ± 0.0012</a:t>
                      </a:r>
                      <a:endParaRPr/>
                    </a:p>
                  </a:txBody>
                  <a:tcPr/>
                </a:tc>
              </a:tr>
              <a:tr h="42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DeepID3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57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0.9953 ± 0.0010</a:t>
                      </a:r>
                      <a:endParaRPr/>
                    </a:p>
                  </a:txBody>
                  <a:tcPr/>
                </a:tc>
              </a:tr>
              <a:tr h="42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FaceNet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62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0.9963 ± 0.0009</a:t>
                      </a:r>
                      <a:endParaRPr/>
                    </a:p>
                  </a:txBody>
                  <a:tcPr/>
                </a:tc>
              </a:tr>
              <a:tr h="42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Tencent-BestImage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0.9965 ± 0.0025</a:t>
                      </a:r>
                      <a:endParaRPr/>
                    </a:p>
                  </a:txBody>
                  <a:tcPr/>
                </a:tc>
              </a:tr>
              <a:tr h="426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Baidu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64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0.9977 ± 0.0006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3" name="CustomShape 4"/>
          <p:cNvSpPr/>
          <p:nvPr/>
        </p:nvSpPr>
        <p:spPr>
          <a:xfrm>
            <a:off x="1730880" y="2017800"/>
            <a:ext cx="5467680" cy="428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>
                <a:solidFill>
                  <a:srgbClr val="666666"/>
                </a:solidFill>
                <a:latin typeface="Verdana"/>
                <a:ea typeface="宋体"/>
              </a:rPr>
              <a:t>LFW</a:t>
            </a:r>
            <a:r>
              <a:rPr b="1" lang="en-US" sz="2600">
                <a:solidFill>
                  <a:srgbClr val="666666"/>
                </a:solidFill>
                <a:latin typeface="Verdana"/>
                <a:ea typeface="宋体"/>
              </a:rPr>
              <a:t>上部分方法的准确率和标准差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Table 1"/>
          <p:cNvGraphicFramePr/>
          <p:nvPr/>
        </p:nvGraphicFramePr>
        <p:xfrm>
          <a:off x="1579680" y="2492280"/>
          <a:ext cx="8126280" cy="289368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8280"/>
              </a:tblGrid>
              <a:tr h="538200"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  <a:latin typeface="Tahoma"/>
                          <a:ea typeface="宋体"/>
                        </a:rPr>
                        <a:t>人脸检测率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  <a:latin typeface="Tahoma"/>
                          <a:ea typeface="宋体"/>
                        </a:rPr>
                        <a:t>正确率</a:t>
                      </a:r>
                      <a:endParaRPr/>
                    </a:p>
                  </a:txBody>
                  <a:tcPr/>
                </a:tc>
              </a:tr>
              <a:tr h="58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deepID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0.7218</a:t>
                      </a:r>
                      <a:endParaRPr/>
                    </a:p>
                  </a:txBody>
                  <a:tcPr/>
                </a:tc>
              </a:tr>
              <a:tr h="58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Sensetime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0.9728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0.9123</a:t>
                      </a:r>
                      <a:endParaRPr/>
                    </a:p>
                  </a:txBody>
                  <a:tcPr/>
                </a:tc>
              </a:tr>
              <a:tr h="58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公司所给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0.981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0.8787</a:t>
                      </a:r>
                      <a:endParaRPr/>
                    </a:p>
                  </a:txBody>
                  <a:tcPr/>
                </a:tc>
              </a:tr>
              <a:tr h="58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实验室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0.5987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" name="CustomShape 2"/>
          <p:cNvSpPr/>
          <p:nvPr/>
        </p:nvSpPr>
        <p:spPr>
          <a:xfrm>
            <a:off x="1534680" y="250200"/>
            <a:ext cx="10388880" cy="14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同等对比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534680" y="214200"/>
            <a:ext cx="10388880" cy="14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摘要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1576800" y="2017800"/>
            <a:ext cx="10361520" cy="411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LFW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测试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deepID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模型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模型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1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：样本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6000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人， 迭代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500,000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次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模型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2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：样本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10000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人，迭代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300,000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次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1. 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损失曲线，测试分类准确率曲线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2.  LFW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二分类识别准确率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3. 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训练集中两人识别准确率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534680" y="214200"/>
            <a:ext cx="10388880" cy="14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测试流程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1305000" y="2354760"/>
            <a:ext cx="912600" cy="91260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人脸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A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305000" y="3406320"/>
            <a:ext cx="912600" cy="91260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人脸Ｂ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2879280" y="2354760"/>
            <a:ext cx="1396080" cy="912600"/>
          </a:xfrm>
          <a:prstGeom prst="rect">
            <a:avLst/>
          </a:prstGeom>
          <a:solidFill>
            <a:srgbClr val="7575d1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训练好的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Caffe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模型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2879280" y="3391560"/>
            <a:ext cx="1396080" cy="912600"/>
          </a:xfrm>
          <a:prstGeom prst="rect">
            <a:avLst/>
          </a:prstGeom>
          <a:solidFill>
            <a:srgbClr val="7575d1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训练好的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Caffe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模型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4937040" y="2354760"/>
            <a:ext cx="1153800" cy="91260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特征向量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4937040" y="3406320"/>
            <a:ext cx="1153800" cy="91260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特征向量</a:t>
            </a:r>
            <a:endParaRPr/>
          </a:p>
        </p:txBody>
      </p:sp>
      <p:sp>
        <p:nvSpPr>
          <p:cNvPr id="154" name="CustomShape 8"/>
          <p:cNvSpPr/>
          <p:nvPr/>
        </p:nvSpPr>
        <p:spPr>
          <a:xfrm>
            <a:off x="6736680" y="2867400"/>
            <a:ext cx="1153800" cy="91260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余弦距离</a:t>
            </a:r>
            <a:endParaRPr/>
          </a:p>
        </p:txBody>
      </p:sp>
      <p:sp>
        <p:nvSpPr>
          <p:cNvPr id="155" name="CustomShape 9"/>
          <p:cNvSpPr/>
          <p:nvPr/>
        </p:nvSpPr>
        <p:spPr>
          <a:xfrm>
            <a:off x="5415480" y="447012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56" name="CustomShape 10"/>
          <p:cNvSpPr/>
          <p:nvPr/>
        </p:nvSpPr>
        <p:spPr>
          <a:xfrm>
            <a:off x="5415480" y="476064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57" name="CustomShape 11"/>
          <p:cNvSpPr/>
          <p:nvPr/>
        </p:nvSpPr>
        <p:spPr>
          <a:xfrm>
            <a:off x="5415480" y="502596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58" name="CustomShape 12"/>
          <p:cNvSpPr/>
          <p:nvPr/>
        </p:nvSpPr>
        <p:spPr>
          <a:xfrm>
            <a:off x="7314480" y="477324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59" name="CustomShape 13"/>
          <p:cNvSpPr/>
          <p:nvPr/>
        </p:nvSpPr>
        <p:spPr>
          <a:xfrm>
            <a:off x="7314480" y="506412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60" name="CustomShape 14"/>
          <p:cNvSpPr/>
          <p:nvPr/>
        </p:nvSpPr>
        <p:spPr>
          <a:xfrm>
            <a:off x="7314480" y="532908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61" name="CustomShape 15"/>
          <p:cNvSpPr/>
          <p:nvPr/>
        </p:nvSpPr>
        <p:spPr>
          <a:xfrm>
            <a:off x="5415480" y="545328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62" name="CustomShape 16"/>
          <p:cNvSpPr/>
          <p:nvPr/>
        </p:nvSpPr>
        <p:spPr>
          <a:xfrm>
            <a:off x="5415480" y="574416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63" name="CustomShape 17"/>
          <p:cNvSpPr/>
          <p:nvPr/>
        </p:nvSpPr>
        <p:spPr>
          <a:xfrm>
            <a:off x="5415480" y="600912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64" name="CustomShape 18"/>
          <p:cNvSpPr/>
          <p:nvPr/>
        </p:nvSpPr>
        <p:spPr>
          <a:xfrm>
            <a:off x="1650600" y="446184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65" name="CustomShape 19"/>
          <p:cNvSpPr/>
          <p:nvPr/>
        </p:nvSpPr>
        <p:spPr>
          <a:xfrm>
            <a:off x="1650600" y="475272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66" name="CustomShape 20"/>
          <p:cNvSpPr/>
          <p:nvPr/>
        </p:nvSpPr>
        <p:spPr>
          <a:xfrm>
            <a:off x="1650600" y="501768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67" name="CustomShape 21"/>
          <p:cNvSpPr/>
          <p:nvPr/>
        </p:nvSpPr>
        <p:spPr>
          <a:xfrm>
            <a:off x="1650600" y="545328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68" name="CustomShape 22"/>
          <p:cNvSpPr/>
          <p:nvPr/>
        </p:nvSpPr>
        <p:spPr>
          <a:xfrm>
            <a:off x="1650600" y="574416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69" name="CustomShape 23"/>
          <p:cNvSpPr/>
          <p:nvPr/>
        </p:nvSpPr>
        <p:spPr>
          <a:xfrm>
            <a:off x="1650600" y="6009120"/>
            <a:ext cx="109440" cy="109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170" name="CustomShape 24"/>
          <p:cNvSpPr/>
          <p:nvPr/>
        </p:nvSpPr>
        <p:spPr>
          <a:xfrm>
            <a:off x="6451920" y="4045320"/>
            <a:ext cx="1834200" cy="393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ahoma"/>
                <a:ea typeface="宋体"/>
              </a:rPr>
              <a:t>（</a:t>
            </a:r>
            <a:r>
              <a:rPr b="1" lang="en-US" sz="2000">
                <a:solidFill>
                  <a:srgbClr val="000000"/>
                </a:solidFill>
                <a:latin typeface="Tahoma"/>
                <a:ea typeface="宋体"/>
              </a:rPr>
              <a:t>6000</a:t>
            </a:r>
            <a:r>
              <a:rPr b="1" lang="en-US" sz="2000">
                <a:solidFill>
                  <a:srgbClr val="000000"/>
                </a:solidFill>
                <a:latin typeface="Tahoma"/>
                <a:ea typeface="宋体"/>
              </a:rPr>
              <a:t>个）</a:t>
            </a:r>
            <a:endParaRPr/>
          </a:p>
        </p:txBody>
      </p:sp>
      <p:sp>
        <p:nvSpPr>
          <p:cNvPr id="171" name="CustomShape 25"/>
          <p:cNvSpPr/>
          <p:nvPr/>
        </p:nvSpPr>
        <p:spPr>
          <a:xfrm>
            <a:off x="2219400" y="2811960"/>
            <a:ext cx="6580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2" name="CustomShape 26"/>
          <p:cNvSpPr/>
          <p:nvPr/>
        </p:nvSpPr>
        <p:spPr>
          <a:xfrm>
            <a:off x="2219400" y="3844440"/>
            <a:ext cx="6580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3" name="CustomShape 27"/>
          <p:cNvSpPr/>
          <p:nvPr/>
        </p:nvSpPr>
        <p:spPr>
          <a:xfrm>
            <a:off x="4277160" y="2836800"/>
            <a:ext cx="6580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4" name="CustomShape 28"/>
          <p:cNvSpPr/>
          <p:nvPr/>
        </p:nvSpPr>
        <p:spPr>
          <a:xfrm>
            <a:off x="4277160" y="3813840"/>
            <a:ext cx="6580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5" name="CustomShape 29"/>
          <p:cNvSpPr/>
          <p:nvPr/>
        </p:nvSpPr>
        <p:spPr>
          <a:xfrm>
            <a:off x="6121440" y="2867400"/>
            <a:ext cx="613440" cy="4554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6" name="CustomShape 30"/>
          <p:cNvSpPr/>
          <p:nvPr/>
        </p:nvSpPr>
        <p:spPr>
          <a:xfrm flipV="1">
            <a:off x="6092640" y="3323160"/>
            <a:ext cx="641880" cy="53712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7" name="CustomShape 31"/>
          <p:cNvSpPr/>
          <p:nvPr/>
        </p:nvSpPr>
        <p:spPr>
          <a:xfrm>
            <a:off x="8810280" y="3858840"/>
            <a:ext cx="839880" cy="912600"/>
          </a:xfrm>
          <a:prstGeom prst="rect">
            <a:avLst/>
          </a:prstGeom>
          <a:solidFill>
            <a:srgbClr val="7575d1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选择阈值</a:t>
            </a:r>
            <a:endParaRPr/>
          </a:p>
        </p:txBody>
      </p:sp>
      <p:sp>
        <p:nvSpPr>
          <p:cNvPr id="178" name="CustomShape 32"/>
          <p:cNvSpPr/>
          <p:nvPr/>
        </p:nvSpPr>
        <p:spPr>
          <a:xfrm>
            <a:off x="8152560" y="3324600"/>
            <a:ext cx="591120" cy="200268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179" name="CustomShape 33"/>
          <p:cNvSpPr/>
          <p:nvPr/>
        </p:nvSpPr>
        <p:spPr>
          <a:xfrm>
            <a:off x="10292760" y="3846240"/>
            <a:ext cx="1153800" cy="91260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准确率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与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ROC</a:t>
            </a:r>
            <a:endParaRPr/>
          </a:p>
        </p:txBody>
      </p:sp>
      <p:sp>
        <p:nvSpPr>
          <p:cNvPr id="180" name="CustomShape 34"/>
          <p:cNvSpPr/>
          <p:nvPr/>
        </p:nvSpPr>
        <p:spPr>
          <a:xfrm>
            <a:off x="9651960" y="4305960"/>
            <a:ext cx="6580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1" name="CustomShape 35"/>
          <p:cNvSpPr/>
          <p:nvPr/>
        </p:nvSpPr>
        <p:spPr>
          <a:xfrm>
            <a:off x="504000" y="2520000"/>
            <a:ext cx="479880" cy="1835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Tahoma"/>
                <a:ea typeface="宋体"/>
              </a:rPr>
              <a:t>6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Tahoma"/>
                <a:ea typeface="宋体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Tahoma"/>
                <a:ea typeface="宋体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Tahoma"/>
                <a:ea typeface="宋体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Tahoma"/>
                <a:ea typeface="宋体"/>
              </a:rPr>
              <a:t>对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48000" y="2304000"/>
            <a:ext cx="1870560" cy="16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6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千人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训练损失曲线</a:t>
            </a:r>
            <a:endParaRPr/>
          </a:p>
        </p:txBody>
      </p:sp>
      <p:pic>
        <p:nvPicPr>
          <p:cNvPr id="183" name="内容占位符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6720" y="288000"/>
            <a:ext cx="9303840" cy="6617520"/>
          </a:xfrm>
          <a:prstGeom prst="rect">
            <a:avLst/>
          </a:prstGeom>
          <a:ln w="9360"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504000" y="4392000"/>
            <a:ext cx="2158560" cy="20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训练阶段</a:t>
            </a:r>
            <a:r>
              <a:rPr lang="en-US" sz="3200">
                <a:solidFill>
                  <a:srgbClr val="ff3333"/>
                </a:solidFill>
                <a:latin typeface="Tahoma"/>
                <a:ea typeface="宋体"/>
              </a:rPr>
              <a:t>损失函数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随</a:t>
            </a:r>
            <a:r>
              <a:rPr lang="en-US" sz="3200">
                <a:solidFill>
                  <a:srgbClr val="3333ff"/>
                </a:solidFill>
                <a:latin typeface="Tahoma"/>
                <a:ea typeface="宋体"/>
              </a:rPr>
              <a:t>迭代次数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变化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26040" y="-149400"/>
            <a:ext cx="9349920" cy="7005600"/>
          </a:xfrm>
          <a:prstGeom prst="rect">
            <a:avLst/>
          </a:prstGeom>
          <a:ln w="9360"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504000" y="2448000"/>
            <a:ext cx="1870560" cy="16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一万人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训练损失曲线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504000" y="4392000"/>
            <a:ext cx="2158560" cy="20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训练阶段</a:t>
            </a:r>
            <a:r>
              <a:rPr lang="en-US" sz="3200">
                <a:solidFill>
                  <a:srgbClr val="ff3333"/>
                </a:solidFill>
                <a:latin typeface="Tahoma"/>
                <a:ea typeface="宋体"/>
              </a:rPr>
              <a:t>损失函数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随</a:t>
            </a:r>
            <a:r>
              <a:rPr lang="en-US" sz="3200">
                <a:solidFill>
                  <a:srgbClr val="3333ff"/>
                </a:solidFill>
                <a:latin typeface="Tahoma"/>
                <a:ea typeface="宋体"/>
              </a:rPr>
              <a:t>迭代次数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变化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54040" y="0"/>
            <a:ext cx="9142200" cy="6856200"/>
          </a:xfrm>
          <a:prstGeom prst="rect">
            <a:avLst/>
          </a:prstGeom>
          <a:ln w="9360"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432000" y="2304000"/>
            <a:ext cx="1870560" cy="16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六千人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测试损失曲线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504000" y="4392000"/>
            <a:ext cx="2158560" cy="20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测试阶段</a:t>
            </a:r>
            <a:r>
              <a:rPr lang="en-US" sz="3200">
                <a:solidFill>
                  <a:srgbClr val="ff3333"/>
                </a:solidFill>
                <a:latin typeface="Tahoma"/>
                <a:ea typeface="宋体"/>
              </a:rPr>
              <a:t>损失函数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随</a:t>
            </a:r>
            <a:r>
              <a:rPr lang="en-US" sz="3200">
                <a:solidFill>
                  <a:srgbClr val="3333ff"/>
                </a:solidFill>
                <a:latin typeface="Tahoma"/>
                <a:ea typeface="宋体"/>
              </a:rPr>
              <a:t>迭代次数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变化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44760" y="-23040"/>
            <a:ext cx="8902080" cy="6676200"/>
          </a:xfrm>
          <a:prstGeom prst="rect">
            <a:avLst/>
          </a:prstGeom>
          <a:ln w="9360"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504000" y="2520000"/>
            <a:ext cx="1870560" cy="16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一万人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测试损失曲线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04000" y="4392000"/>
            <a:ext cx="2158560" cy="20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测试阶段</a:t>
            </a:r>
            <a:r>
              <a:rPr lang="en-US" sz="3200">
                <a:solidFill>
                  <a:srgbClr val="ff3333"/>
                </a:solidFill>
                <a:latin typeface="Tahoma"/>
                <a:ea typeface="宋体"/>
              </a:rPr>
              <a:t>损失函数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随</a:t>
            </a:r>
            <a:r>
              <a:rPr lang="en-US" sz="3200">
                <a:solidFill>
                  <a:srgbClr val="3333ff"/>
                </a:solidFill>
                <a:latin typeface="Tahoma"/>
                <a:ea typeface="宋体"/>
              </a:rPr>
              <a:t>迭代次数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变化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55760" y="205200"/>
            <a:ext cx="8868600" cy="6651000"/>
          </a:xfrm>
          <a:prstGeom prst="rect">
            <a:avLst/>
          </a:prstGeom>
          <a:ln w="9360"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432000" y="2448000"/>
            <a:ext cx="1870560" cy="16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六千人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分类准确率曲线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144000" y="4700160"/>
            <a:ext cx="302760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给一幅人脸图像指出是训练中的哪一个人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4320000" y="1152000"/>
            <a:ext cx="1870560" cy="5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3333"/>
                </a:solidFill>
                <a:latin typeface="Tahoma"/>
              </a:rPr>
              <a:t>43%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52000" y="198360"/>
            <a:ext cx="9142200" cy="6856200"/>
          </a:xfrm>
          <a:prstGeom prst="rect">
            <a:avLst/>
          </a:prstGeom>
          <a:ln w="9360"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432000" y="2448000"/>
            <a:ext cx="1870560" cy="16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一万人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分类准确率曲线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144000" y="4700160"/>
            <a:ext cx="302760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给一幅人脸图像指出是训练中的哪一个人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4968000" y="1296000"/>
            <a:ext cx="1870560" cy="5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3333"/>
                </a:solidFill>
                <a:latin typeface="Tahoma"/>
              </a:rPr>
              <a:t>30%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