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66" r:id="rId2"/>
    <p:sldId id="257" r:id="rId3"/>
    <p:sldId id="267" r:id="rId4"/>
    <p:sldId id="260" r:id="rId5"/>
    <p:sldId id="269" r:id="rId6"/>
    <p:sldId id="272" r:id="rId7"/>
    <p:sldId id="264" r:id="rId8"/>
    <p:sldId id="270" r:id="rId9"/>
    <p:sldId id="263"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713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C6B4A9-1611-4792-9094-5F34BCA07E0B}" type="datetimeFigureOut">
              <a:rPr lang="en-US" smtClean="0"/>
              <a:t>1/29/2018</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5193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87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2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453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B712588-04B1-427B-82EE-E8DB90309F08}" type="datetimeFigureOut">
              <a:rPr lang="en-US" smtClean="0"/>
              <a:t>1/29/2018</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9859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36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94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412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2A54C80-263E-416B-A8E0-580EDEADCBDC}" type="datetimeFigureOut">
              <a:rPr lang="en-US" smtClean="0"/>
              <a:t>1/29/2018</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4310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552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1/29/2018</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9521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9CB1027-14BB-47A5-B50B-D92A4B56AE6B}"/>
              </a:ext>
            </a:extLst>
          </p:cNvPr>
          <p:cNvPicPr>
            <a:picLocks noChangeAspect="1"/>
          </p:cNvPicPr>
          <p:nvPr/>
        </p:nvPicPr>
        <p:blipFill>
          <a:blip r:embed="rId2"/>
          <a:stretch>
            <a:fillRect/>
          </a:stretch>
        </p:blipFill>
        <p:spPr>
          <a:xfrm>
            <a:off x="0" y="0"/>
            <a:ext cx="12192000" cy="6857999"/>
          </a:xfrm>
          <a:prstGeom prst="rect">
            <a:avLst/>
          </a:prstGeom>
        </p:spPr>
      </p:pic>
      <p:sp>
        <p:nvSpPr>
          <p:cNvPr id="2" name="タイトル 1"/>
          <p:cNvSpPr>
            <a:spLocks noGrp="1"/>
          </p:cNvSpPr>
          <p:nvPr>
            <p:ph type="ctrTitle"/>
          </p:nvPr>
        </p:nvSpPr>
        <p:spPr>
          <a:xfrm>
            <a:off x="2805545" y="2576945"/>
            <a:ext cx="4329546" cy="365919"/>
          </a:xfrm>
        </p:spPr>
        <p:txBody>
          <a:bodyPr>
            <a:normAutofit fontScale="90000"/>
          </a:bodyPr>
          <a:lstStyle/>
          <a:p>
            <a:endParaRPr kumimoji="1" lang="ja-JP" altLang="en-US" dirty="0"/>
          </a:p>
        </p:txBody>
      </p:sp>
      <p:sp>
        <p:nvSpPr>
          <p:cNvPr id="3" name="サブタイトル 2"/>
          <p:cNvSpPr>
            <a:spLocks noGrp="1"/>
          </p:cNvSpPr>
          <p:nvPr>
            <p:ph type="subTitle" idx="1"/>
          </p:nvPr>
        </p:nvSpPr>
        <p:spPr>
          <a:xfrm>
            <a:off x="1695969" y="3429000"/>
            <a:ext cx="9144000" cy="1655762"/>
          </a:xfrm>
        </p:spPr>
        <p:txBody>
          <a:bodyPr>
            <a:normAutofit/>
          </a:bodyPr>
          <a:lstStyle/>
          <a:p>
            <a:r>
              <a:rPr kumimoji="1" lang="ja-JP" altLang="en-US" sz="4000" dirty="0">
                <a:latin typeface="HGP創英角ｺﾞｼｯｸUB" panose="020B0900000000000000" pitchFamily="50" charset="-128"/>
                <a:ea typeface="HGP創英角ｺﾞｼｯｸUB" panose="020B0900000000000000" pitchFamily="50" charset="-128"/>
              </a:rPr>
              <a:t>ステルスアクションゲーム</a:t>
            </a:r>
          </a:p>
        </p:txBody>
      </p:sp>
      <p:sp>
        <p:nvSpPr>
          <p:cNvPr id="5" name="テキスト ボックス 4"/>
          <p:cNvSpPr txBox="1"/>
          <p:nvPr/>
        </p:nvSpPr>
        <p:spPr>
          <a:xfrm>
            <a:off x="2805545" y="4423042"/>
            <a:ext cx="9164782" cy="1323439"/>
          </a:xfrm>
          <a:prstGeom prst="rect">
            <a:avLst/>
          </a:prstGeom>
          <a:noFill/>
        </p:spPr>
        <p:txBody>
          <a:bodyPr wrap="square" rtlCol="0">
            <a:spAutoFit/>
          </a:bodyPr>
          <a:lstStyle/>
          <a:p>
            <a:r>
              <a:rPr kumimoji="1" lang="ja-JP" altLang="en-US" sz="4000" dirty="0">
                <a:latin typeface="HGP創英角ｺﾞｼｯｸUB" panose="020B0900000000000000" pitchFamily="50" charset="-128"/>
                <a:ea typeface="HGP創英角ｺﾞｼｯｸUB" panose="020B0900000000000000" pitchFamily="50" charset="-128"/>
              </a:rPr>
              <a:t>チーム名　　食パン</a:t>
            </a:r>
            <a:endParaRPr kumimoji="1" lang="en-US" altLang="ja-JP" sz="4000" dirty="0">
              <a:latin typeface="HGP創英角ｺﾞｼｯｸUB" panose="020B0900000000000000" pitchFamily="50" charset="-128"/>
              <a:ea typeface="HGP創英角ｺﾞｼｯｸUB" panose="020B0900000000000000" pitchFamily="50" charset="-128"/>
            </a:endParaRPr>
          </a:p>
          <a:p>
            <a:endParaRPr kumimoji="1" lang="ja-JP" altLang="en-US" sz="4000"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p:cNvSpPr txBox="1"/>
          <p:nvPr/>
        </p:nvSpPr>
        <p:spPr>
          <a:xfrm>
            <a:off x="2785860" y="5084761"/>
            <a:ext cx="7372312" cy="830997"/>
          </a:xfrm>
          <a:prstGeom prst="rect">
            <a:avLst/>
          </a:prstGeom>
          <a:noFill/>
        </p:spPr>
        <p:txBody>
          <a:bodyPr wrap="square" rtlCol="0">
            <a:spAutoFit/>
          </a:bodyPr>
          <a:lstStyle/>
          <a:p>
            <a:r>
              <a:rPr kumimoji="1" lang="ja-JP" altLang="en-US" sz="2400" dirty="0">
                <a:latin typeface="HGP創英角ｺﾞｼｯｸUB" panose="020B0900000000000000" pitchFamily="50" charset="-128"/>
                <a:ea typeface="HGP創英角ｺﾞｼｯｸUB" panose="020B0900000000000000" pitchFamily="50" charset="-128"/>
              </a:rPr>
              <a:t>メンバー</a:t>
            </a:r>
            <a:r>
              <a:rPr kumimoji="1" lang="en-US" altLang="ja-JP" sz="2400" dirty="0">
                <a:latin typeface="HGP創英角ｺﾞｼｯｸUB" panose="020B0900000000000000" pitchFamily="50" charset="-128"/>
                <a:ea typeface="HGP創英角ｺﾞｼｯｸUB" panose="020B0900000000000000" pitchFamily="50" charset="-128"/>
              </a:rPr>
              <a:t>		</a:t>
            </a:r>
            <a:r>
              <a:rPr kumimoji="1" lang="ja-JP" altLang="en-US" sz="2400" dirty="0">
                <a:latin typeface="HGP創英角ｺﾞｼｯｸUB" panose="020B0900000000000000" pitchFamily="50" charset="-128"/>
                <a:ea typeface="HGP創英角ｺﾞｼｯｸUB" panose="020B0900000000000000" pitchFamily="50" charset="-128"/>
              </a:rPr>
              <a:t>金田　光輝</a:t>
            </a:r>
            <a:r>
              <a:rPr kumimoji="1" lang="en-US" altLang="ja-JP" sz="2400" dirty="0">
                <a:latin typeface="HGP創英角ｺﾞｼｯｸUB" panose="020B0900000000000000" pitchFamily="50" charset="-128"/>
                <a:ea typeface="HGP創英角ｺﾞｼｯｸUB" panose="020B0900000000000000" pitchFamily="50" charset="-128"/>
              </a:rPr>
              <a:t>			</a:t>
            </a:r>
            <a:r>
              <a:rPr kumimoji="1" lang="ja-JP" altLang="en-US" sz="2400" dirty="0">
                <a:latin typeface="HGP創英角ｺﾞｼｯｸUB" panose="020B0900000000000000" pitchFamily="50" charset="-128"/>
                <a:ea typeface="HGP創英角ｺﾞｼｯｸUB" panose="020B0900000000000000" pitchFamily="50" charset="-128"/>
              </a:rPr>
              <a:t>井手　啓輔</a:t>
            </a:r>
            <a:endParaRPr kumimoji="1" lang="en-US" altLang="ja-JP" sz="2400" dirty="0">
              <a:latin typeface="HGP創英角ｺﾞｼｯｸUB" panose="020B0900000000000000" pitchFamily="50" charset="-128"/>
              <a:ea typeface="HGP創英角ｺﾞｼｯｸUB" panose="020B0900000000000000" pitchFamily="50" charset="-128"/>
            </a:endParaRPr>
          </a:p>
          <a:p>
            <a:r>
              <a:rPr kumimoji="1" lang="en-US" altLang="ja-JP" sz="2400" dirty="0">
                <a:latin typeface="HGP創英角ｺﾞｼｯｸUB" panose="020B0900000000000000" pitchFamily="50" charset="-128"/>
                <a:ea typeface="HGP創英角ｺﾞｼｯｸUB" panose="020B0900000000000000" pitchFamily="50" charset="-128"/>
              </a:rPr>
              <a:t>				</a:t>
            </a:r>
            <a:r>
              <a:rPr kumimoji="1" lang="ja-JP" altLang="en-US" sz="2400" dirty="0">
                <a:latin typeface="HGP創英角ｺﾞｼｯｸUB" panose="020B0900000000000000" pitchFamily="50" charset="-128"/>
                <a:ea typeface="HGP創英角ｺﾞｼｯｸUB" panose="020B0900000000000000" pitchFamily="50" charset="-128"/>
              </a:rPr>
              <a:t>辻　陵太</a:t>
            </a:r>
            <a:r>
              <a:rPr kumimoji="1" lang="en-US" altLang="ja-JP" sz="2400" dirty="0">
                <a:latin typeface="HGP創英角ｺﾞｼｯｸUB" panose="020B0900000000000000" pitchFamily="50" charset="-128"/>
                <a:ea typeface="HGP創英角ｺﾞｼｯｸUB" panose="020B0900000000000000" pitchFamily="50" charset="-128"/>
              </a:rPr>
              <a:t>				</a:t>
            </a:r>
            <a:r>
              <a:rPr kumimoji="1" lang="ja-JP" altLang="en-US" sz="2400" dirty="0">
                <a:latin typeface="HGP創英角ｺﾞｼｯｸUB" panose="020B0900000000000000" pitchFamily="50" charset="-128"/>
                <a:ea typeface="HGP創英角ｺﾞｼｯｸUB" panose="020B0900000000000000" pitchFamily="50" charset="-128"/>
              </a:rPr>
              <a:t>中村　葵</a:t>
            </a:r>
          </a:p>
        </p:txBody>
      </p:sp>
      <p:pic>
        <p:nvPicPr>
          <p:cNvPr id="6" name="図 5">
            <a:extLst>
              <a:ext uri="{FF2B5EF4-FFF2-40B4-BE49-F238E27FC236}">
                <a16:creationId xmlns:a16="http://schemas.microsoft.com/office/drawing/2014/main" id="{1DF02CDB-A5CB-4E13-90C8-B447B6CD7BD1}"/>
              </a:ext>
            </a:extLst>
          </p:cNvPr>
          <p:cNvPicPr>
            <a:picLocks noChangeAspect="1"/>
          </p:cNvPicPr>
          <p:nvPr/>
        </p:nvPicPr>
        <p:blipFill>
          <a:blip r:embed="rId3"/>
          <a:stretch>
            <a:fillRect/>
          </a:stretch>
        </p:blipFill>
        <p:spPr>
          <a:xfrm>
            <a:off x="2595360" y="-408121"/>
            <a:ext cx="6355951" cy="5084761"/>
          </a:xfrm>
          <a:prstGeom prst="rect">
            <a:avLst/>
          </a:prstGeom>
        </p:spPr>
      </p:pic>
    </p:spTree>
    <p:extLst>
      <p:ext uri="{BB962C8B-B14F-4D97-AF65-F5344CB8AC3E}">
        <p14:creationId xmlns:p14="http://schemas.microsoft.com/office/powerpoint/2010/main" val="159889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B5B2346-B94A-4992-83FE-CC5F0A19D8B1}"/>
              </a:ext>
            </a:extLst>
          </p:cNvPr>
          <p:cNvPicPr>
            <a:picLocks noChangeAspect="1"/>
          </p:cNvPicPr>
          <p:nvPr/>
        </p:nvPicPr>
        <p:blipFill>
          <a:blip r:embed="rId2"/>
          <a:stretch>
            <a:fillRect/>
          </a:stretch>
        </p:blipFill>
        <p:spPr>
          <a:xfrm>
            <a:off x="0" y="0"/>
            <a:ext cx="12192000" cy="6732103"/>
          </a:xfrm>
          <a:prstGeom prst="rect">
            <a:avLst/>
          </a:prstGeom>
        </p:spPr>
      </p:pic>
      <p:pic>
        <p:nvPicPr>
          <p:cNvPr id="5" name="図 4">
            <a:extLst>
              <a:ext uri="{FF2B5EF4-FFF2-40B4-BE49-F238E27FC236}">
                <a16:creationId xmlns:a16="http://schemas.microsoft.com/office/drawing/2014/main" id="{EF586003-189D-4F3D-8057-EA89C5CD7A50}"/>
              </a:ext>
            </a:extLst>
          </p:cNvPr>
          <p:cNvPicPr>
            <a:picLocks noChangeAspect="1"/>
          </p:cNvPicPr>
          <p:nvPr/>
        </p:nvPicPr>
        <p:blipFill>
          <a:blip r:embed="rId3"/>
          <a:stretch>
            <a:fillRect/>
          </a:stretch>
        </p:blipFill>
        <p:spPr>
          <a:xfrm>
            <a:off x="4975274" y="2718583"/>
            <a:ext cx="2241451" cy="1681088"/>
          </a:xfrm>
          <a:prstGeom prst="rect">
            <a:avLst/>
          </a:prstGeom>
        </p:spPr>
      </p:pic>
    </p:spTree>
    <p:extLst>
      <p:ext uri="{BB962C8B-B14F-4D97-AF65-F5344CB8AC3E}">
        <p14:creationId xmlns:p14="http://schemas.microsoft.com/office/powerpoint/2010/main" val="103848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2F81FFBC-ACE1-4AB7-AA2A-5D9C72CAE34F}"/>
              </a:ext>
            </a:extLst>
          </p:cNvPr>
          <p:cNvPicPr>
            <a:picLocks noChangeAspect="1"/>
          </p:cNvPicPr>
          <p:nvPr/>
        </p:nvPicPr>
        <p:blipFill>
          <a:blip r:embed="rId2"/>
          <a:stretch>
            <a:fillRect/>
          </a:stretch>
        </p:blipFill>
        <p:spPr>
          <a:xfrm>
            <a:off x="0" y="0"/>
            <a:ext cx="12192000" cy="6857999"/>
          </a:xfrm>
          <a:prstGeom prst="rect">
            <a:avLst/>
          </a:prstGeom>
        </p:spPr>
      </p:pic>
      <p:sp>
        <p:nvSpPr>
          <p:cNvPr id="2" name="テキスト ボックス 1"/>
          <p:cNvSpPr txBox="1"/>
          <p:nvPr/>
        </p:nvSpPr>
        <p:spPr>
          <a:xfrm>
            <a:off x="546738" y="151653"/>
            <a:ext cx="2007755" cy="769441"/>
          </a:xfrm>
          <a:prstGeom prst="rect">
            <a:avLst/>
          </a:prstGeom>
          <a:noFill/>
        </p:spPr>
        <p:txBody>
          <a:bodyPr wrap="square" rtlCol="0">
            <a:spAutoFit/>
          </a:bodyPr>
          <a:lstStyle/>
          <a:p>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世界観</a:t>
            </a:r>
          </a:p>
        </p:txBody>
      </p:sp>
      <p:sp>
        <p:nvSpPr>
          <p:cNvPr id="3" name="テキスト ボックス 2"/>
          <p:cNvSpPr txBox="1"/>
          <p:nvPr/>
        </p:nvSpPr>
        <p:spPr>
          <a:xfrm>
            <a:off x="608445" y="861458"/>
            <a:ext cx="9393381" cy="3670236"/>
          </a:xfrm>
          <a:prstGeom prst="rect">
            <a:avLst/>
          </a:prstGeom>
          <a:noFill/>
        </p:spPr>
        <p:txBody>
          <a:bodyPr wrap="square" rtlCol="0">
            <a:spAutoFit/>
          </a:bodyPr>
          <a:lstStyle/>
          <a:p>
            <a:pPr>
              <a:lnSpc>
                <a:spcPct val="150000"/>
              </a:lnSpc>
            </a:pPr>
            <a:r>
              <a:rPr kumimoji="1" lang="ja-JP" altLang="en-US" sz="3200" dirty="0">
                <a:latin typeface="HGP創英角ｺﾞｼｯｸUB" panose="020B0900000000000000" pitchFamily="50" charset="-128"/>
                <a:ea typeface="HGP創英角ｺﾞｼｯｸUB" panose="020B0900000000000000" pitchFamily="50" charset="-128"/>
              </a:rPr>
              <a:t>社会科見学に来ていた小学</a:t>
            </a:r>
            <a:r>
              <a:rPr kumimoji="1" lang="en-US" altLang="ja-JP" sz="3200" dirty="0">
                <a:latin typeface="HGP創英角ｺﾞｼｯｸUB" panose="020B0900000000000000" pitchFamily="50" charset="-128"/>
                <a:ea typeface="HGP創英角ｺﾞｼｯｸUB" panose="020B0900000000000000" pitchFamily="50" charset="-128"/>
              </a:rPr>
              <a:t>4</a:t>
            </a:r>
            <a:r>
              <a:rPr kumimoji="1" lang="ja-JP" altLang="en-US" sz="3200" dirty="0">
                <a:latin typeface="HGP創英角ｺﾞｼｯｸUB" panose="020B0900000000000000" pitchFamily="50" charset="-128"/>
                <a:ea typeface="HGP創英角ｺﾞｼｯｸUB" panose="020B0900000000000000" pitchFamily="50" charset="-128"/>
              </a:rPr>
              <a:t>年生の女の子。</a:t>
            </a:r>
            <a:endParaRPr kumimoji="1" lang="en-US" altLang="ja-JP" sz="32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3200" dirty="0">
                <a:latin typeface="HGP創英角ｺﾞｼｯｸUB" panose="020B0900000000000000" pitchFamily="50" charset="-128"/>
                <a:ea typeface="HGP創英角ｺﾞｼｯｸUB" panose="020B0900000000000000" pitchFamily="50" charset="-128"/>
              </a:rPr>
              <a:t>道に迷っているうちに研究施設の裏の顔を目撃してしまい、口封じのために</a:t>
            </a:r>
            <a:r>
              <a:rPr kumimoji="1" lang="ja-JP" altLang="en-US" sz="3200" dirty="0">
                <a:solidFill>
                  <a:srgbClr val="00B050"/>
                </a:solidFill>
                <a:latin typeface="HGP創英角ｺﾞｼｯｸUB" panose="020B0900000000000000" pitchFamily="50" charset="-128"/>
                <a:ea typeface="HGP創英角ｺﾞｼｯｸUB" panose="020B0900000000000000" pitchFamily="50" charset="-128"/>
              </a:rPr>
              <a:t>カメレオン人間</a:t>
            </a:r>
            <a:r>
              <a:rPr kumimoji="1" lang="ja-JP" altLang="en-US" sz="3200" dirty="0">
                <a:latin typeface="HGP創英角ｺﾞｼｯｸUB" panose="020B0900000000000000" pitchFamily="50" charset="-128"/>
                <a:ea typeface="HGP創英角ｺﾞｼｯｸUB" panose="020B0900000000000000" pitchFamily="50" charset="-128"/>
              </a:rPr>
              <a:t>にされてしまう。</a:t>
            </a:r>
            <a:endParaRPr kumimoji="1" lang="en-US" altLang="ja-JP" sz="32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3200" dirty="0">
                <a:latin typeface="HGP創英角ｺﾞｼｯｸUB" panose="020B0900000000000000" pitchFamily="50" charset="-128"/>
                <a:ea typeface="HGP創英角ｺﾞｼｯｸUB" panose="020B0900000000000000" pitchFamily="50" charset="-128"/>
              </a:rPr>
              <a:t>女の子はこの事実を外に伝えるためにも、</a:t>
            </a:r>
            <a:r>
              <a:rPr lang="ja-JP" altLang="ja-JP" sz="3200" dirty="0">
                <a:latin typeface="HGP創英角ｺﾞｼｯｸUB" panose="020B0900000000000000" pitchFamily="50" charset="-128"/>
                <a:ea typeface="HGP創英角ｺﾞｼｯｸUB" panose="020B0900000000000000" pitchFamily="50" charset="-128"/>
              </a:rPr>
              <a:t>人間に戻る薬を手にすべく研究所内を探索</a:t>
            </a:r>
            <a:r>
              <a:rPr lang="ja-JP" altLang="en-US" sz="3200" dirty="0">
                <a:latin typeface="HGP創英角ｺﾞｼｯｸUB" panose="020B0900000000000000" pitchFamily="50" charset="-128"/>
                <a:ea typeface="HGP創英角ｺﾞｼｯｸUB" panose="020B0900000000000000" pitchFamily="50" charset="-128"/>
              </a:rPr>
              <a:t>します。</a:t>
            </a:r>
            <a:endParaRPr lang="ja-JP" altLang="ja-JP" sz="3200" dirty="0">
              <a:latin typeface="HGP創英角ｺﾞｼｯｸUB" panose="020B0900000000000000" pitchFamily="50" charset="-128"/>
              <a:ea typeface="HGP創英角ｺﾞｼｯｸUB" panose="020B0900000000000000" pitchFamily="50" charset="-128"/>
            </a:endParaRPr>
          </a:p>
        </p:txBody>
      </p:sp>
      <p:pic>
        <p:nvPicPr>
          <p:cNvPr id="4" name="図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4558754"/>
            <a:ext cx="2824784" cy="1960439"/>
          </a:xfrm>
          <a:prstGeom prst="rect">
            <a:avLst/>
          </a:prstGeom>
          <a:ln>
            <a:noFill/>
          </a:ln>
          <a:effectLst>
            <a:softEdge rad="112500"/>
          </a:effectLst>
        </p:spPr>
      </p:pic>
      <p:pic>
        <p:nvPicPr>
          <p:cNvPr id="5" name="図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586" y="4531694"/>
            <a:ext cx="2941320" cy="1995805"/>
          </a:xfrm>
          <a:prstGeom prst="rect">
            <a:avLst/>
          </a:prstGeom>
          <a:ln>
            <a:noFill/>
          </a:ln>
          <a:effectLst>
            <a:softEdge rad="112500"/>
          </a:effectLst>
        </p:spPr>
      </p:pic>
      <p:pic>
        <p:nvPicPr>
          <p:cNvPr id="7" name="図 6">
            <a:extLst>
              <a:ext uri="{FF2B5EF4-FFF2-40B4-BE49-F238E27FC236}">
                <a16:creationId xmlns:a16="http://schemas.microsoft.com/office/drawing/2014/main" id="{C1705B78-44FC-4A54-BD1B-8ECCD0E2B210}"/>
              </a:ext>
            </a:extLst>
          </p:cNvPr>
          <p:cNvPicPr>
            <a:picLocks noChangeAspect="1"/>
          </p:cNvPicPr>
          <p:nvPr/>
        </p:nvPicPr>
        <p:blipFill>
          <a:blip r:embed="rId5"/>
          <a:stretch>
            <a:fillRect/>
          </a:stretch>
        </p:blipFill>
        <p:spPr>
          <a:xfrm>
            <a:off x="3297763" y="4567060"/>
            <a:ext cx="2495550" cy="1960439"/>
          </a:xfrm>
          <a:prstGeom prst="rect">
            <a:avLst/>
          </a:prstGeom>
          <a:ln>
            <a:noFill/>
          </a:ln>
          <a:effectLst>
            <a:softEdge rad="112500"/>
          </a:effectLst>
        </p:spPr>
      </p:pic>
      <p:pic>
        <p:nvPicPr>
          <p:cNvPr id="8" name="図 7">
            <a:extLst>
              <a:ext uri="{FF2B5EF4-FFF2-40B4-BE49-F238E27FC236}">
                <a16:creationId xmlns:a16="http://schemas.microsoft.com/office/drawing/2014/main" id="{99E3EA6B-C60F-439B-9A45-189D13148F5A}"/>
              </a:ext>
            </a:extLst>
          </p:cNvPr>
          <p:cNvPicPr>
            <a:picLocks noChangeAspect="1"/>
          </p:cNvPicPr>
          <p:nvPr/>
        </p:nvPicPr>
        <p:blipFill>
          <a:blip r:embed="rId6"/>
          <a:stretch>
            <a:fillRect/>
          </a:stretch>
        </p:blipFill>
        <p:spPr>
          <a:xfrm>
            <a:off x="706343" y="4574726"/>
            <a:ext cx="2387174" cy="1909739"/>
          </a:xfrm>
          <a:prstGeom prst="rect">
            <a:avLst/>
          </a:prstGeom>
          <a:ln>
            <a:noFill/>
          </a:ln>
          <a:effectLst>
            <a:softEdge rad="112500"/>
          </a:effectLst>
        </p:spPr>
      </p:pic>
    </p:spTree>
    <p:extLst>
      <p:ext uri="{BB962C8B-B14F-4D97-AF65-F5344CB8AC3E}">
        <p14:creationId xmlns:p14="http://schemas.microsoft.com/office/powerpoint/2010/main" val="5840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15E64A8-973C-447F-8D78-BAC710B9FE6E}"/>
              </a:ext>
            </a:extLst>
          </p:cNvPr>
          <p:cNvPicPr>
            <a:picLocks noChangeAspect="1"/>
          </p:cNvPicPr>
          <p:nvPr/>
        </p:nvPicPr>
        <p:blipFill>
          <a:blip r:embed="rId2"/>
          <a:stretch>
            <a:fillRect/>
          </a:stretch>
        </p:blipFill>
        <p:spPr>
          <a:xfrm>
            <a:off x="0" y="0"/>
            <a:ext cx="12192000" cy="6857999"/>
          </a:xfrm>
          <a:prstGeom prst="rect">
            <a:avLst/>
          </a:prstGeom>
        </p:spPr>
      </p:pic>
      <p:sp>
        <p:nvSpPr>
          <p:cNvPr id="2" name="テキスト ボックス 1"/>
          <p:cNvSpPr txBox="1"/>
          <p:nvPr/>
        </p:nvSpPr>
        <p:spPr>
          <a:xfrm>
            <a:off x="535708" y="556490"/>
            <a:ext cx="8823959" cy="769441"/>
          </a:xfrm>
          <a:prstGeom prst="rect">
            <a:avLst/>
          </a:prstGeom>
          <a:noFill/>
        </p:spPr>
        <p:txBody>
          <a:bodyPr wrap="square" rtlCol="0">
            <a:spAutoFit/>
          </a:bodyPr>
          <a:lstStyle/>
          <a:p>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開発環境</a:t>
            </a:r>
          </a:p>
        </p:txBody>
      </p:sp>
      <p:sp>
        <p:nvSpPr>
          <p:cNvPr id="3" name="テキスト ボックス 2"/>
          <p:cNvSpPr txBox="1"/>
          <p:nvPr/>
        </p:nvSpPr>
        <p:spPr>
          <a:xfrm>
            <a:off x="836943" y="1559806"/>
            <a:ext cx="8823960" cy="5232202"/>
          </a:xfrm>
          <a:prstGeom prst="rect">
            <a:avLst/>
          </a:prstGeom>
          <a:noFill/>
        </p:spPr>
        <p:txBody>
          <a:bodyPr wrap="square" rtlCol="0">
            <a:spAutoFit/>
          </a:bodyPr>
          <a:lstStyle/>
          <a:p>
            <a:r>
              <a:rPr lang="ja-JP" altLang="ja-JP" sz="2800" dirty="0">
                <a:latin typeface="HGP創英角ｺﾞｼｯｸUB" panose="020B0900000000000000" pitchFamily="50" charset="-128"/>
                <a:ea typeface="HGP創英角ｺﾞｼｯｸUB" panose="020B0900000000000000" pitchFamily="50" charset="-128"/>
              </a:rPr>
              <a:t>【プラットフォーム】</a:t>
            </a:r>
          </a:p>
          <a:p>
            <a:r>
              <a:rPr lang="ja-JP" altLang="ja-JP" sz="2800" dirty="0">
                <a:latin typeface="HGP創英角ｺﾞｼｯｸUB" panose="020B0900000000000000" pitchFamily="50" charset="-128"/>
                <a:ea typeface="HGP創英角ｺﾞｼｯｸUB" panose="020B0900000000000000" pitchFamily="50" charset="-128"/>
              </a:rPr>
              <a:t>・</a:t>
            </a:r>
            <a:r>
              <a:rPr lang="en-US" altLang="ja-JP" sz="2800" dirty="0">
                <a:latin typeface="HGP創英角ｺﾞｼｯｸUB" panose="020B0900000000000000" pitchFamily="50" charset="-128"/>
                <a:ea typeface="HGP創英角ｺﾞｼｯｸUB" panose="020B0900000000000000" pitchFamily="50" charset="-128"/>
              </a:rPr>
              <a:t>PC</a:t>
            </a:r>
          </a:p>
          <a:p>
            <a:endParaRPr lang="ja-JP" altLang="ja-JP" sz="2800" dirty="0">
              <a:latin typeface="HGP創英角ｺﾞｼｯｸUB" panose="020B0900000000000000" pitchFamily="50" charset="-128"/>
              <a:ea typeface="HGP創英角ｺﾞｼｯｸUB" panose="020B0900000000000000" pitchFamily="50" charset="-128"/>
            </a:endParaRPr>
          </a:p>
          <a:p>
            <a:r>
              <a:rPr lang="ja-JP" altLang="ja-JP" sz="2800" dirty="0">
                <a:latin typeface="HGP創英角ｺﾞｼｯｸUB" panose="020B0900000000000000" pitchFamily="50" charset="-128"/>
                <a:ea typeface="HGP創英角ｺﾞｼｯｸUB" panose="020B0900000000000000" pitchFamily="50" charset="-128"/>
              </a:rPr>
              <a:t>【開発環境】</a:t>
            </a:r>
          </a:p>
          <a:p>
            <a:r>
              <a:rPr lang="ja-JP" altLang="ja-JP" sz="2800" dirty="0">
                <a:latin typeface="HGP創英角ｺﾞｼｯｸUB" panose="020B0900000000000000" pitchFamily="50" charset="-128"/>
                <a:ea typeface="HGP創英角ｺﾞｼｯｸUB" panose="020B0900000000000000" pitchFamily="50" charset="-128"/>
              </a:rPr>
              <a:t>・</a:t>
            </a:r>
            <a:r>
              <a:rPr lang="en-US" altLang="ja-JP" sz="2800" dirty="0">
                <a:latin typeface="HGP創英角ｺﾞｼｯｸUB" panose="020B0900000000000000" pitchFamily="50" charset="-128"/>
                <a:ea typeface="HGP創英角ｺﾞｼｯｸUB" panose="020B0900000000000000" pitchFamily="50" charset="-128"/>
              </a:rPr>
              <a:t>VisualStudio2015</a:t>
            </a:r>
          </a:p>
          <a:p>
            <a:endParaRPr lang="ja-JP" altLang="ja-JP" sz="2800" dirty="0">
              <a:latin typeface="HGP創英角ｺﾞｼｯｸUB" panose="020B0900000000000000" pitchFamily="50" charset="-128"/>
              <a:ea typeface="HGP創英角ｺﾞｼｯｸUB" panose="020B0900000000000000" pitchFamily="50" charset="-128"/>
            </a:endParaRPr>
          </a:p>
          <a:p>
            <a:r>
              <a:rPr lang="ja-JP" altLang="ja-JP" sz="2800" dirty="0">
                <a:latin typeface="HGP創英角ｺﾞｼｯｸUB" panose="020B0900000000000000" pitchFamily="50" charset="-128"/>
                <a:ea typeface="HGP創英角ｺﾞｼｯｸUB" panose="020B0900000000000000" pitchFamily="50" charset="-128"/>
              </a:rPr>
              <a:t>【使用ライブラリ】</a:t>
            </a:r>
          </a:p>
          <a:p>
            <a:r>
              <a:rPr lang="ja-JP" altLang="ja-JP" sz="2800" dirty="0">
                <a:latin typeface="HGP創英角ｺﾞｼｯｸUB" panose="020B0900000000000000" pitchFamily="50" charset="-128"/>
                <a:ea typeface="HGP創英角ｺﾞｼｯｸUB" panose="020B0900000000000000" pitchFamily="50" charset="-128"/>
              </a:rPr>
              <a:t>・</a:t>
            </a:r>
            <a:r>
              <a:rPr lang="en-US" altLang="ja-JP" sz="2800" dirty="0" err="1">
                <a:latin typeface="HGP創英角ｺﾞｼｯｸUB" panose="020B0900000000000000" pitchFamily="50" charset="-128"/>
                <a:ea typeface="HGP創英角ｺﾞｼｯｸUB" panose="020B0900000000000000" pitchFamily="50" charset="-128"/>
              </a:rPr>
              <a:t>Dxlib</a:t>
            </a:r>
            <a:r>
              <a:rPr lang="en-US" altLang="ja-JP" sz="2800" dirty="0">
                <a:latin typeface="HGP創英角ｺﾞｼｯｸUB" panose="020B0900000000000000" pitchFamily="50" charset="-128"/>
                <a:ea typeface="HGP創英角ｺﾞｼｯｸUB" panose="020B0900000000000000" pitchFamily="50" charset="-128"/>
              </a:rPr>
              <a:t>  </a:t>
            </a:r>
          </a:p>
          <a:p>
            <a:endParaRPr lang="en-US" altLang="ja-JP" sz="3600" dirty="0">
              <a:latin typeface="HGP創英角ｺﾞｼｯｸUB" panose="020B0900000000000000" pitchFamily="50" charset="-128"/>
              <a:ea typeface="HGP創英角ｺﾞｼｯｸUB" panose="020B0900000000000000" pitchFamily="50" charset="-128"/>
            </a:endParaRPr>
          </a:p>
          <a:p>
            <a:r>
              <a:rPr lang="en-US" altLang="ja-JP" sz="2800" dirty="0">
                <a:latin typeface="HGP創英角ｺﾞｼｯｸUB" panose="020B0900000000000000" pitchFamily="50" charset="-128"/>
                <a:ea typeface="HGP創英角ｺﾞｼｯｸUB" panose="020B0900000000000000" pitchFamily="50" charset="-128"/>
              </a:rPr>
              <a:t>【</a:t>
            </a:r>
            <a:r>
              <a:rPr lang="ja-JP" altLang="en-US" sz="2800" dirty="0">
                <a:latin typeface="HGP創英角ｺﾞｼｯｸUB" panose="020B0900000000000000" pitchFamily="50" charset="-128"/>
                <a:ea typeface="HGP創英角ｺﾞｼｯｸUB" panose="020B0900000000000000" pitchFamily="50" charset="-128"/>
              </a:rPr>
              <a:t>ツール</a:t>
            </a:r>
            <a:r>
              <a:rPr lang="en-US" altLang="ja-JP" sz="2800" dirty="0">
                <a:latin typeface="HGP創英角ｺﾞｼｯｸUB" panose="020B0900000000000000" pitchFamily="50" charset="-128"/>
                <a:ea typeface="HGP創英角ｺﾞｼｯｸUB" panose="020B0900000000000000" pitchFamily="50" charset="-128"/>
              </a:rPr>
              <a:t>】</a:t>
            </a:r>
          </a:p>
          <a:p>
            <a:r>
              <a:rPr lang="en-US" altLang="ja-JP" sz="2800" dirty="0">
                <a:latin typeface="HGP創英角ｺﾞｼｯｸUB" panose="020B0900000000000000" pitchFamily="50" charset="-128"/>
                <a:ea typeface="HGP創英角ｺﾞｼｯｸUB" panose="020B0900000000000000" pitchFamily="50" charset="-128"/>
              </a:rPr>
              <a:t>Photoshop,</a:t>
            </a:r>
            <a:r>
              <a:rPr lang="ja-JP" altLang="en-US" sz="2800" dirty="0">
                <a:latin typeface="HGP創英角ｺﾞｼｯｸUB" panose="020B0900000000000000" pitchFamily="50" charset="-128"/>
                <a:ea typeface="HGP創英角ｺﾞｼｯｸUB" panose="020B0900000000000000" pitchFamily="50" charset="-128"/>
              </a:rPr>
              <a:t> </a:t>
            </a:r>
            <a:r>
              <a:rPr lang="en-US" altLang="ja-JP" sz="2800" dirty="0">
                <a:latin typeface="HGP創英角ｺﾞｼｯｸUB" panose="020B0900000000000000" pitchFamily="50" charset="-128"/>
                <a:ea typeface="HGP創英角ｺﾞｼｯｸUB" panose="020B0900000000000000" pitchFamily="50" charset="-128"/>
              </a:rPr>
              <a:t>blender</a:t>
            </a:r>
            <a:endParaRPr lang="ja-JP" altLang="ja-JP" sz="2800" dirty="0">
              <a:latin typeface="HGP創英角ｺﾞｼｯｸUB" panose="020B0900000000000000" pitchFamily="50" charset="-128"/>
              <a:ea typeface="HGP創英角ｺﾞｼｯｸUB" panose="020B0900000000000000" pitchFamily="50" charset="-128"/>
            </a:endParaRPr>
          </a:p>
          <a:p>
            <a:endParaRPr kumimoji="1" lang="ja-JP" altLang="en-US" dirty="0"/>
          </a:p>
        </p:txBody>
      </p:sp>
    </p:spTree>
    <p:extLst>
      <p:ext uri="{BB962C8B-B14F-4D97-AF65-F5344CB8AC3E}">
        <p14:creationId xmlns:p14="http://schemas.microsoft.com/office/powerpoint/2010/main" val="38845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3A26ABB7-761F-4A9E-8161-F596474A98A5}"/>
              </a:ext>
            </a:extLst>
          </p:cNvPr>
          <p:cNvPicPr>
            <a:picLocks noChangeAspect="1"/>
          </p:cNvPicPr>
          <p:nvPr/>
        </p:nvPicPr>
        <p:blipFill>
          <a:blip r:embed="rId2"/>
          <a:stretch>
            <a:fillRect/>
          </a:stretch>
        </p:blipFill>
        <p:spPr>
          <a:xfrm>
            <a:off x="0" y="0"/>
            <a:ext cx="12192000" cy="6857999"/>
          </a:xfrm>
          <a:prstGeom prst="rect">
            <a:avLst/>
          </a:prstGeom>
        </p:spPr>
      </p:pic>
      <p:sp>
        <p:nvSpPr>
          <p:cNvPr id="2" name="テキスト ボックス 1"/>
          <p:cNvSpPr txBox="1"/>
          <p:nvPr/>
        </p:nvSpPr>
        <p:spPr>
          <a:xfrm>
            <a:off x="397602" y="219123"/>
            <a:ext cx="3456033" cy="769441"/>
          </a:xfrm>
          <a:prstGeom prst="rect">
            <a:avLst/>
          </a:prstGeom>
          <a:noFill/>
        </p:spPr>
        <p:txBody>
          <a:bodyPr wrap="square" rtlCol="0">
            <a:spAutoFit/>
          </a:bodyPr>
          <a:lstStyle/>
          <a:p>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ゲームの説明</a:t>
            </a:r>
          </a:p>
        </p:txBody>
      </p:sp>
      <p:pic>
        <p:nvPicPr>
          <p:cNvPr id="8" name="図 7">
            <a:extLst>
              <a:ext uri="{FF2B5EF4-FFF2-40B4-BE49-F238E27FC236}">
                <a16:creationId xmlns:a16="http://schemas.microsoft.com/office/drawing/2014/main" id="{E308E975-2DC5-4065-810A-6CC370E2B80B}"/>
              </a:ext>
            </a:extLst>
          </p:cNvPr>
          <p:cNvPicPr>
            <a:picLocks noChangeAspect="1"/>
          </p:cNvPicPr>
          <p:nvPr/>
        </p:nvPicPr>
        <p:blipFill>
          <a:blip r:embed="rId3"/>
          <a:stretch>
            <a:fillRect/>
          </a:stretch>
        </p:blipFill>
        <p:spPr>
          <a:xfrm>
            <a:off x="397602" y="5334441"/>
            <a:ext cx="1393077" cy="1385016"/>
          </a:xfrm>
          <a:prstGeom prst="rect">
            <a:avLst/>
          </a:prstGeom>
          <a:ln>
            <a:noFill/>
          </a:ln>
          <a:effectLst>
            <a:softEdge rad="112500"/>
          </a:effectLst>
        </p:spPr>
      </p:pic>
      <p:sp>
        <p:nvSpPr>
          <p:cNvPr id="20" name="テキスト ボックス 19">
            <a:extLst>
              <a:ext uri="{FF2B5EF4-FFF2-40B4-BE49-F238E27FC236}">
                <a16:creationId xmlns:a16="http://schemas.microsoft.com/office/drawing/2014/main" id="{B53077F5-2E57-4C34-AAF8-9ADAF035C5C7}"/>
              </a:ext>
            </a:extLst>
          </p:cNvPr>
          <p:cNvSpPr txBox="1"/>
          <p:nvPr/>
        </p:nvSpPr>
        <p:spPr>
          <a:xfrm>
            <a:off x="245202" y="849155"/>
            <a:ext cx="11328100" cy="4524315"/>
          </a:xfrm>
          <a:prstGeom prst="rect">
            <a:avLst/>
          </a:prstGeom>
          <a:noFill/>
        </p:spPr>
        <p:txBody>
          <a:bodyPr wrap="square" rtlCol="0">
            <a:spAutoFit/>
          </a:bodyPr>
          <a:lstStyle/>
          <a:p>
            <a:pPr>
              <a:lnSpc>
                <a:spcPct val="150000"/>
              </a:lnSpc>
            </a:pPr>
            <a:r>
              <a:rPr kumimoji="1" lang="ja-JP" altLang="en-US" sz="3200" dirty="0">
                <a:latin typeface="HGP創英角ｺﾞｼｯｸUB" panose="020B0900000000000000" pitchFamily="50" charset="-128"/>
                <a:ea typeface="HGP創英角ｺﾞｼｯｸUB" panose="020B0900000000000000" pitchFamily="50" charset="-128"/>
              </a:rPr>
              <a:t>・このゲームは人間に戻れる薬をステージ内で入手して脱出する  </a:t>
            </a:r>
            <a:r>
              <a:rPr kumimoji="1" lang="en-US" altLang="ja-JP" sz="3200" dirty="0">
                <a:latin typeface="HGP創英角ｺﾞｼｯｸUB" panose="020B0900000000000000" pitchFamily="50" charset="-128"/>
                <a:ea typeface="HGP創英角ｺﾞｼｯｸUB" panose="020B0900000000000000" pitchFamily="50" charset="-128"/>
              </a:rPr>
              <a:t> </a:t>
            </a:r>
          </a:p>
          <a:p>
            <a:pPr>
              <a:lnSpc>
                <a:spcPct val="150000"/>
              </a:lnSpc>
            </a:pPr>
            <a:r>
              <a:rPr kumimoji="1" lang="en-US" altLang="ja-JP" sz="3200" dirty="0">
                <a:latin typeface="HGP創英角ｺﾞｼｯｸUB" panose="020B0900000000000000" pitchFamily="50" charset="-128"/>
                <a:ea typeface="HGP創英角ｺﾞｼｯｸUB" panose="020B0900000000000000" pitchFamily="50" charset="-128"/>
              </a:rPr>
              <a:t> </a:t>
            </a:r>
            <a:r>
              <a:rPr kumimoji="1" lang="ja-JP" altLang="en-US" sz="3200" dirty="0">
                <a:latin typeface="HGP創英角ｺﾞｼｯｸUB" panose="020B0900000000000000" pitchFamily="50" charset="-128"/>
                <a:ea typeface="HGP創英角ｺﾞｼｯｸUB" panose="020B0900000000000000" pitchFamily="50" charset="-128"/>
              </a:rPr>
              <a:t>ゲームです。</a:t>
            </a:r>
            <a:endParaRPr kumimoji="1" lang="en-US" altLang="ja-JP" sz="32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3200" dirty="0">
                <a:latin typeface="HGP創英角ｺﾞｼｯｸUB" panose="020B0900000000000000" pitchFamily="50" charset="-128"/>
                <a:ea typeface="HGP創英角ｺﾞｼｯｸUB" panose="020B0900000000000000" pitchFamily="50" charset="-128"/>
              </a:rPr>
              <a:t>・薬を入手するためにはステージ中にある金庫を鍵を使って開ける </a:t>
            </a:r>
            <a:endParaRPr kumimoji="1" lang="en-US" altLang="ja-JP" sz="32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3200" dirty="0">
                <a:latin typeface="HGP創英角ｺﾞｼｯｸUB" panose="020B0900000000000000" pitchFamily="50" charset="-128"/>
                <a:ea typeface="HGP創英角ｺﾞｼｯｸUB" panose="020B0900000000000000" pitchFamily="50" charset="-128"/>
              </a:rPr>
              <a:t> </a:t>
            </a:r>
            <a:r>
              <a:rPr kumimoji="1" lang="ja-JP" altLang="en-US" sz="3200" dirty="0">
                <a:latin typeface="HGP創英角ｺﾞｼｯｸUB" panose="020B0900000000000000" pitchFamily="50" charset="-128"/>
                <a:ea typeface="HGP創英角ｺﾞｼｯｸUB" panose="020B0900000000000000" pitchFamily="50" charset="-128"/>
              </a:rPr>
              <a:t>必要があります。</a:t>
            </a:r>
            <a:endParaRPr kumimoji="1" lang="en-US" altLang="ja-JP" sz="32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3200" dirty="0">
                <a:latin typeface="HGP創英角ｺﾞｼｯｸUB" panose="020B0900000000000000" pitchFamily="50" charset="-128"/>
                <a:ea typeface="HGP創英角ｺﾞｼｯｸUB" panose="020B0900000000000000" pitchFamily="50" charset="-128"/>
              </a:rPr>
              <a:t>・プレイヤーは舌を使ったロープアクションと、カメレオンの特性を</a:t>
            </a:r>
            <a:endParaRPr kumimoji="1" lang="en-US" altLang="ja-JP" sz="32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3200" dirty="0">
                <a:latin typeface="HGP創英角ｺﾞｼｯｸUB" panose="020B0900000000000000" pitchFamily="50" charset="-128"/>
                <a:ea typeface="HGP創英角ｺﾞｼｯｸUB" panose="020B0900000000000000" pitchFamily="50" charset="-128"/>
              </a:rPr>
              <a:t> </a:t>
            </a:r>
            <a:r>
              <a:rPr kumimoji="1" lang="ja-JP" altLang="en-US" sz="3200" dirty="0">
                <a:latin typeface="HGP創英角ｺﾞｼｯｸUB" panose="020B0900000000000000" pitchFamily="50" charset="-128"/>
                <a:ea typeface="HGP創英角ｺﾞｼｯｸUB" panose="020B0900000000000000" pitchFamily="50" charset="-128"/>
              </a:rPr>
              <a:t>活かしたステルスアクションを行うことができます。</a:t>
            </a:r>
            <a:endParaRPr kumimoji="1" lang="en-US" altLang="ja-JP" sz="3200" dirty="0">
              <a:latin typeface="HGP創英角ｺﾞｼｯｸUB" panose="020B0900000000000000" pitchFamily="50" charset="-128"/>
              <a:ea typeface="HGP創英角ｺﾞｼｯｸUB" panose="020B0900000000000000" pitchFamily="50" charset="-128"/>
            </a:endParaRPr>
          </a:p>
        </p:txBody>
      </p:sp>
      <p:pic>
        <p:nvPicPr>
          <p:cNvPr id="21" name="図 20">
            <a:extLst>
              <a:ext uri="{FF2B5EF4-FFF2-40B4-BE49-F238E27FC236}">
                <a16:creationId xmlns:a16="http://schemas.microsoft.com/office/drawing/2014/main" id="{DCDDEBD1-DB2B-4809-9121-90C9BD2679B3}"/>
              </a:ext>
            </a:extLst>
          </p:cNvPr>
          <p:cNvPicPr>
            <a:picLocks noChangeAspect="1"/>
          </p:cNvPicPr>
          <p:nvPr/>
        </p:nvPicPr>
        <p:blipFill>
          <a:blip r:embed="rId4"/>
          <a:stretch>
            <a:fillRect/>
          </a:stretch>
        </p:blipFill>
        <p:spPr>
          <a:xfrm>
            <a:off x="7623718" y="5295413"/>
            <a:ext cx="1953415" cy="1463072"/>
          </a:xfrm>
          <a:prstGeom prst="rect">
            <a:avLst/>
          </a:prstGeom>
          <a:ln>
            <a:noFill/>
          </a:ln>
          <a:effectLst>
            <a:softEdge rad="112500"/>
          </a:effectLst>
        </p:spPr>
      </p:pic>
      <p:pic>
        <p:nvPicPr>
          <p:cNvPr id="23" name="図 22">
            <a:extLst>
              <a:ext uri="{FF2B5EF4-FFF2-40B4-BE49-F238E27FC236}">
                <a16:creationId xmlns:a16="http://schemas.microsoft.com/office/drawing/2014/main" id="{22AC232F-39A6-4B15-9F8D-3ADBA66F4BA7}"/>
              </a:ext>
            </a:extLst>
          </p:cNvPr>
          <p:cNvPicPr>
            <a:picLocks noChangeAspect="1"/>
          </p:cNvPicPr>
          <p:nvPr/>
        </p:nvPicPr>
        <p:blipFill>
          <a:blip r:embed="rId5"/>
          <a:stretch>
            <a:fillRect/>
          </a:stretch>
        </p:blipFill>
        <p:spPr>
          <a:xfrm>
            <a:off x="2125618" y="5293639"/>
            <a:ext cx="1393076" cy="1505649"/>
          </a:xfrm>
          <a:prstGeom prst="rect">
            <a:avLst/>
          </a:prstGeom>
          <a:ln>
            <a:noFill/>
          </a:ln>
          <a:effectLst>
            <a:softEdge rad="112500"/>
          </a:effectLst>
        </p:spPr>
      </p:pic>
      <p:pic>
        <p:nvPicPr>
          <p:cNvPr id="27" name="図 26">
            <a:extLst>
              <a:ext uri="{FF2B5EF4-FFF2-40B4-BE49-F238E27FC236}">
                <a16:creationId xmlns:a16="http://schemas.microsoft.com/office/drawing/2014/main" id="{065DA4DC-AC64-4DAA-800C-423EFA71F04B}"/>
              </a:ext>
            </a:extLst>
          </p:cNvPr>
          <p:cNvPicPr>
            <a:picLocks noChangeAspect="1"/>
          </p:cNvPicPr>
          <p:nvPr/>
        </p:nvPicPr>
        <p:blipFill>
          <a:blip r:embed="rId6"/>
          <a:stretch>
            <a:fillRect/>
          </a:stretch>
        </p:blipFill>
        <p:spPr>
          <a:xfrm>
            <a:off x="9934823" y="4672816"/>
            <a:ext cx="1537369" cy="1959393"/>
          </a:xfrm>
          <a:prstGeom prst="rect">
            <a:avLst/>
          </a:prstGeom>
          <a:ln>
            <a:noFill/>
          </a:ln>
          <a:effectLst>
            <a:softEdge rad="112500"/>
          </a:effectLst>
        </p:spPr>
      </p:pic>
    </p:spTree>
    <p:extLst>
      <p:ext uri="{BB962C8B-B14F-4D97-AF65-F5344CB8AC3E}">
        <p14:creationId xmlns:p14="http://schemas.microsoft.com/office/powerpoint/2010/main" val="38513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D035FE0D-5D3B-480A-8D0F-0798C09C7B99}"/>
              </a:ext>
            </a:extLst>
          </p:cNvPr>
          <p:cNvPicPr>
            <a:picLocks noChangeAspect="1"/>
          </p:cNvPicPr>
          <p:nvPr/>
        </p:nvPicPr>
        <p:blipFill>
          <a:blip r:embed="rId2"/>
          <a:stretch>
            <a:fillRect/>
          </a:stretch>
        </p:blipFill>
        <p:spPr>
          <a:xfrm>
            <a:off x="0" y="0"/>
            <a:ext cx="12192000" cy="6857999"/>
          </a:xfrm>
          <a:prstGeom prst="rect">
            <a:avLst/>
          </a:prstGeom>
        </p:spPr>
      </p:pic>
      <p:sp>
        <p:nvSpPr>
          <p:cNvPr id="2" name="テキスト ボックス 1">
            <a:extLst>
              <a:ext uri="{FF2B5EF4-FFF2-40B4-BE49-F238E27FC236}">
                <a16:creationId xmlns:a16="http://schemas.microsoft.com/office/drawing/2014/main" id="{A25448DB-94B6-4943-8B6D-E664614033C7}"/>
              </a:ext>
            </a:extLst>
          </p:cNvPr>
          <p:cNvSpPr txBox="1"/>
          <p:nvPr/>
        </p:nvSpPr>
        <p:spPr>
          <a:xfrm>
            <a:off x="292100" y="280238"/>
            <a:ext cx="4569692" cy="769441"/>
          </a:xfrm>
          <a:prstGeom prst="rect">
            <a:avLst/>
          </a:prstGeom>
          <a:noFill/>
        </p:spPr>
        <p:txBody>
          <a:bodyPr wrap="square" rtlCol="0">
            <a:spAutoFit/>
          </a:bodyPr>
          <a:lstStyle/>
          <a:p>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プレイヤーの動き</a:t>
            </a:r>
          </a:p>
        </p:txBody>
      </p:sp>
      <p:sp>
        <p:nvSpPr>
          <p:cNvPr id="3" name="テキスト ボックス 2">
            <a:extLst>
              <a:ext uri="{FF2B5EF4-FFF2-40B4-BE49-F238E27FC236}">
                <a16:creationId xmlns:a16="http://schemas.microsoft.com/office/drawing/2014/main" id="{E20EA4CA-16A1-4E86-A081-0D4C21931C9A}"/>
              </a:ext>
            </a:extLst>
          </p:cNvPr>
          <p:cNvSpPr txBox="1"/>
          <p:nvPr/>
        </p:nvSpPr>
        <p:spPr>
          <a:xfrm>
            <a:off x="292099" y="1060211"/>
            <a:ext cx="11636043" cy="5262979"/>
          </a:xfrm>
          <a:prstGeom prst="rect">
            <a:avLst/>
          </a:prstGeom>
          <a:noFill/>
        </p:spPr>
        <p:txBody>
          <a:bodyPr wrap="square" rtlCol="0">
            <a:spAutoFit/>
          </a:bodyPr>
          <a:lstStyle/>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a:t>
            </a:r>
            <a:r>
              <a:rPr kumimoji="1" lang="ja-JP" altLang="en-US" sz="2800" dirty="0">
                <a:latin typeface="HGP創英角ｺﾞｼｯｸUB" panose="020B0900000000000000" pitchFamily="50" charset="-128"/>
                <a:ea typeface="HGP創英角ｺﾞｼｯｸUB" panose="020B0900000000000000" pitchFamily="50" charset="-128"/>
              </a:rPr>
              <a:t>ロープアクション</a:t>
            </a:r>
            <a:r>
              <a:rPr kumimoji="1" lang="en-US" altLang="ja-JP" sz="2800" dirty="0">
                <a:latin typeface="HGP創英角ｺﾞｼｯｸUB" panose="020B0900000000000000" pitchFamily="50" charset="-128"/>
                <a:ea typeface="HGP創英角ｺﾞｼｯｸUB" panose="020B0900000000000000" pitchFamily="50" charset="-128"/>
              </a:rPr>
              <a:t>】</a:t>
            </a: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・舌をロープのように使うことで、ものを引き寄せたり、ギミックを作動させる</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ことができます。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また、ステージ中に出てくる敵に舌をぶつけることで</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一定時間ひるませて視界を遮ることができます。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・舌はキー入力で上、中、下の三方向に向きを変えることができます。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場合によってうまく使い分けることがポイントです。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endParaRPr kumimoji="1" lang="en-US" altLang="ja-JP" sz="2800" dirty="0">
              <a:latin typeface="HGP創英角ｺﾞｼｯｸUB" panose="020B0900000000000000" pitchFamily="50" charset="-128"/>
              <a:ea typeface="HGP創英角ｺﾞｼｯｸUB" panose="020B0900000000000000" pitchFamily="50" charset="-128"/>
            </a:endParaRPr>
          </a:p>
        </p:txBody>
      </p:sp>
      <p:pic>
        <p:nvPicPr>
          <p:cNvPr id="9" name="図 8">
            <a:extLst>
              <a:ext uri="{FF2B5EF4-FFF2-40B4-BE49-F238E27FC236}">
                <a16:creationId xmlns:a16="http://schemas.microsoft.com/office/drawing/2014/main" id="{EA0B19F9-7A9C-4DFC-B658-8C12D5BE7D16}"/>
              </a:ext>
            </a:extLst>
          </p:cNvPr>
          <p:cNvPicPr>
            <a:picLocks noChangeAspect="1"/>
          </p:cNvPicPr>
          <p:nvPr/>
        </p:nvPicPr>
        <p:blipFill>
          <a:blip r:embed="rId3"/>
          <a:stretch>
            <a:fillRect/>
          </a:stretch>
        </p:blipFill>
        <p:spPr>
          <a:xfrm>
            <a:off x="5014660" y="5455338"/>
            <a:ext cx="1402662" cy="1402662"/>
          </a:xfrm>
          <a:prstGeom prst="rect">
            <a:avLst/>
          </a:prstGeom>
          <a:ln>
            <a:noFill/>
          </a:ln>
          <a:effectLst>
            <a:softEdge rad="112500"/>
          </a:effectLst>
        </p:spPr>
      </p:pic>
      <p:pic>
        <p:nvPicPr>
          <p:cNvPr id="6" name="図 5">
            <a:extLst>
              <a:ext uri="{FF2B5EF4-FFF2-40B4-BE49-F238E27FC236}">
                <a16:creationId xmlns:a16="http://schemas.microsoft.com/office/drawing/2014/main" id="{A2BA087F-CE37-4EAC-B572-55893181D133}"/>
              </a:ext>
            </a:extLst>
          </p:cNvPr>
          <p:cNvPicPr>
            <a:picLocks noChangeAspect="1"/>
          </p:cNvPicPr>
          <p:nvPr/>
        </p:nvPicPr>
        <p:blipFill>
          <a:blip r:embed="rId4"/>
          <a:stretch>
            <a:fillRect/>
          </a:stretch>
        </p:blipFill>
        <p:spPr>
          <a:xfrm>
            <a:off x="7177341" y="5761595"/>
            <a:ext cx="1953415" cy="1079966"/>
          </a:xfrm>
          <a:prstGeom prst="rect">
            <a:avLst/>
          </a:prstGeom>
          <a:ln>
            <a:noFill/>
          </a:ln>
          <a:effectLst>
            <a:softEdge rad="112500"/>
          </a:effectLst>
        </p:spPr>
      </p:pic>
      <p:pic>
        <p:nvPicPr>
          <p:cNvPr id="10" name="図 9">
            <a:extLst>
              <a:ext uri="{FF2B5EF4-FFF2-40B4-BE49-F238E27FC236}">
                <a16:creationId xmlns:a16="http://schemas.microsoft.com/office/drawing/2014/main" id="{EB359402-10D3-4140-A919-3C8896B6B489}"/>
              </a:ext>
            </a:extLst>
          </p:cNvPr>
          <p:cNvPicPr>
            <a:picLocks noChangeAspect="1"/>
          </p:cNvPicPr>
          <p:nvPr/>
        </p:nvPicPr>
        <p:blipFill>
          <a:blip r:embed="rId5"/>
          <a:stretch>
            <a:fillRect/>
          </a:stretch>
        </p:blipFill>
        <p:spPr>
          <a:xfrm>
            <a:off x="9890775" y="5378488"/>
            <a:ext cx="1831937" cy="1463073"/>
          </a:xfrm>
          <a:prstGeom prst="rect">
            <a:avLst/>
          </a:prstGeom>
          <a:ln>
            <a:noFill/>
          </a:ln>
          <a:effectLst>
            <a:softEdge rad="112500"/>
          </a:effectLst>
        </p:spPr>
      </p:pic>
      <p:pic>
        <p:nvPicPr>
          <p:cNvPr id="11" name="図 10">
            <a:extLst>
              <a:ext uri="{FF2B5EF4-FFF2-40B4-BE49-F238E27FC236}">
                <a16:creationId xmlns:a16="http://schemas.microsoft.com/office/drawing/2014/main" id="{2B200513-7EDC-4F7E-A399-29D9AC686542}"/>
              </a:ext>
            </a:extLst>
          </p:cNvPr>
          <p:cNvPicPr>
            <a:picLocks noChangeAspect="1"/>
          </p:cNvPicPr>
          <p:nvPr/>
        </p:nvPicPr>
        <p:blipFill>
          <a:blip r:embed="rId6"/>
          <a:stretch>
            <a:fillRect/>
          </a:stretch>
        </p:blipFill>
        <p:spPr>
          <a:xfrm>
            <a:off x="7064376" y="328675"/>
            <a:ext cx="1953415" cy="1463072"/>
          </a:xfrm>
          <a:prstGeom prst="rect">
            <a:avLst/>
          </a:prstGeom>
          <a:ln>
            <a:noFill/>
          </a:ln>
          <a:effectLst>
            <a:softEdge rad="112500"/>
          </a:effectLst>
        </p:spPr>
      </p:pic>
      <p:pic>
        <p:nvPicPr>
          <p:cNvPr id="13" name="図 12">
            <a:extLst>
              <a:ext uri="{FF2B5EF4-FFF2-40B4-BE49-F238E27FC236}">
                <a16:creationId xmlns:a16="http://schemas.microsoft.com/office/drawing/2014/main" id="{F4DB083F-220A-4294-9DC4-B9228D1B6821}"/>
              </a:ext>
            </a:extLst>
          </p:cNvPr>
          <p:cNvPicPr>
            <a:picLocks noChangeAspect="1"/>
          </p:cNvPicPr>
          <p:nvPr/>
        </p:nvPicPr>
        <p:blipFill>
          <a:blip r:embed="rId7"/>
          <a:stretch>
            <a:fillRect/>
          </a:stretch>
        </p:blipFill>
        <p:spPr>
          <a:xfrm>
            <a:off x="8538083" y="2771923"/>
            <a:ext cx="1831937" cy="1314154"/>
          </a:xfrm>
          <a:prstGeom prst="rect">
            <a:avLst/>
          </a:prstGeom>
          <a:ln>
            <a:noFill/>
          </a:ln>
          <a:effectLst>
            <a:softEdge rad="112500"/>
          </a:effectLst>
        </p:spPr>
      </p:pic>
    </p:spTree>
    <p:extLst>
      <p:ext uri="{BB962C8B-B14F-4D97-AF65-F5344CB8AC3E}">
        <p14:creationId xmlns:p14="http://schemas.microsoft.com/office/powerpoint/2010/main" val="394189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9080EEC-2F80-4EEF-918D-7536C6B4BCFA}"/>
              </a:ext>
            </a:extLst>
          </p:cNvPr>
          <p:cNvPicPr>
            <a:picLocks noChangeAspect="1"/>
          </p:cNvPicPr>
          <p:nvPr/>
        </p:nvPicPr>
        <p:blipFill>
          <a:blip r:embed="rId2"/>
          <a:stretch>
            <a:fillRect/>
          </a:stretch>
        </p:blipFill>
        <p:spPr>
          <a:xfrm>
            <a:off x="0" y="0"/>
            <a:ext cx="12192000" cy="6857999"/>
          </a:xfrm>
          <a:prstGeom prst="rect">
            <a:avLst/>
          </a:prstGeom>
        </p:spPr>
      </p:pic>
      <p:sp>
        <p:nvSpPr>
          <p:cNvPr id="2" name="正方形/長方形 1">
            <a:extLst>
              <a:ext uri="{FF2B5EF4-FFF2-40B4-BE49-F238E27FC236}">
                <a16:creationId xmlns:a16="http://schemas.microsoft.com/office/drawing/2014/main" id="{19FE10D6-B85F-482E-9330-694A3130DBAF}"/>
              </a:ext>
            </a:extLst>
          </p:cNvPr>
          <p:cNvSpPr/>
          <p:nvPr/>
        </p:nvSpPr>
        <p:spPr>
          <a:xfrm>
            <a:off x="318053" y="302359"/>
            <a:ext cx="11200657" cy="4616648"/>
          </a:xfrm>
          <a:prstGeom prst="rect">
            <a:avLst/>
          </a:prstGeom>
        </p:spPr>
        <p:txBody>
          <a:bodyPr wrap="square">
            <a:spAutoFit/>
          </a:bodyPr>
          <a:lstStyle/>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a:t>
            </a:r>
            <a:r>
              <a:rPr kumimoji="1" lang="ja-JP" altLang="en-US" sz="2800" dirty="0">
                <a:latin typeface="HGP創英角ｺﾞｼｯｸUB" panose="020B0900000000000000" pitchFamily="50" charset="-128"/>
                <a:ea typeface="HGP創英角ｺﾞｼｯｸUB" panose="020B0900000000000000" pitchFamily="50" charset="-128"/>
              </a:rPr>
              <a:t>ステルスアクション</a:t>
            </a:r>
            <a:r>
              <a:rPr kumimoji="1" lang="en-US" altLang="ja-JP" sz="2800" dirty="0">
                <a:latin typeface="HGP創英角ｺﾞｼｯｸUB" panose="020B0900000000000000" pitchFamily="50" charset="-128"/>
                <a:ea typeface="HGP創英角ｺﾞｼｯｸUB" panose="020B0900000000000000" pitchFamily="50" charset="-128"/>
              </a:rPr>
              <a:t>】</a:t>
            </a: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・プレイヤーが一定時間停止し続けるとステルス状態になり、敵に見</a:t>
            </a:r>
            <a:r>
              <a:rPr kumimoji="1" lang="ja-JP" altLang="en-US" sz="2800" dirty="0" err="1">
                <a:latin typeface="HGP創英角ｺﾞｼｯｸUB" panose="020B0900000000000000" pitchFamily="50" charset="-128"/>
                <a:ea typeface="HGP創英角ｺﾞｼｯｸUB" panose="020B0900000000000000" pitchFamily="50" charset="-128"/>
              </a:rPr>
              <a:t>つ</a:t>
            </a:r>
            <a:r>
              <a:rPr kumimoji="1" lang="ja-JP" altLang="en-US" sz="2800" dirty="0">
                <a:latin typeface="HGP創英角ｺﾞｼｯｸUB" panose="020B0900000000000000" pitchFamily="50" charset="-128"/>
                <a:ea typeface="HGP創英角ｺﾞｼｯｸUB" panose="020B0900000000000000" pitchFamily="50" charset="-128"/>
              </a:rPr>
              <a:t>から</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なくなります。動き出すことで解除されます。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  また、特定のアイテムを取ることでステルス状態になることも</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あります。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a:t>
            </a:r>
            <a:r>
              <a:rPr kumimoji="1" lang="ja-JP" altLang="en-US" sz="2800" dirty="0">
                <a:latin typeface="HGP創英角ｺﾞｼｯｸUB" panose="020B0900000000000000" pitchFamily="50" charset="-128"/>
                <a:ea typeface="HGP創英角ｺﾞｼｯｸUB" panose="020B0900000000000000" pitchFamily="50" charset="-128"/>
              </a:rPr>
              <a:t>その他アクション</a:t>
            </a:r>
            <a:r>
              <a:rPr kumimoji="1" lang="en-US" altLang="ja-JP" sz="2800" dirty="0">
                <a:latin typeface="HGP創英角ｺﾞｼｯｸUB" panose="020B0900000000000000" pitchFamily="50" charset="-128"/>
                <a:ea typeface="HGP創英角ｺﾞｼｯｸUB" panose="020B0900000000000000" pitchFamily="50" charset="-128"/>
              </a:rPr>
              <a:t>】</a:t>
            </a: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・ジャンプや壁に張り付いて移動することができます。</a:t>
            </a:r>
            <a:endParaRPr kumimoji="1" lang="en-US" altLang="ja-JP" sz="2800" dirty="0">
              <a:latin typeface="HGP創英角ｺﾞｼｯｸUB" panose="020B0900000000000000" pitchFamily="50" charset="-128"/>
              <a:ea typeface="HGP創英角ｺﾞｼｯｸUB" panose="020B0900000000000000" pitchFamily="50" charset="-128"/>
            </a:endParaRPr>
          </a:p>
        </p:txBody>
      </p:sp>
      <p:pic>
        <p:nvPicPr>
          <p:cNvPr id="3" name="図 2">
            <a:extLst>
              <a:ext uri="{FF2B5EF4-FFF2-40B4-BE49-F238E27FC236}">
                <a16:creationId xmlns:a16="http://schemas.microsoft.com/office/drawing/2014/main" id="{3F5845A6-F8FF-4F8E-8A96-3676FD736800}"/>
              </a:ext>
            </a:extLst>
          </p:cNvPr>
          <p:cNvPicPr>
            <a:picLocks noChangeAspect="1"/>
          </p:cNvPicPr>
          <p:nvPr/>
        </p:nvPicPr>
        <p:blipFill>
          <a:blip r:embed="rId3"/>
          <a:stretch>
            <a:fillRect/>
          </a:stretch>
        </p:blipFill>
        <p:spPr>
          <a:xfrm>
            <a:off x="9635714" y="4825990"/>
            <a:ext cx="1828800" cy="1478696"/>
          </a:xfrm>
          <a:prstGeom prst="rect">
            <a:avLst/>
          </a:prstGeom>
          <a:ln>
            <a:noFill/>
          </a:ln>
          <a:effectLst>
            <a:softEdge rad="112500"/>
          </a:effectLst>
        </p:spPr>
      </p:pic>
      <p:pic>
        <p:nvPicPr>
          <p:cNvPr id="4" name="図 3">
            <a:extLst>
              <a:ext uri="{FF2B5EF4-FFF2-40B4-BE49-F238E27FC236}">
                <a16:creationId xmlns:a16="http://schemas.microsoft.com/office/drawing/2014/main" id="{48D97593-CA02-44E0-8BED-3A8ADE717C82}"/>
              </a:ext>
            </a:extLst>
          </p:cNvPr>
          <p:cNvPicPr>
            <a:picLocks noChangeAspect="1"/>
          </p:cNvPicPr>
          <p:nvPr/>
        </p:nvPicPr>
        <p:blipFill>
          <a:blip r:embed="rId4"/>
          <a:stretch>
            <a:fillRect/>
          </a:stretch>
        </p:blipFill>
        <p:spPr>
          <a:xfrm>
            <a:off x="7215942" y="5173037"/>
            <a:ext cx="1828800" cy="1430931"/>
          </a:xfrm>
          <a:prstGeom prst="rect">
            <a:avLst/>
          </a:prstGeom>
          <a:ln>
            <a:noFill/>
          </a:ln>
          <a:effectLst>
            <a:softEdge rad="112500"/>
          </a:effectLst>
        </p:spPr>
      </p:pic>
      <p:pic>
        <p:nvPicPr>
          <p:cNvPr id="6" name="図 5">
            <a:extLst>
              <a:ext uri="{FF2B5EF4-FFF2-40B4-BE49-F238E27FC236}">
                <a16:creationId xmlns:a16="http://schemas.microsoft.com/office/drawing/2014/main" id="{3A17B602-255F-45B4-BB40-8F5EABE64C35}"/>
              </a:ext>
            </a:extLst>
          </p:cNvPr>
          <p:cNvPicPr>
            <a:picLocks noChangeAspect="1"/>
          </p:cNvPicPr>
          <p:nvPr/>
        </p:nvPicPr>
        <p:blipFill>
          <a:blip r:embed="rId5"/>
          <a:stretch>
            <a:fillRect/>
          </a:stretch>
        </p:blipFill>
        <p:spPr>
          <a:xfrm>
            <a:off x="9740614" y="1720805"/>
            <a:ext cx="2133333" cy="1485714"/>
          </a:xfrm>
          <a:prstGeom prst="rect">
            <a:avLst/>
          </a:prstGeom>
          <a:ln>
            <a:noFill/>
          </a:ln>
          <a:effectLst>
            <a:softEdge rad="112500"/>
          </a:effectLst>
        </p:spPr>
      </p:pic>
    </p:spTree>
    <p:extLst>
      <p:ext uri="{BB962C8B-B14F-4D97-AF65-F5344CB8AC3E}">
        <p14:creationId xmlns:p14="http://schemas.microsoft.com/office/powerpoint/2010/main" val="72097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A70C77A-39CE-4E69-9AC7-82EEA1452168}"/>
              </a:ext>
            </a:extLst>
          </p:cNvPr>
          <p:cNvPicPr>
            <a:picLocks noChangeAspect="1"/>
          </p:cNvPicPr>
          <p:nvPr/>
        </p:nvPicPr>
        <p:blipFill>
          <a:blip r:embed="rId2"/>
          <a:stretch>
            <a:fillRect/>
          </a:stretch>
        </p:blipFill>
        <p:spPr>
          <a:xfrm>
            <a:off x="0" y="0"/>
            <a:ext cx="12192000" cy="6857999"/>
          </a:xfrm>
          <a:prstGeom prst="rect">
            <a:avLst/>
          </a:prstGeom>
        </p:spPr>
      </p:pic>
      <p:sp>
        <p:nvSpPr>
          <p:cNvPr id="2" name="テキスト ボックス 1">
            <a:extLst>
              <a:ext uri="{FF2B5EF4-FFF2-40B4-BE49-F238E27FC236}">
                <a16:creationId xmlns:a16="http://schemas.microsoft.com/office/drawing/2014/main" id="{472AF6D7-6889-47D8-9B47-253401E69C59}"/>
              </a:ext>
            </a:extLst>
          </p:cNvPr>
          <p:cNvSpPr txBox="1"/>
          <p:nvPr/>
        </p:nvSpPr>
        <p:spPr>
          <a:xfrm>
            <a:off x="561109" y="581890"/>
            <a:ext cx="2423391" cy="769441"/>
          </a:xfrm>
          <a:prstGeom prst="rect">
            <a:avLst/>
          </a:prstGeom>
          <a:noFill/>
        </p:spPr>
        <p:txBody>
          <a:bodyPr wrap="square" rtlCol="0">
            <a:spAutoFit/>
          </a:bodyPr>
          <a:lstStyle/>
          <a:p>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特殊能力</a:t>
            </a:r>
          </a:p>
        </p:txBody>
      </p:sp>
      <p:sp>
        <p:nvSpPr>
          <p:cNvPr id="7" name="テキスト ボックス 6">
            <a:extLst>
              <a:ext uri="{FF2B5EF4-FFF2-40B4-BE49-F238E27FC236}">
                <a16:creationId xmlns:a16="http://schemas.microsoft.com/office/drawing/2014/main" id="{73800048-3568-41F0-9625-5BAA357C3353}"/>
              </a:ext>
            </a:extLst>
          </p:cNvPr>
          <p:cNvSpPr txBox="1"/>
          <p:nvPr/>
        </p:nvSpPr>
        <p:spPr>
          <a:xfrm>
            <a:off x="196849" y="1351331"/>
            <a:ext cx="11798302" cy="3323987"/>
          </a:xfrm>
          <a:prstGeom prst="rect">
            <a:avLst/>
          </a:prstGeom>
          <a:noFill/>
        </p:spPr>
        <p:txBody>
          <a:bodyPr wrap="square" rtlCol="0">
            <a:spAutoFit/>
          </a:bodyPr>
          <a:lstStyle/>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・プレイヤーには一定時間ステルス状態が継続する</a:t>
            </a:r>
            <a:r>
              <a:rPr kumimoji="1" lang="ja-JP" altLang="en-US" sz="2800" u="sng" dirty="0">
                <a:solidFill>
                  <a:srgbClr val="FF0000"/>
                </a:solidFill>
                <a:latin typeface="HGP創英角ｺﾞｼｯｸUB" panose="020B0900000000000000" pitchFamily="50" charset="-128"/>
                <a:ea typeface="HGP創英角ｺﾞｼｯｸUB" panose="020B0900000000000000" pitchFamily="50" charset="-128"/>
              </a:rPr>
              <a:t>トランス状態</a:t>
            </a:r>
            <a:r>
              <a:rPr kumimoji="1" lang="ja-JP" altLang="en-US" sz="2800" dirty="0">
                <a:latin typeface="HGP創英角ｺﾞｼｯｸUB" panose="020B0900000000000000" pitchFamily="50" charset="-128"/>
                <a:ea typeface="HGP創英角ｺﾞｼｯｸUB" panose="020B0900000000000000" pitchFamily="50" charset="-128"/>
              </a:rPr>
              <a:t>というものが </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あります。通常では、停止している間にステルスしますが、</a:t>
            </a:r>
            <a:r>
              <a:rPr kumimoji="1" lang="ja-JP" altLang="en-US" sz="2800" u="sng" dirty="0">
                <a:solidFill>
                  <a:srgbClr val="FF0000"/>
                </a:solidFill>
                <a:latin typeface="HGP創英角ｺﾞｼｯｸUB" panose="020B0900000000000000" pitchFamily="50" charset="-128"/>
                <a:ea typeface="HGP創英角ｺﾞｼｯｸUB" panose="020B0900000000000000" pitchFamily="50" charset="-128"/>
              </a:rPr>
              <a:t>トランス状態</a:t>
            </a:r>
            <a:r>
              <a:rPr kumimoji="1" lang="ja-JP" altLang="en-US" sz="2800" dirty="0">
                <a:latin typeface="HGP創英角ｺﾞｼｯｸUB" panose="020B0900000000000000" pitchFamily="50" charset="-128"/>
                <a:ea typeface="HGP創英角ｺﾞｼｯｸUB" panose="020B0900000000000000" pitchFamily="50" charset="-128"/>
              </a:rPr>
              <a:t>では、</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動きまわっている間でもステルス状態が一定時間続きます。 </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また、通れなかった特定の壁が通れるようになったり、敵に全く見つからなく</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 なります。</a:t>
            </a:r>
            <a:endParaRPr kumimoji="1" lang="en-US" altLang="ja-JP" sz="2800" dirty="0">
              <a:latin typeface="HGP創英角ｺﾞｼｯｸUB" panose="020B0900000000000000" pitchFamily="50" charset="-128"/>
              <a:ea typeface="HGP創英角ｺﾞｼｯｸUB" panose="020B0900000000000000" pitchFamily="50" charset="-128"/>
            </a:endParaRPr>
          </a:p>
        </p:txBody>
      </p:sp>
      <p:pic>
        <p:nvPicPr>
          <p:cNvPr id="12" name="図 11">
            <a:extLst>
              <a:ext uri="{FF2B5EF4-FFF2-40B4-BE49-F238E27FC236}">
                <a16:creationId xmlns:a16="http://schemas.microsoft.com/office/drawing/2014/main" id="{F46C90A9-0B0F-49C9-A720-91D0A56520B4}"/>
              </a:ext>
            </a:extLst>
          </p:cNvPr>
          <p:cNvPicPr>
            <a:picLocks noChangeAspect="1"/>
          </p:cNvPicPr>
          <p:nvPr/>
        </p:nvPicPr>
        <p:blipFill>
          <a:blip r:embed="rId3"/>
          <a:stretch>
            <a:fillRect/>
          </a:stretch>
        </p:blipFill>
        <p:spPr>
          <a:xfrm>
            <a:off x="4549182" y="4847067"/>
            <a:ext cx="1821520" cy="1738229"/>
          </a:xfrm>
          <a:prstGeom prst="rect">
            <a:avLst/>
          </a:prstGeom>
          <a:ln>
            <a:noFill/>
          </a:ln>
          <a:effectLst>
            <a:softEdge rad="112500"/>
          </a:effectLst>
        </p:spPr>
      </p:pic>
      <p:pic>
        <p:nvPicPr>
          <p:cNvPr id="6" name="図 5">
            <a:extLst>
              <a:ext uri="{FF2B5EF4-FFF2-40B4-BE49-F238E27FC236}">
                <a16:creationId xmlns:a16="http://schemas.microsoft.com/office/drawing/2014/main" id="{A8961BA1-8F15-442B-9195-99F62309B57A}"/>
              </a:ext>
            </a:extLst>
          </p:cNvPr>
          <p:cNvPicPr>
            <a:picLocks noChangeAspect="1"/>
          </p:cNvPicPr>
          <p:nvPr/>
        </p:nvPicPr>
        <p:blipFill>
          <a:blip r:embed="rId4"/>
          <a:stretch>
            <a:fillRect/>
          </a:stretch>
        </p:blipFill>
        <p:spPr>
          <a:xfrm>
            <a:off x="8703779" y="4887203"/>
            <a:ext cx="2394111" cy="1657958"/>
          </a:xfrm>
          <a:prstGeom prst="rect">
            <a:avLst/>
          </a:prstGeom>
          <a:ln>
            <a:noFill/>
          </a:ln>
          <a:effectLst>
            <a:softEdge rad="112500"/>
          </a:effectLst>
        </p:spPr>
      </p:pic>
    </p:spTree>
    <p:extLst>
      <p:ext uri="{BB962C8B-B14F-4D97-AF65-F5344CB8AC3E}">
        <p14:creationId xmlns:p14="http://schemas.microsoft.com/office/powerpoint/2010/main" val="129527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4F82D07-02B7-4610-AF6D-2D18AFD4B13E}"/>
              </a:ext>
            </a:extLst>
          </p:cNvPr>
          <p:cNvPicPr>
            <a:picLocks noChangeAspect="1"/>
          </p:cNvPicPr>
          <p:nvPr/>
        </p:nvPicPr>
        <p:blipFill>
          <a:blip r:embed="rId2"/>
          <a:stretch>
            <a:fillRect/>
          </a:stretch>
        </p:blipFill>
        <p:spPr>
          <a:xfrm>
            <a:off x="0" y="0"/>
            <a:ext cx="12192000" cy="6857999"/>
          </a:xfrm>
          <a:prstGeom prst="rect">
            <a:avLst/>
          </a:prstGeom>
        </p:spPr>
      </p:pic>
      <p:sp>
        <p:nvSpPr>
          <p:cNvPr id="3" name="正方形/長方形 2">
            <a:extLst>
              <a:ext uri="{FF2B5EF4-FFF2-40B4-BE49-F238E27FC236}">
                <a16:creationId xmlns:a16="http://schemas.microsoft.com/office/drawing/2014/main" id="{D3BF6EC0-6775-4FC2-B8A5-69992CB3CF53}"/>
              </a:ext>
            </a:extLst>
          </p:cNvPr>
          <p:cNvSpPr/>
          <p:nvPr/>
        </p:nvSpPr>
        <p:spPr>
          <a:xfrm>
            <a:off x="469899" y="837337"/>
            <a:ext cx="11362709" cy="3970318"/>
          </a:xfrm>
          <a:prstGeom prst="rect">
            <a:avLst/>
          </a:prstGeom>
        </p:spPr>
        <p:txBody>
          <a:bodyPr wrap="square">
            <a:spAutoFit/>
          </a:bodyPr>
          <a:lstStyle/>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・トランス状態になるにはステージにある特定のアイテムを入手し、</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使用することでなることができます。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・トランス状態をうまく使えば、ステージを大幅にショートカットできるので、</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何度もプレイしながら使うタイミングを見極めるのがポイントです。</a:t>
            </a:r>
            <a:endParaRPr kumimoji="1" lang="en-US" altLang="ja-JP" sz="2800" dirty="0">
              <a:latin typeface="HGP創英角ｺﾞｼｯｸUB" panose="020B0900000000000000" pitchFamily="50" charset="-128"/>
              <a:ea typeface="HGP創英角ｺﾞｼｯｸUB" panose="020B0900000000000000" pitchFamily="50" charset="-128"/>
            </a:endParaRPr>
          </a:p>
        </p:txBody>
      </p:sp>
      <p:pic>
        <p:nvPicPr>
          <p:cNvPr id="4" name="図 3">
            <a:extLst>
              <a:ext uri="{FF2B5EF4-FFF2-40B4-BE49-F238E27FC236}">
                <a16:creationId xmlns:a16="http://schemas.microsoft.com/office/drawing/2014/main" id="{1F83E885-3B1A-4B16-8AB4-FA68EA3CF50F}"/>
              </a:ext>
            </a:extLst>
          </p:cNvPr>
          <p:cNvPicPr>
            <a:picLocks noChangeAspect="1"/>
          </p:cNvPicPr>
          <p:nvPr/>
        </p:nvPicPr>
        <p:blipFill>
          <a:blip r:embed="rId3"/>
          <a:stretch>
            <a:fillRect/>
          </a:stretch>
        </p:blipFill>
        <p:spPr>
          <a:xfrm>
            <a:off x="7692367" y="1785837"/>
            <a:ext cx="1927978" cy="1643163"/>
          </a:xfrm>
          <a:prstGeom prst="rect">
            <a:avLst/>
          </a:prstGeom>
          <a:ln>
            <a:noFill/>
          </a:ln>
          <a:effectLst>
            <a:softEdge rad="112500"/>
          </a:effectLst>
        </p:spPr>
      </p:pic>
      <p:pic>
        <p:nvPicPr>
          <p:cNvPr id="5" name="図 4">
            <a:extLst>
              <a:ext uri="{FF2B5EF4-FFF2-40B4-BE49-F238E27FC236}">
                <a16:creationId xmlns:a16="http://schemas.microsoft.com/office/drawing/2014/main" id="{5C98098B-8621-4D7F-B20E-825FBA7E4AC5}"/>
              </a:ext>
            </a:extLst>
          </p:cNvPr>
          <p:cNvPicPr>
            <a:picLocks noChangeAspect="1"/>
          </p:cNvPicPr>
          <p:nvPr/>
        </p:nvPicPr>
        <p:blipFill>
          <a:blip r:embed="rId4"/>
          <a:stretch>
            <a:fillRect/>
          </a:stretch>
        </p:blipFill>
        <p:spPr>
          <a:xfrm>
            <a:off x="1660478" y="4968439"/>
            <a:ext cx="1710519" cy="1684613"/>
          </a:xfrm>
          <a:prstGeom prst="rect">
            <a:avLst/>
          </a:prstGeom>
          <a:ln>
            <a:noFill/>
          </a:ln>
          <a:effectLst>
            <a:softEdge rad="112500"/>
          </a:effectLst>
        </p:spPr>
      </p:pic>
    </p:spTree>
    <p:extLst>
      <p:ext uri="{BB962C8B-B14F-4D97-AF65-F5344CB8AC3E}">
        <p14:creationId xmlns:p14="http://schemas.microsoft.com/office/powerpoint/2010/main" val="77043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3755AB-68B3-493C-980A-42C2D9DF6485}"/>
              </a:ext>
            </a:extLst>
          </p:cNvPr>
          <p:cNvPicPr>
            <a:picLocks noChangeAspect="1"/>
          </p:cNvPicPr>
          <p:nvPr/>
        </p:nvPicPr>
        <p:blipFill>
          <a:blip r:embed="rId2"/>
          <a:stretch>
            <a:fillRect/>
          </a:stretch>
        </p:blipFill>
        <p:spPr>
          <a:xfrm>
            <a:off x="0" y="0"/>
            <a:ext cx="12192000" cy="6857999"/>
          </a:xfrm>
          <a:prstGeom prst="rect">
            <a:avLst/>
          </a:prstGeom>
        </p:spPr>
      </p:pic>
      <p:sp>
        <p:nvSpPr>
          <p:cNvPr id="2" name="テキスト ボックス 1">
            <a:extLst>
              <a:ext uri="{FF2B5EF4-FFF2-40B4-BE49-F238E27FC236}">
                <a16:creationId xmlns:a16="http://schemas.microsoft.com/office/drawing/2014/main" id="{9795F675-CF26-4125-96E3-A2CB66A100AC}"/>
              </a:ext>
            </a:extLst>
          </p:cNvPr>
          <p:cNvSpPr txBox="1"/>
          <p:nvPr/>
        </p:nvSpPr>
        <p:spPr>
          <a:xfrm>
            <a:off x="330895" y="187298"/>
            <a:ext cx="888305" cy="769441"/>
          </a:xfrm>
          <a:prstGeom prst="rect">
            <a:avLst/>
          </a:prstGeom>
          <a:noFill/>
        </p:spPr>
        <p:txBody>
          <a:bodyPr wrap="square" rtlCol="0">
            <a:spAutoFit/>
          </a:bodyPr>
          <a:lstStyle/>
          <a:p>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敵</a:t>
            </a:r>
          </a:p>
        </p:txBody>
      </p:sp>
      <p:pic>
        <p:nvPicPr>
          <p:cNvPr id="4" name="図 3">
            <a:extLst>
              <a:ext uri="{FF2B5EF4-FFF2-40B4-BE49-F238E27FC236}">
                <a16:creationId xmlns:a16="http://schemas.microsoft.com/office/drawing/2014/main" id="{394115B6-8058-446D-98BA-18F6C2309CF4}"/>
              </a:ext>
            </a:extLst>
          </p:cNvPr>
          <p:cNvPicPr>
            <a:picLocks noChangeAspect="1"/>
          </p:cNvPicPr>
          <p:nvPr/>
        </p:nvPicPr>
        <p:blipFill>
          <a:blip r:embed="rId3"/>
          <a:stretch>
            <a:fillRect/>
          </a:stretch>
        </p:blipFill>
        <p:spPr>
          <a:xfrm>
            <a:off x="601613" y="4972541"/>
            <a:ext cx="1565354" cy="1196287"/>
          </a:xfrm>
          <a:prstGeom prst="rect">
            <a:avLst/>
          </a:prstGeom>
          <a:ln>
            <a:noFill/>
          </a:ln>
          <a:effectLst>
            <a:softEdge rad="112500"/>
          </a:effectLst>
        </p:spPr>
      </p:pic>
      <p:pic>
        <p:nvPicPr>
          <p:cNvPr id="6" name="図 5">
            <a:extLst>
              <a:ext uri="{FF2B5EF4-FFF2-40B4-BE49-F238E27FC236}">
                <a16:creationId xmlns:a16="http://schemas.microsoft.com/office/drawing/2014/main" id="{49D28E53-8733-4FB4-AFEB-181BFFD07A4A}"/>
              </a:ext>
            </a:extLst>
          </p:cNvPr>
          <p:cNvPicPr>
            <a:picLocks noChangeAspect="1"/>
          </p:cNvPicPr>
          <p:nvPr/>
        </p:nvPicPr>
        <p:blipFill>
          <a:blip r:embed="rId4"/>
          <a:stretch>
            <a:fillRect/>
          </a:stretch>
        </p:blipFill>
        <p:spPr>
          <a:xfrm>
            <a:off x="2516779" y="5023174"/>
            <a:ext cx="1512398" cy="1183615"/>
          </a:xfrm>
          <a:prstGeom prst="rect">
            <a:avLst/>
          </a:prstGeom>
          <a:ln>
            <a:noFill/>
          </a:ln>
          <a:effectLst>
            <a:softEdge rad="112500"/>
          </a:effectLst>
        </p:spPr>
      </p:pic>
      <p:sp>
        <p:nvSpPr>
          <p:cNvPr id="8" name="テキスト ボックス 7">
            <a:extLst>
              <a:ext uri="{FF2B5EF4-FFF2-40B4-BE49-F238E27FC236}">
                <a16:creationId xmlns:a16="http://schemas.microsoft.com/office/drawing/2014/main" id="{5253EBDE-D676-4C3B-BD3E-63AAB297C3B2}"/>
              </a:ext>
            </a:extLst>
          </p:cNvPr>
          <p:cNvSpPr txBox="1"/>
          <p:nvPr/>
        </p:nvSpPr>
        <p:spPr>
          <a:xfrm>
            <a:off x="0" y="863600"/>
            <a:ext cx="12523304" cy="3323987"/>
          </a:xfrm>
          <a:prstGeom prst="rect">
            <a:avLst/>
          </a:prstGeom>
          <a:noFill/>
        </p:spPr>
        <p:txBody>
          <a:bodyPr wrap="square" rtlCol="0">
            <a:spAutoFit/>
          </a:bodyPr>
          <a:lstStyle/>
          <a:p>
            <a:pPr>
              <a:lnSpc>
                <a:spcPct val="150000"/>
              </a:lnSpc>
            </a:pPr>
            <a:r>
              <a:rPr kumimoji="1" lang="ja-JP" altLang="en-US" sz="2800" dirty="0">
                <a:latin typeface="HGP創英角ｺﾞｼｯｸUB" panose="020B0900000000000000" pitchFamily="50" charset="-128"/>
                <a:ea typeface="HGP創英角ｺﾞｼｯｸUB" panose="020B0900000000000000" pitchFamily="50" charset="-128"/>
              </a:rPr>
              <a:t>・ステージ中には様々な敵が監視しており、プレイヤーを見つけると</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視界から外れるまで追いかけてきます。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また、敵には警戒度が設定されており、プレイヤーを見つけることで上がっていき</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それぞれ特徴に合わせて強化されていきます。</a:t>
            </a:r>
            <a:endParaRPr kumimoji="1" lang="en-US" altLang="ja-JP" sz="2800" dirty="0">
              <a:latin typeface="HGP創英角ｺﾞｼｯｸUB" panose="020B0900000000000000" pitchFamily="50" charset="-128"/>
              <a:ea typeface="HGP創英角ｺﾞｼｯｸUB" panose="020B0900000000000000" pitchFamily="50" charset="-128"/>
            </a:endParaRPr>
          </a:p>
          <a:p>
            <a:pPr>
              <a:lnSpc>
                <a:spcPct val="150000"/>
              </a:lnSpc>
            </a:pPr>
            <a:r>
              <a:rPr kumimoji="1" lang="en-US" altLang="ja-JP" sz="2800" dirty="0">
                <a:latin typeface="HGP創英角ｺﾞｼｯｸUB" panose="020B0900000000000000" pitchFamily="50" charset="-128"/>
                <a:ea typeface="HGP創英角ｺﾞｼｯｸUB" panose="020B0900000000000000" pitchFamily="50" charset="-128"/>
              </a:rPr>
              <a:t> </a:t>
            </a:r>
            <a:r>
              <a:rPr kumimoji="1" lang="ja-JP" altLang="en-US" sz="2800" dirty="0">
                <a:latin typeface="HGP創英角ｺﾞｼｯｸUB" panose="020B0900000000000000" pitchFamily="50" charset="-128"/>
                <a:ea typeface="HGP創英角ｺﾞｼｯｸUB" panose="020B0900000000000000" pitchFamily="50" charset="-128"/>
              </a:rPr>
              <a:t>例えば、振り返る敵は視界が広くなり、徘徊する敵は移動速度が上がります</a:t>
            </a:r>
            <a:endParaRPr kumimoji="1" lang="en-US" altLang="ja-JP" sz="2800" dirty="0">
              <a:latin typeface="HGP創英角ｺﾞｼｯｸUB" panose="020B0900000000000000" pitchFamily="50" charset="-128"/>
              <a:ea typeface="HGP創英角ｺﾞｼｯｸUB" panose="020B0900000000000000" pitchFamily="50" charset="-128"/>
            </a:endParaRPr>
          </a:p>
        </p:txBody>
      </p:sp>
      <p:sp>
        <p:nvSpPr>
          <p:cNvPr id="9" name="テキスト ボックス 8">
            <a:extLst>
              <a:ext uri="{FF2B5EF4-FFF2-40B4-BE49-F238E27FC236}">
                <a16:creationId xmlns:a16="http://schemas.microsoft.com/office/drawing/2014/main" id="{CC5D9ADC-0ED5-40CD-BB6F-F02CF701A7AC}"/>
              </a:ext>
            </a:extLst>
          </p:cNvPr>
          <p:cNvSpPr txBox="1"/>
          <p:nvPr/>
        </p:nvSpPr>
        <p:spPr>
          <a:xfrm>
            <a:off x="488008" y="6168828"/>
            <a:ext cx="1678959" cy="461665"/>
          </a:xfrm>
          <a:prstGeom prst="rect">
            <a:avLst/>
          </a:prstGeom>
          <a:noFill/>
        </p:spPr>
        <p:txBody>
          <a:bodyPr wrap="square" rtlCol="0">
            <a:spAutoFit/>
          </a:bodyPr>
          <a:lstStyle/>
          <a:p>
            <a:r>
              <a:rPr kumimoji="1" lang="ja-JP" altLang="en-US" sz="2400" dirty="0">
                <a:latin typeface="HGP創英角ｺﾞｼｯｸUB" panose="020B0900000000000000" pitchFamily="50" charset="-128"/>
                <a:ea typeface="HGP創英角ｺﾞｼｯｸUB" panose="020B0900000000000000" pitchFamily="50" charset="-128"/>
              </a:rPr>
              <a:t>振り返る敵</a:t>
            </a:r>
          </a:p>
        </p:txBody>
      </p:sp>
      <p:sp>
        <p:nvSpPr>
          <p:cNvPr id="10" name="テキスト ボックス 9">
            <a:extLst>
              <a:ext uri="{FF2B5EF4-FFF2-40B4-BE49-F238E27FC236}">
                <a16:creationId xmlns:a16="http://schemas.microsoft.com/office/drawing/2014/main" id="{19CFEC25-4A71-410C-80F5-4C09A19614AB}"/>
              </a:ext>
            </a:extLst>
          </p:cNvPr>
          <p:cNvSpPr txBox="1"/>
          <p:nvPr/>
        </p:nvSpPr>
        <p:spPr>
          <a:xfrm>
            <a:off x="2507317" y="6168828"/>
            <a:ext cx="1741770" cy="461665"/>
          </a:xfrm>
          <a:prstGeom prst="rect">
            <a:avLst/>
          </a:prstGeom>
          <a:noFill/>
        </p:spPr>
        <p:txBody>
          <a:bodyPr wrap="square" rtlCol="0">
            <a:spAutoFit/>
          </a:bodyPr>
          <a:lstStyle/>
          <a:p>
            <a:r>
              <a:rPr kumimoji="1" lang="ja-JP" altLang="en-US" sz="2400" dirty="0">
                <a:latin typeface="HGP創英角ｺﾞｼｯｸUB" panose="020B0900000000000000" pitchFamily="50" charset="-128"/>
                <a:ea typeface="HGP創英角ｺﾞｼｯｸUB" panose="020B0900000000000000" pitchFamily="50" charset="-128"/>
              </a:rPr>
              <a:t>徘徊する敵</a:t>
            </a:r>
          </a:p>
        </p:txBody>
      </p:sp>
      <p:pic>
        <p:nvPicPr>
          <p:cNvPr id="12" name="図 11">
            <a:extLst>
              <a:ext uri="{FF2B5EF4-FFF2-40B4-BE49-F238E27FC236}">
                <a16:creationId xmlns:a16="http://schemas.microsoft.com/office/drawing/2014/main" id="{9C647F32-C19F-42F3-8705-01364D31127E}"/>
              </a:ext>
            </a:extLst>
          </p:cNvPr>
          <p:cNvPicPr>
            <a:picLocks noChangeAspect="1"/>
          </p:cNvPicPr>
          <p:nvPr/>
        </p:nvPicPr>
        <p:blipFill>
          <a:blip r:embed="rId5"/>
          <a:stretch>
            <a:fillRect/>
          </a:stretch>
        </p:blipFill>
        <p:spPr>
          <a:xfrm>
            <a:off x="5884439" y="4932898"/>
            <a:ext cx="841314" cy="952665"/>
          </a:xfrm>
          <a:prstGeom prst="rect">
            <a:avLst/>
          </a:prstGeom>
        </p:spPr>
      </p:pic>
      <p:pic>
        <p:nvPicPr>
          <p:cNvPr id="14" name="図 13">
            <a:extLst>
              <a:ext uri="{FF2B5EF4-FFF2-40B4-BE49-F238E27FC236}">
                <a16:creationId xmlns:a16="http://schemas.microsoft.com/office/drawing/2014/main" id="{62D94902-EFCA-4148-A11A-2E58C21642B0}"/>
              </a:ext>
            </a:extLst>
          </p:cNvPr>
          <p:cNvPicPr>
            <a:picLocks noChangeAspect="1"/>
          </p:cNvPicPr>
          <p:nvPr/>
        </p:nvPicPr>
        <p:blipFill>
          <a:blip r:embed="rId6"/>
          <a:stretch>
            <a:fillRect/>
          </a:stretch>
        </p:blipFill>
        <p:spPr>
          <a:xfrm>
            <a:off x="8046372" y="4932897"/>
            <a:ext cx="841314" cy="952665"/>
          </a:xfrm>
          <a:prstGeom prst="rect">
            <a:avLst/>
          </a:prstGeom>
        </p:spPr>
      </p:pic>
      <p:pic>
        <p:nvPicPr>
          <p:cNvPr id="16" name="図 15">
            <a:extLst>
              <a:ext uri="{FF2B5EF4-FFF2-40B4-BE49-F238E27FC236}">
                <a16:creationId xmlns:a16="http://schemas.microsoft.com/office/drawing/2014/main" id="{2869E0E6-C288-483A-9A14-A5ACB5B15A76}"/>
              </a:ext>
            </a:extLst>
          </p:cNvPr>
          <p:cNvPicPr>
            <a:picLocks noChangeAspect="1"/>
          </p:cNvPicPr>
          <p:nvPr/>
        </p:nvPicPr>
        <p:blipFill>
          <a:blip r:embed="rId7"/>
          <a:stretch>
            <a:fillRect/>
          </a:stretch>
        </p:blipFill>
        <p:spPr>
          <a:xfrm>
            <a:off x="10237076" y="4932898"/>
            <a:ext cx="841315" cy="952665"/>
          </a:xfrm>
          <a:prstGeom prst="rect">
            <a:avLst/>
          </a:prstGeom>
        </p:spPr>
      </p:pic>
      <p:sp>
        <p:nvSpPr>
          <p:cNvPr id="17" name="テキスト ボックス 16">
            <a:extLst>
              <a:ext uri="{FF2B5EF4-FFF2-40B4-BE49-F238E27FC236}">
                <a16:creationId xmlns:a16="http://schemas.microsoft.com/office/drawing/2014/main" id="{53EE4A28-E7E7-42B3-91CA-A5845B7A239B}"/>
              </a:ext>
            </a:extLst>
          </p:cNvPr>
          <p:cNvSpPr txBox="1"/>
          <p:nvPr/>
        </p:nvSpPr>
        <p:spPr>
          <a:xfrm>
            <a:off x="5835960" y="5945179"/>
            <a:ext cx="994470" cy="523220"/>
          </a:xfrm>
          <a:prstGeom prst="rect">
            <a:avLst/>
          </a:prstGeom>
          <a:noFill/>
        </p:spPr>
        <p:txBody>
          <a:bodyPr wrap="square" rtlCol="0">
            <a:spAutoFit/>
          </a:bodyPr>
          <a:lstStyle/>
          <a:p>
            <a:r>
              <a:rPr kumimoji="1" lang="ja-JP" altLang="en-US" sz="2800" dirty="0">
                <a:latin typeface="HG創英角ｺﾞｼｯｸUB" panose="020B0909000000000000" pitchFamily="49" charset="-128"/>
                <a:ea typeface="HG創英角ｺﾞｼｯｸUB" panose="020B0909000000000000" pitchFamily="49" charset="-128"/>
              </a:rPr>
              <a:t>低い</a:t>
            </a:r>
          </a:p>
        </p:txBody>
      </p:sp>
      <p:sp>
        <p:nvSpPr>
          <p:cNvPr id="18" name="テキスト ボックス 17">
            <a:extLst>
              <a:ext uri="{FF2B5EF4-FFF2-40B4-BE49-F238E27FC236}">
                <a16:creationId xmlns:a16="http://schemas.microsoft.com/office/drawing/2014/main" id="{299B042A-D3BE-4F0E-A415-E663C0FEEE2A}"/>
              </a:ext>
            </a:extLst>
          </p:cNvPr>
          <p:cNvSpPr txBox="1"/>
          <p:nvPr/>
        </p:nvSpPr>
        <p:spPr>
          <a:xfrm>
            <a:off x="10281310" y="5907218"/>
            <a:ext cx="994470" cy="523220"/>
          </a:xfrm>
          <a:prstGeom prst="rect">
            <a:avLst/>
          </a:prstGeom>
          <a:noFill/>
        </p:spPr>
        <p:txBody>
          <a:bodyPr wrap="square" rtlCol="0">
            <a:spAutoFit/>
          </a:bodyPr>
          <a:lstStyle/>
          <a:p>
            <a:r>
              <a:rPr kumimoji="1" lang="ja-JP" altLang="en-US" sz="2800" dirty="0">
                <a:latin typeface="HG創英角ｺﾞｼｯｸUB" panose="020B0909000000000000" pitchFamily="49" charset="-128"/>
                <a:ea typeface="HG創英角ｺﾞｼｯｸUB" panose="020B0909000000000000" pitchFamily="49" charset="-128"/>
              </a:rPr>
              <a:t>高い</a:t>
            </a:r>
          </a:p>
        </p:txBody>
      </p:sp>
      <p:sp>
        <p:nvSpPr>
          <p:cNvPr id="19" name="矢印: 右 18">
            <a:extLst>
              <a:ext uri="{FF2B5EF4-FFF2-40B4-BE49-F238E27FC236}">
                <a16:creationId xmlns:a16="http://schemas.microsoft.com/office/drawing/2014/main" id="{BAAD8AD5-14DB-4FA1-8901-5A394DB6FD8A}"/>
              </a:ext>
            </a:extLst>
          </p:cNvPr>
          <p:cNvSpPr/>
          <p:nvPr/>
        </p:nvSpPr>
        <p:spPr>
          <a:xfrm>
            <a:off x="7746649" y="5852167"/>
            <a:ext cx="1565354"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CBC7EED-6710-4997-BAE1-0F67EAEDF227}"/>
              </a:ext>
            </a:extLst>
          </p:cNvPr>
          <p:cNvSpPr txBox="1"/>
          <p:nvPr/>
        </p:nvSpPr>
        <p:spPr>
          <a:xfrm>
            <a:off x="7400187" y="6241268"/>
            <a:ext cx="2311366" cy="523220"/>
          </a:xfrm>
          <a:prstGeom prst="rect">
            <a:avLst/>
          </a:prstGeom>
          <a:noFill/>
        </p:spPr>
        <p:txBody>
          <a:bodyPr wrap="square" rtlCol="0">
            <a:spAutoFit/>
          </a:bodyPr>
          <a:lstStyle/>
          <a:p>
            <a:r>
              <a:rPr kumimoji="1" lang="ja-JP" altLang="en-US" sz="2800" dirty="0">
                <a:latin typeface="HGP創英角ｺﾞｼｯｸUB" panose="020B0900000000000000" pitchFamily="50" charset="-128"/>
                <a:ea typeface="HGP創英角ｺﾞｼｯｸUB" panose="020B0900000000000000" pitchFamily="50" charset="-128"/>
              </a:rPr>
              <a:t>警戒度ゲージ</a:t>
            </a:r>
          </a:p>
        </p:txBody>
      </p:sp>
    </p:spTree>
    <p:extLst>
      <p:ext uri="{BB962C8B-B14F-4D97-AF65-F5344CB8AC3E}">
        <p14:creationId xmlns:p14="http://schemas.microsoft.com/office/powerpoint/2010/main" val="26768816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TotalTime>
  <Words>385</Words>
  <Application>Microsoft Office PowerPoint</Application>
  <PresentationFormat>ワイド画面</PresentationFormat>
  <Paragraphs>65</Paragraphs>
  <Slides>10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HGP創英角ｺﾞｼｯｸUB</vt:lpstr>
      <vt:lpstr>HG創英角ｺﾞｼｯｸUB</vt:lpstr>
      <vt:lpstr>ＭＳ Ｐゴシック</vt:lpstr>
      <vt:lpstr>UD デジタル 教科書体 NK-B</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中村葵</dc:creator>
  <cp:lastModifiedBy>井手啓輔</cp:lastModifiedBy>
  <cp:revision>61</cp:revision>
  <dcterms:created xsi:type="dcterms:W3CDTF">2018-01-28T19:42:34Z</dcterms:created>
  <dcterms:modified xsi:type="dcterms:W3CDTF">2018-01-29T17:21:21Z</dcterms:modified>
</cp:coreProperties>
</file>