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85" r:id="rId8"/>
    <p:sldId id="286" r:id="rId9"/>
    <p:sldId id="264" r:id="rId10"/>
    <p:sldId id="265" r:id="rId11"/>
    <p:sldId id="287" r:id="rId12"/>
    <p:sldId id="266" r:id="rId13"/>
    <p:sldId id="269" r:id="rId14"/>
    <p:sldId id="271" r:id="rId15"/>
    <p:sldId id="288" r:id="rId16"/>
    <p:sldId id="289" r:id="rId17"/>
    <p:sldId id="274" r:id="rId18"/>
    <p:sldId id="290" r:id="rId19"/>
    <p:sldId id="291" r:id="rId20"/>
    <p:sldId id="292" r:id="rId21"/>
    <p:sldId id="284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5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86483" autoAdjust="0"/>
  </p:normalViewPr>
  <p:slideViewPr>
    <p:cSldViewPr snapToGrid="0" showGuides="1">
      <p:cViewPr>
        <p:scale>
          <a:sx n="50" d="100"/>
          <a:sy n="50" d="100"/>
        </p:scale>
        <p:origin x="24" y="1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bg1"/>
            </a:gs>
            <a:gs pos="0">
              <a:schemeClr val="accent1">
                <a:alpha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BFD217-9630-1608-D774-0B5250B1E3B5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288428-9319-3BDE-9739-89CCFFEA7541}"/>
                </a:ext>
              </a:extLst>
            </p:cNvPr>
            <p:cNvSpPr/>
            <p:nvPr/>
          </p:nvSpPr>
          <p:spPr>
            <a:xfrm>
              <a:off x="0" y="574674"/>
              <a:ext cx="12192000" cy="6283327"/>
            </a:xfrm>
            <a:custGeom>
              <a:avLst/>
              <a:gdLst>
                <a:gd name="connsiteX0" fmla="*/ 6096000 w 12192000"/>
                <a:gd name="connsiteY0" fmla="*/ 0 h 6283327"/>
                <a:gd name="connsiteX1" fmla="*/ 12192000 w 12192000"/>
                <a:gd name="connsiteY1" fmla="*/ 6096001 h 6283327"/>
                <a:gd name="connsiteX2" fmla="*/ 12192000 w 12192000"/>
                <a:gd name="connsiteY2" fmla="*/ 6283327 h 6283327"/>
                <a:gd name="connsiteX3" fmla="*/ 0 w 12192000"/>
                <a:gd name="connsiteY3" fmla="*/ 6283327 h 6283327"/>
                <a:gd name="connsiteX4" fmla="*/ 0 w 12192000"/>
                <a:gd name="connsiteY4" fmla="*/ 6096001 h 6283327"/>
                <a:gd name="connsiteX5" fmla="*/ 6096000 w 12192000"/>
                <a:gd name="connsiteY5" fmla="*/ 0 h 628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283327">
                  <a:moveTo>
                    <a:pt x="6096000" y="0"/>
                  </a:moveTo>
                  <a:cubicBezTo>
                    <a:pt x="9462728" y="0"/>
                    <a:pt x="12192000" y="2729272"/>
                    <a:pt x="12192000" y="6096001"/>
                  </a:cubicBezTo>
                  <a:lnTo>
                    <a:pt x="12192000" y="6283327"/>
                  </a:lnTo>
                  <a:lnTo>
                    <a:pt x="0" y="6283327"/>
                  </a:lnTo>
                  <a:lnTo>
                    <a:pt x="0" y="6096001"/>
                  </a:lnTo>
                  <a:cubicBezTo>
                    <a:pt x="0" y="2729272"/>
                    <a:pt x="2729272" y="0"/>
                    <a:pt x="6096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B4C0C6-24AF-E34E-5954-EA777A99D0F1}"/>
                </a:ext>
              </a:extLst>
            </p:cNvPr>
            <p:cNvSpPr/>
            <p:nvPr/>
          </p:nvSpPr>
          <p:spPr>
            <a:xfrm>
              <a:off x="3710590" y="0"/>
              <a:ext cx="4173917" cy="4776827"/>
            </a:xfrm>
            <a:custGeom>
              <a:avLst/>
              <a:gdLst>
                <a:gd name="connsiteX0" fmla="*/ 0 w 4173917"/>
                <a:gd name="connsiteY0" fmla="*/ 0 h 4776827"/>
                <a:gd name="connsiteX1" fmla="*/ 4173917 w 4173917"/>
                <a:gd name="connsiteY1" fmla="*/ 0 h 4776827"/>
                <a:gd name="connsiteX2" fmla="*/ 4173917 w 4173917"/>
                <a:gd name="connsiteY2" fmla="*/ 2716569 h 4776827"/>
                <a:gd name="connsiteX3" fmla="*/ 2507553 w 4173917"/>
                <a:gd name="connsiteY3" fmla="*/ 4761129 h 4776827"/>
                <a:gd name="connsiteX4" fmla="*/ 2404682 w 4173917"/>
                <a:gd name="connsiteY4" fmla="*/ 4776827 h 4776827"/>
                <a:gd name="connsiteX5" fmla="*/ 1769236 w 4173917"/>
                <a:gd name="connsiteY5" fmla="*/ 4776827 h 4776827"/>
                <a:gd name="connsiteX6" fmla="*/ 1666364 w 4173917"/>
                <a:gd name="connsiteY6" fmla="*/ 4761129 h 4776827"/>
                <a:gd name="connsiteX7" fmla="*/ 0 w 4173917"/>
                <a:gd name="connsiteY7" fmla="*/ 2716569 h 477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917" h="4776827">
                  <a:moveTo>
                    <a:pt x="0" y="0"/>
                  </a:moveTo>
                  <a:lnTo>
                    <a:pt x="4173917" y="0"/>
                  </a:lnTo>
                  <a:lnTo>
                    <a:pt x="4173917" y="2716569"/>
                  </a:lnTo>
                  <a:cubicBezTo>
                    <a:pt x="4173917" y="3725092"/>
                    <a:pt x="3458547" y="4566528"/>
                    <a:pt x="2507553" y="4761129"/>
                  </a:cubicBezTo>
                  <a:lnTo>
                    <a:pt x="2404682" y="4776827"/>
                  </a:lnTo>
                  <a:lnTo>
                    <a:pt x="1769236" y="4776827"/>
                  </a:lnTo>
                  <a:lnTo>
                    <a:pt x="1666364" y="4761129"/>
                  </a:lnTo>
                  <a:cubicBezTo>
                    <a:pt x="715373" y="4566528"/>
                    <a:pt x="0" y="3725092"/>
                    <a:pt x="0" y="27165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353FB9-941F-2043-9AF9-95C4A76FA73D}"/>
                </a:ext>
              </a:extLst>
            </p:cNvPr>
            <p:cNvSpPr/>
            <p:nvPr/>
          </p:nvSpPr>
          <p:spPr>
            <a:xfrm>
              <a:off x="482271" y="0"/>
              <a:ext cx="6040381" cy="6858000"/>
            </a:xfrm>
            <a:custGeom>
              <a:avLst/>
              <a:gdLst>
                <a:gd name="connsiteX0" fmla="*/ 0 w 6040381"/>
                <a:gd name="connsiteY0" fmla="*/ 0 h 6858000"/>
                <a:gd name="connsiteX1" fmla="*/ 6040381 w 6040381"/>
                <a:gd name="connsiteY1" fmla="*/ 0 h 6858000"/>
                <a:gd name="connsiteX2" fmla="*/ 6040381 w 6040381"/>
                <a:gd name="connsiteY2" fmla="*/ 3431941 h 6858000"/>
                <a:gd name="connsiteX3" fmla="*/ 3020191 w 6040381"/>
                <a:gd name="connsiteY3" fmla="*/ 6858000 h 6858000"/>
                <a:gd name="connsiteX4" fmla="*/ 0 w 6040381"/>
                <a:gd name="connsiteY4" fmla="*/ 34319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0381" h="6858000">
                  <a:moveTo>
                    <a:pt x="0" y="0"/>
                  </a:moveTo>
                  <a:lnTo>
                    <a:pt x="6040381" y="0"/>
                  </a:lnTo>
                  <a:lnTo>
                    <a:pt x="6040381" y="3431941"/>
                  </a:lnTo>
                  <a:cubicBezTo>
                    <a:pt x="6040381" y="5324101"/>
                    <a:pt x="4688196" y="6858000"/>
                    <a:pt x="3020191" y="6858000"/>
                  </a:cubicBezTo>
                  <a:cubicBezTo>
                    <a:pt x="1352186" y="6858000"/>
                    <a:pt x="0" y="5324101"/>
                    <a:pt x="0" y="3431941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r="-10264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A186E0-CD65-0240-2B6B-A50323D45702}"/>
                </a:ext>
              </a:extLst>
            </p:cNvPr>
            <p:cNvSpPr/>
            <p:nvPr/>
          </p:nvSpPr>
          <p:spPr>
            <a:xfrm>
              <a:off x="0" y="0"/>
              <a:ext cx="469571" cy="3236686"/>
            </a:xfrm>
            <a:custGeom>
              <a:avLst/>
              <a:gdLst>
                <a:gd name="connsiteX0" fmla="*/ 0 w 647700"/>
                <a:gd name="connsiteY0" fmla="*/ 0 h 4464504"/>
                <a:gd name="connsiteX1" fmla="*/ 647700 w 647700"/>
                <a:gd name="connsiteY1" fmla="*/ 0 h 4464504"/>
                <a:gd name="connsiteX2" fmla="*/ 647700 w 647700"/>
                <a:gd name="connsiteY2" fmla="*/ 4140654 h 4464504"/>
                <a:gd name="connsiteX3" fmla="*/ 323850 w 647700"/>
                <a:gd name="connsiteY3" fmla="*/ 4464504 h 4464504"/>
                <a:gd name="connsiteX4" fmla="*/ 0 w 647700"/>
                <a:gd name="connsiteY4" fmla="*/ 4140654 h 446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4464504">
                  <a:moveTo>
                    <a:pt x="0" y="0"/>
                  </a:moveTo>
                  <a:lnTo>
                    <a:pt x="647700" y="0"/>
                  </a:lnTo>
                  <a:lnTo>
                    <a:pt x="647700" y="4140654"/>
                  </a:lnTo>
                  <a:cubicBezTo>
                    <a:pt x="647700" y="4319511"/>
                    <a:pt x="502707" y="4464504"/>
                    <a:pt x="323850" y="4464504"/>
                  </a:cubicBezTo>
                  <a:cubicBezTo>
                    <a:pt x="144993" y="4464504"/>
                    <a:pt x="0" y="4319511"/>
                    <a:pt x="0" y="414065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82A1FE1-628C-5F1E-894A-4B2B0773CBFA}"/>
                </a:ext>
              </a:extLst>
            </p:cNvPr>
            <p:cNvSpPr/>
            <p:nvPr/>
          </p:nvSpPr>
          <p:spPr>
            <a:xfrm>
              <a:off x="482271" y="1"/>
              <a:ext cx="896869" cy="1990459"/>
            </a:xfrm>
            <a:custGeom>
              <a:avLst/>
              <a:gdLst>
                <a:gd name="connsiteX0" fmla="*/ 0 w 896869"/>
                <a:gd name="connsiteY0" fmla="*/ 0 h 1990459"/>
                <a:gd name="connsiteX1" fmla="*/ 896869 w 896869"/>
                <a:gd name="connsiteY1" fmla="*/ 0 h 1990459"/>
                <a:gd name="connsiteX2" fmla="*/ 896869 w 896869"/>
                <a:gd name="connsiteY2" fmla="*/ 1547762 h 1990459"/>
                <a:gd name="connsiteX3" fmla="*/ 538810 w 896869"/>
                <a:gd name="connsiteY3" fmla="*/ 1987086 h 1990459"/>
                <a:gd name="connsiteX4" fmla="*/ 516705 w 896869"/>
                <a:gd name="connsiteY4" fmla="*/ 1990459 h 1990459"/>
                <a:gd name="connsiteX5" fmla="*/ 380164 w 896869"/>
                <a:gd name="connsiteY5" fmla="*/ 1990459 h 1990459"/>
                <a:gd name="connsiteX6" fmla="*/ 358060 w 896869"/>
                <a:gd name="connsiteY6" fmla="*/ 1987086 h 1990459"/>
                <a:gd name="connsiteX7" fmla="*/ 0 w 896869"/>
                <a:gd name="connsiteY7" fmla="*/ 1547762 h 199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6869" h="1990459">
                  <a:moveTo>
                    <a:pt x="0" y="0"/>
                  </a:moveTo>
                  <a:lnTo>
                    <a:pt x="896869" y="0"/>
                  </a:lnTo>
                  <a:lnTo>
                    <a:pt x="896869" y="1547762"/>
                  </a:lnTo>
                  <a:cubicBezTo>
                    <a:pt x="896869" y="1764468"/>
                    <a:pt x="743154" y="1945271"/>
                    <a:pt x="538810" y="1987086"/>
                  </a:cubicBezTo>
                  <a:lnTo>
                    <a:pt x="516705" y="1990459"/>
                  </a:lnTo>
                  <a:lnTo>
                    <a:pt x="380164" y="1990459"/>
                  </a:lnTo>
                  <a:lnTo>
                    <a:pt x="358060" y="1987086"/>
                  </a:lnTo>
                  <a:cubicBezTo>
                    <a:pt x="153716" y="1945271"/>
                    <a:pt x="0" y="1764468"/>
                    <a:pt x="0" y="15477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935A23-3339-A53D-2063-FEBE2297A80C}"/>
                </a:ext>
              </a:extLst>
            </p:cNvPr>
            <p:cNvSpPr/>
            <p:nvPr/>
          </p:nvSpPr>
          <p:spPr>
            <a:xfrm>
              <a:off x="10677832" y="1"/>
              <a:ext cx="1514168" cy="1748167"/>
            </a:xfrm>
            <a:custGeom>
              <a:avLst/>
              <a:gdLst>
                <a:gd name="connsiteX0" fmla="*/ 0 w 1514168"/>
                <a:gd name="connsiteY0" fmla="*/ 0 h 1748167"/>
                <a:gd name="connsiteX1" fmla="*/ 1514168 w 1514168"/>
                <a:gd name="connsiteY1" fmla="*/ 0 h 1748167"/>
                <a:gd name="connsiteX2" fmla="*/ 1514168 w 1514168"/>
                <a:gd name="connsiteY2" fmla="*/ 991083 h 1748167"/>
                <a:gd name="connsiteX3" fmla="*/ 757084 w 1514168"/>
                <a:gd name="connsiteY3" fmla="*/ 1748167 h 1748167"/>
                <a:gd name="connsiteX4" fmla="*/ 0 w 1514168"/>
                <a:gd name="connsiteY4" fmla="*/ 991083 h 174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168" h="1748167">
                  <a:moveTo>
                    <a:pt x="0" y="0"/>
                  </a:moveTo>
                  <a:lnTo>
                    <a:pt x="1514168" y="0"/>
                  </a:lnTo>
                  <a:lnTo>
                    <a:pt x="1514168" y="991083"/>
                  </a:lnTo>
                  <a:cubicBezTo>
                    <a:pt x="1514168" y="1409208"/>
                    <a:pt x="1175209" y="1748167"/>
                    <a:pt x="757084" y="1748167"/>
                  </a:cubicBezTo>
                  <a:cubicBezTo>
                    <a:pt x="338959" y="1748167"/>
                    <a:pt x="0" y="1409208"/>
                    <a:pt x="0" y="9910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360E0A5-9281-5434-9501-88329B2E67A3}"/>
                </a:ext>
              </a:extLst>
            </p:cNvPr>
            <p:cNvSpPr/>
            <p:nvPr/>
          </p:nvSpPr>
          <p:spPr>
            <a:xfrm>
              <a:off x="6522652" y="0"/>
              <a:ext cx="313460" cy="742950"/>
            </a:xfrm>
            <a:custGeom>
              <a:avLst/>
              <a:gdLst>
                <a:gd name="connsiteX0" fmla="*/ 0 w 313460"/>
                <a:gd name="connsiteY0" fmla="*/ 0 h 742950"/>
                <a:gd name="connsiteX1" fmla="*/ 313460 w 313460"/>
                <a:gd name="connsiteY1" fmla="*/ 0 h 742950"/>
                <a:gd name="connsiteX2" fmla="*/ 313460 w 313460"/>
                <a:gd name="connsiteY2" fmla="*/ 588225 h 742950"/>
                <a:gd name="connsiteX3" fmla="*/ 188317 w 313460"/>
                <a:gd name="connsiteY3" fmla="*/ 741771 h 742950"/>
                <a:gd name="connsiteX4" fmla="*/ 180591 w 313460"/>
                <a:gd name="connsiteY4" fmla="*/ 742950 h 742950"/>
                <a:gd name="connsiteX5" fmla="*/ 132869 w 313460"/>
                <a:gd name="connsiteY5" fmla="*/ 742950 h 742950"/>
                <a:gd name="connsiteX6" fmla="*/ 125144 w 313460"/>
                <a:gd name="connsiteY6" fmla="*/ 741771 h 742950"/>
                <a:gd name="connsiteX7" fmla="*/ 0 w 313460"/>
                <a:gd name="connsiteY7" fmla="*/ 5882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60" h="742950">
                  <a:moveTo>
                    <a:pt x="0" y="0"/>
                  </a:moveTo>
                  <a:lnTo>
                    <a:pt x="313460" y="0"/>
                  </a:lnTo>
                  <a:lnTo>
                    <a:pt x="313460" y="588225"/>
                  </a:lnTo>
                  <a:cubicBezTo>
                    <a:pt x="313460" y="663965"/>
                    <a:pt x="259736" y="727157"/>
                    <a:pt x="188317" y="741771"/>
                  </a:cubicBezTo>
                  <a:lnTo>
                    <a:pt x="180591" y="742950"/>
                  </a:lnTo>
                  <a:lnTo>
                    <a:pt x="132869" y="742950"/>
                  </a:lnTo>
                  <a:lnTo>
                    <a:pt x="125144" y="741771"/>
                  </a:lnTo>
                  <a:cubicBezTo>
                    <a:pt x="53725" y="727157"/>
                    <a:pt x="0" y="663965"/>
                    <a:pt x="0" y="58822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836112" y="1089024"/>
            <a:ext cx="4682788" cy="251142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4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6836111" y="3788229"/>
            <a:ext cx="4682789" cy="135255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36111" y="5500728"/>
            <a:ext cx="4682789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6111" y="5857101"/>
            <a:ext cx="4682789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45969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91D85A-5B52-8986-1853-15643400A7B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C0923B-B9EB-06EE-80E2-6397905174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DE82C8-4C60-2D4E-F0D7-C941C357D4E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2025/5/27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8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>
                <a:alpha val="20000"/>
              </a:schemeClr>
            </a:gs>
            <a:gs pos="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969E2-EF49-607B-B08C-6D4796484ED3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DE80E3B-3F33-EBDF-1757-C9DFB6631244}"/>
                </a:ext>
              </a:extLst>
            </p:cNvPr>
            <p:cNvSpPr/>
            <p:nvPr/>
          </p:nvSpPr>
          <p:spPr>
            <a:xfrm flipH="1">
              <a:off x="0" y="574674"/>
              <a:ext cx="12192000" cy="6283327"/>
            </a:xfrm>
            <a:custGeom>
              <a:avLst/>
              <a:gdLst>
                <a:gd name="connsiteX0" fmla="*/ 6096000 w 12192000"/>
                <a:gd name="connsiteY0" fmla="*/ 0 h 6283327"/>
                <a:gd name="connsiteX1" fmla="*/ 12192000 w 12192000"/>
                <a:gd name="connsiteY1" fmla="*/ 6096001 h 6283327"/>
                <a:gd name="connsiteX2" fmla="*/ 12192000 w 12192000"/>
                <a:gd name="connsiteY2" fmla="*/ 6283327 h 6283327"/>
                <a:gd name="connsiteX3" fmla="*/ 0 w 12192000"/>
                <a:gd name="connsiteY3" fmla="*/ 6283327 h 6283327"/>
                <a:gd name="connsiteX4" fmla="*/ 0 w 12192000"/>
                <a:gd name="connsiteY4" fmla="*/ 6096001 h 6283327"/>
                <a:gd name="connsiteX5" fmla="*/ 6096000 w 12192000"/>
                <a:gd name="connsiteY5" fmla="*/ 0 h 628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283327">
                  <a:moveTo>
                    <a:pt x="6096000" y="0"/>
                  </a:moveTo>
                  <a:cubicBezTo>
                    <a:pt x="9462728" y="0"/>
                    <a:pt x="12192000" y="2729272"/>
                    <a:pt x="12192000" y="6096001"/>
                  </a:cubicBezTo>
                  <a:lnTo>
                    <a:pt x="12192000" y="6283327"/>
                  </a:lnTo>
                  <a:lnTo>
                    <a:pt x="0" y="6283327"/>
                  </a:lnTo>
                  <a:lnTo>
                    <a:pt x="0" y="6096001"/>
                  </a:lnTo>
                  <a:cubicBezTo>
                    <a:pt x="0" y="2729272"/>
                    <a:pt x="2729272" y="0"/>
                    <a:pt x="6096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318325F-EF3B-1207-97E6-E9B90945E9BA}"/>
                </a:ext>
              </a:extLst>
            </p:cNvPr>
            <p:cNvSpPr/>
            <p:nvPr/>
          </p:nvSpPr>
          <p:spPr>
            <a:xfrm flipH="1">
              <a:off x="4307493" y="0"/>
              <a:ext cx="4173917" cy="4776827"/>
            </a:xfrm>
            <a:custGeom>
              <a:avLst/>
              <a:gdLst>
                <a:gd name="connsiteX0" fmla="*/ 0 w 4173917"/>
                <a:gd name="connsiteY0" fmla="*/ 0 h 4776827"/>
                <a:gd name="connsiteX1" fmla="*/ 4173917 w 4173917"/>
                <a:gd name="connsiteY1" fmla="*/ 0 h 4776827"/>
                <a:gd name="connsiteX2" fmla="*/ 4173917 w 4173917"/>
                <a:gd name="connsiteY2" fmla="*/ 2716569 h 4776827"/>
                <a:gd name="connsiteX3" fmla="*/ 2507553 w 4173917"/>
                <a:gd name="connsiteY3" fmla="*/ 4761129 h 4776827"/>
                <a:gd name="connsiteX4" fmla="*/ 2404682 w 4173917"/>
                <a:gd name="connsiteY4" fmla="*/ 4776827 h 4776827"/>
                <a:gd name="connsiteX5" fmla="*/ 1769236 w 4173917"/>
                <a:gd name="connsiteY5" fmla="*/ 4776827 h 4776827"/>
                <a:gd name="connsiteX6" fmla="*/ 1666364 w 4173917"/>
                <a:gd name="connsiteY6" fmla="*/ 4761129 h 4776827"/>
                <a:gd name="connsiteX7" fmla="*/ 0 w 4173917"/>
                <a:gd name="connsiteY7" fmla="*/ 2716569 h 477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917" h="4776827">
                  <a:moveTo>
                    <a:pt x="0" y="0"/>
                  </a:moveTo>
                  <a:lnTo>
                    <a:pt x="4173917" y="0"/>
                  </a:lnTo>
                  <a:lnTo>
                    <a:pt x="4173917" y="2716569"/>
                  </a:lnTo>
                  <a:cubicBezTo>
                    <a:pt x="4173917" y="3725092"/>
                    <a:pt x="3458547" y="4566528"/>
                    <a:pt x="2507553" y="4761129"/>
                  </a:cubicBezTo>
                  <a:lnTo>
                    <a:pt x="2404682" y="4776827"/>
                  </a:lnTo>
                  <a:lnTo>
                    <a:pt x="1769236" y="4776827"/>
                  </a:lnTo>
                  <a:lnTo>
                    <a:pt x="1666364" y="4761129"/>
                  </a:lnTo>
                  <a:cubicBezTo>
                    <a:pt x="715373" y="4566528"/>
                    <a:pt x="0" y="3725092"/>
                    <a:pt x="0" y="27165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7CEFAC-74AC-69D2-965B-7CCD117B1CB6}"/>
                </a:ext>
              </a:extLst>
            </p:cNvPr>
            <p:cNvSpPr/>
            <p:nvPr/>
          </p:nvSpPr>
          <p:spPr>
            <a:xfrm flipH="1">
              <a:off x="5669348" y="0"/>
              <a:ext cx="6040381" cy="6858000"/>
            </a:xfrm>
            <a:custGeom>
              <a:avLst/>
              <a:gdLst>
                <a:gd name="connsiteX0" fmla="*/ 0 w 6040381"/>
                <a:gd name="connsiteY0" fmla="*/ 0 h 6858000"/>
                <a:gd name="connsiteX1" fmla="*/ 6040381 w 6040381"/>
                <a:gd name="connsiteY1" fmla="*/ 0 h 6858000"/>
                <a:gd name="connsiteX2" fmla="*/ 6040381 w 6040381"/>
                <a:gd name="connsiteY2" fmla="*/ 3431941 h 6858000"/>
                <a:gd name="connsiteX3" fmla="*/ 3020191 w 6040381"/>
                <a:gd name="connsiteY3" fmla="*/ 6858000 h 6858000"/>
                <a:gd name="connsiteX4" fmla="*/ 0 w 6040381"/>
                <a:gd name="connsiteY4" fmla="*/ 34319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0381" h="6858000">
                  <a:moveTo>
                    <a:pt x="0" y="0"/>
                  </a:moveTo>
                  <a:lnTo>
                    <a:pt x="6040381" y="0"/>
                  </a:lnTo>
                  <a:lnTo>
                    <a:pt x="6040381" y="3431941"/>
                  </a:lnTo>
                  <a:cubicBezTo>
                    <a:pt x="6040381" y="5324101"/>
                    <a:pt x="4688196" y="6858000"/>
                    <a:pt x="3020191" y="6858000"/>
                  </a:cubicBezTo>
                  <a:cubicBezTo>
                    <a:pt x="1352186" y="6858000"/>
                    <a:pt x="0" y="5324101"/>
                    <a:pt x="0" y="3431941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r="-10264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E10A44-83A4-03F7-9295-2197DC809BD8}"/>
                </a:ext>
              </a:extLst>
            </p:cNvPr>
            <p:cNvSpPr/>
            <p:nvPr/>
          </p:nvSpPr>
          <p:spPr>
            <a:xfrm flipH="1">
              <a:off x="11722429" y="0"/>
              <a:ext cx="469571" cy="3236686"/>
            </a:xfrm>
            <a:custGeom>
              <a:avLst/>
              <a:gdLst>
                <a:gd name="connsiteX0" fmla="*/ 0 w 647700"/>
                <a:gd name="connsiteY0" fmla="*/ 0 h 4464504"/>
                <a:gd name="connsiteX1" fmla="*/ 647700 w 647700"/>
                <a:gd name="connsiteY1" fmla="*/ 0 h 4464504"/>
                <a:gd name="connsiteX2" fmla="*/ 647700 w 647700"/>
                <a:gd name="connsiteY2" fmla="*/ 4140654 h 4464504"/>
                <a:gd name="connsiteX3" fmla="*/ 323850 w 647700"/>
                <a:gd name="connsiteY3" fmla="*/ 4464504 h 4464504"/>
                <a:gd name="connsiteX4" fmla="*/ 0 w 647700"/>
                <a:gd name="connsiteY4" fmla="*/ 4140654 h 446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4464504">
                  <a:moveTo>
                    <a:pt x="0" y="0"/>
                  </a:moveTo>
                  <a:lnTo>
                    <a:pt x="647700" y="0"/>
                  </a:lnTo>
                  <a:lnTo>
                    <a:pt x="647700" y="4140654"/>
                  </a:lnTo>
                  <a:cubicBezTo>
                    <a:pt x="647700" y="4319511"/>
                    <a:pt x="502707" y="4464504"/>
                    <a:pt x="323850" y="4464504"/>
                  </a:cubicBezTo>
                  <a:cubicBezTo>
                    <a:pt x="144993" y="4464504"/>
                    <a:pt x="0" y="4319511"/>
                    <a:pt x="0" y="414065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7F8C2A-8D4C-70A9-A3C6-206ACDF94DF9}"/>
                </a:ext>
              </a:extLst>
            </p:cNvPr>
            <p:cNvSpPr/>
            <p:nvPr/>
          </p:nvSpPr>
          <p:spPr>
            <a:xfrm flipH="1">
              <a:off x="10812860" y="1"/>
              <a:ext cx="896869" cy="1990459"/>
            </a:xfrm>
            <a:custGeom>
              <a:avLst/>
              <a:gdLst>
                <a:gd name="connsiteX0" fmla="*/ 0 w 896869"/>
                <a:gd name="connsiteY0" fmla="*/ 0 h 1990459"/>
                <a:gd name="connsiteX1" fmla="*/ 896869 w 896869"/>
                <a:gd name="connsiteY1" fmla="*/ 0 h 1990459"/>
                <a:gd name="connsiteX2" fmla="*/ 896869 w 896869"/>
                <a:gd name="connsiteY2" fmla="*/ 1547762 h 1990459"/>
                <a:gd name="connsiteX3" fmla="*/ 538810 w 896869"/>
                <a:gd name="connsiteY3" fmla="*/ 1987086 h 1990459"/>
                <a:gd name="connsiteX4" fmla="*/ 516705 w 896869"/>
                <a:gd name="connsiteY4" fmla="*/ 1990459 h 1990459"/>
                <a:gd name="connsiteX5" fmla="*/ 380164 w 896869"/>
                <a:gd name="connsiteY5" fmla="*/ 1990459 h 1990459"/>
                <a:gd name="connsiteX6" fmla="*/ 358060 w 896869"/>
                <a:gd name="connsiteY6" fmla="*/ 1987086 h 1990459"/>
                <a:gd name="connsiteX7" fmla="*/ 0 w 896869"/>
                <a:gd name="connsiteY7" fmla="*/ 1547762 h 199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6869" h="1990459">
                  <a:moveTo>
                    <a:pt x="0" y="0"/>
                  </a:moveTo>
                  <a:lnTo>
                    <a:pt x="896869" y="0"/>
                  </a:lnTo>
                  <a:lnTo>
                    <a:pt x="896869" y="1547762"/>
                  </a:lnTo>
                  <a:cubicBezTo>
                    <a:pt x="896869" y="1764468"/>
                    <a:pt x="743154" y="1945271"/>
                    <a:pt x="538810" y="1987086"/>
                  </a:cubicBezTo>
                  <a:lnTo>
                    <a:pt x="516705" y="1990459"/>
                  </a:lnTo>
                  <a:lnTo>
                    <a:pt x="380164" y="1990459"/>
                  </a:lnTo>
                  <a:lnTo>
                    <a:pt x="358060" y="1987086"/>
                  </a:lnTo>
                  <a:cubicBezTo>
                    <a:pt x="153716" y="1945271"/>
                    <a:pt x="0" y="1764468"/>
                    <a:pt x="0" y="15477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70E816-98D6-5FE9-647D-2AFB75C7A67F}"/>
                </a:ext>
              </a:extLst>
            </p:cNvPr>
            <p:cNvSpPr/>
            <p:nvPr/>
          </p:nvSpPr>
          <p:spPr>
            <a:xfrm flipH="1">
              <a:off x="0" y="1"/>
              <a:ext cx="1514168" cy="1748167"/>
            </a:xfrm>
            <a:custGeom>
              <a:avLst/>
              <a:gdLst>
                <a:gd name="connsiteX0" fmla="*/ 0 w 1514168"/>
                <a:gd name="connsiteY0" fmla="*/ 0 h 1748167"/>
                <a:gd name="connsiteX1" fmla="*/ 1514168 w 1514168"/>
                <a:gd name="connsiteY1" fmla="*/ 0 h 1748167"/>
                <a:gd name="connsiteX2" fmla="*/ 1514168 w 1514168"/>
                <a:gd name="connsiteY2" fmla="*/ 991083 h 1748167"/>
                <a:gd name="connsiteX3" fmla="*/ 757084 w 1514168"/>
                <a:gd name="connsiteY3" fmla="*/ 1748167 h 1748167"/>
                <a:gd name="connsiteX4" fmla="*/ 0 w 1514168"/>
                <a:gd name="connsiteY4" fmla="*/ 991083 h 174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168" h="1748167">
                  <a:moveTo>
                    <a:pt x="0" y="0"/>
                  </a:moveTo>
                  <a:lnTo>
                    <a:pt x="1514168" y="0"/>
                  </a:lnTo>
                  <a:lnTo>
                    <a:pt x="1514168" y="991083"/>
                  </a:lnTo>
                  <a:cubicBezTo>
                    <a:pt x="1514168" y="1409208"/>
                    <a:pt x="1175209" y="1748167"/>
                    <a:pt x="757084" y="1748167"/>
                  </a:cubicBezTo>
                  <a:cubicBezTo>
                    <a:pt x="338959" y="1748167"/>
                    <a:pt x="0" y="1409208"/>
                    <a:pt x="0" y="9910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67BA5D-8BDF-38B2-D071-4AD15F716451}"/>
                </a:ext>
              </a:extLst>
            </p:cNvPr>
            <p:cNvSpPr/>
            <p:nvPr/>
          </p:nvSpPr>
          <p:spPr>
            <a:xfrm flipH="1">
              <a:off x="5355888" y="0"/>
              <a:ext cx="313460" cy="742950"/>
            </a:xfrm>
            <a:custGeom>
              <a:avLst/>
              <a:gdLst>
                <a:gd name="connsiteX0" fmla="*/ 0 w 313460"/>
                <a:gd name="connsiteY0" fmla="*/ 0 h 742950"/>
                <a:gd name="connsiteX1" fmla="*/ 313460 w 313460"/>
                <a:gd name="connsiteY1" fmla="*/ 0 h 742950"/>
                <a:gd name="connsiteX2" fmla="*/ 313460 w 313460"/>
                <a:gd name="connsiteY2" fmla="*/ 588225 h 742950"/>
                <a:gd name="connsiteX3" fmla="*/ 188317 w 313460"/>
                <a:gd name="connsiteY3" fmla="*/ 741771 h 742950"/>
                <a:gd name="connsiteX4" fmla="*/ 180591 w 313460"/>
                <a:gd name="connsiteY4" fmla="*/ 742950 h 742950"/>
                <a:gd name="connsiteX5" fmla="*/ 132869 w 313460"/>
                <a:gd name="connsiteY5" fmla="*/ 742950 h 742950"/>
                <a:gd name="connsiteX6" fmla="*/ 125144 w 313460"/>
                <a:gd name="connsiteY6" fmla="*/ 741771 h 742950"/>
                <a:gd name="connsiteX7" fmla="*/ 0 w 313460"/>
                <a:gd name="connsiteY7" fmla="*/ 5882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60" h="742950">
                  <a:moveTo>
                    <a:pt x="0" y="0"/>
                  </a:moveTo>
                  <a:lnTo>
                    <a:pt x="313460" y="0"/>
                  </a:lnTo>
                  <a:lnTo>
                    <a:pt x="313460" y="588225"/>
                  </a:lnTo>
                  <a:cubicBezTo>
                    <a:pt x="313460" y="663965"/>
                    <a:pt x="259736" y="727157"/>
                    <a:pt x="188317" y="741771"/>
                  </a:cubicBezTo>
                  <a:lnTo>
                    <a:pt x="180591" y="742950"/>
                  </a:lnTo>
                  <a:lnTo>
                    <a:pt x="132869" y="742950"/>
                  </a:lnTo>
                  <a:lnTo>
                    <a:pt x="125144" y="741771"/>
                  </a:lnTo>
                  <a:cubicBezTo>
                    <a:pt x="53725" y="727157"/>
                    <a:pt x="0" y="663965"/>
                    <a:pt x="0" y="58822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4335"/>
            <a:ext cx="4526677" cy="191281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0" y="3429000"/>
            <a:ext cx="4526677" cy="23645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2025/5/27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7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2025/5/27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gradFill>
          <a:gsLst>
            <a:gs pos="100000">
              <a:schemeClr val="bg1"/>
            </a:gs>
            <a:gs pos="0">
              <a:schemeClr val="accent1">
                <a:alpha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BFD217-9630-1608-D774-0B5250B1E3B5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288428-9319-3BDE-9739-89CCFFEA7541}"/>
                </a:ext>
              </a:extLst>
            </p:cNvPr>
            <p:cNvSpPr/>
            <p:nvPr/>
          </p:nvSpPr>
          <p:spPr>
            <a:xfrm>
              <a:off x="0" y="574674"/>
              <a:ext cx="12192000" cy="6283327"/>
            </a:xfrm>
            <a:custGeom>
              <a:avLst/>
              <a:gdLst>
                <a:gd name="connsiteX0" fmla="*/ 6096000 w 12192000"/>
                <a:gd name="connsiteY0" fmla="*/ 0 h 6283327"/>
                <a:gd name="connsiteX1" fmla="*/ 12192000 w 12192000"/>
                <a:gd name="connsiteY1" fmla="*/ 6096001 h 6283327"/>
                <a:gd name="connsiteX2" fmla="*/ 12192000 w 12192000"/>
                <a:gd name="connsiteY2" fmla="*/ 6283327 h 6283327"/>
                <a:gd name="connsiteX3" fmla="*/ 0 w 12192000"/>
                <a:gd name="connsiteY3" fmla="*/ 6283327 h 6283327"/>
                <a:gd name="connsiteX4" fmla="*/ 0 w 12192000"/>
                <a:gd name="connsiteY4" fmla="*/ 6096001 h 6283327"/>
                <a:gd name="connsiteX5" fmla="*/ 6096000 w 12192000"/>
                <a:gd name="connsiteY5" fmla="*/ 0 h 628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6283327">
                  <a:moveTo>
                    <a:pt x="6096000" y="0"/>
                  </a:moveTo>
                  <a:cubicBezTo>
                    <a:pt x="9462728" y="0"/>
                    <a:pt x="12192000" y="2729272"/>
                    <a:pt x="12192000" y="6096001"/>
                  </a:cubicBezTo>
                  <a:lnTo>
                    <a:pt x="12192000" y="6283327"/>
                  </a:lnTo>
                  <a:lnTo>
                    <a:pt x="0" y="6283327"/>
                  </a:lnTo>
                  <a:lnTo>
                    <a:pt x="0" y="6096001"/>
                  </a:lnTo>
                  <a:cubicBezTo>
                    <a:pt x="0" y="2729272"/>
                    <a:pt x="2729272" y="0"/>
                    <a:pt x="6096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B4C0C6-24AF-E34E-5954-EA777A99D0F1}"/>
                </a:ext>
              </a:extLst>
            </p:cNvPr>
            <p:cNvSpPr/>
            <p:nvPr/>
          </p:nvSpPr>
          <p:spPr>
            <a:xfrm>
              <a:off x="3710590" y="0"/>
              <a:ext cx="4173917" cy="4776827"/>
            </a:xfrm>
            <a:custGeom>
              <a:avLst/>
              <a:gdLst>
                <a:gd name="connsiteX0" fmla="*/ 0 w 4173917"/>
                <a:gd name="connsiteY0" fmla="*/ 0 h 4776827"/>
                <a:gd name="connsiteX1" fmla="*/ 4173917 w 4173917"/>
                <a:gd name="connsiteY1" fmla="*/ 0 h 4776827"/>
                <a:gd name="connsiteX2" fmla="*/ 4173917 w 4173917"/>
                <a:gd name="connsiteY2" fmla="*/ 2716569 h 4776827"/>
                <a:gd name="connsiteX3" fmla="*/ 2507553 w 4173917"/>
                <a:gd name="connsiteY3" fmla="*/ 4761129 h 4776827"/>
                <a:gd name="connsiteX4" fmla="*/ 2404682 w 4173917"/>
                <a:gd name="connsiteY4" fmla="*/ 4776827 h 4776827"/>
                <a:gd name="connsiteX5" fmla="*/ 1769236 w 4173917"/>
                <a:gd name="connsiteY5" fmla="*/ 4776827 h 4776827"/>
                <a:gd name="connsiteX6" fmla="*/ 1666364 w 4173917"/>
                <a:gd name="connsiteY6" fmla="*/ 4761129 h 4776827"/>
                <a:gd name="connsiteX7" fmla="*/ 0 w 4173917"/>
                <a:gd name="connsiteY7" fmla="*/ 2716569 h 477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917" h="4776827">
                  <a:moveTo>
                    <a:pt x="0" y="0"/>
                  </a:moveTo>
                  <a:lnTo>
                    <a:pt x="4173917" y="0"/>
                  </a:lnTo>
                  <a:lnTo>
                    <a:pt x="4173917" y="2716569"/>
                  </a:lnTo>
                  <a:cubicBezTo>
                    <a:pt x="4173917" y="3725092"/>
                    <a:pt x="3458547" y="4566528"/>
                    <a:pt x="2507553" y="4761129"/>
                  </a:cubicBezTo>
                  <a:lnTo>
                    <a:pt x="2404682" y="4776827"/>
                  </a:lnTo>
                  <a:lnTo>
                    <a:pt x="1769236" y="4776827"/>
                  </a:lnTo>
                  <a:lnTo>
                    <a:pt x="1666364" y="4761129"/>
                  </a:lnTo>
                  <a:cubicBezTo>
                    <a:pt x="715373" y="4566528"/>
                    <a:pt x="0" y="3725092"/>
                    <a:pt x="0" y="27165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2353FB9-941F-2043-9AF9-95C4A76FA73D}"/>
                </a:ext>
              </a:extLst>
            </p:cNvPr>
            <p:cNvSpPr/>
            <p:nvPr/>
          </p:nvSpPr>
          <p:spPr>
            <a:xfrm>
              <a:off x="482271" y="0"/>
              <a:ext cx="6040381" cy="6858000"/>
            </a:xfrm>
            <a:custGeom>
              <a:avLst/>
              <a:gdLst>
                <a:gd name="connsiteX0" fmla="*/ 0 w 6040381"/>
                <a:gd name="connsiteY0" fmla="*/ 0 h 6858000"/>
                <a:gd name="connsiteX1" fmla="*/ 6040381 w 6040381"/>
                <a:gd name="connsiteY1" fmla="*/ 0 h 6858000"/>
                <a:gd name="connsiteX2" fmla="*/ 6040381 w 6040381"/>
                <a:gd name="connsiteY2" fmla="*/ 3431941 h 6858000"/>
                <a:gd name="connsiteX3" fmla="*/ 3020191 w 6040381"/>
                <a:gd name="connsiteY3" fmla="*/ 6858000 h 6858000"/>
                <a:gd name="connsiteX4" fmla="*/ 0 w 6040381"/>
                <a:gd name="connsiteY4" fmla="*/ 34319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0381" h="6858000">
                  <a:moveTo>
                    <a:pt x="0" y="0"/>
                  </a:moveTo>
                  <a:lnTo>
                    <a:pt x="6040381" y="0"/>
                  </a:lnTo>
                  <a:lnTo>
                    <a:pt x="6040381" y="3431941"/>
                  </a:lnTo>
                  <a:cubicBezTo>
                    <a:pt x="6040381" y="5324101"/>
                    <a:pt x="4688196" y="6858000"/>
                    <a:pt x="3020191" y="6858000"/>
                  </a:cubicBezTo>
                  <a:cubicBezTo>
                    <a:pt x="1352186" y="6858000"/>
                    <a:pt x="0" y="5324101"/>
                    <a:pt x="0" y="3431941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r="-10264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A186E0-CD65-0240-2B6B-A50323D45702}"/>
                </a:ext>
              </a:extLst>
            </p:cNvPr>
            <p:cNvSpPr/>
            <p:nvPr/>
          </p:nvSpPr>
          <p:spPr>
            <a:xfrm>
              <a:off x="0" y="0"/>
              <a:ext cx="469571" cy="3236686"/>
            </a:xfrm>
            <a:custGeom>
              <a:avLst/>
              <a:gdLst>
                <a:gd name="connsiteX0" fmla="*/ 0 w 647700"/>
                <a:gd name="connsiteY0" fmla="*/ 0 h 4464504"/>
                <a:gd name="connsiteX1" fmla="*/ 647700 w 647700"/>
                <a:gd name="connsiteY1" fmla="*/ 0 h 4464504"/>
                <a:gd name="connsiteX2" fmla="*/ 647700 w 647700"/>
                <a:gd name="connsiteY2" fmla="*/ 4140654 h 4464504"/>
                <a:gd name="connsiteX3" fmla="*/ 323850 w 647700"/>
                <a:gd name="connsiteY3" fmla="*/ 4464504 h 4464504"/>
                <a:gd name="connsiteX4" fmla="*/ 0 w 647700"/>
                <a:gd name="connsiteY4" fmla="*/ 4140654 h 446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4464504">
                  <a:moveTo>
                    <a:pt x="0" y="0"/>
                  </a:moveTo>
                  <a:lnTo>
                    <a:pt x="647700" y="0"/>
                  </a:lnTo>
                  <a:lnTo>
                    <a:pt x="647700" y="4140654"/>
                  </a:lnTo>
                  <a:cubicBezTo>
                    <a:pt x="647700" y="4319511"/>
                    <a:pt x="502707" y="4464504"/>
                    <a:pt x="323850" y="4464504"/>
                  </a:cubicBezTo>
                  <a:cubicBezTo>
                    <a:pt x="144993" y="4464504"/>
                    <a:pt x="0" y="4319511"/>
                    <a:pt x="0" y="414065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82A1FE1-628C-5F1E-894A-4B2B0773CBFA}"/>
                </a:ext>
              </a:extLst>
            </p:cNvPr>
            <p:cNvSpPr/>
            <p:nvPr/>
          </p:nvSpPr>
          <p:spPr>
            <a:xfrm>
              <a:off x="482271" y="1"/>
              <a:ext cx="896869" cy="1990459"/>
            </a:xfrm>
            <a:custGeom>
              <a:avLst/>
              <a:gdLst>
                <a:gd name="connsiteX0" fmla="*/ 0 w 896869"/>
                <a:gd name="connsiteY0" fmla="*/ 0 h 1990459"/>
                <a:gd name="connsiteX1" fmla="*/ 896869 w 896869"/>
                <a:gd name="connsiteY1" fmla="*/ 0 h 1990459"/>
                <a:gd name="connsiteX2" fmla="*/ 896869 w 896869"/>
                <a:gd name="connsiteY2" fmla="*/ 1547762 h 1990459"/>
                <a:gd name="connsiteX3" fmla="*/ 538810 w 896869"/>
                <a:gd name="connsiteY3" fmla="*/ 1987086 h 1990459"/>
                <a:gd name="connsiteX4" fmla="*/ 516705 w 896869"/>
                <a:gd name="connsiteY4" fmla="*/ 1990459 h 1990459"/>
                <a:gd name="connsiteX5" fmla="*/ 380164 w 896869"/>
                <a:gd name="connsiteY5" fmla="*/ 1990459 h 1990459"/>
                <a:gd name="connsiteX6" fmla="*/ 358060 w 896869"/>
                <a:gd name="connsiteY6" fmla="*/ 1987086 h 1990459"/>
                <a:gd name="connsiteX7" fmla="*/ 0 w 896869"/>
                <a:gd name="connsiteY7" fmla="*/ 1547762 h 199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6869" h="1990459">
                  <a:moveTo>
                    <a:pt x="0" y="0"/>
                  </a:moveTo>
                  <a:lnTo>
                    <a:pt x="896869" y="0"/>
                  </a:lnTo>
                  <a:lnTo>
                    <a:pt x="896869" y="1547762"/>
                  </a:lnTo>
                  <a:cubicBezTo>
                    <a:pt x="896869" y="1764468"/>
                    <a:pt x="743154" y="1945271"/>
                    <a:pt x="538810" y="1987086"/>
                  </a:cubicBezTo>
                  <a:lnTo>
                    <a:pt x="516705" y="1990459"/>
                  </a:lnTo>
                  <a:lnTo>
                    <a:pt x="380164" y="1990459"/>
                  </a:lnTo>
                  <a:lnTo>
                    <a:pt x="358060" y="1987086"/>
                  </a:lnTo>
                  <a:cubicBezTo>
                    <a:pt x="153716" y="1945271"/>
                    <a:pt x="0" y="1764468"/>
                    <a:pt x="0" y="15477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935A23-3339-A53D-2063-FEBE2297A80C}"/>
                </a:ext>
              </a:extLst>
            </p:cNvPr>
            <p:cNvSpPr/>
            <p:nvPr/>
          </p:nvSpPr>
          <p:spPr>
            <a:xfrm>
              <a:off x="10677832" y="1"/>
              <a:ext cx="1514168" cy="1748167"/>
            </a:xfrm>
            <a:custGeom>
              <a:avLst/>
              <a:gdLst>
                <a:gd name="connsiteX0" fmla="*/ 0 w 1514168"/>
                <a:gd name="connsiteY0" fmla="*/ 0 h 1748167"/>
                <a:gd name="connsiteX1" fmla="*/ 1514168 w 1514168"/>
                <a:gd name="connsiteY1" fmla="*/ 0 h 1748167"/>
                <a:gd name="connsiteX2" fmla="*/ 1514168 w 1514168"/>
                <a:gd name="connsiteY2" fmla="*/ 991083 h 1748167"/>
                <a:gd name="connsiteX3" fmla="*/ 757084 w 1514168"/>
                <a:gd name="connsiteY3" fmla="*/ 1748167 h 1748167"/>
                <a:gd name="connsiteX4" fmla="*/ 0 w 1514168"/>
                <a:gd name="connsiteY4" fmla="*/ 991083 h 174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168" h="1748167">
                  <a:moveTo>
                    <a:pt x="0" y="0"/>
                  </a:moveTo>
                  <a:lnTo>
                    <a:pt x="1514168" y="0"/>
                  </a:lnTo>
                  <a:lnTo>
                    <a:pt x="1514168" y="991083"/>
                  </a:lnTo>
                  <a:cubicBezTo>
                    <a:pt x="1514168" y="1409208"/>
                    <a:pt x="1175209" y="1748167"/>
                    <a:pt x="757084" y="1748167"/>
                  </a:cubicBezTo>
                  <a:cubicBezTo>
                    <a:pt x="338959" y="1748167"/>
                    <a:pt x="0" y="1409208"/>
                    <a:pt x="0" y="9910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360E0A5-9281-5434-9501-88329B2E67A3}"/>
                </a:ext>
              </a:extLst>
            </p:cNvPr>
            <p:cNvSpPr/>
            <p:nvPr/>
          </p:nvSpPr>
          <p:spPr>
            <a:xfrm>
              <a:off x="6522652" y="0"/>
              <a:ext cx="313460" cy="742950"/>
            </a:xfrm>
            <a:custGeom>
              <a:avLst/>
              <a:gdLst>
                <a:gd name="connsiteX0" fmla="*/ 0 w 313460"/>
                <a:gd name="connsiteY0" fmla="*/ 0 h 742950"/>
                <a:gd name="connsiteX1" fmla="*/ 313460 w 313460"/>
                <a:gd name="connsiteY1" fmla="*/ 0 h 742950"/>
                <a:gd name="connsiteX2" fmla="*/ 313460 w 313460"/>
                <a:gd name="connsiteY2" fmla="*/ 588225 h 742950"/>
                <a:gd name="connsiteX3" fmla="*/ 188317 w 313460"/>
                <a:gd name="connsiteY3" fmla="*/ 741771 h 742950"/>
                <a:gd name="connsiteX4" fmla="*/ 180591 w 313460"/>
                <a:gd name="connsiteY4" fmla="*/ 742950 h 742950"/>
                <a:gd name="connsiteX5" fmla="*/ 132869 w 313460"/>
                <a:gd name="connsiteY5" fmla="*/ 742950 h 742950"/>
                <a:gd name="connsiteX6" fmla="*/ 125144 w 313460"/>
                <a:gd name="connsiteY6" fmla="*/ 741771 h 742950"/>
                <a:gd name="connsiteX7" fmla="*/ 0 w 313460"/>
                <a:gd name="connsiteY7" fmla="*/ 5882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460" h="742950">
                  <a:moveTo>
                    <a:pt x="0" y="0"/>
                  </a:moveTo>
                  <a:lnTo>
                    <a:pt x="313460" y="0"/>
                  </a:lnTo>
                  <a:lnTo>
                    <a:pt x="313460" y="588225"/>
                  </a:lnTo>
                  <a:cubicBezTo>
                    <a:pt x="313460" y="663965"/>
                    <a:pt x="259736" y="727157"/>
                    <a:pt x="188317" y="741771"/>
                  </a:cubicBezTo>
                  <a:lnTo>
                    <a:pt x="180591" y="742950"/>
                  </a:lnTo>
                  <a:lnTo>
                    <a:pt x="132869" y="742950"/>
                  </a:lnTo>
                  <a:lnTo>
                    <a:pt x="125144" y="741771"/>
                  </a:lnTo>
                  <a:cubicBezTo>
                    <a:pt x="53725" y="727157"/>
                    <a:pt x="0" y="663965"/>
                    <a:pt x="0" y="58822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alpha val="20000"/>
                  </a:schemeClr>
                </a:gs>
                <a:gs pos="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836112" y="1089024"/>
            <a:ext cx="4682788" cy="251142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4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36111" y="5500728"/>
            <a:ext cx="4682789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6111" y="5857101"/>
            <a:ext cx="4682789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324198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2025/5/27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667248" y="908344"/>
            <a:ext cx="5425843" cy="2062319"/>
          </a:xfrm>
        </p:spPr>
        <p:txBody>
          <a:bodyPr wrap="square">
            <a:normAutofit fontScale="90000"/>
          </a:bodyPr>
          <a:lstStyle/>
          <a:p>
            <a:r>
              <a:rPr lang="en-US" altLang="zh-CN" sz="6400" b="1" dirty="0">
                <a:solidFill>
                  <a:schemeClr val="accent1">
                    <a:lumMod val="50000"/>
                  </a:schemeClr>
                </a:solidFill>
              </a:rPr>
              <a:t>CS422 Project:</a:t>
            </a:r>
            <a:br>
              <a:rPr lang="en-US" altLang="zh-CN" sz="6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 fontScale="77500" lnSpcReduction="20000"/>
          </a:bodyPr>
          <a:lstStyle/>
          <a:p>
            <a:pPr lvl="0"/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3800" b="1" dirty="0">
                <a:solidFill>
                  <a:schemeClr val="accent1">
                    <a:lumMod val="50000"/>
                  </a:schemeClr>
                </a:solidFill>
              </a:rPr>
              <a:t>Handwritten feature prediction for personality trait analysis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Pengyu Zhao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1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/>
          <p:cNvSpPr>
            <a:spLocks noGrp="1"/>
          </p:cNvSpPr>
          <p:nvPr>
            <p:ph type="title"/>
          </p:nvPr>
        </p:nvSpPr>
        <p:spPr>
          <a:xfrm>
            <a:off x="666750" y="276225"/>
            <a:ext cx="10858500" cy="671418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Dataset Introduction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062EDB3-3702-6543-11B8-27CD95C65755}"/>
              </a:ext>
            </a:extLst>
          </p:cNvPr>
          <p:cNvSpPr txBox="1"/>
          <p:nvPr/>
        </p:nvSpPr>
        <p:spPr>
          <a:xfrm>
            <a:off x="504005" y="1308016"/>
            <a:ext cx="11021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AB5703"/>
                </a:solidFill>
              </a:rPr>
              <a:t>Source: Kaggle - Handwriting Personality Large Dataset</a:t>
            </a:r>
          </a:p>
          <a:p>
            <a:r>
              <a:rPr lang="en-US" altLang="zh-CN" sz="2000" dirty="0">
                <a:solidFill>
                  <a:srgbClr val="AB5703"/>
                </a:solidFill>
              </a:rPr>
              <a:t>Sample size: 4182 records</a:t>
            </a:r>
          </a:p>
          <a:p>
            <a:r>
              <a:rPr lang="en-US" altLang="zh-CN" sz="2000" dirty="0">
                <a:solidFill>
                  <a:srgbClr val="AB5703"/>
                </a:solidFill>
              </a:rPr>
              <a:t>Feature type:</a:t>
            </a:r>
          </a:p>
          <a:p>
            <a:r>
              <a:rPr lang="en-US" altLang="zh-CN" sz="2000" dirty="0">
                <a:solidFill>
                  <a:srgbClr val="AB5703"/>
                </a:solidFill>
              </a:rPr>
              <a:t>	Numerical features (such as letter spacing, row spacing, inclination, etc.)</a:t>
            </a:r>
          </a:p>
          <a:p>
            <a:r>
              <a:rPr lang="en-US" altLang="zh-CN" sz="2000" dirty="0">
                <a:solidFill>
                  <a:srgbClr val="AB5703"/>
                </a:solidFill>
              </a:rPr>
              <a:t>	Category characteristics (gender)</a:t>
            </a:r>
          </a:p>
          <a:p>
            <a:r>
              <a:rPr lang="en-US" altLang="zh-CN" sz="2000" dirty="0">
                <a:solidFill>
                  <a:srgbClr val="AB5703"/>
                </a:solidFill>
              </a:rPr>
              <a:t>Target variable:</a:t>
            </a:r>
          </a:p>
          <a:p>
            <a:r>
              <a:rPr lang="en-US" altLang="zh-CN" sz="2000" dirty="0">
                <a:solidFill>
                  <a:srgbClr val="AB5703"/>
                </a:solidFill>
              </a:rPr>
              <a:t>	Big Five</a:t>
            </a:r>
            <a:r>
              <a:rPr lang="zh-CN" altLang="en-US" sz="2000" dirty="0">
                <a:solidFill>
                  <a:srgbClr val="AB5703"/>
                </a:solidFill>
              </a:rPr>
              <a:t>：</a:t>
            </a:r>
            <a:r>
              <a:rPr lang="en-US" altLang="zh-CN" sz="2000" dirty="0">
                <a:solidFill>
                  <a:srgbClr val="AB5703"/>
                </a:solidFill>
              </a:rPr>
              <a:t>Extraversion</a:t>
            </a:r>
            <a:r>
              <a:rPr lang="zh-CN" altLang="en-US" sz="2000" dirty="0">
                <a:solidFill>
                  <a:srgbClr val="AB5703"/>
                </a:solidFill>
              </a:rPr>
              <a:t>、</a:t>
            </a:r>
            <a:r>
              <a:rPr lang="en-US" altLang="zh-CN" sz="2000" dirty="0">
                <a:solidFill>
                  <a:srgbClr val="AB5703"/>
                </a:solidFill>
              </a:rPr>
              <a:t>Neuroticism</a:t>
            </a:r>
            <a:r>
              <a:rPr lang="zh-CN" altLang="en-US" sz="2000" dirty="0">
                <a:solidFill>
                  <a:srgbClr val="AB5703"/>
                </a:solidFill>
              </a:rPr>
              <a:t>、</a:t>
            </a:r>
            <a:r>
              <a:rPr lang="en-US" altLang="zh-CN" sz="2000" dirty="0">
                <a:solidFill>
                  <a:srgbClr val="AB5703"/>
                </a:solidFill>
              </a:rPr>
              <a:t>Agreeableness</a:t>
            </a:r>
            <a:r>
              <a:rPr lang="zh-CN" altLang="en-US" sz="2000" dirty="0">
                <a:solidFill>
                  <a:srgbClr val="AB5703"/>
                </a:solidFill>
              </a:rPr>
              <a:t>、</a:t>
            </a:r>
            <a:r>
              <a:rPr lang="en-US" altLang="zh-CN" sz="2000" dirty="0">
                <a:solidFill>
                  <a:srgbClr val="AB5703"/>
                </a:solidFill>
              </a:rPr>
              <a:t>Conscientiousness</a:t>
            </a:r>
            <a:r>
              <a:rPr lang="zh-CN" altLang="en-US" sz="2000" dirty="0">
                <a:solidFill>
                  <a:srgbClr val="AB5703"/>
                </a:solidFill>
              </a:rPr>
              <a:t>、</a:t>
            </a:r>
            <a:r>
              <a:rPr lang="en-US" altLang="zh-CN" sz="2000" dirty="0">
                <a:solidFill>
                  <a:srgbClr val="AB5703"/>
                </a:solidFill>
              </a:rPr>
              <a:t>			    Openness</a:t>
            </a:r>
            <a:endParaRPr lang="zh-CN" altLang="en-US" sz="2000" dirty="0">
              <a:solidFill>
                <a:srgbClr val="AB5703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E41A81-0BF9-030D-7EFE-94F2153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5" y="3979180"/>
            <a:ext cx="3053236" cy="28334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036FAC-5E9D-08D4-39CA-8E994C10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612" y="3862561"/>
            <a:ext cx="5065326" cy="148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40DC3B-13E6-1FC4-328E-1E566AF4F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241" y="5347799"/>
            <a:ext cx="5040068" cy="148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653535-5D2D-7C02-2698-3B3010383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309" y="5256751"/>
            <a:ext cx="2422901" cy="1555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5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D982E-4D23-9142-163D-D82D87040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13378C55-1151-170E-C20D-F96EF193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76225"/>
            <a:ext cx="10858500" cy="671418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Data preprocessing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10687B3B-DC8F-58D2-AF22-2A9662E4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33" y="3429000"/>
            <a:ext cx="3800475" cy="666750"/>
          </a:xfrm>
          <a:prstGeom prst="rect">
            <a:avLst/>
          </a:prstGeom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2BEE8BB8-5068-6359-7522-5741D5C00F07}"/>
              </a:ext>
            </a:extLst>
          </p:cNvPr>
          <p:cNvSpPr txBox="1"/>
          <p:nvPr/>
        </p:nvSpPr>
        <p:spPr>
          <a:xfrm>
            <a:off x="981011" y="1822992"/>
            <a:ext cx="11021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Numerical features: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StandardScaler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B5703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Category feature: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OneHotEncoder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AB5703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Training/testing set division: 80%/20%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Encapsulating a Unified Preprocessing Process with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ColumnTransformer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B5703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82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Model selection and training</a:t>
            </a:r>
            <a:endParaRPr 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798FD51-D54B-CCB2-A8E5-FE732680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80" y="4123884"/>
            <a:ext cx="3641164" cy="25857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5EB161D-21EB-3608-403B-642AC7024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84" y="3738373"/>
            <a:ext cx="2823863" cy="319888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41FBBE7-2F81-34BB-4652-97C109FA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56" y="4227622"/>
            <a:ext cx="3424928" cy="25864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D1EBB9C-9A86-7FA7-8282-5918D04169D3}"/>
              </a:ext>
            </a:extLst>
          </p:cNvPr>
          <p:cNvSpPr txBox="1"/>
          <p:nvPr/>
        </p:nvSpPr>
        <p:spPr>
          <a:xfrm>
            <a:off x="1205070" y="1707048"/>
            <a:ext cx="9634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B5703"/>
                </a:solidFill>
              </a:rPr>
              <a:t>Multiple regression models were used for comparison:</a:t>
            </a:r>
          </a:p>
          <a:p>
            <a:pPr lvl="1"/>
            <a:r>
              <a:rPr lang="en-US" altLang="zh-CN" dirty="0">
                <a:solidFill>
                  <a:srgbClr val="AB5703"/>
                </a:solidFill>
              </a:rPr>
              <a:t>Random Forest </a:t>
            </a:r>
          </a:p>
          <a:p>
            <a:pPr lvl="1"/>
            <a:r>
              <a:rPr lang="en-US" altLang="zh-CN" dirty="0">
                <a:solidFill>
                  <a:srgbClr val="AB5703"/>
                </a:solidFill>
              </a:rPr>
              <a:t>Regression </a:t>
            </a:r>
            <a:r>
              <a:rPr lang="en-US" altLang="zh-CN" dirty="0" err="1">
                <a:solidFill>
                  <a:srgbClr val="AB5703"/>
                </a:solidFill>
              </a:rPr>
              <a:t>XGBoost</a:t>
            </a:r>
            <a:r>
              <a:rPr lang="en-US" altLang="zh-CN" dirty="0">
                <a:solidFill>
                  <a:srgbClr val="AB5703"/>
                </a:solidFill>
              </a:rPr>
              <a:t> </a:t>
            </a:r>
          </a:p>
          <a:p>
            <a:pPr lvl="1"/>
            <a:r>
              <a:rPr lang="en-US" altLang="zh-CN" dirty="0">
                <a:solidFill>
                  <a:srgbClr val="AB5703"/>
                </a:solidFill>
              </a:rPr>
              <a:t>Regression Linear </a:t>
            </a:r>
          </a:p>
          <a:p>
            <a:r>
              <a:rPr lang="en-US" altLang="zh-CN" dirty="0">
                <a:solidFill>
                  <a:srgbClr val="AB5703"/>
                </a:solidFill>
              </a:rPr>
              <a:t>Regression Model training and evaluation:</a:t>
            </a:r>
          </a:p>
          <a:p>
            <a:pPr lvl="1"/>
            <a:r>
              <a:rPr lang="en-US" altLang="zh-CN" dirty="0">
                <a:solidFill>
                  <a:srgbClr val="AB5703"/>
                </a:solidFill>
              </a:rPr>
              <a:t>Perform cross validation using </a:t>
            </a:r>
            <a:r>
              <a:rPr lang="en-US" altLang="zh-CN" dirty="0" err="1">
                <a:solidFill>
                  <a:srgbClr val="AB5703"/>
                </a:solidFill>
              </a:rPr>
              <a:t>cross_ra_score</a:t>
            </a:r>
            <a:endParaRPr lang="en-US" altLang="zh-CN" dirty="0">
              <a:solidFill>
                <a:srgbClr val="AB5703"/>
              </a:solidFill>
            </a:endParaRPr>
          </a:p>
          <a:p>
            <a:pPr lvl="1"/>
            <a:r>
              <a:rPr lang="en-US" altLang="zh-CN" dirty="0">
                <a:solidFill>
                  <a:srgbClr val="AB5703"/>
                </a:solidFill>
              </a:rPr>
              <a:t>Output R ² and Mean Square Error (MSE) metrics</a:t>
            </a:r>
            <a:endParaRPr lang="zh-CN" altLang="en-US" dirty="0">
              <a:solidFill>
                <a:srgbClr val="AB570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0A2D2C-34A4-07E8-C38D-3918347C89C5}"/>
              </a:ext>
            </a:extLst>
          </p:cNvPr>
          <p:cNvSpPr txBox="1"/>
          <p:nvPr/>
        </p:nvSpPr>
        <p:spPr>
          <a:xfrm>
            <a:off x="7835984" y="336904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Here is an example of an image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35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2283" y="1352687"/>
            <a:ext cx="4974794" cy="1912811"/>
          </a:xfrm>
        </p:spPr>
        <p:txBody>
          <a:bodyPr wrap="square">
            <a:normAutofit/>
          </a:bodyPr>
          <a:lstStyle/>
          <a:p>
            <a:r>
              <a:rPr lang="en-US" dirty="0"/>
              <a:t>03.</a:t>
            </a:r>
            <a:r>
              <a:rPr kumimoji="1" lang="en-US" altLang="zh-CN" sz="3200" b="1" dirty="0">
                <a:solidFill>
                  <a:schemeClr val="tx1"/>
                </a:solidFill>
              </a:rPr>
              <a:t> Achievement display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/>
                </a:solidFill>
              </a:rPr>
              <a:t>Core data visualization and Model performance indicators.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91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Comparison of Model Performance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EF3B7F6-4C66-171E-5C38-2FE6D925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9" y="2414966"/>
            <a:ext cx="5534022" cy="15832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BC26712-43F2-04F0-5795-687BA248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54" y="2500043"/>
            <a:ext cx="5246191" cy="149818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35E2182-4614-50F5-0148-7D2884CEF90E}"/>
              </a:ext>
            </a:extLst>
          </p:cNvPr>
          <p:cNvSpPr txBox="1"/>
          <p:nvPr/>
        </p:nvSpPr>
        <p:spPr>
          <a:xfrm>
            <a:off x="1671354" y="4699168"/>
            <a:ext cx="927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B5703"/>
                </a:solidFill>
              </a:rPr>
              <a:t>Best Model: </a:t>
            </a:r>
            <a:r>
              <a:rPr lang="en-US" altLang="zh-CN" dirty="0" err="1">
                <a:solidFill>
                  <a:srgbClr val="AB5703"/>
                </a:solidFill>
              </a:rPr>
              <a:t>XGBoost</a:t>
            </a:r>
            <a:r>
              <a:rPr lang="en-US" altLang="zh-CN" dirty="0">
                <a:solidFill>
                  <a:srgbClr val="AB5703"/>
                </a:solidFill>
              </a:rPr>
              <a:t> (After optimization)</a:t>
            </a:r>
          </a:p>
          <a:p>
            <a:r>
              <a:rPr lang="en-US" altLang="zh-CN" dirty="0">
                <a:solidFill>
                  <a:srgbClr val="AB5703"/>
                </a:solidFill>
              </a:rPr>
              <a:t>However, certain personality dimensions (such as Extraversion) are still difficult to predict</a:t>
            </a:r>
            <a:endParaRPr lang="zh-CN" altLang="en-US" dirty="0">
              <a:solidFill>
                <a:srgbClr val="AB570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27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B2D6F-B0C3-4011-A752-550473E1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E5F022BB-13E4-FABD-6A27-964F3E0F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76225"/>
            <a:ext cx="10858500" cy="671418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Model tuning participates in optimization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626B271-4740-FBF1-C314-76B6825E5F80}"/>
              </a:ext>
            </a:extLst>
          </p:cNvPr>
          <p:cNvSpPr txBox="1"/>
          <p:nvPr/>
        </p:nvSpPr>
        <p:spPr>
          <a:xfrm>
            <a:off x="666751" y="1871437"/>
            <a:ext cx="969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Grid search parameter tuning for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XGBoost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	The parameter range includes: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n_estimators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x_depth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learning_rate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The optimal parameter combination significantly improves model stability.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Using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GridSearchCV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for automatic search and cross validation.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B5703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8AC7FD-E690-4204-4712-D45AB37B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291840"/>
            <a:ext cx="4622800" cy="35661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552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36C9E-1C64-F388-2A8F-DA70F37F3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52EE6D07-5174-CECE-1C70-B62CC079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76225"/>
            <a:ext cx="10858500" cy="671418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Explanatory Analysis (SHAP)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ED6B803-7101-959F-1F3F-A0BE1ED222FE}"/>
              </a:ext>
            </a:extLst>
          </p:cNvPr>
          <p:cNvSpPr txBox="1"/>
          <p:nvPr/>
        </p:nvSpPr>
        <p:spPr>
          <a:xfrm>
            <a:off x="981011" y="1822992"/>
            <a:ext cx="1054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Using SHAP to analyze the contribution of features to personality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Visual display: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SHAP summary plot displays influence ranking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Force plot displays individual sample explanations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Discovering that factors such as "letter height" and "line spacing" are highly correlated with Openness and Conscientiousness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AB5703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1D1179-4ED2-B0EF-17AD-81CE9706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40" y="3530600"/>
            <a:ext cx="2878165" cy="321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874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900" y="1745635"/>
            <a:ext cx="6108700" cy="1912811"/>
          </a:xfrm>
        </p:spPr>
        <p:txBody>
          <a:bodyPr wrap="square">
            <a:normAutofit/>
          </a:bodyPr>
          <a:lstStyle/>
          <a:p>
            <a:r>
              <a:rPr lang="en-US" dirty="0"/>
              <a:t>04.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3200" b="1" dirty="0"/>
              <a:t>Conclusion and Prospect</a:t>
            </a:r>
            <a:br>
              <a:rPr kumimoji="1" lang="zh-CN" altLang="en-US" sz="3200" b="1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/>
                </a:solidFill>
              </a:rPr>
              <a:t>Main conclusions and improvement directions.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55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6BF39-2EF0-FFBB-4EAC-92EAA11E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6C904F80-BE1D-1F19-00DB-1C220A4C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76225"/>
            <a:ext cx="10858500" cy="671418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AC351B2-CE04-D172-BA54-39D78988E840}"/>
              </a:ext>
            </a:extLst>
          </p:cNvPr>
          <p:cNvSpPr txBox="1"/>
          <p:nvPr/>
        </p:nvSpPr>
        <p:spPr>
          <a:xfrm>
            <a:off x="768350" y="1249137"/>
            <a:ext cx="110299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br>
              <a:rPr lang="en-US" altLang="zh-CN" sz="2000" b="0" i="0" dirty="0">
                <a:effectLst/>
                <a:latin typeface="system-ui"/>
              </a:rPr>
            </a:b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Model selection and reasons In this project, we compared and evaluated three mainstream regression models: Random Forest Regression,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Regression (Extreme Gradient Boosting Regression), and Linear Regression, which represent ensemble learning, gradient boosting, and basic linear modeling methods, respectively.</a:t>
            </a:r>
          </a:p>
          <a:p>
            <a:pPr algn="l">
              <a:buNone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We ultimately chose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(optimized) as the best model for this project for the following reasons:</a:t>
            </a:r>
          </a:p>
          <a:p>
            <a:pPr algn="l">
              <a:buNone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Superior prediction performance: Among the five personality traits predicted, the optimized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model is superior to other models in terms of average R ² score and mean square error (MSE), especially in terms of Consistent ness and Openness.</a:t>
            </a:r>
          </a:p>
          <a:p>
            <a:pPr algn="l">
              <a:buNone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Strong robustness and good generalization ability: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has excellent regularization mechanisms (L1 and L2), which can effectively prevent overfitting. It also performs stably in cross validation with low standard deviation.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213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2DB11-A20B-4F71-D076-4D4FAD80F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FA83C8CA-8BE9-883A-1FFD-40343E54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76225"/>
            <a:ext cx="10858500" cy="671418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8AAA144-0EA4-01F9-7165-B5C6B28895DD}"/>
              </a:ext>
            </a:extLst>
          </p:cNvPr>
          <p:cNvSpPr txBox="1"/>
          <p:nvPr/>
        </p:nvSpPr>
        <p:spPr>
          <a:xfrm>
            <a:off x="666750" y="1541237"/>
            <a:ext cx="96964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Flexible feature processing: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can automatically handle non-linear feature relationships, is insensitive to feature scaling, and can also handle high-dimensional sparse data well.</a:t>
            </a:r>
          </a:p>
          <a:p>
            <a:pPr algn="l">
              <a:buNone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Strong tuning ability: Compared to random forests and linear regression,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provides more tuning space (such as learning rate, subsample ratio, maximum depth, etc.), which can further optimize model performance through grid search.</a:t>
            </a:r>
          </a:p>
          <a:p>
            <a:pPr algn="l">
              <a:buNone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Good compatibility and strong interpretability: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can seamlessly integrate with SHAP tools, facilitating model interpretability analysis and helping us identify key handwritten features that affect personality traits.</a:t>
            </a:r>
          </a:p>
          <a:p>
            <a:pPr algn="l"/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Overall, the </a:t>
            </a:r>
            <a:r>
              <a:rPr lang="en-US" altLang="zh-CN" sz="2400" b="0" i="0" dirty="0" err="1">
                <a:solidFill>
                  <a:srgbClr val="AB5703"/>
                </a:solidFill>
                <a:effectLst/>
                <a:latin typeface="system-ui"/>
              </a:rPr>
              <a:t>XGBoost</a:t>
            </a: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 (optimized) model has achieved a good balance between performance and interpretability, making it the most suitable final model for this project.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0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E57BB-D324-3B5A-C0B8-E80AD7F5E81D}"/>
              </a:ext>
            </a:extLst>
          </p:cNvPr>
          <p:cNvGrpSpPr/>
          <p:nvPr/>
        </p:nvGrpSpPr>
        <p:grpSpPr>
          <a:xfrm>
            <a:off x="1425713" y="1116739"/>
            <a:ext cx="9167239" cy="4624522"/>
            <a:chOff x="747483" y="1165056"/>
            <a:chExt cx="9167239" cy="46245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B636B5-2BF5-C616-7542-D43CF93DCCAC}"/>
                </a:ext>
              </a:extLst>
            </p:cNvPr>
            <p:cNvGrpSpPr/>
            <p:nvPr/>
          </p:nvGrpSpPr>
          <p:grpSpPr>
            <a:xfrm>
              <a:off x="3843232" y="1165056"/>
              <a:ext cx="2444900" cy="830997"/>
              <a:chOff x="3843232" y="1165056"/>
              <a:chExt cx="2444900" cy="83099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832FC0-C829-EE28-6F76-5A086ECCB3DE}"/>
                  </a:ext>
                </a:extLst>
              </p:cNvPr>
              <p:cNvSpPr txBox="1"/>
              <p:nvPr/>
            </p:nvSpPr>
            <p:spPr>
              <a:xfrm>
                <a:off x="3843232" y="1165056"/>
                <a:ext cx="244490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ctr" anchorCtr="0">
                <a:spAutoFit/>
              </a:bodyPr>
              <a:lstStyle/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en-US" altLang="zh-CN" sz="4800" b="1" dirty="0">
                    <a:solidFill>
                      <a:schemeClr val="accent1"/>
                    </a:solidFill>
                  </a:rPr>
                  <a:t>Agenda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58426E-6455-FBCD-7D0D-4016FFFECAA5}"/>
                </a:ext>
              </a:extLst>
            </p:cNvPr>
            <p:cNvGrpSpPr/>
            <p:nvPr/>
          </p:nvGrpSpPr>
          <p:grpSpPr>
            <a:xfrm>
              <a:off x="747483" y="3767880"/>
              <a:ext cx="2387602" cy="2021698"/>
              <a:chOff x="747483" y="3771255"/>
              <a:chExt cx="2387602" cy="202169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9D0BAE1-6294-D1EB-8362-5992655B24BD}"/>
                  </a:ext>
                </a:extLst>
              </p:cNvPr>
              <p:cNvGrpSpPr/>
              <p:nvPr/>
            </p:nvGrpSpPr>
            <p:grpSpPr>
              <a:xfrm>
                <a:off x="747484" y="4749600"/>
                <a:ext cx="2387601" cy="1043353"/>
                <a:chOff x="660400" y="4334130"/>
                <a:chExt cx="2387601" cy="104335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16BFC9B-EC3E-1DA4-440F-C91E26A7E57C}"/>
                    </a:ext>
                  </a:extLst>
                </p:cNvPr>
                <p:cNvSpPr/>
                <p:nvPr/>
              </p:nvSpPr>
              <p:spPr>
                <a:xfrm>
                  <a:off x="660400" y="4334130"/>
                  <a:ext cx="2088814" cy="464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Problem Statement</a:t>
                  </a:r>
                  <a:endParaRPr kumimoji="1"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D42D270-9694-A607-F9F3-992E0BC6811B}"/>
                    </a:ext>
                  </a:extLst>
                </p:cNvPr>
                <p:cNvSpPr/>
                <p:nvPr/>
              </p:nvSpPr>
              <p:spPr>
                <a:xfrm>
                  <a:off x="660401" y="4736501"/>
                  <a:ext cx="2387600" cy="6409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Core research questions and existing challenges.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3B289B1-FC12-C897-4C63-39F075B2BBB6}"/>
                  </a:ext>
                </a:extLst>
              </p:cNvPr>
              <p:cNvSpPr/>
              <p:nvPr/>
            </p:nvSpPr>
            <p:spPr>
              <a:xfrm>
                <a:off x="747483" y="3771255"/>
                <a:ext cx="2387601" cy="10491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5400" b="1" dirty="0">
                    <a:solidFill>
                      <a:schemeClr val="tx2"/>
                    </a:solidFill>
                  </a:rPr>
                  <a:t>01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D40CEB9-7CA2-AE49-CF9C-CD2991F56ACE}"/>
                </a:ext>
              </a:extLst>
            </p:cNvPr>
            <p:cNvGrpSpPr/>
            <p:nvPr/>
          </p:nvGrpSpPr>
          <p:grpSpPr>
            <a:xfrm>
              <a:off x="2906583" y="3298225"/>
              <a:ext cx="2387601" cy="1979220"/>
              <a:chOff x="3513085" y="3246702"/>
              <a:chExt cx="2387601" cy="197922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F6C926D-FB9B-7607-43C3-99F6B023755A}"/>
                  </a:ext>
                </a:extLst>
              </p:cNvPr>
              <p:cNvGrpSpPr/>
              <p:nvPr/>
            </p:nvGrpSpPr>
            <p:grpSpPr>
              <a:xfrm>
                <a:off x="3513085" y="4182569"/>
                <a:ext cx="2387601" cy="1043353"/>
                <a:chOff x="660400" y="4334130"/>
                <a:chExt cx="2387601" cy="1043353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A4BEA30-F4C1-1C23-99B8-195942EE83D4}"/>
                    </a:ext>
                  </a:extLst>
                </p:cNvPr>
                <p:cNvSpPr/>
                <p:nvPr/>
              </p:nvSpPr>
              <p:spPr>
                <a:xfrm>
                  <a:off x="660400" y="4334130"/>
                  <a:ext cx="1734550" cy="464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accent1"/>
                      </a:solidFill>
                    </a:rPr>
                    <a:t>Methodological</a:t>
                  </a:r>
                  <a:endParaRPr kumimoji="1"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118D6F7-EA71-8571-1623-69401187F332}"/>
                    </a:ext>
                  </a:extLst>
                </p:cNvPr>
                <p:cNvSpPr/>
                <p:nvPr/>
              </p:nvSpPr>
              <p:spPr>
                <a:xfrm>
                  <a:off x="660401" y="4736501"/>
                  <a:ext cx="2387600" cy="6409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Notebook Technology Stack Icon Display.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4548C8C-ABD4-1D7D-5BC5-8DA28A34100D}"/>
                  </a:ext>
                </a:extLst>
              </p:cNvPr>
              <p:cNvSpPr/>
              <p:nvPr/>
            </p:nvSpPr>
            <p:spPr>
              <a:xfrm>
                <a:off x="3513085" y="3246702"/>
                <a:ext cx="2387601" cy="10491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5400" b="1" dirty="0">
                    <a:solidFill>
                      <a:schemeClr val="accent1"/>
                    </a:solidFill>
                  </a:rPr>
                  <a:t>02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D9FF9C-F168-79FB-23C6-4BA4D7499643}"/>
                </a:ext>
              </a:extLst>
            </p:cNvPr>
            <p:cNvGrpSpPr/>
            <p:nvPr/>
          </p:nvGrpSpPr>
          <p:grpSpPr>
            <a:xfrm>
              <a:off x="5065682" y="3767880"/>
              <a:ext cx="2387602" cy="2021698"/>
              <a:chOff x="747483" y="3771255"/>
              <a:chExt cx="2387602" cy="202169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4E1ECFA-4707-C772-6481-3769FF7D9992}"/>
                  </a:ext>
                </a:extLst>
              </p:cNvPr>
              <p:cNvGrpSpPr/>
              <p:nvPr/>
            </p:nvGrpSpPr>
            <p:grpSpPr>
              <a:xfrm>
                <a:off x="747484" y="4749600"/>
                <a:ext cx="2387601" cy="1043353"/>
                <a:chOff x="660400" y="4334130"/>
                <a:chExt cx="2387601" cy="104335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39AACF-831C-AA65-3040-794023AE8380}"/>
                    </a:ext>
                  </a:extLst>
                </p:cNvPr>
                <p:cNvSpPr/>
                <p:nvPr/>
              </p:nvSpPr>
              <p:spPr>
                <a:xfrm>
                  <a:off x="660400" y="4334130"/>
                  <a:ext cx="2258733" cy="464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Achievement display</a:t>
                  </a:r>
                  <a:endParaRPr kumimoji="1"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7596DD0-6638-A08B-C15E-8C494751FCBA}"/>
                    </a:ext>
                  </a:extLst>
                </p:cNvPr>
                <p:cNvSpPr/>
                <p:nvPr/>
              </p:nvSpPr>
              <p:spPr>
                <a:xfrm>
                  <a:off x="660401" y="4736501"/>
                  <a:ext cx="2387600" cy="6409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Core data visualization and Model performance indicators.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ADE2C3-5AAD-877F-6B10-C99EB356ACB5}"/>
                  </a:ext>
                </a:extLst>
              </p:cNvPr>
              <p:cNvSpPr/>
              <p:nvPr/>
            </p:nvSpPr>
            <p:spPr>
              <a:xfrm>
                <a:off x="747483" y="3771255"/>
                <a:ext cx="2387601" cy="10491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5400" b="1" dirty="0">
                    <a:solidFill>
                      <a:schemeClr val="tx2"/>
                    </a:solidFill>
                  </a:rPr>
                  <a:t>03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7D34E02-AC74-A07A-E0ED-2FDFDF397E34}"/>
                </a:ext>
              </a:extLst>
            </p:cNvPr>
            <p:cNvGrpSpPr/>
            <p:nvPr/>
          </p:nvGrpSpPr>
          <p:grpSpPr>
            <a:xfrm>
              <a:off x="7224782" y="3298225"/>
              <a:ext cx="2689940" cy="1979220"/>
              <a:chOff x="3513085" y="3246702"/>
              <a:chExt cx="2689940" cy="197922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17B5766-583F-0579-017F-0F6433B51888}"/>
                  </a:ext>
                </a:extLst>
              </p:cNvPr>
              <p:cNvGrpSpPr/>
              <p:nvPr/>
            </p:nvGrpSpPr>
            <p:grpSpPr>
              <a:xfrm>
                <a:off x="3513085" y="4182569"/>
                <a:ext cx="2689940" cy="1043353"/>
                <a:chOff x="660400" y="4334130"/>
                <a:chExt cx="2689940" cy="1043353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EACA6E4-5A16-2865-647B-E429DBB692A9}"/>
                    </a:ext>
                  </a:extLst>
                </p:cNvPr>
                <p:cNvSpPr/>
                <p:nvPr/>
              </p:nvSpPr>
              <p:spPr>
                <a:xfrm>
                  <a:off x="660400" y="4334130"/>
                  <a:ext cx="2689940" cy="464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accent1"/>
                      </a:solidFill>
                    </a:rPr>
                    <a:t>Conclusion and Prospect</a:t>
                  </a:r>
                  <a:endParaRPr kumimoji="1"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D57DB35-931E-3AB8-63A5-71C44AA3D31B}"/>
                    </a:ext>
                  </a:extLst>
                </p:cNvPr>
                <p:cNvSpPr/>
                <p:nvPr/>
              </p:nvSpPr>
              <p:spPr>
                <a:xfrm>
                  <a:off x="660401" y="4736501"/>
                  <a:ext cx="2627726" cy="6409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Main conclusions and improvement directions.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E0C6C9-F9F8-1C93-49A0-84E8671AEAF1}"/>
                  </a:ext>
                </a:extLst>
              </p:cNvPr>
              <p:cNvSpPr/>
              <p:nvPr/>
            </p:nvSpPr>
            <p:spPr>
              <a:xfrm>
                <a:off x="3513085" y="3246702"/>
                <a:ext cx="2387601" cy="10491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5400" b="1" dirty="0">
                    <a:solidFill>
                      <a:schemeClr val="accent1"/>
                    </a:solidFill>
                  </a:rPr>
                  <a:t>04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132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59FBB-71A2-99CC-C553-3C139877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22">
            <a:extLst>
              <a:ext uri="{FF2B5EF4-FFF2-40B4-BE49-F238E27FC236}">
                <a16:creationId xmlns:a16="http://schemas.microsoft.com/office/drawing/2014/main" id="{9FAE18B8-4ADC-00DC-ADD5-10AE85B6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276225"/>
            <a:ext cx="10858500" cy="671418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Improvement direction</a:t>
            </a:r>
            <a:endParaRPr 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CBE5A4D-DAE1-47B1-DDC1-B0AD2D3C7301}"/>
              </a:ext>
            </a:extLst>
          </p:cNvPr>
          <p:cNvSpPr txBox="1"/>
          <p:nvPr/>
        </p:nvSpPr>
        <p:spPr>
          <a:xfrm>
            <a:off x="1009650" y="1630137"/>
            <a:ext cx="8756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Modeling each dimension separately to improve personalized prediction;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Introducing deep learning and image data to enhance feature expression;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AB5703"/>
                </a:solidFill>
                <a:effectLst/>
                <a:latin typeface="system-ui"/>
              </a:rPr>
              <a:t>Increase fairness and generalization evaluation.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59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7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1504335"/>
            <a:ext cx="4650387" cy="1912811"/>
          </a:xfrm>
        </p:spPr>
        <p:txBody>
          <a:bodyPr wrap="square">
            <a:normAutofit/>
          </a:bodyPr>
          <a:lstStyle/>
          <a:p>
            <a:pPr lvl="0"/>
            <a:r>
              <a:rPr lang="en-US" dirty="0"/>
              <a:t>01. Problem Statement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/>
                </a:solidFill>
              </a:rPr>
              <a:t>Core research questions and existing challenges.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88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1B2084-334D-3597-1D69-2599825EF7A8}"/>
              </a:ext>
            </a:extLst>
          </p:cNvPr>
          <p:cNvGrpSpPr/>
          <p:nvPr/>
        </p:nvGrpSpPr>
        <p:grpSpPr>
          <a:xfrm>
            <a:off x="660400" y="1567306"/>
            <a:ext cx="10039051" cy="5290694"/>
            <a:chOff x="660400" y="1567306"/>
            <a:chExt cx="10039051" cy="52906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5D1AED-E22D-521A-5456-F1D2616697F9}"/>
                </a:ext>
              </a:extLst>
            </p:cNvPr>
            <p:cNvSpPr>
              <a:spLocks/>
            </p:cNvSpPr>
            <p:nvPr/>
          </p:nvSpPr>
          <p:spPr>
            <a:xfrm>
              <a:off x="660400" y="1567306"/>
              <a:ext cx="9991451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Traditional personality assessment relies on subjective questionnaires (such as the Big Five scale), and there are:</a:t>
              </a:r>
              <a:endPara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FB8E34E-157F-DB2F-B613-B2726E566585}"/>
                </a:ext>
              </a:extLst>
            </p:cNvPr>
            <p:cNvGrpSpPr/>
            <p:nvPr/>
          </p:nvGrpSpPr>
          <p:grpSpPr>
            <a:xfrm>
              <a:off x="1657876" y="2965184"/>
              <a:ext cx="9041575" cy="3892816"/>
              <a:chOff x="1657876" y="2965184"/>
              <a:chExt cx="9041575" cy="38928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3996928-D67C-2D50-8C9A-66BCCF354C22}"/>
                  </a:ext>
                </a:extLst>
              </p:cNvPr>
              <p:cNvGrpSpPr/>
              <p:nvPr/>
            </p:nvGrpSpPr>
            <p:grpSpPr>
              <a:xfrm>
                <a:off x="1657876" y="4159000"/>
                <a:ext cx="2182877" cy="2699000"/>
                <a:chOff x="2518530" y="4159000"/>
                <a:chExt cx="2182877" cy="269900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0E34821-DCF1-5AC2-C07D-F60E72CCE13D}"/>
                    </a:ext>
                  </a:extLst>
                </p:cNvPr>
                <p:cNvGrpSpPr/>
                <p:nvPr/>
              </p:nvGrpSpPr>
              <p:grpSpPr>
                <a:xfrm>
                  <a:off x="2518530" y="4159000"/>
                  <a:ext cx="540000" cy="2699000"/>
                  <a:chOff x="1465936" y="4159000"/>
                  <a:chExt cx="540000" cy="2699000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78BE339-9948-E879-CB8D-2D6D883099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5936" y="4459697"/>
                    <a:ext cx="0" cy="2398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4270F004-212C-C24E-B2AE-962DC96B773D}"/>
                      </a:ext>
                    </a:extLst>
                  </p:cNvPr>
                  <p:cNvGrpSpPr/>
                  <p:nvPr/>
                </p:nvGrpSpPr>
                <p:grpSpPr>
                  <a:xfrm>
                    <a:off x="1465936" y="4159000"/>
                    <a:ext cx="540000" cy="540000"/>
                    <a:chOff x="8161012" y="5599496"/>
                    <a:chExt cx="540000" cy="540000"/>
                  </a:xfrm>
                </p:grpSpPr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DF0ACC6D-3705-F69C-5054-4FE6B2A7AD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161012" y="5599496"/>
                      <a:ext cx="540000" cy="54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  <a:ln w="12700" cap="flat">
                      <a:noFill/>
                      <a:prstDash val="solid"/>
                      <a:miter/>
                    </a:ln>
                    <a:effectLst>
                      <a:outerShdw blurRad="127000" dist="63500" dir="2700000" algn="tl" rotWithShape="0">
                        <a:schemeClr val="accent1">
                          <a:alpha val="40000"/>
                        </a:schemeClr>
                      </a:outerShdw>
                    </a:effectLst>
                  </p:spPr>
                  <p:txBody>
                    <a:bodyPr rtlCol="0" anchor="ctr"/>
                    <a:lstStyle>
                      <a:defPPr>
                        <a:defRPr lang="zh-CN"/>
                      </a:defPPr>
                      <a:lvl1pPr>
                        <a:defRPr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</a:lstStyle>
                    <a:p>
                      <a:endParaRPr lang="zh-CN" altLang="en-US" dirty="0"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217C2AFA-60C0-692F-82FA-9CC1D706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3144" y="5729334"/>
                      <a:ext cx="255736" cy="280324"/>
                    </a:xfrm>
                    <a:custGeom>
                      <a:avLst/>
                      <a:gdLst>
                        <a:gd name="connsiteX0" fmla="*/ 248770 w 495300"/>
                        <a:gd name="connsiteY0" fmla="*/ 621 h 542925"/>
                        <a:gd name="connsiteX1" fmla="*/ 496420 w 495300"/>
                        <a:gd name="connsiteY1" fmla="*/ 248271 h 542925"/>
                        <a:gd name="connsiteX2" fmla="*/ 324017 w 495300"/>
                        <a:gd name="connsiteY2" fmla="*/ 484491 h 542925"/>
                        <a:gd name="connsiteX3" fmla="*/ 346877 w 495300"/>
                        <a:gd name="connsiteY3" fmla="*/ 524496 h 542925"/>
                        <a:gd name="connsiteX4" fmla="*/ 420220 w 495300"/>
                        <a:gd name="connsiteY4" fmla="*/ 524496 h 542925"/>
                        <a:gd name="connsiteX5" fmla="*/ 420220 w 495300"/>
                        <a:gd name="connsiteY5" fmla="*/ 543546 h 542925"/>
                        <a:gd name="connsiteX6" fmla="*/ 77320 w 495300"/>
                        <a:gd name="connsiteY6" fmla="*/ 543546 h 542925"/>
                        <a:gd name="connsiteX7" fmla="*/ 77320 w 495300"/>
                        <a:gd name="connsiteY7" fmla="*/ 524496 h 542925"/>
                        <a:gd name="connsiteX8" fmla="*/ 150663 w 495300"/>
                        <a:gd name="connsiteY8" fmla="*/ 524496 h 542925"/>
                        <a:gd name="connsiteX9" fmla="*/ 173523 w 495300"/>
                        <a:gd name="connsiteY9" fmla="*/ 484491 h 542925"/>
                        <a:gd name="connsiteX10" fmla="*/ 1120 w 495300"/>
                        <a:gd name="connsiteY10" fmla="*/ 248271 h 542925"/>
                        <a:gd name="connsiteX11" fmla="*/ 248770 w 495300"/>
                        <a:gd name="connsiteY11" fmla="*/ 621 h 542925"/>
                        <a:gd name="connsiteX12" fmla="*/ 192573 w 495300"/>
                        <a:gd name="connsiteY12" fmla="*/ 489254 h 542925"/>
                        <a:gd name="connsiteX13" fmla="*/ 172570 w 495300"/>
                        <a:gd name="connsiteY13" fmla="*/ 524496 h 542925"/>
                        <a:gd name="connsiteX14" fmla="*/ 324970 w 495300"/>
                        <a:gd name="connsiteY14" fmla="*/ 524496 h 542925"/>
                        <a:gd name="connsiteX15" fmla="*/ 304967 w 495300"/>
                        <a:gd name="connsiteY15" fmla="*/ 489254 h 542925"/>
                        <a:gd name="connsiteX16" fmla="*/ 248770 w 495300"/>
                        <a:gd name="connsiteY16" fmla="*/ 495921 h 542925"/>
                        <a:gd name="connsiteX17" fmla="*/ 192573 w 495300"/>
                        <a:gd name="connsiteY17" fmla="*/ 489254 h 542925"/>
                        <a:gd name="connsiteX18" fmla="*/ 248770 w 495300"/>
                        <a:gd name="connsiteY18" fmla="*/ 143496 h 542925"/>
                        <a:gd name="connsiteX19" fmla="*/ 143995 w 495300"/>
                        <a:gd name="connsiteY19" fmla="*/ 248271 h 542925"/>
                        <a:gd name="connsiteX20" fmla="*/ 248770 w 495300"/>
                        <a:gd name="connsiteY20" fmla="*/ 353046 h 542925"/>
                        <a:gd name="connsiteX21" fmla="*/ 353545 w 495300"/>
                        <a:gd name="connsiteY21" fmla="*/ 248271 h 542925"/>
                        <a:gd name="connsiteX22" fmla="*/ 248770 w 495300"/>
                        <a:gd name="connsiteY22" fmla="*/ 143496 h 542925"/>
                        <a:gd name="connsiteX23" fmla="*/ 367833 w 495300"/>
                        <a:gd name="connsiteY23" fmla="*/ 114921 h 542925"/>
                        <a:gd name="connsiteX24" fmla="*/ 353545 w 495300"/>
                        <a:gd name="connsiteY24" fmla="*/ 129209 h 542925"/>
                        <a:gd name="connsiteX25" fmla="*/ 367833 w 495300"/>
                        <a:gd name="connsiteY25" fmla="*/ 143496 h 542925"/>
                        <a:gd name="connsiteX26" fmla="*/ 382120 w 495300"/>
                        <a:gd name="connsiteY26" fmla="*/ 129209 h 542925"/>
                        <a:gd name="connsiteX27" fmla="*/ 367833 w 495300"/>
                        <a:gd name="connsiteY27" fmla="*/ 114921 h 5429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495300" h="542925">
                          <a:moveTo>
                            <a:pt x="248770" y="621"/>
                          </a:moveTo>
                          <a:cubicBezTo>
                            <a:pt x="385930" y="621"/>
                            <a:pt x="496420" y="111111"/>
                            <a:pt x="496420" y="248271"/>
                          </a:cubicBezTo>
                          <a:cubicBezTo>
                            <a:pt x="496420" y="358761"/>
                            <a:pt x="424030" y="452106"/>
                            <a:pt x="324017" y="484491"/>
                          </a:cubicBezTo>
                          <a:lnTo>
                            <a:pt x="346877" y="524496"/>
                          </a:lnTo>
                          <a:lnTo>
                            <a:pt x="420220" y="524496"/>
                          </a:lnTo>
                          <a:lnTo>
                            <a:pt x="420220" y="543546"/>
                          </a:lnTo>
                          <a:lnTo>
                            <a:pt x="77320" y="543546"/>
                          </a:lnTo>
                          <a:lnTo>
                            <a:pt x="77320" y="524496"/>
                          </a:lnTo>
                          <a:lnTo>
                            <a:pt x="150663" y="524496"/>
                          </a:lnTo>
                          <a:lnTo>
                            <a:pt x="173523" y="484491"/>
                          </a:lnTo>
                          <a:cubicBezTo>
                            <a:pt x="73510" y="453059"/>
                            <a:pt x="1120" y="358761"/>
                            <a:pt x="1120" y="248271"/>
                          </a:cubicBezTo>
                          <a:cubicBezTo>
                            <a:pt x="1120" y="111111"/>
                            <a:pt x="111610" y="621"/>
                            <a:pt x="248770" y="621"/>
                          </a:cubicBezTo>
                          <a:close/>
                          <a:moveTo>
                            <a:pt x="192573" y="489254"/>
                          </a:moveTo>
                          <a:lnTo>
                            <a:pt x="172570" y="524496"/>
                          </a:lnTo>
                          <a:lnTo>
                            <a:pt x="324970" y="524496"/>
                          </a:lnTo>
                          <a:lnTo>
                            <a:pt x="304967" y="489254"/>
                          </a:lnTo>
                          <a:cubicBezTo>
                            <a:pt x="286870" y="493064"/>
                            <a:pt x="267820" y="495921"/>
                            <a:pt x="248770" y="495921"/>
                          </a:cubicBezTo>
                          <a:cubicBezTo>
                            <a:pt x="229720" y="495921"/>
                            <a:pt x="210670" y="493064"/>
                            <a:pt x="192573" y="489254"/>
                          </a:cubicBezTo>
                          <a:close/>
                          <a:moveTo>
                            <a:pt x="248770" y="143496"/>
                          </a:moveTo>
                          <a:cubicBezTo>
                            <a:pt x="190667" y="143496"/>
                            <a:pt x="143995" y="190169"/>
                            <a:pt x="143995" y="248271"/>
                          </a:cubicBezTo>
                          <a:cubicBezTo>
                            <a:pt x="143995" y="306374"/>
                            <a:pt x="190667" y="353046"/>
                            <a:pt x="248770" y="353046"/>
                          </a:cubicBezTo>
                          <a:cubicBezTo>
                            <a:pt x="306873" y="353046"/>
                            <a:pt x="353545" y="306374"/>
                            <a:pt x="353545" y="248271"/>
                          </a:cubicBezTo>
                          <a:cubicBezTo>
                            <a:pt x="353545" y="190169"/>
                            <a:pt x="306873" y="143496"/>
                            <a:pt x="248770" y="143496"/>
                          </a:cubicBezTo>
                          <a:close/>
                          <a:moveTo>
                            <a:pt x="367833" y="114921"/>
                          </a:moveTo>
                          <a:cubicBezTo>
                            <a:pt x="360213" y="114921"/>
                            <a:pt x="353545" y="121589"/>
                            <a:pt x="353545" y="129209"/>
                          </a:cubicBezTo>
                          <a:cubicBezTo>
                            <a:pt x="353545" y="136829"/>
                            <a:pt x="360213" y="143496"/>
                            <a:pt x="367833" y="143496"/>
                          </a:cubicBezTo>
                          <a:cubicBezTo>
                            <a:pt x="375452" y="143496"/>
                            <a:pt x="382120" y="136829"/>
                            <a:pt x="382120" y="129209"/>
                          </a:cubicBezTo>
                          <a:cubicBezTo>
                            <a:pt x="382120" y="121589"/>
                            <a:pt x="375452" y="114921"/>
                            <a:pt x="367833" y="114921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92E00B0-2BDE-EF58-C3E0-D8DF632FA6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34120" y="5019627"/>
                  <a:ext cx="1767287" cy="338554"/>
                </a:xfrm>
                <a:prstGeom prst="rect">
                  <a:avLst/>
                </a:prstGeom>
                <a:noFill/>
              </p:spPr>
              <p:txBody>
                <a:bodyPr wrap="none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1"/>
                      </a:solidFill>
                    </a:rPr>
                    <a:t>Social Desirability Bias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340DA3F-E47A-245C-6CA0-A9A48890A4FD}"/>
                  </a:ext>
                </a:extLst>
              </p:cNvPr>
              <p:cNvGrpSpPr/>
              <p:nvPr/>
            </p:nvGrpSpPr>
            <p:grpSpPr>
              <a:xfrm>
                <a:off x="5000503" y="3522853"/>
                <a:ext cx="2314693" cy="3335147"/>
                <a:chOff x="4661675" y="3522853"/>
                <a:chExt cx="2314693" cy="3335147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9D0BA0-A45C-33B4-C232-A7C64BEEB6B4}"/>
                    </a:ext>
                  </a:extLst>
                </p:cNvPr>
                <p:cNvGrpSpPr/>
                <p:nvPr/>
              </p:nvGrpSpPr>
              <p:grpSpPr>
                <a:xfrm>
                  <a:off x="4661675" y="3522853"/>
                  <a:ext cx="540000" cy="3335147"/>
                  <a:chOff x="3258687" y="3522853"/>
                  <a:chExt cx="540000" cy="3335147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59DEBAF-9FF2-9B3A-DD5B-97B201ABC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8687" y="3792853"/>
                    <a:ext cx="0" cy="3065147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FF5B6C8-0AB6-950A-7516-99CE3B72EE16}"/>
                      </a:ext>
                    </a:extLst>
                  </p:cNvPr>
                  <p:cNvGrpSpPr/>
                  <p:nvPr/>
                </p:nvGrpSpPr>
                <p:grpSpPr>
                  <a:xfrm>
                    <a:off x="3258687" y="3522853"/>
                    <a:ext cx="540000" cy="540000"/>
                    <a:chOff x="3708127" y="5599496"/>
                    <a:chExt cx="540000" cy="540000"/>
                  </a:xfrm>
                </p:grpSpPr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BA0D754C-A233-5D42-1116-034E5884B40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08127" y="5599496"/>
                      <a:ext cx="540000" cy="54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/>
                    </a:solidFill>
                    <a:ln w="12700" cap="flat">
                      <a:noFill/>
                      <a:prstDash val="solid"/>
                      <a:miter/>
                    </a:ln>
                    <a:effectLst>
                      <a:outerShdw blurRad="127000" dist="63500" dir="2700000" algn="tl" rotWithShape="0">
                        <a:schemeClr val="accent2">
                          <a:alpha val="40000"/>
                        </a:schemeClr>
                      </a:outerShdw>
                    </a:effectLst>
                  </p:spPr>
                  <p:txBody>
                    <a:bodyPr rtlCol="0" anchor="ctr"/>
                    <a:lstStyle>
                      <a:defPPr>
                        <a:defRPr lang="zh-CN"/>
                      </a:defPPr>
                      <a:lvl1pPr>
                        <a:defRPr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</a:lstStyle>
                    <a:p>
                      <a:endParaRPr lang="zh-CN" altLang="en-US" dirty="0"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B441F3DB-0310-FDEA-569A-9181829F4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260" y="5734252"/>
                      <a:ext cx="255734" cy="270488"/>
                    </a:xfrm>
                    <a:custGeom>
                      <a:avLst/>
                      <a:gdLst>
                        <a:gd name="connsiteX0" fmla="*/ 371955 w 495300"/>
                        <a:gd name="connsiteY0" fmla="*/ 621 h 523875"/>
                        <a:gd name="connsiteX1" fmla="*/ 400530 w 495300"/>
                        <a:gd name="connsiteY1" fmla="*/ 29196 h 523875"/>
                        <a:gd name="connsiteX2" fmla="*/ 400530 w 495300"/>
                        <a:gd name="connsiteY2" fmla="*/ 133971 h 523875"/>
                        <a:gd name="connsiteX3" fmla="*/ 371955 w 495300"/>
                        <a:gd name="connsiteY3" fmla="*/ 162546 h 523875"/>
                        <a:gd name="connsiteX4" fmla="*/ 257655 w 495300"/>
                        <a:gd name="connsiteY4" fmla="*/ 162546 h 523875"/>
                        <a:gd name="connsiteX5" fmla="*/ 257655 w 495300"/>
                        <a:gd name="connsiteY5" fmla="*/ 286371 h 523875"/>
                        <a:gd name="connsiteX6" fmla="*/ 419580 w 495300"/>
                        <a:gd name="connsiteY6" fmla="*/ 286371 h 523875"/>
                        <a:gd name="connsiteX7" fmla="*/ 457680 w 495300"/>
                        <a:gd name="connsiteY7" fmla="*/ 322566 h 523875"/>
                        <a:gd name="connsiteX8" fmla="*/ 457680 w 495300"/>
                        <a:gd name="connsiteY8" fmla="*/ 324471 h 523875"/>
                        <a:gd name="connsiteX9" fmla="*/ 457680 w 495300"/>
                        <a:gd name="connsiteY9" fmla="*/ 429246 h 523875"/>
                        <a:gd name="connsiteX10" fmla="*/ 476730 w 495300"/>
                        <a:gd name="connsiteY10" fmla="*/ 429246 h 523875"/>
                        <a:gd name="connsiteX11" fmla="*/ 495780 w 495300"/>
                        <a:gd name="connsiteY11" fmla="*/ 448296 h 523875"/>
                        <a:gd name="connsiteX12" fmla="*/ 495780 w 495300"/>
                        <a:gd name="connsiteY12" fmla="*/ 505446 h 523875"/>
                        <a:gd name="connsiteX13" fmla="*/ 476730 w 495300"/>
                        <a:gd name="connsiteY13" fmla="*/ 524496 h 523875"/>
                        <a:gd name="connsiteX14" fmla="*/ 419580 w 495300"/>
                        <a:gd name="connsiteY14" fmla="*/ 524496 h 523875"/>
                        <a:gd name="connsiteX15" fmla="*/ 400530 w 495300"/>
                        <a:gd name="connsiteY15" fmla="*/ 505446 h 523875"/>
                        <a:gd name="connsiteX16" fmla="*/ 400530 w 495300"/>
                        <a:gd name="connsiteY16" fmla="*/ 448296 h 523875"/>
                        <a:gd name="connsiteX17" fmla="*/ 419580 w 495300"/>
                        <a:gd name="connsiteY17" fmla="*/ 429246 h 523875"/>
                        <a:gd name="connsiteX18" fmla="*/ 438630 w 495300"/>
                        <a:gd name="connsiteY18" fmla="*/ 429246 h 523875"/>
                        <a:gd name="connsiteX19" fmla="*/ 438630 w 495300"/>
                        <a:gd name="connsiteY19" fmla="*/ 324471 h 523875"/>
                        <a:gd name="connsiteX20" fmla="*/ 420533 w 495300"/>
                        <a:gd name="connsiteY20" fmla="*/ 305421 h 523875"/>
                        <a:gd name="connsiteX21" fmla="*/ 419580 w 495300"/>
                        <a:gd name="connsiteY21" fmla="*/ 305421 h 523875"/>
                        <a:gd name="connsiteX22" fmla="*/ 257655 w 495300"/>
                        <a:gd name="connsiteY22" fmla="*/ 305421 h 523875"/>
                        <a:gd name="connsiteX23" fmla="*/ 257655 w 495300"/>
                        <a:gd name="connsiteY23" fmla="*/ 429246 h 523875"/>
                        <a:gd name="connsiteX24" fmla="*/ 276705 w 495300"/>
                        <a:gd name="connsiteY24" fmla="*/ 429246 h 523875"/>
                        <a:gd name="connsiteX25" fmla="*/ 295755 w 495300"/>
                        <a:gd name="connsiteY25" fmla="*/ 448296 h 523875"/>
                        <a:gd name="connsiteX26" fmla="*/ 295755 w 495300"/>
                        <a:gd name="connsiteY26" fmla="*/ 505446 h 523875"/>
                        <a:gd name="connsiteX27" fmla="*/ 276705 w 495300"/>
                        <a:gd name="connsiteY27" fmla="*/ 524496 h 523875"/>
                        <a:gd name="connsiteX28" fmla="*/ 219555 w 495300"/>
                        <a:gd name="connsiteY28" fmla="*/ 524496 h 523875"/>
                        <a:gd name="connsiteX29" fmla="*/ 200505 w 495300"/>
                        <a:gd name="connsiteY29" fmla="*/ 505446 h 523875"/>
                        <a:gd name="connsiteX30" fmla="*/ 200505 w 495300"/>
                        <a:gd name="connsiteY30" fmla="*/ 448296 h 523875"/>
                        <a:gd name="connsiteX31" fmla="*/ 219555 w 495300"/>
                        <a:gd name="connsiteY31" fmla="*/ 429246 h 523875"/>
                        <a:gd name="connsiteX32" fmla="*/ 238605 w 495300"/>
                        <a:gd name="connsiteY32" fmla="*/ 429246 h 523875"/>
                        <a:gd name="connsiteX33" fmla="*/ 238605 w 495300"/>
                        <a:gd name="connsiteY33" fmla="*/ 305421 h 523875"/>
                        <a:gd name="connsiteX34" fmla="*/ 76680 w 495300"/>
                        <a:gd name="connsiteY34" fmla="*/ 305421 h 523875"/>
                        <a:gd name="connsiteX35" fmla="*/ 57630 w 495300"/>
                        <a:gd name="connsiteY35" fmla="*/ 323519 h 523875"/>
                        <a:gd name="connsiteX36" fmla="*/ 57630 w 495300"/>
                        <a:gd name="connsiteY36" fmla="*/ 324471 h 523875"/>
                        <a:gd name="connsiteX37" fmla="*/ 57630 w 495300"/>
                        <a:gd name="connsiteY37" fmla="*/ 429246 h 523875"/>
                        <a:gd name="connsiteX38" fmla="*/ 76680 w 495300"/>
                        <a:gd name="connsiteY38" fmla="*/ 429246 h 523875"/>
                        <a:gd name="connsiteX39" fmla="*/ 95730 w 495300"/>
                        <a:gd name="connsiteY39" fmla="*/ 448296 h 523875"/>
                        <a:gd name="connsiteX40" fmla="*/ 95730 w 495300"/>
                        <a:gd name="connsiteY40" fmla="*/ 505446 h 523875"/>
                        <a:gd name="connsiteX41" fmla="*/ 76680 w 495300"/>
                        <a:gd name="connsiteY41" fmla="*/ 524496 h 523875"/>
                        <a:gd name="connsiteX42" fmla="*/ 19530 w 495300"/>
                        <a:gd name="connsiteY42" fmla="*/ 524496 h 523875"/>
                        <a:gd name="connsiteX43" fmla="*/ 480 w 495300"/>
                        <a:gd name="connsiteY43" fmla="*/ 505446 h 523875"/>
                        <a:gd name="connsiteX44" fmla="*/ 480 w 495300"/>
                        <a:gd name="connsiteY44" fmla="*/ 448296 h 523875"/>
                        <a:gd name="connsiteX45" fmla="*/ 19530 w 495300"/>
                        <a:gd name="connsiteY45" fmla="*/ 429246 h 523875"/>
                        <a:gd name="connsiteX46" fmla="*/ 38580 w 495300"/>
                        <a:gd name="connsiteY46" fmla="*/ 429246 h 523875"/>
                        <a:gd name="connsiteX47" fmla="*/ 38580 w 495300"/>
                        <a:gd name="connsiteY47" fmla="*/ 324471 h 523875"/>
                        <a:gd name="connsiteX48" fmla="*/ 74775 w 495300"/>
                        <a:gd name="connsiteY48" fmla="*/ 286371 h 523875"/>
                        <a:gd name="connsiteX49" fmla="*/ 76680 w 495300"/>
                        <a:gd name="connsiteY49" fmla="*/ 286371 h 523875"/>
                        <a:gd name="connsiteX50" fmla="*/ 238605 w 495300"/>
                        <a:gd name="connsiteY50" fmla="*/ 286371 h 523875"/>
                        <a:gd name="connsiteX51" fmla="*/ 238605 w 495300"/>
                        <a:gd name="connsiteY51" fmla="*/ 162546 h 523875"/>
                        <a:gd name="connsiteX52" fmla="*/ 124305 w 495300"/>
                        <a:gd name="connsiteY52" fmla="*/ 162546 h 523875"/>
                        <a:gd name="connsiteX53" fmla="*/ 95730 w 495300"/>
                        <a:gd name="connsiteY53" fmla="*/ 133971 h 523875"/>
                        <a:gd name="connsiteX54" fmla="*/ 95730 w 495300"/>
                        <a:gd name="connsiteY54" fmla="*/ 29196 h 523875"/>
                        <a:gd name="connsiteX55" fmla="*/ 124305 w 495300"/>
                        <a:gd name="connsiteY55" fmla="*/ 621 h 523875"/>
                        <a:gd name="connsiteX56" fmla="*/ 371955 w 495300"/>
                        <a:gd name="connsiteY56" fmla="*/ 621 h 523875"/>
                        <a:gd name="connsiteX57" fmla="*/ 148118 w 495300"/>
                        <a:gd name="connsiteY57" fmla="*/ 95871 h 523875"/>
                        <a:gd name="connsiteX58" fmla="*/ 133830 w 495300"/>
                        <a:gd name="connsiteY58" fmla="*/ 110159 h 523875"/>
                        <a:gd name="connsiteX59" fmla="*/ 148118 w 495300"/>
                        <a:gd name="connsiteY59" fmla="*/ 124446 h 523875"/>
                        <a:gd name="connsiteX60" fmla="*/ 162405 w 495300"/>
                        <a:gd name="connsiteY60" fmla="*/ 110159 h 523875"/>
                        <a:gd name="connsiteX61" fmla="*/ 148118 w 495300"/>
                        <a:gd name="connsiteY61" fmla="*/ 95871 h 523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</a:cxnLst>
                      <a:rect l="l" t="t" r="r" b="b"/>
                      <a:pathLst>
                        <a:path w="495300" h="523875">
                          <a:moveTo>
                            <a:pt x="371955" y="621"/>
                          </a:moveTo>
                          <a:cubicBezTo>
                            <a:pt x="388148" y="621"/>
                            <a:pt x="400530" y="13004"/>
                            <a:pt x="400530" y="29196"/>
                          </a:cubicBezTo>
                          <a:lnTo>
                            <a:pt x="400530" y="133971"/>
                          </a:lnTo>
                          <a:cubicBezTo>
                            <a:pt x="400530" y="150164"/>
                            <a:pt x="388148" y="162546"/>
                            <a:pt x="371955" y="162546"/>
                          </a:cubicBezTo>
                          <a:lnTo>
                            <a:pt x="257655" y="162546"/>
                          </a:lnTo>
                          <a:lnTo>
                            <a:pt x="257655" y="286371"/>
                          </a:lnTo>
                          <a:lnTo>
                            <a:pt x="419580" y="286371"/>
                          </a:lnTo>
                          <a:cubicBezTo>
                            <a:pt x="439583" y="286371"/>
                            <a:pt x="456727" y="302564"/>
                            <a:pt x="457680" y="322566"/>
                          </a:cubicBezTo>
                          <a:lnTo>
                            <a:pt x="457680" y="324471"/>
                          </a:lnTo>
                          <a:lnTo>
                            <a:pt x="457680" y="429246"/>
                          </a:lnTo>
                          <a:lnTo>
                            <a:pt x="476730" y="429246"/>
                          </a:lnTo>
                          <a:cubicBezTo>
                            <a:pt x="487208" y="429246"/>
                            <a:pt x="495780" y="437819"/>
                            <a:pt x="495780" y="448296"/>
                          </a:cubicBezTo>
                          <a:lnTo>
                            <a:pt x="495780" y="505446"/>
                          </a:lnTo>
                          <a:cubicBezTo>
                            <a:pt x="495780" y="515924"/>
                            <a:pt x="487208" y="524496"/>
                            <a:pt x="476730" y="524496"/>
                          </a:cubicBezTo>
                          <a:lnTo>
                            <a:pt x="419580" y="524496"/>
                          </a:lnTo>
                          <a:cubicBezTo>
                            <a:pt x="409102" y="524496"/>
                            <a:pt x="400530" y="515924"/>
                            <a:pt x="400530" y="505446"/>
                          </a:cubicBezTo>
                          <a:lnTo>
                            <a:pt x="400530" y="448296"/>
                          </a:lnTo>
                          <a:cubicBezTo>
                            <a:pt x="400530" y="437819"/>
                            <a:pt x="409102" y="429246"/>
                            <a:pt x="419580" y="429246"/>
                          </a:cubicBezTo>
                          <a:lnTo>
                            <a:pt x="438630" y="429246"/>
                          </a:lnTo>
                          <a:lnTo>
                            <a:pt x="438630" y="324471"/>
                          </a:lnTo>
                          <a:cubicBezTo>
                            <a:pt x="438630" y="313994"/>
                            <a:pt x="431010" y="306374"/>
                            <a:pt x="420533" y="305421"/>
                          </a:cubicBezTo>
                          <a:lnTo>
                            <a:pt x="419580" y="305421"/>
                          </a:lnTo>
                          <a:lnTo>
                            <a:pt x="257655" y="305421"/>
                          </a:lnTo>
                          <a:lnTo>
                            <a:pt x="257655" y="429246"/>
                          </a:lnTo>
                          <a:lnTo>
                            <a:pt x="276705" y="429246"/>
                          </a:lnTo>
                          <a:cubicBezTo>
                            <a:pt x="287183" y="429246"/>
                            <a:pt x="295755" y="437819"/>
                            <a:pt x="295755" y="448296"/>
                          </a:cubicBezTo>
                          <a:lnTo>
                            <a:pt x="295755" y="505446"/>
                          </a:lnTo>
                          <a:cubicBezTo>
                            <a:pt x="295755" y="515924"/>
                            <a:pt x="287183" y="524496"/>
                            <a:pt x="276705" y="524496"/>
                          </a:cubicBezTo>
                          <a:lnTo>
                            <a:pt x="219555" y="524496"/>
                          </a:lnTo>
                          <a:cubicBezTo>
                            <a:pt x="209077" y="524496"/>
                            <a:pt x="200505" y="515924"/>
                            <a:pt x="200505" y="505446"/>
                          </a:cubicBezTo>
                          <a:lnTo>
                            <a:pt x="200505" y="448296"/>
                          </a:lnTo>
                          <a:cubicBezTo>
                            <a:pt x="200505" y="437819"/>
                            <a:pt x="209077" y="429246"/>
                            <a:pt x="219555" y="429246"/>
                          </a:cubicBezTo>
                          <a:lnTo>
                            <a:pt x="238605" y="429246"/>
                          </a:lnTo>
                          <a:lnTo>
                            <a:pt x="238605" y="305421"/>
                          </a:lnTo>
                          <a:lnTo>
                            <a:pt x="76680" y="305421"/>
                          </a:lnTo>
                          <a:cubicBezTo>
                            <a:pt x="66202" y="305421"/>
                            <a:pt x="58583" y="313041"/>
                            <a:pt x="57630" y="323519"/>
                          </a:cubicBezTo>
                          <a:lnTo>
                            <a:pt x="57630" y="324471"/>
                          </a:lnTo>
                          <a:lnTo>
                            <a:pt x="57630" y="429246"/>
                          </a:lnTo>
                          <a:lnTo>
                            <a:pt x="76680" y="429246"/>
                          </a:lnTo>
                          <a:cubicBezTo>
                            <a:pt x="87158" y="429246"/>
                            <a:pt x="95730" y="437819"/>
                            <a:pt x="95730" y="448296"/>
                          </a:cubicBezTo>
                          <a:lnTo>
                            <a:pt x="95730" y="505446"/>
                          </a:lnTo>
                          <a:cubicBezTo>
                            <a:pt x="95730" y="515924"/>
                            <a:pt x="87158" y="524496"/>
                            <a:pt x="76680" y="524496"/>
                          </a:cubicBezTo>
                          <a:lnTo>
                            <a:pt x="19530" y="524496"/>
                          </a:lnTo>
                          <a:cubicBezTo>
                            <a:pt x="9052" y="524496"/>
                            <a:pt x="480" y="515924"/>
                            <a:pt x="480" y="505446"/>
                          </a:cubicBezTo>
                          <a:lnTo>
                            <a:pt x="480" y="448296"/>
                          </a:lnTo>
                          <a:cubicBezTo>
                            <a:pt x="480" y="437819"/>
                            <a:pt x="9052" y="429246"/>
                            <a:pt x="19530" y="429246"/>
                          </a:cubicBezTo>
                          <a:lnTo>
                            <a:pt x="38580" y="429246"/>
                          </a:lnTo>
                          <a:lnTo>
                            <a:pt x="38580" y="324471"/>
                          </a:lnTo>
                          <a:cubicBezTo>
                            <a:pt x="38580" y="304469"/>
                            <a:pt x="54773" y="287324"/>
                            <a:pt x="74775" y="286371"/>
                          </a:cubicBezTo>
                          <a:lnTo>
                            <a:pt x="76680" y="286371"/>
                          </a:lnTo>
                          <a:lnTo>
                            <a:pt x="238605" y="286371"/>
                          </a:lnTo>
                          <a:lnTo>
                            <a:pt x="238605" y="162546"/>
                          </a:lnTo>
                          <a:lnTo>
                            <a:pt x="124305" y="162546"/>
                          </a:lnTo>
                          <a:cubicBezTo>
                            <a:pt x="108112" y="162546"/>
                            <a:pt x="95730" y="150164"/>
                            <a:pt x="95730" y="133971"/>
                          </a:cubicBezTo>
                          <a:lnTo>
                            <a:pt x="95730" y="29196"/>
                          </a:lnTo>
                          <a:cubicBezTo>
                            <a:pt x="95730" y="13004"/>
                            <a:pt x="108112" y="621"/>
                            <a:pt x="124305" y="621"/>
                          </a:cubicBezTo>
                          <a:lnTo>
                            <a:pt x="371955" y="621"/>
                          </a:lnTo>
                          <a:close/>
                          <a:moveTo>
                            <a:pt x="148118" y="95871"/>
                          </a:moveTo>
                          <a:cubicBezTo>
                            <a:pt x="140498" y="95871"/>
                            <a:pt x="133830" y="102539"/>
                            <a:pt x="133830" y="110159"/>
                          </a:cubicBezTo>
                          <a:cubicBezTo>
                            <a:pt x="133830" y="117779"/>
                            <a:pt x="140498" y="124446"/>
                            <a:pt x="148118" y="124446"/>
                          </a:cubicBezTo>
                          <a:cubicBezTo>
                            <a:pt x="155737" y="124446"/>
                            <a:pt x="162405" y="117779"/>
                            <a:pt x="162405" y="110159"/>
                          </a:cubicBezTo>
                          <a:cubicBezTo>
                            <a:pt x="162405" y="102539"/>
                            <a:pt x="155737" y="95871"/>
                            <a:pt x="148118" y="9587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7E6DCD2-228E-8EFB-592E-9348C40D5C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72681" y="4459697"/>
                  <a:ext cx="1903687" cy="586354"/>
                </a:xfrm>
                <a:prstGeom prst="rect">
                  <a:avLst/>
                </a:prstGeom>
                <a:noFill/>
              </p:spPr>
              <p:txBody>
                <a:bodyPr wrap="none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2"/>
                      </a:solidFill>
                    </a:rPr>
                    <a:t>The impact of </a:t>
                  </a:r>
                </a:p>
                <a:p>
                  <a:pPr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2"/>
                      </a:solidFill>
                    </a:rPr>
                    <a:t>cultural differences</a:t>
                  </a:r>
                  <a:endParaRPr lang="zh-CN" altLang="en-US" sz="1600" b="1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5D638D8-67F8-59AE-FB32-8190AA67A9EA}"/>
                  </a:ext>
                </a:extLst>
              </p:cNvPr>
              <p:cNvGrpSpPr/>
              <p:nvPr/>
            </p:nvGrpSpPr>
            <p:grpSpPr>
              <a:xfrm>
                <a:off x="8364734" y="2965184"/>
                <a:ext cx="2334717" cy="3892816"/>
                <a:chOff x="6874259" y="2965184"/>
                <a:chExt cx="2334717" cy="3892816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5C521556-9D77-59CD-7CCD-F076DD65FF86}"/>
                    </a:ext>
                  </a:extLst>
                </p:cNvPr>
                <p:cNvGrpSpPr/>
                <p:nvPr/>
              </p:nvGrpSpPr>
              <p:grpSpPr>
                <a:xfrm>
                  <a:off x="6874259" y="2965184"/>
                  <a:ext cx="540000" cy="3892816"/>
                  <a:chOff x="5014553" y="2965184"/>
                  <a:chExt cx="540000" cy="3892816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F1BBB7A2-8E8F-E631-BD6B-4F1F49ECB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84553" y="3237417"/>
                    <a:ext cx="11228" cy="3620583"/>
                  </a:xfrm>
                  <a:prstGeom prst="line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6C9F5125-BC45-D914-5475-A1D1A996BB5E}"/>
                      </a:ext>
                    </a:extLst>
                  </p:cNvPr>
                  <p:cNvGrpSpPr/>
                  <p:nvPr/>
                </p:nvGrpSpPr>
                <p:grpSpPr>
                  <a:xfrm>
                    <a:off x="5014553" y="2965184"/>
                    <a:ext cx="540000" cy="540000"/>
                    <a:chOff x="4584079" y="5599496"/>
                    <a:chExt cx="540000" cy="540000"/>
                  </a:xfrm>
                </p:grpSpPr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BCC8598F-7A35-E583-AFA8-18EF5974895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4584079" y="5599496"/>
                      <a:ext cx="540000" cy="5400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3"/>
                    </a:solidFill>
                    <a:ln w="12700" cap="flat">
                      <a:noFill/>
                      <a:prstDash val="solid"/>
                      <a:miter/>
                    </a:ln>
                    <a:effectLst>
                      <a:outerShdw blurRad="127000" dist="63500" dir="2700000" algn="tl" rotWithShape="0">
                        <a:schemeClr val="accent3">
                          <a:alpha val="40000"/>
                        </a:schemeClr>
                      </a:outerShdw>
                    </a:effectLst>
                  </p:spPr>
                  <p:txBody>
                    <a:bodyPr rtlCol="0" anchor="ctr"/>
                    <a:lstStyle>
                      <a:defPPr>
                        <a:defRPr lang="zh-CN"/>
                      </a:defPPr>
                      <a:lvl1pPr>
                        <a:defRPr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</a:lstStyle>
                    <a:p>
                      <a:endParaRPr lang="zh-CN" altLang="en-US" dirty="0"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3404E55B-3780-68DF-850F-076405EAA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6376" y="5766219"/>
                      <a:ext cx="275406" cy="206554"/>
                    </a:xfrm>
                    <a:custGeom>
                      <a:avLst/>
                      <a:gdLst>
                        <a:gd name="connsiteX0" fmla="*/ 505433 w 533400"/>
                        <a:gd name="connsiteY0" fmla="*/ 621 h 400050"/>
                        <a:gd name="connsiteX1" fmla="*/ 534008 w 533400"/>
                        <a:gd name="connsiteY1" fmla="*/ 29196 h 400050"/>
                        <a:gd name="connsiteX2" fmla="*/ 534008 w 533400"/>
                        <a:gd name="connsiteY2" fmla="*/ 372096 h 400050"/>
                        <a:gd name="connsiteX3" fmla="*/ 505433 w 533400"/>
                        <a:gd name="connsiteY3" fmla="*/ 400671 h 400050"/>
                        <a:gd name="connsiteX4" fmla="*/ 29183 w 533400"/>
                        <a:gd name="connsiteY4" fmla="*/ 400671 h 400050"/>
                        <a:gd name="connsiteX5" fmla="*/ 608 w 533400"/>
                        <a:gd name="connsiteY5" fmla="*/ 372096 h 400050"/>
                        <a:gd name="connsiteX6" fmla="*/ 608 w 533400"/>
                        <a:gd name="connsiteY6" fmla="*/ 29196 h 400050"/>
                        <a:gd name="connsiteX7" fmla="*/ 29183 w 533400"/>
                        <a:gd name="connsiteY7" fmla="*/ 621 h 400050"/>
                        <a:gd name="connsiteX8" fmla="*/ 505433 w 533400"/>
                        <a:gd name="connsiteY8" fmla="*/ 621 h 400050"/>
                        <a:gd name="connsiteX9" fmla="*/ 391133 w 533400"/>
                        <a:gd name="connsiteY9" fmla="*/ 198741 h 400050"/>
                        <a:gd name="connsiteX10" fmla="*/ 351128 w 533400"/>
                        <a:gd name="connsiteY10" fmla="*/ 204456 h 400050"/>
                        <a:gd name="connsiteX11" fmla="*/ 351128 w 533400"/>
                        <a:gd name="connsiteY11" fmla="*/ 204456 h 400050"/>
                        <a:gd name="connsiteX12" fmla="*/ 267308 w 533400"/>
                        <a:gd name="connsiteY12" fmla="*/ 315899 h 400050"/>
                        <a:gd name="connsiteX13" fmla="*/ 264451 w 533400"/>
                        <a:gd name="connsiteY13" fmla="*/ 318756 h 400050"/>
                        <a:gd name="connsiteX14" fmla="*/ 224446 w 533400"/>
                        <a:gd name="connsiteY14" fmla="*/ 318756 h 400050"/>
                        <a:gd name="connsiteX15" fmla="*/ 224446 w 533400"/>
                        <a:gd name="connsiteY15" fmla="*/ 318756 h 400050"/>
                        <a:gd name="connsiteX16" fmla="*/ 162533 w 533400"/>
                        <a:gd name="connsiteY16" fmla="*/ 257796 h 400050"/>
                        <a:gd name="connsiteX17" fmla="*/ 160628 w 533400"/>
                        <a:gd name="connsiteY17" fmla="*/ 255891 h 400050"/>
                        <a:gd name="connsiteX18" fmla="*/ 120623 w 533400"/>
                        <a:gd name="connsiteY18" fmla="*/ 259701 h 400050"/>
                        <a:gd name="connsiteX19" fmla="*/ 120623 w 533400"/>
                        <a:gd name="connsiteY19" fmla="*/ 259701 h 400050"/>
                        <a:gd name="connsiteX20" fmla="*/ 32993 w 533400"/>
                        <a:gd name="connsiteY20" fmla="*/ 366381 h 400050"/>
                        <a:gd name="connsiteX21" fmla="*/ 31088 w 533400"/>
                        <a:gd name="connsiteY21" fmla="*/ 372096 h 400050"/>
                        <a:gd name="connsiteX22" fmla="*/ 40613 w 533400"/>
                        <a:gd name="connsiteY22" fmla="*/ 381621 h 400050"/>
                        <a:gd name="connsiteX23" fmla="*/ 40613 w 533400"/>
                        <a:gd name="connsiteY23" fmla="*/ 381621 h 400050"/>
                        <a:gd name="connsiteX24" fmla="*/ 497813 w 533400"/>
                        <a:gd name="connsiteY24" fmla="*/ 381621 h 400050"/>
                        <a:gd name="connsiteX25" fmla="*/ 503528 w 533400"/>
                        <a:gd name="connsiteY25" fmla="*/ 379716 h 400050"/>
                        <a:gd name="connsiteX26" fmla="*/ 506386 w 533400"/>
                        <a:gd name="connsiteY26" fmla="*/ 366381 h 400050"/>
                        <a:gd name="connsiteX27" fmla="*/ 506386 w 533400"/>
                        <a:gd name="connsiteY27" fmla="*/ 366381 h 400050"/>
                        <a:gd name="connsiteX28" fmla="*/ 398753 w 533400"/>
                        <a:gd name="connsiteY28" fmla="*/ 205409 h 400050"/>
                        <a:gd name="connsiteX29" fmla="*/ 391133 w 533400"/>
                        <a:gd name="connsiteY29" fmla="*/ 198741 h 400050"/>
                        <a:gd name="connsiteX30" fmla="*/ 95858 w 533400"/>
                        <a:gd name="connsiteY30" fmla="*/ 57771 h 400050"/>
                        <a:gd name="connsiteX31" fmla="*/ 57758 w 533400"/>
                        <a:gd name="connsiteY31" fmla="*/ 95871 h 400050"/>
                        <a:gd name="connsiteX32" fmla="*/ 95858 w 533400"/>
                        <a:gd name="connsiteY32" fmla="*/ 133971 h 400050"/>
                        <a:gd name="connsiteX33" fmla="*/ 133958 w 533400"/>
                        <a:gd name="connsiteY33" fmla="*/ 95871 h 400050"/>
                        <a:gd name="connsiteX34" fmla="*/ 95858 w 533400"/>
                        <a:gd name="connsiteY34" fmla="*/ 57771 h 400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533400" h="400050">
                          <a:moveTo>
                            <a:pt x="505433" y="621"/>
                          </a:moveTo>
                          <a:cubicBezTo>
                            <a:pt x="521626" y="621"/>
                            <a:pt x="534008" y="13004"/>
                            <a:pt x="534008" y="29196"/>
                          </a:cubicBezTo>
                          <a:lnTo>
                            <a:pt x="534008" y="372096"/>
                          </a:lnTo>
                          <a:cubicBezTo>
                            <a:pt x="534008" y="388289"/>
                            <a:pt x="521626" y="400671"/>
                            <a:pt x="505433" y="400671"/>
                          </a:cubicBezTo>
                          <a:lnTo>
                            <a:pt x="29183" y="400671"/>
                          </a:lnTo>
                          <a:cubicBezTo>
                            <a:pt x="12990" y="400671"/>
                            <a:pt x="608" y="388289"/>
                            <a:pt x="608" y="372096"/>
                          </a:cubicBezTo>
                          <a:lnTo>
                            <a:pt x="608" y="29196"/>
                          </a:lnTo>
                          <a:cubicBezTo>
                            <a:pt x="608" y="13004"/>
                            <a:pt x="12990" y="621"/>
                            <a:pt x="29183" y="621"/>
                          </a:cubicBezTo>
                          <a:lnTo>
                            <a:pt x="505433" y="621"/>
                          </a:lnTo>
                          <a:close/>
                          <a:moveTo>
                            <a:pt x="391133" y="198741"/>
                          </a:moveTo>
                          <a:cubicBezTo>
                            <a:pt x="378751" y="189216"/>
                            <a:pt x="360653" y="192074"/>
                            <a:pt x="351128" y="204456"/>
                          </a:cubicBezTo>
                          <a:lnTo>
                            <a:pt x="351128" y="204456"/>
                          </a:lnTo>
                          <a:lnTo>
                            <a:pt x="267308" y="315899"/>
                          </a:lnTo>
                          <a:cubicBezTo>
                            <a:pt x="266355" y="316851"/>
                            <a:pt x="265403" y="317804"/>
                            <a:pt x="264451" y="318756"/>
                          </a:cubicBezTo>
                          <a:cubicBezTo>
                            <a:pt x="253021" y="330186"/>
                            <a:pt x="234923" y="330186"/>
                            <a:pt x="224446" y="318756"/>
                          </a:cubicBezTo>
                          <a:lnTo>
                            <a:pt x="224446" y="318756"/>
                          </a:lnTo>
                          <a:lnTo>
                            <a:pt x="162533" y="257796"/>
                          </a:lnTo>
                          <a:cubicBezTo>
                            <a:pt x="161580" y="256844"/>
                            <a:pt x="161580" y="256844"/>
                            <a:pt x="160628" y="255891"/>
                          </a:cubicBezTo>
                          <a:cubicBezTo>
                            <a:pt x="148246" y="245414"/>
                            <a:pt x="130148" y="247319"/>
                            <a:pt x="120623" y="259701"/>
                          </a:cubicBezTo>
                          <a:lnTo>
                            <a:pt x="120623" y="259701"/>
                          </a:lnTo>
                          <a:lnTo>
                            <a:pt x="32993" y="366381"/>
                          </a:lnTo>
                          <a:cubicBezTo>
                            <a:pt x="32040" y="368286"/>
                            <a:pt x="31088" y="370191"/>
                            <a:pt x="31088" y="372096"/>
                          </a:cubicBezTo>
                          <a:cubicBezTo>
                            <a:pt x="31088" y="377811"/>
                            <a:pt x="34898" y="381621"/>
                            <a:pt x="40613" y="381621"/>
                          </a:cubicBezTo>
                          <a:lnTo>
                            <a:pt x="40613" y="381621"/>
                          </a:lnTo>
                          <a:lnTo>
                            <a:pt x="497813" y="381621"/>
                          </a:lnTo>
                          <a:cubicBezTo>
                            <a:pt x="499718" y="381621"/>
                            <a:pt x="501623" y="380669"/>
                            <a:pt x="503528" y="379716"/>
                          </a:cubicBezTo>
                          <a:cubicBezTo>
                            <a:pt x="508290" y="376859"/>
                            <a:pt x="509243" y="371144"/>
                            <a:pt x="506386" y="366381"/>
                          </a:cubicBezTo>
                          <a:lnTo>
                            <a:pt x="506386" y="366381"/>
                          </a:lnTo>
                          <a:lnTo>
                            <a:pt x="398753" y="205409"/>
                          </a:lnTo>
                          <a:cubicBezTo>
                            <a:pt x="395896" y="202551"/>
                            <a:pt x="393990" y="200646"/>
                            <a:pt x="391133" y="198741"/>
                          </a:cubicBezTo>
                          <a:close/>
                          <a:moveTo>
                            <a:pt x="95858" y="57771"/>
                          </a:moveTo>
                          <a:cubicBezTo>
                            <a:pt x="74903" y="57771"/>
                            <a:pt x="57758" y="74916"/>
                            <a:pt x="57758" y="95871"/>
                          </a:cubicBezTo>
                          <a:cubicBezTo>
                            <a:pt x="57758" y="116826"/>
                            <a:pt x="74903" y="133971"/>
                            <a:pt x="95858" y="133971"/>
                          </a:cubicBezTo>
                          <a:cubicBezTo>
                            <a:pt x="116813" y="133971"/>
                            <a:pt x="133958" y="116826"/>
                            <a:pt x="133958" y="95871"/>
                          </a:cubicBezTo>
                          <a:cubicBezTo>
                            <a:pt x="133958" y="74916"/>
                            <a:pt x="116813" y="57771"/>
                            <a:pt x="95858" y="5777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5EC60CD-13A0-095A-1379-C457D6627E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8588" y="3938993"/>
                  <a:ext cx="1910388" cy="738023"/>
                </a:xfrm>
                <a:prstGeom prst="rect">
                  <a:avLst/>
                </a:prstGeom>
                <a:noFill/>
              </p:spPr>
              <p:txBody>
                <a:bodyPr wrap="none" anchor="b">
                  <a:norm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3"/>
                      </a:solidFill>
                    </a:rPr>
                    <a:t>High cost and </a:t>
                  </a:r>
                </a:p>
                <a:p>
                  <a:pPr>
                    <a:lnSpc>
                      <a:spcPct val="100000"/>
                    </a:lnSpc>
                  </a:pPr>
                  <a:r>
                    <a:rPr lang="en-US" altLang="zh-CN" sz="1600" b="1" dirty="0">
                      <a:solidFill>
                        <a:schemeClr val="accent3"/>
                      </a:solidFill>
                    </a:rPr>
                    <a:t>low timeliness</a:t>
                  </a:r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p:grpSp>
        </p:grpSp>
      </p:grpSp>
      <p:sp>
        <p:nvSpPr>
          <p:cNvPr id="134" name="Title 133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❗Industry pain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39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8387" y="1853022"/>
            <a:ext cx="9495226" cy="3936159"/>
            <a:chOff x="2646594" y="3022322"/>
            <a:chExt cx="7308915" cy="286603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ABCBD22-A154-4C10-8C33-161E1926AAF9}"/>
                </a:ext>
              </a:extLst>
            </p:cNvPr>
            <p:cNvSpPr/>
            <p:nvPr/>
          </p:nvSpPr>
          <p:spPr>
            <a:xfrm>
              <a:off x="7188200" y="3234065"/>
              <a:ext cx="2654300" cy="2654293"/>
            </a:xfrm>
            <a:prstGeom prst="ellipse">
              <a:avLst/>
            </a:prstGeom>
            <a:solidFill>
              <a:schemeClr val="tx1">
                <a:lumMod val="25000"/>
                <a:lumOff val="75000"/>
                <a:alpha val="20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ADEEEB2-50F1-4C1A-8BEA-C85BEBF8742F}"/>
                </a:ext>
              </a:extLst>
            </p:cNvPr>
            <p:cNvGrpSpPr/>
            <p:nvPr/>
          </p:nvGrpSpPr>
          <p:grpSpPr>
            <a:xfrm>
              <a:off x="7615084" y="3894235"/>
              <a:ext cx="1800532" cy="949850"/>
              <a:chOff x="3795191" y="4276941"/>
              <a:chExt cx="1800532" cy="94985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9BB787-EB15-402E-9549-CA2066C40B22}"/>
                  </a:ext>
                </a:extLst>
              </p:cNvPr>
              <p:cNvSpPr txBox="1"/>
              <p:nvPr/>
            </p:nvSpPr>
            <p:spPr>
              <a:xfrm>
                <a:off x="3795191" y="4276941"/>
                <a:ext cx="1800532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Theoretical basis:</a:t>
                </a:r>
                <a:endParaRPr lang="zh-CN" altLang="en-US" sz="1600" b="1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A582128-A87D-418C-928D-BE831F1D6001}"/>
                  </a:ext>
                </a:extLst>
              </p:cNvPr>
              <p:cNvSpPr/>
              <p:nvPr/>
            </p:nvSpPr>
            <p:spPr>
              <a:xfrm flipH="1">
                <a:off x="3795191" y="4670302"/>
                <a:ext cx="1800532" cy="556489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The correlation between handwriting movement and the functions of the cerebral motor cortex and prefrontal cortex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FCCF9E-2BF0-4ACE-9D1C-35A923073F84}"/>
                </a:ext>
              </a:extLst>
            </p:cNvPr>
            <p:cNvGrpSpPr/>
            <p:nvPr/>
          </p:nvGrpSpPr>
          <p:grpSpPr>
            <a:xfrm>
              <a:off x="8308513" y="3022322"/>
              <a:ext cx="540002" cy="540000"/>
              <a:chOff x="5468935" y="1714401"/>
              <a:chExt cx="540002" cy="5400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C028670-BA2C-40D5-913E-A206F5AB35DC}"/>
                  </a:ext>
                </a:extLst>
              </p:cNvPr>
              <p:cNvSpPr/>
              <p:nvPr/>
            </p:nvSpPr>
            <p:spPr>
              <a:xfrm>
                <a:off x="5468935" y="1714401"/>
                <a:ext cx="540002" cy="540000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730E65B-A823-45A6-BE0C-02623B99957F}"/>
                  </a:ext>
                </a:extLst>
              </p:cNvPr>
              <p:cNvSpPr/>
              <p:nvPr/>
            </p:nvSpPr>
            <p:spPr>
              <a:xfrm>
                <a:off x="5621772" y="1871833"/>
                <a:ext cx="234327" cy="175744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27EEDF-A81E-D4E0-0F6A-F65526CF7BBF}"/>
                </a:ext>
              </a:extLst>
            </p:cNvPr>
            <p:cNvGrpSpPr/>
            <p:nvPr/>
          </p:nvGrpSpPr>
          <p:grpSpPr>
            <a:xfrm>
              <a:off x="2646594" y="3061436"/>
              <a:ext cx="2654300" cy="2826921"/>
              <a:chOff x="2297344" y="3061436"/>
              <a:chExt cx="2654300" cy="282692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9F11356-62F1-447F-BBE1-E05C9AF49551}"/>
                  </a:ext>
                </a:extLst>
              </p:cNvPr>
              <p:cNvSpPr/>
              <p:nvPr/>
            </p:nvSpPr>
            <p:spPr>
              <a:xfrm>
                <a:off x="2297344" y="3234064"/>
                <a:ext cx="2654300" cy="2654293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2F24781-2C23-44C7-8B30-996B305F2943}"/>
                  </a:ext>
                </a:extLst>
              </p:cNvPr>
              <p:cNvSpPr/>
              <p:nvPr/>
            </p:nvSpPr>
            <p:spPr>
              <a:xfrm flipH="1">
                <a:off x="2724227" y="4240764"/>
                <a:ext cx="1800532" cy="402291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The dynamic characteristics of handwriting, such as pressure and inclination, can serve as biological behavioral markers of personality traits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C5EA88A-A4CF-4573-85D4-1CBA6449240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54493" y="3061436"/>
                <a:ext cx="540002" cy="540000"/>
                <a:chOff x="5817974" y="2458365"/>
                <a:chExt cx="540002" cy="5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F095B91-5B97-486C-8DD7-D73DDC094066}"/>
                    </a:ext>
                  </a:extLst>
                </p:cNvPr>
                <p:cNvSpPr/>
                <p:nvPr/>
              </p:nvSpPr>
              <p:spPr>
                <a:xfrm>
                  <a:off x="5817974" y="2458365"/>
                  <a:ext cx="540002" cy="5400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kumimoji="1"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7F51B80D-0D2C-42EC-9F37-8491DFE4EDF2}"/>
                    </a:ext>
                  </a:extLst>
                </p:cNvPr>
                <p:cNvSpPr/>
                <p:nvPr/>
              </p:nvSpPr>
              <p:spPr>
                <a:xfrm>
                  <a:off x="5981089" y="2635263"/>
                  <a:ext cx="213771" cy="234327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39C542-6BC5-4001-A3BC-8114A89D63C9}"/>
                </a:ext>
              </a:extLst>
            </p:cNvPr>
            <p:cNvSpPr/>
            <p:nvPr/>
          </p:nvSpPr>
          <p:spPr>
            <a:xfrm>
              <a:off x="9723697" y="3181439"/>
              <a:ext cx="231812" cy="213405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🔍</a:t>
            </a:r>
            <a:r>
              <a:rPr lang="en-US" altLang="zh-CN" dirty="0"/>
              <a:t>S</a:t>
            </a:r>
            <a:r>
              <a:rPr lang="en-US" dirty="0"/>
              <a:t>cientific </a:t>
            </a:r>
            <a:r>
              <a:rPr lang="en-US" altLang="zh-CN" dirty="0"/>
              <a:t>H</a:t>
            </a:r>
            <a:r>
              <a:rPr lang="en-US" dirty="0"/>
              <a:t>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39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81925" y="2069567"/>
            <a:ext cx="8103808" cy="2280264"/>
            <a:chOff x="2144488" y="1615395"/>
            <a:chExt cx="7619568" cy="15533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AD1097-82F2-3C69-5222-5ED82386468D}"/>
                </a:ext>
              </a:extLst>
            </p:cNvPr>
            <p:cNvSpPr txBox="1"/>
            <p:nvPr/>
          </p:nvSpPr>
          <p:spPr>
            <a:xfrm>
              <a:off x="2144488" y="2017097"/>
              <a:ext cx="2314626" cy="582042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Technical difficulties: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6A9E67-8BE6-C370-8BCF-17B0FD4603C5}"/>
                </a:ext>
              </a:extLst>
            </p:cNvPr>
            <p:cNvSpPr txBox="1"/>
            <p:nvPr/>
          </p:nvSpPr>
          <p:spPr>
            <a:xfrm>
              <a:off x="2474676" y="2707082"/>
              <a:ext cx="2134592" cy="461665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accent1"/>
                  </a:solidFill>
                </a:rPr>
                <a:t>The Nonlinear Relationship between High Dimensional Features and Personality</a:t>
              </a:r>
            </a:p>
            <a:p>
              <a:pPr marL="285750" indent="-285750" algn="l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accent1"/>
                  </a:solidFill>
                </a:rPr>
                <a:t>Interference from cross-cultural handwriting differences</a:t>
              </a: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FA9A92-C943-43D9-A302-544C192383E0}"/>
                </a:ext>
              </a:extLst>
            </p:cNvPr>
            <p:cNvSpPr/>
            <p:nvPr/>
          </p:nvSpPr>
          <p:spPr>
            <a:xfrm>
              <a:off x="2415244" y="1615395"/>
              <a:ext cx="7348812" cy="922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sz="2000" dirty="0">
                  <a:solidFill>
                    <a:schemeClr val="tx1"/>
                  </a:solidFill>
                </a:rPr>
                <a:t>How to objectively predict the personality dimension score of the Big Five by quantifying handwriting features ?</a:t>
              </a:r>
              <a:endParaRPr kumimoji="1"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📌</a:t>
            </a:r>
            <a:r>
              <a:rPr lang="en-US" dirty="0"/>
              <a:t>Core issues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15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6E977-253C-4283-D16F-813700D3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4D1470-A61A-6BE6-4DE8-6E9A2969AE51}"/>
              </a:ext>
            </a:extLst>
          </p:cNvPr>
          <p:cNvGrpSpPr/>
          <p:nvPr/>
        </p:nvGrpSpPr>
        <p:grpSpPr>
          <a:xfrm>
            <a:off x="985692" y="1290517"/>
            <a:ext cx="9012153" cy="2273108"/>
            <a:chOff x="1301809" y="1084694"/>
            <a:chExt cx="8473635" cy="15484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895698-E652-BCC7-6BA3-74B84682F895}"/>
                </a:ext>
              </a:extLst>
            </p:cNvPr>
            <p:cNvSpPr txBox="1"/>
            <p:nvPr/>
          </p:nvSpPr>
          <p:spPr>
            <a:xfrm>
              <a:off x="1301809" y="2051129"/>
              <a:ext cx="3349235" cy="582042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💡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Innovative positioning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1DA75B-BBAD-8087-0E8F-F58BB027AB59}"/>
                </a:ext>
              </a:extLst>
            </p:cNvPr>
            <p:cNvSpPr txBox="1"/>
            <p:nvPr/>
          </p:nvSpPr>
          <p:spPr>
            <a:xfrm>
              <a:off x="2041949" y="1495751"/>
              <a:ext cx="7733495" cy="700767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285750" marR="0" lvl="0" indent="-28575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B5703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At the data level, the signal-to-noise ratio of handwriting personality association is low (R ² ≈ 0)</a:t>
              </a:r>
            </a:p>
            <a:p>
              <a:pPr marL="285750" marR="0" lvl="0" indent="-28575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B5703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At the algorithmic level, it is necessary to optimize five output dimensions </a:t>
              </a:r>
            </a:p>
            <a:p>
              <a:pPr marR="0" lvl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B5703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with significantly different correlations simultaneously</a:t>
              </a:r>
            </a:p>
            <a:p>
              <a:pPr marL="285750" marR="0" lvl="0" indent="-28575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B5703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Application level: Avoid algorithmic bias (such as cultural/gender sensitive features)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E6113E-BDE5-987B-856E-5B775DBB9810}"/>
                </a:ext>
              </a:extLst>
            </p:cNvPr>
            <p:cNvSpPr/>
            <p:nvPr/>
          </p:nvSpPr>
          <p:spPr>
            <a:xfrm>
              <a:off x="1640890" y="1084694"/>
              <a:ext cx="4274172" cy="377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⚠️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Key challenges of this research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09AAA986-DCFE-770A-C3DC-E7873523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📌</a:t>
            </a:r>
            <a:r>
              <a:rPr lang="en-US" dirty="0"/>
              <a:t>Technical challenges and solution positioning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E993E7-7C5E-8999-FAF5-07CFF860FB7E}"/>
              </a:ext>
            </a:extLst>
          </p:cNvPr>
          <p:cNvSpPr txBox="1"/>
          <p:nvPr/>
        </p:nvSpPr>
        <p:spPr>
          <a:xfrm>
            <a:off x="1913579" y="4014881"/>
            <a:ext cx="6800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AB5703"/>
                </a:solidFill>
              </a:rPr>
              <a:t>Multi objective </a:t>
            </a:r>
            <a:r>
              <a:rPr lang="en-US" altLang="zh-CN" sz="1600" dirty="0" err="1">
                <a:solidFill>
                  <a:srgbClr val="AB5703"/>
                </a:solidFill>
              </a:rPr>
              <a:t>XGBoost</a:t>
            </a:r>
            <a:r>
              <a:rPr lang="en-US" altLang="zh-CN" sz="1600" dirty="0">
                <a:solidFill>
                  <a:srgbClr val="AB5703"/>
                </a:solidFill>
              </a:rPr>
              <a:t> </a:t>
            </a:r>
            <a:r>
              <a:rPr lang="en-US" altLang="zh-CN" sz="1600" dirty="0" err="1">
                <a:solidFill>
                  <a:srgbClr val="AB5703"/>
                </a:solidFill>
              </a:rPr>
              <a:t>framework+SHAP</a:t>
            </a:r>
            <a:r>
              <a:rPr lang="en-US" altLang="zh-CN" sz="1600" dirty="0">
                <a:solidFill>
                  <a:srgbClr val="AB5703"/>
                </a:solidFill>
              </a:rPr>
              <a:t> interpretability analysis</a:t>
            </a:r>
          </a:p>
          <a:p>
            <a:pPr lvl="1"/>
            <a:r>
              <a:rPr lang="en-US" altLang="zh-CN" sz="1600" dirty="0">
                <a:solidFill>
                  <a:srgbClr val="AB5703"/>
                </a:solidFill>
              </a:rPr>
              <a:t>Differentiation advantage: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AB5703"/>
                </a:solidFill>
              </a:rPr>
              <a:t>6 new features including systematic quantification of letter spacing consistency for the first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AB5703"/>
                </a:solidFill>
              </a:rPr>
              <a:t>Achieve real-time prediction of 0.8 seconds per sample (compared to 5-10 minutes for questionnaires)</a:t>
            </a:r>
            <a:endParaRPr lang="zh-CN" altLang="en-US" sz="1600" dirty="0">
              <a:solidFill>
                <a:srgbClr val="AB570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76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B5BA9-22DC-E116-C294-51F35037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4DEA98-AA7E-EA2B-7354-43CAD8127706}"/>
              </a:ext>
            </a:extLst>
          </p:cNvPr>
          <p:cNvGrpSpPr/>
          <p:nvPr/>
        </p:nvGrpSpPr>
        <p:grpSpPr>
          <a:xfrm>
            <a:off x="1881925" y="2069567"/>
            <a:ext cx="8103808" cy="2280264"/>
            <a:chOff x="2144488" y="1615395"/>
            <a:chExt cx="7619568" cy="15533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729CF5-DC26-8B40-2759-B96B70FD9874}"/>
                </a:ext>
              </a:extLst>
            </p:cNvPr>
            <p:cNvSpPr txBox="1"/>
            <p:nvPr/>
          </p:nvSpPr>
          <p:spPr>
            <a:xfrm>
              <a:off x="2144488" y="2017097"/>
              <a:ext cx="2314626" cy="582042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Technical difficulties: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EAF245-9B7B-0862-2F30-729D28F75DB4}"/>
                </a:ext>
              </a:extLst>
            </p:cNvPr>
            <p:cNvSpPr txBox="1"/>
            <p:nvPr/>
          </p:nvSpPr>
          <p:spPr>
            <a:xfrm>
              <a:off x="2474676" y="2707082"/>
              <a:ext cx="2134592" cy="461665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algn="ctr" defTabSz="914354">
                <a:defRPr sz="1400" b="1">
                  <a:solidFill>
                    <a:schemeClr val="tx1">
                      <a:lumMod val="90000"/>
                      <a:lumOff val="10000"/>
                    </a:schemeClr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285750" marR="0" lvl="0" indent="-28575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AB5703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The Nonlinear Relationship between High Dimensional Features and Personality</a:t>
              </a:r>
            </a:p>
            <a:p>
              <a:pPr marL="285750" marR="0" lvl="0" indent="-28575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AB5703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Interference from cross-cultural handwriting differences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B5703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D87B29-5FB5-E184-6644-2B3C098D0AC7}"/>
                </a:ext>
              </a:extLst>
            </p:cNvPr>
            <p:cNvSpPr/>
            <p:nvPr/>
          </p:nvSpPr>
          <p:spPr>
            <a:xfrm>
              <a:off x="2415244" y="1615395"/>
              <a:ext cx="7348812" cy="922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How to objectively predict the personality dimension score of the Big Five by quantifying handwriting features ?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34E52094-1B23-F17F-C9CE-2184105B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📌</a:t>
            </a:r>
            <a:r>
              <a:rPr lang="en-US" dirty="0"/>
              <a:t>Core issues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67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02. Methodological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/>
                </a:solidFill>
              </a:rPr>
              <a:t>Notebook Technology Stack Icon Display.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775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1222_Outline/20231222/images_object_7001_8000/54d2f6d5-091b-4791-8b52-c16e227b7ba5-4.source.default.zh-Hans.jpg"/>
  <p:tag name="OFFICEPLUS.THEME" val="New_Batches_1222_Outline/20231222/images_object_7001_8000/54d2f6d5-091b-4791-8b52-c16e227b7ba5-4.source.default.zh-Hans-4.pptx"/>
  <p:tag name="OFFICEPLUS.OUTLINE" val="621948"/>
  <p:tag name="OFFICEPLUS.OUTLINEEXTERNAL" val="7af0a0f1-fe2c-e591-4b71-0ef984a3eae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716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192343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192343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a9331749-dd6e-4d9f-998e-c98337eff189.pptx"/>
  <p:tag name="OFFICEPLUS.TAG" val="bd142c3d-b2ac-49d2-945d-a40ea7d68a02"/>
  <p:tag name="OFFICEPLUS.OUTLINECONTENT" val="192343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7164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5220a5fa-4bff-428b-aada-dadbbd9e626c.pptx"/>
  <p:tag name="OFFICEPLUS.TAG" val="bd142c3d-b2ac-49d2-945d-a40ea7d68a02"/>
  <p:tag name="OFFICEPLUS.OUTLINECONTENT" val="192344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192343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192343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71647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192343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192343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ded3af6-26c3-4933-8efc-835e73da6d8d.pptx"/>
  <p:tag name="OFFICEPLUS.TAG" val="bd142c3d-b2ac-49d2-945d-a40ea7d68a02"/>
  <p:tag name="OFFICEPLUS.OUTLINECONTENT" val="192343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28d67dd3-61fe-4c81-b9af-e895c260dca3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7164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91c190e2-46fa-428b-8eca-8cc83121b5b6.pptx"/>
  <p:tag name="OFFICEPLUS.TAG" val="bd142c3d-b2ac-49d2-945d-a40ea7d68a02"/>
  <p:tag name="OFFICEPLUS.OUTLINECONTENT" val="192343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f20ad0b-2f00-4f32-b51b-7ee700f71979.pptx"/>
  <p:tag name="OFFICEPLUS.TAG" val="bd142c3d-b2ac-49d2-945d-a40ea7d68a02"/>
  <p:tag name="OFFICEPLUS.OUTLINECONTENT" val="192343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25a9edb-ba86-4031-94fc-cc71e37d239a.pptx"/>
  <p:tag name="OFFICEPLUS.TAG" val="bd142c3d-b2ac-49d2-945d-a40ea7d68a02"/>
  <p:tag name="OFFICEPLUS.OUTLINECONTENT" val="192343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25a9edb-ba86-4031-94fc-cc71e37d239a.pptx"/>
  <p:tag name="OFFICEPLUS.TAG" val="bd142c3d-b2ac-49d2-945d-a40ea7d68a02"/>
  <p:tag name="OFFICEPLUS.OUTLINECONTENT" val="192343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25a9edb-ba86-4031-94fc-cc71e37d239a.pptx"/>
  <p:tag name="OFFICEPLUS.TAG" val="bd142c3d-b2ac-49d2-945d-a40ea7d68a02"/>
  <p:tag name="OFFICEPLUS.OUTLINECONTENT" val="19234393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B5703"/>
      </a:accent1>
      <a:accent2>
        <a:srgbClr val="54A572"/>
      </a:accent2>
      <a:accent3>
        <a:srgbClr val="6DB882"/>
      </a:accent3>
      <a:accent4>
        <a:srgbClr val="437F52"/>
      </a:accent4>
      <a:accent5>
        <a:srgbClr val="235932"/>
      </a:accent5>
      <a:accent6>
        <a:srgbClr val="6C4E0C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933</Words>
  <Application>Microsoft Office PowerPoint</Application>
  <PresentationFormat>宽屏</PresentationFormat>
  <Paragraphs>107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system-ui</vt:lpstr>
      <vt:lpstr>等线</vt:lpstr>
      <vt:lpstr>Arial</vt:lpstr>
      <vt:lpstr>Designed by OfficePLUS</vt:lpstr>
      <vt:lpstr>CS422 Project: </vt:lpstr>
      <vt:lpstr>PowerPoint 演示文稿</vt:lpstr>
      <vt:lpstr>01. Problem Statement</vt:lpstr>
      <vt:lpstr>❗Industry pain points</vt:lpstr>
      <vt:lpstr>🔍Scientific Hypothesis</vt:lpstr>
      <vt:lpstr>📌Core issues</vt:lpstr>
      <vt:lpstr>📌Technical challenges and solution positioning</vt:lpstr>
      <vt:lpstr>📌Core issues</vt:lpstr>
      <vt:lpstr>02. Methodological</vt:lpstr>
      <vt:lpstr>Dataset Introduction</vt:lpstr>
      <vt:lpstr>Data preprocessing</vt:lpstr>
      <vt:lpstr>Model selection and training</vt:lpstr>
      <vt:lpstr>03. Achievement display</vt:lpstr>
      <vt:lpstr>Comparison of Model Performance</vt:lpstr>
      <vt:lpstr>Model tuning participates in optimization</vt:lpstr>
      <vt:lpstr>Explanatory Analysis (SHAP)</vt:lpstr>
      <vt:lpstr>04. Conclusion and Prospect </vt:lpstr>
      <vt:lpstr>Conclusion</vt:lpstr>
      <vt:lpstr>Conclusion</vt:lpstr>
      <vt:lpstr>Improvement direction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鹏宇 赵</cp:lastModifiedBy>
  <cp:revision>4</cp:revision>
  <dcterms:created xsi:type="dcterms:W3CDTF">2023-07-20T03:04:31Z</dcterms:created>
  <dcterms:modified xsi:type="dcterms:W3CDTF">2025-05-27T09:42:40Z</dcterms:modified>
</cp:coreProperties>
</file>