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1716" r:id="rId5"/>
    <p:sldId id="1717" r:id="rId6"/>
    <p:sldId id="1720" r:id="rId7"/>
    <p:sldId id="1723" r:id="rId8"/>
    <p:sldId id="1724" r:id="rId9"/>
    <p:sldId id="1728" r:id="rId10"/>
    <p:sldId id="1721" r:id="rId11"/>
    <p:sldId id="1698" r:id="rId12"/>
    <p:sldId id="1729" r:id="rId13"/>
    <p:sldId id="1725" r:id="rId14"/>
    <p:sldId id="1713" r:id="rId15"/>
    <p:sldId id="1727" r:id="rId16"/>
    <p:sldId id="1722" r:id="rId17"/>
    <p:sldId id="271" r:id="rId18"/>
    <p:sldId id="1706" r:id="rId19"/>
    <p:sldId id="261" r:id="rId20"/>
    <p:sldId id="1719" r:id="rId21"/>
    <p:sldId id="1718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18" autoAdjust="0"/>
    <p:restoredTop sz="85277" autoAdjust="0"/>
  </p:normalViewPr>
  <p:slideViewPr>
    <p:cSldViewPr snapToGrid="0">
      <p:cViewPr varScale="1">
        <p:scale>
          <a:sx n="138" d="100"/>
          <a:sy n="138" d="100"/>
        </p:scale>
        <p:origin x="66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闹钟这种功能大家手机上应该都有吧，功能很平常，也很气人。</a:t>
            </a:r>
            <a:endParaRPr lang="en-US" altLang="zh-CN" dirty="0"/>
          </a:p>
          <a:p>
            <a:r>
              <a:rPr lang="zh-CN" altLang="en-US" dirty="0"/>
              <a:t>那么除了它最基本的功能外，各位有没有从另外一个角度去思考它的意义？</a:t>
            </a:r>
            <a:endParaRPr lang="en-US" altLang="zh-CN" dirty="0"/>
          </a:p>
          <a:p>
            <a:r>
              <a:rPr lang="zh-CN" altLang="en-US" dirty="0"/>
              <a:t>从时间维度上讲，闹钟响了，意味着我们要起床了，新的一天要开始了。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8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从这里开始是我们的业务需求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社畜の日常</a:t>
            </a:r>
            <a:endParaRPr lang="en-US" altLang="zh-CN" dirty="0"/>
          </a:p>
          <a:p>
            <a:r>
              <a:rPr lang="zh-CN" altLang="en-US" dirty="0"/>
              <a:t>日常早晨的活动大概就是这个样子吧</a:t>
            </a:r>
            <a:endParaRPr lang="en-US" altLang="zh-CN" dirty="0"/>
          </a:p>
          <a:p>
            <a:r>
              <a:rPr lang="zh-CN" altLang="en-US" dirty="0"/>
              <a:t>这里面可有些文章可做，首先拉窗帘，都要自己手动吧，可如果有一个机器能自动的打开窗帘，那会出现什么样的可能性？根据时间？根据窗外环境亮度？根据睡眠状态？</a:t>
            </a:r>
            <a:endParaRPr lang="en-US" altLang="zh-CN" dirty="0"/>
          </a:p>
          <a:p>
            <a:r>
              <a:rPr lang="zh-CN" altLang="en-US" dirty="0"/>
              <a:t>再说说早餐。各位早饭通常都会吃什么？我的话可能咖啡配一片面包。</a:t>
            </a:r>
            <a:endParaRPr lang="en-US" altLang="zh-CN" dirty="0"/>
          </a:p>
          <a:p>
            <a:r>
              <a:rPr lang="zh-CN" altLang="en-US" dirty="0"/>
              <a:t>那么这里就可以做一些文章了，从闹钟响了开始，面包机咖啡机什么的做起来，等你洗漱好了两篇烤好的面包和一杯热腾腾的咖啡已经准备好了。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从这里开始是我们的功能需求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0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3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从这里开始是我们的业务需求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7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4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从这里开始是我们的数据需求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7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5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AAA</a:t>
            </a:r>
            <a:r>
              <a:rPr lang="zh-CN" altLang="en-US" sz="6000" dirty="0">
                <a:latin typeface="+mn-ea"/>
                <a:ea typeface="+mn-ea"/>
              </a:rPr>
              <a:t>需求分析展示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3C5561F-C862-4262-96F0-3B42A153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98027"/>
              </p:ext>
            </p:extLst>
          </p:nvPr>
        </p:nvGraphicFramePr>
        <p:xfrm>
          <a:off x="4877029" y="3279560"/>
          <a:ext cx="2436356" cy="1862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178">
                  <a:extLst>
                    <a:ext uri="{9D8B030D-6E8A-4147-A177-3AD203B41FA5}">
                      <a16:colId xmlns:a16="http://schemas.microsoft.com/office/drawing/2014/main" val="3633247534"/>
                    </a:ext>
                  </a:extLst>
                </a:gridCol>
                <a:gridCol w="1218178">
                  <a:extLst>
                    <a:ext uri="{9D8B030D-6E8A-4147-A177-3AD203B41FA5}">
                      <a16:colId xmlns:a16="http://schemas.microsoft.com/office/drawing/2014/main" val="336453843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刘禹廷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239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杨枫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76442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王政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56408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柴林政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5791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赵振宁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3669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8D8AFA-3C28-4484-8CC9-DCC3D0F28538}"/>
              </a:ext>
            </a:extLst>
          </p:cNvPr>
          <p:cNvSpPr txBox="1"/>
          <p:nvPr/>
        </p:nvSpPr>
        <p:spPr>
          <a:xfrm>
            <a:off x="11273509" y="6468306"/>
            <a:ext cx="81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2019.4.2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83DC6-F3DE-44B7-98A0-22B6E4D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业务需求 </a:t>
            </a:r>
            <a:r>
              <a:rPr lang="en-US" altLang="zh-CN" sz="3600" dirty="0"/>
              <a:t>- </a:t>
            </a:r>
            <a:r>
              <a:rPr lang="zh-CN" altLang="en-US" sz="3600" dirty="0"/>
              <a:t>用户画像</a:t>
            </a:r>
          </a:p>
        </p:txBody>
      </p:sp>
      <p:grpSp>
        <p:nvGrpSpPr>
          <p:cNvPr id="6" name="iśľîḓê">
            <a:extLst>
              <a:ext uri="{FF2B5EF4-FFF2-40B4-BE49-F238E27FC236}">
                <a16:creationId xmlns:a16="http://schemas.microsoft.com/office/drawing/2014/main" id="{3AA846D3-9D1C-4C5C-AABC-2F5090F438F8}"/>
              </a:ext>
            </a:extLst>
          </p:cNvPr>
          <p:cNvGrpSpPr/>
          <p:nvPr/>
        </p:nvGrpSpPr>
        <p:grpSpPr>
          <a:xfrm>
            <a:off x="3413832" y="1735897"/>
            <a:ext cx="5364571" cy="3227372"/>
            <a:chOff x="2932618" y="1700808"/>
            <a:chExt cx="6343757" cy="3462098"/>
          </a:xfrm>
        </p:grpSpPr>
        <p:sp>
          <p:nvSpPr>
            <p:cNvPr id="15" name="isḷíḓê">
              <a:extLst>
                <a:ext uri="{FF2B5EF4-FFF2-40B4-BE49-F238E27FC236}">
                  <a16:creationId xmlns:a16="http://schemas.microsoft.com/office/drawing/2014/main" id="{A1BBDD21-870C-402B-8E43-574EEB09A561}"/>
                </a:ext>
              </a:extLst>
            </p:cNvPr>
            <p:cNvSpPr/>
            <p:nvPr/>
          </p:nvSpPr>
          <p:spPr bwMode="auto">
            <a:xfrm flipH="1">
              <a:off x="4892821" y="1700808"/>
              <a:ext cx="1731647" cy="1731645"/>
            </a:xfrm>
            <a:custGeom>
              <a:avLst/>
              <a:gdLst>
                <a:gd name="T0" fmla="*/ 2905 w 2905"/>
                <a:gd name="T1" fmla="*/ 0 h 2903"/>
                <a:gd name="T2" fmla="*/ 2830 w 2905"/>
                <a:gd name="T3" fmla="*/ 0 h 2903"/>
                <a:gd name="T4" fmla="*/ 2681 w 2905"/>
                <a:gd name="T5" fmla="*/ 7 h 2903"/>
                <a:gd name="T6" fmla="*/ 2535 w 2905"/>
                <a:gd name="T7" fmla="*/ 22 h 2903"/>
                <a:gd name="T8" fmla="*/ 2390 w 2905"/>
                <a:gd name="T9" fmla="*/ 44 h 2903"/>
                <a:gd name="T10" fmla="*/ 2249 w 2905"/>
                <a:gd name="T11" fmla="*/ 73 h 2903"/>
                <a:gd name="T12" fmla="*/ 2110 w 2905"/>
                <a:gd name="T13" fmla="*/ 110 h 2903"/>
                <a:gd name="T14" fmla="*/ 1973 w 2905"/>
                <a:gd name="T15" fmla="*/ 152 h 2903"/>
                <a:gd name="T16" fmla="*/ 1839 w 2905"/>
                <a:gd name="T17" fmla="*/ 201 h 2903"/>
                <a:gd name="T18" fmla="*/ 1709 w 2905"/>
                <a:gd name="T19" fmla="*/ 256 h 2903"/>
                <a:gd name="T20" fmla="*/ 1583 w 2905"/>
                <a:gd name="T21" fmla="*/ 317 h 2903"/>
                <a:gd name="T22" fmla="*/ 1460 w 2905"/>
                <a:gd name="T23" fmla="*/ 385 h 2903"/>
                <a:gd name="T24" fmla="*/ 1339 w 2905"/>
                <a:gd name="T25" fmla="*/ 456 h 2903"/>
                <a:gd name="T26" fmla="*/ 1224 w 2905"/>
                <a:gd name="T27" fmla="*/ 535 h 2903"/>
                <a:gd name="T28" fmla="*/ 1112 w 2905"/>
                <a:gd name="T29" fmla="*/ 619 h 2903"/>
                <a:gd name="T30" fmla="*/ 1004 w 2905"/>
                <a:gd name="T31" fmla="*/ 707 h 2903"/>
                <a:gd name="T32" fmla="*/ 901 w 2905"/>
                <a:gd name="T33" fmla="*/ 800 h 2903"/>
                <a:gd name="T34" fmla="*/ 802 w 2905"/>
                <a:gd name="T35" fmla="*/ 899 h 2903"/>
                <a:gd name="T36" fmla="*/ 709 w 2905"/>
                <a:gd name="T37" fmla="*/ 1004 h 2903"/>
                <a:gd name="T38" fmla="*/ 621 w 2905"/>
                <a:gd name="T39" fmla="*/ 1110 h 2903"/>
                <a:gd name="T40" fmla="*/ 537 w 2905"/>
                <a:gd name="T41" fmla="*/ 1222 h 2903"/>
                <a:gd name="T42" fmla="*/ 458 w 2905"/>
                <a:gd name="T43" fmla="*/ 1339 h 2903"/>
                <a:gd name="T44" fmla="*/ 385 w 2905"/>
                <a:gd name="T45" fmla="*/ 1458 h 2903"/>
                <a:gd name="T46" fmla="*/ 319 w 2905"/>
                <a:gd name="T47" fmla="*/ 1581 h 2903"/>
                <a:gd name="T48" fmla="*/ 257 w 2905"/>
                <a:gd name="T49" fmla="*/ 1709 h 2903"/>
                <a:gd name="T50" fmla="*/ 202 w 2905"/>
                <a:gd name="T51" fmla="*/ 1839 h 2903"/>
                <a:gd name="T52" fmla="*/ 154 w 2905"/>
                <a:gd name="T53" fmla="*/ 1973 h 2903"/>
                <a:gd name="T54" fmla="*/ 112 w 2905"/>
                <a:gd name="T55" fmla="*/ 2108 h 2903"/>
                <a:gd name="T56" fmla="*/ 75 w 2905"/>
                <a:gd name="T57" fmla="*/ 2247 h 2903"/>
                <a:gd name="T58" fmla="*/ 46 w 2905"/>
                <a:gd name="T59" fmla="*/ 2388 h 2903"/>
                <a:gd name="T60" fmla="*/ 24 w 2905"/>
                <a:gd name="T61" fmla="*/ 2533 h 2903"/>
                <a:gd name="T62" fmla="*/ 9 w 2905"/>
                <a:gd name="T63" fmla="*/ 2680 h 2903"/>
                <a:gd name="T64" fmla="*/ 2 w 2905"/>
                <a:gd name="T65" fmla="*/ 2828 h 2903"/>
                <a:gd name="T66" fmla="*/ 1744 w 2905"/>
                <a:gd name="T67" fmla="*/ 2903 h 2903"/>
                <a:gd name="T68" fmla="*/ 1744 w 2905"/>
                <a:gd name="T69" fmla="*/ 2843 h 2903"/>
                <a:gd name="T70" fmla="*/ 1757 w 2905"/>
                <a:gd name="T71" fmla="*/ 2725 h 2903"/>
                <a:gd name="T72" fmla="*/ 1780 w 2905"/>
                <a:gd name="T73" fmla="*/ 2614 h 2903"/>
                <a:gd name="T74" fmla="*/ 1813 w 2905"/>
                <a:gd name="T75" fmla="*/ 2504 h 2903"/>
                <a:gd name="T76" fmla="*/ 1857 w 2905"/>
                <a:gd name="T77" fmla="*/ 2399 h 2903"/>
                <a:gd name="T78" fmla="*/ 1910 w 2905"/>
                <a:gd name="T79" fmla="*/ 2300 h 2903"/>
                <a:gd name="T80" fmla="*/ 1974 w 2905"/>
                <a:gd name="T81" fmla="*/ 2209 h 2903"/>
                <a:gd name="T82" fmla="*/ 2044 w 2905"/>
                <a:gd name="T83" fmla="*/ 2123 h 2903"/>
                <a:gd name="T84" fmla="*/ 2123 w 2905"/>
                <a:gd name="T85" fmla="*/ 2044 h 2903"/>
                <a:gd name="T86" fmla="*/ 2209 w 2905"/>
                <a:gd name="T87" fmla="*/ 1973 h 2903"/>
                <a:gd name="T88" fmla="*/ 2302 w 2905"/>
                <a:gd name="T89" fmla="*/ 1910 h 2903"/>
                <a:gd name="T90" fmla="*/ 2401 w 2905"/>
                <a:gd name="T91" fmla="*/ 1855 h 2903"/>
                <a:gd name="T92" fmla="*/ 2506 w 2905"/>
                <a:gd name="T93" fmla="*/ 1811 h 2903"/>
                <a:gd name="T94" fmla="*/ 2614 w 2905"/>
                <a:gd name="T95" fmla="*/ 1778 h 2903"/>
                <a:gd name="T96" fmla="*/ 2727 w 2905"/>
                <a:gd name="T97" fmla="*/ 1755 h 2903"/>
                <a:gd name="T98" fmla="*/ 2844 w 2905"/>
                <a:gd name="T99" fmla="*/ 1744 h 2903"/>
                <a:gd name="T100" fmla="*/ 2905 w 2905"/>
                <a:gd name="T101" fmla="*/ 174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5" h="2903">
                  <a:moveTo>
                    <a:pt x="2905" y="1742"/>
                  </a:moveTo>
                  <a:lnTo>
                    <a:pt x="2905" y="0"/>
                  </a:lnTo>
                  <a:lnTo>
                    <a:pt x="2905" y="0"/>
                  </a:lnTo>
                  <a:lnTo>
                    <a:pt x="2830" y="0"/>
                  </a:lnTo>
                  <a:lnTo>
                    <a:pt x="2755" y="4"/>
                  </a:lnTo>
                  <a:lnTo>
                    <a:pt x="2681" y="7"/>
                  </a:lnTo>
                  <a:lnTo>
                    <a:pt x="2608" y="15"/>
                  </a:lnTo>
                  <a:lnTo>
                    <a:pt x="2535" y="22"/>
                  </a:lnTo>
                  <a:lnTo>
                    <a:pt x="2462" y="33"/>
                  </a:lnTo>
                  <a:lnTo>
                    <a:pt x="2390" y="44"/>
                  </a:lnTo>
                  <a:lnTo>
                    <a:pt x="2319" y="59"/>
                  </a:lnTo>
                  <a:lnTo>
                    <a:pt x="2249" y="73"/>
                  </a:lnTo>
                  <a:lnTo>
                    <a:pt x="2180" y="92"/>
                  </a:lnTo>
                  <a:lnTo>
                    <a:pt x="2110" y="110"/>
                  </a:lnTo>
                  <a:lnTo>
                    <a:pt x="2040" y="130"/>
                  </a:lnTo>
                  <a:lnTo>
                    <a:pt x="1973" y="152"/>
                  </a:lnTo>
                  <a:lnTo>
                    <a:pt x="1907" y="176"/>
                  </a:lnTo>
                  <a:lnTo>
                    <a:pt x="1839" y="201"/>
                  </a:lnTo>
                  <a:lnTo>
                    <a:pt x="1775" y="227"/>
                  </a:lnTo>
                  <a:lnTo>
                    <a:pt x="1709" y="256"/>
                  </a:lnTo>
                  <a:lnTo>
                    <a:pt x="1645" y="286"/>
                  </a:lnTo>
                  <a:lnTo>
                    <a:pt x="1583" y="317"/>
                  </a:lnTo>
                  <a:lnTo>
                    <a:pt x="1520" y="350"/>
                  </a:lnTo>
                  <a:lnTo>
                    <a:pt x="1460" y="385"/>
                  </a:lnTo>
                  <a:lnTo>
                    <a:pt x="1399" y="419"/>
                  </a:lnTo>
                  <a:lnTo>
                    <a:pt x="1339" y="456"/>
                  </a:lnTo>
                  <a:lnTo>
                    <a:pt x="1280" y="495"/>
                  </a:lnTo>
                  <a:lnTo>
                    <a:pt x="1224" y="535"/>
                  </a:lnTo>
                  <a:lnTo>
                    <a:pt x="1167" y="577"/>
                  </a:lnTo>
                  <a:lnTo>
                    <a:pt x="1112" y="619"/>
                  </a:lnTo>
                  <a:lnTo>
                    <a:pt x="1057" y="663"/>
                  </a:lnTo>
                  <a:lnTo>
                    <a:pt x="1004" y="707"/>
                  </a:lnTo>
                  <a:lnTo>
                    <a:pt x="953" y="755"/>
                  </a:lnTo>
                  <a:lnTo>
                    <a:pt x="901" y="800"/>
                  </a:lnTo>
                  <a:lnTo>
                    <a:pt x="852" y="850"/>
                  </a:lnTo>
                  <a:lnTo>
                    <a:pt x="802" y="899"/>
                  </a:lnTo>
                  <a:lnTo>
                    <a:pt x="755" y="951"/>
                  </a:lnTo>
                  <a:lnTo>
                    <a:pt x="709" y="1004"/>
                  </a:lnTo>
                  <a:lnTo>
                    <a:pt x="663" y="1057"/>
                  </a:lnTo>
                  <a:lnTo>
                    <a:pt x="621" y="1110"/>
                  </a:lnTo>
                  <a:lnTo>
                    <a:pt x="577" y="1165"/>
                  </a:lnTo>
                  <a:lnTo>
                    <a:pt x="537" y="1222"/>
                  </a:lnTo>
                  <a:lnTo>
                    <a:pt x="497" y="1280"/>
                  </a:lnTo>
                  <a:lnTo>
                    <a:pt x="458" y="1339"/>
                  </a:lnTo>
                  <a:lnTo>
                    <a:pt x="422" y="1397"/>
                  </a:lnTo>
                  <a:lnTo>
                    <a:pt x="385" y="1458"/>
                  </a:lnTo>
                  <a:lnTo>
                    <a:pt x="352" y="1518"/>
                  </a:lnTo>
                  <a:lnTo>
                    <a:pt x="319" y="1581"/>
                  </a:lnTo>
                  <a:lnTo>
                    <a:pt x="288" y="1645"/>
                  </a:lnTo>
                  <a:lnTo>
                    <a:pt x="257" y="1709"/>
                  </a:lnTo>
                  <a:lnTo>
                    <a:pt x="229" y="1773"/>
                  </a:lnTo>
                  <a:lnTo>
                    <a:pt x="202" y="1839"/>
                  </a:lnTo>
                  <a:lnTo>
                    <a:pt x="178" y="1905"/>
                  </a:lnTo>
                  <a:lnTo>
                    <a:pt x="154" y="1973"/>
                  </a:lnTo>
                  <a:lnTo>
                    <a:pt x="132" y="2040"/>
                  </a:lnTo>
                  <a:lnTo>
                    <a:pt x="112" y="2108"/>
                  </a:lnTo>
                  <a:lnTo>
                    <a:pt x="92" y="2178"/>
                  </a:lnTo>
                  <a:lnTo>
                    <a:pt x="75" y="2247"/>
                  </a:lnTo>
                  <a:lnTo>
                    <a:pt x="61" y="2319"/>
                  </a:lnTo>
                  <a:lnTo>
                    <a:pt x="46" y="2388"/>
                  </a:lnTo>
                  <a:lnTo>
                    <a:pt x="35" y="2462"/>
                  </a:lnTo>
                  <a:lnTo>
                    <a:pt x="24" y="2533"/>
                  </a:lnTo>
                  <a:lnTo>
                    <a:pt x="17" y="2606"/>
                  </a:lnTo>
                  <a:lnTo>
                    <a:pt x="9" y="2680"/>
                  </a:lnTo>
                  <a:lnTo>
                    <a:pt x="4" y="2753"/>
                  </a:lnTo>
                  <a:lnTo>
                    <a:pt x="2" y="2828"/>
                  </a:lnTo>
                  <a:lnTo>
                    <a:pt x="0" y="2903"/>
                  </a:lnTo>
                  <a:lnTo>
                    <a:pt x="1744" y="2903"/>
                  </a:lnTo>
                  <a:lnTo>
                    <a:pt x="1744" y="2903"/>
                  </a:lnTo>
                  <a:lnTo>
                    <a:pt x="1744" y="2843"/>
                  </a:lnTo>
                  <a:lnTo>
                    <a:pt x="1749" y="2784"/>
                  </a:lnTo>
                  <a:lnTo>
                    <a:pt x="1757" y="2725"/>
                  </a:lnTo>
                  <a:lnTo>
                    <a:pt x="1766" y="2669"/>
                  </a:lnTo>
                  <a:lnTo>
                    <a:pt x="1780" y="2614"/>
                  </a:lnTo>
                  <a:lnTo>
                    <a:pt x="1795" y="2557"/>
                  </a:lnTo>
                  <a:lnTo>
                    <a:pt x="1813" y="2504"/>
                  </a:lnTo>
                  <a:lnTo>
                    <a:pt x="1833" y="2451"/>
                  </a:lnTo>
                  <a:lnTo>
                    <a:pt x="1857" y="2399"/>
                  </a:lnTo>
                  <a:lnTo>
                    <a:pt x="1883" y="2350"/>
                  </a:lnTo>
                  <a:lnTo>
                    <a:pt x="1910" y="2300"/>
                  </a:lnTo>
                  <a:lnTo>
                    <a:pt x="1941" y="2253"/>
                  </a:lnTo>
                  <a:lnTo>
                    <a:pt x="1974" y="2209"/>
                  </a:lnTo>
                  <a:lnTo>
                    <a:pt x="2007" y="2165"/>
                  </a:lnTo>
                  <a:lnTo>
                    <a:pt x="2044" y="2123"/>
                  </a:lnTo>
                  <a:lnTo>
                    <a:pt x="2082" y="2082"/>
                  </a:lnTo>
                  <a:lnTo>
                    <a:pt x="2123" y="2044"/>
                  </a:lnTo>
                  <a:lnTo>
                    <a:pt x="2165" y="2007"/>
                  </a:lnTo>
                  <a:lnTo>
                    <a:pt x="2209" y="1973"/>
                  </a:lnTo>
                  <a:lnTo>
                    <a:pt x="2255" y="1940"/>
                  </a:lnTo>
                  <a:lnTo>
                    <a:pt x="2302" y="1910"/>
                  </a:lnTo>
                  <a:lnTo>
                    <a:pt x="2350" y="1881"/>
                  </a:lnTo>
                  <a:lnTo>
                    <a:pt x="2401" y="1855"/>
                  </a:lnTo>
                  <a:lnTo>
                    <a:pt x="2452" y="1833"/>
                  </a:lnTo>
                  <a:lnTo>
                    <a:pt x="2506" y="1811"/>
                  </a:lnTo>
                  <a:lnTo>
                    <a:pt x="2559" y="1793"/>
                  </a:lnTo>
                  <a:lnTo>
                    <a:pt x="2614" y="1778"/>
                  </a:lnTo>
                  <a:lnTo>
                    <a:pt x="2670" y="1766"/>
                  </a:lnTo>
                  <a:lnTo>
                    <a:pt x="2727" y="1755"/>
                  </a:lnTo>
                  <a:lnTo>
                    <a:pt x="2786" y="1747"/>
                  </a:lnTo>
                  <a:lnTo>
                    <a:pt x="2844" y="1744"/>
                  </a:lnTo>
                  <a:lnTo>
                    <a:pt x="2905" y="1742"/>
                  </a:lnTo>
                  <a:lnTo>
                    <a:pt x="2905" y="174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ṡliḓe">
              <a:extLst>
                <a:ext uri="{FF2B5EF4-FFF2-40B4-BE49-F238E27FC236}">
                  <a16:creationId xmlns:a16="http://schemas.microsoft.com/office/drawing/2014/main" id="{4DDB7089-26AC-4699-A03E-B98B2FFF716E}"/>
                </a:ext>
              </a:extLst>
            </p:cNvPr>
            <p:cNvSpPr/>
            <p:nvPr/>
          </p:nvSpPr>
          <p:spPr bwMode="auto">
            <a:xfrm flipH="1">
              <a:off x="3161174" y="1700808"/>
              <a:ext cx="1731647" cy="1731645"/>
            </a:xfrm>
            <a:custGeom>
              <a:avLst/>
              <a:gdLst>
                <a:gd name="T0" fmla="*/ 0 w 2902"/>
                <a:gd name="T1" fmla="*/ 1742 h 2903"/>
                <a:gd name="T2" fmla="*/ 58 w 2902"/>
                <a:gd name="T3" fmla="*/ 1744 h 2903"/>
                <a:gd name="T4" fmla="*/ 176 w 2902"/>
                <a:gd name="T5" fmla="*/ 1755 h 2903"/>
                <a:gd name="T6" fmla="*/ 289 w 2902"/>
                <a:gd name="T7" fmla="*/ 1778 h 2903"/>
                <a:gd name="T8" fmla="*/ 399 w 2902"/>
                <a:gd name="T9" fmla="*/ 1811 h 2903"/>
                <a:gd name="T10" fmla="*/ 503 w 2902"/>
                <a:gd name="T11" fmla="*/ 1855 h 2903"/>
                <a:gd name="T12" fmla="*/ 602 w 2902"/>
                <a:gd name="T13" fmla="*/ 1910 h 2903"/>
                <a:gd name="T14" fmla="*/ 694 w 2902"/>
                <a:gd name="T15" fmla="*/ 1973 h 2903"/>
                <a:gd name="T16" fmla="*/ 780 w 2902"/>
                <a:gd name="T17" fmla="*/ 2044 h 2903"/>
                <a:gd name="T18" fmla="*/ 859 w 2902"/>
                <a:gd name="T19" fmla="*/ 2123 h 2903"/>
                <a:gd name="T20" fmla="*/ 930 w 2902"/>
                <a:gd name="T21" fmla="*/ 2209 h 2903"/>
                <a:gd name="T22" fmla="*/ 992 w 2902"/>
                <a:gd name="T23" fmla="*/ 2300 h 2903"/>
                <a:gd name="T24" fmla="*/ 1045 w 2902"/>
                <a:gd name="T25" fmla="*/ 2399 h 2903"/>
                <a:gd name="T26" fmla="*/ 1089 w 2902"/>
                <a:gd name="T27" fmla="*/ 2504 h 2903"/>
                <a:gd name="T28" fmla="*/ 1124 w 2902"/>
                <a:gd name="T29" fmla="*/ 2614 h 2903"/>
                <a:gd name="T30" fmla="*/ 1148 w 2902"/>
                <a:gd name="T31" fmla="*/ 2725 h 2903"/>
                <a:gd name="T32" fmla="*/ 1159 w 2902"/>
                <a:gd name="T33" fmla="*/ 2843 h 2903"/>
                <a:gd name="T34" fmla="*/ 2902 w 2902"/>
                <a:gd name="T35" fmla="*/ 2903 h 2903"/>
                <a:gd name="T36" fmla="*/ 2900 w 2902"/>
                <a:gd name="T37" fmla="*/ 2828 h 2903"/>
                <a:gd name="T38" fmla="*/ 2893 w 2902"/>
                <a:gd name="T39" fmla="*/ 2680 h 2903"/>
                <a:gd name="T40" fmla="*/ 2879 w 2902"/>
                <a:gd name="T41" fmla="*/ 2533 h 2903"/>
                <a:gd name="T42" fmla="*/ 2857 w 2902"/>
                <a:gd name="T43" fmla="*/ 2388 h 2903"/>
                <a:gd name="T44" fmla="*/ 2827 w 2902"/>
                <a:gd name="T45" fmla="*/ 2247 h 2903"/>
                <a:gd name="T46" fmla="*/ 2792 w 2902"/>
                <a:gd name="T47" fmla="*/ 2108 h 2903"/>
                <a:gd name="T48" fmla="*/ 2750 w 2902"/>
                <a:gd name="T49" fmla="*/ 1973 h 2903"/>
                <a:gd name="T50" fmla="*/ 2701 w 2902"/>
                <a:gd name="T51" fmla="*/ 1839 h 2903"/>
                <a:gd name="T52" fmla="*/ 2646 w 2902"/>
                <a:gd name="T53" fmla="*/ 1709 h 2903"/>
                <a:gd name="T54" fmla="*/ 2586 w 2902"/>
                <a:gd name="T55" fmla="*/ 1581 h 2903"/>
                <a:gd name="T56" fmla="*/ 2518 w 2902"/>
                <a:gd name="T57" fmla="*/ 1458 h 2903"/>
                <a:gd name="T58" fmla="*/ 2445 w 2902"/>
                <a:gd name="T59" fmla="*/ 1339 h 2903"/>
                <a:gd name="T60" fmla="*/ 2368 w 2902"/>
                <a:gd name="T61" fmla="*/ 1222 h 2903"/>
                <a:gd name="T62" fmla="*/ 2283 w 2902"/>
                <a:gd name="T63" fmla="*/ 1110 h 2903"/>
                <a:gd name="T64" fmla="*/ 2194 w 2902"/>
                <a:gd name="T65" fmla="*/ 1004 h 2903"/>
                <a:gd name="T66" fmla="*/ 2100 w 2902"/>
                <a:gd name="T67" fmla="*/ 899 h 2903"/>
                <a:gd name="T68" fmla="*/ 2001 w 2902"/>
                <a:gd name="T69" fmla="*/ 800 h 2903"/>
                <a:gd name="T70" fmla="*/ 1899 w 2902"/>
                <a:gd name="T71" fmla="*/ 707 h 2903"/>
                <a:gd name="T72" fmla="*/ 1791 w 2902"/>
                <a:gd name="T73" fmla="*/ 619 h 2903"/>
                <a:gd name="T74" fmla="*/ 1679 w 2902"/>
                <a:gd name="T75" fmla="*/ 535 h 2903"/>
                <a:gd name="T76" fmla="*/ 1564 w 2902"/>
                <a:gd name="T77" fmla="*/ 456 h 2903"/>
                <a:gd name="T78" fmla="*/ 1445 w 2902"/>
                <a:gd name="T79" fmla="*/ 385 h 2903"/>
                <a:gd name="T80" fmla="*/ 1320 w 2902"/>
                <a:gd name="T81" fmla="*/ 317 h 2903"/>
                <a:gd name="T82" fmla="*/ 1194 w 2902"/>
                <a:gd name="T83" fmla="*/ 256 h 2903"/>
                <a:gd name="T84" fmla="*/ 1064 w 2902"/>
                <a:gd name="T85" fmla="*/ 201 h 2903"/>
                <a:gd name="T86" fmla="*/ 930 w 2902"/>
                <a:gd name="T87" fmla="*/ 152 h 2903"/>
                <a:gd name="T88" fmla="*/ 795 w 2902"/>
                <a:gd name="T89" fmla="*/ 110 h 2903"/>
                <a:gd name="T90" fmla="*/ 655 w 2902"/>
                <a:gd name="T91" fmla="*/ 73 h 2903"/>
                <a:gd name="T92" fmla="*/ 512 w 2902"/>
                <a:gd name="T93" fmla="*/ 44 h 2903"/>
                <a:gd name="T94" fmla="*/ 370 w 2902"/>
                <a:gd name="T95" fmla="*/ 22 h 2903"/>
                <a:gd name="T96" fmla="*/ 223 w 2902"/>
                <a:gd name="T97" fmla="*/ 7 h 2903"/>
                <a:gd name="T98" fmla="*/ 75 w 2902"/>
                <a:gd name="T99" fmla="*/ 0 h 2903"/>
                <a:gd name="T100" fmla="*/ 0 w 2902"/>
                <a:gd name="T101" fmla="*/ 0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2" h="2903">
                  <a:moveTo>
                    <a:pt x="0" y="0"/>
                  </a:moveTo>
                  <a:lnTo>
                    <a:pt x="0" y="1742"/>
                  </a:lnTo>
                  <a:lnTo>
                    <a:pt x="0" y="1742"/>
                  </a:lnTo>
                  <a:lnTo>
                    <a:pt x="58" y="1744"/>
                  </a:lnTo>
                  <a:lnTo>
                    <a:pt x="119" y="1747"/>
                  </a:lnTo>
                  <a:lnTo>
                    <a:pt x="176" y="1755"/>
                  </a:lnTo>
                  <a:lnTo>
                    <a:pt x="232" y="1766"/>
                  </a:lnTo>
                  <a:lnTo>
                    <a:pt x="289" y="1778"/>
                  </a:lnTo>
                  <a:lnTo>
                    <a:pt x="344" y="1793"/>
                  </a:lnTo>
                  <a:lnTo>
                    <a:pt x="399" y="1811"/>
                  </a:lnTo>
                  <a:lnTo>
                    <a:pt x="452" y="1833"/>
                  </a:lnTo>
                  <a:lnTo>
                    <a:pt x="503" y="1855"/>
                  </a:lnTo>
                  <a:lnTo>
                    <a:pt x="553" y="1881"/>
                  </a:lnTo>
                  <a:lnTo>
                    <a:pt x="602" y="1910"/>
                  </a:lnTo>
                  <a:lnTo>
                    <a:pt x="648" y="1940"/>
                  </a:lnTo>
                  <a:lnTo>
                    <a:pt x="694" y="1973"/>
                  </a:lnTo>
                  <a:lnTo>
                    <a:pt x="738" y="2007"/>
                  </a:lnTo>
                  <a:lnTo>
                    <a:pt x="780" y="2044"/>
                  </a:lnTo>
                  <a:lnTo>
                    <a:pt x="820" y="2082"/>
                  </a:lnTo>
                  <a:lnTo>
                    <a:pt x="859" y="2123"/>
                  </a:lnTo>
                  <a:lnTo>
                    <a:pt x="895" y="2165"/>
                  </a:lnTo>
                  <a:lnTo>
                    <a:pt x="930" y="2209"/>
                  </a:lnTo>
                  <a:lnTo>
                    <a:pt x="963" y="2253"/>
                  </a:lnTo>
                  <a:lnTo>
                    <a:pt x="992" y="2300"/>
                  </a:lnTo>
                  <a:lnTo>
                    <a:pt x="1020" y="2350"/>
                  </a:lnTo>
                  <a:lnTo>
                    <a:pt x="1045" y="2399"/>
                  </a:lnTo>
                  <a:lnTo>
                    <a:pt x="1069" y="2451"/>
                  </a:lnTo>
                  <a:lnTo>
                    <a:pt x="1089" y="2504"/>
                  </a:lnTo>
                  <a:lnTo>
                    <a:pt x="1108" y="2557"/>
                  </a:lnTo>
                  <a:lnTo>
                    <a:pt x="1124" y="2614"/>
                  </a:lnTo>
                  <a:lnTo>
                    <a:pt x="1137" y="2669"/>
                  </a:lnTo>
                  <a:lnTo>
                    <a:pt x="1148" y="2725"/>
                  </a:lnTo>
                  <a:lnTo>
                    <a:pt x="1155" y="2784"/>
                  </a:lnTo>
                  <a:lnTo>
                    <a:pt x="1159" y="2843"/>
                  </a:lnTo>
                  <a:lnTo>
                    <a:pt x="1161" y="2903"/>
                  </a:lnTo>
                  <a:lnTo>
                    <a:pt x="2902" y="2903"/>
                  </a:lnTo>
                  <a:lnTo>
                    <a:pt x="2902" y="2903"/>
                  </a:lnTo>
                  <a:lnTo>
                    <a:pt x="2900" y="2828"/>
                  </a:lnTo>
                  <a:lnTo>
                    <a:pt x="2899" y="2753"/>
                  </a:lnTo>
                  <a:lnTo>
                    <a:pt x="2893" y="2680"/>
                  </a:lnTo>
                  <a:lnTo>
                    <a:pt x="2888" y="2606"/>
                  </a:lnTo>
                  <a:lnTo>
                    <a:pt x="2879" y="2533"/>
                  </a:lnTo>
                  <a:lnTo>
                    <a:pt x="2869" y="2462"/>
                  </a:lnTo>
                  <a:lnTo>
                    <a:pt x="2857" y="2388"/>
                  </a:lnTo>
                  <a:lnTo>
                    <a:pt x="2844" y="2319"/>
                  </a:lnTo>
                  <a:lnTo>
                    <a:pt x="2827" y="2247"/>
                  </a:lnTo>
                  <a:lnTo>
                    <a:pt x="2811" y="2178"/>
                  </a:lnTo>
                  <a:lnTo>
                    <a:pt x="2792" y="2108"/>
                  </a:lnTo>
                  <a:lnTo>
                    <a:pt x="2772" y="2040"/>
                  </a:lnTo>
                  <a:lnTo>
                    <a:pt x="2750" y="1973"/>
                  </a:lnTo>
                  <a:lnTo>
                    <a:pt x="2727" y="1905"/>
                  </a:lnTo>
                  <a:lnTo>
                    <a:pt x="2701" y="1839"/>
                  </a:lnTo>
                  <a:lnTo>
                    <a:pt x="2673" y="1773"/>
                  </a:lnTo>
                  <a:lnTo>
                    <a:pt x="2646" y="1709"/>
                  </a:lnTo>
                  <a:lnTo>
                    <a:pt x="2617" y="1645"/>
                  </a:lnTo>
                  <a:lnTo>
                    <a:pt x="2586" y="1581"/>
                  </a:lnTo>
                  <a:lnTo>
                    <a:pt x="2553" y="1518"/>
                  </a:lnTo>
                  <a:lnTo>
                    <a:pt x="2518" y="1458"/>
                  </a:lnTo>
                  <a:lnTo>
                    <a:pt x="2481" y="1397"/>
                  </a:lnTo>
                  <a:lnTo>
                    <a:pt x="2445" y="1339"/>
                  </a:lnTo>
                  <a:lnTo>
                    <a:pt x="2406" y="1280"/>
                  </a:lnTo>
                  <a:lnTo>
                    <a:pt x="2368" y="1222"/>
                  </a:lnTo>
                  <a:lnTo>
                    <a:pt x="2325" y="1165"/>
                  </a:lnTo>
                  <a:lnTo>
                    <a:pt x="2283" y="1110"/>
                  </a:lnTo>
                  <a:lnTo>
                    <a:pt x="2239" y="1057"/>
                  </a:lnTo>
                  <a:lnTo>
                    <a:pt x="2194" y="1004"/>
                  </a:lnTo>
                  <a:lnTo>
                    <a:pt x="2148" y="951"/>
                  </a:lnTo>
                  <a:lnTo>
                    <a:pt x="2100" y="899"/>
                  </a:lnTo>
                  <a:lnTo>
                    <a:pt x="2053" y="850"/>
                  </a:lnTo>
                  <a:lnTo>
                    <a:pt x="2001" y="800"/>
                  </a:lnTo>
                  <a:lnTo>
                    <a:pt x="1952" y="755"/>
                  </a:lnTo>
                  <a:lnTo>
                    <a:pt x="1899" y="707"/>
                  </a:lnTo>
                  <a:lnTo>
                    <a:pt x="1846" y="663"/>
                  </a:lnTo>
                  <a:lnTo>
                    <a:pt x="1791" y="619"/>
                  </a:lnTo>
                  <a:lnTo>
                    <a:pt x="1736" y="577"/>
                  </a:lnTo>
                  <a:lnTo>
                    <a:pt x="1679" y="535"/>
                  </a:lnTo>
                  <a:lnTo>
                    <a:pt x="1622" y="495"/>
                  </a:lnTo>
                  <a:lnTo>
                    <a:pt x="1564" y="456"/>
                  </a:lnTo>
                  <a:lnTo>
                    <a:pt x="1505" y="419"/>
                  </a:lnTo>
                  <a:lnTo>
                    <a:pt x="1445" y="385"/>
                  </a:lnTo>
                  <a:lnTo>
                    <a:pt x="1382" y="350"/>
                  </a:lnTo>
                  <a:lnTo>
                    <a:pt x="1320" y="317"/>
                  </a:lnTo>
                  <a:lnTo>
                    <a:pt x="1258" y="286"/>
                  </a:lnTo>
                  <a:lnTo>
                    <a:pt x="1194" y="256"/>
                  </a:lnTo>
                  <a:lnTo>
                    <a:pt x="1130" y="227"/>
                  </a:lnTo>
                  <a:lnTo>
                    <a:pt x="1064" y="201"/>
                  </a:lnTo>
                  <a:lnTo>
                    <a:pt x="998" y="176"/>
                  </a:lnTo>
                  <a:lnTo>
                    <a:pt x="930" y="152"/>
                  </a:lnTo>
                  <a:lnTo>
                    <a:pt x="862" y="130"/>
                  </a:lnTo>
                  <a:lnTo>
                    <a:pt x="795" y="110"/>
                  </a:lnTo>
                  <a:lnTo>
                    <a:pt x="725" y="92"/>
                  </a:lnTo>
                  <a:lnTo>
                    <a:pt x="655" y="73"/>
                  </a:lnTo>
                  <a:lnTo>
                    <a:pt x="584" y="59"/>
                  </a:lnTo>
                  <a:lnTo>
                    <a:pt x="512" y="44"/>
                  </a:lnTo>
                  <a:lnTo>
                    <a:pt x="441" y="33"/>
                  </a:lnTo>
                  <a:lnTo>
                    <a:pt x="370" y="22"/>
                  </a:lnTo>
                  <a:lnTo>
                    <a:pt x="296" y="15"/>
                  </a:lnTo>
                  <a:lnTo>
                    <a:pt x="223" y="7"/>
                  </a:lnTo>
                  <a:lnTo>
                    <a:pt x="148" y="4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ṩļidê">
              <a:extLst>
                <a:ext uri="{FF2B5EF4-FFF2-40B4-BE49-F238E27FC236}">
                  <a16:creationId xmlns:a16="http://schemas.microsoft.com/office/drawing/2014/main" id="{4F86AEDF-DB1E-4B01-AFBD-03F5D6959419}"/>
                </a:ext>
              </a:extLst>
            </p:cNvPr>
            <p:cNvSpPr/>
            <p:nvPr/>
          </p:nvSpPr>
          <p:spPr bwMode="auto">
            <a:xfrm flipH="1">
              <a:off x="5584525" y="3432453"/>
              <a:ext cx="1731647" cy="1730453"/>
            </a:xfrm>
            <a:custGeom>
              <a:avLst/>
              <a:gdLst>
                <a:gd name="T0" fmla="*/ 0 w 2905"/>
                <a:gd name="T1" fmla="*/ 2903 h 2903"/>
                <a:gd name="T2" fmla="*/ 75 w 2905"/>
                <a:gd name="T3" fmla="*/ 2903 h 2903"/>
                <a:gd name="T4" fmla="*/ 224 w 2905"/>
                <a:gd name="T5" fmla="*/ 2896 h 2903"/>
                <a:gd name="T6" fmla="*/ 370 w 2905"/>
                <a:gd name="T7" fmla="*/ 2881 h 2903"/>
                <a:gd name="T8" fmla="*/ 515 w 2905"/>
                <a:gd name="T9" fmla="*/ 2859 h 2903"/>
                <a:gd name="T10" fmla="*/ 656 w 2905"/>
                <a:gd name="T11" fmla="*/ 2830 h 2903"/>
                <a:gd name="T12" fmla="*/ 795 w 2905"/>
                <a:gd name="T13" fmla="*/ 2793 h 2903"/>
                <a:gd name="T14" fmla="*/ 932 w 2905"/>
                <a:gd name="T15" fmla="*/ 2751 h 2903"/>
                <a:gd name="T16" fmla="*/ 1066 w 2905"/>
                <a:gd name="T17" fmla="*/ 2702 h 2903"/>
                <a:gd name="T18" fmla="*/ 1196 w 2905"/>
                <a:gd name="T19" fmla="*/ 2647 h 2903"/>
                <a:gd name="T20" fmla="*/ 1322 w 2905"/>
                <a:gd name="T21" fmla="*/ 2586 h 2903"/>
                <a:gd name="T22" fmla="*/ 1445 w 2905"/>
                <a:gd name="T23" fmla="*/ 2518 h 2903"/>
                <a:gd name="T24" fmla="*/ 1566 w 2905"/>
                <a:gd name="T25" fmla="*/ 2447 h 2903"/>
                <a:gd name="T26" fmla="*/ 1681 w 2905"/>
                <a:gd name="T27" fmla="*/ 2368 h 2903"/>
                <a:gd name="T28" fmla="*/ 1793 w 2905"/>
                <a:gd name="T29" fmla="*/ 2284 h 2903"/>
                <a:gd name="T30" fmla="*/ 1901 w 2905"/>
                <a:gd name="T31" fmla="*/ 2196 h 2903"/>
                <a:gd name="T32" fmla="*/ 2004 w 2905"/>
                <a:gd name="T33" fmla="*/ 2103 h 2903"/>
                <a:gd name="T34" fmla="*/ 2103 w 2905"/>
                <a:gd name="T35" fmla="*/ 2004 h 2903"/>
                <a:gd name="T36" fmla="*/ 2196 w 2905"/>
                <a:gd name="T37" fmla="*/ 1899 h 2903"/>
                <a:gd name="T38" fmla="*/ 2284 w 2905"/>
                <a:gd name="T39" fmla="*/ 1793 h 2903"/>
                <a:gd name="T40" fmla="*/ 2368 w 2905"/>
                <a:gd name="T41" fmla="*/ 1681 h 2903"/>
                <a:gd name="T42" fmla="*/ 2447 w 2905"/>
                <a:gd name="T43" fmla="*/ 1564 h 2903"/>
                <a:gd name="T44" fmla="*/ 2520 w 2905"/>
                <a:gd name="T45" fmla="*/ 1445 h 2903"/>
                <a:gd name="T46" fmla="*/ 2586 w 2905"/>
                <a:gd name="T47" fmla="*/ 1322 h 2903"/>
                <a:gd name="T48" fmla="*/ 2648 w 2905"/>
                <a:gd name="T49" fmla="*/ 1194 h 2903"/>
                <a:gd name="T50" fmla="*/ 2703 w 2905"/>
                <a:gd name="T51" fmla="*/ 1064 h 2903"/>
                <a:gd name="T52" fmla="*/ 2751 w 2905"/>
                <a:gd name="T53" fmla="*/ 930 h 2903"/>
                <a:gd name="T54" fmla="*/ 2793 w 2905"/>
                <a:gd name="T55" fmla="*/ 795 h 2903"/>
                <a:gd name="T56" fmla="*/ 2830 w 2905"/>
                <a:gd name="T57" fmla="*/ 656 h 2903"/>
                <a:gd name="T58" fmla="*/ 2859 w 2905"/>
                <a:gd name="T59" fmla="*/ 515 h 2903"/>
                <a:gd name="T60" fmla="*/ 2881 w 2905"/>
                <a:gd name="T61" fmla="*/ 370 h 2903"/>
                <a:gd name="T62" fmla="*/ 2896 w 2905"/>
                <a:gd name="T63" fmla="*/ 223 h 2903"/>
                <a:gd name="T64" fmla="*/ 2903 w 2905"/>
                <a:gd name="T65" fmla="*/ 75 h 2903"/>
                <a:gd name="T66" fmla="*/ 1161 w 2905"/>
                <a:gd name="T67" fmla="*/ 0 h 2903"/>
                <a:gd name="T68" fmla="*/ 1161 w 2905"/>
                <a:gd name="T69" fmla="*/ 60 h 2903"/>
                <a:gd name="T70" fmla="*/ 1148 w 2905"/>
                <a:gd name="T71" fmla="*/ 178 h 2903"/>
                <a:gd name="T72" fmla="*/ 1125 w 2905"/>
                <a:gd name="T73" fmla="*/ 289 h 2903"/>
                <a:gd name="T74" fmla="*/ 1092 w 2905"/>
                <a:gd name="T75" fmla="*/ 399 h 2903"/>
                <a:gd name="T76" fmla="*/ 1048 w 2905"/>
                <a:gd name="T77" fmla="*/ 504 h 2903"/>
                <a:gd name="T78" fmla="*/ 995 w 2905"/>
                <a:gd name="T79" fmla="*/ 603 h 2903"/>
                <a:gd name="T80" fmla="*/ 931 w 2905"/>
                <a:gd name="T81" fmla="*/ 694 h 2903"/>
                <a:gd name="T82" fmla="*/ 861 w 2905"/>
                <a:gd name="T83" fmla="*/ 780 h 2903"/>
                <a:gd name="T84" fmla="*/ 782 w 2905"/>
                <a:gd name="T85" fmla="*/ 859 h 2903"/>
                <a:gd name="T86" fmla="*/ 696 w 2905"/>
                <a:gd name="T87" fmla="*/ 930 h 2903"/>
                <a:gd name="T88" fmla="*/ 603 w 2905"/>
                <a:gd name="T89" fmla="*/ 993 h 2903"/>
                <a:gd name="T90" fmla="*/ 504 w 2905"/>
                <a:gd name="T91" fmla="*/ 1048 h 2903"/>
                <a:gd name="T92" fmla="*/ 399 w 2905"/>
                <a:gd name="T93" fmla="*/ 1092 h 2903"/>
                <a:gd name="T94" fmla="*/ 291 w 2905"/>
                <a:gd name="T95" fmla="*/ 1125 h 2903"/>
                <a:gd name="T96" fmla="*/ 178 w 2905"/>
                <a:gd name="T97" fmla="*/ 1148 h 2903"/>
                <a:gd name="T98" fmla="*/ 61 w 2905"/>
                <a:gd name="T99" fmla="*/ 1159 h 2903"/>
                <a:gd name="T100" fmla="*/ 0 w 2905"/>
                <a:gd name="T101" fmla="*/ 1161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5" h="2903">
                  <a:moveTo>
                    <a:pt x="0" y="1161"/>
                  </a:moveTo>
                  <a:lnTo>
                    <a:pt x="0" y="2903"/>
                  </a:lnTo>
                  <a:lnTo>
                    <a:pt x="0" y="2903"/>
                  </a:lnTo>
                  <a:lnTo>
                    <a:pt x="75" y="2903"/>
                  </a:lnTo>
                  <a:lnTo>
                    <a:pt x="150" y="2899"/>
                  </a:lnTo>
                  <a:lnTo>
                    <a:pt x="224" y="2896"/>
                  </a:lnTo>
                  <a:lnTo>
                    <a:pt x="297" y="2888"/>
                  </a:lnTo>
                  <a:lnTo>
                    <a:pt x="370" y="2881"/>
                  </a:lnTo>
                  <a:lnTo>
                    <a:pt x="443" y="2870"/>
                  </a:lnTo>
                  <a:lnTo>
                    <a:pt x="515" y="2859"/>
                  </a:lnTo>
                  <a:lnTo>
                    <a:pt x="586" y="2844"/>
                  </a:lnTo>
                  <a:lnTo>
                    <a:pt x="656" y="2830"/>
                  </a:lnTo>
                  <a:lnTo>
                    <a:pt x="725" y="2811"/>
                  </a:lnTo>
                  <a:lnTo>
                    <a:pt x="795" y="2793"/>
                  </a:lnTo>
                  <a:lnTo>
                    <a:pt x="865" y="2773"/>
                  </a:lnTo>
                  <a:lnTo>
                    <a:pt x="932" y="2751"/>
                  </a:lnTo>
                  <a:lnTo>
                    <a:pt x="998" y="2727"/>
                  </a:lnTo>
                  <a:lnTo>
                    <a:pt x="1066" y="2702"/>
                  </a:lnTo>
                  <a:lnTo>
                    <a:pt x="1130" y="2676"/>
                  </a:lnTo>
                  <a:lnTo>
                    <a:pt x="1196" y="2647"/>
                  </a:lnTo>
                  <a:lnTo>
                    <a:pt x="1260" y="2617"/>
                  </a:lnTo>
                  <a:lnTo>
                    <a:pt x="1322" y="2586"/>
                  </a:lnTo>
                  <a:lnTo>
                    <a:pt x="1385" y="2553"/>
                  </a:lnTo>
                  <a:lnTo>
                    <a:pt x="1445" y="2518"/>
                  </a:lnTo>
                  <a:lnTo>
                    <a:pt x="1506" y="2484"/>
                  </a:lnTo>
                  <a:lnTo>
                    <a:pt x="1566" y="2447"/>
                  </a:lnTo>
                  <a:lnTo>
                    <a:pt x="1625" y="2408"/>
                  </a:lnTo>
                  <a:lnTo>
                    <a:pt x="1681" y="2368"/>
                  </a:lnTo>
                  <a:lnTo>
                    <a:pt x="1738" y="2326"/>
                  </a:lnTo>
                  <a:lnTo>
                    <a:pt x="1793" y="2284"/>
                  </a:lnTo>
                  <a:lnTo>
                    <a:pt x="1848" y="2240"/>
                  </a:lnTo>
                  <a:lnTo>
                    <a:pt x="1901" y="2196"/>
                  </a:lnTo>
                  <a:lnTo>
                    <a:pt x="1952" y="2148"/>
                  </a:lnTo>
                  <a:lnTo>
                    <a:pt x="2004" y="2103"/>
                  </a:lnTo>
                  <a:lnTo>
                    <a:pt x="2053" y="2053"/>
                  </a:lnTo>
                  <a:lnTo>
                    <a:pt x="2103" y="2004"/>
                  </a:lnTo>
                  <a:lnTo>
                    <a:pt x="2150" y="1952"/>
                  </a:lnTo>
                  <a:lnTo>
                    <a:pt x="2196" y="1899"/>
                  </a:lnTo>
                  <a:lnTo>
                    <a:pt x="2242" y="1846"/>
                  </a:lnTo>
                  <a:lnTo>
                    <a:pt x="2284" y="1793"/>
                  </a:lnTo>
                  <a:lnTo>
                    <a:pt x="2328" y="1738"/>
                  </a:lnTo>
                  <a:lnTo>
                    <a:pt x="2368" y="1681"/>
                  </a:lnTo>
                  <a:lnTo>
                    <a:pt x="2408" y="1623"/>
                  </a:lnTo>
                  <a:lnTo>
                    <a:pt x="2447" y="1564"/>
                  </a:lnTo>
                  <a:lnTo>
                    <a:pt x="2483" y="1506"/>
                  </a:lnTo>
                  <a:lnTo>
                    <a:pt x="2520" y="1445"/>
                  </a:lnTo>
                  <a:lnTo>
                    <a:pt x="2553" y="1385"/>
                  </a:lnTo>
                  <a:lnTo>
                    <a:pt x="2586" y="1322"/>
                  </a:lnTo>
                  <a:lnTo>
                    <a:pt x="2617" y="1258"/>
                  </a:lnTo>
                  <a:lnTo>
                    <a:pt x="2648" y="1194"/>
                  </a:lnTo>
                  <a:lnTo>
                    <a:pt x="2676" y="1130"/>
                  </a:lnTo>
                  <a:lnTo>
                    <a:pt x="2703" y="1064"/>
                  </a:lnTo>
                  <a:lnTo>
                    <a:pt x="2727" y="998"/>
                  </a:lnTo>
                  <a:lnTo>
                    <a:pt x="2751" y="930"/>
                  </a:lnTo>
                  <a:lnTo>
                    <a:pt x="2773" y="863"/>
                  </a:lnTo>
                  <a:lnTo>
                    <a:pt x="2793" y="795"/>
                  </a:lnTo>
                  <a:lnTo>
                    <a:pt x="2813" y="725"/>
                  </a:lnTo>
                  <a:lnTo>
                    <a:pt x="2830" y="656"/>
                  </a:lnTo>
                  <a:lnTo>
                    <a:pt x="2844" y="584"/>
                  </a:lnTo>
                  <a:lnTo>
                    <a:pt x="2859" y="515"/>
                  </a:lnTo>
                  <a:lnTo>
                    <a:pt x="2870" y="441"/>
                  </a:lnTo>
                  <a:lnTo>
                    <a:pt x="2881" y="370"/>
                  </a:lnTo>
                  <a:lnTo>
                    <a:pt x="2888" y="297"/>
                  </a:lnTo>
                  <a:lnTo>
                    <a:pt x="2896" y="223"/>
                  </a:lnTo>
                  <a:lnTo>
                    <a:pt x="2901" y="150"/>
                  </a:lnTo>
                  <a:lnTo>
                    <a:pt x="2903" y="75"/>
                  </a:lnTo>
                  <a:lnTo>
                    <a:pt x="2905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1" y="60"/>
                  </a:lnTo>
                  <a:lnTo>
                    <a:pt x="1156" y="119"/>
                  </a:lnTo>
                  <a:lnTo>
                    <a:pt x="1148" y="178"/>
                  </a:lnTo>
                  <a:lnTo>
                    <a:pt x="1139" y="234"/>
                  </a:lnTo>
                  <a:lnTo>
                    <a:pt x="1125" y="289"/>
                  </a:lnTo>
                  <a:lnTo>
                    <a:pt x="1110" y="346"/>
                  </a:lnTo>
                  <a:lnTo>
                    <a:pt x="1092" y="399"/>
                  </a:lnTo>
                  <a:lnTo>
                    <a:pt x="1072" y="452"/>
                  </a:lnTo>
                  <a:lnTo>
                    <a:pt x="1048" y="504"/>
                  </a:lnTo>
                  <a:lnTo>
                    <a:pt x="1022" y="553"/>
                  </a:lnTo>
                  <a:lnTo>
                    <a:pt x="995" y="603"/>
                  </a:lnTo>
                  <a:lnTo>
                    <a:pt x="964" y="650"/>
                  </a:lnTo>
                  <a:lnTo>
                    <a:pt x="931" y="694"/>
                  </a:lnTo>
                  <a:lnTo>
                    <a:pt x="898" y="738"/>
                  </a:lnTo>
                  <a:lnTo>
                    <a:pt x="861" y="780"/>
                  </a:lnTo>
                  <a:lnTo>
                    <a:pt x="823" y="821"/>
                  </a:lnTo>
                  <a:lnTo>
                    <a:pt x="782" y="859"/>
                  </a:lnTo>
                  <a:lnTo>
                    <a:pt x="740" y="896"/>
                  </a:lnTo>
                  <a:lnTo>
                    <a:pt x="696" y="930"/>
                  </a:lnTo>
                  <a:lnTo>
                    <a:pt x="650" y="963"/>
                  </a:lnTo>
                  <a:lnTo>
                    <a:pt x="603" y="993"/>
                  </a:lnTo>
                  <a:lnTo>
                    <a:pt x="555" y="1022"/>
                  </a:lnTo>
                  <a:lnTo>
                    <a:pt x="504" y="1048"/>
                  </a:lnTo>
                  <a:lnTo>
                    <a:pt x="453" y="1070"/>
                  </a:lnTo>
                  <a:lnTo>
                    <a:pt x="399" y="1092"/>
                  </a:lnTo>
                  <a:lnTo>
                    <a:pt x="346" y="1110"/>
                  </a:lnTo>
                  <a:lnTo>
                    <a:pt x="291" y="1125"/>
                  </a:lnTo>
                  <a:lnTo>
                    <a:pt x="235" y="1137"/>
                  </a:lnTo>
                  <a:lnTo>
                    <a:pt x="178" y="1148"/>
                  </a:lnTo>
                  <a:lnTo>
                    <a:pt x="119" y="1156"/>
                  </a:lnTo>
                  <a:lnTo>
                    <a:pt x="61" y="1159"/>
                  </a:lnTo>
                  <a:lnTo>
                    <a:pt x="0" y="1161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ṩliḍê">
              <a:extLst>
                <a:ext uri="{FF2B5EF4-FFF2-40B4-BE49-F238E27FC236}">
                  <a16:creationId xmlns:a16="http://schemas.microsoft.com/office/drawing/2014/main" id="{9E84CEE2-E3A6-49B7-AA62-3715AE77044C}"/>
                </a:ext>
              </a:extLst>
            </p:cNvPr>
            <p:cNvSpPr/>
            <p:nvPr/>
          </p:nvSpPr>
          <p:spPr bwMode="auto">
            <a:xfrm flipH="1">
              <a:off x="7316172" y="3432453"/>
              <a:ext cx="1731647" cy="1730453"/>
            </a:xfrm>
            <a:custGeom>
              <a:avLst/>
              <a:gdLst>
                <a:gd name="T0" fmla="*/ 0 w 2902"/>
                <a:gd name="T1" fmla="*/ 0 h 2903"/>
                <a:gd name="T2" fmla="*/ 2 w 2902"/>
                <a:gd name="T3" fmla="*/ 75 h 2903"/>
                <a:gd name="T4" fmla="*/ 9 w 2902"/>
                <a:gd name="T5" fmla="*/ 223 h 2903"/>
                <a:gd name="T6" fmla="*/ 23 w 2902"/>
                <a:gd name="T7" fmla="*/ 370 h 2903"/>
                <a:gd name="T8" fmla="*/ 45 w 2902"/>
                <a:gd name="T9" fmla="*/ 515 h 2903"/>
                <a:gd name="T10" fmla="*/ 75 w 2902"/>
                <a:gd name="T11" fmla="*/ 656 h 2903"/>
                <a:gd name="T12" fmla="*/ 110 w 2902"/>
                <a:gd name="T13" fmla="*/ 795 h 2903"/>
                <a:gd name="T14" fmla="*/ 152 w 2902"/>
                <a:gd name="T15" fmla="*/ 930 h 2903"/>
                <a:gd name="T16" fmla="*/ 201 w 2902"/>
                <a:gd name="T17" fmla="*/ 1064 h 2903"/>
                <a:gd name="T18" fmla="*/ 256 w 2902"/>
                <a:gd name="T19" fmla="*/ 1194 h 2903"/>
                <a:gd name="T20" fmla="*/ 316 w 2902"/>
                <a:gd name="T21" fmla="*/ 1322 h 2903"/>
                <a:gd name="T22" fmla="*/ 384 w 2902"/>
                <a:gd name="T23" fmla="*/ 1445 h 2903"/>
                <a:gd name="T24" fmla="*/ 457 w 2902"/>
                <a:gd name="T25" fmla="*/ 1564 h 2903"/>
                <a:gd name="T26" fmla="*/ 534 w 2902"/>
                <a:gd name="T27" fmla="*/ 1681 h 2903"/>
                <a:gd name="T28" fmla="*/ 619 w 2902"/>
                <a:gd name="T29" fmla="*/ 1793 h 2903"/>
                <a:gd name="T30" fmla="*/ 708 w 2902"/>
                <a:gd name="T31" fmla="*/ 1899 h 2903"/>
                <a:gd name="T32" fmla="*/ 802 w 2902"/>
                <a:gd name="T33" fmla="*/ 2004 h 2903"/>
                <a:gd name="T34" fmla="*/ 901 w 2902"/>
                <a:gd name="T35" fmla="*/ 2103 h 2903"/>
                <a:gd name="T36" fmla="*/ 1003 w 2902"/>
                <a:gd name="T37" fmla="*/ 2196 h 2903"/>
                <a:gd name="T38" fmla="*/ 1111 w 2902"/>
                <a:gd name="T39" fmla="*/ 2284 h 2903"/>
                <a:gd name="T40" fmla="*/ 1223 w 2902"/>
                <a:gd name="T41" fmla="*/ 2368 h 2903"/>
                <a:gd name="T42" fmla="*/ 1338 w 2902"/>
                <a:gd name="T43" fmla="*/ 2447 h 2903"/>
                <a:gd name="T44" fmla="*/ 1457 w 2902"/>
                <a:gd name="T45" fmla="*/ 2518 h 2903"/>
                <a:gd name="T46" fmla="*/ 1582 w 2902"/>
                <a:gd name="T47" fmla="*/ 2586 h 2903"/>
                <a:gd name="T48" fmla="*/ 1708 w 2902"/>
                <a:gd name="T49" fmla="*/ 2647 h 2903"/>
                <a:gd name="T50" fmla="*/ 1838 w 2902"/>
                <a:gd name="T51" fmla="*/ 2702 h 2903"/>
                <a:gd name="T52" fmla="*/ 1972 w 2902"/>
                <a:gd name="T53" fmla="*/ 2751 h 2903"/>
                <a:gd name="T54" fmla="*/ 2107 w 2902"/>
                <a:gd name="T55" fmla="*/ 2793 h 2903"/>
                <a:gd name="T56" fmla="*/ 2247 w 2902"/>
                <a:gd name="T57" fmla="*/ 2830 h 2903"/>
                <a:gd name="T58" fmla="*/ 2390 w 2902"/>
                <a:gd name="T59" fmla="*/ 2859 h 2903"/>
                <a:gd name="T60" fmla="*/ 2532 w 2902"/>
                <a:gd name="T61" fmla="*/ 2881 h 2903"/>
                <a:gd name="T62" fmla="*/ 2679 w 2902"/>
                <a:gd name="T63" fmla="*/ 2896 h 2903"/>
                <a:gd name="T64" fmla="*/ 2827 w 2902"/>
                <a:gd name="T65" fmla="*/ 2903 h 2903"/>
                <a:gd name="T66" fmla="*/ 2902 w 2902"/>
                <a:gd name="T67" fmla="*/ 1161 h 2903"/>
                <a:gd name="T68" fmla="*/ 2844 w 2902"/>
                <a:gd name="T69" fmla="*/ 1159 h 2903"/>
                <a:gd name="T70" fmla="*/ 2726 w 2902"/>
                <a:gd name="T71" fmla="*/ 1148 h 2903"/>
                <a:gd name="T72" fmla="*/ 2613 w 2902"/>
                <a:gd name="T73" fmla="*/ 1125 h 2903"/>
                <a:gd name="T74" fmla="*/ 2503 w 2902"/>
                <a:gd name="T75" fmla="*/ 1092 h 2903"/>
                <a:gd name="T76" fmla="*/ 2399 w 2902"/>
                <a:gd name="T77" fmla="*/ 1048 h 2903"/>
                <a:gd name="T78" fmla="*/ 2300 w 2902"/>
                <a:gd name="T79" fmla="*/ 993 h 2903"/>
                <a:gd name="T80" fmla="*/ 2208 w 2902"/>
                <a:gd name="T81" fmla="*/ 930 h 2903"/>
                <a:gd name="T82" fmla="*/ 2122 w 2902"/>
                <a:gd name="T83" fmla="*/ 859 h 2903"/>
                <a:gd name="T84" fmla="*/ 2043 w 2902"/>
                <a:gd name="T85" fmla="*/ 780 h 2903"/>
                <a:gd name="T86" fmla="*/ 1972 w 2902"/>
                <a:gd name="T87" fmla="*/ 694 h 2903"/>
                <a:gd name="T88" fmla="*/ 1910 w 2902"/>
                <a:gd name="T89" fmla="*/ 603 h 2903"/>
                <a:gd name="T90" fmla="*/ 1857 w 2902"/>
                <a:gd name="T91" fmla="*/ 504 h 2903"/>
                <a:gd name="T92" fmla="*/ 1813 w 2902"/>
                <a:gd name="T93" fmla="*/ 399 h 2903"/>
                <a:gd name="T94" fmla="*/ 1778 w 2902"/>
                <a:gd name="T95" fmla="*/ 289 h 2903"/>
                <a:gd name="T96" fmla="*/ 1754 w 2902"/>
                <a:gd name="T97" fmla="*/ 178 h 2903"/>
                <a:gd name="T98" fmla="*/ 1743 w 2902"/>
                <a:gd name="T99" fmla="*/ 60 h 2903"/>
                <a:gd name="T100" fmla="*/ 1741 w 2902"/>
                <a:gd name="T101" fmla="*/ 0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2" h="2903">
                  <a:moveTo>
                    <a:pt x="174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75"/>
                  </a:lnTo>
                  <a:lnTo>
                    <a:pt x="3" y="150"/>
                  </a:lnTo>
                  <a:lnTo>
                    <a:pt x="9" y="223"/>
                  </a:lnTo>
                  <a:lnTo>
                    <a:pt x="14" y="297"/>
                  </a:lnTo>
                  <a:lnTo>
                    <a:pt x="23" y="370"/>
                  </a:lnTo>
                  <a:lnTo>
                    <a:pt x="33" y="441"/>
                  </a:lnTo>
                  <a:lnTo>
                    <a:pt x="45" y="515"/>
                  </a:lnTo>
                  <a:lnTo>
                    <a:pt x="58" y="584"/>
                  </a:lnTo>
                  <a:lnTo>
                    <a:pt x="75" y="656"/>
                  </a:lnTo>
                  <a:lnTo>
                    <a:pt x="91" y="725"/>
                  </a:lnTo>
                  <a:lnTo>
                    <a:pt x="110" y="795"/>
                  </a:lnTo>
                  <a:lnTo>
                    <a:pt x="130" y="863"/>
                  </a:lnTo>
                  <a:lnTo>
                    <a:pt x="152" y="930"/>
                  </a:lnTo>
                  <a:lnTo>
                    <a:pt x="175" y="998"/>
                  </a:lnTo>
                  <a:lnTo>
                    <a:pt x="201" y="1064"/>
                  </a:lnTo>
                  <a:lnTo>
                    <a:pt x="229" y="1130"/>
                  </a:lnTo>
                  <a:lnTo>
                    <a:pt x="256" y="1194"/>
                  </a:lnTo>
                  <a:lnTo>
                    <a:pt x="285" y="1258"/>
                  </a:lnTo>
                  <a:lnTo>
                    <a:pt x="316" y="1322"/>
                  </a:lnTo>
                  <a:lnTo>
                    <a:pt x="349" y="1385"/>
                  </a:lnTo>
                  <a:lnTo>
                    <a:pt x="384" y="1445"/>
                  </a:lnTo>
                  <a:lnTo>
                    <a:pt x="421" y="1506"/>
                  </a:lnTo>
                  <a:lnTo>
                    <a:pt x="457" y="1564"/>
                  </a:lnTo>
                  <a:lnTo>
                    <a:pt x="496" y="1623"/>
                  </a:lnTo>
                  <a:lnTo>
                    <a:pt x="534" y="1681"/>
                  </a:lnTo>
                  <a:lnTo>
                    <a:pt x="577" y="1738"/>
                  </a:lnTo>
                  <a:lnTo>
                    <a:pt x="619" y="1793"/>
                  </a:lnTo>
                  <a:lnTo>
                    <a:pt x="663" y="1846"/>
                  </a:lnTo>
                  <a:lnTo>
                    <a:pt x="708" y="1899"/>
                  </a:lnTo>
                  <a:lnTo>
                    <a:pt x="754" y="1952"/>
                  </a:lnTo>
                  <a:lnTo>
                    <a:pt x="802" y="2004"/>
                  </a:lnTo>
                  <a:lnTo>
                    <a:pt x="849" y="2053"/>
                  </a:lnTo>
                  <a:lnTo>
                    <a:pt x="901" y="2103"/>
                  </a:lnTo>
                  <a:lnTo>
                    <a:pt x="950" y="2148"/>
                  </a:lnTo>
                  <a:lnTo>
                    <a:pt x="1003" y="2196"/>
                  </a:lnTo>
                  <a:lnTo>
                    <a:pt x="1056" y="2240"/>
                  </a:lnTo>
                  <a:lnTo>
                    <a:pt x="1111" y="2284"/>
                  </a:lnTo>
                  <a:lnTo>
                    <a:pt x="1166" y="2326"/>
                  </a:lnTo>
                  <a:lnTo>
                    <a:pt x="1223" y="2368"/>
                  </a:lnTo>
                  <a:lnTo>
                    <a:pt x="1280" y="2408"/>
                  </a:lnTo>
                  <a:lnTo>
                    <a:pt x="1338" y="2447"/>
                  </a:lnTo>
                  <a:lnTo>
                    <a:pt x="1397" y="2484"/>
                  </a:lnTo>
                  <a:lnTo>
                    <a:pt x="1457" y="2518"/>
                  </a:lnTo>
                  <a:lnTo>
                    <a:pt x="1520" y="2553"/>
                  </a:lnTo>
                  <a:lnTo>
                    <a:pt x="1582" y="2586"/>
                  </a:lnTo>
                  <a:lnTo>
                    <a:pt x="1644" y="2617"/>
                  </a:lnTo>
                  <a:lnTo>
                    <a:pt x="1708" y="2647"/>
                  </a:lnTo>
                  <a:lnTo>
                    <a:pt x="1772" y="2676"/>
                  </a:lnTo>
                  <a:lnTo>
                    <a:pt x="1838" y="2702"/>
                  </a:lnTo>
                  <a:lnTo>
                    <a:pt x="1904" y="2727"/>
                  </a:lnTo>
                  <a:lnTo>
                    <a:pt x="1972" y="2751"/>
                  </a:lnTo>
                  <a:lnTo>
                    <a:pt x="2040" y="2773"/>
                  </a:lnTo>
                  <a:lnTo>
                    <a:pt x="2107" y="2793"/>
                  </a:lnTo>
                  <a:lnTo>
                    <a:pt x="2177" y="2811"/>
                  </a:lnTo>
                  <a:lnTo>
                    <a:pt x="2247" y="2830"/>
                  </a:lnTo>
                  <a:lnTo>
                    <a:pt x="2318" y="2844"/>
                  </a:lnTo>
                  <a:lnTo>
                    <a:pt x="2390" y="2859"/>
                  </a:lnTo>
                  <a:lnTo>
                    <a:pt x="2461" y="2870"/>
                  </a:lnTo>
                  <a:lnTo>
                    <a:pt x="2532" y="2881"/>
                  </a:lnTo>
                  <a:lnTo>
                    <a:pt x="2606" y="2888"/>
                  </a:lnTo>
                  <a:lnTo>
                    <a:pt x="2679" y="2896"/>
                  </a:lnTo>
                  <a:lnTo>
                    <a:pt x="2754" y="2899"/>
                  </a:lnTo>
                  <a:lnTo>
                    <a:pt x="2827" y="2903"/>
                  </a:lnTo>
                  <a:lnTo>
                    <a:pt x="2902" y="2903"/>
                  </a:lnTo>
                  <a:lnTo>
                    <a:pt x="2902" y="1161"/>
                  </a:lnTo>
                  <a:lnTo>
                    <a:pt x="2902" y="1161"/>
                  </a:lnTo>
                  <a:lnTo>
                    <a:pt x="2844" y="1159"/>
                  </a:lnTo>
                  <a:lnTo>
                    <a:pt x="2783" y="1156"/>
                  </a:lnTo>
                  <a:lnTo>
                    <a:pt x="2726" y="1148"/>
                  </a:lnTo>
                  <a:lnTo>
                    <a:pt x="2670" y="1137"/>
                  </a:lnTo>
                  <a:lnTo>
                    <a:pt x="2613" y="1125"/>
                  </a:lnTo>
                  <a:lnTo>
                    <a:pt x="2558" y="1110"/>
                  </a:lnTo>
                  <a:lnTo>
                    <a:pt x="2503" y="1092"/>
                  </a:lnTo>
                  <a:lnTo>
                    <a:pt x="2450" y="1070"/>
                  </a:lnTo>
                  <a:lnTo>
                    <a:pt x="2399" y="1048"/>
                  </a:lnTo>
                  <a:lnTo>
                    <a:pt x="2349" y="1022"/>
                  </a:lnTo>
                  <a:lnTo>
                    <a:pt x="2300" y="993"/>
                  </a:lnTo>
                  <a:lnTo>
                    <a:pt x="2254" y="963"/>
                  </a:lnTo>
                  <a:lnTo>
                    <a:pt x="2208" y="930"/>
                  </a:lnTo>
                  <a:lnTo>
                    <a:pt x="2164" y="896"/>
                  </a:lnTo>
                  <a:lnTo>
                    <a:pt x="2122" y="859"/>
                  </a:lnTo>
                  <a:lnTo>
                    <a:pt x="2082" y="821"/>
                  </a:lnTo>
                  <a:lnTo>
                    <a:pt x="2043" y="780"/>
                  </a:lnTo>
                  <a:lnTo>
                    <a:pt x="2007" y="738"/>
                  </a:lnTo>
                  <a:lnTo>
                    <a:pt x="1972" y="694"/>
                  </a:lnTo>
                  <a:lnTo>
                    <a:pt x="1939" y="650"/>
                  </a:lnTo>
                  <a:lnTo>
                    <a:pt x="1910" y="603"/>
                  </a:lnTo>
                  <a:lnTo>
                    <a:pt x="1882" y="553"/>
                  </a:lnTo>
                  <a:lnTo>
                    <a:pt x="1857" y="504"/>
                  </a:lnTo>
                  <a:lnTo>
                    <a:pt x="1833" y="452"/>
                  </a:lnTo>
                  <a:lnTo>
                    <a:pt x="1813" y="399"/>
                  </a:lnTo>
                  <a:lnTo>
                    <a:pt x="1794" y="346"/>
                  </a:lnTo>
                  <a:lnTo>
                    <a:pt x="1778" y="289"/>
                  </a:lnTo>
                  <a:lnTo>
                    <a:pt x="1765" y="234"/>
                  </a:lnTo>
                  <a:lnTo>
                    <a:pt x="1754" y="178"/>
                  </a:lnTo>
                  <a:lnTo>
                    <a:pt x="1747" y="119"/>
                  </a:lnTo>
                  <a:lnTo>
                    <a:pt x="1743" y="60"/>
                  </a:lnTo>
                  <a:lnTo>
                    <a:pt x="1741" y="0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í$ľíḑé">
              <a:extLst>
                <a:ext uri="{FF2B5EF4-FFF2-40B4-BE49-F238E27FC236}">
                  <a16:creationId xmlns:a16="http://schemas.microsoft.com/office/drawing/2014/main" id="{E9981ABA-96E1-4051-B61B-C9C7276083F0}"/>
                </a:ext>
              </a:extLst>
            </p:cNvPr>
            <p:cNvGrpSpPr/>
            <p:nvPr/>
          </p:nvGrpSpPr>
          <p:grpSpPr>
            <a:xfrm>
              <a:off x="5584527" y="1700808"/>
              <a:ext cx="3691848" cy="2234814"/>
              <a:chOff x="5584527" y="1700808"/>
              <a:chExt cx="3691848" cy="2234814"/>
            </a:xfrm>
          </p:grpSpPr>
          <p:sp>
            <p:nvSpPr>
              <p:cNvPr id="25" name="îŝ1ïḑé">
                <a:extLst>
                  <a:ext uri="{FF2B5EF4-FFF2-40B4-BE49-F238E27FC236}">
                    <a16:creationId xmlns:a16="http://schemas.microsoft.com/office/drawing/2014/main" id="{40729912-E1C3-4BD0-842B-4652C0EA2F41}"/>
                  </a:ext>
                </a:extLst>
              </p:cNvPr>
              <p:cNvSpPr/>
              <p:nvPr/>
            </p:nvSpPr>
            <p:spPr bwMode="auto">
              <a:xfrm flipH="1">
                <a:off x="7316172" y="1700808"/>
                <a:ext cx="1731647" cy="1731645"/>
              </a:xfrm>
              <a:custGeom>
                <a:avLst/>
                <a:gdLst>
                  <a:gd name="T0" fmla="*/ 2902 w 2902"/>
                  <a:gd name="T1" fmla="*/ 0 h 2903"/>
                  <a:gd name="T2" fmla="*/ 2827 w 2902"/>
                  <a:gd name="T3" fmla="*/ 0 h 2903"/>
                  <a:gd name="T4" fmla="*/ 2679 w 2902"/>
                  <a:gd name="T5" fmla="*/ 7 h 2903"/>
                  <a:gd name="T6" fmla="*/ 2532 w 2902"/>
                  <a:gd name="T7" fmla="*/ 22 h 2903"/>
                  <a:gd name="T8" fmla="*/ 2390 w 2902"/>
                  <a:gd name="T9" fmla="*/ 44 h 2903"/>
                  <a:gd name="T10" fmla="*/ 2247 w 2902"/>
                  <a:gd name="T11" fmla="*/ 73 h 2903"/>
                  <a:gd name="T12" fmla="*/ 2107 w 2902"/>
                  <a:gd name="T13" fmla="*/ 110 h 2903"/>
                  <a:gd name="T14" fmla="*/ 1972 w 2902"/>
                  <a:gd name="T15" fmla="*/ 152 h 2903"/>
                  <a:gd name="T16" fmla="*/ 1838 w 2902"/>
                  <a:gd name="T17" fmla="*/ 201 h 2903"/>
                  <a:gd name="T18" fmla="*/ 1708 w 2902"/>
                  <a:gd name="T19" fmla="*/ 256 h 2903"/>
                  <a:gd name="T20" fmla="*/ 1582 w 2902"/>
                  <a:gd name="T21" fmla="*/ 317 h 2903"/>
                  <a:gd name="T22" fmla="*/ 1457 w 2902"/>
                  <a:gd name="T23" fmla="*/ 385 h 2903"/>
                  <a:gd name="T24" fmla="*/ 1338 w 2902"/>
                  <a:gd name="T25" fmla="*/ 456 h 2903"/>
                  <a:gd name="T26" fmla="*/ 1223 w 2902"/>
                  <a:gd name="T27" fmla="*/ 535 h 2903"/>
                  <a:gd name="T28" fmla="*/ 1111 w 2902"/>
                  <a:gd name="T29" fmla="*/ 619 h 2903"/>
                  <a:gd name="T30" fmla="*/ 1003 w 2902"/>
                  <a:gd name="T31" fmla="*/ 707 h 2903"/>
                  <a:gd name="T32" fmla="*/ 901 w 2902"/>
                  <a:gd name="T33" fmla="*/ 800 h 2903"/>
                  <a:gd name="T34" fmla="*/ 802 w 2902"/>
                  <a:gd name="T35" fmla="*/ 899 h 2903"/>
                  <a:gd name="T36" fmla="*/ 708 w 2902"/>
                  <a:gd name="T37" fmla="*/ 1004 h 2903"/>
                  <a:gd name="T38" fmla="*/ 619 w 2902"/>
                  <a:gd name="T39" fmla="*/ 1110 h 2903"/>
                  <a:gd name="T40" fmla="*/ 534 w 2902"/>
                  <a:gd name="T41" fmla="*/ 1222 h 2903"/>
                  <a:gd name="T42" fmla="*/ 457 w 2902"/>
                  <a:gd name="T43" fmla="*/ 1339 h 2903"/>
                  <a:gd name="T44" fmla="*/ 384 w 2902"/>
                  <a:gd name="T45" fmla="*/ 1458 h 2903"/>
                  <a:gd name="T46" fmla="*/ 316 w 2902"/>
                  <a:gd name="T47" fmla="*/ 1581 h 2903"/>
                  <a:gd name="T48" fmla="*/ 256 w 2902"/>
                  <a:gd name="T49" fmla="*/ 1709 h 2903"/>
                  <a:gd name="T50" fmla="*/ 201 w 2902"/>
                  <a:gd name="T51" fmla="*/ 1839 h 2903"/>
                  <a:gd name="T52" fmla="*/ 152 w 2902"/>
                  <a:gd name="T53" fmla="*/ 1973 h 2903"/>
                  <a:gd name="T54" fmla="*/ 110 w 2902"/>
                  <a:gd name="T55" fmla="*/ 2108 h 2903"/>
                  <a:gd name="T56" fmla="*/ 75 w 2902"/>
                  <a:gd name="T57" fmla="*/ 2247 h 2903"/>
                  <a:gd name="T58" fmla="*/ 45 w 2902"/>
                  <a:gd name="T59" fmla="*/ 2388 h 2903"/>
                  <a:gd name="T60" fmla="*/ 23 w 2902"/>
                  <a:gd name="T61" fmla="*/ 2533 h 2903"/>
                  <a:gd name="T62" fmla="*/ 9 w 2902"/>
                  <a:gd name="T63" fmla="*/ 2680 h 2903"/>
                  <a:gd name="T64" fmla="*/ 2 w 2902"/>
                  <a:gd name="T65" fmla="*/ 2828 h 2903"/>
                  <a:gd name="T66" fmla="*/ 1741 w 2902"/>
                  <a:gd name="T67" fmla="*/ 2903 h 2903"/>
                  <a:gd name="T68" fmla="*/ 1743 w 2902"/>
                  <a:gd name="T69" fmla="*/ 2843 h 2903"/>
                  <a:gd name="T70" fmla="*/ 1754 w 2902"/>
                  <a:gd name="T71" fmla="*/ 2725 h 2903"/>
                  <a:gd name="T72" fmla="*/ 1778 w 2902"/>
                  <a:gd name="T73" fmla="*/ 2614 h 2903"/>
                  <a:gd name="T74" fmla="*/ 1813 w 2902"/>
                  <a:gd name="T75" fmla="*/ 2504 h 2903"/>
                  <a:gd name="T76" fmla="*/ 1857 w 2902"/>
                  <a:gd name="T77" fmla="*/ 2399 h 2903"/>
                  <a:gd name="T78" fmla="*/ 1910 w 2902"/>
                  <a:gd name="T79" fmla="*/ 2300 h 2903"/>
                  <a:gd name="T80" fmla="*/ 1972 w 2902"/>
                  <a:gd name="T81" fmla="*/ 2209 h 2903"/>
                  <a:gd name="T82" fmla="*/ 2043 w 2902"/>
                  <a:gd name="T83" fmla="*/ 2123 h 2903"/>
                  <a:gd name="T84" fmla="*/ 2122 w 2902"/>
                  <a:gd name="T85" fmla="*/ 2044 h 2903"/>
                  <a:gd name="T86" fmla="*/ 2208 w 2902"/>
                  <a:gd name="T87" fmla="*/ 1973 h 2903"/>
                  <a:gd name="T88" fmla="*/ 2300 w 2902"/>
                  <a:gd name="T89" fmla="*/ 1910 h 2903"/>
                  <a:gd name="T90" fmla="*/ 2399 w 2902"/>
                  <a:gd name="T91" fmla="*/ 1855 h 2903"/>
                  <a:gd name="T92" fmla="*/ 2503 w 2902"/>
                  <a:gd name="T93" fmla="*/ 1811 h 2903"/>
                  <a:gd name="T94" fmla="*/ 2613 w 2902"/>
                  <a:gd name="T95" fmla="*/ 1778 h 2903"/>
                  <a:gd name="T96" fmla="*/ 2726 w 2902"/>
                  <a:gd name="T97" fmla="*/ 1755 h 2903"/>
                  <a:gd name="T98" fmla="*/ 2844 w 2902"/>
                  <a:gd name="T99" fmla="*/ 1744 h 2903"/>
                  <a:gd name="T100" fmla="*/ 2902 w 2902"/>
                  <a:gd name="T101" fmla="*/ 1742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2902" y="1742"/>
                    </a:moveTo>
                    <a:lnTo>
                      <a:pt x="2902" y="0"/>
                    </a:lnTo>
                    <a:lnTo>
                      <a:pt x="2902" y="0"/>
                    </a:lnTo>
                    <a:lnTo>
                      <a:pt x="2827" y="0"/>
                    </a:lnTo>
                    <a:lnTo>
                      <a:pt x="2754" y="4"/>
                    </a:lnTo>
                    <a:lnTo>
                      <a:pt x="2679" y="7"/>
                    </a:lnTo>
                    <a:lnTo>
                      <a:pt x="2606" y="15"/>
                    </a:lnTo>
                    <a:lnTo>
                      <a:pt x="2532" y="22"/>
                    </a:lnTo>
                    <a:lnTo>
                      <a:pt x="2461" y="33"/>
                    </a:lnTo>
                    <a:lnTo>
                      <a:pt x="2390" y="44"/>
                    </a:lnTo>
                    <a:lnTo>
                      <a:pt x="2318" y="59"/>
                    </a:lnTo>
                    <a:lnTo>
                      <a:pt x="2247" y="73"/>
                    </a:lnTo>
                    <a:lnTo>
                      <a:pt x="2177" y="92"/>
                    </a:lnTo>
                    <a:lnTo>
                      <a:pt x="2107" y="110"/>
                    </a:lnTo>
                    <a:lnTo>
                      <a:pt x="2040" y="130"/>
                    </a:lnTo>
                    <a:lnTo>
                      <a:pt x="1972" y="152"/>
                    </a:lnTo>
                    <a:lnTo>
                      <a:pt x="1904" y="176"/>
                    </a:lnTo>
                    <a:lnTo>
                      <a:pt x="1838" y="201"/>
                    </a:lnTo>
                    <a:lnTo>
                      <a:pt x="1772" y="227"/>
                    </a:lnTo>
                    <a:lnTo>
                      <a:pt x="1708" y="256"/>
                    </a:lnTo>
                    <a:lnTo>
                      <a:pt x="1644" y="286"/>
                    </a:lnTo>
                    <a:lnTo>
                      <a:pt x="1582" y="317"/>
                    </a:lnTo>
                    <a:lnTo>
                      <a:pt x="1520" y="350"/>
                    </a:lnTo>
                    <a:lnTo>
                      <a:pt x="1457" y="385"/>
                    </a:lnTo>
                    <a:lnTo>
                      <a:pt x="1397" y="419"/>
                    </a:lnTo>
                    <a:lnTo>
                      <a:pt x="1338" y="456"/>
                    </a:lnTo>
                    <a:lnTo>
                      <a:pt x="1280" y="495"/>
                    </a:lnTo>
                    <a:lnTo>
                      <a:pt x="1223" y="535"/>
                    </a:lnTo>
                    <a:lnTo>
                      <a:pt x="1166" y="577"/>
                    </a:lnTo>
                    <a:lnTo>
                      <a:pt x="1111" y="619"/>
                    </a:lnTo>
                    <a:lnTo>
                      <a:pt x="1056" y="663"/>
                    </a:lnTo>
                    <a:lnTo>
                      <a:pt x="1003" y="707"/>
                    </a:lnTo>
                    <a:lnTo>
                      <a:pt x="950" y="755"/>
                    </a:lnTo>
                    <a:lnTo>
                      <a:pt x="901" y="800"/>
                    </a:lnTo>
                    <a:lnTo>
                      <a:pt x="849" y="850"/>
                    </a:lnTo>
                    <a:lnTo>
                      <a:pt x="802" y="899"/>
                    </a:lnTo>
                    <a:lnTo>
                      <a:pt x="754" y="951"/>
                    </a:lnTo>
                    <a:lnTo>
                      <a:pt x="708" y="1004"/>
                    </a:lnTo>
                    <a:lnTo>
                      <a:pt x="663" y="1057"/>
                    </a:lnTo>
                    <a:lnTo>
                      <a:pt x="619" y="1110"/>
                    </a:lnTo>
                    <a:lnTo>
                      <a:pt x="577" y="1165"/>
                    </a:lnTo>
                    <a:lnTo>
                      <a:pt x="534" y="1222"/>
                    </a:lnTo>
                    <a:lnTo>
                      <a:pt x="496" y="1280"/>
                    </a:lnTo>
                    <a:lnTo>
                      <a:pt x="457" y="1339"/>
                    </a:lnTo>
                    <a:lnTo>
                      <a:pt x="421" y="1397"/>
                    </a:lnTo>
                    <a:lnTo>
                      <a:pt x="384" y="1458"/>
                    </a:lnTo>
                    <a:lnTo>
                      <a:pt x="349" y="1518"/>
                    </a:lnTo>
                    <a:lnTo>
                      <a:pt x="316" y="1581"/>
                    </a:lnTo>
                    <a:lnTo>
                      <a:pt x="285" y="1645"/>
                    </a:lnTo>
                    <a:lnTo>
                      <a:pt x="256" y="1709"/>
                    </a:lnTo>
                    <a:lnTo>
                      <a:pt x="229" y="1773"/>
                    </a:lnTo>
                    <a:lnTo>
                      <a:pt x="201" y="1839"/>
                    </a:lnTo>
                    <a:lnTo>
                      <a:pt x="175" y="1905"/>
                    </a:lnTo>
                    <a:lnTo>
                      <a:pt x="152" y="1973"/>
                    </a:lnTo>
                    <a:lnTo>
                      <a:pt x="130" y="2040"/>
                    </a:lnTo>
                    <a:lnTo>
                      <a:pt x="110" y="2108"/>
                    </a:lnTo>
                    <a:lnTo>
                      <a:pt x="91" y="2178"/>
                    </a:lnTo>
                    <a:lnTo>
                      <a:pt x="75" y="2247"/>
                    </a:lnTo>
                    <a:lnTo>
                      <a:pt x="58" y="2319"/>
                    </a:lnTo>
                    <a:lnTo>
                      <a:pt x="45" y="2388"/>
                    </a:lnTo>
                    <a:lnTo>
                      <a:pt x="33" y="2462"/>
                    </a:lnTo>
                    <a:lnTo>
                      <a:pt x="23" y="2533"/>
                    </a:lnTo>
                    <a:lnTo>
                      <a:pt x="14" y="2606"/>
                    </a:lnTo>
                    <a:lnTo>
                      <a:pt x="9" y="2680"/>
                    </a:lnTo>
                    <a:lnTo>
                      <a:pt x="3" y="2753"/>
                    </a:lnTo>
                    <a:lnTo>
                      <a:pt x="2" y="2828"/>
                    </a:lnTo>
                    <a:lnTo>
                      <a:pt x="0" y="2903"/>
                    </a:lnTo>
                    <a:lnTo>
                      <a:pt x="1741" y="2903"/>
                    </a:lnTo>
                    <a:lnTo>
                      <a:pt x="1741" y="2903"/>
                    </a:lnTo>
                    <a:lnTo>
                      <a:pt x="1743" y="2843"/>
                    </a:lnTo>
                    <a:lnTo>
                      <a:pt x="1747" y="2784"/>
                    </a:lnTo>
                    <a:lnTo>
                      <a:pt x="1754" y="2725"/>
                    </a:lnTo>
                    <a:lnTo>
                      <a:pt x="1765" y="2669"/>
                    </a:lnTo>
                    <a:lnTo>
                      <a:pt x="1778" y="2614"/>
                    </a:lnTo>
                    <a:lnTo>
                      <a:pt x="1794" y="2557"/>
                    </a:lnTo>
                    <a:lnTo>
                      <a:pt x="1813" y="2504"/>
                    </a:lnTo>
                    <a:lnTo>
                      <a:pt x="1833" y="2451"/>
                    </a:lnTo>
                    <a:lnTo>
                      <a:pt x="1857" y="2399"/>
                    </a:lnTo>
                    <a:lnTo>
                      <a:pt x="1882" y="2350"/>
                    </a:lnTo>
                    <a:lnTo>
                      <a:pt x="1910" y="2300"/>
                    </a:lnTo>
                    <a:lnTo>
                      <a:pt x="1939" y="2253"/>
                    </a:lnTo>
                    <a:lnTo>
                      <a:pt x="1972" y="2209"/>
                    </a:lnTo>
                    <a:lnTo>
                      <a:pt x="2007" y="2165"/>
                    </a:lnTo>
                    <a:lnTo>
                      <a:pt x="2043" y="2123"/>
                    </a:lnTo>
                    <a:lnTo>
                      <a:pt x="2082" y="2082"/>
                    </a:lnTo>
                    <a:lnTo>
                      <a:pt x="2122" y="2044"/>
                    </a:lnTo>
                    <a:lnTo>
                      <a:pt x="2164" y="2007"/>
                    </a:lnTo>
                    <a:lnTo>
                      <a:pt x="2208" y="1973"/>
                    </a:lnTo>
                    <a:lnTo>
                      <a:pt x="2254" y="1940"/>
                    </a:lnTo>
                    <a:lnTo>
                      <a:pt x="2300" y="1910"/>
                    </a:lnTo>
                    <a:lnTo>
                      <a:pt x="2349" y="1881"/>
                    </a:lnTo>
                    <a:lnTo>
                      <a:pt x="2399" y="1855"/>
                    </a:lnTo>
                    <a:lnTo>
                      <a:pt x="2450" y="1833"/>
                    </a:lnTo>
                    <a:lnTo>
                      <a:pt x="2503" y="1811"/>
                    </a:lnTo>
                    <a:lnTo>
                      <a:pt x="2558" y="1793"/>
                    </a:lnTo>
                    <a:lnTo>
                      <a:pt x="2613" y="1778"/>
                    </a:lnTo>
                    <a:lnTo>
                      <a:pt x="2670" y="1766"/>
                    </a:lnTo>
                    <a:lnTo>
                      <a:pt x="2726" y="1755"/>
                    </a:lnTo>
                    <a:lnTo>
                      <a:pt x="2783" y="1747"/>
                    </a:lnTo>
                    <a:lnTo>
                      <a:pt x="2844" y="1744"/>
                    </a:lnTo>
                    <a:lnTo>
                      <a:pt x="2902" y="1742"/>
                    </a:lnTo>
                    <a:lnTo>
                      <a:pt x="2902" y="1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ṣļïďé">
                <a:extLst>
                  <a:ext uri="{FF2B5EF4-FFF2-40B4-BE49-F238E27FC236}">
                    <a16:creationId xmlns:a16="http://schemas.microsoft.com/office/drawing/2014/main" id="{494CD491-D5AA-40E1-AD5E-E0BBC54E692F}"/>
                  </a:ext>
                </a:extLst>
              </p:cNvPr>
              <p:cNvSpPr/>
              <p:nvPr/>
            </p:nvSpPr>
            <p:spPr bwMode="auto">
              <a:xfrm flipH="1">
                <a:off x="7780513" y="3374121"/>
                <a:ext cx="1495862" cy="561501"/>
              </a:xfrm>
              <a:custGeom>
                <a:avLst/>
                <a:gdLst>
                  <a:gd name="T0" fmla="*/ 0 w 2031"/>
                  <a:gd name="T1" fmla="*/ 0 h 762"/>
                  <a:gd name="T2" fmla="*/ 1016 w 2031"/>
                  <a:gd name="T3" fmla="*/ 762 h 762"/>
                  <a:gd name="T4" fmla="*/ 2031 w 2031"/>
                  <a:gd name="T5" fmla="*/ 0 h 762"/>
                  <a:gd name="T6" fmla="*/ 0 w 2031"/>
                  <a:gd name="T7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1" h="762">
                    <a:moveTo>
                      <a:pt x="0" y="0"/>
                    </a:moveTo>
                    <a:lnTo>
                      <a:pt x="1016" y="762"/>
                    </a:lnTo>
                    <a:lnTo>
                      <a:pt x="20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ḷíḍe">
                <a:extLst>
                  <a:ext uri="{FF2B5EF4-FFF2-40B4-BE49-F238E27FC236}">
                    <a16:creationId xmlns:a16="http://schemas.microsoft.com/office/drawing/2014/main" id="{EA9683EF-8017-444C-9BC2-44BDFE533C11}"/>
                  </a:ext>
                </a:extLst>
              </p:cNvPr>
              <p:cNvSpPr/>
              <p:nvPr/>
            </p:nvSpPr>
            <p:spPr bwMode="auto">
              <a:xfrm flipH="1">
                <a:off x="5584527" y="1700808"/>
                <a:ext cx="1731646" cy="1731645"/>
              </a:xfrm>
              <a:custGeom>
                <a:avLst/>
                <a:gdLst>
                  <a:gd name="T0" fmla="*/ 0 w 2905"/>
                  <a:gd name="T1" fmla="*/ 1742 h 2903"/>
                  <a:gd name="T2" fmla="*/ 61 w 2905"/>
                  <a:gd name="T3" fmla="*/ 1744 h 2903"/>
                  <a:gd name="T4" fmla="*/ 178 w 2905"/>
                  <a:gd name="T5" fmla="*/ 1755 h 2903"/>
                  <a:gd name="T6" fmla="*/ 291 w 2905"/>
                  <a:gd name="T7" fmla="*/ 1778 h 2903"/>
                  <a:gd name="T8" fmla="*/ 399 w 2905"/>
                  <a:gd name="T9" fmla="*/ 1811 h 2903"/>
                  <a:gd name="T10" fmla="*/ 504 w 2905"/>
                  <a:gd name="T11" fmla="*/ 1855 h 2903"/>
                  <a:gd name="T12" fmla="*/ 603 w 2905"/>
                  <a:gd name="T13" fmla="*/ 1910 h 2903"/>
                  <a:gd name="T14" fmla="*/ 696 w 2905"/>
                  <a:gd name="T15" fmla="*/ 1973 h 2903"/>
                  <a:gd name="T16" fmla="*/ 782 w 2905"/>
                  <a:gd name="T17" fmla="*/ 2044 h 2903"/>
                  <a:gd name="T18" fmla="*/ 861 w 2905"/>
                  <a:gd name="T19" fmla="*/ 2123 h 2903"/>
                  <a:gd name="T20" fmla="*/ 931 w 2905"/>
                  <a:gd name="T21" fmla="*/ 2209 h 2903"/>
                  <a:gd name="T22" fmla="*/ 995 w 2905"/>
                  <a:gd name="T23" fmla="*/ 2300 h 2903"/>
                  <a:gd name="T24" fmla="*/ 1048 w 2905"/>
                  <a:gd name="T25" fmla="*/ 2399 h 2903"/>
                  <a:gd name="T26" fmla="*/ 1092 w 2905"/>
                  <a:gd name="T27" fmla="*/ 2504 h 2903"/>
                  <a:gd name="T28" fmla="*/ 1125 w 2905"/>
                  <a:gd name="T29" fmla="*/ 2614 h 2903"/>
                  <a:gd name="T30" fmla="*/ 1148 w 2905"/>
                  <a:gd name="T31" fmla="*/ 2725 h 2903"/>
                  <a:gd name="T32" fmla="*/ 1161 w 2905"/>
                  <a:gd name="T33" fmla="*/ 2843 h 2903"/>
                  <a:gd name="T34" fmla="*/ 2905 w 2905"/>
                  <a:gd name="T35" fmla="*/ 2903 h 2903"/>
                  <a:gd name="T36" fmla="*/ 2903 w 2905"/>
                  <a:gd name="T37" fmla="*/ 2828 h 2903"/>
                  <a:gd name="T38" fmla="*/ 2896 w 2905"/>
                  <a:gd name="T39" fmla="*/ 2680 h 2903"/>
                  <a:gd name="T40" fmla="*/ 2881 w 2905"/>
                  <a:gd name="T41" fmla="*/ 2533 h 2903"/>
                  <a:gd name="T42" fmla="*/ 2859 w 2905"/>
                  <a:gd name="T43" fmla="*/ 2388 h 2903"/>
                  <a:gd name="T44" fmla="*/ 2830 w 2905"/>
                  <a:gd name="T45" fmla="*/ 2247 h 2903"/>
                  <a:gd name="T46" fmla="*/ 2793 w 2905"/>
                  <a:gd name="T47" fmla="*/ 2108 h 2903"/>
                  <a:gd name="T48" fmla="*/ 2751 w 2905"/>
                  <a:gd name="T49" fmla="*/ 1973 h 2903"/>
                  <a:gd name="T50" fmla="*/ 2703 w 2905"/>
                  <a:gd name="T51" fmla="*/ 1839 h 2903"/>
                  <a:gd name="T52" fmla="*/ 2648 w 2905"/>
                  <a:gd name="T53" fmla="*/ 1709 h 2903"/>
                  <a:gd name="T54" fmla="*/ 2586 w 2905"/>
                  <a:gd name="T55" fmla="*/ 1581 h 2903"/>
                  <a:gd name="T56" fmla="*/ 2520 w 2905"/>
                  <a:gd name="T57" fmla="*/ 1458 h 2903"/>
                  <a:gd name="T58" fmla="*/ 2447 w 2905"/>
                  <a:gd name="T59" fmla="*/ 1339 h 2903"/>
                  <a:gd name="T60" fmla="*/ 2368 w 2905"/>
                  <a:gd name="T61" fmla="*/ 1222 h 2903"/>
                  <a:gd name="T62" fmla="*/ 2284 w 2905"/>
                  <a:gd name="T63" fmla="*/ 1110 h 2903"/>
                  <a:gd name="T64" fmla="*/ 2196 w 2905"/>
                  <a:gd name="T65" fmla="*/ 1004 h 2903"/>
                  <a:gd name="T66" fmla="*/ 2103 w 2905"/>
                  <a:gd name="T67" fmla="*/ 899 h 2903"/>
                  <a:gd name="T68" fmla="*/ 2004 w 2905"/>
                  <a:gd name="T69" fmla="*/ 800 h 2903"/>
                  <a:gd name="T70" fmla="*/ 1901 w 2905"/>
                  <a:gd name="T71" fmla="*/ 707 h 2903"/>
                  <a:gd name="T72" fmla="*/ 1793 w 2905"/>
                  <a:gd name="T73" fmla="*/ 619 h 2903"/>
                  <a:gd name="T74" fmla="*/ 1681 w 2905"/>
                  <a:gd name="T75" fmla="*/ 535 h 2903"/>
                  <a:gd name="T76" fmla="*/ 1566 w 2905"/>
                  <a:gd name="T77" fmla="*/ 456 h 2903"/>
                  <a:gd name="T78" fmla="*/ 1445 w 2905"/>
                  <a:gd name="T79" fmla="*/ 385 h 2903"/>
                  <a:gd name="T80" fmla="*/ 1322 w 2905"/>
                  <a:gd name="T81" fmla="*/ 317 h 2903"/>
                  <a:gd name="T82" fmla="*/ 1196 w 2905"/>
                  <a:gd name="T83" fmla="*/ 256 h 2903"/>
                  <a:gd name="T84" fmla="*/ 1066 w 2905"/>
                  <a:gd name="T85" fmla="*/ 201 h 2903"/>
                  <a:gd name="T86" fmla="*/ 932 w 2905"/>
                  <a:gd name="T87" fmla="*/ 152 h 2903"/>
                  <a:gd name="T88" fmla="*/ 795 w 2905"/>
                  <a:gd name="T89" fmla="*/ 110 h 2903"/>
                  <a:gd name="T90" fmla="*/ 656 w 2905"/>
                  <a:gd name="T91" fmla="*/ 73 h 2903"/>
                  <a:gd name="T92" fmla="*/ 515 w 2905"/>
                  <a:gd name="T93" fmla="*/ 44 h 2903"/>
                  <a:gd name="T94" fmla="*/ 370 w 2905"/>
                  <a:gd name="T95" fmla="*/ 22 h 2903"/>
                  <a:gd name="T96" fmla="*/ 224 w 2905"/>
                  <a:gd name="T97" fmla="*/ 7 h 2903"/>
                  <a:gd name="T98" fmla="*/ 75 w 2905"/>
                  <a:gd name="T99" fmla="*/ 0 h 2903"/>
                  <a:gd name="T100" fmla="*/ 0 w 2905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0" y="0"/>
                    </a:moveTo>
                    <a:lnTo>
                      <a:pt x="0" y="1742"/>
                    </a:lnTo>
                    <a:lnTo>
                      <a:pt x="0" y="1742"/>
                    </a:lnTo>
                    <a:lnTo>
                      <a:pt x="61" y="1744"/>
                    </a:lnTo>
                    <a:lnTo>
                      <a:pt x="119" y="1747"/>
                    </a:lnTo>
                    <a:lnTo>
                      <a:pt x="178" y="1755"/>
                    </a:lnTo>
                    <a:lnTo>
                      <a:pt x="235" y="1766"/>
                    </a:lnTo>
                    <a:lnTo>
                      <a:pt x="291" y="1778"/>
                    </a:lnTo>
                    <a:lnTo>
                      <a:pt x="346" y="1793"/>
                    </a:lnTo>
                    <a:lnTo>
                      <a:pt x="399" y="1811"/>
                    </a:lnTo>
                    <a:lnTo>
                      <a:pt x="453" y="1833"/>
                    </a:lnTo>
                    <a:lnTo>
                      <a:pt x="504" y="1855"/>
                    </a:lnTo>
                    <a:lnTo>
                      <a:pt x="555" y="1881"/>
                    </a:lnTo>
                    <a:lnTo>
                      <a:pt x="603" y="1910"/>
                    </a:lnTo>
                    <a:lnTo>
                      <a:pt x="650" y="1940"/>
                    </a:lnTo>
                    <a:lnTo>
                      <a:pt x="696" y="1973"/>
                    </a:lnTo>
                    <a:lnTo>
                      <a:pt x="740" y="2007"/>
                    </a:lnTo>
                    <a:lnTo>
                      <a:pt x="782" y="2044"/>
                    </a:lnTo>
                    <a:lnTo>
                      <a:pt x="823" y="2082"/>
                    </a:lnTo>
                    <a:lnTo>
                      <a:pt x="861" y="2123"/>
                    </a:lnTo>
                    <a:lnTo>
                      <a:pt x="898" y="2165"/>
                    </a:lnTo>
                    <a:lnTo>
                      <a:pt x="931" y="2209"/>
                    </a:lnTo>
                    <a:lnTo>
                      <a:pt x="964" y="2253"/>
                    </a:lnTo>
                    <a:lnTo>
                      <a:pt x="995" y="2300"/>
                    </a:lnTo>
                    <a:lnTo>
                      <a:pt x="1022" y="2350"/>
                    </a:lnTo>
                    <a:lnTo>
                      <a:pt x="1048" y="2399"/>
                    </a:lnTo>
                    <a:lnTo>
                      <a:pt x="1072" y="2451"/>
                    </a:lnTo>
                    <a:lnTo>
                      <a:pt x="1092" y="2504"/>
                    </a:lnTo>
                    <a:lnTo>
                      <a:pt x="1110" y="2557"/>
                    </a:lnTo>
                    <a:lnTo>
                      <a:pt x="1125" y="2614"/>
                    </a:lnTo>
                    <a:lnTo>
                      <a:pt x="1139" y="2669"/>
                    </a:lnTo>
                    <a:lnTo>
                      <a:pt x="1148" y="2725"/>
                    </a:lnTo>
                    <a:lnTo>
                      <a:pt x="1156" y="2784"/>
                    </a:lnTo>
                    <a:lnTo>
                      <a:pt x="1161" y="2843"/>
                    </a:lnTo>
                    <a:lnTo>
                      <a:pt x="1161" y="2903"/>
                    </a:lnTo>
                    <a:lnTo>
                      <a:pt x="2905" y="2903"/>
                    </a:lnTo>
                    <a:lnTo>
                      <a:pt x="2905" y="2903"/>
                    </a:lnTo>
                    <a:lnTo>
                      <a:pt x="2903" y="2828"/>
                    </a:lnTo>
                    <a:lnTo>
                      <a:pt x="2901" y="2753"/>
                    </a:lnTo>
                    <a:lnTo>
                      <a:pt x="2896" y="2680"/>
                    </a:lnTo>
                    <a:lnTo>
                      <a:pt x="2888" y="2606"/>
                    </a:lnTo>
                    <a:lnTo>
                      <a:pt x="2881" y="2533"/>
                    </a:lnTo>
                    <a:lnTo>
                      <a:pt x="2870" y="2462"/>
                    </a:lnTo>
                    <a:lnTo>
                      <a:pt x="2859" y="2388"/>
                    </a:lnTo>
                    <a:lnTo>
                      <a:pt x="2844" y="2319"/>
                    </a:lnTo>
                    <a:lnTo>
                      <a:pt x="2830" y="2247"/>
                    </a:lnTo>
                    <a:lnTo>
                      <a:pt x="2813" y="2178"/>
                    </a:lnTo>
                    <a:lnTo>
                      <a:pt x="2793" y="2108"/>
                    </a:lnTo>
                    <a:lnTo>
                      <a:pt x="2773" y="2040"/>
                    </a:lnTo>
                    <a:lnTo>
                      <a:pt x="2751" y="1973"/>
                    </a:lnTo>
                    <a:lnTo>
                      <a:pt x="2727" y="1905"/>
                    </a:lnTo>
                    <a:lnTo>
                      <a:pt x="2703" y="1839"/>
                    </a:lnTo>
                    <a:lnTo>
                      <a:pt x="2676" y="1773"/>
                    </a:lnTo>
                    <a:lnTo>
                      <a:pt x="2648" y="1709"/>
                    </a:lnTo>
                    <a:lnTo>
                      <a:pt x="2617" y="1645"/>
                    </a:lnTo>
                    <a:lnTo>
                      <a:pt x="2586" y="1581"/>
                    </a:lnTo>
                    <a:lnTo>
                      <a:pt x="2553" y="1518"/>
                    </a:lnTo>
                    <a:lnTo>
                      <a:pt x="2520" y="1458"/>
                    </a:lnTo>
                    <a:lnTo>
                      <a:pt x="2483" y="1397"/>
                    </a:lnTo>
                    <a:lnTo>
                      <a:pt x="2447" y="1339"/>
                    </a:lnTo>
                    <a:lnTo>
                      <a:pt x="2408" y="1280"/>
                    </a:lnTo>
                    <a:lnTo>
                      <a:pt x="2368" y="1222"/>
                    </a:lnTo>
                    <a:lnTo>
                      <a:pt x="2328" y="1165"/>
                    </a:lnTo>
                    <a:lnTo>
                      <a:pt x="2284" y="1110"/>
                    </a:lnTo>
                    <a:lnTo>
                      <a:pt x="2242" y="1057"/>
                    </a:lnTo>
                    <a:lnTo>
                      <a:pt x="2196" y="1004"/>
                    </a:lnTo>
                    <a:lnTo>
                      <a:pt x="2150" y="951"/>
                    </a:lnTo>
                    <a:lnTo>
                      <a:pt x="2103" y="899"/>
                    </a:lnTo>
                    <a:lnTo>
                      <a:pt x="2053" y="850"/>
                    </a:lnTo>
                    <a:lnTo>
                      <a:pt x="2004" y="800"/>
                    </a:lnTo>
                    <a:lnTo>
                      <a:pt x="1952" y="755"/>
                    </a:lnTo>
                    <a:lnTo>
                      <a:pt x="1901" y="707"/>
                    </a:lnTo>
                    <a:lnTo>
                      <a:pt x="1848" y="663"/>
                    </a:lnTo>
                    <a:lnTo>
                      <a:pt x="1793" y="619"/>
                    </a:lnTo>
                    <a:lnTo>
                      <a:pt x="1738" y="577"/>
                    </a:lnTo>
                    <a:lnTo>
                      <a:pt x="1681" y="535"/>
                    </a:lnTo>
                    <a:lnTo>
                      <a:pt x="1625" y="495"/>
                    </a:lnTo>
                    <a:lnTo>
                      <a:pt x="1566" y="456"/>
                    </a:lnTo>
                    <a:lnTo>
                      <a:pt x="1506" y="419"/>
                    </a:lnTo>
                    <a:lnTo>
                      <a:pt x="1445" y="385"/>
                    </a:lnTo>
                    <a:lnTo>
                      <a:pt x="1385" y="350"/>
                    </a:lnTo>
                    <a:lnTo>
                      <a:pt x="1322" y="317"/>
                    </a:lnTo>
                    <a:lnTo>
                      <a:pt x="1260" y="286"/>
                    </a:lnTo>
                    <a:lnTo>
                      <a:pt x="1196" y="256"/>
                    </a:lnTo>
                    <a:lnTo>
                      <a:pt x="1130" y="227"/>
                    </a:lnTo>
                    <a:lnTo>
                      <a:pt x="1066" y="201"/>
                    </a:lnTo>
                    <a:lnTo>
                      <a:pt x="998" y="176"/>
                    </a:lnTo>
                    <a:lnTo>
                      <a:pt x="932" y="152"/>
                    </a:lnTo>
                    <a:lnTo>
                      <a:pt x="865" y="130"/>
                    </a:lnTo>
                    <a:lnTo>
                      <a:pt x="795" y="110"/>
                    </a:lnTo>
                    <a:lnTo>
                      <a:pt x="725" y="92"/>
                    </a:lnTo>
                    <a:lnTo>
                      <a:pt x="656" y="73"/>
                    </a:lnTo>
                    <a:lnTo>
                      <a:pt x="586" y="59"/>
                    </a:lnTo>
                    <a:lnTo>
                      <a:pt x="515" y="44"/>
                    </a:lnTo>
                    <a:lnTo>
                      <a:pt x="443" y="33"/>
                    </a:lnTo>
                    <a:lnTo>
                      <a:pt x="370" y="22"/>
                    </a:lnTo>
                    <a:lnTo>
                      <a:pt x="297" y="15"/>
                    </a:lnTo>
                    <a:lnTo>
                      <a:pt x="224" y="7"/>
                    </a:lnTo>
                    <a:lnTo>
                      <a:pt x="150" y="4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iSļiḑè">
              <a:extLst>
                <a:ext uri="{FF2B5EF4-FFF2-40B4-BE49-F238E27FC236}">
                  <a16:creationId xmlns:a16="http://schemas.microsoft.com/office/drawing/2014/main" id="{E38AA8C3-C268-49FF-8B6B-038C964F480C}"/>
                </a:ext>
              </a:extLst>
            </p:cNvPr>
            <p:cNvGrpSpPr/>
            <p:nvPr/>
          </p:nvGrpSpPr>
          <p:grpSpPr>
            <a:xfrm>
              <a:off x="2932618" y="2928092"/>
              <a:ext cx="3920549" cy="2234814"/>
              <a:chOff x="2932618" y="2928092"/>
              <a:chExt cx="3920549" cy="2234814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1" name="ïṣľiḓé">
                <a:extLst>
                  <a:ext uri="{FF2B5EF4-FFF2-40B4-BE49-F238E27FC236}">
                    <a16:creationId xmlns:a16="http://schemas.microsoft.com/office/drawing/2014/main" id="{9A0DFBF3-B1B2-4F5A-8208-488FCD2A1715}"/>
                  </a:ext>
                </a:extLst>
              </p:cNvPr>
              <p:cNvSpPr/>
              <p:nvPr/>
            </p:nvSpPr>
            <p:spPr bwMode="auto">
              <a:xfrm flipH="1">
                <a:off x="3161174" y="3432453"/>
                <a:ext cx="1731647" cy="1730453"/>
              </a:xfrm>
              <a:custGeom>
                <a:avLst/>
                <a:gdLst>
                  <a:gd name="T0" fmla="*/ 0 w 2902"/>
                  <a:gd name="T1" fmla="*/ 2903 h 2903"/>
                  <a:gd name="T2" fmla="*/ 75 w 2902"/>
                  <a:gd name="T3" fmla="*/ 2903 h 2903"/>
                  <a:gd name="T4" fmla="*/ 223 w 2902"/>
                  <a:gd name="T5" fmla="*/ 2896 h 2903"/>
                  <a:gd name="T6" fmla="*/ 370 w 2902"/>
                  <a:gd name="T7" fmla="*/ 2881 h 2903"/>
                  <a:gd name="T8" fmla="*/ 512 w 2902"/>
                  <a:gd name="T9" fmla="*/ 2859 h 2903"/>
                  <a:gd name="T10" fmla="*/ 655 w 2902"/>
                  <a:gd name="T11" fmla="*/ 2830 h 2903"/>
                  <a:gd name="T12" fmla="*/ 795 w 2902"/>
                  <a:gd name="T13" fmla="*/ 2793 h 2903"/>
                  <a:gd name="T14" fmla="*/ 930 w 2902"/>
                  <a:gd name="T15" fmla="*/ 2751 h 2903"/>
                  <a:gd name="T16" fmla="*/ 1064 w 2902"/>
                  <a:gd name="T17" fmla="*/ 2702 h 2903"/>
                  <a:gd name="T18" fmla="*/ 1194 w 2902"/>
                  <a:gd name="T19" fmla="*/ 2647 h 2903"/>
                  <a:gd name="T20" fmla="*/ 1320 w 2902"/>
                  <a:gd name="T21" fmla="*/ 2586 h 2903"/>
                  <a:gd name="T22" fmla="*/ 1445 w 2902"/>
                  <a:gd name="T23" fmla="*/ 2518 h 2903"/>
                  <a:gd name="T24" fmla="*/ 1564 w 2902"/>
                  <a:gd name="T25" fmla="*/ 2447 h 2903"/>
                  <a:gd name="T26" fmla="*/ 1679 w 2902"/>
                  <a:gd name="T27" fmla="*/ 2368 h 2903"/>
                  <a:gd name="T28" fmla="*/ 1791 w 2902"/>
                  <a:gd name="T29" fmla="*/ 2284 h 2903"/>
                  <a:gd name="T30" fmla="*/ 1899 w 2902"/>
                  <a:gd name="T31" fmla="*/ 2196 h 2903"/>
                  <a:gd name="T32" fmla="*/ 2001 w 2902"/>
                  <a:gd name="T33" fmla="*/ 2103 h 2903"/>
                  <a:gd name="T34" fmla="*/ 2100 w 2902"/>
                  <a:gd name="T35" fmla="*/ 2004 h 2903"/>
                  <a:gd name="T36" fmla="*/ 2194 w 2902"/>
                  <a:gd name="T37" fmla="*/ 1899 h 2903"/>
                  <a:gd name="T38" fmla="*/ 2283 w 2902"/>
                  <a:gd name="T39" fmla="*/ 1793 h 2903"/>
                  <a:gd name="T40" fmla="*/ 2368 w 2902"/>
                  <a:gd name="T41" fmla="*/ 1681 h 2903"/>
                  <a:gd name="T42" fmla="*/ 2445 w 2902"/>
                  <a:gd name="T43" fmla="*/ 1564 h 2903"/>
                  <a:gd name="T44" fmla="*/ 2518 w 2902"/>
                  <a:gd name="T45" fmla="*/ 1445 h 2903"/>
                  <a:gd name="T46" fmla="*/ 2586 w 2902"/>
                  <a:gd name="T47" fmla="*/ 1322 h 2903"/>
                  <a:gd name="T48" fmla="*/ 2646 w 2902"/>
                  <a:gd name="T49" fmla="*/ 1194 h 2903"/>
                  <a:gd name="T50" fmla="*/ 2701 w 2902"/>
                  <a:gd name="T51" fmla="*/ 1064 h 2903"/>
                  <a:gd name="T52" fmla="*/ 2750 w 2902"/>
                  <a:gd name="T53" fmla="*/ 930 h 2903"/>
                  <a:gd name="T54" fmla="*/ 2792 w 2902"/>
                  <a:gd name="T55" fmla="*/ 795 h 2903"/>
                  <a:gd name="T56" fmla="*/ 2827 w 2902"/>
                  <a:gd name="T57" fmla="*/ 656 h 2903"/>
                  <a:gd name="T58" fmla="*/ 2857 w 2902"/>
                  <a:gd name="T59" fmla="*/ 515 h 2903"/>
                  <a:gd name="T60" fmla="*/ 2879 w 2902"/>
                  <a:gd name="T61" fmla="*/ 370 h 2903"/>
                  <a:gd name="T62" fmla="*/ 2893 w 2902"/>
                  <a:gd name="T63" fmla="*/ 223 h 2903"/>
                  <a:gd name="T64" fmla="*/ 2900 w 2902"/>
                  <a:gd name="T65" fmla="*/ 75 h 2903"/>
                  <a:gd name="T66" fmla="*/ 1161 w 2902"/>
                  <a:gd name="T67" fmla="*/ 0 h 2903"/>
                  <a:gd name="T68" fmla="*/ 1159 w 2902"/>
                  <a:gd name="T69" fmla="*/ 60 h 2903"/>
                  <a:gd name="T70" fmla="*/ 1148 w 2902"/>
                  <a:gd name="T71" fmla="*/ 178 h 2903"/>
                  <a:gd name="T72" fmla="*/ 1124 w 2902"/>
                  <a:gd name="T73" fmla="*/ 289 h 2903"/>
                  <a:gd name="T74" fmla="*/ 1089 w 2902"/>
                  <a:gd name="T75" fmla="*/ 399 h 2903"/>
                  <a:gd name="T76" fmla="*/ 1045 w 2902"/>
                  <a:gd name="T77" fmla="*/ 504 h 2903"/>
                  <a:gd name="T78" fmla="*/ 992 w 2902"/>
                  <a:gd name="T79" fmla="*/ 603 h 2903"/>
                  <a:gd name="T80" fmla="*/ 930 w 2902"/>
                  <a:gd name="T81" fmla="*/ 694 h 2903"/>
                  <a:gd name="T82" fmla="*/ 859 w 2902"/>
                  <a:gd name="T83" fmla="*/ 780 h 2903"/>
                  <a:gd name="T84" fmla="*/ 780 w 2902"/>
                  <a:gd name="T85" fmla="*/ 859 h 2903"/>
                  <a:gd name="T86" fmla="*/ 694 w 2902"/>
                  <a:gd name="T87" fmla="*/ 930 h 2903"/>
                  <a:gd name="T88" fmla="*/ 602 w 2902"/>
                  <a:gd name="T89" fmla="*/ 993 h 2903"/>
                  <a:gd name="T90" fmla="*/ 503 w 2902"/>
                  <a:gd name="T91" fmla="*/ 1048 h 2903"/>
                  <a:gd name="T92" fmla="*/ 399 w 2902"/>
                  <a:gd name="T93" fmla="*/ 1092 h 2903"/>
                  <a:gd name="T94" fmla="*/ 289 w 2902"/>
                  <a:gd name="T95" fmla="*/ 1125 h 2903"/>
                  <a:gd name="T96" fmla="*/ 176 w 2902"/>
                  <a:gd name="T97" fmla="*/ 1148 h 2903"/>
                  <a:gd name="T98" fmla="*/ 58 w 2902"/>
                  <a:gd name="T99" fmla="*/ 1159 h 2903"/>
                  <a:gd name="T100" fmla="*/ 0 w 2902"/>
                  <a:gd name="T101" fmla="*/ 1161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0" y="1161"/>
                    </a:moveTo>
                    <a:lnTo>
                      <a:pt x="0" y="2903"/>
                    </a:lnTo>
                    <a:lnTo>
                      <a:pt x="0" y="2903"/>
                    </a:lnTo>
                    <a:lnTo>
                      <a:pt x="75" y="2903"/>
                    </a:lnTo>
                    <a:lnTo>
                      <a:pt x="148" y="2899"/>
                    </a:lnTo>
                    <a:lnTo>
                      <a:pt x="223" y="2896"/>
                    </a:lnTo>
                    <a:lnTo>
                      <a:pt x="296" y="2888"/>
                    </a:lnTo>
                    <a:lnTo>
                      <a:pt x="370" y="2881"/>
                    </a:lnTo>
                    <a:lnTo>
                      <a:pt x="441" y="2870"/>
                    </a:lnTo>
                    <a:lnTo>
                      <a:pt x="512" y="2859"/>
                    </a:lnTo>
                    <a:lnTo>
                      <a:pt x="584" y="2844"/>
                    </a:lnTo>
                    <a:lnTo>
                      <a:pt x="655" y="2830"/>
                    </a:lnTo>
                    <a:lnTo>
                      <a:pt x="725" y="2811"/>
                    </a:lnTo>
                    <a:lnTo>
                      <a:pt x="795" y="2793"/>
                    </a:lnTo>
                    <a:lnTo>
                      <a:pt x="862" y="2773"/>
                    </a:lnTo>
                    <a:lnTo>
                      <a:pt x="930" y="2751"/>
                    </a:lnTo>
                    <a:lnTo>
                      <a:pt x="998" y="2727"/>
                    </a:lnTo>
                    <a:lnTo>
                      <a:pt x="1064" y="2702"/>
                    </a:lnTo>
                    <a:lnTo>
                      <a:pt x="1130" y="2676"/>
                    </a:lnTo>
                    <a:lnTo>
                      <a:pt x="1194" y="2647"/>
                    </a:lnTo>
                    <a:lnTo>
                      <a:pt x="1258" y="2617"/>
                    </a:lnTo>
                    <a:lnTo>
                      <a:pt x="1320" y="2586"/>
                    </a:lnTo>
                    <a:lnTo>
                      <a:pt x="1382" y="2553"/>
                    </a:lnTo>
                    <a:lnTo>
                      <a:pt x="1445" y="2518"/>
                    </a:lnTo>
                    <a:lnTo>
                      <a:pt x="1505" y="2484"/>
                    </a:lnTo>
                    <a:lnTo>
                      <a:pt x="1564" y="2447"/>
                    </a:lnTo>
                    <a:lnTo>
                      <a:pt x="1622" y="2408"/>
                    </a:lnTo>
                    <a:lnTo>
                      <a:pt x="1679" y="2368"/>
                    </a:lnTo>
                    <a:lnTo>
                      <a:pt x="1736" y="2326"/>
                    </a:lnTo>
                    <a:lnTo>
                      <a:pt x="1791" y="2284"/>
                    </a:lnTo>
                    <a:lnTo>
                      <a:pt x="1846" y="2240"/>
                    </a:lnTo>
                    <a:lnTo>
                      <a:pt x="1899" y="2196"/>
                    </a:lnTo>
                    <a:lnTo>
                      <a:pt x="1952" y="2148"/>
                    </a:lnTo>
                    <a:lnTo>
                      <a:pt x="2001" y="2103"/>
                    </a:lnTo>
                    <a:lnTo>
                      <a:pt x="2053" y="2053"/>
                    </a:lnTo>
                    <a:lnTo>
                      <a:pt x="2100" y="2004"/>
                    </a:lnTo>
                    <a:lnTo>
                      <a:pt x="2148" y="1952"/>
                    </a:lnTo>
                    <a:lnTo>
                      <a:pt x="2194" y="1899"/>
                    </a:lnTo>
                    <a:lnTo>
                      <a:pt x="2239" y="1846"/>
                    </a:lnTo>
                    <a:lnTo>
                      <a:pt x="2283" y="1793"/>
                    </a:lnTo>
                    <a:lnTo>
                      <a:pt x="2325" y="1738"/>
                    </a:lnTo>
                    <a:lnTo>
                      <a:pt x="2368" y="1681"/>
                    </a:lnTo>
                    <a:lnTo>
                      <a:pt x="2406" y="1623"/>
                    </a:lnTo>
                    <a:lnTo>
                      <a:pt x="2445" y="1564"/>
                    </a:lnTo>
                    <a:lnTo>
                      <a:pt x="2481" y="1506"/>
                    </a:lnTo>
                    <a:lnTo>
                      <a:pt x="2518" y="1445"/>
                    </a:lnTo>
                    <a:lnTo>
                      <a:pt x="2553" y="1385"/>
                    </a:lnTo>
                    <a:lnTo>
                      <a:pt x="2586" y="1322"/>
                    </a:lnTo>
                    <a:lnTo>
                      <a:pt x="2617" y="1258"/>
                    </a:lnTo>
                    <a:lnTo>
                      <a:pt x="2646" y="1194"/>
                    </a:lnTo>
                    <a:lnTo>
                      <a:pt x="2673" y="1130"/>
                    </a:lnTo>
                    <a:lnTo>
                      <a:pt x="2701" y="1064"/>
                    </a:lnTo>
                    <a:lnTo>
                      <a:pt x="2727" y="998"/>
                    </a:lnTo>
                    <a:lnTo>
                      <a:pt x="2750" y="930"/>
                    </a:lnTo>
                    <a:lnTo>
                      <a:pt x="2772" y="863"/>
                    </a:lnTo>
                    <a:lnTo>
                      <a:pt x="2792" y="795"/>
                    </a:lnTo>
                    <a:lnTo>
                      <a:pt x="2811" y="725"/>
                    </a:lnTo>
                    <a:lnTo>
                      <a:pt x="2827" y="656"/>
                    </a:lnTo>
                    <a:lnTo>
                      <a:pt x="2844" y="584"/>
                    </a:lnTo>
                    <a:lnTo>
                      <a:pt x="2857" y="515"/>
                    </a:lnTo>
                    <a:lnTo>
                      <a:pt x="2869" y="441"/>
                    </a:lnTo>
                    <a:lnTo>
                      <a:pt x="2879" y="370"/>
                    </a:lnTo>
                    <a:lnTo>
                      <a:pt x="2888" y="297"/>
                    </a:lnTo>
                    <a:lnTo>
                      <a:pt x="2893" y="223"/>
                    </a:lnTo>
                    <a:lnTo>
                      <a:pt x="2899" y="150"/>
                    </a:lnTo>
                    <a:lnTo>
                      <a:pt x="2900" y="75"/>
                    </a:lnTo>
                    <a:lnTo>
                      <a:pt x="2902" y="0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159" y="60"/>
                    </a:lnTo>
                    <a:lnTo>
                      <a:pt x="1155" y="119"/>
                    </a:lnTo>
                    <a:lnTo>
                      <a:pt x="1148" y="178"/>
                    </a:lnTo>
                    <a:lnTo>
                      <a:pt x="1137" y="234"/>
                    </a:lnTo>
                    <a:lnTo>
                      <a:pt x="1124" y="289"/>
                    </a:lnTo>
                    <a:lnTo>
                      <a:pt x="1108" y="346"/>
                    </a:lnTo>
                    <a:lnTo>
                      <a:pt x="1089" y="399"/>
                    </a:lnTo>
                    <a:lnTo>
                      <a:pt x="1069" y="452"/>
                    </a:lnTo>
                    <a:lnTo>
                      <a:pt x="1045" y="504"/>
                    </a:lnTo>
                    <a:lnTo>
                      <a:pt x="1020" y="553"/>
                    </a:lnTo>
                    <a:lnTo>
                      <a:pt x="992" y="603"/>
                    </a:lnTo>
                    <a:lnTo>
                      <a:pt x="963" y="650"/>
                    </a:lnTo>
                    <a:lnTo>
                      <a:pt x="930" y="694"/>
                    </a:lnTo>
                    <a:lnTo>
                      <a:pt x="895" y="738"/>
                    </a:lnTo>
                    <a:lnTo>
                      <a:pt x="859" y="780"/>
                    </a:lnTo>
                    <a:lnTo>
                      <a:pt x="820" y="821"/>
                    </a:lnTo>
                    <a:lnTo>
                      <a:pt x="780" y="859"/>
                    </a:lnTo>
                    <a:lnTo>
                      <a:pt x="738" y="896"/>
                    </a:lnTo>
                    <a:lnTo>
                      <a:pt x="694" y="930"/>
                    </a:lnTo>
                    <a:lnTo>
                      <a:pt x="648" y="963"/>
                    </a:lnTo>
                    <a:lnTo>
                      <a:pt x="602" y="993"/>
                    </a:lnTo>
                    <a:lnTo>
                      <a:pt x="553" y="1022"/>
                    </a:lnTo>
                    <a:lnTo>
                      <a:pt x="503" y="1048"/>
                    </a:lnTo>
                    <a:lnTo>
                      <a:pt x="452" y="1070"/>
                    </a:lnTo>
                    <a:lnTo>
                      <a:pt x="399" y="1092"/>
                    </a:lnTo>
                    <a:lnTo>
                      <a:pt x="344" y="1110"/>
                    </a:lnTo>
                    <a:lnTo>
                      <a:pt x="289" y="1125"/>
                    </a:lnTo>
                    <a:lnTo>
                      <a:pt x="232" y="1137"/>
                    </a:lnTo>
                    <a:lnTo>
                      <a:pt x="176" y="1148"/>
                    </a:lnTo>
                    <a:lnTo>
                      <a:pt x="119" y="1156"/>
                    </a:lnTo>
                    <a:lnTo>
                      <a:pt x="58" y="1159"/>
                    </a:lnTo>
                    <a:lnTo>
                      <a:pt x="0" y="1161"/>
                    </a:lnTo>
                    <a:lnTo>
                      <a:pt x="0" y="116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ṣ1îdé">
                <a:extLst>
                  <a:ext uri="{FF2B5EF4-FFF2-40B4-BE49-F238E27FC236}">
                    <a16:creationId xmlns:a16="http://schemas.microsoft.com/office/drawing/2014/main" id="{9AD77358-5CC2-4EA9-B4DB-1A0249C3E9B1}"/>
                  </a:ext>
                </a:extLst>
              </p:cNvPr>
              <p:cNvSpPr/>
              <p:nvPr/>
            </p:nvSpPr>
            <p:spPr bwMode="auto">
              <a:xfrm flipH="1">
                <a:off x="4892821" y="3432453"/>
                <a:ext cx="1731647" cy="1730453"/>
              </a:xfrm>
              <a:custGeom>
                <a:avLst/>
                <a:gdLst>
                  <a:gd name="T0" fmla="*/ 0 w 2905"/>
                  <a:gd name="T1" fmla="*/ 0 h 2903"/>
                  <a:gd name="T2" fmla="*/ 2 w 2905"/>
                  <a:gd name="T3" fmla="*/ 75 h 2903"/>
                  <a:gd name="T4" fmla="*/ 9 w 2905"/>
                  <a:gd name="T5" fmla="*/ 223 h 2903"/>
                  <a:gd name="T6" fmla="*/ 24 w 2905"/>
                  <a:gd name="T7" fmla="*/ 370 h 2903"/>
                  <a:gd name="T8" fmla="*/ 46 w 2905"/>
                  <a:gd name="T9" fmla="*/ 515 h 2903"/>
                  <a:gd name="T10" fmla="*/ 75 w 2905"/>
                  <a:gd name="T11" fmla="*/ 656 h 2903"/>
                  <a:gd name="T12" fmla="*/ 112 w 2905"/>
                  <a:gd name="T13" fmla="*/ 795 h 2903"/>
                  <a:gd name="T14" fmla="*/ 154 w 2905"/>
                  <a:gd name="T15" fmla="*/ 930 h 2903"/>
                  <a:gd name="T16" fmla="*/ 202 w 2905"/>
                  <a:gd name="T17" fmla="*/ 1064 h 2903"/>
                  <a:gd name="T18" fmla="*/ 257 w 2905"/>
                  <a:gd name="T19" fmla="*/ 1194 h 2903"/>
                  <a:gd name="T20" fmla="*/ 319 w 2905"/>
                  <a:gd name="T21" fmla="*/ 1322 h 2903"/>
                  <a:gd name="T22" fmla="*/ 385 w 2905"/>
                  <a:gd name="T23" fmla="*/ 1445 h 2903"/>
                  <a:gd name="T24" fmla="*/ 458 w 2905"/>
                  <a:gd name="T25" fmla="*/ 1564 h 2903"/>
                  <a:gd name="T26" fmla="*/ 537 w 2905"/>
                  <a:gd name="T27" fmla="*/ 1681 h 2903"/>
                  <a:gd name="T28" fmla="*/ 621 w 2905"/>
                  <a:gd name="T29" fmla="*/ 1793 h 2903"/>
                  <a:gd name="T30" fmla="*/ 709 w 2905"/>
                  <a:gd name="T31" fmla="*/ 1899 h 2903"/>
                  <a:gd name="T32" fmla="*/ 802 w 2905"/>
                  <a:gd name="T33" fmla="*/ 2004 h 2903"/>
                  <a:gd name="T34" fmla="*/ 901 w 2905"/>
                  <a:gd name="T35" fmla="*/ 2103 h 2903"/>
                  <a:gd name="T36" fmla="*/ 1004 w 2905"/>
                  <a:gd name="T37" fmla="*/ 2196 h 2903"/>
                  <a:gd name="T38" fmla="*/ 1112 w 2905"/>
                  <a:gd name="T39" fmla="*/ 2284 h 2903"/>
                  <a:gd name="T40" fmla="*/ 1224 w 2905"/>
                  <a:gd name="T41" fmla="*/ 2368 h 2903"/>
                  <a:gd name="T42" fmla="*/ 1339 w 2905"/>
                  <a:gd name="T43" fmla="*/ 2447 h 2903"/>
                  <a:gd name="T44" fmla="*/ 1460 w 2905"/>
                  <a:gd name="T45" fmla="*/ 2518 h 2903"/>
                  <a:gd name="T46" fmla="*/ 1583 w 2905"/>
                  <a:gd name="T47" fmla="*/ 2586 h 2903"/>
                  <a:gd name="T48" fmla="*/ 1709 w 2905"/>
                  <a:gd name="T49" fmla="*/ 2647 h 2903"/>
                  <a:gd name="T50" fmla="*/ 1839 w 2905"/>
                  <a:gd name="T51" fmla="*/ 2702 h 2903"/>
                  <a:gd name="T52" fmla="*/ 1973 w 2905"/>
                  <a:gd name="T53" fmla="*/ 2751 h 2903"/>
                  <a:gd name="T54" fmla="*/ 2110 w 2905"/>
                  <a:gd name="T55" fmla="*/ 2793 h 2903"/>
                  <a:gd name="T56" fmla="*/ 2249 w 2905"/>
                  <a:gd name="T57" fmla="*/ 2830 h 2903"/>
                  <a:gd name="T58" fmla="*/ 2390 w 2905"/>
                  <a:gd name="T59" fmla="*/ 2859 h 2903"/>
                  <a:gd name="T60" fmla="*/ 2535 w 2905"/>
                  <a:gd name="T61" fmla="*/ 2881 h 2903"/>
                  <a:gd name="T62" fmla="*/ 2681 w 2905"/>
                  <a:gd name="T63" fmla="*/ 2896 h 2903"/>
                  <a:gd name="T64" fmla="*/ 2830 w 2905"/>
                  <a:gd name="T65" fmla="*/ 2903 h 2903"/>
                  <a:gd name="T66" fmla="*/ 2905 w 2905"/>
                  <a:gd name="T67" fmla="*/ 1161 h 2903"/>
                  <a:gd name="T68" fmla="*/ 2844 w 2905"/>
                  <a:gd name="T69" fmla="*/ 1159 h 2903"/>
                  <a:gd name="T70" fmla="*/ 2727 w 2905"/>
                  <a:gd name="T71" fmla="*/ 1148 h 2903"/>
                  <a:gd name="T72" fmla="*/ 2614 w 2905"/>
                  <a:gd name="T73" fmla="*/ 1125 h 2903"/>
                  <a:gd name="T74" fmla="*/ 2506 w 2905"/>
                  <a:gd name="T75" fmla="*/ 1092 h 2903"/>
                  <a:gd name="T76" fmla="*/ 2401 w 2905"/>
                  <a:gd name="T77" fmla="*/ 1048 h 2903"/>
                  <a:gd name="T78" fmla="*/ 2302 w 2905"/>
                  <a:gd name="T79" fmla="*/ 993 h 2903"/>
                  <a:gd name="T80" fmla="*/ 2209 w 2905"/>
                  <a:gd name="T81" fmla="*/ 930 h 2903"/>
                  <a:gd name="T82" fmla="*/ 2123 w 2905"/>
                  <a:gd name="T83" fmla="*/ 859 h 2903"/>
                  <a:gd name="T84" fmla="*/ 2044 w 2905"/>
                  <a:gd name="T85" fmla="*/ 780 h 2903"/>
                  <a:gd name="T86" fmla="*/ 1974 w 2905"/>
                  <a:gd name="T87" fmla="*/ 694 h 2903"/>
                  <a:gd name="T88" fmla="*/ 1910 w 2905"/>
                  <a:gd name="T89" fmla="*/ 603 h 2903"/>
                  <a:gd name="T90" fmla="*/ 1857 w 2905"/>
                  <a:gd name="T91" fmla="*/ 504 h 2903"/>
                  <a:gd name="T92" fmla="*/ 1813 w 2905"/>
                  <a:gd name="T93" fmla="*/ 399 h 2903"/>
                  <a:gd name="T94" fmla="*/ 1780 w 2905"/>
                  <a:gd name="T95" fmla="*/ 289 h 2903"/>
                  <a:gd name="T96" fmla="*/ 1757 w 2905"/>
                  <a:gd name="T97" fmla="*/ 178 h 2903"/>
                  <a:gd name="T98" fmla="*/ 1744 w 2905"/>
                  <a:gd name="T99" fmla="*/ 60 h 2903"/>
                  <a:gd name="T100" fmla="*/ 1744 w 2905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174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4" y="150"/>
                    </a:lnTo>
                    <a:lnTo>
                      <a:pt x="9" y="223"/>
                    </a:lnTo>
                    <a:lnTo>
                      <a:pt x="17" y="297"/>
                    </a:lnTo>
                    <a:lnTo>
                      <a:pt x="24" y="370"/>
                    </a:lnTo>
                    <a:lnTo>
                      <a:pt x="35" y="441"/>
                    </a:lnTo>
                    <a:lnTo>
                      <a:pt x="46" y="515"/>
                    </a:lnTo>
                    <a:lnTo>
                      <a:pt x="61" y="584"/>
                    </a:lnTo>
                    <a:lnTo>
                      <a:pt x="75" y="656"/>
                    </a:lnTo>
                    <a:lnTo>
                      <a:pt x="92" y="725"/>
                    </a:lnTo>
                    <a:lnTo>
                      <a:pt x="112" y="795"/>
                    </a:lnTo>
                    <a:lnTo>
                      <a:pt x="132" y="863"/>
                    </a:lnTo>
                    <a:lnTo>
                      <a:pt x="154" y="930"/>
                    </a:lnTo>
                    <a:lnTo>
                      <a:pt x="178" y="998"/>
                    </a:lnTo>
                    <a:lnTo>
                      <a:pt x="202" y="1064"/>
                    </a:lnTo>
                    <a:lnTo>
                      <a:pt x="229" y="1130"/>
                    </a:lnTo>
                    <a:lnTo>
                      <a:pt x="257" y="1194"/>
                    </a:lnTo>
                    <a:lnTo>
                      <a:pt x="288" y="1258"/>
                    </a:lnTo>
                    <a:lnTo>
                      <a:pt x="319" y="1322"/>
                    </a:lnTo>
                    <a:lnTo>
                      <a:pt x="352" y="1385"/>
                    </a:lnTo>
                    <a:lnTo>
                      <a:pt x="385" y="1445"/>
                    </a:lnTo>
                    <a:lnTo>
                      <a:pt x="422" y="1506"/>
                    </a:lnTo>
                    <a:lnTo>
                      <a:pt x="458" y="1564"/>
                    </a:lnTo>
                    <a:lnTo>
                      <a:pt x="497" y="1623"/>
                    </a:lnTo>
                    <a:lnTo>
                      <a:pt x="537" y="1681"/>
                    </a:lnTo>
                    <a:lnTo>
                      <a:pt x="577" y="1738"/>
                    </a:lnTo>
                    <a:lnTo>
                      <a:pt x="621" y="1793"/>
                    </a:lnTo>
                    <a:lnTo>
                      <a:pt x="663" y="1846"/>
                    </a:lnTo>
                    <a:lnTo>
                      <a:pt x="709" y="1899"/>
                    </a:lnTo>
                    <a:lnTo>
                      <a:pt x="755" y="1952"/>
                    </a:lnTo>
                    <a:lnTo>
                      <a:pt x="802" y="2004"/>
                    </a:lnTo>
                    <a:lnTo>
                      <a:pt x="852" y="2053"/>
                    </a:lnTo>
                    <a:lnTo>
                      <a:pt x="901" y="2103"/>
                    </a:lnTo>
                    <a:lnTo>
                      <a:pt x="953" y="2148"/>
                    </a:lnTo>
                    <a:lnTo>
                      <a:pt x="1004" y="2196"/>
                    </a:lnTo>
                    <a:lnTo>
                      <a:pt x="1057" y="2240"/>
                    </a:lnTo>
                    <a:lnTo>
                      <a:pt x="1112" y="2284"/>
                    </a:lnTo>
                    <a:lnTo>
                      <a:pt x="1167" y="2326"/>
                    </a:lnTo>
                    <a:lnTo>
                      <a:pt x="1224" y="2368"/>
                    </a:lnTo>
                    <a:lnTo>
                      <a:pt x="1280" y="2408"/>
                    </a:lnTo>
                    <a:lnTo>
                      <a:pt x="1339" y="2447"/>
                    </a:lnTo>
                    <a:lnTo>
                      <a:pt x="1399" y="2484"/>
                    </a:lnTo>
                    <a:lnTo>
                      <a:pt x="1460" y="2518"/>
                    </a:lnTo>
                    <a:lnTo>
                      <a:pt x="1520" y="2553"/>
                    </a:lnTo>
                    <a:lnTo>
                      <a:pt x="1583" y="2586"/>
                    </a:lnTo>
                    <a:lnTo>
                      <a:pt x="1645" y="2617"/>
                    </a:lnTo>
                    <a:lnTo>
                      <a:pt x="1709" y="2647"/>
                    </a:lnTo>
                    <a:lnTo>
                      <a:pt x="1775" y="2676"/>
                    </a:lnTo>
                    <a:lnTo>
                      <a:pt x="1839" y="2702"/>
                    </a:lnTo>
                    <a:lnTo>
                      <a:pt x="1907" y="2727"/>
                    </a:lnTo>
                    <a:lnTo>
                      <a:pt x="1973" y="2751"/>
                    </a:lnTo>
                    <a:lnTo>
                      <a:pt x="2040" y="2773"/>
                    </a:lnTo>
                    <a:lnTo>
                      <a:pt x="2110" y="2793"/>
                    </a:lnTo>
                    <a:lnTo>
                      <a:pt x="2180" y="2811"/>
                    </a:lnTo>
                    <a:lnTo>
                      <a:pt x="2249" y="2830"/>
                    </a:lnTo>
                    <a:lnTo>
                      <a:pt x="2319" y="2844"/>
                    </a:lnTo>
                    <a:lnTo>
                      <a:pt x="2390" y="2859"/>
                    </a:lnTo>
                    <a:lnTo>
                      <a:pt x="2462" y="2870"/>
                    </a:lnTo>
                    <a:lnTo>
                      <a:pt x="2535" y="2881"/>
                    </a:lnTo>
                    <a:lnTo>
                      <a:pt x="2608" y="2888"/>
                    </a:lnTo>
                    <a:lnTo>
                      <a:pt x="2681" y="2896"/>
                    </a:lnTo>
                    <a:lnTo>
                      <a:pt x="2755" y="2899"/>
                    </a:lnTo>
                    <a:lnTo>
                      <a:pt x="2830" y="2903"/>
                    </a:lnTo>
                    <a:lnTo>
                      <a:pt x="2905" y="2903"/>
                    </a:lnTo>
                    <a:lnTo>
                      <a:pt x="2905" y="1161"/>
                    </a:lnTo>
                    <a:lnTo>
                      <a:pt x="2905" y="1161"/>
                    </a:lnTo>
                    <a:lnTo>
                      <a:pt x="2844" y="1159"/>
                    </a:lnTo>
                    <a:lnTo>
                      <a:pt x="2786" y="1156"/>
                    </a:lnTo>
                    <a:lnTo>
                      <a:pt x="2727" y="1148"/>
                    </a:lnTo>
                    <a:lnTo>
                      <a:pt x="2670" y="1137"/>
                    </a:lnTo>
                    <a:lnTo>
                      <a:pt x="2614" y="1125"/>
                    </a:lnTo>
                    <a:lnTo>
                      <a:pt x="2559" y="1110"/>
                    </a:lnTo>
                    <a:lnTo>
                      <a:pt x="2506" y="1092"/>
                    </a:lnTo>
                    <a:lnTo>
                      <a:pt x="2452" y="1070"/>
                    </a:lnTo>
                    <a:lnTo>
                      <a:pt x="2401" y="1048"/>
                    </a:lnTo>
                    <a:lnTo>
                      <a:pt x="2350" y="1022"/>
                    </a:lnTo>
                    <a:lnTo>
                      <a:pt x="2302" y="993"/>
                    </a:lnTo>
                    <a:lnTo>
                      <a:pt x="2255" y="963"/>
                    </a:lnTo>
                    <a:lnTo>
                      <a:pt x="2209" y="930"/>
                    </a:lnTo>
                    <a:lnTo>
                      <a:pt x="2165" y="896"/>
                    </a:lnTo>
                    <a:lnTo>
                      <a:pt x="2123" y="859"/>
                    </a:lnTo>
                    <a:lnTo>
                      <a:pt x="2082" y="821"/>
                    </a:lnTo>
                    <a:lnTo>
                      <a:pt x="2044" y="780"/>
                    </a:lnTo>
                    <a:lnTo>
                      <a:pt x="2007" y="738"/>
                    </a:lnTo>
                    <a:lnTo>
                      <a:pt x="1974" y="694"/>
                    </a:lnTo>
                    <a:lnTo>
                      <a:pt x="1941" y="650"/>
                    </a:lnTo>
                    <a:lnTo>
                      <a:pt x="1910" y="603"/>
                    </a:lnTo>
                    <a:lnTo>
                      <a:pt x="1883" y="553"/>
                    </a:lnTo>
                    <a:lnTo>
                      <a:pt x="1857" y="504"/>
                    </a:lnTo>
                    <a:lnTo>
                      <a:pt x="1833" y="452"/>
                    </a:lnTo>
                    <a:lnTo>
                      <a:pt x="1813" y="399"/>
                    </a:lnTo>
                    <a:lnTo>
                      <a:pt x="1795" y="346"/>
                    </a:lnTo>
                    <a:lnTo>
                      <a:pt x="1780" y="289"/>
                    </a:lnTo>
                    <a:lnTo>
                      <a:pt x="1766" y="234"/>
                    </a:lnTo>
                    <a:lnTo>
                      <a:pt x="1757" y="178"/>
                    </a:lnTo>
                    <a:lnTo>
                      <a:pt x="1749" y="119"/>
                    </a:lnTo>
                    <a:lnTo>
                      <a:pt x="1744" y="60"/>
                    </a:lnTo>
                    <a:lnTo>
                      <a:pt x="1744" y="0"/>
                    </a:lnTo>
                    <a:lnTo>
                      <a:pt x="174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ļïḓe">
                <a:extLst>
                  <a:ext uri="{FF2B5EF4-FFF2-40B4-BE49-F238E27FC236}">
                    <a16:creationId xmlns:a16="http://schemas.microsoft.com/office/drawing/2014/main" id="{FD14FE9E-3DFA-4AD2-82EE-CDA7FA3D3123}"/>
                  </a:ext>
                </a:extLst>
              </p:cNvPr>
              <p:cNvSpPr/>
              <p:nvPr/>
            </p:nvSpPr>
            <p:spPr bwMode="auto">
              <a:xfrm flipH="1">
                <a:off x="2932618" y="3374121"/>
                <a:ext cx="1495862" cy="561501"/>
              </a:xfrm>
              <a:custGeom>
                <a:avLst/>
                <a:gdLst>
                  <a:gd name="T0" fmla="*/ 0 w 2031"/>
                  <a:gd name="T1" fmla="*/ 0 h 762"/>
                  <a:gd name="T2" fmla="*/ 1015 w 2031"/>
                  <a:gd name="T3" fmla="*/ 762 h 762"/>
                  <a:gd name="T4" fmla="*/ 2031 w 2031"/>
                  <a:gd name="T5" fmla="*/ 0 h 762"/>
                  <a:gd name="T6" fmla="*/ 0 w 2031"/>
                  <a:gd name="T7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1" h="762">
                    <a:moveTo>
                      <a:pt x="0" y="0"/>
                    </a:moveTo>
                    <a:lnTo>
                      <a:pt x="1015" y="762"/>
                    </a:lnTo>
                    <a:lnTo>
                      <a:pt x="20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ṥḷîḋe">
                <a:extLst>
                  <a:ext uri="{FF2B5EF4-FFF2-40B4-BE49-F238E27FC236}">
                    <a16:creationId xmlns:a16="http://schemas.microsoft.com/office/drawing/2014/main" id="{3C6271CF-B1AB-45AC-AD95-ABB9021051F5}"/>
                  </a:ext>
                </a:extLst>
              </p:cNvPr>
              <p:cNvSpPr/>
              <p:nvPr/>
            </p:nvSpPr>
            <p:spPr bwMode="auto">
              <a:xfrm flipH="1">
                <a:off x="5355830" y="2928092"/>
                <a:ext cx="1497337" cy="561501"/>
              </a:xfrm>
              <a:custGeom>
                <a:avLst/>
                <a:gdLst>
                  <a:gd name="T0" fmla="*/ 2032 w 2032"/>
                  <a:gd name="T1" fmla="*/ 762 h 762"/>
                  <a:gd name="T2" fmla="*/ 1016 w 2032"/>
                  <a:gd name="T3" fmla="*/ 0 h 762"/>
                  <a:gd name="T4" fmla="*/ 0 w 2032"/>
                  <a:gd name="T5" fmla="*/ 762 h 762"/>
                  <a:gd name="T6" fmla="*/ 2032 w 2032"/>
                  <a:gd name="T7" fmla="*/ 76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2" h="762">
                    <a:moveTo>
                      <a:pt x="2032" y="762"/>
                    </a:moveTo>
                    <a:lnTo>
                      <a:pt x="1016" y="0"/>
                    </a:lnTo>
                    <a:lnTo>
                      <a:pt x="0" y="762"/>
                    </a:lnTo>
                    <a:lnTo>
                      <a:pt x="2032" y="76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A030A2-75F3-4543-9897-50FE52C1DD85}"/>
              </a:ext>
            </a:extLst>
          </p:cNvPr>
          <p:cNvCxnSpPr>
            <a:cxnSpLocks/>
          </p:cNvCxnSpPr>
          <p:nvPr/>
        </p:nvCxnSpPr>
        <p:spPr>
          <a:xfrm flipH="1">
            <a:off x="666986" y="5827732"/>
            <a:ext cx="274378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CA65DC7-7A5C-4809-8DE4-7C06D4C70A79}"/>
              </a:ext>
            </a:extLst>
          </p:cNvPr>
          <p:cNvCxnSpPr>
            <a:cxnSpLocks/>
          </p:cNvCxnSpPr>
          <p:nvPr/>
        </p:nvCxnSpPr>
        <p:spPr>
          <a:xfrm>
            <a:off x="8778403" y="1735897"/>
            <a:ext cx="27422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ṡḻïḑe">
            <a:extLst>
              <a:ext uri="{FF2B5EF4-FFF2-40B4-BE49-F238E27FC236}">
                <a16:creationId xmlns:a16="http://schemas.microsoft.com/office/drawing/2014/main" id="{80031090-B26B-4F04-ACFF-647E73048D7B}"/>
              </a:ext>
            </a:extLst>
          </p:cNvPr>
          <p:cNvGrpSpPr/>
          <p:nvPr/>
        </p:nvGrpSpPr>
        <p:grpSpPr>
          <a:xfrm>
            <a:off x="569030" y="1739110"/>
            <a:ext cx="2841745" cy="4088619"/>
            <a:chOff x="430506" y="884687"/>
            <a:chExt cx="6593436" cy="3708991"/>
          </a:xfrm>
        </p:grpSpPr>
        <p:sp>
          <p:nvSpPr>
            <p:cNvPr id="13" name="îSļïďê">
              <a:extLst>
                <a:ext uri="{FF2B5EF4-FFF2-40B4-BE49-F238E27FC236}">
                  <a16:creationId xmlns:a16="http://schemas.microsoft.com/office/drawing/2014/main" id="{E75153B8-7338-4639-8E45-23B2F037257D}"/>
                </a:ext>
              </a:extLst>
            </p:cNvPr>
            <p:cNvSpPr txBox="1"/>
            <p:nvPr/>
          </p:nvSpPr>
          <p:spPr bwMode="auto">
            <a:xfrm>
              <a:off x="666928" y="884687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zh-CN" altLang="en-US" sz="1800" b="1" dirty="0"/>
                <a:t>普通用户</a:t>
              </a:r>
              <a:endParaRPr lang="en-US" altLang="zh-CN" sz="1800" b="1" dirty="0"/>
            </a:p>
          </p:txBody>
        </p:sp>
        <p:sp>
          <p:nvSpPr>
            <p:cNvPr id="14" name="iṣ1idê">
              <a:extLst>
                <a:ext uri="{FF2B5EF4-FFF2-40B4-BE49-F238E27FC236}">
                  <a16:creationId xmlns:a16="http://schemas.microsoft.com/office/drawing/2014/main" id="{C29E0681-9321-4E85-97AC-C957B45407A7}"/>
                </a:ext>
              </a:extLst>
            </p:cNvPr>
            <p:cNvSpPr/>
            <p:nvPr/>
          </p:nvSpPr>
          <p:spPr bwMode="auto">
            <a:xfrm>
              <a:off x="430506" y="1117448"/>
              <a:ext cx="6357014" cy="3476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/>
                <a:t>普通用户是本软件的最终使用者。普通用户没有任何</a:t>
              </a:r>
              <a:r>
                <a:rPr lang="en-US" altLang="zh-CN" sz="1400" dirty="0"/>
                <a:t> EE&amp;CS </a:t>
              </a:r>
              <a:r>
                <a:rPr lang="zh-CN" altLang="zh-CN" sz="1400" dirty="0"/>
                <a:t>专业知识背景</a:t>
              </a:r>
              <a:r>
                <a:rPr lang="en-US" altLang="zh-CN" sz="1400" dirty="0"/>
                <a:t> </a:t>
              </a:r>
              <a:r>
                <a:rPr lang="zh-CN" altLang="zh-CN" sz="1400" dirty="0"/>
                <a:t>通过</a:t>
              </a:r>
              <a:r>
                <a:rPr lang="en-US" altLang="zh-CN" sz="1400" dirty="0"/>
                <a:t> GUI </a:t>
              </a:r>
              <a:r>
                <a:rPr lang="zh-CN" altLang="zh-CN" sz="1400" dirty="0"/>
                <a:t>访问程序页面等</a:t>
              </a:r>
              <a:r>
                <a:rPr lang="en-US" altLang="zh-CN" sz="1400" dirty="0"/>
                <a:t>)</a:t>
              </a:r>
              <a:r>
                <a:rPr lang="zh-CN" altLang="zh-CN" sz="1400" dirty="0"/>
                <a:t>。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/>
                <a:t>普通用户主要关注：系统易于使用，易于配置</a:t>
              </a:r>
              <a:r>
                <a:rPr lang="zh-CN" altLang="en-US" sz="1400" dirty="0"/>
                <a:t>、</a:t>
              </a:r>
              <a:r>
                <a:rPr lang="zh-CN" altLang="zh-CN" sz="1400" dirty="0"/>
                <a:t>系统出错率低</a:t>
              </a:r>
              <a:r>
                <a:rPr lang="zh-CN" altLang="en-US" sz="1400" dirty="0"/>
                <a:t>。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/>
                <a:t>我们需要通过访谈或是问卷的方式，获取普通用户的需求数据，并对这些数据进行整理与建模，然后记录为标准化用例。</a:t>
              </a:r>
              <a:endParaRPr lang="en-US" altLang="zh-CN" sz="1400" dirty="0"/>
            </a:p>
          </p:txBody>
        </p:sp>
      </p:grpSp>
      <p:grpSp>
        <p:nvGrpSpPr>
          <p:cNvPr id="10" name="i$ḷïḋe">
            <a:extLst>
              <a:ext uri="{FF2B5EF4-FFF2-40B4-BE49-F238E27FC236}">
                <a16:creationId xmlns:a16="http://schemas.microsoft.com/office/drawing/2014/main" id="{AB45A250-E741-40D1-AC81-34103B82533F}"/>
              </a:ext>
            </a:extLst>
          </p:cNvPr>
          <p:cNvGrpSpPr/>
          <p:nvPr/>
        </p:nvGrpSpPr>
        <p:grpSpPr>
          <a:xfrm>
            <a:off x="8779580" y="1739110"/>
            <a:ext cx="2739848" cy="4088616"/>
            <a:chOff x="671009" y="-380100"/>
            <a:chExt cx="6357014" cy="3708988"/>
          </a:xfrm>
        </p:grpSpPr>
        <p:sp>
          <p:nvSpPr>
            <p:cNvPr id="11" name="íṩḻíďê">
              <a:extLst>
                <a:ext uri="{FF2B5EF4-FFF2-40B4-BE49-F238E27FC236}">
                  <a16:creationId xmlns:a16="http://schemas.microsoft.com/office/drawing/2014/main" id="{4F11F8F9-9452-4EAD-9A5C-ECB276586538}"/>
                </a:ext>
              </a:extLst>
            </p:cNvPr>
            <p:cNvSpPr txBox="1"/>
            <p:nvPr/>
          </p:nvSpPr>
          <p:spPr bwMode="auto">
            <a:xfrm>
              <a:off x="671009" y="-38010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1" dirty="0"/>
                <a:t>02.</a:t>
              </a:r>
              <a:r>
                <a:rPr lang="zh-CN" altLang="zh-CN" b="1" dirty="0"/>
                <a:t>系统管理员</a:t>
              </a:r>
              <a:endParaRPr lang="en-US" altLang="zh-CN" b="1" dirty="0"/>
            </a:p>
          </p:txBody>
        </p:sp>
        <p:sp>
          <p:nvSpPr>
            <p:cNvPr id="12" name="í$ļiḍê">
              <a:extLst>
                <a:ext uri="{FF2B5EF4-FFF2-40B4-BE49-F238E27FC236}">
                  <a16:creationId xmlns:a16="http://schemas.microsoft.com/office/drawing/2014/main" id="{BFCC7D28-C2D3-4091-A329-ED45DC6647CF}"/>
                </a:ext>
              </a:extLst>
            </p:cNvPr>
            <p:cNvSpPr/>
            <p:nvPr/>
          </p:nvSpPr>
          <p:spPr bwMode="auto">
            <a:xfrm>
              <a:off x="671009" y="48269"/>
              <a:ext cx="6357014" cy="328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/>
                <a:t>系统管理员拥有专业知识背景，且具有完全理解系统工作原理的能力</a:t>
              </a:r>
              <a:r>
                <a:rPr lang="zh-CN" altLang="en-US" sz="1400" dirty="0"/>
                <a:t>。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系</a:t>
              </a:r>
              <a:r>
                <a:rPr lang="zh-CN" altLang="zh-CN" sz="1400" dirty="0"/>
                <a:t>统管理员</a:t>
              </a:r>
              <a:r>
                <a:rPr lang="zh-CN" altLang="en-US" sz="1400" dirty="0"/>
                <a:t>关注：</a:t>
              </a:r>
              <a:r>
                <a:rPr lang="zh-CN" altLang="zh-CN" sz="1400" dirty="0"/>
                <a:t>测试代码是否完善</a:t>
              </a:r>
              <a:r>
                <a:rPr lang="zh-CN" altLang="en-US" sz="1400" dirty="0"/>
                <a:t>、</a:t>
              </a:r>
              <a:r>
                <a:rPr lang="zh-CN" altLang="zh-CN" sz="1400" dirty="0"/>
                <a:t>系统的架构是否合理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API </a:t>
              </a:r>
              <a:r>
                <a:rPr lang="zh-CN" altLang="zh-CN" sz="1400" dirty="0"/>
                <a:t>文档是否完善</a:t>
              </a:r>
              <a:r>
                <a:rPr lang="zh-CN" altLang="en-US" sz="1400" dirty="0"/>
                <a:t>、</a:t>
              </a:r>
              <a:r>
                <a:rPr lang="zh-CN" altLang="zh-CN" sz="1400" dirty="0"/>
                <a:t>代码质量</a:t>
              </a:r>
              <a:r>
                <a:rPr lang="zh-CN" altLang="en-US" sz="1400" dirty="0"/>
                <a:t>。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/>
                <a:t>系统管理员的需求将由开发团队本身，在进行项目开发的过程种进行整理与记录。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zh-CN" sz="1400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C8A7720-E456-4FFE-BBB3-AB55A2CD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74" y="2795934"/>
            <a:ext cx="1108408" cy="11084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1D69DD3-9C52-4200-A703-04B8826CF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54" y="2766873"/>
            <a:ext cx="1161345" cy="11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445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3753-98D9-43B9-B2DD-E61CC31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业务需求</a:t>
            </a:r>
            <a:r>
              <a:rPr lang="en-US" altLang="zh-CN" sz="3600" dirty="0"/>
              <a:t> - </a:t>
            </a:r>
            <a:r>
              <a:rPr lang="zh-CN" altLang="en-US" sz="3600" dirty="0"/>
              <a:t>我们的服务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B2635E-B5CA-49FC-AD11-BE3F4BA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33" y="1195723"/>
            <a:ext cx="8205334" cy="52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15595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我们需要做什么？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96E3-C707-4FC1-94FE-71009D5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数据需求</a:t>
            </a:r>
          </a:p>
        </p:txBody>
      </p:sp>
      <p:sp>
        <p:nvSpPr>
          <p:cNvPr id="8" name="îṧļïdé">
            <a:extLst>
              <a:ext uri="{FF2B5EF4-FFF2-40B4-BE49-F238E27FC236}">
                <a16:creationId xmlns:a16="http://schemas.microsoft.com/office/drawing/2014/main" id="{96FA7A9B-1F3D-47FE-A1D0-82FBF4028516}"/>
              </a:ext>
            </a:extLst>
          </p:cNvPr>
          <p:cNvSpPr/>
          <p:nvPr/>
        </p:nvSpPr>
        <p:spPr bwMode="auto">
          <a:xfrm>
            <a:off x="4342174" y="2072666"/>
            <a:ext cx="3454830" cy="3449706"/>
          </a:xfrm>
          <a:custGeom>
            <a:avLst/>
            <a:gdLst>
              <a:gd name="T0" fmla="*/ 2409 w 5182"/>
              <a:gd name="T1" fmla="*/ 100 h 5182"/>
              <a:gd name="T2" fmla="*/ 2772 w 5182"/>
              <a:gd name="T3" fmla="*/ 100 h 5182"/>
              <a:gd name="T4" fmla="*/ 5082 w 5182"/>
              <a:gd name="T5" fmla="*/ 2410 h 5182"/>
              <a:gd name="T6" fmla="*/ 5082 w 5182"/>
              <a:gd name="T7" fmla="*/ 2772 h 5182"/>
              <a:gd name="T8" fmla="*/ 2772 w 5182"/>
              <a:gd name="T9" fmla="*/ 5082 h 5182"/>
              <a:gd name="T10" fmla="*/ 2409 w 5182"/>
              <a:gd name="T11" fmla="*/ 5082 h 5182"/>
              <a:gd name="T12" fmla="*/ 100 w 5182"/>
              <a:gd name="T13" fmla="*/ 2772 h 5182"/>
              <a:gd name="T14" fmla="*/ 100 w 5182"/>
              <a:gd name="T15" fmla="*/ 2410 h 5182"/>
              <a:gd name="T16" fmla="*/ 2409 w 5182"/>
              <a:gd name="T17" fmla="*/ 100 h 5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2" h="5182">
                <a:moveTo>
                  <a:pt x="2409" y="100"/>
                </a:moveTo>
                <a:cubicBezTo>
                  <a:pt x="2510" y="0"/>
                  <a:pt x="2672" y="0"/>
                  <a:pt x="2772" y="100"/>
                </a:cubicBezTo>
                <a:lnTo>
                  <a:pt x="5082" y="2410"/>
                </a:lnTo>
                <a:cubicBezTo>
                  <a:pt x="5182" y="2510"/>
                  <a:pt x="5182" y="2672"/>
                  <a:pt x="5082" y="2772"/>
                </a:cubicBezTo>
                <a:lnTo>
                  <a:pt x="2772" y="5082"/>
                </a:lnTo>
                <a:cubicBezTo>
                  <a:pt x="2672" y="5182"/>
                  <a:pt x="2510" y="5182"/>
                  <a:pt x="2409" y="5082"/>
                </a:cubicBezTo>
                <a:lnTo>
                  <a:pt x="100" y="2772"/>
                </a:lnTo>
                <a:cubicBezTo>
                  <a:pt x="0" y="2672"/>
                  <a:pt x="0" y="2510"/>
                  <a:pt x="100" y="2410"/>
                </a:cubicBezTo>
                <a:lnTo>
                  <a:pt x="2409" y="100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ïŝlïḓè">
            <a:extLst>
              <a:ext uri="{FF2B5EF4-FFF2-40B4-BE49-F238E27FC236}">
                <a16:creationId xmlns:a16="http://schemas.microsoft.com/office/drawing/2014/main" id="{6AFBCED4-694A-4F0D-8010-7BD9F8C10F94}"/>
              </a:ext>
            </a:extLst>
          </p:cNvPr>
          <p:cNvSpPr/>
          <p:nvPr/>
        </p:nvSpPr>
        <p:spPr>
          <a:xfrm>
            <a:off x="4926951" y="2654882"/>
            <a:ext cx="2285273" cy="2285273"/>
          </a:xfrm>
          <a:prstGeom prst="ellipse">
            <a:avLst/>
          </a:prstGeom>
          <a:solidFill>
            <a:schemeClr val="accent1">
              <a:alpha val="1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" name="ïśḻíďé">
            <a:extLst>
              <a:ext uri="{FF2B5EF4-FFF2-40B4-BE49-F238E27FC236}">
                <a16:creationId xmlns:a16="http://schemas.microsoft.com/office/drawing/2014/main" id="{FD8BDBFF-1ECE-49D5-A97B-6DA9E4A25BCC}"/>
              </a:ext>
            </a:extLst>
          </p:cNvPr>
          <p:cNvSpPr/>
          <p:nvPr/>
        </p:nvSpPr>
        <p:spPr>
          <a:xfrm>
            <a:off x="5213251" y="2957293"/>
            <a:ext cx="1680453" cy="1680453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1" name="ïśḻiḍê">
            <a:extLst>
              <a:ext uri="{FF2B5EF4-FFF2-40B4-BE49-F238E27FC236}">
                <a16:creationId xmlns:a16="http://schemas.microsoft.com/office/drawing/2014/main" id="{447948F1-FDFE-437A-BB2F-D1D62CD9FBBD}"/>
              </a:ext>
            </a:extLst>
          </p:cNvPr>
          <p:cNvSpPr/>
          <p:nvPr/>
        </p:nvSpPr>
        <p:spPr>
          <a:xfrm>
            <a:off x="5453913" y="3197955"/>
            <a:ext cx="1199128" cy="11991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实体</a:t>
            </a:r>
            <a:endParaRPr dirty="0"/>
          </a:p>
        </p:txBody>
      </p:sp>
      <p:sp>
        <p:nvSpPr>
          <p:cNvPr id="34" name="îşḷíḍè">
            <a:extLst>
              <a:ext uri="{FF2B5EF4-FFF2-40B4-BE49-F238E27FC236}">
                <a16:creationId xmlns:a16="http://schemas.microsoft.com/office/drawing/2014/main" id="{6E675A22-BDF8-4690-94B2-1B5C0CE355B1}"/>
              </a:ext>
            </a:extLst>
          </p:cNvPr>
          <p:cNvSpPr/>
          <p:nvPr/>
        </p:nvSpPr>
        <p:spPr>
          <a:xfrm>
            <a:off x="4616290" y="2380188"/>
            <a:ext cx="780043" cy="78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  <a:miter lim="400000"/>
          </a:ln>
        </p:spPr>
        <p:txBody>
          <a:bodyPr wrap="none" lIns="19050" tIns="19050" rIns="19050" bIns="19050" anchor="ctr">
            <a:normAutofit/>
          </a:bodyPr>
          <a:lstStyle/>
          <a:p>
            <a:pPr lvl="0" algn="ctr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iṧľíḋe">
            <a:extLst>
              <a:ext uri="{FF2B5EF4-FFF2-40B4-BE49-F238E27FC236}">
                <a16:creationId xmlns:a16="http://schemas.microsoft.com/office/drawing/2014/main" id="{0D26B309-6EC5-4310-B183-958FD5150D45}"/>
              </a:ext>
            </a:extLst>
          </p:cNvPr>
          <p:cNvSpPr/>
          <p:nvPr/>
        </p:nvSpPr>
        <p:spPr>
          <a:xfrm>
            <a:off x="4616290" y="4370415"/>
            <a:ext cx="780043" cy="78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  <a:miter lim="400000"/>
          </a:ln>
        </p:spPr>
        <p:txBody>
          <a:bodyPr wrap="none" lIns="19050" tIns="19050" rIns="19050" bIns="19050" anchor="ctr">
            <a:normAutofit/>
          </a:bodyPr>
          <a:lstStyle/>
          <a:p>
            <a:pPr lvl="0" algn="ctr"/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íṩļîḍe">
            <a:extLst>
              <a:ext uri="{FF2B5EF4-FFF2-40B4-BE49-F238E27FC236}">
                <a16:creationId xmlns:a16="http://schemas.microsoft.com/office/drawing/2014/main" id="{BC148436-6D53-4E6F-B568-9035B177491E}"/>
              </a:ext>
            </a:extLst>
          </p:cNvPr>
          <p:cNvGrpSpPr/>
          <p:nvPr/>
        </p:nvGrpSpPr>
        <p:grpSpPr>
          <a:xfrm>
            <a:off x="6653041" y="2380188"/>
            <a:ext cx="780043" cy="780043"/>
            <a:chOff x="4462645" y="1965241"/>
            <a:chExt cx="1017604" cy="1017604"/>
          </a:xfrm>
        </p:grpSpPr>
        <p:sp>
          <p:nvSpPr>
            <p:cNvPr id="30" name="iṡḷîďê">
              <a:extLst>
                <a:ext uri="{FF2B5EF4-FFF2-40B4-BE49-F238E27FC236}">
                  <a16:creationId xmlns:a16="http://schemas.microsoft.com/office/drawing/2014/main" id="{78692B31-9DA3-462D-AA66-BB42835C8CA2}"/>
                </a:ext>
              </a:extLst>
            </p:cNvPr>
            <p:cNvSpPr/>
            <p:nvPr/>
          </p:nvSpPr>
          <p:spPr>
            <a:xfrm>
              <a:off x="4462645" y="1965241"/>
              <a:ext cx="1017604" cy="101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iṣlîḋe">
              <a:extLst>
                <a:ext uri="{FF2B5EF4-FFF2-40B4-BE49-F238E27FC236}">
                  <a16:creationId xmlns:a16="http://schemas.microsoft.com/office/drawing/2014/main" id="{56C06031-657F-425B-92BB-0F9C7D8BA496}"/>
                </a:ext>
              </a:extLst>
            </p:cNvPr>
            <p:cNvSpPr/>
            <p:nvPr/>
          </p:nvSpPr>
          <p:spPr bwMode="auto">
            <a:xfrm>
              <a:off x="4772753" y="2282693"/>
              <a:ext cx="397388" cy="38270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ïṡľiḓé">
            <a:extLst>
              <a:ext uri="{FF2B5EF4-FFF2-40B4-BE49-F238E27FC236}">
                <a16:creationId xmlns:a16="http://schemas.microsoft.com/office/drawing/2014/main" id="{0DD67BB8-431D-401C-B6FB-A17000483AE2}"/>
              </a:ext>
            </a:extLst>
          </p:cNvPr>
          <p:cNvSpPr/>
          <p:nvPr/>
        </p:nvSpPr>
        <p:spPr>
          <a:xfrm>
            <a:off x="6653041" y="4370415"/>
            <a:ext cx="780043" cy="78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  <a:miter lim="400000"/>
          </a:ln>
        </p:spPr>
        <p:txBody>
          <a:bodyPr wrap="none" lIns="19050" tIns="19050" rIns="19050" bIns="19050" anchor="ctr">
            <a:normAutofit/>
          </a:bodyPr>
          <a:lstStyle/>
          <a:p>
            <a:pPr lvl="0" algn="ctr"/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6" name="íṣļíḑê">
            <a:extLst>
              <a:ext uri="{FF2B5EF4-FFF2-40B4-BE49-F238E27FC236}">
                <a16:creationId xmlns:a16="http://schemas.microsoft.com/office/drawing/2014/main" id="{E39E2480-FF0D-4B6B-A33C-735AAD87EEDD}"/>
              </a:ext>
            </a:extLst>
          </p:cNvPr>
          <p:cNvGrpSpPr/>
          <p:nvPr/>
        </p:nvGrpSpPr>
        <p:grpSpPr>
          <a:xfrm>
            <a:off x="285353" y="2028804"/>
            <a:ext cx="4204732" cy="1220806"/>
            <a:chOff x="719137" y="2442364"/>
            <a:chExt cx="3908601" cy="1134827"/>
          </a:xfrm>
        </p:grpSpPr>
        <p:sp>
          <p:nvSpPr>
            <p:cNvPr id="26" name="íṣ1ïďe">
              <a:extLst>
                <a:ext uri="{FF2B5EF4-FFF2-40B4-BE49-F238E27FC236}">
                  <a16:creationId xmlns:a16="http://schemas.microsoft.com/office/drawing/2014/main" id="{22D41A07-DCB9-471D-8EFF-F54CF81A25CC}"/>
                </a:ext>
              </a:extLst>
            </p:cNvPr>
            <p:cNvSpPr/>
            <p:nvPr/>
          </p:nvSpPr>
          <p:spPr bwMode="auto">
            <a:xfrm>
              <a:off x="719138" y="2884169"/>
              <a:ext cx="3908600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进行系统控制的实体</a:t>
              </a:r>
            </a:p>
          </p:txBody>
        </p:sp>
        <p:sp>
          <p:nvSpPr>
            <p:cNvPr id="27" name="ïşľíḍê">
              <a:extLst>
                <a:ext uri="{FF2B5EF4-FFF2-40B4-BE49-F238E27FC236}">
                  <a16:creationId xmlns:a16="http://schemas.microsoft.com/office/drawing/2014/main" id="{9F10551E-10D8-40CB-A8A3-38713B9A4F8D}"/>
                </a:ext>
              </a:extLst>
            </p:cNvPr>
            <p:cNvSpPr txBox="1"/>
            <p:nvPr/>
          </p:nvSpPr>
          <p:spPr bwMode="auto">
            <a:xfrm>
              <a:off x="719137" y="2442364"/>
              <a:ext cx="390860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用户</a:t>
              </a:r>
              <a:endParaRPr lang="en-US" altLang="zh-CN" sz="2000" b="1" dirty="0"/>
            </a:p>
          </p:txBody>
        </p:sp>
      </p:grpSp>
      <p:grpSp>
        <p:nvGrpSpPr>
          <p:cNvPr id="17" name="ïśḷídê">
            <a:extLst>
              <a:ext uri="{FF2B5EF4-FFF2-40B4-BE49-F238E27FC236}">
                <a16:creationId xmlns:a16="http://schemas.microsoft.com/office/drawing/2014/main" id="{52E5DA4A-C057-488B-A0DE-47CBEC9CB21F}"/>
              </a:ext>
            </a:extLst>
          </p:cNvPr>
          <p:cNvGrpSpPr/>
          <p:nvPr/>
        </p:nvGrpSpPr>
        <p:grpSpPr>
          <a:xfrm>
            <a:off x="285353" y="4150032"/>
            <a:ext cx="4204732" cy="1220806"/>
            <a:chOff x="719137" y="2442364"/>
            <a:chExt cx="3908601" cy="1134827"/>
          </a:xfrm>
        </p:grpSpPr>
        <p:sp>
          <p:nvSpPr>
            <p:cNvPr id="24" name="îṩliďe">
              <a:extLst>
                <a:ext uri="{FF2B5EF4-FFF2-40B4-BE49-F238E27FC236}">
                  <a16:creationId xmlns:a16="http://schemas.microsoft.com/office/drawing/2014/main" id="{4FAE33E6-24B4-4A2B-A85F-CB48EAE78A6B}"/>
                </a:ext>
              </a:extLst>
            </p:cNvPr>
            <p:cNvSpPr/>
            <p:nvPr/>
          </p:nvSpPr>
          <p:spPr bwMode="auto">
            <a:xfrm>
              <a:off x="719138" y="2884169"/>
              <a:ext cx="3908600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即插即用的设备</a:t>
              </a:r>
            </a:p>
          </p:txBody>
        </p:sp>
        <p:sp>
          <p:nvSpPr>
            <p:cNvPr id="25" name="ïṩļíḍê">
              <a:extLst>
                <a:ext uri="{FF2B5EF4-FFF2-40B4-BE49-F238E27FC236}">
                  <a16:creationId xmlns:a16="http://schemas.microsoft.com/office/drawing/2014/main" id="{F6FAE01F-4CB1-4ECF-A6F0-293F48EB8AF4}"/>
                </a:ext>
              </a:extLst>
            </p:cNvPr>
            <p:cNvSpPr txBox="1"/>
            <p:nvPr/>
          </p:nvSpPr>
          <p:spPr bwMode="auto">
            <a:xfrm>
              <a:off x="719137" y="2442364"/>
              <a:ext cx="390860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设备</a:t>
              </a:r>
              <a:endParaRPr lang="en-US" altLang="zh-CN" sz="2000" b="1" dirty="0"/>
            </a:p>
          </p:txBody>
        </p:sp>
      </p:grpSp>
      <p:grpSp>
        <p:nvGrpSpPr>
          <p:cNvPr id="18" name="ïśļídè">
            <a:extLst>
              <a:ext uri="{FF2B5EF4-FFF2-40B4-BE49-F238E27FC236}">
                <a16:creationId xmlns:a16="http://schemas.microsoft.com/office/drawing/2014/main" id="{7FB7F9E2-3005-4F5D-B9C8-F9CA09B24C11}"/>
              </a:ext>
            </a:extLst>
          </p:cNvPr>
          <p:cNvGrpSpPr/>
          <p:nvPr/>
        </p:nvGrpSpPr>
        <p:grpSpPr>
          <a:xfrm>
            <a:off x="7700324" y="2028804"/>
            <a:ext cx="4204732" cy="1220806"/>
            <a:chOff x="719137" y="2442364"/>
            <a:chExt cx="3908601" cy="1134827"/>
          </a:xfrm>
        </p:grpSpPr>
        <p:sp>
          <p:nvSpPr>
            <p:cNvPr id="22" name="î$ļíḋé">
              <a:extLst>
                <a:ext uri="{FF2B5EF4-FFF2-40B4-BE49-F238E27FC236}">
                  <a16:creationId xmlns:a16="http://schemas.microsoft.com/office/drawing/2014/main" id="{3FACF6C8-8173-4FB5-A088-869C1F55766B}"/>
                </a:ext>
              </a:extLst>
            </p:cNvPr>
            <p:cNvSpPr/>
            <p:nvPr/>
          </p:nvSpPr>
          <p:spPr bwMode="auto">
            <a:xfrm>
              <a:off x="719138" y="2884169"/>
              <a:ext cx="3908600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进行设备部署以及场景应用的单位</a:t>
              </a:r>
            </a:p>
          </p:txBody>
        </p:sp>
        <p:sp>
          <p:nvSpPr>
            <p:cNvPr id="23" name="ïṡ1îḋè">
              <a:extLst>
                <a:ext uri="{FF2B5EF4-FFF2-40B4-BE49-F238E27FC236}">
                  <a16:creationId xmlns:a16="http://schemas.microsoft.com/office/drawing/2014/main" id="{564BE825-9BC8-4E31-9451-2C751A7124F3}"/>
                </a:ext>
              </a:extLst>
            </p:cNvPr>
            <p:cNvSpPr txBox="1"/>
            <p:nvPr/>
          </p:nvSpPr>
          <p:spPr bwMode="auto">
            <a:xfrm>
              <a:off x="719137" y="2442364"/>
              <a:ext cx="390860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房间</a:t>
              </a:r>
              <a:endParaRPr lang="en-US" altLang="zh-CN" sz="2000" b="1" dirty="0"/>
            </a:p>
          </p:txBody>
        </p:sp>
      </p:grpSp>
      <p:grpSp>
        <p:nvGrpSpPr>
          <p:cNvPr id="19" name="iṥ1ïďè">
            <a:extLst>
              <a:ext uri="{FF2B5EF4-FFF2-40B4-BE49-F238E27FC236}">
                <a16:creationId xmlns:a16="http://schemas.microsoft.com/office/drawing/2014/main" id="{120B7732-AE03-4C35-8D7E-586F37C10C0D}"/>
              </a:ext>
            </a:extLst>
          </p:cNvPr>
          <p:cNvGrpSpPr/>
          <p:nvPr/>
        </p:nvGrpSpPr>
        <p:grpSpPr>
          <a:xfrm>
            <a:off x="7700324" y="4150032"/>
            <a:ext cx="4204732" cy="1220806"/>
            <a:chOff x="719137" y="2442364"/>
            <a:chExt cx="3908601" cy="1134827"/>
          </a:xfrm>
        </p:grpSpPr>
        <p:sp>
          <p:nvSpPr>
            <p:cNvPr id="20" name="ïśļíḓè">
              <a:extLst>
                <a:ext uri="{FF2B5EF4-FFF2-40B4-BE49-F238E27FC236}">
                  <a16:creationId xmlns:a16="http://schemas.microsoft.com/office/drawing/2014/main" id="{6A0C67BF-8519-498F-981E-F0A6B28753A0}"/>
                </a:ext>
              </a:extLst>
            </p:cNvPr>
            <p:cNvSpPr/>
            <p:nvPr/>
          </p:nvSpPr>
          <p:spPr bwMode="auto">
            <a:xfrm>
              <a:off x="719138" y="2884169"/>
              <a:ext cx="3908600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在不同的房间可以应用不同的场景</a:t>
              </a:r>
              <a:r>
                <a:rPr lang="en-US" altLang="zh-CN" sz="1600" dirty="0"/>
                <a:t>,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满足不同的功能需求</a:t>
              </a:r>
            </a:p>
          </p:txBody>
        </p:sp>
        <p:sp>
          <p:nvSpPr>
            <p:cNvPr id="21" name="îṣḻíḍè">
              <a:extLst>
                <a:ext uri="{FF2B5EF4-FFF2-40B4-BE49-F238E27FC236}">
                  <a16:creationId xmlns:a16="http://schemas.microsoft.com/office/drawing/2014/main" id="{75DA4D2A-4BFD-4B3E-B86D-BD1D4909B5AD}"/>
                </a:ext>
              </a:extLst>
            </p:cNvPr>
            <p:cNvSpPr txBox="1"/>
            <p:nvPr/>
          </p:nvSpPr>
          <p:spPr bwMode="auto">
            <a:xfrm>
              <a:off x="719137" y="2442364"/>
              <a:ext cx="390860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场景</a:t>
              </a:r>
              <a:endParaRPr lang="en-US" altLang="zh-CN" sz="2000" b="1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8DB62C8-3E71-4A44-ABDB-707909753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49" y="2504082"/>
            <a:ext cx="475339" cy="4753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514A7D-EADE-49F5-BE4E-759A257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80" y="4522901"/>
            <a:ext cx="434892" cy="43489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22A2043-2583-449A-BA22-CBFC01954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18" y="4492740"/>
            <a:ext cx="505334" cy="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4" grpId="0" animBg="1"/>
      <p:bldP spid="32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96E3-C707-4FC1-94FE-71009D5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数据需求</a:t>
            </a:r>
            <a:r>
              <a:rPr lang="en-US" altLang="zh-CN" sz="3600" dirty="0"/>
              <a:t> - ER</a:t>
            </a:r>
            <a:r>
              <a:rPr lang="zh-CN" altLang="en-US" sz="3600" dirty="0"/>
              <a:t>图</a:t>
            </a: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A96F427F-20CD-46AF-9C3C-C04D72E90B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0" y="1184858"/>
            <a:ext cx="9952849" cy="51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5709"/>
            <a:ext cx="5389864" cy="671514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我们的优势是什么？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7238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</a:t>
            </a:r>
            <a:r>
              <a:rPr lang="en-US" altLang="zh-CN" sz="3600" dirty="0"/>
              <a:t>+</a:t>
            </a:r>
            <a:r>
              <a:rPr lang="zh-CN" altLang="en-US" sz="3600" dirty="0"/>
              <a:t>易用</a:t>
            </a:r>
          </a:p>
        </p:txBody>
      </p:sp>
      <p:grpSp>
        <p:nvGrpSpPr>
          <p:cNvPr id="6" name="ïṩḻîḓê">
            <a:extLst>
              <a:ext uri="{FF2B5EF4-FFF2-40B4-BE49-F238E27FC236}">
                <a16:creationId xmlns:a16="http://schemas.microsoft.com/office/drawing/2014/main" id="{503E533F-8D39-4B04-B21F-79C61EBAAF76}"/>
              </a:ext>
            </a:extLst>
          </p:cNvPr>
          <p:cNvGrpSpPr/>
          <p:nvPr/>
        </p:nvGrpSpPr>
        <p:grpSpPr>
          <a:xfrm>
            <a:off x="4296000" y="2256912"/>
            <a:ext cx="4911396" cy="2960648"/>
            <a:chOff x="3689667" y="2158226"/>
            <a:chExt cx="4911396" cy="2960648"/>
          </a:xfrm>
        </p:grpSpPr>
        <p:sp>
          <p:nvSpPr>
            <p:cNvPr id="16" name="îSlïḑé">
              <a:extLst>
                <a:ext uri="{FF2B5EF4-FFF2-40B4-BE49-F238E27FC236}">
                  <a16:creationId xmlns:a16="http://schemas.microsoft.com/office/drawing/2014/main" id="{75A6EBDF-4E10-4074-8306-218792AF5F52}"/>
                </a:ext>
              </a:extLst>
            </p:cNvPr>
            <p:cNvSpPr/>
            <p:nvPr/>
          </p:nvSpPr>
          <p:spPr>
            <a:xfrm>
              <a:off x="3689667" y="2436138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300" b="1" dirty="0"/>
                <a:t>友好界面</a:t>
              </a:r>
            </a:p>
          </p:txBody>
        </p:sp>
        <p:sp>
          <p:nvSpPr>
            <p:cNvPr id="17" name="iṥlíḋe">
              <a:extLst>
                <a:ext uri="{FF2B5EF4-FFF2-40B4-BE49-F238E27FC236}">
                  <a16:creationId xmlns:a16="http://schemas.microsoft.com/office/drawing/2014/main" id="{32EA43B8-FA0B-41B9-9CA8-2EB4B4423D1F}"/>
                </a:ext>
              </a:extLst>
            </p:cNvPr>
            <p:cNvSpPr/>
            <p:nvPr/>
          </p:nvSpPr>
          <p:spPr>
            <a:xfrm>
              <a:off x="6586525" y="2665497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500" b="1" dirty="0"/>
                <a:t>长期运行</a:t>
              </a:r>
            </a:p>
          </p:txBody>
        </p:sp>
        <p:sp>
          <p:nvSpPr>
            <p:cNvPr id="18" name="iśľiḍê">
              <a:extLst>
                <a:ext uri="{FF2B5EF4-FFF2-40B4-BE49-F238E27FC236}">
                  <a16:creationId xmlns:a16="http://schemas.microsoft.com/office/drawing/2014/main" id="{63527953-3944-4476-9D62-691EF90D22A6}"/>
                </a:ext>
              </a:extLst>
            </p:cNvPr>
            <p:cNvSpPr/>
            <p:nvPr/>
          </p:nvSpPr>
          <p:spPr>
            <a:xfrm>
              <a:off x="5577689" y="3461569"/>
              <a:ext cx="1530467" cy="1530467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宠物监视</a:t>
              </a:r>
            </a:p>
          </p:txBody>
        </p:sp>
        <p:sp>
          <p:nvSpPr>
            <p:cNvPr id="19" name="iSľîďe">
              <a:extLst>
                <a:ext uri="{FF2B5EF4-FFF2-40B4-BE49-F238E27FC236}">
                  <a16:creationId xmlns:a16="http://schemas.microsoft.com/office/drawing/2014/main" id="{CAEBE72D-8BCF-4ACA-8D23-6ADEAC76844B}"/>
                </a:ext>
              </a:extLst>
            </p:cNvPr>
            <p:cNvSpPr/>
            <p:nvPr/>
          </p:nvSpPr>
          <p:spPr>
            <a:xfrm>
              <a:off x="5304538" y="2158226"/>
              <a:ext cx="1681654" cy="168165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简单操作</a:t>
              </a:r>
            </a:p>
          </p:txBody>
        </p:sp>
        <p:sp>
          <p:nvSpPr>
            <p:cNvPr id="20" name="íṣḷïḑé">
              <a:extLst>
                <a:ext uri="{FF2B5EF4-FFF2-40B4-BE49-F238E27FC236}">
                  <a16:creationId xmlns:a16="http://schemas.microsoft.com/office/drawing/2014/main" id="{A03B4A91-32E7-49E1-9112-5E1B07469721}"/>
                </a:ext>
              </a:extLst>
            </p:cNvPr>
            <p:cNvSpPr/>
            <p:nvPr/>
          </p:nvSpPr>
          <p:spPr>
            <a:xfrm>
              <a:off x="4718251" y="4028443"/>
              <a:ext cx="1090431" cy="109043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自动纠错</a:t>
              </a:r>
            </a:p>
          </p:txBody>
        </p:sp>
      </p:grpSp>
      <p:grpSp>
        <p:nvGrpSpPr>
          <p:cNvPr id="7" name="íšḷïḑè">
            <a:extLst>
              <a:ext uri="{FF2B5EF4-FFF2-40B4-BE49-F238E27FC236}">
                <a16:creationId xmlns:a16="http://schemas.microsoft.com/office/drawing/2014/main" id="{069758F4-D789-4D9C-87DB-26AA3E905955}"/>
              </a:ext>
            </a:extLst>
          </p:cNvPr>
          <p:cNvGrpSpPr/>
          <p:nvPr/>
        </p:nvGrpSpPr>
        <p:grpSpPr>
          <a:xfrm>
            <a:off x="669924" y="1139912"/>
            <a:ext cx="4794443" cy="2289088"/>
            <a:chOff x="669733" y="2690397"/>
            <a:chExt cx="5080477" cy="2289088"/>
          </a:xfrm>
        </p:grpSpPr>
        <p:sp>
          <p:nvSpPr>
            <p:cNvPr id="13" name="îṩḷíḑé">
              <a:extLst>
                <a:ext uri="{FF2B5EF4-FFF2-40B4-BE49-F238E27FC236}">
                  <a16:creationId xmlns:a16="http://schemas.microsoft.com/office/drawing/2014/main" id="{28DD1550-CA18-4F89-A86F-42F605122A99}"/>
                </a:ext>
              </a:extLst>
            </p:cNvPr>
            <p:cNvSpPr txBox="1"/>
            <p:nvPr/>
          </p:nvSpPr>
          <p:spPr>
            <a:xfrm>
              <a:off x="669733" y="2690397"/>
              <a:ext cx="508047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Autofit/>
            </a:bodyPr>
            <a:lstStyle/>
            <a:p>
              <a:pPr>
                <a:buSzPct val="25000"/>
              </a:pPr>
              <a:r>
                <a:rPr lang="zh-CN" altLang="en-US" sz="2500" b="1" dirty="0"/>
                <a:t>功能简单上手，界面友好易用</a:t>
              </a:r>
              <a:endParaRPr lang="en-US" sz="25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894032-D6B7-4472-ADE7-F1B0726ADD15}"/>
                </a:ext>
              </a:extLst>
            </p:cNvPr>
            <p:cNvCxnSpPr/>
            <p:nvPr/>
          </p:nvCxnSpPr>
          <p:spPr>
            <a:xfrm>
              <a:off x="673103" y="3659947"/>
              <a:ext cx="40728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şḷidè">
              <a:extLst>
                <a:ext uri="{FF2B5EF4-FFF2-40B4-BE49-F238E27FC236}">
                  <a16:creationId xmlns:a16="http://schemas.microsoft.com/office/drawing/2014/main" id="{15648CD6-8FCD-4C52-8573-24FA5B910220}"/>
                </a:ext>
              </a:extLst>
            </p:cNvPr>
            <p:cNvSpPr txBox="1"/>
            <p:nvPr/>
          </p:nvSpPr>
          <p:spPr>
            <a:xfrm>
              <a:off x="673100" y="3765447"/>
              <a:ext cx="3951700" cy="12140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zh-CN" sz="1500" dirty="0"/>
                <a:t>普通用户可以在</a:t>
              </a:r>
              <a:r>
                <a:rPr lang="en-US" altLang="zh-CN" sz="1500" dirty="0"/>
                <a:t>1</a:t>
              </a:r>
              <a:r>
                <a:rPr lang="zh-CN" altLang="zh-CN" sz="1500" dirty="0"/>
                <a:t>小时内完成初始注册、设备配置、所有基础功能的检验；在一周后能熟练使用系统控制代替手动控制，能够自定义自动化方案。</a:t>
              </a:r>
            </a:p>
            <a:p>
              <a:pPr>
                <a:lnSpc>
                  <a:spcPct val="150000"/>
                </a:lnSpc>
                <a:buSzPct val="25000"/>
              </a:pPr>
              <a:endParaRPr lang="en-US" sz="1600" dirty="0"/>
            </a:p>
          </p:txBody>
        </p:sp>
      </p:grpSp>
      <p:sp>
        <p:nvSpPr>
          <p:cNvPr id="11" name="îṩ1ídé">
            <a:extLst>
              <a:ext uri="{FF2B5EF4-FFF2-40B4-BE49-F238E27FC236}">
                <a16:creationId xmlns:a16="http://schemas.microsoft.com/office/drawing/2014/main" id="{1BB3FD0B-B174-49D5-A30B-28C5FC18EA58}"/>
              </a:ext>
            </a:extLst>
          </p:cNvPr>
          <p:cNvSpPr txBox="1"/>
          <p:nvPr/>
        </p:nvSpPr>
        <p:spPr>
          <a:xfrm>
            <a:off x="9114402" y="4462833"/>
            <a:ext cx="2404498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zh-CN" altLang="en-US" sz="2500" b="1" dirty="0"/>
              <a:t>程序稳定健壮</a:t>
            </a:r>
            <a:endParaRPr lang="de-DE" sz="2500" b="1" dirty="0"/>
          </a:p>
        </p:txBody>
      </p:sp>
      <p:sp>
        <p:nvSpPr>
          <p:cNvPr id="9" name="ïšliḍê">
            <a:extLst>
              <a:ext uri="{FF2B5EF4-FFF2-40B4-BE49-F238E27FC236}">
                <a16:creationId xmlns:a16="http://schemas.microsoft.com/office/drawing/2014/main" id="{0BC0451E-E8CD-4318-89D5-1D39CFBBF88B}"/>
              </a:ext>
            </a:extLst>
          </p:cNvPr>
          <p:cNvSpPr txBox="1"/>
          <p:nvPr/>
        </p:nvSpPr>
        <p:spPr>
          <a:xfrm>
            <a:off x="8710367" y="5090722"/>
            <a:ext cx="2810120" cy="73132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500" dirty="0"/>
              <a:t>保证超长时间持续运行，低故障率，对错误有一定修复能力</a:t>
            </a:r>
            <a:r>
              <a:rPr lang="de-DE" sz="1500" dirty="0"/>
              <a:t>.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0E5D2A-A8E4-4EA6-9E27-FE17EF472ABA}"/>
              </a:ext>
            </a:extLst>
          </p:cNvPr>
          <p:cNvCxnSpPr>
            <a:cxnSpLocks/>
          </p:cNvCxnSpPr>
          <p:nvPr/>
        </p:nvCxnSpPr>
        <p:spPr>
          <a:xfrm>
            <a:off x="9207396" y="4996453"/>
            <a:ext cx="2311504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974-6FCF-44AD-878C-A2D5B87F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</a:t>
            </a:r>
            <a:r>
              <a:rPr lang="en-US" altLang="zh-CN" sz="3600" dirty="0"/>
              <a:t>+</a:t>
            </a:r>
            <a:r>
              <a:rPr lang="zh-CN" altLang="en-US" sz="3600" dirty="0"/>
              <a:t>易用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5FDFE-1914-4465-969F-8C989EB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E0B89-AC16-4B3E-9A41-BEB342BAD7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221999"/>
            <a:ext cx="6685283" cy="389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6E4AC-4768-4955-9D25-9432809806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4" y="2550088"/>
            <a:ext cx="6685283" cy="389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057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85434" y="2062157"/>
            <a:ext cx="5426076" cy="1621509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6171804-BDD0-4FBE-BD79-B46F389D2C61}"/>
              </a:ext>
            </a:extLst>
          </p:cNvPr>
          <p:cNvSpPr txBox="1"/>
          <p:nvPr/>
        </p:nvSpPr>
        <p:spPr>
          <a:xfrm>
            <a:off x="4785434" y="3773722"/>
            <a:ext cx="349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李姐万岁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6842-EDD2-488A-8127-08A2880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01:</a:t>
            </a:r>
            <a:r>
              <a:rPr lang="zh-CN" altLang="en-US" sz="5000" dirty="0"/>
              <a:t>安全</a:t>
            </a:r>
            <a:r>
              <a:rPr lang="en-US" altLang="zh-CN" sz="5000" dirty="0"/>
              <a:t>+</a:t>
            </a:r>
            <a:r>
              <a:rPr lang="zh-CN" altLang="en-US" sz="5000" dirty="0"/>
              <a:t>智能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087CC-22B2-4CAB-B9AF-DF51835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2992-3573-404B-924E-8D499B4395DF}"/>
              </a:ext>
            </a:extLst>
          </p:cNvPr>
          <p:cNvSpPr txBox="1"/>
          <p:nvPr/>
        </p:nvSpPr>
        <p:spPr>
          <a:xfrm>
            <a:off x="1014984" y="1463040"/>
            <a:ext cx="100309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以报警装置为例：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分为两种，一种是火灾报警，另一种是入侵报警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火灾报警是基于室内温度和室内烟雾浓度来判断，当温度上升到一定水平或者室内烟雾浓度达到一定水平时，就会提醒用户有火灾风险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入侵报警是根据红外检测器和门锁来判断，当红外检测器检测到人或者门锁被破坏时，就会提醒用户有入侵风险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由于判断的并不一定准确，用户可以通过摄像头来判断是否有风险，以做出相应的行动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暂停报警（比如家里已经有人了）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854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 fontScale="90000"/>
          </a:bodyPr>
          <a:lstStyle/>
          <a:p>
            <a:pPr algn="ctr"/>
            <a:r>
              <a:rPr lang="zh-CN" altLang="en-US" sz="4000" spc="600" dirty="0"/>
              <a:t>一个闹钟的奇妙之旅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6842-EDD2-488A-8127-08A2880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01:</a:t>
            </a:r>
            <a:r>
              <a:rPr lang="zh-CN" altLang="en-US" sz="5000" dirty="0"/>
              <a:t>安全</a:t>
            </a:r>
            <a:r>
              <a:rPr lang="en-US" altLang="zh-CN" sz="5000" dirty="0"/>
              <a:t>+</a:t>
            </a:r>
            <a:r>
              <a:rPr lang="zh-CN" altLang="en-US" sz="5000" dirty="0"/>
              <a:t>智能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087CC-22B2-4CAB-B9AF-DF51835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BB56C1-D4CC-4DB5-8A5D-433BD2CC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0" y="1309048"/>
            <a:ext cx="6846569" cy="52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2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B4EC3DFE-01AA-47DC-8746-7E8EC7626BCD}"/>
              </a:ext>
            </a:extLst>
          </p:cNvPr>
          <p:cNvSpPr txBox="1"/>
          <p:nvPr/>
        </p:nvSpPr>
        <p:spPr>
          <a:xfrm>
            <a:off x="571500" y="385763"/>
            <a:ext cx="329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社畜の日常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C63342D-C3D9-4216-89F0-15570C616D68}"/>
              </a:ext>
            </a:extLst>
          </p:cNvPr>
          <p:cNvGrpSpPr/>
          <p:nvPr/>
        </p:nvGrpSpPr>
        <p:grpSpPr>
          <a:xfrm>
            <a:off x="241696" y="2251579"/>
            <a:ext cx="11708607" cy="2416396"/>
            <a:chOff x="135731" y="2249061"/>
            <a:chExt cx="11708607" cy="24163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D50C122-2E54-44EC-A6CD-1A929DF95081}"/>
                </a:ext>
              </a:extLst>
            </p:cNvPr>
            <p:cNvSpPr txBox="1"/>
            <p:nvPr/>
          </p:nvSpPr>
          <p:spPr>
            <a:xfrm>
              <a:off x="135731" y="2249062"/>
              <a:ext cx="2381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闹钟响了（摔）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F286A65-5C4A-45F6-921D-0CECE70C449A}"/>
                </a:ext>
              </a:extLst>
            </p:cNvPr>
            <p:cNvGrpSpPr/>
            <p:nvPr/>
          </p:nvGrpSpPr>
          <p:grpSpPr>
            <a:xfrm>
              <a:off x="911734" y="2249061"/>
              <a:ext cx="10932604" cy="2416396"/>
              <a:chOff x="911734" y="2249061"/>
              <a:chExt cx="10932604" cy="241639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71AFB-E03C-4F08-B23C-A6E6309BFE8B}"/>
                  </a:ext>
                </a:extLst>
              </p:cNvPr>
              <p:cNvSpPr txBox="1"/>
              <p:nvPr/>
            </p:nvSpPr>
            <p:spPr>
              <a:xfrm>
                <a:off x="1027366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trike="sngStrike" dirty="0">
                    <a:solidFill>
                      <a:schemeClr val="accent1">
                        <a:lumMod val="50000"/>
                      </a:schemeClr>
                    </a:solidFill>
                  </a:rPr>
                  <a:t>懒床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3ED89F-B050-4622-B011-63F9CE925B15}"/>
                  </a:ext>
                </a:extLst>
              </p:cNvPr>
              <p:cNvSpPr txBox="1"/>
              <p:nvPr/>
            </p:nvSpPr>
            <p:spPr>
              <a:xfrm>
                <a:off x="259066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下床拉窗帘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344E34-F637-4E27-9B1C-C9D21B789ECC}"/>
                  </a:ext>
                </a:extLst>
              </p:cNvPr>
              <p:cNvSpPr txBox="1"/>
              <p:nvPr/>
            </p:nvSpPr>
            <p:spPr>
              <a:xfrm>
                <a:off x="3258597" y="4203792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洗漱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3FF213-F1A3-41E0-B249-E59C323DA067}"/>
                  </a:ext>
                </a:extLst>
              </p:cNvPr>
              <p:cNvSpPr txBox="1"/>
              <p:nvPr/>
            </p:nvSpPr>
            <p:spPr>
              <a:xfrm>
                <a:off x="504559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换衣服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1F59F5-AD3C-4ADF-A8FD-E43A6CE1A2FA}"/>
                  </a:ext>
                </a:extLst>
              </p:cNvPr>
              <p:cNvSpPr txBox="1"/>
              <p:nvPr/>
            </p:nvSpPr>
            <p:spPr>
              <a:xfrm>
                <a:off x="5489828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吃早餐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45D8F6-04B3-49EC-A4AB-75181C4DE2FE}"/>
                  </a:ext>
                </a:extLst>
              </p:cNvPr>
              <p:cNvSpPr txBox="1"/>
              <p:nvPr/>
            </p:nvSpPr>
            <p:spPr>
              <a:xfrm>
                <a:off x="8114536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准备出门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A72600-DCAD-40DA-85B5-43C29844C29B}"/>
                  </a:ext>
                </a:extLst>
              </p:cNvPr>
              <p:cNvSpPr txBox="1"/>
              <p:nvPr/>
            </p:nvSpPr>
            <p:spPr>
              <a:xfrm>
                <a:off x="750052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看天气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2BCC-6FCF-46DC-9B88-7EA2CD7B5109}"/>
                  </a:ext>
                </a:extLst>
              </p:cNvPr>
              <p:cNvSpPr txBox="1"/>
              <p:nvPr/>
            </p:nvSpPr>
            <p:spPr>
              <a:xfrm>
                <a:off x="10380439" y="3230883"/>
                <a:ext cx="1463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锁门上班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53C7FDC-1C03-4010-96CF-2674E0CDAF96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911734" y="3430938"/>
                <a:ext cx="9468705" cy="307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B9B552C4-694C-47A8-B52E-C0D5D482AEB4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1326499" y="2710727"/>
                <a:ext cx="809482" cy="7182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9BB74A0A-A650-4D27-8F49-2B0C7A9617F2}"/>
                  </a:ext>
                </a:extLst>
              </p:cNvPr>
              <p:cNvCxnSpPr/>
              <p:nvPr/>
            </p:nvCxnSpPr>
            <p:spPr>
              <a:xfrm>
                <a:off x="3801702" y="2656157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5187E194-8996-4F03-87BE-D5C9787EF184}"/>
                  </a:ext>
                </a:extLst>
              </p:cNvPr>
              <p:cNvCxnSpPr/>
              <p:nvPr/>
            </p:nvCxnSpPr>
            <p:spPr>
              <a:xfrm>
                <a:off x="6172271" y="2659491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BCBAABE0-2170-4377-A4F3-9107284DA405}"/>
                  </a:ext>
                </a:extLst>
              </p:cNvPr>
              <p:cNvCxnSpPr/>
              <p:nvPr/>
            </p:nvCxnSpPr>
            <p:spPr>
              <a:xfrm>
                <a:off x="8691288" y="2679949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3EEAADC-150D-4FBD-B409-8EE466BF31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33783" y="3474604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9A58ED3-3AE8-4ED9-8FAB-BF2E93E3EC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47631" y="3479611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804EF45-F79A-4757-B431-34EF7C4446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0164" y="3483678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C1A95C2F-AB6A-4000-A956-142FF8B6D1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26719" y="3483678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9803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E90-F78C-4135-9571-1D18A248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560" y="19747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9102</a:t>
            </a:r>
            <a:r>
              <a:rPr lang="zh-CN" altLang="en-US" sz="3200" dirty="0"/>
              <a:t>年了！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B674C-8445-4CF9-B822-0D1B1581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4676" y="2870118"/>
            <a:ext cx="5419185" cy="101562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我们需要什么？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1597A7-975F-4F1A-8A03-B8D8B58B4457}"/>
              </a:ext>
            </a:extLst>
          </p:cNvPr>
          <p:cNvSpPr txBox="1"/>
          <p:nvPr/>
        </p:nvSpPr>
        <p:spPr>
          <a:xfrm>
            <a:off x="4403560" y="3885741"/>
            <a:ext cx="2355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智能！？</a:t>
            </a:r>
          </a:p>
        </p:txBody>
      </p:sp>
    </p:spTree>
    <p:extLst>
      <p:ext uri="{BB962C8B-B14F-4D97-AF65-F5344CB8AC3E}">
        <p14:creationId xmlns:p14="http://schemas.microsoft.com/office/powerpoint/2010/main" val="235967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486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所以我们能做什么？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751B-B086-4338-95EF-657D8A2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功能需求</a:t>
            </a:r>
          </a:p>
        </p:txBody>
      </p:sp>
      <p:grpSp>
        <p:nvGrpSpPr>
          <p:cNvPr id="5" name="26799e04-3442-4bfe-88b8-f55619429b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585312-D068-4093-970C-016E772E67A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219284"/>
            <a:ext cx="10850564" cy="4346408"/>
            <a:chOff x="669924" y="1219284"/>
            <a:chExt cx="10850564" cy="4346408"/>
          </a:xfrm>
        </p:grpSpPr>
        <p:grpSp>
          <p:nvGrpSpPr>
            <p:cNvPr id="6" name="îŝļiḋe">
              <a:extLst>
                <a:ext uri="{FF2B5EF4-FFF2-40B4-BE49-F238E27FC236}">
                  <a16:creationId xmlns:a16="http://schemas.microsoft.com/office/drawing/2014/main" id="{F41ADB64-38A2-4989-A274-9AE98E24F25B}"/>
                </a:ext>
              </a:extLst>
            </p:cNvPr>
            <p:cNvGrpSpPr/>
            <p:nvPr/>
          </p:nvGrpSpPr>
          <p:grpSpPr>
            <a:xfrm>
              <a:off x="3749674" y="1219284"/>
              <a:ext cx="4467226" cy="4346408"/>
              <a:chOff x="4022724" y="1484949"/>
              <a:chExt cx="3921126" cy="3815078"/>
            </a:xfrm>
          </p:grpSpPr>
          <p:sp>
            <p:nvSpPr>
              <p:cNvPr id="19" name="iṥḷiďe">
                <a:extLst>
                  <a:ext uri="{FF2B5EF4-FFF2-40B4-BE49-F238E27FC236}">
                    <a16:creationId xmlns:a16="http://schemas.microsoft.com/office/drawing/2014/main" id="{F126A417-64F6-47AA-83AE-ECE7017EB137}"/>
                  </a:ext>
                </a:extLst>
              </p:cNvPr>
              <p:cNvSpPr/>
              <p:nvPr/>
            </p:nvSpPr>
            <p:spPr>
              <a:xfrm rot="10800000">
                <a:off x="5484094" y="1484949"/>
                <a:ext cx="1849343" cy="1849343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šlïḑè">
                <a:extLst>
                  <a:ext uri="{FF2B5EF4-FFF2-40B4-BE49-F238E27FC236}">
                    <a16:creationId xmlns:a16="http://schemas.microsoft.com/office/drawing/2014/main" id="{1C3D11A1-DC32-4F3B-B490-40D946C25FAA}"/>
                  </a:ext>
                </a:extLst>
              </p:cNvPr>
              <p:cNvSpPr/>
              <p:nvPr/>
            </p:nvSpPr>
            <p:spPr>
              <a:xfrm rot="10800000" flipH="1">
                <a:off x="4022724" y="1989315"/>
                <a:ext cx="1344977" cy="1344977"/>
              </a:xfrm>
              <a:prstGeom prst="teardrop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ṩļíḍé">
                <a:extLst>
                  <a:ext uri="{FF2B5EF4-FFF2-40B4-BE49-F238E27FC236}">
                    <a16:creationId xmlns:a16="http://schemas.microsoft.com/office/drawing/2014/main" id="{F4CDB8A5-A55E-4589-BD67-E42DB32566A6}"/>
                  </a:ext>
                </a:extLst>
              </p:cNvPr>
              <p:cNvSpPr/>
              <p:nvPr/>
            </p:nvSpPr>
            <p:spPr>
              <a:xfrm rot="10800000" flipH="1" flipV="1">
                <a:off x="4633137" y="3450684"/>
                <a:ext cx="1849343" cy="1849343"/>
              </a:xfrm>
              <a:prstGeom prst="teardrop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ṡḻiḓe">
                <a:extLst>
                  <a:ext uri="{FF2B5EF4-FFF2-40B4-BE49-F238E27FC236}">
                    <a16:creationId xmlns:a16="http://schemas.microsoft.com/office/drawing/2014/main" id="{6BAE2543-A4CF-41CD-8F4B-400176BF661F}"/>
                  </a:ext>
                </a:extLst>
              </p:cNvPr>
              <p:cNvSpPr/>
              <p:nvPr/>
            </p:nvSpPr>
            <p:spPr>
              <a:xfrm rot="10800000" flipV="1">
                <a:off x="6598873" y="3450684"/>
                <a:ext cx="1344977" cy="1344977"/>
              </a:xfrm>
              <a:prstGeom prst="teardrop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îşļîḓê">
              <a:extLst>
                <a:ext uri="{FF2B5EF4-FFF2-40B4-BE49-F238E27FC236}">
                  <a16:creationId xmlns:a16="http://schemas.microsoft.com/office/drawing/2014/main" id="{04D5F246-F6FE-4C3F-888A-22A91BEAA8E8}"/>
                </a:ext>
              </a:extLst>
            </p:cNvPr>
            <p:cNvSpPr txBox="1"/>
            <p:nvPr/>
          </p:nvSpPr>
          <p:spPr>
            <a:xfrm>
              <a:off x="7654077" y="1838536"/>
              <a:ext cx="3864823" cy="624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lIns="91440" tIns="45720" rIns="91440" bIns="45720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3000" b="1" dirty="0">
                  <a:solidFill>
                    <a:schemeClr val="bg1"/>
                  </a:solidFill>
                </a:rPr>
                <a:t>家庭报警</a:t>
              </a:r>
              <a:endParaRPr lang="de-DE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sḷíďé">
              <a:extLst>
                <a:ext uri="{FF2B5EF4-FFF2-40B4-BE49-F238E27FC236}">
                  <a16:creationId xmlns:a16="http://schemas.microsoft.com/office/drawing/2014/main" id="{FD28A803-6D64-487D-9BE0-41F8BAD9C09F}"/>
                </a:ext>
              </a:extLst>
            </p:cNvPr>
            <p:cNvSpPr txBox="1"/>
            <p:nvPr/>
          </p:nvSpPr>
          <p:spPr>
            <a:xfrm>
              <a:off x="8349502" y="3871928"/>
              <a:ext cx="3170986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Autofit/>
            </a:bodyPr>
            <a:lstStyle/>
            <a:p>
              <a:pPr algn="r">
                <a:buSzPct val="25000"/>
              </a:pPr>
              <a:r>
                <a:rPr lang="zh-CN" altLang="en-US" sz="3000" b="1" dirty="0"/>
                <a:t>严格的安全控制</a:t>
              </a:r>
              <a:endParaRPr lang="de-DE" sz="3000" b="1" dirty="0"/>
            </a:p>
          </p:txBody>
        </p:sp>
        <p:sp>
          <p:nvSpPr>
            <p:cNvPr id="13" name="îş1îde">
              <a:extLst>
                <a:ext uri="{FF2B5EF4-FFF2-40B4-BE49-F238E27FC236}">
                  <a16:creationId xmlns:a16="http://schemas.microsoft.com/office/drawing/2014/main" id="{0AB36A13-087F-4740-8B33-328B1914CF99}"/>
                </a:ext>
              </a:extLst>
            </p:cNvPr>
            <p:cNvSpPr txBox="1"/>
            <p:nvPr/>
          </p:nvSpPr>
          <p:spPr>
            <a:xfrm>
              <a:off x="669924" y="3973917"/>
              <a:ext cx="3639397" cy="5133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3000" b="1" dirty="0"/>
                <a:t>基于场景的控制</a:t>
              </a:r>
              <a:endParaRPr lang="de-DE" sz="3000" b="1" dirty="0"/>
            </a:p>
          </p:txBody>
        </p:sp>
        <p:grpSp>
          <p:nvGrpSpPr>
            <p:cNvPr id="10" name="íṩlíḍe">
              <a:extLst>
                <a:ext uri="{FF2B5EF4-FFF2-40B4-BE49-F238E27FC236}">
                  <a16:creationId xmlns:a16="http://schemas.microsoft.com/office/drawing/2014/main" id="{72F49105-E8F3-4387-AC66-E5E56D219BF7}"/>
                </a:ext>
              </a:extLst>
            </p:cNvPr>
            <p:cNvGrpSpPr/>
            <p:nvPr/>
          </p:nvGrpSpPr>
          <p:grpSpPr>
            <a:xfrm>
              <a:off x="673101" y="1931286"/>
              <a:ext cx="3076576" cy="987049"/>
              <a:chOff x="8660999" y="1811951"/>
              <a:chExt cx="2295001" cy="987049"/>
            </a:xfrm>
          </p:grpSpPr>
          <p:sp>
            <p:nvSpPr>
              <p:cNvPr id="11" name="íṥlide">
                <a:extLst>
                  <a:ext uri="{FF2B5EF4-FFF2-40B4-BE49-F238E27FC236}">
                    <a16:creationId xmlns:a16="http://schemas.microsoft.com/office/drawing/2014/main" id="{1E3BA856-EF59-4ED0-9BB2-9967EF613B9B}"/>
                  </a:ext>
                </a:extLst>
              </p:cNvPr>
              <p:cNvSpPr txBox="1"/>
              <p:nvPr/>
            </p:nvSpPr>
            <p:spPr>
              <a:xfrm>
                <a:off x="8660999" y="1811951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3000" b="1" dirty="0"/>
                  <a:t>自动监测数据</a:t>
                </a:r>
                <a:endParaRPr lang="de-DE" sz="3000" b="1" dirty="0"/>
              </a:p>
            </p:txBody>
          </p:sp>
          <p:sp>
            <p:nvSpPr>
              <p:cNvPr id="12" name="îśľîḓe">
                <a:extLst>
                  <a:ext uri="{FF2B5EF4-FFF2-40B4-BE49-F238E27FC236}">
                    <a16:creationId xmlns:a16="http://schemas.microsoft.com/office/drawing/2014/main" id="{8A352302-5917-4A5A-A4BB-FC5919932AE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endParaRPr lang="de-DE" sz="1200" dirty="0"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0909140-DF53-4A53-833B-254BF86C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50" y="3740934"/>
            <a:ext cx="968003" cy="9680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079F017-A3A7-44C6-B1E0-039E2C7C3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43" y="1414866"/>
            <a:ext cx="1657757" cy="16577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3137757-6092-4BFA-BBA1-E52CC7E92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80" y="3871928"/>
            <a:ext cx="1299312" cy="12993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B266381-A7E7-4F33-BD28-1CF635C5E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48" y="2006492"/>
            <a:ext cx="1066131" cy="10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7692D-DEE5-4957-BDED-C4CC505E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29" y="1066035"/>
            <a:ext cx="3817951" cy="517442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FB5BABA-0175-4B17-8256-5FD33EB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报警功能</a:t>
            </a:r>
          </a:p>
        </p:txBody>
      </p:sp>
    </p:spTree>
    <p:extLst>
      <p:ext uri="{BB962C8B-B14F-4D97-AF65-F5344CB8AC3E}">
        <p14:creationId xmlns:p14="http://schemas.microsoft.com/office/powerpoint/2010/main" val="4411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677F-A641-4807-A8B1-401DF90D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场景模型 </a:t>
            </a:r>
            <a:r>
              <a:rPr lang="en-US" altLang="zh-CN" sz="3600" dirty="0"/>
              <a:t>- IFTTT</a:t>
            </a:r>
            <a:endParaRPr lang="zh-CN" altLang="en-US" sz="3600" dirty="0"/>
          </a:p>
        </p:txBody>
      </p:sp>
      <p:pic>
        <p:nvPicPr>
          <p:cNvPr id="7" name="图片 6" descr="图片包含 电子产品, 计算器&#10;&#10;描述已自动生成">
            <a:extLst>
              <a:ext uri="{FF2B5EF4-FFF2-40B4-BE49-F238E27FC236}">
                <a16:creationId xmlns:a16="http://schemas.microsoft.com/office/drawing/2014/main" id="{01BB1CC7-3A32-4F97-888F-F95514C0D8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"/>
          <a:stretch/>
        </p:blipFill>
        <p:spPr>
          <a:xfrm>
            <a:off x="2170802" y="1375063"/>
            <a:ext cx="7850395" cy="47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我们能提供什么？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7972"/>
      </p:ext>
    </p:extLst>
  </p:cSld>
  <p:clrMapOvr>
    <a:masterClrMapping/>
  </p:clrMapOvr>
  <p:transition spd="slow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799e04-3442-4bfe-88b8-f55619429bb9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716</TotalTime>
  <Words>748</Words>
  <Application>Microsoft Office PowerPoint</Application>
  <PresentationFormat>宽屏</PresentationFormat>
  <Paragraphs>107</Paragraphs>
  <Slides>20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AAA需求分析展示</vt:lpstr>
      <vt:lpstr>一个闹钟的奇妙之旅</vt:lpstr>
      <vt:lpstr>PowerPoint 演示文稿</vt:lpstr>
      <vt:lpstr>9102年了！</vt:lpstr>
      <vt:lpstr>所以我们能做什么？</vt:lpstr>
      <vt:lpstr>功能需求</vt:lpstr>
      <vt:lpstr>报警功能</vt:lpstr>
      <vt:lpstr>场景模型 - IFTTT</vt:lpstr>
      <vt:lpstr>我们能提供什么？</vt:lpstr>
      <vt:lpstr>业务需求 - 用户画像</vt:lpstr>
      <vt:lpstr>业务需求 - 我们的服务</vt:lpstr>
      <vt:lpstr>我们需要做什么？</vt:lpstr>
      <vt:lpstr>数据需求</vt:lpstr>
      <vt:lpstr>数据需求 - ER图</vt:lpstr>
      <vt:lpstr>我们的优势是什么？</vt:lpstr>
      <vt:lpstr>稳定+易用</vt:lpstr>
      <vt:lpstr>稳定+易用</vt:lpstr>
      <vt:lpstr>Thanks</vt:lpstr>
      <vt:lpstr>01:安全+智能</vt:lpstr>
      <vt:lpstr>01:安全+智能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Simon Meng</cp:lastModifiedBy>
  <cp:revision>54</cp:revision>
  <cp:lastPrinted>2018-01-28T16:00:00Z</cp:lastPrinted>
  <dcterms:created xsi:type="dcterms:W3CDTF">2018-01-28T16:00:00Z</dcterms:created>
  <dcterms:modified xsi:type="dcterms:W3CDTF">2019-04-01T16:04:56Z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