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5" r:id="rId3"/>
    <p:sldId id="336" r:id="rId5"/>
    <p:sldId id="337" r:id="rId6"/>
    <p:sldId id="326" r:id="rId7"/>
    <p:sldId id="320" r:id="rId8"/>
    <p:sldId id="327" r:id="rId9"/>
    <p:sldId id="324" r:id="rId10"/>
    <p:sldId id="321" r:id="rId11"/>
    <p:sldId id="323" r:id="rId12"/>
    <p:sldId id="325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0" r:id="rId21"/>
    <p:sldId id="341" r:id="rId22"/>
    <p:sldId id="342" r:id="rId23"/>
    <p:sldId id="335" r:id="rId24"/>
    <p:sldId id="338" r:id="rId25"/>
    <p:sldId id="339" r:id="rId26"/>
    <p:sldId id="343" r:id="rId27"/>
    <p:sldId id="319" r:id="rId28"/>
    <p:sldId id="265" r:id="rId29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1185" autoAdjust="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介绍一下传统的锁是重量级的，</a:t>
            </a:r>
            <a:r>
              <a:rPr lang="en-US" altLang="zh-CN" dirty="0" err="1" smtClean="0"/>
              <a:t>monitorenter</a:t>
            </a:r>
            <a:r>
              <a:rPr lang="zh-CN" altLang="en-US" dirty="0" smtClean="0"/>
              <a:t>有可能让线程在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层面挂起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take</a:t>
            </a:r>
            <a:r>
              <a:rPr lang="zh-CN" altLang="en-US" dirty="0" smtClean="0"/>
              <a:t>只作用于前端，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只作用于尾端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入队时，只要将</a:t>
            </a:r>
            <a:r>
              <a:rPr lang="en-US" altLang="zh-CN" dirty="0" err="1" smtClean="0"/>
              <a:t>D.last</a:t>
            </a:r>
            <a:r>
              <a:rPr lang="en-US" altLang="zh-CN" dirty="0" smtClean="0"/>
              <a:t>=E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出队时，只要</a:t>
            </a:r>
            <a:r>
              <a:rPr lang="en-US" altLang="zh-CN" dirty="0" smtClean="0"/>
              <a:t>head=</a:t>
            </a:r>
            <a:r>
              <a:rPr lang="en-US" altLang="zh-CN" dirty="0" err="1" smtClean="0"/>
              <a:t>head.next</a:t>
            </a:r>
            <a:endParaRPr lang="en-US" altLang="zh-CN" dirty="0" smtClean="0"/>
          </a:p>
          <a:p>
            <a:r>
              <a:rPr lang="zh-CN" altLang="en-US" dirty="0" smtClean="0"/>
              <a:t>从功能的角度做分离，功能不同，互补影响，就可以分离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r>
              <a:rPr lang="zh-CN" altLang="en-US" dirty="0" smtClean="0"/>
              <a:t>实现中，可以使用</a:t>
            </a:r>
            <a:r>
              <a:rPr lang="en-US" altLang="zh-CN" dirty="0" err="1" smtClean="0"/>
              <a:t>takeLock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putLock</a:t>
            </a:r>
            <a:r>
              <a:rPr lang="zh-CN" altLang="en-US" dirty="0" smtClean="0"/>
              <a:t>两个锁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和减少锁粒度，减少锁持有时间背道而驰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锁不是由程序员引入的，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自带的一些库，可能内置锁</a:t>
            </a:r>
            <a:endParaRPr lang="en-US" altLang="zh-CN" dirty="0" smtClean="0"/>
          </a:p>
          <a:p>
            <a:r>
              <a:rPr lang="zh-CN" altLang="en-US" dirty="0" smtClean="0"/>
              <a:t>栈上对象，不会被全局访问的，没有必要加锁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算法的过程是这样：它包含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个参数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CAS(V,E,N)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表示要更新的变量，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表示预期值，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表示新值。仅当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值等于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值时，才会将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的值设为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值不同，则说明已经有其他线程做了更新，则当前线程什么都不做。最后，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返回当前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的真实值。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操作是抱着乐观的态度进行的，它总是认为自己可以成功完成操作。当多个线程同时使用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操作一个变量时，只有一个会胜出，并成功更新，其余均会失败。失败的线程不会被挂起，仅是被告知失败，并且允许再次尝试，当然也允许失败的线程放弃操作。基于这样的原理，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操作即时没有锁，也可以发现其他线程对当前线程的干扰，并进行恰当的处理。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减少锁时间</a:t>
            </a:r>
            <a:r>
              <a:rPr lang="en-US" altLang="zh-CN" baseline="0" dirty="0" smtClean="0"/>
              <a:t>  ---  </a:t>
            </a:r>
            <a:r>
              <a:rPr lang="zh-CN" altLang="en-US" baseline="0" dirty="0" smtClean="0"/>
              <a:t>锁粗化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偏向锁  </a:t>
            </a:r>
            <a:r>
              <a:rPr lang="en-US" altLang="zh-CN" baseline="0" dirty="0" smtClean="0"/>
              <a:t>---  </a:t>
            </a:r>
            <a:r>
              <a:rPr lang="zh-CN" altLang="en-US" baseline="0" dirty="0" smtClean="0"/>
              <a:t>偏向不成功 性能受挫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是否需要精确统计？如果不需要，可以不进行加锁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判断一个线程是否持有轻量级锁，只要判断对象头的指针，是否在线程的栈空间范围内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持有时间长，自旋容易失败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粒度大，竞争激烈，偏向锁，轻量级锁失败概率就高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中维护了</a:t>
            </a:r>
            <a:r>
              <a:rPr lang="en-US" altLang="zh-CN" dirty="0" smtClean="0"/>
              <a:t>Entry&lt;K,V&gt;</a:t>
            </a:r>
            <a:r>
              <a:rPr lang="zh-CN" altLang="en-US" dirty="0" smtClean="0"/>
              <a:t>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天下没有免费的午餐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对文件读取时，允许多个线程同时进入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10" y="1269554"/>
            <a:ext cx="2899827" cy="5041187"/>
          </a:xfrm>
        </p:spPr>
        <p:txBody>
          <a:bodyPr/>
          <a:lstStyle/>
          <a:p>
            <a:r>
              <a:rPr lang="zh-CN" altLang="en-US" dirty="0" smtClean="0"/>
              <a:t>偏向锁</a:t>
            </a:r>
            <a:endParaRPr lang="en-US" altLang="zh-CN" dirty="0" smtClean="0"/>
          </a:p>
          <a:p>
            <a:r>
              <a:rPr lang="zh-CN" altLang="en-US" dirty="0" smtClean="0"/>
              <a:t>轻量级锁</a:t>
            </a:r>
            <a:endParaRPr lang="en-US" altLang="zh-CN" dirty="0" smtClean="0"/>
          </a:p>
          <a:p>
            <a:r>
              <a:rPr lang="zh-CN" altLang="en-US" dirty="0" smtClean="0"/>
              <a:t>自旋锁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的锁</a:t>
            </a:r>
            <a:endParaRPr lang="zh-CN" altLang="en-US" dirty="0" smtClean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7614518" y="1197544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减小锁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/>
              <a:t>锁粗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锁消除</a:t>
            </a:r>
            <a:endParaRPr lang="en-US" altLang="zh-CN" dirty="0" smtClean="0"/>
          </a:p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29742" y="1433868"/>
            <a:ext cx="2899827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r>
              <a:rPr lang="zh-CN" altLang="en-US" dirty="0" smtClean="0"/>
              <a:t>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自旋锁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当竞争存在时，如果线程可以很快获得锁，那么可以不在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层挂起线程，让线程做几个空操作（自旋）</a:t>
            </a:r>
            <a:endParaRPr lang="en-US" altLang="zh-CN" dirty="0" smtClean="0"/>
          </a:p>
          <a:p>
            <a:r>
              <a:rPr lang="en-US" altLang="zh-CN" dirty="0" smtClean="0"/>
              <a:t>JDK1.6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UseSpinning</a:t>
            </a:r>
            <a:r>
              <a:rPr lang="zh-CN" altLang="en-US" dirty="0" smtClean="0"/>
              <a:t>开启</a:t>
            </a:r>
            <a:endParaRPr lang="en-US" altLang="zh-CN" dirty="0" smtClean="0"/>
          </a:p>
          <a:p>
            <a:r>
              <a:rPr lang="en-US" altLang="zh-CN" dirty="0" smtClean="0"/>
              <a:t>JDK1.7</a:t>
            </a:r>
            <a:r>
              <a:rPr lang="zh-CN" altLang="en-US" dirty="0" smtClean="0"/>
              <a:t>中，去掉此参数，改为内置实现</a:t>
            </a:r>
            <a:endParaRPr lang="en-US" altLang="zh-CN" dirty="0" smtClean="0"/>
          </a:p>
          <a:p>
            <a:r>
              <a:rPr lang="zh-CN" altLang="en-US" dirty="0" smtClean="0"/>
              <a:t>如果同步块很长，自旋失败，会降低系统性能</a:t>
            </a:r>
            <a:endParaRPr lang="en-US" altLang="zh-CN" dirty="0" smtClean="0"/>
          </a:p>
          <a:p>
            <a:r>
              <a:rPr lang="zh-CN" altLang="en-US" dirty="0" smtClean="0"/>
              <a:t>如果同步块很短，自旋成功，节省线程挂起切换时间</a:t>
            </a:r>
            <a:r>
              <a:rPr lang="zh-CN" altLang="en-US" dirty="0"/>
              <a:t>，提升系统性能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偏向锁，轻量级锁，自旋锁总结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语言层面的锁优化方法</a:t>
            </a:r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中的获取锁的优化方法和获取锁的步骤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偏向锁可用会先尝试偏向锁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轻量级锁可用会先尝试轻量级锁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以上都失败，尝试自旋锁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再失败，尝试普通锁，使用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互斥量在操作系统层挂起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减少锁持有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341562"/>
            <a:ext cx="48965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synchronized void </a:t>
            </a:r>
            <a:r>
              <a:rPr lang="en-US" altLang="zh-CN" dirty="0" err="1"/>
              <a:t>syncMethod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	othercode1();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othercode2();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697" y="1341562"/>
            <a:ext cx="39604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syncMethod2(){</a:t>
            </a:r>
            <a:endParaRPr lang="zh-CN" altLang="zh-CN" dirty="0"/>
          </a:p>
          <a:p>
            <a:r>
              <a:rPr lang="en-US" altLang="zh-CN" dirty="0"/>
              <a:t>	othercode1();</a:t>
            </a:r>
            <a:endParaRPr lang="zh-CN" altLang="zh-CN" dirty="0"/>
          </a:p>
          <a:p>
            <a:r>
              <a:rPr lang="en-US" altLang="zh-CN" dirty="0"/>
              <a:t>	synchronized(this){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mutextMethod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othercode2();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742310" y="2080226"/>
            <a:ext cx="1008112" cy="4154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将大对象，拆成小对象，大大增加并行度，降低锁竞争</a:t>
            </a:r>
            <a:endParaRPr lang="en-US" altLang="zh-CN" dirty="0" smtClean="0"/>
          </a:p>
          <a:p>
            <a:r>
              <a:rPr lang="zh-CN" altLang="en-US" dirty="0"/>
              <a:t>偏向</a:t>
            </a:r>
            <a:r>
              <a:rPr lang="zh-CN" altLang="en-US" dirty="0" smtClean="0"/>
              <a:t>锁，轻量级锁成功率提高</a:t>
            </a:r>
            <a:endParaRPr lang="en-US" altLang="zh-CN" dirty="0" smtClean="0"/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的同步实现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Collections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synchronizedMap</a:t>
            </a:r>
            <a:r>
              <a:rPr lang="en-US" altLang="zh-CN" dirty="0" smtClean="0"/>
              <a:t>(Map&lt;K,V</a:t>
            </a:r>
            <a:r>
              <a:rPr lang="en-US" altLang="zh-CN" dirty="0"/>
              <a:t>&gt; 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err="1" smtClean="0"/>
              <a:t>SynchronizedMap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7854" y="4149874"/>
            <a:ext cx="559948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/>
              <a:t> public V get(Object key)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m.get</a:t>
            </a:r>
            <a:r>
              <a:rPr lang="en-US" altLang="zh-CN" sz="1600" dirty="0"/>
              <a:t>(key);}</a:t>
            </a:r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 smtClean="0"/>
              <a:t>}</a:t>
            </a:r>
            <a:endParaRPr lang="zh-CN" altLang="en-US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 put(K key, V value) {</a:t>
            </a:r>
            <a:endParaRPr lang="en-US" altLang="zh-CN" sz="1600" dirty="0"/>
          </a:p>
          <a:p>
            <a:r>
              <a:rPr lang="en-US" altLang="zh-CN" sz="1600" dirty="0"/>
              <a:t>            synchronized (</a:t>
            </a:r>
            <a:r>
              <a:rPr lang="en-US" altLang="zh-CN" sz="1600" dirty="0" err="1"/>
              <a:t>mutex</a:t>
            </a:r>
            <a:r>
              <a:rPr lang="en-US" altLang="zh-CN" sz="1600" dirty="0"/>
              <a:t>) {return </a:t>
            </a:r>
            <a:r>
              <a:rPr lang="en-US" altLang="zh-CN" sz="1600" dirty="0" err="1"/>
              <a:t>m.put</a:t>
            </a:r>
            <a:r>
              <a:rPr lang="en-US" altLang="zh-CN" sz="1600" dirty="0"/>
              <a:t>(key, value);}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ConcurrentHashMap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若干个</a:t>
            </a:r>
            <a:r>
              <a:rPr lang="en-US" altLang="zh-CN" dirty="0"/>
              <a:t>Segment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Segment&lt;K,V</a:t>
            </a:r>
            <a:r>
              <a:rPr lang="en-US" altLang="zh-CN" dirty="0"/>
              <a:t>&gt;[] </a:t>
            </a:r>
            <a:r>
              <a:rPr lang="en-US" altLang="zh-CN" dirty="0" smtClean="0"/>
              <a:t>segments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Segment</a:t>
            </a:r>
            <a:r>
              <a:rPr lang="zh-CN" altLang="en-US" dirty="0" smtClean="0"/>
              <a:t>中维护</a:t>
            </a:r>
            <a:r>
              <a:rPr lang="en-US" altLang="zh-CN" dirty="0" err="1" smtClean="0"/>
              <a:t>HashEntry</a:t>
            </a:r>
            <a:r>
              <a:rPr lang="en-US" altLang="zh-CN" dirty="0" smtClean="0"/>
              <a:t>&lt;K,V&gt;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操作时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先定位到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，锁定一个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put</a:t>
            </a:r>
            <a:endParaRPr lang="en-US" altLang="zh-CN" dirty="0" smtClean="0"/>
          </a:p>
          <a:p>
            <a:r>
              <a:rPr lang="zh-CN" altLang="en-US" dirty="0" smtClean="0"/>
              <a:t>在减小锁粒度后，</a:t>
            </a:r>
            <a:r>
              <a:rPr lang="en-US" altLang="zh-CN" dirty="0"/>
              <a:t> 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允许若干个线程同时进入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减小锁粒度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3141762"/>
            <a:ext cx="94692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减少锁粒度后，可能会带来什么负面影响呢？以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为例，说明分割为多个</a:t>
            </a:r>
            <a:endParaRPr lang="en-US" altLang="zh-CN" dirty="0" smtClean="0"/>
          </a:p>
          <a:p>
            <a:r>
              <a:rPr lang="en-US" altLang="zh-CN" dirty="0" smtClean="0"/>
              <a:t>Segment</a:t>
            </a:r>
            <a:r>
              <a:rPr lang="zh-CN" altLang="en-US" dirty="0" smtClean="0"/>
              <a:t>后，在什么情况下，会有性能损耗？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061790" y="2308683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根据功能进行锁分离</a:t>
            </a:r>
            <a:endParaRPr lang="en-US" altLang="zh-CN" dirty="0" smtClean="0"/>
          </a:p>
          <a:p>
            <a:r>
              <a:rPr lang="en-US" altLang="zh-CN" dirty="0" err="1" smtClean="0"/>
              <a:t>ReadWriteLock</a:t>
            </a:r>
            <a:endParaRPr lang="en-US" altLang="zh-CN" dirty="0" smtClean="0"/>
          </a:p>
          <a:p>
            <a:r>
              <a:rPr lang="zh-CN" altLang="en-US" dirty="0" smtClean="0"/>
              <a:t>读多写少的情况，</a:t>
            </a:r>
            <a:r>
              <a:rPr lang="zh-CN" altLang="en-US" smtClean="0"/>
              <a:t>可以提高性能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9902" y="3141762"/>
          <a:ext cx="6113770" cy="15121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40"/>
                <a:gridCol w="2920128"/>
                <a:gridCol w="1528802"/>
              </a:tblGrid>
              <a:tr h="5040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读锁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写锁</a:t>
                      </a:r>
                      <a:endParaRPr 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不可访问</a:t>
                      </a:r>
                      <a:endParaRPr lang="zh-CN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读写分离思想可以延伸，只要操作互不影响，锁就可以分离</a:t>
            </a:r>
            <a:endParaRPr lang="en-US" altLang="zh-CN" dirty="0" smtClean="0"/>
          </a:p>
          <a:p>
            <a:r>
              <a:rPr lang="en-US" altLang="zh-CN" dirty="0" err="1" smtClean="0"/>
              <a:t>LinkedBlockingQueue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链表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849245" y="3442370"/>
            <a:ext cx="5372443" cy="1158849"/>
            <a:chOff x="2849245" y="3442370"/>
            <a:chExt cx="5372443" cy="1158849"/>
          </a:xfrm>
        </p:grpSpPr>
        <p:sp>
          <p:nvSpPr>
            <p:cNvPr id="13" name="矩形 12"/>
            <p:cNvSpPr/>
            <p:nvPr/>
          </p:nvSpPr>
          <p:spPr>
            <a:xfrm>
              <a:off x="2849245" y="3442370"/>
              <a:ext cx="7605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take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77724" y="3479500"/>
              <a:ext cx="5043964" cy="1121719"/>
              <a:chOff x="2749536" y="3214140"/>
              <a:chExt cx="5043964" cy="112171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749536" y="3687787"/>
                <a:ext cx="4715486" cy="648072"/>
                <a:chOff x="2178952" y="3801649"/>
                <a:chExt cx="4715486" cy="64807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645966" y="3801649"/>
                  <a:ext cx="3744416" cy="648072"/>
                  <a:chOff x="1493838" y="3892285"/>
                  <a:chExt cx="3744416" cy="64807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493838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2429942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66046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4302150" y="3892285"/>
                    <a:ext cx="936104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D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0" name="右箭头 9"/>
                <p:cNvSpPr/>
                <p:nvPr/>
              </p:nvSpPr>
              <p:spPr>
                <a:xfrm rot="10800000">
                  <a:off x="2178952" y="4034115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右箭头 10"/>
                <p:cNvSpPr/>
                <p:nvPr/>
              </p:nvSpPr>
              <p:spPr>
                <a:xfrm rot="10800000">
                  <a:off x="6462390" y="4034116"/>
                  <a:ext cx="432048" cy="24021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7032973" y="3214140"/>
                <a:ext cx="7605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put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常情况下，为了保证多线程间的有效并发，会要求每个线程持有锁的时间尽量短，即在使用完公共资源后，应该立即释放锁。只有这样，等待在这个锁上的其他线程才能尽早的获得资源执行任务。但是，凡事都有一个度，如果对同一个锁不停的进行请求、同步和释放，其本身也会消耗系统宝贵的资源，反而不利于性能的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0837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8174" y="3789834"/>
            <a:ext cx="718247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demoMethod</a:t>
            </a:r>
            <a:r>
              <a:rPr lang="en-US" altLang="zh-CN" dirty="0"/>
              <a:t>(){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整合成一次锁请求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synchronized(lock)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//do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		//</a:t>
            </a:r>
            <a:r>
              <a:rPr lang="zh-CN" altLang="zh-CN" dirty="0"/>
              <a:t>做其他不需要的同步的工作，但能很快执行完毕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6894438" y="2820244"/>
            <a:ext cx="1070955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多线程网站统计访问人数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使用锁，维护计数器的串行访问与安全性</a:t>
            </a:r>
            <a:endParaRPr lang="en-US" altLang="zh-CN" dirty="0" smtClean="0"/>
          </a:p>
          <a:p>
            <a:r>
              <a:rPr lang="zh-CN" altLang="en-US" dirty="0" smtClean="0"/>
              <a:t>多线程访问</a:t>
            </a:r>
            <a:r>
              <a:rPr lang="en-US" altLang="zh-CN" dirty="0" err="1"/>
              <a:t>ArrayList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2637706"/>
            <a:ext cx="7344816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static List&lt;Integer&gt; </a:t>
            </a:r>
            <a:r>
              <a:rPr lang="en-US" altLang="zh-CN" sz="1400" dirty="0" err="1"/>
              <a:t>numberList</a:t>
            </a:r>
            <a:r>
              <a:rPr lang="en-US" altLang="zh-CN" sz="1400" dirty="0"/>
              <a:t> 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&lt;Integer&gt;();</a:t>
            </a:r>
            <a:endParaRPr lang="en-US" altLang="zh-CN" sz="1400" dirty="0"/>
          </a:p>
          <a:p>
            <a:r>
              <a:rPr lang="en-US" altLang="zh-CN" sz="1400" dirty="0"/>
              <a:t>public static class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 implements Runnable{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=0;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AddToList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){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=</a:t>
            </a:r>
            <a:r>
              <a:rPr lang="en-US" altLang="zh-CN" sz="1400" dirty="0" err="1"/>
              <a:t>startnumber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@Override</a:t>
            </a:r>
            <a:endParaRPr lang="en-US" altLang="zh-CN" sz="1400" dirty="0"/>
          </a:p>
          <a:p>
            <a:r>
              <a:rPr lang="en-US" altLang="zh-CN" sz="1400" dirty="0"/>
              <a:t>	public void run()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count=0;</a:t>
            </a:r>
            <a:endParaRPr lang="en-US" altLang="zh-CN" sz="1400" dirty="0"/>
          </a:p>
          <a:p>
            <a:r>
              <a:rPr lang="en-US" altLang="zh-CN" sz="1400" dirty="0"/>
              <a:t>		while(count&lt;1000000){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numberList.add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startnum</a:t>
            </a:r>
            <a:r>
              <a:rPr lang="en-US" altLang="zh-CN" sz="1400" dirty="0"/>
              <a:t>+=2;</a:t>
            </a:r>
            <a:endParaRPr lang="en-US" altLang="zh-CN" sz="1400" dirty="0"/>
          </a:p>
          <a:p>
            <a:r>
              <a:rPr lang="en-US" altLang="zh-CN" sz="1400" dirty="0"/>
              <a:t>			count++;</a:t>
            </a:r>
            <a:endParaRPr lang="en-US" altLang="zh-CN" sz="1400" dirty="0"/>
          </a:p>
          <a:p>
            <a:r>
              <a:rPr lang="en-US" altLang="zh-CN" sz="1400" dirty="0"/>
              <a:t>		}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718" y="1413570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synchronized(lock){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49822" y="4216321"/>
            <a:ext cx="61023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synchronized(lock){</a:t>
            </a:r>
            <a:endParaRPr lang="zh-CN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CIRCLE;i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右箭头 5"/>
          <p:cNvSpPr/>
          <p:nvPr/>
        </p:nvSpPr>
        <p:spPr>
          <a:xfrm rot="3531326">
            <a:off x="2816821" y="3357786"/>
            <a:ext cx="864096" cy="4320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锁消除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在即时编译器时，如果发现不可能被共享的对象，则可以消除这些对象的锁操作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773610"/>
            <a:ext cx="799288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long start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CIRCLE;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craeteStringBuffer</a:t>
            </a:r>
            <a:r>
              <a:rPr lang="en-US" altLang="zh-CN" dirty="0"/>
              <a:t>("JVM", "Diagnosis");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long </a:t>
            </a:r>
            <a:r>
              <a:rPr lang="en-US" altLang="zh-CN" dirty="0" err="1"/>
              <a:t>bufferCost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 - start;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craeteStringBuffer</a:t>
            </a:r>
            <a:r>
              <a:rPr lang="en-US" altLang="zh-CN" dirty="0"/>
              <a:t>: " + </a:t>
            </a:r>
            <a:r>
              <a:rPr lang="en-US" altLang="zh-CN" dirty="0" err="1"/>
              <a:t>bufferCost</a:t>
            </a:r>
            <a:r>
              <a:rPr lang="en-US" altLang="zh-CN" dirty="0"/>
              <a:t> + " </a:t>
            </a:r>
            <a:r>
              <a:rPr lang="en-US" altLang="zh-CN" dirty="0" err="1"/>
              <a:t>ms</a:t>
            </a:r>
            <a:r>
              <a:rPr lang="en-US" altLang="zh-CN" dirty="0"/>
              <a:t>");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static String </a:t>
            </a:r>
            <a:r>
              <a:rPr lang="en-US" altLang="zh-CN" dirty="0" err="1"/>
              <a:t>craeteStringBuffer</a:t>
            </a:r>
            <a:r>
              <a:rPr lang="en-US" altLang="zh-CN" dirty="0"/>
              <a:t>(String s1, String s2) 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(s1);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sb.append</a:t>
            </a:r>
            <a:r>
              <a:rPr lang="en-US" altLang="zh-CN" dirty="0"/>
              <a:t>(s2);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94038" y="4900210"/>
            <a:ext cx="14761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锁消除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2" y="1964909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EliminateLocks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41" y="4005858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-XX:+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-XX:-</a:t>
            </a:r>
            <a:r>
              <a:rPr lang="en-US" altLang="zh-CN" dirty="0" err="1"/>
              <a:t>EliminateLocks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40" y="4725938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createStringBuffer</a:t>
            </a:r>
            <a:r>
              <a:rPr lang="en-US" altLang="zh-CN" dirty="0"/>
              <a:t>: 254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732" y="2493690"/>
            <a:ext cx="31410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createStringBuffer</a:t>
            </a:r>
            <a:r>
              <a:rPr lang="en-US" altLang="zh-CN" dirty="0"/>
              <a:t>: 187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335" y="13005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CIRCLE=</a:t>
            </a:r>
            <a:r>
              <a:rPr lang="en-US" altLang="zh-CN" dirty="0"/>
              <a:t> 2000000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锁是悲观的操作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锁是乐观的操作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锁的一种实现方式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CAS(Compare And Swap)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非阻塞的同步</a:t>
            </a:r>
            <a:endParaRPr lang="en-US" altLang="zh-CN" dirty="0" smtClean="0"/>
          </a:p>
          <a:p>
            <a:pPr lvl="1"/>
            <a:r>
              <a:rPr lang="en-US" altLang="zh-CN" sz="1800" dirty="0"/>
              <a:t>CAS(V,E,N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r>
              <a:rPr lang="zh-CN" altLang="en-US" smtClean="0"/>
              <a:t>在应用层面判断多线程的干扰，如果有干扰，则通知线程重试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java.util.concurrent.atomic.AtomicInteger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0560" y="2277666"/>
            <a:ext cx="504056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newValue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for (;;)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current = get();</a:t>
            </a:r>
            <a:endParaRPr lang="en-US" altLang="zh-CN" dirty="0"/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compareAndSet</a:t>
            </a:r>
            <a:r>
              <a:rPr lang="en-US" altLang="zh-CN" dirty="0"/>
              <a:t>(current, </a:t>
            </a:r>
            <a:r>
              <a:rPr lang="en-US" altLang="zh-CN" dirty="0" err="1"/>
              <a:t>newValue</a:t>
            </a:r>
            <a:r>
              <a:rPr lang="en-US" altLang="zh-CN" dirty="0"/>
              <a:t>))</a:t>
            </a:r>
            <a:endParaRPr lang="en-US" altLang="zh-CN" dirty="0"/>
          </a:p>
          <a:p>
            <a:r>
              <a:rPr lang="en-US" altLang="zh-CN" dirty="0"/>
              <a:t>            return current;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445" y="2277666"/>
            <a:ext cx="226215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设置新值，返回旧值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1445" y="3200996"/>
            <a:ext cx="4815482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更新成功返回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0560" y="5194495"/>
            <a:ext cx="77286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r>
              <a:rPr lang="zh-CN" altLang="en-US" dirty="0" smtClean="0"/>
              <a:t>包使用无锁实现，性能高于一般的有锁操作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58265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道可道，非常道</a:t>
            </a:r>
            <a:endParaRPr lang="zh-CN" altLang="en-US" sz="54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341562"/>
            <a:ext cx="76328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Thread t1=new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(0));</a:t>
            </a:r>
            <a:endParaRPr lang="en-US" altLang="zh-CN" dirty="0"/>
          </a:p>
          <a:p>
            <a:r>
              <a:rPr lang="en-US" altLang="zh-CN" dirty="0"/>
              <a:t>	Thread t2=new Thread(new </a:t>
            </a:r>
            <a:r>
              <a:rPr lang="en-US" altLang="zh-CN" dirty="0" err="1"/>
              <a:t>AddToList</a:t>
            </a:r>
            <a:r>
              <a:rPr lang="en-US" altLang="zh-CN" dirty="0"/>
              <a:t>(1));</a:t>
            </a:r>
            <a:endParaRPr lang="en-US" altLang="zh-CN" dirty="0"/>
          </a:p>
          <a:p>
            <a:r>
              <a:rPr lang="en-US" altLang="zh-CN" dirty="0"/>
              <a:t>	t1.start();</a:t>
            </a:r>
            <a:endParaRPr lang="en-US" altLang="zh-CN" dirty="0"/>
          </a:p>
          <a:p>
            <a:r>
              <a:rPr lang="en-US" altLang="zh-CN" dirty="0"/>
              <a:t>	t2.start();</a:t>
            </a:r>
            <a:endParaRPr lang="en-US" altLang="zh-CN" dirty="0"/>
          </a:p>
          <a:p>
            <a:r>
              <a:rPr lang="en-US" altLang="zh-CN" dirty="0"/>
              <a:t>	while(t1.isAlive() || t2.isAlive()){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Thread.sleep</a:t>
            </a:r>
            <a:r>
              <a:rPr lang="en-US" altLang="zh-CN" dirty="0"/>
              <a:t>(1);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numberList.size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4544582"/>
            <a:ext cx="750296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对象头</a:t>
            </a:r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Word</a:t>
            </a:r>
            <a:r>
              <a:rPr lang="zh-CN" altLang="en-US" dirty="0" smtClean="0"/>
              <a:t>，</a:t>
            </a:r>
            <a:r>
              <a:rPr lang="zh-CN" altLang="en-US" dirty="0"/>
              <a:t>对象头的标记，</a:t>
            </a:r>
            <a:r>
              <a:rPr lang="en-US" altLang="zh-CN" dirty="0"/>
              <a:t>32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zh-CN" altLang="en-US" dirty="0"/>
              <a:t>对象的</a:t>
            </a:r>
            <a:r>
              <a:rPr lang="en-US" altLang="zh-CN" dirty="0"/>
              <a:t>hash</a:t>
            </a:r>
            <a:r>
              <a:rPr lang="zh-CN" altLang="en-US" dirty="0"/>
              <a:t>、锁信息，垃圾回收标记，</a:t>
            </a:r>
            <a:r>
              <a:rPr lang="zh-CN" altLang="en-US" dirty="0" smtClean="0"/>
              <a:t>年龄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指向锁记录的指针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偏向锁线程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大部分情况是没有竞争的，所以可以通过偏向来提高性能</a:t>
            </a:r>
            <a:endParaRPr lang="en-US" altLang="zh-CN" dirty="0" smtClean="0"/>
          </a:p>
          <a:p>
            <a:r>
              <a:rPr lang="zh-CN" altLang="en-US" dirty="0" smtClean="0"/>
              <a:t>所谓的偏向，就是偏心，即锁会偏向于当前已经占有锁的线程</a:t>
            </a:r>
            <a:endParaRPr lang="en-US" altLang="zh-CN" dirty="0" smtClean="0"/>
          </a:p>
          <a:p>
            <a:r>
              <a:rPr lang="zh-CN" altLang="en-US" dirty="0" smtClean="0"/>
              <a:t>将对象头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的标记设置为偏向，并将线程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写入对象头</a:t>
            </a:r>
            <a:r>
              <a:rPr lang="en-US" altLang="zh-CN" dirty="0" smtClean="0"/>
              <a:t>Mark</a:t>
            </a:r>
            <a:endParaRPr lang="en-US" altLang="zh-CN" dirty="0" smtClean="0"/>
          </a:p>
          <a:p>
            <a:r>
              <a:rPr lang="zh-CN" altLang="en-US" dirty="0" smtClean="0"/>
              <a:t>只要没有竞争，获得偏向锁的线程，在将来进入同步块，不需要做同步</a:t>
            </a:r>
            <a:endParaRPr lang="en-US" altLang="zh-CN" dirty="0" smtClean="0"/>
          </a:p>
          <a:p>
            <a:r>
              <a:rPr lang="zh-CN" altLang="en-US" dirty="0" smtClean="0"/>
              <a:t>当其他线程请求相同的锁时，偏向模式结束</a:t>
            </a:r>
            <a:endParaRPr lang="en-US" altLang="zh-CN" dirty="0" smtClean="0"/>
          </a:p>
          <a:p>
            <a:r>
              <a:rPr lang="en-US" altLang="zh-CN" dirty="0"/>
              <a:t>-XX:+</a:t>
            </a:r>
            <a:r>
              <a:rPr lang="en-US" altLang="zh-CN" dirty="0" err="1" smtClean="0"/>
              <a:t>UseBiasedLocking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默认启用</a:t>
            </a:r>
            <a:endParaRPr lang="en-US" altLang="zh-CN" dirty="0" smtClean="0"/>
          </a:p>
          <a:p>
            <a:r>
              <a:rPr lang="zh-CN" altLang="en-US" dirty="0" smtClean="0"/>
              <a:t>在竞争激烈的场合，偏向锁会增加系统负担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偏向锁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9073008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List&lt;Integer&gt; </a:t>
            </a:r>
            <a:r>
              <a:rPr lang="en-US" altLang="zh-CN" sz="1600" dirty="0" err="1"/>
              <a:t>numberList</a:t>
            </a:r>
            <a:r>
              <a:rPr lang="en-US" altLang="zh-CN" sz="1600" dirty="0"/>
              <a:t> =new Vector&lt;Integer&gt;();</a:t>
            </a:r>
            <a:endParaRPr lang="en-US" altLang="zh-CN" sz="1600" dirty="0"/>
          </a:p>
          <a:p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throws 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	long begin=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count=0;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=0;</a:t>
            </a:r>
            <a:endParaRPr lang="en-US" altLang="zh-CN" sz="1600" dirty="0"/>
          </a:p>
          <a:p>
            <a:r>
              <a:rPr lang="en-US" altLang="zh-CN" sz="1600" dirty="0"/>
              <a:t>	while(count&lt;10000000){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numberList.add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startnum</a:t>
            </a:r>
            <a:r>
              <a:rPr lang="en-US" altLang="zh-CN" sz="1600" dirty="0"/>
              <a:t>+=2;</a:t>
            </a:r>
            <a:endParaRPr lang="en-US" altLang="zh-CN" sz="1600" dirty="0"/>
          </a:p>
          <a:p>
            <a:r>
              <a:rPr lang="en-US" altLang="zh-CN" sz="1600" dirty="0"/>
              <a:t>		count++;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	long end=</a:t>
            </a:r>
            <a:r>
              <a:rPr lang="en-US" altLang="zh-CN" sz="1600" dirty="0" err="1"/>
              <a:t>System.currentTimeMillis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(end-begin);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5516" y="4727359"/>
            <a:ext cx="9304852" cy="583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-XX:+</a:t>
            </a:r>
            <a:r>
              <a:rPr lang="en-US" altLang="zh-CN" sz="1600" dirty="0" err="1"/>
              <a:t>UseBiasedLocking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XX:BiasedLockingStartupDelay</a:t>
            </a:r>
            <a:r>
              <a:rPr lang="en-US" altLang="zh-CN" sz="1600" dirty="0" smtClean="0"/>
              <a:t>=0  </a:t>
            </a:r>
            <a:r>
              <a:rPr lang="zh-CN" altLang="en-US" sz="1600" dirty="0" smtClean="0"/>
              <a:t>设置为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是为了实验，</a:t>
            </a:r>
            <a:r>
              <a:rPr lang="en-US" altLang="zh-CN" sz="1600" dirty="0" smtClean="0"/>
              <a:t>jvm</a:t>
            </a:r>
            <a:r>
              <a:rPr lang="zh-CN" altLang="en-US" sz="1600" dirty="0" smtClean="0"/>
              <a:t>启动不会马上开启偏向模式，设置为</a:t>
            </a:r>
            <a:r>
              <a:rPr lang="en-US" altLang="zh-CN" sz="1600" dirty="0" smtClean="0"/>
              <a:t>0</a:t>
            </a:r>
            <a:endParaRPr lang="en-US" altLang="zh-CN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3718" y="5287039"/>
            <a:ext cx="93066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-XX</a:t>
            </a:r>
            <a:r>
              <a:rPr lang="en-US" altLang="zh-CN" sz="1600" dirty="0" smtClean="0"/>
              <a:t>:-</a:t>
            </a:r>
            <a:r>
              <a:rPr lang="en-US" altLang="zh-CN" sz="1600" dirty="0" err="1" smtClean="0"/>
              <a:t>UseBiasedLocking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00485" y="1130517"/>
            <a:ext cx="185459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本例中，使用偏向锁，可以获得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以上的性能提升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err="1" smtClean="0"/>
              <a:t>BasicObjectLock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嵌入在</a:t>
            </a:r>
            <a:r>
              <a:rPr lang="zh-CN" altLang="en-US" dirty="0" smtClean="0">
                <a:solidFill>
                  <a:srgbClr val="FF0000"/>
                </a:solidFill>
              </a:rPr>
              <a:t>线程栈</a:t>
            </a:r>
            <a:r>
              <a:rPr lang="zh-CN" altLang="en-US" dirty="0" smtClean="0"/>
              <a:t>中的对象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65846" y="3573810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BasicObjectLock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02150" y="2966559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BasicLock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02150" y="3897846"/>
            <a:ext cx="2232248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ptr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hold the lock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3798094" y="3290595"/>
            <a:ext cx="504056" cy="607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3798094" y="3897846"/>
            <a:ext cx="5040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86798" y="2946148"/>
            <a:ext cx="337599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markOop</a:t>
            </a:r>
            <a:r>
              <a:rPr lang="en-US" altLang="zh-CN" dirty="0"/>
              <a:t> _</a:t>
            </a:r>
            <a:r>
              <a:rPr lang="en-US" altLang="zh-CN" dirty="0" err="1"/>
              <a:t>displaced_header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普通的锁处理性能不够理想，轻量级锁是一种快速的锁定方法。</a:t>
            </a:r>
            <a:endParaRPr lang="en-US" altLang="zh-CN" dirty="0" smtClean="0"/>
          </a:p>
          <a:p>
            <a:r>
              <a:rPr lang="zh-CN" altLang="en-US" dirty="0" smtClean="0"/>
              <a:t>如果对象没有被锁定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指针保存到锁对象中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将对象头设置为指向锁的指针（在线程栈空间中）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1790" y="3573810"/>
            <a:ext cx="878497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lock-&gt;</a:t>
            </a:r>
            <a:r>
              <a:rPr lang="en-US" altLang="zh-CN" dirty="0" err="1"/>
              <a:t>set_displaced_header</a:t>
            </a:r>
            <a:r>
              <a:rPr lang="en-US" altLang="zh-CN" dirty="0"/>
              <a:t>(mark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 if (mark == (</a:t>
            </a:r>
            <a:r>
              <a:rPr lang="en-US" altLang="zh-CN" dirty="0" err="1"/>
              <a:t>markOop</a:t>
            </a:r>
            <a:r>
              <a:rPr lang="en-US" altLang="zh-CN" dirty="0"/>
              <a:t>) Atomic::</a:t>
            </a:r>
            <a:r>
              <a:rPr lang="en-US" altLang="zh-CN" dirty="0" err="1"/>
              <a:t>cmpxchg_ptr</a:t>
            </a:r>
            <a:r>
              <a:rPr lang="en-US" altLang="zh-CN" dirty="0"/>
              <a:t>(lock, </a:t>
            </a:r>
            <a:r>
              <a:rPr lang="en-US" altLang="zh-CN" dirty="0" err="1"/>
              <a:t>obj</a:t>
            </a:r>
            <a:r>
              <a:rPr lang="en-US" altLang="zh-CN" dirty="0"/>
              <a:t>()-&gt;</a:t>
            </a:r>
            <a:r>
              <a:rPr lang="en-US" altLang="zh-CN" dirty="0" err="1"/>
              <a:t>mark_addr</a:t>
            </a:r>
            <a:r>
              <a:rPr lang="en-US" altLang="zh-CN" dirty="0"/>
              <a:t>(), mark)) {</a:t>
            </a:r>
            <a:endParaRPr lang="en-US" altLang="zh-CN" dirty="0"/>
          </a:p>
          <a:p>
            <a:r>
              <a:rPr lang="en-US" altLang="zh-CN" dirty="0"/>
              <a:t>      TEVENT (</a:t>
            </a:r>
            <a:r>
              <a:rPr lang="en-US" altLang="zh-CN" dirty="0" err="1"/>
              <a:t>slow_enter</a:t>
            </a:r>
            <a:r>
              <a:rPr lang="en-US" altLang="zh-CN" dirty="0"/>
              <a:t>: release </a:t>
            </a:r>
            <a:r>
              <a:rPr lang="en-US" altLang="zh-CN" dirty="0" err="1"/>
              <a:t>stacklock</a:t>
            </a:r>
            <a:r>
              <a:rPr lang="en-US" altLang="zh-CN" dirty="0"/>
              <a:t>) ;</a:t>
            </a:r>
            <a:endParaRPr lang="en-US" altLang="zh-CN" dirty="0"/>
          </a:p>
          <a:p>
            <a:r>
              <a:rPr lang="en-US" altLang="zh-CN" dirty="0"/>
              <a:t>      return 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027" y="5590034"/>
            <a:ext cx="8784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lock</a:t>
            </a:r>
            <a:r>
              <a:rPr lang="zh-CN" altLang="en-US" dirty="0" smtClean="0"/>
              <a:t>位于线程栈中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如果轻量级锁失败，表示存在竞争，升级为重量级锁（常规锁）</a:t>
            </a:r>
            <a:endParaRPr lang="en-US" altLang="zh-CN" dirty="0" smtClean="0"/>
          </a:p>
          <a:p>
            <a:r>
              <a:rPr lang="zh-CN" altLang="en-US" dirty="0" smtClean="0"/>
              <a:t>在没有锁竞争的前提下，减少传统锁使用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互斥量产生的性能损耗</a:t>
            </a:r>
            <a:endParaRPr lang="en-US" altLang="zh-CN" dirty="0" smtClean="0"/>
          </a:p>
          <a:p>
            <a:r>
              <a:rPr lang="zh-CN" altLang="en-US" dirty="0" smtClean="0"/>
              <a:t>在竞争</a:t>
            </a:r>
            <a:r>
              <a:rPr lang="zh-CN" altLang="en-US" dirty="0"/>
              <a:t>激烈时，</a:t>
            </a:r>
            <a:r>
              <a:rPr lang="zh-CN" altLang="en-US" dirty="0" smtClean="0"/>
              <a:t>轻量级锁会多做很多额外操作，导致性能下降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4552</Words>
  <Application>WPS 演示</Application>
  <PresentationFormat>自定义</PresentationFormat>
  <Paragraphs>356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微软雅黑</vt:lpstr>
      <vt:lpstr>Arial Black</vt:lpstr>
      <vt:lpstr>Calibri</vt:lpstr>
      <vt:lpstr>Times New Roman</vt:lpstr>
      <vt:lpstr>Office 主题</vt:lpstr>
      <vt:lpstr>锁</vt:lpstr>
      <vt:lpstr>线程安全</vt:lpstr>
      <vt:lpstr>线程安全</vt:lpstr>
      <vt:lpstr>对象头Mark</vt:lpstr>
      <vt:lpstr>偏向锁</vt:lpstr>
      <vt:lpstr>偏向锁</vt:lpstr>
      <vt:lpstr>轻量级锁</vt:lpstr>
      <vt:lpstr>轻量级锁</vt:lpstr>
      <vt:lpstr>轻量级锁</vt:lpstr>
      <vt:lpstr>自旋锁</vt:lpstr>
      <vt:lpstr>偏向锁，轻量级锁，自旋锁总结</vt:lpstr>
      <vt:lpstr>减少锁持有时间</vt:lpstr>
      <vt:lpstr>减小锁粒度</vt:lpstr>
      <vt:lpstr>减小锁粒度</vt:lpstr>
      <vt:lpstr>减小锁粒度</vt:lpstr>
      <vt:lpstr>锁分离</vt:lpstr>
      <vt:lpstr>锁分离</vt:lpstr>
      <vt:lpstr>锁粗化</vt:lpstr>
      <vt:lpstr>锁粗化</vt:lpstr>
      <vt:lpstr>锁粗化</vt:lpstr>
      <vt:lpstr>锁消除</vt:lpstr>
      <vt:lpstr>锁消除</vt:lpstr>
      <vt:lpstr>无锁</vt:lpstr>
      <vt:lpstr>无锁</vt:lpstr>
      <vt:lpstr>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upup</cp:lastModifiedBy>
  <cp:revision>731</cp:revision>
  <cp:lastPrinted>2012-03-16T05:44:00Z</cp:lastPrinted>
  <dcterms:created xsi:type="dcterms:W3CDTF">2019-08-22T13:38:00Z</dcterms:created>
  <dcterms:modified xsi:type="dcterms:W3CDTF">2020-04-02T14:39:22Z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