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8" r:id="rId3"/>
    <p:sldId id="315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43" r:id="rId13"/>
    <p:sldId id="331" r:id="rId14"/>
    <p:sldId id="330" r:id="rId15"/>
    <p:sldId id="332" r:id="rId16"/>
    <p:sldId id="333" r:id="rId17"/>
    <p:sldId id="334" r:id="rId18"/>
    <p:sldId id="335" r:id="rId19"/>
    <p:sldId id="345" r:id="rId20"/>
    <p:sldId id="336" r:id="rId21"/>
    <p:sldId id="337" r:id="rId22"/>
    <p:sldId id="338" r:id="rId23"/>
    <p:sldId id="339" r:id="rId24"/>
    <p:sldId id="340" r:id="rId25"/>
    <p:sldId id="347" r:id="rId26"/>
    <p:sldId id="341" r:id="rId27"/>
    <p:sldId id="342" r:id="rId28"/>
    <p:sldId id="344" r:id="rId29"/>
    <p:sldId id="346" r:id="rId30"/>
    <p:sldId id="319" r:id="rId31"/>
    <p:sldId id="265" r:id="rId32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32" y="-84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2014-7-19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2014-7-19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4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0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不重载</a:t>
            </a:r>
            <a:r>
              <a:rPr lang="en-US" altLang="zh-CN" dirty="0" err="1" smtClean="0"/>
              <a:t>loadClass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方法，会使用双亲的模式，就会先让</a:t>
            </a:r>
            <a:r>
              <a:rPr lang="en-US" altLang="zh-CN" dirty="0" err="1" smtClean="0"/>
              <a:t>AppLoader</a:t>
            </a:r>
            <a:r>
              <a:rPr lang="zh-CN" altLang="en-US" smtClean="0"/>
              <a:t>加载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0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2014-7-19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2014-7-19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ataguru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周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3141763"/>
            <a:ext cx="10984230" cy="1368152"/>
          </a:xfrm>
        </p:spPr>
        <p:txBody>
          <a:bodyPr/>
          <a:lstStyle/>
          <a:p>
            <a:r>
              <a:rPr lang="en-US" altLang="zh-CN" dirty="0" err="1" smtClean="0"/>
              <a:t>Java.lang.NoSuchFieldError</a:t>
            </a:r>
            <a:r>
              <a:rPr lang="zh-CN" altLang="en-US" dirty="0" smtClean="0"/>
              <a:t>错误可能在什么阶段抛出</a:t>
            </a:r>
            <a:endParaRPr lang="zh-CN" altLang="en-US" dirty="0"/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701750" y="2061642"/>
            <a:ext cx="936104" cy="86409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什么是类装载器</a:t>
            </a:r>
            <a:r>
              <a:rPr lang="en-US" altLang="zh-CN" dirty="0" err="1" smtClean="0"/>
              <a:t>ClassLoader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是一个抽象类</a:t>
            </a:r>
            <a:endParaRPr lang="en-US" altLang="zh-CN" dirty="0" smtClean="0"/>
          </a:p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的实例将读入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字节码将类装载到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可以定制，满足不同的字节码流获取方式</a:t>
            </a:r>
            <a:endParaRPr lang="en-US" altLang="zh-CN" dirty="0" smtClean="0"/>
          </a:p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负责类装载过程中的加载阶段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9814" y="2781722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的重要方法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ublic </a:t>
            </a:r>
            <a:r>
              <a:rPr lang="en-US" altLang="zh-CN" dirty="0"/>
              <a:t>Class&lt;?&gt; </a:t>
            </a:r>
            <a:r>
              <a:rPr lang="en-US" altLang="zh-CN" dirty="0" err="1"/>
              <a:t>loadClass</a:t>
            </a:r>
            <a:r>
              <a:rPr lang="en-US" altLang="zh-CN" dirty="0"/>
              <a:t>(String name) throws </a:t>
            </a:r>
            <a:r>
              <a:rPr lang="en-US" altLang="zh-CN" dirty="0" err="1" smtClean="0"/>
              <a:t>ClassNotFoundException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载入并返回一个</a:t>
            </a:r>
            <a:r>
              <a:rPr lang="en-US" altLang="zh-CN" dirty="0" smtClean="0"/>
              <a:t>Class</a:t>
            </a:r>
          </a:p>
          <a:p>
            <a:pPr lvl="1"/>
            <a:r>
              <a:rPr lang="en-US" altLang="zh-CN" dirty="0"/>
              <a:t>protected final Class&lt;?&gt; </a:t>
            </a:r>
            <a:r>
              <a:rPr lang="en-US" altLang="zh-CN" dirty="0" err="1"/>
              <a:t>defineClass</a:t>
            </a:r>
            <a:r>
              <a:rPr lang="en-US" altLang="zh-CN" dirty="0"/>
              <a:t>(byte[] b,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定义一个类，不公开调用</a:t>
            </a:r>
            <a:endParaRPr lang="en-US" altLang="zh-CN" dirty="0" smtClean="0"/>
          </a:p>
          <a:p>
            <a:pPr lvl="1"/>
            <a:r>
              <a:rPr lang="en-US" altLang="zh-CN" dirty="0"/>
              <a:t>protected Class&lt;?&gt; </a:t>
            </a:r>
            <a:r>
              <a:rPr lang="en-US" altLang="zh-CN" dirty="0" err="1"/>
              <a:t>findClass</a:t>
            </a:r>
            <a:r>
              <a:rPr lang="en-US" altLang="zh-CN" dirty="0"/>
              <a:t>(String name) throws </a:t>
            </a:r>
            <a:r>
              <a:rPr lang="en-US" altLang="zh-CN" dirty="0" err="1" smtClean="0"/>
              <a:t>ClassNotFoundException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loadClass</a:t>
            </a:r>
            <a:r>
              <a:rPr lang="zh-CN" altLang="en-US" dirty="0" smtClean="0"/>
              <a:t>回调该方法，自定义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的推荐做法</a:t>
            </a:r>
            <a:endParaRPr lang="en-US" altLang="zh-CN" dirty="0" smtClean="0"/>
          </a:p>
          <a:p>
            <a:pPr lvl="1"/>
            <a:r>
              <a:rPr lang="en-US" altLang="zh-CN" dirty="0"/>
              <a:t>protected final Class&lt;?&gt; </a:t>
            </a:r>
            <a:r>
              <a:rPr lang="en-US" altLang="zh-CN" dirty="0" err="1"/>
              <a:t>findLoadedClass</a:t>
            </a:r>
            <a:r>
              <a:rPr lang="en-US" altLang="zh-CN" dirty="0"/>
              <a:t>(String name)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寻找已经加载的类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7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BootStrap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（启动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Extension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（扩展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App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（应用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/</a:t>
            </a:r>
            <a:r>
              <a:rPr lang="zh-CN" altLang="en-US" dirty="0" smtClean="0"/>
              <a:t>系统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Custom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自定义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都有一个</a:t>
            </a:r>
            <a:r>
              <a:rPr lang="en-US" altLang="zh-CN" dirty="0" smtClean="0"/>
              <a:t>Parent</a:t>
            </a:r>
            <a:r>
              <a:rPr lang="zh-CN" altLang="en-US" dirty="0" smtClean="0"/>
              <a:t>作为父亲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协同工作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90" y="1455061"/>
            <a:ext cx="22860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40" y="1428750"/>
            <a:ext cx="5143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E:\win7_tmp\SNAGHTML18f87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18" y="1428750"/>
            <a:ext cx="542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278" y="1845618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rt.jar /-</a:t>
            </a:r>
            <a:r>
              <a:rPr lang="en-US" altLang="zh-CN" dirty="0" err="1" smtClean="0"/>
              <a:t>Xbootclasspath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4278" y="2826352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%JAVA_HOME%/lib/</a:t>
            </a:r>
            <a:r>
              <a:rPr lang="en-US" altLang="zh-CN" dirty="0" err="1" smtClean="0"/>
              <a:t>ext</a:t>
            </a:r>
            <a:r>
              <a:rPr lang="en-US" altLang="zh-CN" dirty="0" smtClean="0"/>
              <a:t>/*.jar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54278" y="3749624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Classpath</a:t>
            </a:r>
            <a:r>
              <a:rPr lang="zh-CN" altLang="en-US" dirty="0" smtClean="0"/>
              <a:t>下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4278" y="4599460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完全自定义路径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5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 </a:t>
            </a:r>
            <a:r>
              <a:rPr lang="en-US" altLang="zh-CN" dirty="0"/>
              <a:t>– </a:t>
            </a:r>
            <a:r>
              <a:rPr lang="zh-CN" altLang="en-US" dirty="0"/>
              <a:t>协同工作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1751532"/>
            <a:ext cx="6624736" cy="399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467252" y="3717826"/>
            <a:ext cx="3960440" cy="614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9982" y="2781722"/>
            <a:ext cx="3960440" cy="307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1341562"/>
            <a:ext cx="1743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29942" y="1197546"/>
            <a:ext cx="576064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HelloLoader</a:t>
            </a:r>
            <a:r>
              <a:rPr lang="en-US" altLang="zh-CN" b="1" dirty="0"/>
              <a:t> {</a:t>
            </a:r>
          </a:p>
          <a:p>
            <a:pPr lvl="1"/>
            <a:r>
              <a:rPr lang="en-US" altLang="zh-CN" b="1" dirty="0"/>
              <a:t>public void print(){</a:t>
            </a:r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out.println</a:t>
            </a:r>
            <a:r>
              <a:rPr lang="en-US" altLang="zh-CN" b="1" i="1" dirty="0"/>
              <a:t>("I am in </a:t>
            </a:r>
            <a:r>
              <a:rPr lang="en-US" altLang="zh-CN" b="1" i="1" dirty="0" err="1"/>
              <a:t>apploader</a:t>
            </a:r>
            <a:r>
              <a:rPr lang="en-US" altLang="zh-CN" b="1" i="1" dirty="0"/>
              <a:t>");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9942" y="4293890"/>
            <a:ext cx="619268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FindClassOrder</a:t>
            </a:r>
            <a:r>
              <a:rPr lang="en-US" altLang="zh-CN" b="1" dirty="0"/>
              <a:t> {</a:t>
            </a:r>
          </a:p>
          <a:p>
            <a:pPr lvl="1"/>
            <a:r>
              <a:rPr lang="en-US" altLang="zh-CN" b="1" dirty="0"/>
              <a:t>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[]){</a:t>
            </a:r>
          </a:p>
          <a:p>
            <a:pPr lvl="2"/>
            <a:r>
              <a:rPr lang="en-US" altLang="zh-CN" dirty="0" err="1"/>
              <a:t>HelloLoader</a:t>
            </a:r>
            <a:r>
              <a:rPr lang="en-US" altLang="zh-CN" dirty="0"/>
              <a:t> loader=</a:t>
            </a:r>
            <a:r>
              <a:rPr lang="en-US" altLang="zh-CN" b="1" dirty="0"/>
              <a:t>new </a:t>
            </a:r>
            <a:r>
              <a:rPr lang="en-US" altLang="zh-CN" b="1" dirty="0" err="1"/>
              <a:t>HelloLoader</a:t>
            </a:r>
            <a:r>
              <a:rPr lang="en-US" altLang="zh-CN" b="1" dirty="0"/>
              <a:t>();</a:t>
            </a:r>
          </a:p>
          <a:p>
            <a:pPr lvl="2"/>
            <a:r>
              <a:rPr lang="en-US" altLang="zh-CN" dirty="0" err="1"/>
              <a:t>loader.print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2110" y="2349674"/>
            <a:ext cx="5760640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HelloLoader</a:t>
            </a:r>
            <a:r>
              <a:rPr lang="en-US" altLang="zh-CN" b="1" dirty="0"/>
              <a:t> {</a:t>
            </a:r>
          </a:p>
          <a:p>
            <a:pPr lvl="1"/>
            <a:r>
              <a:rPr lang="en-US" altLang="zh-CN" b="1" dirty="0"/>
              <a:t>public void print(){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("I am in </a:t>
            </a:r>
            <a:r>
              <a:rPr lang="en-US" altLang="zh-CN" dirty="0" err="1"/>
              <a:t>bootloader</a:t>
            </a:r>
            <a:r>
              <a:rPr lang="en-US" altLang="zh-CN" dirty="0" smtClean="0"/>
              <a:t>");</a:t>
            </a:r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766" y="1412999"/>
            <a:ext cx="22002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>
            <a:stCxn id="2051" idx="2"/>
            <a:endCxn id="7" idx="3"/>
          </p:cNvCxnSpPr>
          <p:nvPr/>
        </p:nvCxnSpPr>
        <p:spPr>
          <a:xfrm flipH="1">
            <a:off x="9702750" y="2413124"/>
            <a:ext cx="1244154" cy="813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846766" y="1341562"/>
            <a:ext cx="2200275" cy="285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5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直接运行以上代码：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I am in </a:t>
            </a:r>
            <a:r>
              <a:rPr lang="en-US" altLang="zh-CN" dirty="0" err="1"/>
              <a:t>apploader</a:t>
            </a:r>
            <a:endParaRPr lang="en-US" altLang="zh-CN" dirty="0"/>
          </a:p>
          <a:p>
            <a:r>
              <a:rPr lang="zh-CN" altLang="en-US" dirty="0" smtClean="0"/>
              <a:t>加上参数 </a:t>
            </a:r>
            <a:r>
              <a:rPr lang="en-US" altLang="zh-CN" b="1" dirty="0"/>
              <a:t>-</a:t>
            </a:r>
            <a:r>
              <a:rPr lang="en-US" altLang="zh-CN" b="1" dirty="0" err="1"/>
              <a:t>Xbootclasspath</a:t>
            </a:r>
            <a:r>
              <a:rPr lang="en-US" altLang="zh-CN" b="1" dirty="0"/>
              <a:t>/</a:t>
            </a:r>
            <a:r>
              <a:rPr lang="en-US" altLang="zh-CN" b="1" dirty="0" err="1"/>
              <a:t>a:D</a:t>
            </a:r>
            <a:r>
              <a:rPr lang="en-US" altLang="zh-CN" b="1" dirty="0"/>
              <a:t>:/</a:t>
            </a:r>
            <a:r>
              <a:rPr lang="en-US" altLang="zh-CN" b="1" dirty="0" err="1" smtClean="0"/>
              <a:t>tmp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clz</a:t>
            </a:r>
            <a:endParaRPr lang="en-US" altLang="zh-CN" b="1" dirty="0" smtClean="0"/>
          </a:p>
          <a:p>
            <a:pPr lvl="1"/>
            <a:r>
              <a:rPr lang="en-US" altLang="zh-CN" dirty="0"/>
              <a:t>I am in </a:t>
            </a:r>
            <a:r>
              <a:rPr lang="en-US" altLang="zh-CN" dirty="0" err="1"/>
              <a:t>bootloader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此时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中不会加载</a:t>
            </a:r>
            <a:r>
              <a:rPr lang="en-US" altLang="zh-CN" dirty="0" err="1" smtClean="0"/>
              <a:t>HelloLoader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 am in </a:t>
            </a:r>
            <a:r>
              <a:rPr lang="en-US" altLang="zh-CN" dirty="0" err="1" smtClean="0"/>
              <a:t>apploader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中却没有加载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说明类加载是从上往下的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4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91" y="1917626"/>
            <a:ext cx="11665299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static void main(String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 throws Exception 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ClassLoader</a:t>
            </a:r>
            <a:r>
              <a:rPr lang="en-US" altLang="zh-CN" sz="1600" dirty="0"/>
              <a:t> cl=FindClassOrder2.class.getClassLoader();</a:t>
            </a:r>
          </a:p>
          <a:p>
            <a:r>
              <a:rPr lang="en-US" altLang="zh-CN" sz="1600" dirty="0"/>
              <a:t>	byte[] </a:t>
            </a:r>
            <a:r>
              <a:rPr lang="en-US" altLang="zh-CN" sz="1600" dirty="0" err="1"/>
              <a:t>bHelloLoader</a:t>
            </a:r>
            <a:r>
              <a:rPr lang="en-US" altLang="zh-CN" sz="1600" dirty="0"/>
              <a:t>=</a:t>
            </a:r>
            <a:r>
              <a:rPr lang="en-US" altLang="zh-CN" sz="1600" dirty="0" err="1"/>
              <a:t>loadClassBytes</a:t>
            </a:r>
            <a:r>
              <a:rPr lang="en-US" altLang="zh-CN" sz="1600" dirty="0"/>
              <a:t>("geym.jvm.ch6.findorder.HelloLoader");</a:t>
            </a:r>
          </a:p>
          <a:p>
            <a:r>
              <a:rPr lang="en-US" altLang="zh-CN" sz="1600" dirty="0"/>
              <a:t>	Method </a:t>
            </a:r>
            <a:r>
              <a:rPr lang="en-US" altLang="zh-CN" sz="1600" dirty="0" err="1"/>
              <a:t>md_defineClass</a:t>
            </a:r>
            <a:r>
              <a:rPr lang="en-US" altLang="zh-CN" sz="1600" dirty="0"/>
              <a:t>=</a:t>
            </a:r>
            <a:r>
              <a:rPr lang="en-US" altLang="zh-CN" sz="1600" dirty="0" err="1"/>
              <a:t>ClassLoader.class.getDeclaredMethod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defineClass</a:t>
            </a:r>
            <a:r>
              <a:rPr lang="en-US" altLang="zh-CN" sz="1600" dirty="0"/>
              <a:t>", byte[].</a:t>
            </a:r>
            <a:r>
              <a:rPr lang="en-US" altLang="zh-CN" sz="1600" dirty="0" err="1"/>
              <a:t>class,int.class,int.class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md_defineClass.setAccessible</a:t>
            </a:r>
            <a:r>
              <a:rPr lang="en-US" altLang="zh-CN" sz="1600" dirty="0"/>
              <a:t>(true);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md_defineClass.invoke</a:t>
            </a:r>
            <a:r>
              <a:rPr lang="en-US" altLang="zh-CN" sz="1600" dirty="0"/>
              <a:t>(cl, bHelloLoader,0,bHelloLoader.length);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md_defineClass.setAccessible</a:t>
            </a:r>
            <a:r>
              <a:rPr lang="en-US" altLang="zh-CN" sz="1600" dirty="0"/>
              <a:t>(false);</a:t>
            </a:r>
          </a:p>
          <a:p>
            <a:r>
              <a:rPr lang="en-US" altLang="zh-CN" sz="1600" dirty="0"/>
              <a:t>	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HelloLoader</a:t>
            </a:r>
            <a:r>
              <a:rPr lang="en-US" altLang="zh-CN" sz="1600" dirty="0"/>
              <a:t> loader = new </a:t>
            </a:r>
            <a:r>
              <a:rPr lang="en-US" altLang="zh-CN" sz="1600" dirty="0" err="1"/>
              <a:t>HelloLoader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loader.getClass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getClassLoader</a:t>
            </a:r>
            <a:r>
              <a:rPr lang="en-US" altLang="zh-CN" sz="1600" dirty="0"/>
              <a:t>());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loader.print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7692" y="1269554"/>
            <a:ext cx="3096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强制在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中加载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14" y="5302002"/>
            <a:ext cx="42626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-Xbootclasspath/a:D:/tmp/clz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818" y="5831884"/>
            <a:ext cx="42626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 am in </a:t>
            </a:r>
            <a:r>
              <a:rPr lang="en-US" altLang="zh-CN" dirty="0" err="1"/>
              <a:t>apploader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05806" y="3165002"/>
            <a:ext cx="63367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20852" y="5293782"/>
            <a:ext cx="518457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在查找类的时候，先在底层的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查找，是从下往上的。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能找到，就不会去上层加载器加载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0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766" y="3110404"/>
            <a:ext cx="892899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能否只用</a:t>
            </a:r>
            <a:r>
              <a:rPr lang="zh-CN" altLang="en-US" sz="2400" smtClean="0"/>
              <a:t>反射</a:t>
            </a:r>
            <a:r>
              <a:rPr lang="zh-CN" altLang="en-US" sz="2400"/>
              <a:t>，仿照上面</a:t>
            </a:r>
            <a:r>
              <a:rPr lang="zh-CN" altLang="en-US" sz="2400" dirty="0" smtClean="0"/>
              <a:t>的写法，将类注入启动</a:t>
            </a:r>
            <a:r>
              <a:rPr lang="en-US" altLang="zh-CN" sz="2400" dirty="0" err="1" smtClean="0"/>
              <a:t>ClassLoader</a:t>
            </a:r>
            <a:r>
              <a:rPr lang="zh-CN" altLang="en-US" sz="2400" dirty="0" smtClean="0"/>
              <a:t>呢？</a:t>
            </a:r>
            <a:endParaRPr lang="zh-CN" altLang="en-US" sz="2400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845766" y="1989634"/>
            <a:ext cx="792088" cy="72008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3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90" y="1449756"/>
            <a:ext cx="22860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88" y="1436402"/>
            <a:ext cx="5143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 descr="E:\win7_tmp\SNAGHTML18f87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5" y="1436402"/>
            <a:ext cx="542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98294" y="1487711"/>
            <a:ext cx="396044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双亲模式的问题：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顶层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，无法加载底层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的类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98294" y="3016840"/>
            <a:ext cx="39604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(rt.jar)</a:t>
            </a:r>
            <a:r>
              <a:rPr lang="zh-CN" altLang="en-US" dirty="0" smtClean="0"/>
              <a:t>如何加载应用的类？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598294" y="3573810"/>
            <a:ext cx="504056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javax.xml.parsers</a:t>
            </a:r>
            <a:r>
              <a:rPr lang="zh-CN" altLang="en-US" dirty="0" smtClean="0"/>
              <a:t>包中定义了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解析的类接口</a:t>
            </a:r>
            <a:endParaRPr lang="en-US" altLang="zh-CN" dirty="0" smtClean="0"/>
          </a:p>
          <a:p>
            <a:r>
              <a:rPr lang="en-US" altLang="zh-CN" dirty="0" smtClean="0"/>
              <a:t>Service Provider Interface SPI 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rt.jar </a:t>
            </a:r>
          </a:p>
          <a:p>
            <a:r>
              <a:rPr lang="zh-CN" altLang="en-US" dirty="0" smtClean="0"/>
              <a:t>即接口在启动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SPI</a:t>
            </a:r>
            <a:r>
              <a:rPr lang="zh-CN" altLang="en-US" dirty="0" smtClean="0"/>
              <a:t>的实现类，在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9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 </a:t>
            </a:r>
            <a:r>
              <a:rPr lang="en-US" altLang="zh-CN" dirty="0"/>
              <a:t>– </a:t>
            </a:r>
            <a:r>
              <a:rPr lang="zh-CN" altLang="en-US" dirty="0"/>
              <a:t>解决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Thread. </a:t>
            </a:r>
            <a:r>
              <a:rPr lang="en-US" altLang="zh-CN" dirty="0" err="1" smtClean="0"/>
              <a:t>setContextClassLoader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上下文加载器</a:t>
            </a:r>
            <a:endParaRPr lang="en-US" altLang="zh-CN" dirty="0" smtClean="0"/>
          </a:p>
          <a:p>
            <a:pPr lvl="1"/>
            <a:r>
              <a:rPr lang="zh-CN" altLang="en-US" dirty="0"/>
              <a:t>是一</a:t>
            </a:r>
            <a:r>
              <a:rPr lang="zh-CN" altLang="en-US" dirty="0" smtClean="0"/>
              <a:t>个</a:t>
            </a:r>
            <a:r>
              <a:rPr lang="zh-CN" altLang="en-US" b="1" dirty="0" smtClean="0">
                <a:solidFill>
                  <a:srgbClr val="FF0000"/>
                </a:solidFill>
              </a:rPr>
              <a:t>角色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用以解决顶层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无法访问底层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的类的问题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基本思想是，在顶层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中，传入底层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 </a:t>
            </a:r>
            <a:r>
              <a:rPr lang="en-US" altLang="zh-CN" dirty="0"/>
              <a:t>– </a:t>
            </a:r>
            <a:r>
              <a:rPr lang="zh-CN" altLang="en-US" dirty="0"/>
              <a:t>解决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710" y="1042611"/>
            <a:ext cx="70567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static </a:t>
            </a:r>
            <a:r>
              <a:rPr lang="en-US" altLang="zh-CN" sz="1200" dirty="0"/>
              <a:t>private Class </a:t>
            </a:r>
            <a:r>
              <a:rPr lang="en-US" altLang="zh-CN" sz="1200" dirty="0" err="1"/>
              <a:t>getProviderClass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ClassLoader</a:t>
            </a:r>
            <a:r>
              <a:rPr lang="en-US" altLang="zh-CN" sz="1200" dirty="0"/>
              <a:t> cl,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doFallback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useBSClsLoader</a:t>
            </a:r>
            <a:r>
              <a:rPr lang="en-US" altLang="zh-CN" sz="1200" dirty="0"/>
              <a:t>) throws </a:t>
            </a:r>
            <a:r>
              <a:rPr lang="en-US" altLang="zh-CN" sz="1200" dirty="0" err="1"/>
              <a:t>ClassNotFoundException</a:t>
            </a:r>
            <a:endParaRPr lang="en-US" altLang="zh-CN" sz="1200" dirty="0"/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try {</a:t>
            </a:r>
          </a:p>
          <a:p>
            <a:r>
              <a:rPr lang="en-US" altLang="zh-CN" sz="1200" dirty="0"/>
              <a:t>        if (cl == null) {</a:t>
            </a:r>
          </a:p>
          <a:p>
            <a:r>
              <a:rPr lang="en-US" altLang="zh-CN" sz="1200" dirty="0"/>
              <a:t>            if (</a:t>
            </a:r>
            <a:r>
              <a:rPr lang="en-US" altLang="zh-CN" sz="1200" dirty="0" err="1"/>
              <a:t>useBSClsLoader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            return </a:t>
            </a:r>
            <a:r>
              <a:rPr lang="en-US" altLang="zh-CN" sz="1200" dirty="0" err="1"/>
              <a:t>Class.forName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, true, </a:t>
            </a:r>
            <a:r>
              <a:rPr lang="en-US" altLang="zh-CN" sz="1200" dirty="0" err="1"/>
              <a:t>FactoryFinder.class.getClassLoader</a:t>
            </a:r>
            <a:r>
              <a:rPr lang="en-US" altLang="zh-CN" sz="1200" dirty="0"/>
              <a:t>());</a:t>
            </a:r>
          </a:p>
          <a:p>
            <a:r>
              <a:rPr lang="en-US" altLang="zh-CN" sz="1200" dirty="0"/>
              <a:t>            } else {</a:t>
            </a:r>
          </a:p>
          <a:p>
            <a:r>
              <a:rPr lang="en-US" altLang="zh-CN" sz="1200" dirty="0"/>
              <a:t>                cl = </a:t>
            </a:r>
            <a:r>
              <a:rPr lang="en-US" altLang="zh-CN" sz="1200" dirty="0" err="1"/>
              <a:t>ss.getContextClassLoader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        if (cl == null) {</a:t>
            </a:r>
          </a:p>
          <a:p>
            <a:r>
              <a:rPr lang="en-US" altLang="zh-CN" sz="1200" dirty="0"/>
              <a:t>                    throw new </a:t>
            </a:r>
            <a:r>
              <a:rPr lang="en-US" altLang="zh-CN" sz="1200" dirty="0" err="1"/>
              <a:t>ClassNotFoundException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        }</a:t>
            </a:r>
          </a:p>
          <a:p>
            <a:r>
              <a:rPr lang="en-US" altLang="zh-CN" sz="1200" dirty="0"/>
              <a:t>                else {</a:t>
            </a:r>
          </a:p>
          <a:p>
            <a:r>
              <a:rPr lang="en-US" altLang="zh-CN" sz="1200" dirty="0"/>
              <a:t>                    </a:t>
            </a:r>
            <a:r>
              <a:rPr lang="en-US" altLang="zh-CN" sz="1200" b="1" dirty="0"/>
              <a:t>return </a:t>
            </a:r>
            <a:r>
              <a:rPr lang="en-US" altLang="zh-CN" sz="1200" b="1" dirty="0" err="1"/>
              <a:t>cl.loadClass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className</a:t>
            </a:r>
            <a:r>
              <a:rPr lang="en-US" altLang="zh-CN" sz="1200" b="1" dirty="0" smtClean="0"/>
              <a:t>); //</a:t>
            </a:r>
            <a:r>
              <a:rPr lang="zh-CN" altLang="en-US" sz="1200" b="1" dirty="0" smtClean="0"/>
              <a:t>使用上下文</a:t>
            </a:r>
            <a:r>
              <a:rPr lang="en-US" altLang="zh-CN" sz="1200" b="1" dirty="0" err="1" smtClean="0"/>
              <a:t>ClassLoader</a:t>
            </a:r>
            <a:endParaRPr lang="en-US" altLang="zh-CN" sz="1200" b="1" dirty="0"/>
          </a:p>
          <a:p>
            <a:r>
              <a:rPr lang="en-US" altLang="zh-CN" sz="1200" dirty="0"/>
              <a:t>                }</a:t>
            </a:r>
          </a:p>
          <a:p>
            <a:r>
              <a:rPr lang="en-US" altLang="zh-CN" sz="1200" dirty="0"/>
              <a:t>            }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else {</a:t>
            </a:r>
          </a:p>
          <a:p>
            <a:r>
              <a:rPr lang="en-US" altLang="zh-CN" sz="1200" dirty="0"/>
              <a:t>            return </a:t>
            </a:r>
            <a:r>
              <a:rPr lang="en-US" altLang="zh-CN" sz="1200" dirty="0" err="1"/>
              <a:t>cl.loadClass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catch (</a:t>
            </a:r>
            <a:r>
              <a:rPr lang="en-US" altLang="zh-CN" sz="1200" dirty="0" err="1"/>
              <a:t>ClassNotFoundException</a:t>
            </a:r>
            <a:r>
              <a:rPr lang="en-US" altLang="zh-CN" sz="1200" dirty="0"/>
              <a:t> e1) {</a:t>
            </a:r>
          </a:p>
          <a:p>
            <a:r>
              <a:rPr lang="en-US" altLang="zh-CN" sz="1200" dirty="0"/>
              <a:t>        if (</a:t>
            </a:r>
            <a:r>
              <a:rPr lang="en-US" altLang="zh-CN" sz="1200" dirty="0" err="1"/>
              <a:t>doFallback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        // Use current class loader - should always be bootstrap CL</a:t>
            </a:r>
          </a:p>
          <a:p>
            <a:r>
              <a:rPr lang="en-US" altLang="zh-CN" sz="1200" dirty="0"/>
              <a:t>            return </a:t>
            </a:r>
            <a:r>
              <a:rPr lang="en-US" altLang="zh-CN" sz="1200" dirty="0" err="1"/>
              <a:t>Class.forName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, true, </a:t>
            </a:r>
            <a:r>
              <a:rPr lang="en-US" altLang="zh-CN" sz="1200" dirty="0" err="1"/>
              <a:t>FactoryFinder.class.getClassLoader</a:t>
            </a:r>
            <a:r>
              <a:rPr lang="en-US" altLang="zh-CN" sz="1200" dirty="0"/>
              <a:t>());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…..</a:t>
            </a:r>
            <a:endParaRPr lang="en-US" altLang="zh-C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830542" y="1269554"/>
            <a:ext cx="374441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代码来自于</a:t>
            </a:r>
            <a:endParaRPr lang="en-US" altLang="zh-CN" dirty="0" smtClean="0"/>
          </a:p>
          <a:p>
            <a:r>
              <a:rPr lang="en-US" altLang="zh-CN" dirty="0" err="1" smtClean="0"/>
              <a:t>javax.xml.parsers.FactoryFinder</a:t>
            </a:r>
            <a:endParaRPr lang="en-US" altLang="zh-CN" dirty="0" smtClean="0"/>
          </a:p>
          <a:p>
            <a:r>
              <a:rPr lang="zh-CN" altLang="en-US" dirty="0" smtClean="0"/>
              <a:t>展示如何在启动类加载器加载</a:t>
            </a:r>
            <a:r>
              <a:rPr lang="en-US" altLang="zh-CN" dirty="0" err="1" smtClean="0"/>
              <a:t>AppLoader</a:t>
            </a:r>
            <a:r>
              <a:rPr lang="zh-CN" altLang="en-US" dirty="0" smtClean="0"/>
              <a:t>的类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30542" y="2981602"/>
            <a:ext cx="37444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上下文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可以突破双亲模式的局限性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5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双亲模式的破坏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双亲模式是默认的模式，但不是必须这么做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Tomcat</a:t>
            </a:r>
            <a:r>
              <a:rPr lang="zh-CN" altLang="en-US" dirty="0" smtClean="0"/>
              <a:t>的</a:t>
            </a:r>
            <a:r>
              <a:rPr lang="en-US" altLang="zh-CN" dirty="0" err="1"/>
              <a:t>WebappClassLoader</a:t>
            </a:r>
            <a:r>
              <a:rPr lang="en-US" altLang="zh-CN" dirty="0"/>
              <a:t> </a:t>
            </a:r>
            <a:r>
              <a:rPr lang="zh-CN" altLang="en-US" dirty="0" smtClean="0"/>
              <a:t>就会先加载自己的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，找不到再委托</a:t>
            </a:r>
            <a:r>
              <a:rPr lang="en-US" altLang="zh-CN" dirty="0" smtClean="0"/>
              <a:t>parent</a:t>
            </a:r>
          </a:p>
          <a:p>
            <a:pPr lvl="1"/>
            <a:r>
              <a:rPr lang="en-US" altLang="zh-CN" dirty="0" err="1" smtClean="0"/>
              <a:t>OSGi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形成网状结构，根据需要自由加载</a:t>
            </a:r>
            <a:r>
              <a:rPr lang="en-US" altLang="zh-CN" dirty="0" smtClean="0"/>
              <a:t>Class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6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zh-CN" altLang="en-US" dirty="0" smtClean="0"/>
              <a:t>破坏双亲模式例子</a:t>
            </a:r>
            <a:r>
              <a:rPr lang="en-US" altLang="zh-CN" dirty="0" smtClean="0"/>
              <a:t>-  </a:t>
            </a:r>
            <a:r>
              <a:rPr lang="zh-CN" altLang="en-US" dirty="0" smtClean="0"/>
              <a:t>先从底层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236" y="2565698"/>
            <a:ext cx="1000911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protected synchronized Class&lt;?&gt; </a:t>
            </a:r>
            <a:r>
              <a:rPr lang="en-US" altLang="zh-CN" b="1" dirty="0" err="1"/>
              <a:t>loadClass</a:t>
            </a:r>
            <a:r>
              <a:rPr lang="en-US" altLang="zh-CN" dirty="0"/>
              <a:t>(String name, </a:t>
            </a:r>
            <a:r>
              <a:rPr lang="en-US" altLang="zh-CN" dirty="0" err="1"/>
              <a:t>boolean</a:t>
            </a:r>
            <a:r>
              <a:rPr lang="en-US" altLang="zh-CN" dirty="0"/>
              <a:t> resolve) throws </a:t>
            </a:r>
            <a:r>
              <a:rPr lang="en-US" altLang="zh-CN" dirty="0" err="1"/>
              <a:t>ClassNotFoundException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// First, check if the class has already been loaded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Class re=</a:t>
            </a:r>
            <a:r>
              <a:rPr lang="en-US" altLang="zh-CN" b="1" dirty="0" err="1"/>
              <a:t>findClass</a:t>
            </a:r>
            <a:r>
              <a:rPr lang="en-US" altLang="zh-CN" b="1" dirty="0"/>
              <a:t>(name);</a:t>
            </a:r>
          </a:p>
          <a:p>
            <a:r>
              <a:rPr lang="en-US" altLang="zh-CN" dirty="0"/>
              <a:t>    if(re==null){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无法载入类</a:t>
            </a:r>
            <a:r>
              <a:rPr lang="en-US" altLang="zh-CN" dirty="0" smtClean="0"/>
              <a:t>:”+</a:t>
            </a:r>
            <a:r>
              <a:rPr lang="en-US" altLang="zh-CN" dirty="0"/>
              <a:t>name</a:t>
            </a:r>
            <a:r>
              <a:rPr lang="en-US" altLang="zh-CN" dirty="0" smtClean="0"/>
              <a:t>+“ </a:t>
            </a:r>
            <a:r>
              <a:rPr lang="zh-CN" altLang="en-US" dirty="0" smtClean="0"/>
              <a:t>需要请求父加载器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super.loadClass</a:t>
            </a:r>
            <a:r>
              <a:rPr lang="en-US" altLang="zh-CN" dirty="0"/>
              <a:t>(</a:t>
            </a:r>
            <a:r>
              <a:rPr lang="en-US" altLang="zh-CN" dirty="0" err="1"/>
              <a:t>name,resolve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re;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236" y="2014098"/>
            <a:ext cx="34038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OrderClassLoader</a:t>
            </a:r>
            <a:r>
              <a:rPr lang="zh-CN" altLang="en-US" dirty="0" smtClean="0"/>
              <a:t>的部分实现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0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1254484" y="1269554"/>
            <a:ext cx="8451775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protected Class&lt;?&gt; </a:t>
            </a:r>
            <a:r>
              <a:rPr lang="en-US" altLang="zh-CN" sz="1400" b="1" dirty="0" err="1">
                <a:solidFill>
                  <a:srgbClr val="FF0000"/>
                </a:solidFill>
              </a:rPr>
              <a:t>findClass</a:t>
            </a:r>
            <a:r>
              <a:rPr lang="en-US" altLang="zh-CN" sz="1400" dirty="0"/>
              <a:t>(String 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) throws </a:t>
            </a:r>
            <a:r>
              <a:rPr lang="en-US" altLang="zh-CN" sz="1400" dirty="0" err="1"/>
              <a:t>ClassNotFoundException</a:t>
            </a:r>
            <a:r>
              <a:rPr lang="en-US" altLang="zh-CN" sz="1400" dirty="0"/>
              <a:t> {</a:t>
            </a:r>
            <a:endParaRPr lang="en-US" altLang="zh-CN" sz="1400" dirty="0" smtClean="0"/>
          </a:p>
          <a:p>
            <a:r>
              <a:rPr lang="en-US" altLang="zh-CN" sz="1400" dirty="0" smtClean="0"/>
              <a:t>Class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this.findLoadedClass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if (null ==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    try {</a:t>
            </a:r>
          </a:p>
          <a:p>
            <a:r>
              <a:rPr lang="en-US" altLang="zh-CN" sz="1400" dirty="0"/>
              <a:t>        String </a:t>
            </a:r>
            <a:r>
              <a:rPr lang="en-US" altLang="zh-CN" sz="1400" dirty="0" err="1"/>
              <a:t>classFile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getClassFile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FileInputStream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fis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FileInputStream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classFile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FileChannel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fileC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fis.getChannel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ByteArrayOutputStream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baos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ByteArrayOutputStream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WritableByteChannel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outC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Channels.newChannel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baos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ByteBuffer</a:t>
            </a:r>
            <a:r>
              <a:rPr lang="en-US" altLang="zh-CN" sz="1400" dirty="0"/>
              <a:t> buffer = </a:t>
            </a:r>
            <a:r>
              <a:rPr lang="en-US" altLang="zh-CN" sz="1400" dirty="0" err="1"/>
              <a:t>ByteBuffer.allocateDirect</a:t>
            </a:r>
            <a:r>
              <a:rPr lang="en-US" altLang="zh-CN" sz="1400" dirty="0"/>
              <a:t>(1024);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省略部分代码</a:t>
            </a:r>
            <a:endParaRPr lang="en-US" altLang="zh-CN" sz="1400" dirty="0" smtClean="0"/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/>
              <a:t>fis.close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 byte[] bytes = </a:t>
            </a:r>
            <a:r>
              <a:rPr lang="en-US" altLang="zh-CN" sz="1400" dirty="0" err="1"/>
              <a:t>baos.toByteArray</a:t>
            </a:r>
            <a:r>
              <a:rPr lang="en-US" altLang="zh-CN" sz="1400" dirty="0"/>
              <a:t>();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defineClass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, bytes, 0, </a:t>
            </a:r>
            <a:r>
              <a:rPr lang="en-US" altLang="zh-CN" sz="1400" dirty="0" err="1"/>
              <a:t>bytes.length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} catch (</a:t>
            </a:r>
            <a:r>
              <a:rPr lang="en-US" altLang="zh-CN" sz="1400" dirty="0" err="1"/>
              <a:t>FileNotFoundException</a:t>
            </a:r>
            <a:r>
              <a:rPr lang="en-US" altLang="zh-CN" sz="1400" dirty="0"/>
              <a:t> e)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e.printStackTrace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} catch (</a:t>
            </a:r>
            <a:r>
              <a:rPr lang="en-US" altLang="zh-CN" sz="1400" dirty="0" err="1"/>
              <a:t>IOException</a:t>
            </a:r>
            <a:r>
              <a:rPr lang="en-US" altLang="zh-CN" sz="1400" dirty="0"/>
              <a:t> e)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e.printStackTrace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return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5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718" y="1269554"/>
            <a:ext cx="784887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OrderClassLoader</a:t>
            </a:r>
            <a:r>
              <a:rPr lang="en-US" altLang="zh-CN" dirty="0"/>
              <a:t> </a:t>
            </a:r>
            <a:r>
              <a:rPr lang="en-US" altLang="zh-CN" dirty="0" err="1"/>
              <a:t>myLoader</a:t>
            </a:r>
            <a:r>
              <a:rPr lang="en-US" altLang="zh-CN" dirty="0"/>
              <a:t>=new </a:t>
            </a:r>
            <a:r>
              <a:rPr lang="en-US" altLang="zh-CN" dirty="0" err="1"/>
              <a:t>OrderClassLoader</a:t>
            </a:r>
            <a:r>
              <a:rPr lang="en-US" altLang="zh-CN" dirty="0"/>
              <a:t>("D:/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clz</a:t>
            </a:r>
            <a:r>
              <a:rPr lang="en-US" altLang="zh-CN" dirty="0"/>
              <a:t>/");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clz</a:t>
            </a:r>
            <a:r>
              <a:rPr lang="en-US" altLang="zh-CN" dirty="0"/>
              <a:t>=</a:t>
            </a:r>
            <a:r>
              <a:rPr lang="en-US" altLang="zh-CN" dirty="0" err="1"/>
              <a:t>myLoader.loadClass</a:t>
            </a:r>
            <a:r>
              <a:rPr lang="en-US" altLang="zh-CN" dirty="0"/>
              <a:t>("geym.jvm.ch6.classloader.DemoA");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clz.getClassLoader</a:t>
            </a:r>
            <a:r>
              <a:rPr lang="en-US" altLang="zh-CN" dirty="0"/>
              <a:t>());</a:t>
            </a:r>
          </a:p>
          <a:p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("==== Class Loader Tree ====");</a:t>
            </a:r>
          </a:p>
          <a:p>
            <a:r>
              <a:rPr lang="en-US" altLang="zh-CN" dirty="0" err="1"/>
              <a:t>ClassLoader</a:t>
            </a:r>
            <a:r>
              <a:rPr lang="en-US" altLang="zh-CN" dirty="0"/>
              <a:t> cl=</a:t>
            </a:r>
            <a:r>
              <a:rPr lang="en-US" altLang="zh-CN" dirty="0" err="1"/>
              <a:t>myLoader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while(cl!=null){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(cl);</a:t>
            </a:r>
          </a:p>
          <a:p>
            <a:r>
              <a:rPr lang="en-US" altLang="zh-CN" dirty="0"/>
              <a:t>    cl=</a:t>
            </a:r>
            <a:r>
              <a:rPr lang="en-US" altLang="zh-CN" dirty="0" err="1"/>
              <a:t>cl.getParent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9982" y="3682804"/>
            <a:ext cx="8928992" cy="25853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u="sng" dirty="0" err="1"/>
              <a:t>java.io.FileNotFoundException</a:t>
            </a:r>
            <a:r>
              <a:rPr lang="en-US" altLang="zh-CN" sz="1600" u="sng" dirty="0"/>
              <a:t>: D:\tmp\clz\java\lang\Object.class (</a:t>
            </a:r>
            <a:r>
              <a:rPr lang="zh-CN" altLang="en-US" sz="1600" u="sng" dirty="0"/>
              <a:t>系统找不到指定的路径。</a:t>
            </a:r>
            <a:r>
              <a:rPr lang="en-US" altLang="zh-CN" sz="1600" u="sng" dirty="0"/>
              <a:t>)</a:t>
            </a:r>
          </a:p>
          <a:p>
            <a:r>
              <a:rPr lang="en-US" altLang="zh-CN" sz="1600" u="sng" dirty="0"/>
              <a:t>	at </a:t>
            </a:r>
            <a:r>
              <a:rPr lang="en-US" altLang="zh-CN" sz="1600" u="sng" dirty="0" err="1"/>
              <a:t>java.io.FileInputStream.open</a:t>
            </a:r>
            <a:r>
              <a:rPr lang="en-US" altLang="zh-CN" sz="1600" u="sng" dirty="0"/>
              <a:t>(Native Method)</a:t>
            </a:r>
          </a:p>
          <a:p>
            <a:r>
              <a:rPr lang="en-US" altLang="zh-CN" sz="1600" u="sng" dirty="0"/>
              <a:t>	.....</a:t>
            </a:r>
          </a:p>
          <a:p>
            <a:r>
              <a:rPr lang="en-US" altLang="zh-CN" sz="1600" u="sng" dirty="0"/>
              <a:t>	at geym.jvm.ch6.classloader.ClassLoaderTest.main(ClassLoaderTest.java:7)</a:t>
            </a:r>
          </a:p>
          <a:p>
            <a:r>
              <a:rPr lang="zh-CN" altLang="en-US" sz="1600" b="1" u="sng" dirty="0">
                <a:solidFill>
                  <a:srgbClr val="FF0000"/>
                </a:solidFill>
              </a:rPr>
              <a:t>无法载入类</a:t>
            </a:r>
            <a:r>
              <a:rPr lang="en-US" altLang="zh-CN" sz="1600" b="1" u="sng" dirty="0">
                <a:solidFill>
                  <a:srgbClr val="FF0000"/>
                </a:solidFill>
              </a:rPr>
              <a:t>: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java.lang.Object</a:t>
            </a:r>
            <a:r>
              <a:rPr lang="zh-CN" altLang="en-US" sz="1600" b="1" u="sng" dirty="0">
                <a:solidFill>
                  <a:srgbClr val="FF0000"/>
                </a:solidFill>
              </a:rPr>
              <a:t>需要请求父加载器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r>
              <a:rPr lang="en-US" altLang="zh-CN" sz="1600" b="1" u="sng" dirty="0">
                <a:solidFill>
                  <a:srgbClr val="FF0000"/>
                </a:solidFill>
              </a:rPr>
              <a:t>geym.jvm.ch6.classloader.OrderClassLoader@18f5824</a:t>
            </a:r>
          </a:p>
          <a:p>
            <a:r>
              <a:rPr lang="en-US" altLang="zh-CN" sz="1600" u="sng" dirty="0"/>
              <a:t>==== Class Loader Tree ====</a:t>
            </a:r>
          </a:p>
          <a:p>
            <a:r>
              <a:rPr lang="en-US" altLang="zh-CN" sz="1600" u="sng" dirty="0"/>
              <a:t>geym.jvm.ch6.classloader.OrderClassLoader@18f5824</a:t>
            </a:r>
          </a:p>
          <a:p>
            <a:r>
              <a:rPr lang="en-US" altLang="zh-CN" sz="1600" u="sng" dirty="0"/>
              <a:t>sun.misc.Launcher$AppClassLoader@f4f44a</a:t>
            </a:r>
          </a:p>
          <a:p>
            <a:r>
              <a:rPr lang="en-US" altLang="zh-CN" sz="1600" u="sng" dirty="0"/>
              <a:t>sun.misc.Launcher$ExtClassLoader@1d256fa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8622630" y="1557586"/>
            <a:ext cx="2952328" cy="1584176"/>
          </a:xfrm>
          <a:prstGeom prst="wedgeRectCallout">
            <a:avLst>
              <a:gd name="adj1" fmla="val -54952"/>
              <a:gd name="adj2" fmla="val 90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因为先从</a:t>
            </a:r>
            <a:r>
              <a:rPr lang="en-US" altLang="zh-CN" sz="1600" dirty="0" err="1" smtClean="0"/>
              <a:t>OrderClassLoader</a:t>
            </a:r>
            <a:r>
              <a:rPr lang="zh-CN" altLang="en-US" sz="1600" dirty="0" smtClean="0"/>
              <a:t>加载，找不到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，之后使用</a:t>
            </a:r>
            <a:r>
              <a:rPr lang="en-US" altLang="zh-CN" sz="1600" dirty="0" err="1" smtClean="0"/>
              <a:t>appLoader</a:t>
            </a:r>
            <a:r>
              <a:rPr lang="zh-CN" altLang="en-US" sz="1600" dirty="0" smtClean="0"/>
              <a:t>加载</a:t>
            </a:r>
            <a:r>
              <a:rPr lang="en-US" altLang="zh-CN" sz="1600" dirty="0" smtClean="0"/>
              <a:t>Object</a:t>
            </a:r>
            <a:endParaRPr lang="zh-CN" altLang="en-US" sz="1600" dirty="0"/>
          </a:p>
        </p:txBody>
      </p:sp>
      <p:sp>
        <p:nvSpPr>
          <p:cNvPr id="7" name="矩形标注 6"/>
          <p:cNvSpPr/>
          <p:nvPr/>
        </p:nvSpPr>
        <p:spPr>
          <a:xfrm>
            <a:off x="387740" y="4420016"/>
            <a:ext cx="2088232" cy="1080120"/>
          </a:xfrm>
          <a:prstGeom prst="wedgeRectCallout">
            <a:avLst>
              <a:gd name="adj1" fmla="val 67655"/>
              <a:gd name="adj2" fmla="val 14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DemoA</a:t>
            </a:r>
            <a:r>
              <a:rPr lang="zh-CN" altLang="en-US" sz="1400" dirty="0" smtClean="0"/>
              <a:t>在</a:t>
            </a:r>
            <a:r>
              <a:rPr lang="en-US" altLang="zh-CN" sz="1400" dirty="0" err="1" smtClean="0"/>
              <a:t>ClassPath</a:t>
            </a:r>
            <a:r>
              <a:rPr lang="zh-CN" altLang="en-US" sz="1400" dirty="0" smtClean="0"/>
              <a:t>中，但由</a:t>
            </a:r>
            <a:r>
              <a:rPr lang="en-US" altLang="zh-CN" sz="1400" dirty="0" err="1" smtClean="0"/>
              <a:t>OrderClassLoader</a:t>
            </a:r>
            <a:r>
              <a:rPr lang="zh-CN" altLang="en-US" sz="1400" dirty="0" smtClean="0"/>
              <a:t>加载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05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中</a:t>
            </a:r>
            <a:r>
              <a:rPr lang="en-US" altLang="zh-CN" dirty="0" err="1"/>
              <a:t>ClassLoader</a:t>
            </a:r>
            <a:r>
              <a:rPr lang="zh-CN" altLang="en-US" dirty="0"/>
              <a:t>默认设计模式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734" y="2709714"/>
            <a:ext cx="727280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sun.misc.Launcher$AppClassLoader@b23210</a:t>
            </a:r>
          </a:p>
          <a:p>
            <a:r>
              <a:rPr lang="en-US" altLang="zh-CN" dirty="0"/>
              <a:t>==== Class Loader Tree ====</a:t>
            </a:r>
          </a:p>
          <a:p>
            <a:r>
              <a:rPr lang="en-US" altLang="zh-CN" dirty="0"/>
              <a:t>geym.jvm.ch6.classloader.OrderClassLoader@290fbc</a:t>
            </a:r>
          </a:p>
          <a:p>
            <a:r>
              <a:rPr lang="en-US" altLang="zh-CN" dirty="0"/>
              <a:t>sun.misc.Launcher$AppClassLoader@b23210</a:t>
            </a:r>
          </a:p>
          <a:p>
            <a:r>
              <a:rPr lang="en-US" altLang="zh-CN" dirty="0"/>
              <a:t>sun.misc.Launcher$ExtClassLoader@f4f44a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734" y="1413570"/>
            <a:ext cx="6336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OrderClassLoader</a:t>
            </a:r>
            <a:r>
              <a:rPr lang="zh-CN" altLang="en-US" dirty="0" smtClean="0"/>
              <a:t>不重载</a:t>
            </a:r>
            <a:r>
              <a:rPr lang="en-US" altLang="zh-CN" dirty="0" err="1" smtClean="0"/>
              <a:t>loadClass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，只重载</a:t>
            </a:r>
            <a:r>
              <a:rPr lang="en-US" altLang="zh-CN" dirty="0" err="1" smtClean="0"/>
              <a:t>findClass</a:t>
            </a:r>
            <a:r>
              <a:rPr lang="zh-CN" altLang="en-US" dirty="0" smtClean="0"/>
              <a:t>，那么程序输出为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8478614" y="1413570"/>
            <a:ext cx="2808312" cy="1296144"/>
          </a:xfrm>
          <a:prstGeom prst="wedgeRectCallout">
            <a:avLst>
              <a:gd name="adj1" fmla="val -149339"/>
              <a:gd name="adj2" fmla="val 65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DemoA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AppClassLoader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9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含义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当一个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被替换后，系统无需重启，替换的类立即生效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lvl="2"/>
            <a:r>
              <a:rPr lang="en-US" altLang="zh-CN" dirty="0"/>
              <a:t>geym.jvm.ch6.hot.CVersionA</a:t>
            </a:r>
            <a:endParaRPr lang="en-US" altLang="zh-CN" dirty="0" smtClean="0"/>
          </a:p>
          <a:p>
            <a:pPr marL="544662" lvl="1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69902" y="2925738"/>
            <a:ext cx="792088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CVersionA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public void </a:t>
            </a:r>
            <a:r>
              <a:rPr lang="en-US" altLang="zh-CN" sz="1600" dirty="0" err="1"/>
              <a:t>sayHello</a:t>
            </a:r>
            <a:r>
              <a:rPr lang="en-US" altLang="zh-CN" sz="1600" dirty="0"/>
              <a:t>() 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("hello world! (version 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)");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46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热替换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DoopRun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不停调用</a:t>
            </a:r>
            <a:r>
              <a:rPr lang="en-US" altLang="zh-CN" sz="2000" dirty="0" err="1"/>
              <a:t>CVersionA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.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sayHello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方法，因此有输出：</a:t>
            </a:r>
            <a:endParaRPr lang="en-US" altLang="zh-CN" sz="2000" dirty="0" smtClean="0"/>
          </a:p>
          <a:p>
            <a:pPr lvl="1"/>
            <a:r>
              <a:rPr lang="en-US" altLang="zh-CN" dirty="0"/>
              <a:t>hello world! (version 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/>
              <a:t>DoopRun</a:t>
            </a:r>
            <a:r>
              <a:rPr lang="en-US" altLang="zh-CN" dirty="0"/>
              <a:t> </a:t>
            </a:r>
            <a:r>
              <a:rPr lang="zh-CN" altLang="en-US" dirty="0" smtClean="0"/>
              <a:t>的运行过程中，替换</a:t>
            </a:r>
            <a:r>
              <a:rPr lang="en-US" altLang="zh-CN" sz="1800" dirty="0" err="1"/>
              <a:t>CVersionA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为：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替换后，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DoopRun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的输出变为</a:t>
            </a:r>
            <a:endParaRPr lang="en-US" altLang="zh-CN" sz="1800" dirty="0" smtClean="0"/>
          </a:p>
          <a:p>
            <a:pPr lvl="1"/>
            <a:r>
              <a:rPr lang="en-US" altLang="zh-CN" sz="1600" dirty="0"/>
              <a:t>hello world! (version </a:t>
            </a:r>
            <a:r>
              <a:rPr lang="en-US" altLang="zh-CN" sz="1600" dirty="0" smtClean="0"/>
              <a:t>B)</a:t>
            </a: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3838" y="2781722"/>
            <a:ext cx="792088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CVersionA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public void </a:t>
            </a:r>
            <a:r>
              <a:rPr lang="en-US" altLang="zh-CN" sz="1600" dirty="0" err="1"/>
              <a:t>sayHello</a:t>
            </a:r>
            <a:r>
              <a:rPr lang="en-US" altLang="zh-CN" sz="1600" dirty="0"/>
              <a:t>() 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("hello world! (version </a:t>
            </a:r>
            <a:r>
              <a:rPr lang="en-US" altLang="zh-CN" sz="1600" dirty="0" smtClean="0">
                <a:solidFill>
                  <a:srgbClr val="FF0000"/>
                </a:solidFill>
              </a:rPr>
              <a:t>B</a:t>
            </a:r>
            <a:r>
              <a:rPr lang="en-US" altLang="zh-CN" sz="1600" dirty="0" smtClean="0"/>
              <a:t>)");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02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类装载器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/>
              <a:t>装载验证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/>
              <a:t>什么是类装载器</a:t>
            </a:r>
            <a:r>
              <a:rPr lang="en-US" altLang="zh-CN" dirty="0" err="1" smtClean="0"/>
              <a:t>ClassLoader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默认设计模式</a:t>
            </a:r>
            <a:endParaRPr lang="en-US" altLang="zh-CN" dirty="0" smtClean="0"/>
          </a:p>
          <a:p>
            <a:r>
              <a:rPr lang="zh-CN" altLang="en-US" dirty="0" smtClean="0"/>
              <a:t>打破常规模式</a:t>
            </a:r>
            <a:endParaRPr lang="en-US" altLang="zh-CN" dirty="0" smtClean="0"/>
          </a:p>
          <a:p>
            <a:r>
              <a:rPr lang="zh-CN" altLang="en-US" dirty="0"/>
              <a:t>热</a:t>
            </a:r>
            <a:r>
              <a:rPr lang="zh-CN" altLang="en-US" dirty="0" smtClean="0"/>
              <a:t>替换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3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5846" y="2781722"/>
            <a:ext cx="783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没有做不到，只有想不到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endParaRPr lang="en-US" altLang="zh-CN" dirty="0" smtClean="0"/>
          </a:p>
          <a:p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</a:t>
            </a:r>
            <a:endParaRPr lang="en-US" altLang="zh-CN" dirty="0" smtClean="0"/>
          </a:p>
          <a:p>
            <a:r>
              <a:rPr lang="zh-CN" altLang="en-US" dirty="0"/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1252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</a:t>
            </a:r>
            <a:r>
              <a:rPr lang="zh-CN" altLang="en-US" dirty="0" smtClean="0"/>
              <a:t>流程 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装载类的第一个阶段</a:t>
            </a:r>
            <a:endParaRPr lang="en-US" altLang="zh-CN" dirty="0" smtClean="0"/>
          </a:p>
          <a:p>
            <a:r>
              <a:rPr lang="zh-CN" altLang="en-US" dirty="0" smtClean="0"/>
              <a:t>取得类的二进制流</a:t>
            </a:r>
            <a:endParaRPr lang="en-US" altLang="zh-CN" dirty="0" smtClean="0"/>
          </a:p>
          <a:p>
            <a:r>
              <a:rPr lang="zh-CN" altLang="en-US" dirty="0" smtClean="0"/>
              <a:t>转为方法区数据结构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堆中生成对应的</a:t>
            </a:r>
            <a:r>
              <a:rPr lang="en-US" altLang="zh-CN" dirty="0" err="1" smtClean="0"/>
              <a:t>java.lang.Class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 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1197546"/>
            <a:ext cx="5708139" cy="5041187"/>
          </a:xfrm>
        </p:spPr>
        <p:txBody>
          <a:bodyPr/>
          <a:lstStyle/>
          <a:p>
            <a:r>
              <a:rPr lang="zh-CN" altLang="en-US" dirty="0"/>
              <a:t>链接</a:t>
            </a:r>
            <a:r>
              <a:rPr lang="en-US" altLang="zh-CN" dirty="0"/>
              <a:t>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目的：保证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流的格式是正确的</a:t>
            </a:r>
            <a:endParaRPr lang="en-US" altLang="zh-CN" dirty="0" smtClean="0"/>
          </a:p>
          <a:p>
            <a:pPr lvl="2"/>
            <a:r>
              <a:rPr lang="zh-CN" altLang="en-US" dirty="0"/>
              <a:t>文件</a:t>
            </a:r>
            <a:r>
              <a:rPr lang="zh-CN" altLang="en-US" dirty="0" smtClean="0"/>
              <a:t>格式的验证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是否以</a:t>
            </a:r>
            <a:r>
              <a:rPr lang="en-US" altLang="zh-CN" dirty="0" smtClean="0"/>
              <a:t>0xCAFEBABE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版本号是否合理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元数据验证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是否有父类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继承了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类？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非抽象类实现了所有的抽象方法</a:t>
            </a:r>
            <a:endParaRPr lang="en-US" altLang="zh-CN" dirty="0" smtClean="0"/>
          </a:p>
          <a:p>
            <a:pPr lvl="2"/>
            <a:r>
              <a:rPr lang="zh-CN" altLang="en-US" dirty="0"/>
              <a:t>字节</a:t>
            </a:r>
            <a:r>
              <a:rPr lang="zh-CN" altLang="en-US" dirty="0" smtClean="0"/>
              <a:t>码验证 </a:t>
            </a:r>
            <a:r>
              <a:rPr lang="en-US" altLang="zh-CN" dirty="0" smtClean="0"/>
              <a:t>(</a:t>
            </a:r>
            <a:r>
              <a:rPr lang="zh-CN" altLang="en-US" dirty="0" smtClean="0"/>
              <a:t>很复杂</a:t>
            </a:r>
            <a:r>
              <a:rPr lang="en-US" altLang="zh-CN" dirty="0" smtClean="0"/>
              <a:t>)</a:t>
            </a:r>
          </a:p>
          <a:p>
            <a:pPr lvl="3"/>
            <a:r>
              <a:rPr lang="zh-CN" altLang="en-US" dirty="0" smtClean="0"/>
              <a:t>运行检查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栈数据类型和操作码数据参数吻合</a:t>
            </a:r>
            <a:endParaRPr lang="en-US" altLang="zh-CN" dirty="0" smtClean="0"/>
          </a:p>
          <a:p>
            <a:pPr lvl="3"/>
            <a:r>
              <a:rPr lang="zh-CN" altLang="en-US" dirty="0"/>
              <a:t>跳</a:t>
            </a:r>
            <a:r>
              <a:rPr lang="zh-CN" altLang="en-US" dirty="0" smtClean="0"/>
              <a:t>转指令指定到合理的位置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742310" y="1197546"/>
            <a:ext cx="5708139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 smtClean="0"/>
              <a:t>符号引用验证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常量池中描述类是否存在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访问的方法或字段是否存在且有足够的权限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 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  <a:r>
              <a:rPr lang="en-US" altLang="zh-CN" dirty="0"/>
              <a:t> -&gt; 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分配内存，并为类设置初始值 （方法区中）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v=1;</a:t>
            </a:r>
          </a:p>
          <a:p>
            <a:pPr lvl="2"/>
            <a:r>
              <a:rPr lang="zh-CN" altLang="en-US" dirty="0" smtClean="0"/>
              <a:t>在准备阶段中，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会被设置为</a:t>
            </a:r>
            <a:r>
              <a:rPr lang="en-US" altLang="zh-CN" dirty="0" smtClean="0"/>
              <a:t>0</a:t>
            </a:r>
          </a:p>
          <a:p>
            <a:pPr lvl="2"/>
            <a:r>
              <a:rPr lang="zh-CN" altLang="en-US" dirty="0" smtClean="0"/>
              <a:t>在初始化的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中才会被设置为</a:t>
            </a:r>
            <a:r>
              <a:rPr lang="en-US" altLang="zh-CN" dirty="0" smtClean="0"/>
              <a:t>1</a:t>
            </a:r>
          </a:p>
          <a:p>
            <a:pPr lvl="2"/>
            <a:r>
              <a:rPr lang="zh-CN" altLang="en-US" dirty="0" smtClean="0"/>
              <a:t>对于</a:t>
            </a:r>
            <a:r>
              <a:rPr lang="en-US" altLang="zh-CN" dirty="0" smtClean="0"/>
              <a:t>static final</a:t>
            </a:r>
            <a:r>
              <a:rPr lang="zh-CN" altLang="en-US" dirty="0" smtClean="0"/>
              <a:t>类型，在准备阶段就会被赋上正确的值</a:t>
            </a:r>
            <a:endParaRPr lang="en-US" altLang="zh-CN" dirty="0" smtClean="0"/>
          </a:p>
          <a:p>
            <a:pPr lvl="2"/>
            <a:r>
              <a:rPr lang="en-US" altLang="zh-CN" dirty="0"/>
              <a:t>public </a:t>
            </a:r>
            <a:r>
              <a:rPr lang="en-US" altLang="zh-CN" dirty="0" smtClean="0"/>
              <a:t>static final  </a:t>
            </a:r>
            <a:r>
              <a:rPr lang="en-US" altLang="zh-CN" dirty="0" err="1"/>
              <a:t>int</a:t>
            </a:r>
            <a:r>
              <a:rPr lang="en-US" altLang="zh-CN" dirty="0"/>
              <a:t> v=1;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 </a:t>
            </a:r>
            <a:r>
              <a:rPr lang="zh-CN" altLang="en-US" dirty="0"/>
              <a:t>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  <a:r>
              <a:rPr lang="en-US" altLang="zh-CN" dirty="0"/>
              <a:t> -&gt; 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符号引用替换为直接引用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93838" y="1773610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0022" y="1773610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973258" y="3429794"/>
            <a:ext cx="2680820" cy="1558727"/>
          </a:xfrm>
          <a:prstGeom prst="wedgeEllipseCallout">
            <a:avLst>
              <a:gd name="adj1" fmla="val -14907"/>
              <a:gd name="adj2" fmla="val -137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引用对象不一定被加载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3798094" y="3285778"/>
            <a:ext cx="2680820" cy="1558727"/>
          </a:xfrm>
          <a:prstGeom prst="wedgeEllipseCallout">
            <a:avLst>
              <a:gd name="adj1" fmla="val -58112"/>
              <a:gd name="adj2" fmla="val -114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指针或者地址偏移量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引用对象一定在内存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7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装载验证流程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zh-CN" altLang="en-US" dirty="0" smtClean="0"/>
              <a:t>类构造器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clinit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 </a:t>
            </a:r>
            <a:r>
              <a:rPr lang="zh-CN" altLang="en-US" dirty="0" smtClean="0"/>
              <a:t>赋值语句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static{}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类的</a:t>
            </a:r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调用前保证父类的</a:t>
            </a:r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被调用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是线程安全的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4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C7EDCC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7911</TotalTime>
  <Words>1466</Words>
  <Application>Microsoft Office PowerPoint</Application>
  <PresentationFormat>自定义</PresentationFormat>
  <Paragraphs>289</Paragraphs>
  <Slides>31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深入JVM内核——原理、诊断与优化  第6周</vt:lpstr>
      <vt:lpstr>法律声明</vt:lpstr>
      <vt:lpstr>类装载器</vt:lpstr>
      <vt:lpstr>class装载验证流程</vt:lpstr>
      <vt:lpstr>class装载验证流程 -加载</vt:lpstr>
      <vt:lpstr>class装载验证流程 -链接 验证</vt:lpstr>
      <vt:lpstr>class装载验证流程 -链接 准备</vt:lpstr>
      <vt:lpstr>class装载验证流程 - 链接 解析</vt:lpstr>
      <vt:lpstr>class装载验证流程 – 初始化</vt:lpstr>
      <vt:lpstr>class装载验证流程</vt:lpstr>
      <vt:lpstr>什么是类装载器ClassLoader</vt:lpstr>
      <vt:lpstr>JDK中ClassLoader默认设计模式</vt:lpstr>
      <vt:lpstr>JDK中ClassLoader默认设计模式 – 分类</vt:lpstr>
      <vt:lpstr>JDK中ClassLoader默认设计模式 – 协同工作</vt:lpstr>
      <vt:lpstr>JDK中ClassLoader默认设计模式 – 协同工作</vt:lpstr>
      <vt:lpstr>JDK中ClassLoader默认设计模式</vt:lpstr>
      <vt:lpstr>JDK中ClassLoader默认设计模式</vt:lpstr>
      <vt:lpstr>JDK中ClassLoader默认设计模式</vt:lpstr>
      <vt:lpstr>JDK中ClassLoader默认设计模式</vt:lpstr>
      <vt:lpstr>JDK中ClassLoader默认设计模式 – 问题</vt:lpstr>
      <vt:lpstr>JDK中ClassLoader默认设计模式 – 解决</vt:lpstr>
      <vt:lpstr>JDK中ClassLoader默认设计模式 – 解决</vt:lpstr>
      <vt:lpstr>JDK中ClassLoader默认设计模式</vt:lpstr>
      <vt:lpstr>JDK中ClassLoader默认设计模式</vt:lpstr>
      <vt:lpstr>JDK中ClassLoader默认设计模式</vt:lpstr>
      <vt:lpstr>JDK中ClassLoader默认设计模式</vt:lpstr>
      <vt:lpstr>JDK中ClassLoader默认设计模式</vt:lpstr>
      <vt:lpstr>热替换</vt:lpstr>
      <vt:lpstr>热替换</vt:lpstr>
      <vt:lpstr>初识JVM – 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微软中国</cp:lastModifiedBy>
  <cp:revision>759</cp:revision>
  <cp:lastPrinted>2012-03-16T05:44:49Z</cp:lastPrinted>
  <dcterms:modified xsi:type="dcterms:W3CDTF">2014-07-19T02:31:09Z</dcterms:modified>
</cp:coreProperties>
</file>