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33"/>
  </p:handoutMasterIdLst>
  <p:sldIdLst>
    <p:sldId id="315" r:id="rId3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43" r:id="rId13"/>
    <p:sldId id="331" r:id="rId14"/>
    <p:sldId id="330" r:id="rId15"/>
    <p:sldId id="332" r:id="rId16"/>
    <p:sldId id="333" r:id="rId17"/>
    <p:sldId id="334" r:id="rId18"/>
    <p:sldId id="335" r:id="rId19"/>
    <p:sldId id="345" r:id="rId20"/>
    <p:sldId id="336" r:id="rId21"/>
    <p:sldId id="337" r:id="rId22"/>
    <p:sldId id="338" r:id="rId23"/>
    <p:sldId id="339" r:id="rId24"/>
    <p:sldId id="340" r:id="rId25"/>
    <p:sldId id="347" r:id="rId26"/>
    <p:sldId id="341" r:id="rId27"/>
    <p:sldId id="342" r:id="rId28"/>
    <p:sldId id="344" r:id="rId29"/>
    <p:sldId id="346" r:id="rId30"/>
    <p:sldId id="319" r:id="rId31"/>
    <p:sldId id="265" r:id="rId32"/>
  </p:sldIdLst>
  <p:sldSz cx="12204700" cy="6859270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54483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0890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6338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1786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723515" algn="l" defTabSz="108902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3267710" algn="l" defTabSz="108902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812540" algn="l" defTabSz="108902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4357370" algn="l" defTabSz="108902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33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74" autoAdjust="0"/>
    <p:restoredTop sz="87407" autoAdjust="0"/>
  </p:normalViewPr>
  <p:slideViewPr>
    <p:cSldViewPr>
      <p:cViewPr varScale="1">
        <p:scale>
          <a:sx n="78" d="100"/>
          <a:sy n="78" d="100"/>
        </p:scale>
        <p:origin x="-432" y="-84"/>
      </p:cViewPr>
      <p:guideLst>
        <p:guide orient="horz" pos="2161"/>
        <p:guide pos="384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-1620" y="-9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60E44AF-0D8D-4B66-BECC-4D5B9292E151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3C35A87-E971-49BF-8F02-A5CE2B85C74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7119A08-1D2F-470C-8FD3-E69459F4B57D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4413" y="514350"/>
            <a:ext cx="45751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06004EB-C740-4F3D-A864-243FCB14D11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83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902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385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868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3515" algn="l" defTabSz="1089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7710" algn="l" defTabSz="1089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2540" algn="l" defTabSz="1089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7370" algn="l" defTabSz="1089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不重载</a:t>
            </a:r>
            <a:r>
              <a:rPr lang="en-US" altLang="zh-CN" dirty="0" err="1" smtClean="0"/>
              <a:t>loadClass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方法，会使用双亲的模式，就会先让</a:t>
            </a:r>
            <a:r>
              <a:rPr lang="en-US" altLang="zh-CN" dirty="0" err="1" smtClean="0"/>
              <a:t>AppLoader</a:t>
            </a:r>
            <a:r>
              <a:rPr lang="zh-CN" altLang="en-US" smtClean="0"/>
              <a:t>加载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 txBox="1"/>
          <p:nvPr userDrawn="1"/>
        </p:nvSpPr>
        <p:spPr>
          <a:xfrm>
            <a:off x="239599" y="6434041"/>
            <a:ext cx="4228870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深入</a:t>
            </a:r>
            <a:r>
              <a:rPr lang="en-US" altLang="zh-CN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JVM</a:t>
            </a:r>
            <a:r>
              <a:rPr lang="zh-CN" altLang="en-US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内核</a:t>
            </a:r>
            <a:r>
              <a:rPr lang="en-US" altLang="zh-CN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——</a:t>
            </a:r>
            <a:r>
              <a:rPr lang="zh-CN" altLang="en-US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原理、诊断与优化    讲师 </a:t>
            </a:r>
            <a:r>
              <a:rPr lang="zh-CN" altLang="en-US" sz="1300" baseline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葛一鸣</a:t>
            </a:r>
            <a:endParaRPr lang="en-US" altLang="zh-CN" sz="1300" baseline="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00" baseline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主页 </a:t>
            </a:r>
            <a:r>
              <a:rPr lang="en-US" altLang="zh-CN" sz="1300" baseline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http://www.uucode.net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grpSp>
        <p:nvGrpSpPr>
          <p:cNvPr id="5" name="组合 19"/>
          <p:cNvGrpSpPr/>
          <p:nvPr userDrawn="1"/>
        </p:nvGrpSpPr>
        <p:grpSpPr bwMode="auto">
          <a:xfrm>
            <a:off x="0" y="6238758"/>
            <a:ext cx="12204700" cy="273832"/>
            <a:chOff x="0" y="6237927"/>
            <a:chExt cx="9144000" cy="272911"/>
          </a:xfrm>
        </p:grpSpPr>
        <p:cxnSp>
          <p:nvCxnSpPr>
            <p:cNvPr id="6" name="直接连接符 5"/>
            <p:cNvCxnSpPr>
              <a:endCxn id="7" idx="1"/>
            </p:cNvCxnSpPr>
            <p:nvPr userDrawn="1"/>
          </p:nvCxnSpPr>
          <p:spPr>
            <a:xfrm flipV="1">
              <a:off x="0" y="6374383"/>
              <a:ext cx="3275856" cy="710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7" idx="3"/>
            </p:cNvCxnSpPr>
            <p:nvPr userDrawn="1"/>
          </p:nvCxnSpPr>
          <p:spPr>
            <a:xfrm>
              <a:off x="5826944" y="6374383"/>
              <a:ext cx="3317056" cy="710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 userDrawn="1"/>
          </p:nvSpPr>
          <p:spPr>
            <a:xfrm>
              <a:off x="3275856" y="6237927"/>
              <a:ext cx="2551088" cy="2729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DATAGURU</a:t>
              </a:r>
              <a:r>
                <a:rPr lang="zh-CN" altLang="en-US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专业数据分析社区</a:t>
              </a:r>
              <a:endParaRPr lang="zh-CN" altLang="en-US" sz="13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5353" y="2929613"/>
            <a:ext cx="10373995" cy="928910"/>
          </a:xfrm>
        </p:spPr>
        <p:txBody>
          <a:bodyPr>
            <a:normAutofit/>
          </a:bodyPr>
          <a:lstStyle>
            <a:lvl1pPr algn="l"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5353" y="3887100"/>
            <a:ext cx="8543290" cy="685967"/>
          </a:xfrm>
        </p:spPr>
        <p:txBody>
          <a:bodyPr anchor="ctr">
            <a:normAutofit/>
          </a:bodyPr>
          <a:lstStyle>
            <a:lvl1pPr marL="0" indent="0" algn="l">
              <a:buNone/>
              <a:defRPr sz="1700" b="1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sym typeface="Wingdings" panose="05000000000000000000" pitchFamily="2" charset="2"/>
              </a:defRPr>
            </a:lvl1pPr>
            <a:lvl2pPr marL="544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9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86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7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2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7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altLang="zh-CN" dirty="0" smtClean="0"/>
          </a:p>
        </p:txBody>
      </p:sp>
      <p:pic>
        <p:nvPicPr>
          <p:cNvPr id="50178" name="Picture 2" descr="炼数成金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9742" y="261442"/>
            <a:ext cx="2400300" cy="1028701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742" y="405458"/>
            <a:ext cx="8279325" cy="57606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n"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n"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" y="6357821"/>
            <a:ext cx="667445" cy="501767"/>
          </a:xfrm>
          <a:prstGeom prst="rect">
            <a:avLst/>
          </a:prstGeom>
        </p:spPr>
        <p:txBody>
          <a:bodyPr lIns="108932" tIns="54466" rIns="108932" bIns="54466"/>
          <a:lstStyle>
            <a:lvl1pPr>
              <a:defRPr/>
            </a:lvl1pPr>
          </a:lstStyle>
          <a:p>
            <a:pPr>
              <a:defRPr/>
            </a:pPr>
            <a:fld id="{C9F260F8-0F8D-4271-AB2B-8487BB54F279}" type="datetime1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3" y="6357821"/>
            <a:ext cx="667445" cy="501767"/>
          </a:xfrm>
          <a:prstGeom prst="rect">
            <a:avLst/>
          </a:prstGeom>
        </p:spPr>
        <p:txBody>
          <a:bodyPr lIns="108932" tIns="54466" rIns="108932" bIns="54466"/>
          <a:lstStyle>
            <a:lvl1pPr>
              <a:defRPr/>
            </a:lvl1pPr>
          </a:lstStyle>
          <a:p>
            <a:pPr>
              <a:defRPr/>
            </a:pPr>
            <a:fld id="{FFADEFA4-4608-418A-84AC-D4C3F38BFDE0}" type="datetime1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3669564"/>
            <a:ext cx="12204700" cy="60180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1129363" y="1703784"/>
            <a:ext cx="652508" cy="611329"/>
          </a:xfrm>
          <a:prstGeom prst="rect">
            <a:avLst/>
          </a:prstGeom>
          <a:solidFill>
            <a:schemeClr val="accent4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页脚占位符 4"/>
          <p:cNvSpPr txBox="1"/>
          <p:nvPr userDrawn="1"/>
        </p:nvSpPr>
        <p:spPr>
          <a:xfrm>
            <a:off x="610235" y="6434041"/>
            <a:ext cx="4443274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DATAGURU</a:t>
            </a:r>
            <a:r>
              <a:rPr lang="zh-CN" altLang="en-US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专业数据分析网站</a:t>
            </a:r>
            <a:endParaRPr lang="zh-CN" altLang="en-US" sz="13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57734" y="1197546"/>
            <a:ext cx="864096" cy="828867"/>
          </a:xfrm>
          <a:prstGeom prst="rect">
            <a:avLst/>
          </a:prstGeom>
          <a:solidFill>
            <a:schemeClr val="accent4">
              <a:lumMod val="5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892153" y="2107102"/>
            <a:ext cx="5339556" cy="1541157"/>
          </a:xfrm>
          <a:prstGeom prst="rect">
            <a:avLst/>
          </a:prstGeom>
          <a:noFill/>
        </p:spPr>
        <p:txBody>
          <a:bodyPr lIns="108932" tIns="54466" rIns="108932" bIns="5446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3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Thanks</a:t>
            </a:r>
            <a:endParaRPr lang="zh-CN" altLang="en-US" sz="93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9179012" y="3581432"/>
            <a:ext cx="2517159" cy="771715"/>
          </a:xfrm>
          <a:prstGeom prst="rect">
            <a:avLst/>
          </a:prstGeom>
          <a:noFill/>
        </p:spPr>
        <p:txBody>
          <a:bodyPr wrap="none" lIns="108932" tIns="54466" rIns="108932" bIns="54466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300" dirty="0">
                <a:solidFill>
                  <a:schemeClr val="bg1"/>
                </a:solidFill>
                <a:latin typeface="Arial Black" panose="020B0A04020102020204" pitchFamily="34" charset="0"/>
                <a:ea typeface="+mn-ea"/>
              </a:rPr>
              <a:t>FAQ</a:t>
            </a:r>
            <a:r>
              <a:rPr lang="zh-CN" altLang="en-US" sz="4300" dirty="0">
                <a:solidFill>
                  <a:schemeClr val="bg1"/>
                </a:solidFill>
                <a:latin typeface="Arial Black" panose="020B0A04020102020204" pitchFamily="34" charset="0"/>
                <a:ea typeface="+mn-ea"/>
              </a:rPr>
              <a:t>时间</a:t>
            </a:r>
            <a:endParaRPr lang="en-US" altLang="zh-CN" sz="4300" dirty="0">
              <a:solidFill>
                <a:schemeClr val="bg1"/>
              </a:solidFill>
              <a:latin typeface="Arial Black" panose="020B0A04020102020204" pitchFamily="34" charset="0"/>
              <a:ea typeface="+mn-ea"/>
            </a:endParaRPr>
          </a:p>
        </p:txBody>
      </p:sp>
      <p:pic>
        <p:nvPicPr>
          <p:cNvPr id="45058" name="Picture 2" descr="炼数成金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26686" y="261442"/>
            <a:ext cx="2400300" cy="1028701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629742" y="405458"/>
            <a:ext cx="8279325" cy="5760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8932" tIns="54466" rIns="108932" bIns="54466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10235" y="1197546"/>
            <a:ext cx="10984230" cy="5041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8932" tIns="54466" rIns="108932" bIns="54466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cxnSp>
        <p:nvCxnSpPr>
          <p:cNvPr id="9" name="直接连接符 8"/>
          <p:cNvCxnSpPr/>
          <p:nvPr/>
        </p:nvCxnSpPr>
        <p:spPr>
          <a:xfrm>
            <a:off x="413718" y="1053530"/>
            <a:ext cx="11251208" cy="1587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页脚占位符 4"/>
          <p:cNvSpPr txBox="1"/>
          <p:nvPr userDrawn="1"/>
        </p:nvSpPr>
        <p:spPr>
          <a:xfrm>
            <a:off x="239598" y="6434041"/>
            <a:ext cx="4324981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深入</a:t>
            </a:r>
            <a:r>
              <a:rPr lang="en-US" altLang="zh-CN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JVM</a:t>
            </a: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内核</a:t>
            </a:r>
            <a:r>
              <a:rPr lang="en-US" altLang="zh-CN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——</a:t>
            </a: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原理、诊断与优化    讲师 </a:t>
            </a:r>
            <a:r>
              <a:rPr lang="zh-CN" altLang="en-US" sz="12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葛一鸣</a:t>
            </a:r>
            <a:endParaRPr lang="en-US" altLang="zh-CN" sz="1200" baseline="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主页 </a:t>
            </a:r>
            <a:r>
              <a:rPr lang="en-US" altLang="zh-CN" sz="12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http://www.uucode.net</a:t>
            </a:r>
            <a:endParaRPr lang="zh-CN" altLang="en-US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485726" y="405458"/>
            <a:ext cx="118690" cy="49907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2059" name="组合 18"/>
          <p:cNvGrpSpPr/>
          <p:nvPr userDrawn="1"/>
        </p:nvGrpSpPr>
        <p:grpSpPr bwMode="auto">
          <a:xfrm>
            <a:off x="0" y="6238756"/>
            <a:ext cx="12204700" cy="288099"/>
            <a:chOff x="0" y="6237942"/>
            <a:chExt cx="9144000" cy="287130"/>
          </a:xfrm>
        </p:grpSpPr>
        <p:cxnSp>
          <p:nvCxnSpPr>
            <p:cNvPr id="20" name="直接连接符 19"/>
            <p:cNvCxnSpPr>
              <a:endCxn id="27" idx="1"/>
            </p:cNvCxnSpPr>
            <p:nvPr userDrawn="1"/>
          </p:nvCxnSpPr>
          <p:spPr>
            <a:xfrm>
              <a:off x="0" y="6381507"/>
              <a:ext cx="3347864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 userDrawn="1"/>
          </p:nvSpPr>
          <p:spPr>
            <a:xfrm>
              <a:off x="3347864" y="6237942"/>
              <a:ext cx="2448272" cy="2871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DATAGURU</a:t>
              </a:r>
              <a:r>
                <a:rPr lang="zh-CN" altLang="en-US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专业数据分析社区</a:t>
              </a:r>
              <a:endParaRPr lang="zh-CN" altLang="en-US" sz="13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cxnSp>
          <p:nvCxnSpPr>
            <p:cNvPr id="28" name="直接连接符 27"/>
            <p:cNvCxnSpPr>
              <a:stCxn id="27" idx="3"/>
            </p:cNvCxnSpPr>
            <p:nvPr userDrawn="1"/>
          </p:nvCxnSpPr>
          <p:spPr>
            <a:xfrm>
              <a:off x="5796136" y="6381507"/>
              <a:ext cx="3347864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1202" name="Picture 2" descr="炼数成金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98694" y="117426"/>
            <a:ext cx="2400300" cy="10287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9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544830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1089025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633855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2178685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408305" indent="-40830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4">
            <a:lumMod val="50000"/>
          </a:schemeClr>
        </a:buClr>
        <a:buFont typeface="Wingdings" panose="05000000000000000000" pitchFamily="2" charset="2"/>
        <a:buChar char="u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885190" indent="-34036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1361440" indent="-27241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906270" indent="-27241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panose="020B0604020202020204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2451100" indent="-27241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panose="020B0604020202020204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995930" indent="-272415" algn="l" defTabSz="10890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40125" indent="-272415" algn="l" defTabSz="10890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4955" indent="-272415" algn="l" defTabSz="10890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9785" indent="-272415" algn="l" defTabSz="10890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83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9025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855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8685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3515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771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254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737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类装载器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class</a:t>
            </a:r>
            <a:r>
              <a:rPr lang="zh-CN" altLang="en-US" dirty="0"/>
              <a:t>装载验证</a:t>
            </a:r>
            <a:r>
              <a:rPr lang="zh-CN" altLang="en-US" dirty="0" smtClean="0"/>
              <a:t>流程</a:t>
            </a:r>
            <a:endParaRPr lang="en-US" altLang="zh-CN" dirty="0" smtClean="0"/>
          </a:p>
          <a:p>
            <a:r>
              <a:rPr lang="zh-CN" altLang="en-US" dirty="0"/>
              <a:t>什么是类装载器</a:t>
            </a:r>
            <a:r>
              <a:rPr lang="en-US" altLang="zh-CN" dirty="0" err="1" smtClean="0"/>
              <a:t>ClassLoader</a:t>
            </a:r>
            <a:endParaRPr lang="en-US" altLang="zh-CN" dirty="0" smtClean="0"/>
          </a:p>
          <a:p>
            <a:r>
              <a:rPr lang="en-US" altLang="zh-CN" dirty="0" smtClean="0"/>
              <a:t>JDK</a:t>
            </a:r>
            <a:r>
              <a:rPr lang="zh-CN" altLang="en-US" dirty="0" smtClean="0"/>
              <a:t>中</a:t>
            </a:r>
            <a:r>
              <a:rPr lang="en-US" altLang="zh-CN" dirty="0" err="1" smtClean="0"/>
              <a:t>ClassLoader</a:t>
            </a:r>
            <a:r>
              <a:rPr lang="zh-CN" altLang="en-US" dirty="0" smtClean="0"/>
              <a:t>默认设计模式</a:t>
            </a:r>
            <a:endParaRPr lang="en-US" altLang="zh-CN" dirty="0" smtClean="0"/>
          </a:p>
          <a:p>
            <a:r>
              <a:rPr lang="zh-CN" altLang="en-US" dirty="0" smtClean="0"/>
              <a:t>打破常规模式</a:t>
            </a:r>
            <a:endParaRPr lang="en-US" altLang="zh-CN" dirty="0" smtClean="0"/>
          </a:p>
          <a:p>
            <a:r>
              <a:rPr lang="zh-CN" altLang="en-US" dirty="0"/>
              <a:t>热</a:t>
            </a:r>
            <a:r>
              <a:rPr lang="zh-CN" altLang="en-US" dirty="0" smtClean="0"/>
              <a:t>替换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JDK</a:t>
            </a:r>
            <a:r>
              <a:rPr lang="zh-CN" altLang="en-US" dirty="0"/>
              <a:t>中</a:t>
            </a:r>
            <a:r>
              <a:rPr lang="en-US" altLang="zh-CN" dirty="0" err="1"/>
              <a:t>ClassLoader</a:t>
            </a:r>
            <a:r>
              <a:rPr lang="zh-CN" altLang="en-US" dirty="0"/>
              <a:t>默认设计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ClassLoader</a:t>
            </a:r>
            <a:r>
              <a:rPr lang="zh-CN" altLang="en-US" dirty="0" smtClean="0"/>
              <a:t>的重要方法</a:t>
            </a:r>
            <a:endParaRPr lang="en-US" altLang="zh-CN" dirty="0" smtClean="0"/>
          </a:p>
          <a:p>
            <a:pPr lvl="1"/>
            <a:r>
              <a:rPr lang="en-US" altLang="zh-CN" dirty="0"/>
              <a:t>p</a:t>
            </a:r>
            <a:r>
              <a:rPr lang="en-US" altLang="zh-CN" dirty="0" smtClean="0"/>
              <a:t>ublic </a:t>
            </a:r>
            <a:r>
              <a:rPr lang="en-US" altLang="zh-CN" dirty="0"/>
              <a:t>Class&lt;?&gt; </a:t>
            </a:r>
            <a:r>
              <a:rPr lang="en-US" altLang="zh-CN" dirty="0" err="1"/>
              <a:t>loadClass</a:t>
            </a:r>
            <a:r>
              <a:rPr lang="en-US" altLang="zh-CN" dirty="0"/>
              <a:t>(String name) throws </a:t>
            </a:r>
            <a:r>
              <a:rPr lang="en-US" altLang="zh-CN" dirty="0" err="1" smtClean="0"/>
              <a:t>ClassNotFoundException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载入并返回一个</a:t>
            </a:r>
            <a:r>
              <a:rPr lang="en-US" altLang="zh-CN" dirty="0" smtClean="0"/>
              <a:t>Class</a:t>
            </a:r>
            <a:endParaRPr lang="en-US" altLang="zh-CN" dirty="0" smtClean="0"/>
          </a:p>
          <a:p>
            <a:pPr lvl="1"/>
            <a:r>
              <a:rPr lang="en-US" altLang="zh-CN" dirty="0"/>
              <a:t>protected final Class&lt;?&gt; </a:t>
            </a:r>
            <a:r>
              <a:rPr lang="en-US" altLang="zh-CN" dirty="0" err="1"/>
              <a:t>defineClass</a:t>
            </a:r>
            <a:r>
              <a:rPr lang="en-US" altLang="zh-CN" dirty="0"/>
              <a:t>(byte[] b, </a:t>
            </a:r>
            <a:r>
              <a:rPr lang="en-US" altLang="zh-CN" dirty="0" err="1"/>
              <a:t>int</a:t>
            </a:r>
            <a:r>
              <a:rPr lang="en-US" altLang="zh-CN" dirty="0"/>
              <a:t> off,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定义一个类，不公开调用</a:t>
            </a:r>
            <a:endParaRPr lang="en-US" altLang="zh-CN" dirty="0" smtClean="0"/>
          </a:p>
          <a:p>
            <a:pPr lvl="1"/>
            <a:r>
              <a:rPr lang="en-US" altLang="zh-CN" dirty="0"/>
              <a:t>protected Class&lt;?&gt; </a:t>
            </a:r>
            <a:r>
              <a:rPr lang="en-US" altLang="zh-CN" dirty="0" err="1"/>
              <a:t>findClass</a:t>
            </a:r>
            <a:r>
              <a:rPr lang="en-US" altLang="zh-CN" dirty="0"/>
              <a:t>(String name) throws </a:t>
            </a:r>
            <a:r>
              <a:rPr lang="en-US" altLang="zh-CN" dirty="0" err="1" smtClean="0"/>
              <a:t>ClassNotFoundException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loadClass</a:t>
            </a:r>
            <a:r>
              <a:rPr lang="zh-CN" altLang="en-US" dirty="0" smtClean="0"/>
              <a:t>回调该方法，自定义</a:t>
            </a:r>
            <a:r>
              <a:rPr lang="en-US" altLang="zh-CN" dirty="0" err="1" smtClean="0"/>
              <a:t>ClassLoader</a:t>
            </a:r>
            <a:r>
              <a:rPr lang="zh-CN" altLang="en-US" dirty="0" smtClean="0"/>
              <a:t>的推荐做法</a:t>
            </a:r>
            <a:endParaRPr lang="en-US" altLang="zh-CN" dirty="0" smtClean="0"/>
          </a:p>
          <a:p>
            <a:pPr lvl="1"/>
            <a:r>
              <a:rPr lang="en-US" altLang="zh-CN" dirty="0"/>
              <a:t>protected final Class&lt;?&gt; </a:t>
            </a:r>
            <a:r>
              <a:rPr lang="en-US" altLang="zh-CN" dirty="0" err="1"/>
              <a:t>findLoadedClass</a:t>
            </a:r>
            <a:r>
              <a:rPr lang="en-US" altLang="zh-CN" dirty="0"/>
              <a:t>(String name) 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寻找已经加载的类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JDK</a:t>
            </a:r>
            <a:r>
              <a:rPr lang="zh-CN" altLang="en-US" dirty="0"/>
              <a:t>中</a:t>
            </a:r>
            <a:r>
              <a:rPr lang="en-US" altLang="zh-CN" dirty="0" err="1"/>
              <a:t>ClassLoader</a:t>
            </a:r>
            <a:r>
              <a:rPr lang="zh-CN" altLang="en-US" dirty="0"/>
              <a:t>默认设计</a:t>
            </a:r>
            <a:r>
              <a:rPr lang="zh-CN" altLang="en-US" dirty="0" smtClean="0"/>
              <a:t>模式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BootStrap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ClassLoader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（启动</a:t>
            </a:r>
            <a:r>
              <a:rPr lang="en-US" altLang="zh-CN" dirty="0" err="1" smtClean="0"/>
              <a:t>ClassLoader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/>
              <a:t>Extension </a:t>
            </a:r>
            <a:r>
              <a:rPr lang="en-US" altLang="zh-CN" dirty="0" err="1" smtClean="0"/>
              <a:t>ClassLoader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（扩展</a:t>
            </a:r>
            <a:r>
              <a:rPr lang="en-US" altLang="zh-CN" dirty="0" err="1" smtClean="0"/>
              <a:t>ClassLoader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/>
              <a:t>App </a:t>
            </a:r>
            <a:r>
              <a:rPr lang="en-US" altLang="zh-CN" dirty="0" err="1" smtClean="0"/>
              <a:t>ClassLoader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（应用</a:t>
            </a:r>
            <a:r>
              <a:rPr lang="en-US" altLang="zh-CN" dirty="0" err="1" smtClean="0"/>
              <a:t>ClassLoader</a:t>
            </a:r>
            <a:r>
              <a:rPr lang="en-US" altLang="zh-CN" dirty="0" smtClean="0"/>
              <a:t>/</a:t>
            </a:r>
            <a:r>
              <a:rPr lang="zh-CN" altLang="en-US" dirty="0" smtClean="0"/>
              <a:t>系统</a:t>
            </a:r>
            <a:r>
              <a:rPr lang="en-US" altLang="zh-CN" dirty="0" err="1" smtClean="0"/>
              <a:t>ClassLoader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Custom </a:t>
            </a:r>
            <a:r>
              <a:rPr lang="en-US" altLang="zh-CN" dirty="0" err="1" smtClean="0"/>
              <a:t>ClassLoader</a:t>
            </a:r>
            <a:r>
              <a:rPr lang="en-US" altLang="zh-CN" dirty="0" smtClean="0"/>
              <a:t>(</a:t>
            </a:r>
            <a:r>
              <a:rPr lang="zh-CN" altLang="en-US" dirty="0" smtClean="0"/>
              <a:t>自定义</a:t>
            </a:r>
            <a:r>
              <a:rPr lang="en-US" altLang="zh-CN" dirty="0" err="1" smtClean="0"/>
              <a:t>ClassLoader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每个</a:t>
            </a:r>
            <a:r>
              <a:rPr lang="en-US" altLang="zh-CN" dirty="0" err="1" smtClean="0"/>
              <a:t>ClassLoader</a:t>
            </a:r>
            <a:r>
              <a:rPr lang="zh-CN" altLang="en-US" dirty="0" smtClean="0"/>
              <a:t>都有一个</a:t>
            </a:r>
            <a:r>
              <a:rPr lang="en-US" altLang="zh-CN" dirty="0" smtClean="0"/>
              <a:t>Parent</a:t>
            </a:r>
            <a:r>
              <a:rPr lang="zh-CN" altLang="en-US" dirty="0" smtClean="0"/>
              <a:t>作为父亲   </a:t>
            </a:r>
            <a:r>
              <a:rPr lang="zh-CN" altLang="en-US" dirty="0" smtClean="0">
                <a:sym typeface="+mn-ea"/>
              </a:rPr>
              <a:t>启动</a:t>
            </a:r>
            <a:r>
              <a:rPr lang="en-US" altLang="zh-CN" dirty="0" err="1" smtClean="0">
                <a:sym typeface="+mn-ea"/>
              </a:rPr>
              <a:t>ClassLoader</a:t>
            </a:r>
            <a:r>
              <a:rPr lang="zh-CN" altLang="en-US" dirty="0" err="1" smtClean="0">
                <a:sym typeface="+mn-ea"/>
              </a:rPr>
              <a:t>没有的</a:t>
            </a:r>
            <a:endParaRPr lang="zh-CN" altLang="en-US" dirty="0" err="1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JDK</a:t>
            </a:r>
            <a:r>
              <a:rPr lang="zh-CN" altLang="en-US" dirty="0"/>
              <a:t>中</a:t>
            </a:r>
            <a:r>
              <a:rPr lang="en-US" altLang="zh-CN" dirty="0" err="1"/>
              <a:t>ClassLoader</a:t>
            </a:r>
            <a:r>
              <a:rPr lang="zh-CN" altLang="en-US" dirty="0"/>
              <a:t>默认设计</a:t>
            </a:r>
            <a:r>
              <a:rPr lang="zh-CN" altLang="en-US" dirty="0" smtClean="0"/>
              <a:t>模式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协同工作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160" y="1438551"/>
            <a:ext cx="2286000" cy="385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140" y="1428750"/>
            <a:ext cx="514350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E:\win7_tmp\SNAGHTML18f873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918" y="1428750"/>
            <a:ext cx="54292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54278" y="1845618"/>
            <a:ext cx="331236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rt.jar /-</a:t>
            </a:r>
            <a:r>
              <a:rPr lang="en-US" altLang="zh-CN" dirty="0" err="1" smtClean="0"/>
              <a:t>Xbootclasspath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54278" y="2826352"/>
            <a:ext cx="331236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%JAVA_HOME%/lib/</a:t>
            </a:r>
            <a:r>
              <a:rPr lang="en-US" altLang="zh-CN" dirty="0" err="1" smtClean="0"/>
              <a:t>ext</a:t>
            </a:r>
            <a:r>
              <a:rPr lang="en-US" altLang="zh-CN" dirty="0" smtClean="0"/>
              <a:t>/*.jar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454278" y="3749624"/>
            <a:ext cx="3312368" cy="368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Classpath</a:t>
            </a:r>
            <a:r>
              <a:rPr lang="zh-CN" altLang="en-US" dirty="0" smtClean="0"/>
              <a:t>下 自己写的类</a:t>
            </a:r>
            <a:endParaRPr lang="zh-CN" alt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5454278" y="4599460"/>
            <a:ext cx="331236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完全自定义路径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bldLvl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JDK</a:t>
            </a:r>
            <a:r>
              <a:rPr lang="zh-CN" altLang="en-US" dirty="0"/>
              <a:t>中</a:t>
            </a:r>
            <a:r>
              <a:rPr lang="en-US" altLang="zh-CN" dirty="0" err="1"/>
              <a:t>ClassLoader</a:t>
            </a:r>
            <a:r>
              <a:rPr lang="zh-CN" altLang="en-US" dirty="0"/>
              <a:t>默认设计模式 </a:t>
            </a:r>
            <a:r>
              <a:rPr lang="en-US" altLang="zh-CN" dirty="0"/>
              <a:t>– </a:t>
            </a:r>
            <a:r>
              <a:rPr lang="zh-CN" altLang="en-US" dirty="0"/>
              <a:t>协同工作</a:t>
            </a:r>
            <a:endParaRPr lang="zh-CN" altLang="en-US" dirty="0"/>
          </a:p>
        </p:txBody>
      </p:sp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876" y="1751532"/>
            <a:ext cx="6624736" cy="3998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3467252" y="3717826"/>
            <a:ext cx="3960440" cy="614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9982" y="2781722"/>
            <a:ext cx="3960440" cy="307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JDK</a:t>
            </a:r>
            <a:r>
              <a:rPr lang="zh-CN" altLang="en-US" dirty="0"/>
              <a:t>中</a:t>
            </a:r>
            <a:r>
              <a:rPr lang="en-US" altLang="zh-CN" dirty="0" err="1"/>
              <a:t>ClassLoader</a:t>
            </a:r>
            <a:r>
              <a:rPr lang="zh-CN" altLang="en-US" dirty="0"/>
              <a:t>默认设计模式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34" y="1341562"/>
            <a:ext cx="1743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29942" y="1197546"/>
            <a:ext cx="576064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/>
              <a:t>public class </a:t>
            </a:r>
            <a:r>
              <a:rPr lang="en-US" altLang="zh-CN" b="1" dirty="0" err="1"/>
              <a:t>HelloLoader</a:t>
            </a:r>
            <a:r>
              <a:rPr lang="en-US" altLang="zh-CN" b="1" dirty="0"/>
              <a:t> {</a:t>
            </a:r>
            <a:endParaRPr lang="en-US" altLang="zh-CN" b="1" dirty="0"/>
          </a:p>
          <a:p>
            <a:pPr lvl="1"/>
            <a:r>
              <a:rPr lang="en-US" altLang="zh-CN" b="1" dirty="0"/>
              <a:t>public void print(){</a:t>
            </a:r>
            <a:endParaRPr lang="en-US" altLang="zh-CN" b="1" dirty="0"/>
          </a:p>
          <a:p>
            <a:pPr lvl="1"/>
            <a:r>
              <a:rPr lang="en-US" altLang="zh-CN" dirty="0" smtClean="0"/>
              <a:t>	</a:t>
            </a:r>
            <a:r>
              <a:rPr lang="en-US" altLang="zh-CN" dirty="0" err="1" smtClean="0"/>
              <a:t>System.</a:t>
            </a:r>
            <a:r>
              <a:rPr lang="en-US" altLang="zh-CN" b="1" i="1" dirty="0" err="1" smtClean="0"/>
              <a:t>out.println</a:t>
            </a:r>
            <a:r>
              <a:rPr lang="en-US" altLang="zh-CN" b="1" i="1" dirty="0"/>
              <a:t>("I am in </a:t>
            </a:r>
            <a:r>
              <a:rPr lang="en-US" altLang="zh-CN" b="1" i="1" dirty="0" err="1"/>
              <a:t>apploader</a:t>
            </a:r>
            <a:r>
              <a:rPr lang="en-US" altLang="zh-CN" b="1" i="1" dirty="0"/>
              <a:t>");</a:t>
            </a:r>
            <a:endParaRPr lang="en-US" altLang="zh-CN" b="1" i="1" dirty="0"/>
          </a:p>
          <a:p>
            <a:pPr lvl="1"/>
            <a:r>
              <a:rPr lang="en-US" altLang="zh-CN" dirty="0"/>
              <a:t>}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29942" y="4293890"/>
            <a:ext cx="6192688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/>
              <a:t>public class </a:t>
            </a:r>
            <a:r>
              <a:rPr lang="en-US" altLang="zh-CN" b="1" dirty="0" err="1"/>
              <a:t>FindClassOrder</a:t>
            </a:r>
            <a:r>
              <a:rPr lang="en-US" altLang="zh-CN" b="1" dirty="0"/>
              <a:t> {</a:t>
            </a:r>
            <a:endParaRPr lang="en-US" altLang="zh-CN" b="1" dirty="0"/>
          </a:p>
          <a:p>
            <a:pPr lvl="1"/>
            <a:r>
              <a:rPr lang="en-US" altLang="zh-CN" b="1" dirty="0"/>
              <a:t>public static void main(String </a:t>
            </a:r>
            <a:r>
              <a:rPr lang="en-US" altLang="zh-CN" b="1" dirty="0" err="1"/>
              <a:t>args</a:t>
            </a:r>
            <a:r>
              <a:rPr lang="en-US" altLang="zh-CN" b="1" dirty="0"/>
              <a:t>[]){</a:t>
            </a:r>
            <a:endParaRPr lang="en-US" altLang="zh-CN" b="1" dirty="0"/>
          </a:p>
          <a:p>
            <a:pPr lvl="2"/>
            <a:r>
              <a:rPr lang="en-US" altLang="zh-CN" dirty="0" err="1"/>
              <a:t>HelloLoader</a:t>
            </a:r>
            <a:r>
              <a:rPr lang="en-US" altLang="zh-CN" dirty="0"/>
              <a:t> loader=</a:t>
            </a:r>
            <a:r>
              <a:rPr lang="en-US" altLang="zh-CN" b="1" dirty="0"/>
              <a:t>new </a:t>
            </a:r>
            <a:r>
              <a:rPr lang="en-US" altLang="zh-CN" b="1" dirty="0" err="1"/>
              <a:t>HelloLoader</a:t>
            </a:r>
            <a:r>
              <a:rPr lang="en-US" altLang="zh-CN" b="1" dirty="0"/>
              <a:t>();</a:t>
            </a:r>
            <a:endParaRPr lang="en-US" altLang="zh-CN" b="1" dirty="0"/>
          </a:p>
          <a:p>
            <a:pPr lvl="2"/>
            <a:r>
              <a:rPr lang="en-US" altLang="zh-CN" dirty="0" err="1"/>
              <a:t>loader.print</a:t>
            </a:r>
            <a:r>
              <a:rPr lang="en-US" altLang="zh-CN" dirty="0"/>
              <a:t>();</a:t>
            </a:r>
            <a:endParaRPr lang="en-US" altLang="zh-CN" dirty="0"/>
          </a:p>
          <a:p>
            <a:pPr lvl="1"/>
            <a:r>
              <a:rPr lang="en-US" altLang="zh-CN" dirty="0"/>
              <a:t>}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42110" y="2349674"/>
            <a:ext cx="5760640" cy="17543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/>
              <a:t>public class </a:t>
            </a:r>
            <a:r>
              <a:rPr lang="en-US" altLang="zh-CN" b="1" dirty="0" err="1"/>
              <a:t>HelloLoader</a:t>
            </a:r>
            <a:r>
              <a:rPr lang="en-US" altLang="zh-CN" b="1" dirty="0"/>
              <a:t> {</a:t>
            </a:r>
            <a:endParaRPr lang="en-US" altLang="zh-CN" b="1" dirty="0"/>
          </a:p>
          <a:p>
            <a:pPr lvl="1"/>
            <a:r>
              <a:rPr lang="en-US" altLang="zh-CN" b="1" dirty="0"/>
              <a:t>public void print(){</a:t>
            </a:r>
            <a:endParaRPr lang="en-US" altLang="zh-CN" b="1" dirty="0"/>
          </a:p>
          <a:p>
            <a:pPr lvl="1"/>
            <a:r>
              <a:rPr lang="en-US" altLang="zh-CN" dirty="0"/>
              <a:t>	</a:t>
            </a:r>
            <a:r>
              <a:rPr lang="en-US" altLang="zh-CN" dirty="0" err="1"/>
              <a:t>System.out.println</a:t>
            </a:r>
            <a:r>
              <a:rPr lang="en-US" altLang="zh-CN" dirty="0"/>
              <a:t>("I am in </a:t>
            </a:r>
            <a:r>
              <a:rPr lang="en-US" altLang="zh-CN" dirty="0" err="1"/>
              <a:t>bootloader</a:t>
            </a:r>
            <a:r>
              <a:rPr lang="en-US" altLang="zh-CN" dirty="0" smtClean="0"/>
              <a:t>");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}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6766" y="1412999"/>
            <a:ext cx="2200275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直接箭头连接符 8"/>
          <p:cNvCxnSpPr>
            <a:stCxn id="2051" idx="2"/>
            <a:endCxn id="7" idx="3"/>
          </p:cNvCxnSpPr>
          <p:nvPr/>
        </p:nvCxnSpPr>
        <p:spPr>
          <a:xfrm flipH="1">
            <a:off x="9702750" y="2413124"/>
            <a:ext cx="1244154" cy="8137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9846766" y="1341562"/>
            <a:ext cx="2200275" cy="28575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JDK</a:t>
            </a:r>
            <a:r>
              <a:rPr lang="zh-CN" altLang="en-US" dirty="0"/>
              <a:t>中</a:t>
            </a:r>
            <a:r>
              <a:rPr lang="en-US" altLang="zh-CN" dirty="0" err="1"/>
              <a:t>ClassLoader</a:t>
            </a:r>
            <a:r>
              <a:rPr lang="zh-CN" altLang="en-US" dirty="0"/>
              <a:t>默认设计模式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直接运行以上代码：</a:t>
            </a:r>
            <a:r>
              <a:rPr lang="en-US" altLang="zh-CN" dirty="0" smtClean="0"/>
              <a:t>	</a:t>
            </a:r>
            <a:endParaRPr lang="en-US" altLang="zh-CN" dirty="0" smtClean="0"/>
          </a:p>
          <a:p>
            <a:pPr lvl="1"/>
            <a:r>
              <a:rPr lang="en-US" altLang="zh-CN" dirty="0"/>
              <a:t>I am in </a:t>
            </a:r>
            <a:r>
              <a:rPr lang="en-US" altLang="zh-CN" dirty="0" err="1"/>
              <a:t>apploader</a:t>
            </a:r>
            <a:endParaRPr lang="en-US" altLang="zh-CN" dirty="0"/>
          </a:p>
          <a:p>
            <a:r>
              <a:rPr lang="zh-CN" altLang="en-US" dirty="0" smtClean="0"/>
              <a:t>加上参数 </a:t>
            </a:r>
            <a:r>
              <a:rPr lang="en-US" altLang="zh-CN" b="1" dirty="0"/>
              <a:t>-</a:t>
            </a:r>
            <a:r>
              <a:rPr lang="en-US" altLang="zh-CN" b="1" dirty="0" err="1"/>
              <a:t>Xbootclasspath</a:t>
            </a:r>
            <a:r>
              <a:rPr lang="en-US" altLang="zh-CN" b="1" dirty="0"/>
              <a:t>/</a:t>
            </a:r>
            <a:r>
              <a:rPr lang="en-US" altLang="zh-CN" b="1" dirty="0" err="1"/>
              <a:t>a:D</a:t>
            </a:r>
            <a:r>
              <a:rPr lang="en-US" altLang="zh-CN" b="1" dirty="0"/>
              <a:t>:/</a:t>
            </a:r>
            <a:r>
              <a:rPr lang="en-US" altLang="zh-CN" b="1" dirty="0" err="1" smtClean="0"/>
              <a:t>tmp</a:t>
            </a:r>
            <a:r>
              <a:rPr lang="en-US" altLang="zh-CN" b="1" dirty="0" smtClean="0"/>
              <a:t>/</a:t>
            </a:r>
            <a:r>
              <a:rPr lang="en-US" altLang="zh-CN" b="1" dirty="0" err="1" smtClean="0"/>
              <a:t>clz</a:t>
            </a:r>
            <a:endParaRPr lang="en-US" altLang="zh-CN" b="1" dirty="0" smtClean="0"/>
          </a:p>
          <a:p>
            <a:pPr lvl="1"/>
            <a:r>
              <a:rPr lang="en-US" altLang="zh-CN" dirty="0"/>
              <a:t>I am in </a:t>
            </a:r>
            <a:r>
              <a:rPr lang="en-US" altLang="zh-CN" dirty="0" err="1"/>
              <a:t>bootloader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此时</a:t>
            </a:r>
            <a:r>
              <a:rPr lang="en-US" altLang="zh-CN" dirty="0" err="1" smtClean="0"/>
              <a:t>AppLoader</a:t>
            </a:r>
            <a:r>
              <a:rPr lang="zh-CN" altLang="en-US" dirty="0" smtClean="0"/>
              <a:t>中不会加载</a:t>
            </a:r>
            <a:r>
              <a:rPr lang="en-US" altLang="zh-CN" dirty="0" err="1" smtClean="0"/>
              <a:t>HelloLoader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 am in </a:t>
            </a:r>
            <a:r>
              <a:rPr lang="en-US" altLang="zh-CN" dirty="0" err="1" smtClean="0"/>
              <a:t>apploader</a:t>
            </a:r>
            <a:r>
              <a:rPr lang="en-US" altLang="zh-CN" dirty="0" smtClean="0"/>
              <a:t> 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classpath</a:t>
            </a:r>
            <a:r>
              <a:rPr lang="zh-CN" altLang="en-US" dirty="0" smtClean="0"/>
              <a:t>中却没有加载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说明类加载是从上往下的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JDK</a:t>
            </a:r>
            <a:r>
              <a:rPr lang="zh-CN" altLang="en-US" dirty="0"/>
              <a:t>中</a:t>
            </a:r>
            <a:r>
              <a:rPr lang="en-US" altLang="zh-CN" dirty="0" err="1"/>
              <a:t>ClassLoader</a:t>
            </a:r>
            <a:r>
              <a:rPr lang="zh-CN" altLang="en-US" dirty="0"/>
              <a:t>默认设计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691" y="1917626"/>
            <a:ext cx="11665299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/>
              <a:t>public static void main(String </a:t>
            </a:r>
            <a:r>
              <a:rPr lang="en-US" altLang="zh-CN" sz="1600" dirty="0" err="1"/>
              <a:t>args</a:t>
            </a:r>
            <a:r>
              <a:rPr lang="en-US" altLang="zh-CN" sz="1600" dirty="0"/>
              <a:t>[]) throws Exception {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ClassLoader</a:t>
            </a:r>
            <a:r>
              <a:rPr lang="en-US" altLang="zh-CN" sz="1600" dirty="0"/>
              <a:t> cl=FindClassOrder2.class.getClassLoader();</a:t>
            </a:r>
            <a:endParaRPr lang="en-US" altLang="zh-CN" sz="1600" dirty="0"/>
          </a:p>
          <a:p>
            <a:r>
              <a:rPr lang="en-US" altLang="zh-CN" sz="1600" dirty="0"/>
              <a:t>	byte[] </a:t>
            </a:r>
            <a:r>
              <a:rPr lang="en-US" altLang="zh-CN" sz="1600" dirty="0" err="1"/>
              <a:t>bHelloLoader</a:t>
            </a:r>
            <a:r>
              <a:rPr lang="en-US" altLang="zh-CN" sz="1600" dirty="0"/>
              <a:t>=</a:t>
            </a:r>
            <a:r>
              <a:rPr lang="en-US" altLang="zh-CN" sz="1600" dirty="0" err="1"/>
              <a:t>loadClassBytes</a:t>
            </a:r>
            <a:r>
              <a:rPr lang="en-US" altLang="zh-CN" sz="1600" dirty="0"/>
              <a:t>("geym.jvm.ch6.findorder.HelloLoader");</a:t>
            </a:r>
            <a:endParaRPr lang="en-US" altLang="zh-CN" sz="1600" dirty="0"/>
          </a:p>
          <a:p>
            <a:r>
              <a:rPr lang="en-US" altLang="zh-CN" sz="1600" dirty="0"/>
              <a:t>	Method </a:t>
            </a:r>
            <a:r>
              <a:rPr lang="en-US" altLang="zh-CN" sz="1600" dirty="0" err="1"/>
              <a:t>md_defineClass</a:t>
            </a:r>
            <a:r>
              <a:rPr lang="en-US" altLang="zh-CN" sz="1600" dirty="0"/>
              <a:t>=</a:t>
            </a:r>
            <a:r>
              <a:rPr lang="en-US" altLang="zh-CN" sz="1600" dirty="0" err="1"/>
              <a:t>ClassLoader.class.getDeclaredMethod</a:t>
            </a:r>
            <a:r>
              <a:rPr lang="en-US" altLang="zh-CN" sz="1600" dirty="0"/>
              <a:t>("</a:t>
            </a:r>
            <a:r>
              <a:rPr lang="en-US" altLang="zh-CN" sz="1600" dirty="0" err="1"/>
              <a:t>defineClass</a:t>
            </a:r>
            <a:r>
              <a:rPr lang="en-US" altLang="zh-CN" sz="1600" dirty="0"/>
              <a:t>", byte[].</a:t>
            </a:r>
            <a:r>
              <a:rPr lang="en-US" altLang="zh-CN" sz="1600" dirty="0" err="1"/>
              <a:t>class,int.class,int.class</a:t>
            </a:r>
            <a:r>
              <a:rPr lang="en-US" altLang="zh-CN" sz="1600" dirty="0"/>
              <a:t>);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md_defineClass.setAccessible</a:t>
            </a:r>
            <a:r>
              <a:rPr lang="en-US" altLang="zh-CN" sz="1600" dirty="0"/>
              <a:t>(true);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md_defineClass.invoke</a:t>
            </a:r>
            <a:r>
              <a:rPr lang="en-US" altLang="zh-CN" sz="1600" dirty="0"/>
              <a:t>(cl, bHelloLoader,0,bHelloLoader.length);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md_defineClass.setAccessible</a:t>
            </a:r>
            <a:r>
              <a:rPr lang="en-US" altLang="zh-CN" sz="1600" dirty="0"/>
              <a:t>(false);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HelloLoader</a:t>
            </a:r>
            <a:r>
              <a:rPr lang="en-US" altLang="zh-CN" sz="1600" dirty="0"/>
              <a:t> loader = new </a:t>
            </a:r>
            <a:r>
              <a:rPr lang="en-US" altLang="zh-CN" sz="1600" dirty="0" err="1"/>
              <a:t>HelloLoader</a:t>
            </a:r>
            <a:r>
              <a:rPr lang="en-US" altLang="zh-CN" sz="1600" dirty="0"/>
              <a:t>();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</a:t>
            </a:r>
            <a:r>
              <a:rPr lang="en-US" altLang="zh-CN" sz="1600" dirty="0" err="1"/>
              <a:t>loader.getClass</a:t>
            </a:r>
            <a:r>
              <a:rPr lang="en-US" altLang="zh-CN" sz="1600" dirty="0"/>
              <a:t>().</a:t>
            </a:r>
            <a:r>
              <a:rPr lang="en-US" altLang="zh-CN" sz="1600" dirty="0" err="1"/>
              <a:t>getClassLoader</a:t>
            </a:r>
            <a:r>
              <a:rPr lang="en-US" altLang="zh-CN" sz="1600" dirty="0"/>
              <a:t>());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loader.print</a:t>
            </a:r>
            <a:r>
              <a:rPr lang="en-US" altLang="zh-CN" sz="1600" dirty="0"/>
              <a:t>();</a:t>
            </a:r>
            <a:endParaRPr lang="en-US" altLang="zh-CN" sz="1600" dirty="0"/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97692" y="1269554"/>
            <a:ext cx="309634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强制在</a:t>
            </a:r>
            <a:r>
              <a:rPr lang="en-US" altLang="zh-CN" dirty="0" err="1" smtClean="0"/>
              <a:t>apploader</a:t>
            </a:r>
            <a:r>
              <a:rPr lang="zh-CN" altLang="en-US" dirty="0" smtClean="0"/>
              <a:t>中加载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3514" y="5302002"/>
            <a:ext cx="42626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mtClean="0"/>
              <a:t>-Xbootclasspath/a:D:/tmp/clz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1818" y="5831884"/>
            <a:ext cx="42626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I am in </a:t>
            </a:r>
            <a:r>
              <a:rPr lang="en-US" altLang="zh-CN" dirty="0" err="1"/>
              <a:t>apploader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205806" y="3165002"/>
            <a:ext cx="633670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920852" y="5293782"/>
            <a:ext cx="5184576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在查找类的时候，先在底层的</a:t>
            </a:r>
            <a:r>
              <a:rPr lang="en-US" altLang="zh-CN" dirty="0" smtClean="0"/>
              <a:t>Loader</a:t>
            </a:r>
            <a:r>
              <a:rPr lang="zh-CN" altLang="en-US" dirty="0" smtClean="0"/>
              <a:t>查找，是从下往上的。</a:t>
            </a:r>
            <a:r>
              <a:rPr lang="en-US" altLang="zh-CN" dirty="0" err="1" smtClean="0"/>
              <a:t>Apploader</a:t>
            </a:r>
            <a:r>
              <a:rPr lang="zh-CN" altLang="en-US" dirty="0" smtClean="0"/>
              <a:t>能找到，就不会去上层加载器加载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JDK</a:t>
            </a:r>
            <a:r>
              <a:rPr lang="zh-CN" altLang="en-US" dirty="0"/>
              <a:t>中</a:t>
            </a:r>
            <a:r>
              <a:rPr lang="en-US" altLang="zh-CN" dirty="0" err="1"/>
              <a:t>ClassLoader</a:t>
            </a:r>
            <a:r>
              <a:rPr lang="zh-CN" altLang="en-US" dirty="0"/>
              <a:t>默认设计模式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5766" y="3110404"/>
            <a:ext cx="8928992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能否只用</a:t>
            </a:r>
            <a:r>
              <a:rPr lang="zh-CN" altLang="en-US" sz="2400" smtClean="0"/>
              <a:t>反射</a:t>
            </a:r>
            <a:r>
              <a:rPr lang="zh-CN" altLang="en-US" sz="2400"/>
              <a:t>，仿照上面</a:t>
            </a:r>
            <a:r>
              <a:rPr lang="zh-CN" altLang="en-US" sz="2400" dirty="0" smtClean="0"/>
              <a:t>的写法，将类注入启动</a:t>
            </a:r>
            <a:r>
              <a:rPr lang="en-US" altLang="zh-CN" sz="2400" dirty="0" err="1" smtClean="0"/>
              <a:t>ClassLoader</a:t>
            </a:r>
            <a:r>
              <a:rPr lang="zh-CN" altLang="en-US" sz="2400" dirty="0" smtClean="0"/>
              <a:t>呢？</a:t>
            </a:r>
            <a:endParaRPr lang="zh-CN" altLang="en-US" sz="2400" dirty="0"/>
          </a:p>
        </p:txBody>
      </p:sp>
      <p:sp>
        <p:nvSpPr>
          <p:cNvPr id="5" name="动作按钮: 帮助 4">
            <a:hlinkClick r:id="" action="ppaction://noaction" highlightClick="1"/>
          </p:cNvPr>
          <p:cNvSpPr/>
          <p:nvPr/>
        </p:nvSpPr>
        <p:spPr>
          <a:xfrm>
            <a:off x="845766" y="1989634"/>
            <a:ext cx="792088" cy="720080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JDK</a:t>
            </a:r>
            <a:r>
              <a:rPr lang="zh-CN" altLang="en-US" dirty="0"/>
              <a:t>中</a:t>
            </a:r>
            <a:r>
              <a:rPr lang="en-US" altLang="zh-CN" dirty="0" err="1"/>
              <a:t>ClassLoader</a:t>
            </a:r>
            <a:r>
              <a:rPr lang="zh-CN" altLang="en-US" dirty="0"/>
              <a:t>默认设计</a:t>
            </a:r>
            <a:r>
              <a:rPr lang="zh-CN" altLang="en-US" dirty="0" smtClean="0"/>
              <a:t>模式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490" y="1449756"/>
            <a:ext cx="2286000" cy="385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688" y="1436402"/>
            <a:ext cx="514350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6" descr="E:\win7_tmp\SNAGHTML18f873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5" y="1436402"/>
            <a:ext cx="54292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598294" y="1487711"/>
            <a:ext cx="3960440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双亲模式的问题：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顶层</a:t>
            </a:r>
            <a:r>
              <a:rPr lang="en-US" altLang="zh-CN" dirty="0" err="1" smtClean="0"/>
              <a:t>ClassLoader</a:t>
            </a:r>
            <a:r>
              <a:rPr lang="zh-CN" altLang="en-US" dirty="0" smtClean="0"/>
              <a:t>，无法加载底层</a:t>
            </a:r>
            <a:r>
              <a:rPr lang="en-US" altLang="zh-CN" dirty="0" err="1" smtClean="0"/>
              <a:t>ClassLoader</a:t>
            </a:r>
            <a:r>
              <a:rPr lang="zh-CN" altLang="en-US" dirty="0" smtClean="0"/>
              <a:t>的类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98294" y="3016840"/>
            <a:ext cx="396044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>(rt.jar)</a:t>
            </a:r>
            <a:r>
              <a:rPr lang="zh-CN" altLang="en-US" dirty="0" smtClean="0"/>
              <a:t>如何加载应用的类？</a:t>
            </a:r>
            <a:endParaRPr lang="en-US" altLang="zh-CN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598294" y="3573810"/>
            <a:ext cx="5040560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javax.xml.parsers</a:t>
            </a:r>
            <a:r>
              <a:rPr lang="zh-CN" altLang="en-US" dirty="0" smtClean="0"/>
              <a:t>包中定义了</a:t>
            </a:r>
            <a:r>
              <a:rPr lang="en-US" altLang="zh-CN" dirty="0" smtClean="0"/>
              <a:t>xml</a:t>
            </a:r>
            <a:r>
              <a:rPr lang="zh-CN" altLang="en-US" dirty="0" smtClean="0"/>
              <a:t>解析的类接口</a:t>
            </a:r>
            <a:endParaRPr lang="en-US" altLang="zh-CN" dirty="0" smtClean="0"/>
          </a:p>
          <a:p>
            <a:r>
              <a:rPr lang="en-US" altLang="zh-CN" dirty="0" smtClean="0"/>
              <a:t>Service Provider Interface SPI </a:t>
            </a:r>
            <a:r>
              <a:rPr lang="zh-CN" altLang="en-US" dirty="0" smtClean="0"/>
              <a:t>位于</a:t>
            </a:r>
            <a:r>
              <a:rPr lang="en-US" altLang="zh-CN" dirty="0" smtClean="0"/>
              <a:t>rt.jar </a:t>
            </a:r>
            <a:endParaRPr lang="en-US" altLang="zh-CN" dirty="0" smtClean="0"/>
          </a:p>
          <a:p>
            <a:r>
              <a:rPr lang="zh-CN" altLang="en-US" dirty="0" smtClean="0"/>
              <a:t>即接口在启动</a:t>
            </a:r>
            <a:r>
              <a:rPr lang="en-US" altLang="zh-CN" dirty="0" err="1" smtClean="0"/>
              <a:t>ClassLoader</a:t>
            </a:r>
            <a:r>
              <a:rPr lang="zh-CN" altLang="en-US" dirty="0" smtClean="0"/>
              <a:t>中。</a:t>
            </a:r>
            <a:endParaRPr lang="en-US" altLang="zh-CN" dirty="0" smtClean="0"/>
          </a:p>
          <a:p>
            <a:r>
              <a:rPr lang="zh-CN" altLang="en-US" dirty="0" smtClean="0"/>
              <a:t>而</a:t>
            </a:r>
            <a:r>
              <a:rPr lang="en-US" altLang="zh-CN" dirty="0" smtClean="0"/>
              <a:t>SPI</a:t>
            </a:r>
            <a:r>
              <a:rPr lang="zh-CN" altLang="en-US" dirty="0" smtClean="0"/>
              <a:t>的实现类，在</a:t>
            </a:r>
            <a:r>
              <a:rPr lang="en-US" altLang="zh-CN" dirty="0" err="1" smtClean="0"/>
              <a:t>AppLoader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JDK</a:t>
            </a:r>
            <a:r>
              <a:rPr lang="zh-CN" altLang="en-US" dirty="0"/>
              <a:t>中</a:t>
            </a:r>
            <a:r>
              <a:rPr lang="en-US" altLang="zh-CN" dirty="0" err="1"/>
              <a:t>ClassLoader</a:t>
            </a:r>
            <a:r>
              <a:rPr lang="zh-CN" altLang="en-US" dirty="0"/>
              <a:t>默认设计模式 </a:t>
            </a:r>
            <a:r>
              <a:rPr lang="en-US" altLang="zh-CN" dirty="0"/>
              <a:t>– </a:t>
            </a:r>
            <a:r>
              <a:rPr lang="zh-CN" altLang="en-US" dirty="0"/>
              <a:t>解决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Thread. </a:t>
            </a:r>
            <a:r>
              <a:rPr lang="en-US" altLang="zh-CN" dirty="0" err="1" smtClean="0"/>
              <a:t>setContextClassLoader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上下文加载器</a:t>
            </a:r>
            <a:endParaRPr lang="en-US" altLang="zh-CN" dirty="0" smtClean="0"/>
          </a:p>
          <a:p>
            <a:pPr lvl="1"/>
            <a:r>
              <a:rPr lang="zh-CN" altLang="en-US" dirty="0"/>
              <a:t>是一</a:t>
            </a:r>
            <a:r>
              <a:rPr lang="zh-CN" altLang="en-US" dirty="0" smtClean="0"/>
              <a:t>个</a:t>
            </a:r>
            <a:r>
              <a:rPr lang="zh-CN" altLang="en-US" b="1" dirty="0" smtClean="0">
                <a:solidFill>
                  <a:srgbClr val="FF0000"/>
                </a:solidFill>
              </a:rPr>
              <a:t>角色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用以解决顶层</a:t>
            </a:r>
            <a:r>
              <a:rPr lang="en-US" altLang="zh-CN" dirty="0" err="1" smtClean="0"/>
              <a:t>ClassLoader</a:t>
            </a:r>
            <a:r>
              <a:rPr lang="zh-CN" altLang="en-US" dirty="0" smtClean="0"/>
              <a:t>无法访问底层</a:t>
            </a:r>
            <a:r>
              <a:rPr lang="en-US" altLang="zh-CN" dirty="0" err="1" smtClean="0"/>
              <a:t>ClassLoader</a:t>
            </a:r>
            <a:r>
              <a:rPr lang="zh-CN" altLang="en-US" dirty="0" smtClean="0"/>
              <a:t>的类的问题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基本思想是，在顶层</a:t>
            </a:r>
            <a:r>
              <a:rPr lang="en-US" altLang="zh-CN" dirty="0" err="1" smtClean="0"/>
              <a:t>ClassLoader</a:t>
            </a:r>
            <a:r>
              <a:rPr lang="zh-CN" altLang="en-US" dirty="0" smtClean="0"/>
              <a:t>中，传入底层</a:t>
            </a:r>
            <a:r>
              <a:rPr lang="en-US" altLang="zh-CN" dirty="0" err="1" smtClean="0"/>
              <a:t>ClassLoader</a:t>
            </a:r>
            <a:r>
              <a:rPr lang="zh-CN" altLang="en-US" dirty="0" smtClean="0"/>
              <a:t>的实例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</a:t>
            </a:r>
            <a:r>
              <a:rPr lang="zh-CN" altLang="en-US" dirty="0"/>
              <a:t>装载验证</a:t>
            </a:r>
            <a:r>
              <a:rPr lang="zh-CN" altLang="en-US" dirty="0" smtClean="0"/>
              <a:t>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加载</a:t>
            </a:r>
            <a:endParaRPr lang="en-US" altLang="zh-CN" dirty="0" smtClean="0"/>
          </a:p>
          <a:p>
            <a:r>
              <a:rPr lang="zh-CN" altLang="en-US" dirty="0" smtClean="0"/>
              <a:t>链接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验证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准备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解析</a:t>
            </a:r>
            <a:endParaRPr lang="en-US" altLang="zh-CN" dirty="0" smtClean="0"/>
          </a:p>
          <a:p>
            <a:r>
              <a:rPr lang="zh-CN" altLang="en-US" dirty="0"/>
              <a:t>初始化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JDK</a:t>
            </a:r>
            <a:r>
              <a:rPr lang="zh-CN" altLang="en-US" dirty="0"/>
              <a:t>中</a:t>
            </a:r>
            <a:r>
              <a:rPr lang="en-US" altLang="zh-CN" dirty="0" err="1"/>
              <a:t>ClassLoader</a:t>
            </a:r>
            <a:r>
              <a:rPr lang="zh-CN" altLang="en-US" dirty="0"/>
              <a:t>默认设计模式 </a:t>
            </a:r>
            <a:r>
              <a:rPr lang="en-US" altLang="zh-CN" dirty="0"/>
              <a:t>– </a:t>
            </a:r>
            <a:r>
              <a:rPr lang="zh-CN" altLang="en-US" dirty="0"/>
              <a:t>解决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1710" y="1042611"/>
            <a:ext cx="705678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static </a:t>
            </a:r>
            <a:r>
              <a:rPr lang="en-US" altLang="zh-CN" sz="1200" dirty="0"/>
              <a:t>private Class </a:t>
            </a:r>
            <a:r>
              <a:rPr lang="en-US" altLang="zh-CN" sz="1200" dirty="0" err="1"/>
              <a:t>getProviderClass</a:t>
            </a:r>
            <a:r>
              <a:rPr lang="en-US" altLang="zh-CN" sz="1200" dirty="0"/>
              <a:t>(String </a:t>
            </a:r>
            <a:r>
              <a:rPr lang="en-US" altLang="zh-CN" sz="1200" dirty="0" err="1"/>
              <a:t>className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ClassLoader</a:t>
            </a:r>
            <a:r>
              <a:rPr lang="en-US" altLang="zh-CN" sz="1200" dirty="0"/>
              <a:t> cl,</a:t>
            </a:r>
            <a:endParaRPr lang="en-US" altLang="zh-CN" sz="1200" dirty="0"/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boolean</a:t>
            </a:r>
            <a:r>
              <a:rPr lang="en-US" altLang="zh-CN" sz="1200" dirty="0"/>
              <a:t> </a:t>
            </a:r>
            <a:r>
              <a:rPr lang="en-US" altLang="zh-CN" sz="1200" dirty="0" err="1"/>
              <a:t>doFallback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boolean</a:t>
            </a:r>
            <a:r>
              <a:rPr lang="en-US" altLang="zh-CN" sz="1200" dirty="0"/>
              <a:t> </a:t>
            </a:r>
            <a:r>
              <a:rPr lang="en-US" altLang="zh-CN" sz="1200" dirty="0" err="1"/>
              <a:t>useBSClsLoader</a:t>
            </a:r>
            <a:r>
              <a:rPr lang="en-US" altLang="zh-CN" sz="1200" dirty="0"/>
              <a:t>) throws </a:t>
            </a:r>
            <a:r>
              <a:rPr lang="en-US" altLang="zh-CN" sz="1200" dirty="0" err="1"/>
              <a:t>ClassNotFoundException</a:t>
            </a:r>
            <a:endParaRPr lang="en-US" altLang="zh-CN" sz="1200" dirty="0"/>
          </a:p>
          <a:p>
            <a:r>
              <a:rPr lang="en-US" altLang="zh-CN" sz="1200" dirty="0"/>
              <a:t>{</a:t>
            </a:r>
            <a:endParaRPr lang="en-US" altLang="zh-CN" sz="1200" dirty="0"/>
          </a:p>
          <a:p>
            <a:r>
              <a:rPr lang="en-US" altLang="zh-CN" sz="1200" dirty="0"/>
              <a:t>    try {</a:t>
            </a:r>
            <a:endParaRPr lang="en-US" altLang="zh-CN" sz="1200" dirty="0"/>
          </a:p>
          <a:p>
            <a:r>
              <a:rPr lang="en-US" altLang="zh-CN" sz="1200" dirty="0"/>
              <a:t>        if (cl == null) {</a:t>
            </a:r>
            <a:endParaRPr lang="en-US" altLang="zh-CN" sz="1200" dirty="0"/>
          </a:p>
          <a:p>
            <a:r>
              <a:rPr lang="en-US" altLang="zh-CN" sz="1200" dirty="0"/>
              <a:t>            if (</a:t>
            </a:r>
            <a:r>
              <a:rPr lang="en-US" altLang="zh-CN" sz="1200" dirty="0" err="1"/>
              <a:t>useBSClsLoader</a:t>
            </a:r>
            <a:r>
              <a:rPr lang="en-US" altLang="zh-CN" sz="1200" dirty="0"/>
              <a:t>) {</a:t>
            </a:r>
            <a:endParaRPr lang="en-US" altLang="zh-CN" sz="1200" dirty="0"/>
          </a:p>
          <a:p>
            <a:r>
              <a:rPr lang="en-US" altLang="zh-CN" sz="1200" dirty="0"/>
              <a:t>                return </a:t>
            </a:r>
            <a:r>
              <a:rPr lang="en-US" altLang="zh-CN" sz="1200" dirty="0" err="1"/>
              <a:t>Class.forName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className</a:t>
            </a:r>
            <a:r>
              <a:rPr lang="en-US" altLang="zh-CN" sz="1200" dirty="0"/>
              <a:t>, true, </a:t>
            </a:r>
            <a:r>
              <a:rPr lang="en-US" altLang="zh-CN" sz="1200" dirty="0" err="1"/>
              <a:t>FactoryFinder.class.getClassLoader</a:t>
            </a:r>
            <a:r>
              <a:rPr lang="en-US" altLang="zh-CN" sz="1200" dirty="0"/>
              <a:t>());</a:t>
            </a:r>
            <a:endParaRPr lang="en-US" altLang="zh-CN" sz="1200" dirty="0"/>
          </a:p>
          <a:p>
            <a:r>
              <a:rPr lang="en-US" altLang="zh-CN" sz="1200" dirty="0"/>
              <a:t>            } else {</a:t>
            </a:r>
            <a:endParaRPr lang="en-US" altLang="zh-CN" sz="1200" dirty="0"/>
          </a:p>
          <a:p>
            <a:r>
              <a:rPr lang="en-US" altLang="zh-CN" sz="1200" dirty="0"/>
              <a:t>                cl = </a:t>
            </a:r>
            <a:r>
              <a:rPr lang="en-US" altLang="zh-CN" sz="1200" dirty="0" err="1"/>
              <a:t>ss.getContextClassLoader</a:t>
            </a:r>
            <a:r>
              <a:rPr lang="en-US" altLang="zh-CN" sz="1200" dirty="0"/>
              <a:t>();</a:t>
            </a:r>
            <a:endParaRPr lang="en-US" altLang="zh-CN" sz="1200" dirty="0"/>
          </a:p>
          <a:p>
            <a:r>
              <a:rPr lang="en-US" altLang="zh-CN" sz="1200" dirty="0"/>
              <a:t>                if (cl == null) {</a:t>
            </a:r>
            <a:endParaRPr lang="en-US" altLang="zh-CN" sz="1200" dirty="0"/>
          </a:p>
          <a:p>
            <a:r>
              <a:rPr lang="en-US" altLang="zh-CN" sz="1200" dirty="0"/>
              <a:t>                    throw new </a:t>
            </a:r>
            <a:r>
              <a:rPr lang="en-US" altLang="zh-CN" sz="1200" dirty="0" err="1"/>
              <a:t>ClassNotFoundException</a:t>
            </a:r>
            <a:r>
              <a:rPr lang="en-US" altLang="zh-CN" sz="1200" dirty="0"/>
              <a:t>();</a:t>
            </a:r>
            <a:endParaRPr lang="en-US" altLang="zh-CN" sz="1200" dirty="0"/>
          </a:p>
          <a:p>
            <a:r>
              <a:rPr lang="en-US" altLang="zh-CN" sz="1200" dirty="0"/>
              <a:t>                }</a:t>
            </a:r>
            <a:endParaRPr lang="en-US" altLang="zh-CN" sz="1200" dirty="0"/>
          </a:p>
          <a:p>
            <a:r>
              <a:rPr lang="en-US" altLang="zh-CN" sz="1200" dirty="0"/>
              <a:t>                else {</a:t>
            </a:r>
            <a:endParaRPr lang="en-US" altLang="zh-CN" sz="1200" dirty="0"/>
          </a:p>
          <a:p>
            <a:r>
              <a:rPr lang="en-US" altLang="zh-CN" sz="1200" dirty="0"/>
              <a:t>                    </a:t>
            </a:r>
            <a:r>
              <a:rPr lang="en-US" altLang="zh-CN" sz="1200" b="1" dirty="0"/>
              <a:t>return </a:t>
            </a:r>
            <a:r>
              <a:rPr lang="en-US" altLang="zh-CN" sz="1200" b="1" dirty="0" err="1"/>
              <a:t>cl.loadClass</a:t>
            </a:r>
            <a:r>
              <a:rPr lang="en-US" altLang="zh-CN" sz="1200" b="1" dirty="0"/>
              <a:t>(</a:t>
            </a:r>
            <a:r>
              <a:rPr lang="en-US" altLang="zh-CN" sz="1200" b="1" dirty="0" err="1"/>
              <a:t>className</a:t>
            </a:r>
            <a:r>
              <a:rPr lang="en-US" altLang="zh-CN" sz="1200" b="1" dirty="0" smtClean="0"/>
              <a:t>); //</a:t>
            </a:r>
            <a:r>
              <a:rPr lang="zh-CN" altLang="en-US" sz="1200" b="1" dirty="0" smtClean="0"/>
              <a:t>使用上下文</a:t>
            </a:r>
            <a:r>
              <a:rPr lang="en-US" altLang="zh-CN" sz="1200" b="1" dirty="0" err="1" smtClean="0"/>
              <a:t>ClassLoader</a:t>
            </a:r>
            <a:endParaRPr lang="en-US" altLang="zh-CN" sz="1200" b="1" dirty="0"/>
          </a:p>
          <a:p>
            <a:r>
              <a:rPr lang="en-US" altLang="zh-CN" sz="1200" dirty="0"/>
              <a:t>                }</a:t>
            </a:r>
            <a:endParaRPr lang="en-US" altLang="zh-CN" sz="1200" dirty="0"/>
          </a:p>
          <a:p>
            <a:r>
              <a:rPr lang="en-US" altLang="zh-CN" sz="1200" dirty="0"/>
              <a:t>            }</a:t>
            </a:r>
            <a:endParaRPr lang="en-US" altLang="zh-CN" sz="1200" dirty="0"/>
          </a:p>
          <a:p>
            <a:r>
              <a:rPr lang="en-US" altLang="zh-CN" sz="1200" dirty="0"/>
              <a:t>        }</a:t>
            </a:r>
            <a:endParaRPr lang="en-US" altLang="zh-CN" sz="1200" dirty="0"/>
          </a:p>
          <a:p>
            <a:r>
              <a:rPr lang="en-US" altLang="zh-CN" sz="1200" dirty="0"/>
              <a:t>        else {</a:t>
            </a:r>
            <a:endParaRPr lang="en-US" altLang="zh-CN" sz="1200" dirty="0"/>
          </a:p>
          <a:p>
            <a:r>
              <a:rPr lang="en-US" altLang="zh-CN" sz="1200" dirty="0"/>
              <a:t>            return </a:t>
            </a:r>
            <a:r>
              <a:rPr lang="en-US" altLang="zh-CN" sz="1200" dirty="0" err="1"/>
              <a:t>cl.loadClass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className</a:t>
            </a:r>
            <a:r>
              <a:rPr lang="en-US" altLang="zh-CN" sz="1200" dirty="0"/>
              <a:t>);</a:t>
            </a:r>
            <a:endParaRPr lang="en-US" altLang="zh-CN" sz="1200" dirty="0"/>
          </a:p>
          <a:p>
            <a:r>
              <a:rPr lang="en-US" altLang="zh-CN" sz="1200" dirty="0"/>
              <a:t>        }</a:t>
            </a:r>
            <a:endParaRPr lang="en-US" altLang="zh-CN" sz="1200" dirty="0"/>
          </a:p>
          <a:p>
            <a:r>
              <a:rPr lang="en-US" altLang="zh-CN" sz="1200" dirty="0"/>
              <a:t>    }</a:t>
            </a:r>
            <a:endParaRPr lang="en-US" altLang="zh-CN" sz="1200" dirty="0"/>
          </a:p>
          <a:p>
            <a:r>
              <a:rPr lang="en-US" altLang="zh-CN" sz="1200" dirty="0"/>
              <a:t>    catch (</a:t>
            </a:r>
            <a:r>
              <a:rPr lang="en-US" altLang="zh-CN" sz="1200" dirty="0" err="1"/>
              <a:t>ClassNotFoundException</a:t>
            </a:r>
            <a:r>
              <a:rPr lang="en-US" altLang="zh-CN" sz="1200" dirty="0"/>
              <a:t> e1) {</a:t>
            </a:r>
            <a:endParaRPr lang="en-US" altLang="zh-CN" sz="1200" dirty="0"/>
          </a:p>
          <a:p>
            <a:r>
              <a:rPr lang="en-US" altLang="zh-CN" sz="1200" dirty="0"/>
              <a:t>        if (</a:t>
            </a:r>
            <a:r>
              <a:rPr lang="en-US" altLang="zh-CN" sz="1200" dirty="0" err="1"/>
              <a:t>doFallback</a:t>
            </a:r>
            <a:r>
              <a:rPr lang="en-US" altLang="zh-CN" sz="1200" dirty="0"/>
              <a:t>) {</a:t>
            </a:r>
            <a:endParaRPr lang="en-US" altLang="zh-CN" sz="1200" dirty="0"/>
          </a:p>
          <a:p>
            <a:r>
              <a:rPr lang="en-US" altLang="zh-CN" sz="1200" dirty="0"/>
              <a:t>            // Use current class loader - should always be bootstrap CL</a:t>
            </a:r>
            <a:endParaRPr lang="en-US" altLang="zh-CN" sz="1200" dirty="0"/>
          </a:p>
          <a:p>
            <a:r>
              <a:rPr lang="en-US" altLang="zh-CN" sz="1200" dirty="0"/>
              <a:t>            return </a:t>
            </a:r>
            <a:r>
              <a:rPr lang="en-US" altLang="zh-CN" sz="1200" dirty="0" err="1"/>
              <a:t>Class.forName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className</a:t>
            </a:r>
            <a:r>
              <a:rPr lang="en-US" altLang="zh-CN" sz="1200" dirty="0"/>
              <a:t>, true, </a:t>
            </a:r>
            <a:r>
              <a:rPr lang="en-US" altLang="zh-CN" sz="1200" dirty="0" err="1"/>
              <a:t>FactoryFinder.class.getClassLoader</a:t>
            </a:r>
            <a:r>
              <a:rPr lang="en-US" altLang="zh-CN" sz="1200" dirty="0"/>
              <a:t>());</a:t>
            </a:r>
            <a:endParaRPr lang="en-US" altLang="zh-CN" sz="1200" dirty="0"/>
          </a:p>
          <a:p>
            <a:r>
              <a:rPr lang="en-US" altLang="zh-CN" sz="1200" dirty="0"/>
              <a:t>        </a:t>
            </a:r>
            <a:r>
              <a:rPr lang="en-US" altLang="zh-CN" sz="1200" dirty="0" smtClean="0"/>
              <a:t>}</a:t>
            </a:r>
            <a:endParaRPr lang="en-US" altLang="zh-CN" sz="1200" dirty="0" smtClean="0"/>
          </a:p>
          <a:p>
            <a:r>
              <a:rPr lang="en-US" altLang="zh-CN" sz="1200" dirty="0" smtClean="0"/>
              <a:t>…..</a:t>
            </a:r>
            <a:endParaRPr lang="en-US" altLang="zh-CN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7830542" y="1269554"/>
            <a:ext cx="3744416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代码来自于</a:t>
            </a:r>
            <a:endParaRPr lang="en-US" altLang="zh-CN" dirty="0" smtClean="0"/>
          </a:p>
          <a:p>
            <a:r>
              <a:rPr lang="en-US" altLang="zh-CN" dirty="0" err="1" smtClean="0"/>
              <a:t>javax.xml.parsers.FactoryFinder</a:t>
            </a:r>
            <a:endParaRPr lang="en-US" altLang="zh-CN" dirty="0" smtClean="0"/>
          </a:p>
          <a:p>
            <a:r>
              <a:rPr lang="zh-CN" altLang="en-US" dirty="0" smtClean="0"/>
              <a:t>展示如何在启动类加载器加载</a:t>
            </a:r>
            <a:r>
              <a:rPr lang="en-US" altLang="zh-CN" dirty="0" err="1" smtClean="0"/>
              <a:t>AppLoader</a:t>
            </a:r>
            <a:r>
              <a:rPr lang="zh-CN" altLang="en-US" dirty="0" smtClean="0"/>
              <a:t>的类</a:t>
            </a:r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830542" y="2981602"/>
            <a:ext cx="374441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上下文</a:t>
            </a:r>
            <a:r>
              <a:rPr lang="en-US" altLang="zh-CN" dirty="0" err="1" smtClean="0"/>
              <a:t>ClassLoader</a:t>
            </a:r>
            <a:r>
              <a:rPr lang="zh-CN" altLang="en-US" dirty="0" smtClean="0"/>
              <a:t>可以突破双亲模式的局限性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JDK</a:t>
            </a:r>
            <a:r>
              <a:rPr lang="zh-CN" altLang="en-US" dirty="0"/>
              <a:t>中</a:t>
            </a:r>
            <a:r>
              <a:rPr lang="en-US" altLang="zh-CN" dirty="0" err="1"/>
              <a:t>ClassLoader</a:t>
            </a:r>
            <a:r>
              <a:rPr lang="zh-CN" altLang="en-US" dirty="0"/>
              <a:t>默认设计模式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双亲模式的破坏</a:t>
            </a:r>
            <a:endParaRPr lang="en-US" altLang="zh-CN" dirty="0" smtClean="0"/>
          </a:p>
          <a:p>
            <a:pPr lvl="1"/>
            <a:r>
              <a:rPr lang="zh-CN" altLang="en-US" b="1" dirty="0" smtClean="0"/>
              <a:t>双亲模式是默认的模式，但不是必须这么做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Tomcat</a:t>
            </a:r>
            <a:r>
              <a:rPr lang="zh-CN" altLang="en-US" dirty="0" smtClean="0"/>
              <a:t>的</a:t>
            </a:r>
            <a:r>
              <a:rPr lang="en-US" altLang="zh-CN" dirty="0" err="1"/>
              <a:t>WebappClassLoader</a:t>
            </a:r>
            <a:r>
              <a:rPr lang="en-US" altLang="zh-CN" dirty="0"/>
              <a:t> </a:t>
            </a:r>
            <a:r>
              <a:rPr lang="zh-CN" altLang="en-US" dirty="0" smtClean="0"/>
              <a:t>就会先加载自己的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，找不到再委托</a:t>
            </a:r>
            <a:r>
              <a:rPr lang="en-US" altLang="zh-CN" dirty="0" smtClean="0"/>
              <a:t>parent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OSGi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ClassLoader</a:t>
            </a:r>
            <a:r>
              <a:rPr lang="zh-CN" altLang="en-US" dirty="0" smtClean="0"/>
              <a:t>形成网状结构，根据需要自由加载</a:t>
            </a:r>
            <a:r>
              <a:rPr lang="en-US" altLang="zh-CN" dirty="0" smtClean="0"/>
              <a:t>Class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JDK</a:t>
            </a:r>
            <a:r>
              <a:rPr lang="zh-CN" altLang="en-US" dirty="0"/>
              <a:t>中</a:t>
            </a:r>
            <a:r>
              <a:rPr lang="en-US" altLang="zh-CN" dirty="0" err="1"/>
              <a:t>ClassLoader</a:t>
            </a:r>
            <a:r>
              <a:rPr lang="zh-CN" altLang="en-US" dirty="0"/>
              <a:t>默认设计模式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197547"/>
            <a:ext cx="10984230" cy="576064"/>
          </a:xfrm>
        </p:spPr>
        <p:txBody>
          <a:bodyPr/>
          <a:lstStyle/>
          <a:p>
            <a:r>
              <a:rPr lang="zh-CN" altLang="en-US" dirty="0" smtClean="0"/>
              <a:t>破坏双亲模式例子</a:t>
            </a:r>
            <a:r>
              <a:rPr lang="en-US" altLang="zh-CN" dirty="0" smtClean="0"/>
              <a:t>-  </a:t>
            </a:r>
            <a:r>
              <a:rPr lang="zh-CN" altLang="en-US" dirty="0" smtClean="0"/>
              <a:t>先从底层</a:t>
            </a:r>
            <a:r>
              <a:rPr lang="en-US" altLang="zh-CN" dirty="0" err="1" smtClean="0"/>
              <a:t>ClassLoader</a:t>
            </a:r>
            <a:r>
              <a:rPr lang="zh-CN" altLang="en-US" dirty="0" smtClean="0"/>
              <a:t>加载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0236" y="2565698"/>
            <a:ext cx="10009112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protected synchronized Class&lt;?&gt; </a:t>
            </a:r>
            <a:r>
              <a:rPr lang="en-US" altLang="zh-CN" b="1" dirty="0" err="1"/>
              <a:t>loadClass</a:t>
            </a:r>
            <a:r>
              <a:rPr lang="en-US" altLang="zh-CN" dirty="0"/>
              <a:t>(String name, </a:t>
            </a:r>
            <a:r>
              <a:rPr lang="en-US" altLang="zh-CN" dirty="0" err="1"/>
              <a:t>boolean</a:t>
            </a:r>
            <a:r>
              <a:rPr lang="en-US" altLang="zh-CN" dirty="0"/>
              <a:t> resolve) throws </a:t>
            </a:r>
            <a:r>
              <a:rPr lang="en-US" altLang="zh-CN" dirty="0" err="1"/>
              <a:t>ClassNotFoundException</a:t>
            </a:r>
            <a:r>
              <a:rPr lang="en-US" altLang="zh-CN" dirty="0"/>
              <a:t> {</a:t>
            </a:r>
            <a:endParaRPr lang="en-US" altLang="zh-CN" dirty="0"/>
          </a:p>
          <a:p>
            <a:r>
              <a:rPr lang="en-US" altLang="zh-CN" dirty="0"/>
              <a:t>    // First, check if the class has already been loaded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b="1" dirty="0"/>
              <a:t>Class re=</a:t>
            </a:r>
            <a:r>
              <a:rPr lang="en-US" altLang="zh-CN" b="1" dirty="0" err="1"/>
              <a:t>findClass</a:t>
            </a:r>
            <a:r>
              <a:rPr lang="en-US" altLang="zh-CN" b="1" dirty="0"/>
              <a:t>(name);</a:t>
            </a:r>
            <a:endParaRPr lang="en-US" altLang="zh-CN" b="1" dirty="0"/>
          </a:p>
          <a:p>
            <a:r>
              <a:rPr lang="en-US" altLang="zh-CN" dirty="0"/>
              <a:t>    if(re==null){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System.out.println</a:t>
            </a:r>
            <a:r>
              <a:rPr lang="en-US" altLang="zh-CN" dirty="0" smtClean="0"/>
              <a:t>(“</a:t>
            </a:r>
            <a:r>
              <a:rPr lang="zh-CN" altLang="en-US" dirty="0" smtClean="0"/>
              <a:t>无法载入类</a:t>
            </a:r>
            <a:r>
              <a:rPr lang="en-US" altLang="zh-CN" dirty="0" smtClean="0"/>
              <a:t>:”+</a:t>
            </a:r>
            <a:r>
              <a:rPr lang="en-US" altLang="zh-CN" dirty="0"/>
              <a:t>name</a:t>
            </a:r>
            <a:r>
              <a:rPr lang="en-US" altLang="zh-CN" dirty="0" smtClean="0"/>
              <a:t>+“ </a:t>
            </a:r>
            <a:r>
              <a:rPr lang="zh-CN" altLang="en-US" dirty="0" smtClean="0"/>
              <a:t>需要请求父加载器</a:t>
            </a:r>
            <a:r>
              <a:rPr lang="en-US" altLang="zh-CN" dirty="0" smtClean="0"/>
              <a:t>");</a:t>
            </a:r>
            <a:endParaRPr lang="en-US" altLang="zh-CN" dirty="0"/>
          </a:p>
          <a:p>
            <a:r>
              <a:rPr lang="en-US" altLang="zh-CN" dirty="0"/>
              <a:t>        return </a:t>
            </a:r>
            <a:r>
              <a:rPr lang="en-US" altLang="zh-CN" dirty="0" err="1"/>
              <a:t>super.loadClass</a:t>
            </a:r>
            <a:r>
              <a:rPr lang="en-US" altLang="zh-CN" dirty="0"/>
              <a:t>(</a:t>
            </a:r>
            <a:r>
              <a:rPr lang="en-US" altLang="zh-CN" dirty="0" err="1"/>
              <a:t>name,resolve</a:t>
            </a:r>
            <a:r>
              <a:rPr lang="en-US" altLang="zh-CN" dirty="0"/>
              <a:t>);</a:t>
            </a:r>
            <a:endParaRPr lang="en-US" altLang="zh-CN" dirty="0"/>
          </a:p>
          <a:p>
            <a:r>
              <a:rPr lang="en-US" altLang="zh-CN" dirty="0"/>
              <a:t>    }</a:t>
            </a:r>
            <a:endParaRPr lang="en-US" altLang="zh-CN" dirty="0"/>
          </a:p>
          <a:p>
            <a:r>
              <a:rPr lang="en-US" altLang="zh-CN" dirty="0"/>
              <a:t>    return re;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0236" y="2014098"/>
            <a:ext cx="340388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OrderClassLoader</a:t>
            </a:r>
            <a:r>
              <a:rPr lang="zh-CN" altLang="en-US" dirty="0" smtClean="0"/>
              <a:t>的部分实现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JDK</a:t>
            </a:r>
            <a:r>
              <a:rPr lang="zh-CN" altLang="en-US" dirty="0"/>
              <a:t>中</a:t>
            </a:r>
            <a:r>
              <a:rPr lang="en-US" altLang="zh-CN" dirty="0" err="1"/>
              <a:t>ClassLoader</a:t>
            </a:r>
            <a:r>
              <a:rPr lang="zh-CN" altLang="en-US" dirty="0"/>
              <a:t>默认设计模式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54484" y="1269554"/>
            <a:ext cx="8451775" cy="50475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/>
              <a:t>protected Class&lt;?&gt; </a:t>
            </a:r>
            <a:r>
              <a:rPr lang="en-US" altLang="zh-CN" sz="1400" b="1" dirty="0" err="1">
                <a:solidFill>
                  <a:srgbClr val="FF0000"/>
                </a:solidFill>
              </a:rPr>
              <a:t>findClass</a:t>
            </a:r>
            <a:r>
              <a:rPr lang="en-US" altLang="zh-CN" sz="1400" dirty="0"/>
              <a:t>(String </a:t>
            </a:r>
            <a:r>
              <a:rPr lang="en-US" altLang="zh-CN" sz="1400" dirty="0" err="1"/>
              <a:t>className</a:t>
            </a:r>
            <a:r>
              <a:rPr lang="en-US" altLang="zh-CN" sz="1400" dirty="0"/>
              <a:t>) throws </a:t>
            </a:r>
            <a:r>
              <a:rPr lang="en-US" altLang="zh-CN" sz="1400" dirty="0" err="1"/>
              <a:t>ClassNotFoundException</a:t>
            </a:r>
            <a:r>
              <a:rPr lang="en-US" altLang="zh-CN" sz="1400" dirty="0"/>
              <a:t> {</a:t>
            </a:r>
            <a:endParaRPr lang="en-US" altLang="zh-CN" sz="1400" dirty="0" smtClean="0"/>
          </a:p>
          <a:p>
            <a:r>
              <a:rPr lang="en-US" altLang="zh-CN" sz="1400" dirty="0" smtClean="0"/>
              <a:t>Class </a:t>
            </a:r>
            <a:r>
              <a:rPr lang="en-US" altLang="zh-CN" sz="1400" dirty="0" err="1"/>
              <a:t>clazz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this.findLoadedClass</a:t>
            </a:r>
            <a:r>
              <a:rPr lang="en-US" altLang="zh-CN" sz="1400" dirty="0"/>
              <a:t>(</a:t>
            </a:r>
            <a:r>
              <a:rPr lang="en-US" altLang="zh-CN" sz="1400" dirty="0" err="1"/>
              <a:t>className</a:t>
            </a:r>
            <a:r>
              <a:rPr lang="en-US" altLang="zh-CN" sz="1400" dirty="0"/>
              <a:t>);</a:t>
            </a:r>
            <a:endParaRPr lang="en-US" altLang="zh-CN" sz="1400" dirty="0"/>
          </a:p>
          <a:p>
            <a:r>
              <a:rPr lang="en-US" altLang="zh-CN" sz="1400" dirty="0"/>
              <a:t>if (null == </a:t>
            </a:r>
            <a:r>
              <a:rPr lang="en-US" altLang="zh-CN" sz="1400" dirty="0" err="1"/>
              <a:t>clazz</a:t>
            </a:r>
            <a:r>
              <a:rPr lang="en-US" altLang="zh-CN" sz="1400" dirty="0"/>
              <a:t>) {</a:t>
            </a:r>
            <a:endParaRPr lang="en-US" altLang="zh-CN" sz="1400" dirty="0"/>
          </a:p>
          <a:p>
            <a:r>
              <a:rPr lang="en-US" altLang="zh-CN" sz="1400" dirty="0"/>
              <a:t>    try {</a:t>
            </a:r>
            <a:endParaRPr lang="en-US" altLang="zh-CN" sz="1400" dirty="0"/>
          </a:p>
          <a:p>
            <a:r>
              <a:rPr lang="en-US" altLang="zh-CN" sz="1400" dirty="0"/>
              <a:t>        String </a:t>
            </a:r>
            <a:r>
              <a:rPr lang="en-US" altLang="zh-CN" sz="1400" dirty="0" err="1"/>
              <a:t>classFile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getClassFile</a:t>
            </a:r>
            <a:r>
              <a:rPr lang="en-US" altLang="zh-CN" sz="1400" dirty="0"/>
              <a:t>(</a:t>
            </a:r>
            <a:r>
              <a:rPr lang="en-US" altLang="zh-CN" sz="1400" dirty="0" err="1"/>
              <a:t>className</a:t>
            </a:r>
            <a:r>
              <a:rPr lang="en-US" altLang="zh-CN" sz="1400" dirty="0"/>
              <a:t>);</a:t>
            </a:r>
            <a:endParaRPr lang="en-US" altLang="zh-CN" sz="1400" dirty="0"/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FileInputStream</a:t>
            </a:r>
            <a:r>
              <a:rPr lang="en-US" altLang="zh-CN" sz="1400" dirty="0"/>
              <a:t> </a:t>
            </a:r>
            <a:r>
              <a:rPr lang="en-US" altLang="zh-CN" sz="1400" dirty="0" err="1"/>
              <a:t>fis</a:t>
            </a:r>
            <a:r>
              <a:rPr lang="en-US" altLang="zh-CN" sz="1400" dirty="0"/>
              <a:t> = new </a:t>
            </a:r>
            <a:r>
              <a:rPr lang="en-US" altLang="zh-CN" sz="1400" dirty="0" err="1"/>
              <a:t>FileInputStream</a:t>
            </a:r>
            <a:r>
              <a:rPr lang="en-US" altLang="zh-CN" sz="1400" dirty="0"/>
              <a:t>(</a:t>
            </a:r>
            <a:r>
              <a:rPr lang="en-US" altLang="zh-CN" sz="1400" dirty="0" err="1"/>
              <a:t>classFile</a:t>
            </a:r>
            <a:r>
              <a:rPr lang="en-US" altLang="zh-CN" sz="1400" dirty="0"/>
              <a:t>);</a:t>
            </a:r>
            <a:endParaRPr lang="en-US" altLang="zh-CN" sz="1400" dirty="0"/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FileChannel</a:t>
            </a:r>
            <a:r>
              <a:rPr lang="en-US" altLang="zh-CN" sz="1400" dirty="0"/>
              <a:t> </a:t>
            </a:r>
            <a:r>
              <a:rPr lang="en-US" altLang="zh-CN" sz="1400" dirty="0" err="1"/>
              <a:t>fileC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fis.getChannel</a:t>
            </a:r>
            <a:r>
              <a:rPr lang="en-US" altLang="zh-CN" sz="1400" dirty="0"/>
              <a:t>();</a:t>
            </a:r>
            <a:endParaRPr lang="en-US" altLang="zh-CN" sz="1400" dirty="0"/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ByteArrayOutputStream</a:t>
            </a:r>
            <a:r>
              <a:rPr lang="en-US" altLang="zh-CN" sz="1400" dirty="0"/>
              <a:t> </a:t>
            </a:r>
            <a:r>
              <a:rPr lang="en-US" altLang="zh-CN" sz="1400" dirty="0" err="1"/>
              <a:t>baos</a:t>
            </a:r>
            <a:r>
              <a:rPr lang="en-US" altLang="zh-CN" sz="1400" dirty="0"/>
              <a:t> = new </a:t>
            </a:r>
            <a:r>
              <a:rPr lang="en-US" altLang="zh-CN" sz="1400" dirty="0" err="1"/>
              <a:t>ByteArrayOutputStream</a:t>
            </a:r>
            <a:r>
              <a:rPr lang="en-US" altLang="zh-CN" sz="1400" dirty="0"/>
              <a:t>();</a:t>
            </a:r>
            <a:endParaRPr lang="en-US" altLang="zh-CN" sz="1400" dirty="0"/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WritableByteChannel</a:t>
            </a:r>
            <a:r>
              <a:rPr lang="en-US" altLang="zh-CN" sz="1400" dirty="0"/>
              <a:t> </a:t>
            </a:r>
            <a:r>
              <a:rPr lang="en-US" altLang="zh-CN" sz="1400" dirty="0" err="1"/>
              <a:t>outC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Channels.newChannel</a:t>
            </a:r>
            <a:r>
              <a:rPr lang="en-US" altLang="zh-CN" sz="1400" dirty="0"/>
              <a:t>(</a:t>
            </a:r>
            <a:r>
              <a:rPr lang="en-US" altLang="zh-CN" sz="1400" dirty="0" err="1"/>
              <a:t>baos</a:t>
            </a:r>
            <a:r>
              <a:rPr lang="en-US" altLang="zh-CN" sz="1400" dirty="0"/>
              <a:t>);</a:t>
            </a:r>
            <a:endParaRPr lang="en-US" altLang="zh-CN" sz="1400" dirty="0"/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ByteBuffer</a:t>
            </a:r>
            <a:r>
              <a:rPr lang="en-US" altLang="zh-CN" sz="1400" dirty="0"/>
              <a:t> buffer = </a:t>
            </a:r>
            <a:r>
              <a:rPr lang="en-US" altLang="zh-CN" sz="1400" dirty="0" err="1"/>
              <a:t>ByteBuffer.allocateDirect</a:t>
            </a:r>
            <a:r>
              <a:rPr lang="en-US" altLang="zh-CN" sz="1400" dirty="0"/>
              <a:t>(1024);</a:t>
            </a:r>
            <a:endParaRPr lang="en-US" altLang="zh-CN" sz="1400" dirty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 </a:t>
            </a:r>
            <a:r>
              <a:rPr lang="zh-CN" altLang="en-US" sz="1400" dirty="0" smtClean="0"/>
              <a:t>省略部分代码</a:t>
            </a:r>
            <a:endParaRPr lang="en-US" altLang="zh-CN" sz="1400" dirty="0" smtClean="0"/>
          </a:p>
          <a:p>
            <a:r>
              <a:rPr lang="en-US" altLang="zh-CN" sz="1400" dirty="0" smtClean="0"/>
              <a:t>        </a:t>
            </a:r>
            <a:r>
              <a:rPr lang="en-US" altLang="zh-CN" sz="1400" dirty="0" err="1"/>
              <a:t>fis.close</a:t>
            </a:r>
            <a:r>
              <a:rPr lang="en-US" altLang="zh-CN" sz="1400" dirty="0"/>
              <a:t>();</a:t>
            </a:r>
            <a:endParaRPr lang="en-US" altLang="zh-CN" sz="1400" dirty="0"/>
          </a:p>
          <a:p>
            <a:r>
              <a:rPr lang="en-US" altLang="zh-CN" sz="1400" dirty="0"/>
              <a:t>        byte[] bytes = </a:t>
            </a:r>
            <a:r>
              <a:rPr lang="en-US" altLang="zh-CN" sz="1400" dirty="0" err="1"/>
              <a:t>baos.toByteArray</a:t>
            </a:r>
            <a:r>
              <a:rPr lang="en-US" altLang="zh-CN" sz="1400" dirty="0"/>
              <a:t>();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clazz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defineClass</a:t>
            </a:r>
            <a:r>
              <a:rPr lang="en-US" altLang="zh-CN" sz="1400" dirty="0"/>
              <a:t>(</a:t>
            </a:r>
            <a:r>
              <a:rPr lang="en-US" altLang="zh-CN" sz="1400" dirty="0" err="1"/>
              <a:t>className</a:t>
            </a:r>
            <a:r>
              <a:rPr lang="en-US" altLang="zh-CN" sz="1400" dirty="0"/>
              <a:t>, bytes, 0, </a:t>
            </a:r>
            <a:r>
              <a:rPr lang="en-US" altLang="zh-CN" sz="1400" dirty="0" err="1"/>
              <a:t>bytes.length</a:t>
            </a:r>
            <a:r>
              <a:rPr lang="en-US" altLang="zh-CN" sz="1400" dirty="0"/>
              <a:t>);</a:t>
            </a:r>
            <a:endParaRPr lang="en-US" altLang="zh-CN" sz="1400" dirty="0"/>
          </a:p>
          <a:p>
            <a:r>
              <a:rPr lang="en-US" altLang="zh-CN" sz="1400" dirty="0"/>
              <a:t>    } catch (</a:t>
            </a:r>
            <a:r>
              <a:rPr lang="en-US" altLang="zh-CN" sz="1400" dirty="0" err="1"/>
              <a:t>FileNotFoundException</a:t>
            </a:r>
            <a:r>
              <a:rPr lang="en-US" altLang="zh-CN" sz="1400" dirty="0"/>
              <a:t> e) {</a:t>
            </a:r>
            <a:endParaRPr lang="en-US" altLang="zh-CN" sz="1400" dirty="0"/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e.printStackTrace</a:t>
            </a:r>
            <a:r>
              <a:rPr lang="en-US" altLang="zh-CN" sz="1400" dirty="0"/>
              <a:t>();</a:t>
            </a:r>
            <a:endParaRPr lang="en-US" altLang="zh-CN" sz="1400" dirty="0"/>
          </a:p>
          <a:p>
            <a:r>
              <a:rPr lang="en-US" altLang="zh-CN" sz="1400" dirty="0"/>
              <a:t>    } catch (</a:t>
            </a:r>
            <a:r>
              <a:rPr lang="en-US" altLang="zh-CN" sz="1400" dirty="0" err="1"/>
              <a:t>IOException</a:t>
            </a:r>
            <a:r>
              <a:rPr lang="en-US" altLang="zh-CN" sz="1400" dirty="0"/>
              <a:t> e) {</a:t>
            </a:r>
            <a:endParaRPr lang="en-US" altLang="zh-CN" sz="1400" dirty="0"/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e.printStackTrace</a:t>
            </a:r>
            <a:r>
              <a:rPr lang="en-US" altLang="zh-CN" sz="1400" dirty="0"/>
              <a:t>();</a:t>
            </a:r>
            <a:endParaRPr lang="en-US" altLang="zh-CN" sz="1400" dirty="0"/>
          </a:p>
          <a:p>
            <a:r>
              <a:rPr lang="en-US" altLang="zh-CN" sz="1400" dirty="0"/>
              <a:t>    }</a:t>
            </a:r>
            <a:endParaRPr lang="en-US" altLang="zh-CN" sz="1400" dirty="0"/>
          </a:p>
          <a:p>
            <a:r>
              <a:rPr lang="en-US" altLang="zh-CN" sz="1400" dirty="0"/>
              <a:t>}</a:t>
            </a:r>
            <a:endParaRPr lang="en-US" altLang="zh-CN" sz="1400" dirty="0"/>
          </a:p>
          <a:p>
            <a:r>
              <a:rPr lang="en-US" altLang="zh-CN" sz="1400" dirty="0"/>
              <a:t>return </a:t>
            </a:r>
            <a:r>
              <a:rPr lang="en-US" altLang="zh-CN" sz="1400" dirty="0" err="1"/>
              <a:t>clazz</a:t>
            </a:r>
            <a:r>
              <a:rPr lang="en-US" altLang="zh-CN" sz="1400" dirty="0"/>
              <a:t>;</a:t>
            </a:r>
            <a:endParaRPr lang="en-US" altLang="zh-CN" sz="1400" dirty="0"/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JDK</a:t>
            </a:r>
            <a:r>
              <a:rPr lang="zh-CN" altLang="en-US" dirty="0"/>
              <a:t>中</a:t>
            </a:r>
            <a:r>
              <a:rPr lang="en-US" altLang="zh-CN" dirty="0" err="1"/>
              <a:t>ClassLoader</a:t>
            </a:r>
            <a:r>
              <a:rPr lang="zh-CN" altLang="en-US" dirty="0"/>
              <a:t>默认设计模式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3718" y="1269554"/>
            <a:ext cx="7848872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OrderClassLoader</a:t>
            </a:r>
            <a:r>
              <a:rPr lang="en-US" altLang="zh-CN" dirty="0"/>
              <a:t> </a:t>
            </a:r>
            <a:r>
              <a:rPr lang="en-US" altLang="zh-CN" dirty="0" err="1"/>
              <a:t>myLoader</a:t>
            </a:r>
            <a:r>
              <a:rPr lang="en-US" altLang="zh-CN" dirty="0"/>
              <a:t>=new </a:t>
            </a:r>
            <a:r>
              <a:rPr lang="en-US" altLang="zh-CN" dirty="0" err="1"/>
              <a:t>OrderClassLoader</a:t>
            </a:r>
            <a:r>
              <a:rPr lang="en-US" altLang="zh-CN" dirty="0"/>
              <a:t>("D:/</a:t>
            </a:r>
            <a:r>
              <a:rPr lang="en-US" altLang="zh-CN" dirty="0" err="1"/>
              <a:t>tmp</a:t>
            </a:r>
            <a:r>
              <a:rPr lang="en-US" altLang="zh-CN" dirty="0"/>
              <a:t>/</a:t>
            </a:r>
            <a:r>
              <a:rPr lang="en-US" altLang="zh-CN" dirty="0" err="1"/>
              <a:t>clz</a:t>
            </a:r>
            <a:r>
              <a:rPr lang="en-US" altLang="zh-CN" dirty="0"/>
              <a:t>/");</a:t>
            </a:r>
            <a:endParaRPr lang="en-US" altLang="zh-CN" dirty="0"/>
          </a:p>
          <a:p>
            <a:r>
              <a:rPr lang="en-US" altLang="zh-CN" dirty="0"/>
              <a:t>Class </a:t>
            </a:r>
            <a:r>
              <a:rPr lang="en-US" altLang="zh-CN" dirty="0" err="1"/>
              <a:t>clz</a:t>
            </a:r>
            <a:r>
              <a:rPr lang="en-US" altLang="zh-CN" dirty="0"/>
              <a:t>=</a:t>
            </a:r>
            <a:r>
              <a:rPr lang="en-US" altLang="zh-CN" dirty="0" err="1"/>
              <a:t>myLoader.loadClass</a:t>
            </a:r>
            <a:r>
              <a:rPr lang="en-US" altLang="zh-CN" dirty="0"/>
              <a:t>("geym.jvm.ch6.classloader.DemoA");</a:t>
            </a:r>
            <a:endParaRPr lang="en-US" altLang="zh-CN" dirty="0"/>
          </a:p>
          <a:p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clz.getClassLoader</a:t>
            </a:r>
            <a:r>
              <a:rPr lang="en-US" altLang="zh-CN" dirty="0"/>
              <a:t>());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System.out.println</a:t>
            </a:r>
            <a:r>
              <a:rPr lang="en-US" altLang="zh-CN" dirty="0"/>
              <a:t>("==== Class Loader Tree ====");</a:t>
            </a:r>
            <a:endParaRPr lang="en-US" altLang="zh-CN" dirty="0"/>
          </a:p>
          <a:p>
            <a:r>
              <a:rPr lang="en-US" altLang="zh-CN" dirty="0" err="1"/>
              <a:t>ClassLoader</a:t>
            </a:r>
            <a:r>
              <a:rPr lang="en-US" altLang="zh-CN" dirty="0"/>
              <a:t> cl=</a:t>
            </a:r>
            <a:r>
              <a:rPr lang="en-US" altLang="zh-CN" dirty="0" err="1"/>
              <a:t>myLoader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while(cl!=null){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(cl);</a:t>
            </a:r>
            <a:endParaRPr lang="en-US" altLang="zh-CN" dirty="0"/>
          </a:p>
          <a:p>
            <a:r>
              <a:rPr lang="en-US" altLang="zh-CN" dirty="0"/>
              <a:t>    cl=</a:t>
            </a:r>
            <a:r>
              <a:rPr lang="en-US" altLang="zh-CN" dirty="0" err="1"/>
              <a:t>cl.getParent</a:t>
            </a:r>
            <a:r>
              <a:rPr lang="en-US" altLang="zh-CN" dirty="0"/>
              <a:t>();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9982" y="3682804"/>
            <a:ext cx="8928992" cy="25853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600" u="sng" dirty="0" err="1"/>
              <a:t>java.io.FileNotFoundException</a:t>
            </a:r>
            <a:r>
              <a:rPr lang="en-US" altLang="zh-CN" sz="1600" u="sng" dirty="0"/>
              <a:t>: D:\tmp\clz\java\lang\Object.class (</a:t>
            </a:r>
            <a:r>
              <a:rPr lang="zh-CN" altLang="en-US" sz="1600" u="sng" dirty="0"/>
              <a:t>系统找不到指定的路径。</a:t>
            </a:r>
            <a:r>
              <a:rPr lang="en-US" altLang="zh-CN" sz="1600" u="sng" dirty="0"/>
              <a:t>)</a:t>
            </a:r>
            <a:endParaRPr lang="en-US" altLang="zh-CN" sz="1600" u="sng" dirty="0"/>
          </a:p>
          <a:p>
            <a:r>
              <a:rPr lang="en-US" altLang="zh-CN" sz="1600" u="sng" dirty="0"/>
              <a:t>	at </a:t>
            </a:r>
            <a:r>
              <a:rPr lang="en-US" altLang="zh-CN" sz="1600" u="sng" dirty="0" err="1"/>
              <a:t>java.io.FileInputStream.open</a:t>
            </a:r>
            <a:r>
              <a:rPr lang="en-US" altLang="zh-CN" sz="1600" u="sng" dirty="0"/>
              <a:t>(Native Method)</a:t>
            </a:r>
            <a:endParaRPr lang="en-US" altLang="zh-CN" sz="1600" u="sng" dirty="0"/>
          </a:p>
          <a:p>
            <a:r>
              <a:rPr lang="en-US" altLang="zh-CN" sz="1600" u="sng" dirty="0"/>
              <a:t>	.....</a:t>
            </a:r>
            <a:endParaRPr lang="en-US" altLang="zh-CN" sz="1600" u="sng" dirty="0"/>
          </a:p>
          <a:p>
            <a:r>
              <a:rPr lang="en-US" altLang="zh-CN" sz="1600" u="sng" dirty="0"/>
              <a:t>	at geym.jvm.ch6.classloader.ClassLoaderTest.main(ClassLoaderTest.java:7)</a:t>
            </a:r>
            <a:endParaRPr lang="en-US" altLang="zh-CN" sz="1600" u="sng" dirty="0"/>
          </a:p>
          <a:p>
            <a:r>
              <a:rPr lang="zh-CN" altLang="en-US" sz="1600" b="1" u="sng" dirty="0">
                <a:solidFill>
                  <a:srgbClr val="FF0000"/>
                </a:solidFill>
              </a:rPr>
              <a:t>无法载入类</a:t>
            </a:r>
            <a:r>
              <a:rPr lang="en-US" altLang="zh-CN" sz="1600" b="1" u="sng" dirty="0">
                <a:solidFill>
                  <a:srgbClr val="FF0000"/>
                </a:solidFill>
              </a:rPr>
              <a:t>:</a:t>
            </a:r>
            <a:r>
              <a:rPr lang="en-US" altLang="zh-CN" sz="1600" b="1" u="sng" dirty="0" err="1">
                <a:solidFill>
                  <a:srgbClr val="FF0000"/>
                </a:solidFill>
              </a:rPr>
              <a:t>java.lang.Object</a:t>
            </a:r>
            <a:r>
              <a:rPr lang="zh-CN" altLang="en-US" sz="1600" b="1" u="sng" dirty="0">
                <a:solidFill>
                  <a:srgbClr val="FF0000"/>
                </a:solidFill>
              </a:rPr>
              <a:t>需要请求父加载器</a:t>
            </a:r>
            <a:endParaRPr lang="en-US" altLang="zh-CN" sz="1600" b="1" u="sng" dirty="0">
              <a:solidFill>
                <a:srgbClr val="FF0000"/>
              </a:solidFill>
            </a:endParaRPr>
          </a:p>
          <a:p>
            <a:r>
              <a:rPr lang="en-US" altLang="zh-CN" sz="1600" b="1" u="sng" dirty="0">
                <a:solidFill>
                  <a:srgbClr val="FF0000"/>
                </a:solidFill>
              </a:rPr>
              <a:t>geym.jvm.ch6.classloader.OrderClassLoader@18f5824</a:t>
            </a:r>
            <a:endParaRPr lang="en-US" altLang="zh-CN" sz="1600" b="1" u="sng" dirty="0">
              <a:solidFill>
                <a:srgbClr val="FF0000"/>
              </a:solidFill>
            </a:endParaRPr>
          </a:p>
          <a:p>
            <a:r>
              <a:rPr lang="en-US" altLang="zh-CN" sz="1600" u="sng" dirty="0"/>
              <a:t>==== Class Loader Tree ====</a:t>
            </a:r>
            <a:endParaRPr lang="en-US" altLang="zh-CN" sz="1600" u="sng" dirty="0"/>
          </a:p>
          <a:p>
            <a:r>
              <a:rPr lang="en-US" altLang="zh-CN" sz="1600" u="sng" dirty="0"/>
              <a:t>geym.jvm.ch6.classloader.OrderClassLoader@18f5824</a:t>
            </a:r>
            <a:endParaRPr lang="en-US" altLang="zh-CN" sz="1600" u="sng" dirty="0"/>
          </a:p>
          <a:p>
            <a:r>
              <a:rPr lang="en-US" altLang="zh-CN" sz="1600" u="sng" dirty="0"/>
              <a:t>sun.misc.Launcher$AppClassLoader@f4f44a</a:t>
            </a:r>
            <a:endParaRPr lang="en-US" altLang="zh-CN" sz="1600" u="sng" dirty="0"/>
          </a:p>
          <a:p>
            <a:r>
              <a:rPr lang="en-US" altLang="zh-CN" sz="1600" u="sng" dirty="0"/>
              <a:t>sun.misc.Launcher$ExtClassLoader@1d256fa</a:t>
            </a:r>
            <a:endParaRPr lang="en-US" altLang="zh-CN" sz="1600" u="sng" dirty="0"/>
          </a:p>
        </p:txBody>
      </p:sp>
      <p:sp>
        <p:nvSpPr>
          <p:cNvPr id="6" name="矩形标注 5"/>
          <p:cNvSpPr/>
          <p:nvPr/>
        </p:nvSpPr>
        <p:spPr>
          <a:xfrm>
            <a:off x="8622630" y="1557586"/>
            <a:ext cx="2952328" cy="1584176"/>
          </a:xfrm>
          <a:prstGeom prst="wedgeRectCallout">
            <a:avLst>
              <a:gd name="adj1" fmla="val -54952"/>
              <a:gd name="adj2" fmla="val 900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因为先从</a:t>
            </a:r>
            <a:r>
              <a:rPr lang="en-US" altLang="zh-CN" sz="1600" dirty="0" err="1" smtClean="0"/>
              <a:t>OrderClassLoader</a:t>
            </a:r>
            <a:r>
              <a:rPr lang="zh-CN" altLang="en-US" sz="1600" dirty="0" smtClean="0"/>
              <a:t>加载，找不到</a:t>
            </a:r>
            <a:r>
              <a:rPr lang="en-US" altLang="zh-CN" sz="1600" dirty="0" smtClean="0"/>
              <a:t>Object</a:t>
            </a:r>
            <a:r>
              <a:rPr lang="zh-CN" altLang="en-US" sz="1600" dirty="0" smtClean="0"/>
              <a:t>，之后使用</a:t>
            </a:r>
            <a:r>
              <a:rPr lang="en-US" altLang="zh-CN" sz="1600" dirty="0" err="1" smtClean="0"/>
              <a:t>appLoader</a:t>
            </a:r>
            <a:r>
              <a:rPr lang="zh-CN" altLang="en-US" sz="1600" dirty="0" smtClean="0"/>
              <a:t>加载</a:t>
            </a:r>
            <a:r>
              <a:rPr lang="en-US" altLang="zh-CN" sz="1600" dirty="0" smtClean="0"/>
              <a:t>Object</a:t>
            </a:r>
            <a:endParaRPr lang="zh-CN" altLang="en-US" sz="1600" dirty="0"/>
          </a:p>
        </p:txBody>
      </p:sp>
      <p:sp>
        <p:nvSpPr>
          <p:cNvPr id="7" name="矩形标注 6"/>
          <p:cNvSpPr/>
          <p:nvPr/>
        </p:nvSpPr>
        <p:spPr>
          <a:xfrm>
            <a:off x="387740" y="4420016"/>
            <a:ext cx="2088232" cy="1080120"/>
          </a:xfrm>
          <a:prstGeom prst="wedgeRectCallout">
            <a:avLst>
              <a:gd name="adj1" fmla="val 67655"/>
              <a:gd name="adj2" fmla="val 144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DemoA</a:t>
            </a:r>
            <a:r>
              <a:rPr lang="zh-CN" altLang="en-US" sz="1400" dirty="0" smtClean="0"/>
              <a:t>在</a:t>
            </a:r>
            <a:r>
              <a:rPr lang="en-US" altLang="zh-CN" sz="1400" dirty="0" err="1" smtClean="0"/>
              <a:t>ClassPath</a:t>
            </a:r>
            <a:r>
              <a:rPr lang="zh-CN" altLang="en-US" sz="1400" dirty="0" smtClean="0"/>
              <a:t>中，但由</a:t>
            </a:r>
            <a:r>
              <a:rPr lang="en-US" altLang="zh-CN" sz="1400" dirty="0" err="1" smtClean="0"/>
              <a:t>OrderClassLoader</a:t>
            </a:r>
            <a:r>
              <a:rPr lang="zh-CN" altLang="en-US" sz="1400" dirty="0" smtClean="0"/>
              <a:t>加载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JDK</a:t>
            </a:r>
            <a:r>
              <a:rPr lang="zh-CN" altLang="en-US" dirty="0"/>
              <a:t>中</a:t>
            </a:r>
            <a:r>
              <a:rPr lang="en-US" altLang="zh-CN" dirty="0" err="1"/>
              <a:t>ClassLoader</a:t>
            </a:r>
            <a:r>
              <a:rPr lang="zh-CN" altLang="en-US" dirty="0"/>
              <a:t>默认设计模式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7734" y="2709714"/>
            <a:ext cx="7272808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sun.misc.Launcher$AppClassLoader@b23210</a:t>
            </a:r>
            <a:endParaRPr lang="en-US" altLang="zh-CN" dirty="0"/>
          </a:p>
          <a:p>
            <a:r>
              <a:rPr lang="en-US" altLang="zh-CN" dirty="0"/>
              <a:t>==== Class Loader Tree ====</a:t>
            </a:r>
            <a:endParaRPr lang="en-US" altLang="zh-CN" dirty="0"/>
          </a:p>
          <a:p>
            <a:r>
              <a:rPr lang="en-US" altLang="zh-CN" dirty="0"/>
              <a:t>geym.jvm.ch6.classloader.OrderClassLoader@290fbc</a:t>
            </a:r>
            <a:endParaRPr lang="en-US" altLang="zh-CN" dirty="0"/>
          </a:p>
          <a:p>
            <a:r>
              <a:rPr lang="en-US" altLang="zh-CN" dirty="0"/>
              <a:t>sun.misc.Launcher$AppClassLoader@b23210</a:t>
            </a:r>
            <a:endParaRPr lang="en-US" altLang="zh-CN" dirty="0"/>
          </a:p>
          <a:p>
            <a:r>
              <a:rPr lang="en-US" altLang="zh-CN" dirty="0"/>
              <a:t>sun.misc.Launcher$ExtClassLoader@f4f44a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7734" y="1413570"/>
            <a:ext cx="633670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如果</a:t>
            </a:r>
            <a:r>
              <a:rPr lang="en-US" altLang="zh-CN" dirty="0" err="1" smtClean="0"/>
              <a:t>OrderClassLoader</a:t>
            </a:r>
            <a:r>
              <a:rPr lang="zh-CN" altLang="en-US" dirty="0" smtClean="0"/>
              <a:t>不重载</a:t>
            </a:r>
            <a:r>
              <a:rPr lang="en-US" altLang="zh-CN" dirty="0" err="1" smtClean="0"/>
              <a:t>loadClass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，只重载</a:t>
            </a:r>
            <a:r>
              <a:rPr lang="en-US" altLang="zh-CN" dirty="0" err="1" smtClean="0"/>
              <a:t>findClass</a:t>
            </a:r>
            <a:r>
              <a:rPr lang="zh-CN" altLang="en-US" dirty="0" smtClean="0"/>
              <a:t>，那么程序输出为</a:t>
            </a:r>
            <a:endParaRPr lang="zh-CN" altLang="en-US" dirty="0"/>
          </a:p>
        </p:txBody>
      </p:sp>
      <p:sp>
        <p:nvSpPr>
          <p:cNvPr id="7" name="矩形标注 6"/>
          <p:cNvSpPr/>
          <p:nvPr/>
        </p:nvSpPr>
        <p:spPr>
          <a:xfrm>
            <a:off x="8478614" y="1413570"/>
            <a:ext cx="2808312" cy="1296144"/>
          </a:xfrm>
          <a:prstGeom prst="wedgeRectCallout">
            <a:avLst>
              <a:gd name="adj1" fmla="val -149339"/>
              <a:gd name="adj2" fmla="val 65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DemoA</a:t>
            </a:r>
            <a:r>
              <a:rPr lang="zh-CN" altLang="en-US" dirty="0" smtClean="0"/>
              <a:t>由</a:t>
            </a:r>
            <a:r>
              <a:rPr lang="en-US" altLang="zh-CN" dirty="0" err="1" smtClean="0"/>
              <a:t>AppClassLoader</a:t>
            </a:r>
            <a:r>
              <a:rPr lang="zh-CN" altLang="en-US" dirty="0" smtClean="0"/>
              <a:t>加载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热替换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含义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当一个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被替换后，系统无需重启，替换的类立即生效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例子：</a:t>
            </a:r>
            <a:endParaRPr lang="en-US" altLang="zh-CN" dirty="0" smtClean="0"/>
          </a:p>
          <a:p>
            <a:pPr lvl="2"/>
            <a:r>
              <a:rPr lang="en-US" altLang="zh-CN" dirty="0"/>
              <a:t>geym.jvm.ch6.hot.CVersionA</a:t>
            </a:r>
            <a:endParaRPr lang="en-US" altLang="zh-CN" dirty="0" smtClean="0"/>
          </a:p>
          <a:p>
            <a:pPr marL="544830" lvl="1" indent="0">
              <a:buNone/>
            </a:pP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069902" y="2925738"/>
            <a:ext cx="7920880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/>
              <a:t>public class </a:t>
            </a:r>
            <a:r>
              <a:rPr lang="en-US" altLang="zh-CN" sz="1600" dirty="0" err="1"/>
              <a:t>CVersionA</a:t>
            </a:r>
            <a:r>
              <a:rPr lang="en-US" altLang="zh-CN" sz="1600" dirty="0"/>
              <a:t> {</a:t>
            </a:r>
            <a:endParaRPr lang="en-US" altLang="zh-CN" sz="1600" dirty="0"/>
          </a:p>
          <a:p>
            <a:r>
              <a:rPr lang="en-US" altLang="zh-CN" sz="1600" dirty="0"/>
              <a:t>	public void </a:t>
            </a:r>
            <a:r>
              <a:rPr lang="en-US" altLang="zh-CN" sz="1600" dirty="0" err="1"/>
              <a:t>sayHello</a:t>
            </a:r>
            <a:r>
              <a:rPr lang="en-US" altLang="zh-CN" sz="1600" dirty="0"/>
              <a:t>() {</a:t>
            </a:r>
            <a:endParaRPr lang="en-US" altLang="zh-CN" sz="1600" dirty="0"/>
          </a:p>
          <a:p>
            <a:r>
              <a:rPr lang="en-US" altLang="zh-CN" sz="1600" dirty="0"/>
              <a:t>		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("hello world! (version </a:t>
            </a:r>
            <a:r>
              <a:rPr lang="en-US" altLang="zh-CN" sz="1600" dirty="0">
                <a:solidFill>
                  <a:srgbClr val="FF0000"/>
                </a:solidFill>
              </a:rPr>
              <a:t>A</a:t>
            </a:r>
            <a:r>
              <a:rPr lang="en-US" altLang="zh-CN" sz="1600" dirty="0"/>
              <a:t>)");</a:t>
            </a:r>
            <a:endParaRPr lang="en-US" altLang="zh-CN" sz="1600" dirty="0"/>
          </a:p>
          <a:p>
            <a:r>
              <a:rPr lang="en-US" altLang="zh-CN" sz="1600" dirty="0"/>
              <a:t>	}</a:t>
            </a:r>
            <a:endParaRPr lang="en-US" altLang="zh-CN" sz="1600" dirty="0"/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热替换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DoopRun</a:t>
            </a:r>
            <a:r>
              <a:rPr lang="en-US" altLang="zh-CN" dirty="0" smtClean="0"/>
              <a:t> </a:t>
            </a:r>
            <a:r>
              <a:rPr lang="zh-CN" altLang="en-US" dirty="0" smtClean="0"/>
              <a:t>不停调用</a:t>
            </a:r>
            <a:r>
              <a:rPr lang="en-US" altLang="zh-CN" sz="2000" dirty="0" err="1"/>
              <a:t>CVersionA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.</a:t>
            </a:r>
            <a:r>
              <a:rPr lang="en-US" altLang="zh-CN" sz="2000" dirty="0"/>
              <a:t> </a:t>
            </a:r>
            <a:r>
              <a:rPr lang="en-US" altLang="zh-CN" sz="2000" dirty="0" err="1" smtClean="0"/>
              <a:t>sayHello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方法，因此有输出：</a:t>
            </a:r>
            <a:endParaRPr lang="en-US" altLang="zh-CN" sz="2000" dirty="0" smtClean="0"/>
          </a:p>
          <a:p>
            <a:pPr lvl="1"/>
            <a:r>
              <a:rPr lang="en-US" altLang="zh-CN" dirty="0"/>
              <a:t>hello world! (version A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err="1"/>
              <a:t>DoopRun</a:t>
            </a:r>
            <a:r>
              <a:rPr lang="en-US" altLang="zh-CN" dirty="0"/>
              <a:t> </a:t>
            </a:r>
            <a:r>
              <a:rPr lang="zh-CN" altLang="en-US" dirty="0" smtClean="0"/>
              <a:t>的运行过程中，替换</a:t>
            </a:r>
            <a:r>
              <a:rPr lang="en-US" altLang="zh-CN" sz="1800" dirty="0" err="1"/>
              <a:t>CVersionA</a:t>
            </a:r>
            <a:r>
              <a:rPr lang="en-US" altLang="zh-CN" sz="1800" dirty="0"/>
              <a:t> </a:t>
            </a:r>
            <a:r>
              <a:rPr lang="zh-CN" altLang="en-US" sz="1800" dirty="0" smtClean="0"/>
              <a:t>为：</a:t>
            </a:r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r>
              <a:rPr lang="zh-CN" altLang="en-US" sz="1800" dirty="0" smtClean="0"/>
              <a:t>替换后，</a:t>
            </a:r>
            <a:r>
              <a:rPr lang="en-US" altLang="zh-CN" sz="1800" dirty="0"/>
              <a:t> </a:t>
            </a:r>
            <a:r>
              <a:rPr lang="en-US" altLang="zh-CN" sz="1800" dirty="0" err="1"/>
              <a:t>DoopRun</a:t>
            </a:r>
            <a:r>
              <a:rPr lang="en-US" altLang="zh-CN" sz="1800" dirty="0"/>
              <a:t> </a:t>
            </a:r>
            <a:r>
              <a:rPr lang="zh-CN" altLang="en-US" sz="1800" dirty="0" smtClean="0"/>
              <a:t>的输出变为</a:t>
            </a:r>
            <a:endParaRPr lang="en-US" altLang="zh-CN" sz="1800" dirty="0" smtClean="0"/>
          </a:p>
          <a:p>
            <a:pPr lvl="1"/>
            <a:r>
              <a:rPr lang="en-US" altLang="zh-CN" sz="1600" dirty="0"/>
              <a:t>hello world! (version </a:t>
            </a:r>
            <a:r>
              <a:rPr lang="en-US" altLang="zh-CN" sz="1600" dirty="0" smtClean="0"/>
              <a:t>B)</a:t>
            </a:r>
            <a:endParaRPr lang="en-US" altLang="zh-CN" sz="1600" dirty="0" smtClean="0"/>
          </a:p>
          <a:p>
            <a:pPr lvl="1"/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93838" y="2781722"/>
            <a:ext cx="7920880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/>
              <a:t>public class </a:t>
            </a:r>
            <a:r>
              <a:rPr lang="en-US" altLang="zh-CN" sz="1600" dirty="0" err="1"/>
              <a:t>CVersionA</a:t>
            </a:r>
            <a:r>
              <a:rPr lang="en-US" altLang="zh-CN" sz="1600" dirty="0"/>
              <a:t> {</a:t>
            </a:r>
            <a:endParaRPr lang="en-US" altLang="zh-CN" sz="1600" dirty="0"/>
          </a:p>
          <a:p>
            <a:r>
              <a:rPr lang="en-US" altLang="zh-CN" sz="1600" dirty="0"/>
              <a:t>	public void </a:t>
            </a:r>
            <a:r>
              <a:rPr lang="en-US" altLang="zh-CN" sz="1600" dirty="0" err="1"/>
              <a:t>sayHello</a:t>
            </a:r>
            <a:r>
              <a:rPr lang="en-US" altLang="zh-CN" sz="1600" dirty="0"/>
              <a:t>() {</a:t>
            </a:r>
            <a:endParaRPr lang="en-US" altLang="zh-CN" sz="1600" dirty="0"/>
          </a:p>
          <a:p>
            <a:r>
              <a:rPr lang="en-US" altLang="zh-CN" sz="1600" dirty="0"/>
              <a:t>		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("hello world! (version </a:t>
            </a:r>
            <a:r>
              <a:rPr lang="en-US" altLang="zh-CN" sz="1600" dirty="0" smtClean="0">
                <a:solidFill>
                  <a:srgbClr val="FF0000"/>
                </a:solidFill>
              </a:rPr>
              <a:t>B</a:t>
            </a:r>
            <a:r>
              <a:rPr lang="en-US" altLang="zh-CN" sz="1600" dirty="0" smtClean="0"/>
              <a:t>)");</a:t>
            </a:r>
            <a:endParaRPr lang="en-US" altLang="zh-CN" sz="1600" dirty="0"/>
          </a:p>
          <a:p>
            <a:r>
              <a:rPr lang="en-US" altLang="zh-CN" sz="1600" dirty="0"/>
              <a:t>	}</a:t>
            </a:r>
            <a:endParaRPr lang="en-US" altLang="zh-CN" sz="1600" dirty="0"/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 smtClean="0"/>
              <a:t>JVM – </a:t>
            </a:r>
            <a:r>
              <a:rPr lang="zh-CN" altLang="en-US" dirty="0" smtClean="0"/>
              <a:t>规范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65846" y="2781722"/>
            <a:ext cx="78374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zh-CN" alt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没有做不到，只有想不到</a:t>
            </a:r>
            <a:endParaRPr lang="zh-CN" altLang="en-US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746702" y="6432453"/>
            <a:ext cx="2847763" cy="3652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277B87E-B5C5-40CB-9E3E-78438E974F9E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</a:t>
            </a:r>
            <a:r>
              <a:rPr lang="zh-CN" altLang="en-US" dirty="0"/>
              <a:t>装载验证</a:t>
            </a:r>
            <a:r>
              <a:rPr lang="zh-CN" altLang="en-US" dirty="0" smtClean="0"/>
              <a:t>流程 </a:t>
            </a:r>
            <a:r>
              <a:rPr lang="en-US" altLang="zh-CN" dirty="0" smtClean="0"/>
              <a:t>-</a:t>
            </a:r>
            <a:r>
              <a:rPr lang="zh-CN" altLang="en-US" dirty="0" smtClean="0"/>
              <a:t>加载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装载类的第一个阶段</a:t>
            </a:r>
            <a:endParaRPr lang="en-US" altLang="zh-CN" dirty="0" smtClean="0"/>
          </a:p>
          <a:p>
            <a:r>
              <a:rPr lang="zh-CN" altLang="en-US" dirty="0" smtClean="0"/>
              <a:t>取得类的二进制流</a:t>
            </a:r>
            <a:endParaRPr lang="en-US" altLang="zh-CN" dirty="0" smtClean="0"/>
          </a:p>
          <a:p>
            <a:r>
              <a:rPr lang="zh-CN" altLang="en-US" dirty="0" smtClean="0"/>
              <a:t>转为方法区数据结构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堆中生成对应的</a:t>
            </a:r>
            <a:r>
              <a:rPr lang="en-US" altLang="zh-CN" dirty="0" err="1" smtClean="0"/>
              <a:t>java.lang.Class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</a:t>
            </a:r>
            <a:r>
              <a:rPr lang="zh-CN" altLang="en-US" dirty="0"/>
              <a:t>装载验证流程 </a:t>
            </a:r>
            <a:r>
              <a:rPr lang="en-US" altLang="zh-CN" dirty="0" smtClean="0"/>
              <a:t>-</a:t>
            </a:r>
            <a:r>
              <a:rPr lang="zh-CN" altLang="en-US" dirty="0" smtClean="0"/>
              <a:t>链接</a:t>
            </a:r>
            <a:r>
              <a:rPr lang="en-US" altLang="zh-CN" dirty="0" smtClean="0"/>
              <a:t> </a:t>
            </a:r>
            <a:r>
              <a:rPr lang="zh-CN" altLang="en-US" dirty="0" smtClean="0"/>
              <a:t>验证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3718" y="1197546"/>
            <a:ext cx="5708139" cy="5041187"/>
          </a:xfrm>
        </p:spPr>
        <p:txBody>
          <a:bodyPr/>
          <a:lstStyle/>
          <a:p>
            <a:r>
              <a:rPr lang="zh-CN" altLang="en-US" dirty="0"/>
              <a:t>链接</a:t>
            </a:r>
            <a:r>
              <a:rPr lang="en-US" altLang="zh-CN" dirty="0"/>
              <a:t>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验证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目的：保证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流的格式是正确的</a:t>
            </a:r>
            <a:endParaRPr lang="en-US" altLang="zh-CN" dirty="0" smtClean="0"/>
          </a:p>
          <a:p>
            <a:pPr lvl="2"/>
            <a:r>
              <a:rPr lang="zh-CN" altLang="en-US" dirty="0"/>
              <a:t>文件</a:t>
            </a:r>
            <a:r>
              <a:rPr lang="zh-CN" altLang="en-US" dirty="0" smtClean="0"/>
              <a:t>格式的验证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是否以</a:t>
            </a:r>
            <a:r>
              <a:rPr lang="en-US" altLang="zh-CN" dirty="0" smtClean="0"/>
              <a:t>0xCAFEBABE</a:t>
            </a:r>
            <a:r>
              <a:rPr lang="zh-CN" altLang="en-US" dirty="0" smtClean="0"/>
              <a:t>开头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版本号是否合理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元数据验证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是否有父类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继承了</a:t>
            </a:r>
            <a:r>
              <a:rPr lang="en-US" altLang="zh-CN" dirty="0" smtClean="0"/>
              <a:t>final</a:t>
            </a:r>
            <a:r>
              <a:rPr lang="zh-CN" altLang="en-US" dirty="0" smtClean="0"/>
              <a:t>类？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非抽象类实现了所有的抽象方法</a:t>
            </a:r>
            <a:endParaRPr lang="en-US" altLang="zh-CN" dirty="0" smtClean="0"/>
          </a:p>
          <a:p>
            <a:pPr lvl="2"/>
            <a:r>
              <a:rPr lang="zh-CN" altLang="en-US" dirty="0"/>
              <a:t>字节</a:t>
            </a:r>
            <a:r>
              <a:rPr lang="zh-CN" altLang="en-US" dirty="0" smtClean="0"/>
              <a:t>码验证 </a:t>
            </a:r>
            <a:r>
              <a:rPr lang="en-US" altLang="zh-CN" dirty="0" smtClean="0"/>
              <a:t>(</a:t>
            </a:r>
            <a:r>
              <a:rPr lang="zh-CN" altLang="en-US" dirty="0" smtClean="0"/>
              <a:t>很复杂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运行检查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栈数据类型和操作码数据参数吻合</a:t>
            </a:r>
            <a:endParaRPr lang="en-US" altLang="zh-CN" dirty="0" smtClean="0"/>
          </a:p>
          <a:p>
            <a:pPr lvl="3"/>
            <a:r>
              <a:rPr lang="zh-CN" altLang="en-US" dirty="0"/>
              <a:t>跳</a:t>
            </a:r>
            <a:r>
              <a:rPr lang="zh-CN" altLang="en-US" dirty="0" smtClean="0"/>
              <a:t>转指令指定到合理的位置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5742310" y="1197546"/>
            <a:ext cx="5708139" cy="5041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8932" tIns="54466" rIns="108932" bIns="54466" numCol="1" anchor="t" anchorCtr="0" compatLnSpc="1"/>
          <a:lstStyle>
            <a:lvl1pPr marL="408305" indent="-4083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n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5190" indent="-34036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panose="020B0604020202020204" pitchFamily="34" charset="0"/>
              <a:buChar char="–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1440" indent="-27241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6270" indent="-27241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panose="020B0604020202020204" pitchFamily="34" charset="0"/>
              <a:buChar char="–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51100" indent="-27241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panose="020B0604020202020204" pitchFamily="34" charset="0"/>
              <a:buChar char="»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5930" indent="-272415" algn="l" defTabSz="10890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40125" indent="-272415" algn="l" defTabSz="10890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4955" indent="-272415" algn="l" defTabSz="10890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9785" indent="-272415" algn="l" defTabSz="10890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zh-CN" altLang="en-US" dirty="0" smtClean="0"/>
              <a:t>符号引用验证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常量池中描述类是否存在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访问的方法或字段是否存在且有足够的权限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</a:t>
            </a:r>
            <a:r>
              <a:rPr lang="zh-CN" altLang="en-US" dirty="0"/>
              <a:t>装载验证流程 </a:t>
            </a:r>
            <a:r>
              <a:rPr lang="en-US" altLang="zh-CN" dirty="0"/>
              <a:t>-</a:t>
            </a:r>
            <a:r>
              <a:rPr lang="zh-CN" altLang="en-US" dirty="0"/>
              <a:t>链接</a:t>
            </a:r>
            <a:r>
              <a:rPr lang="en-US" altLang="zh-CN" dirty="0"/>
              <a:t> </a:t>
            </a:r>
            <a:r>
              <a:rPr lang="zh-CN" altLang="en-US" dirty="0" smtClean="0"/>
              <a:t>准备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链接</a:t>
            </a:r>
            <a:r>
              <a:rPr lang="en-US" altLang="zh-CN" dirty="0"/>
              <a:t> -&gt; </a:t>
            </a:r>
            <a:r>
              <a:rPr lang="zh-CN" altLang="en-US" dirty="0" smtClean="0"/>
              <a:t>准备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分配内存，并为类设置初始值 （方法区中）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public static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v=1;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在准备阶段中，</a:t>
            </a:r>
            <a:r>
              <a:rPr lang="en-US" altLang="zh-CN" dirty="0" smtClean="0"/>
              <a:t>v</a:t>
            </a:r>
            <a:r>
              <a:rPr lang="zh-CN" altLang="en-US" dirty="0" smtClean="0"/>
              <a:t>会被设置为</a:t>
            </a:r>
            <a:r>
              <a:rPr lang="en-US" altLang="zh-CN" dirty="0" smtClean="0"/>
              <a:t>0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在初始化的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clinit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中才会被设置为</a:t>
            </a:r>
            <a:r>
              <a:rPr lang="en-US" altLang="zh-CN" dirty="0" smtClean="0"/>
              <a:t>1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对于</a:t>
            </a:r>
            <a:r>
              <a:rPr lang="en-US" altLang="zh-CN" dirty="0" smtClean="0"/>
              <a:t>static final</a:t>
            </a:r>
            <a:r>
              <a:rPr lang="zh-CN" altLang="en-US" dirty="0" smtClean="0"/>
              <a:t>类型，在准备阶段就会被赋上正确的值</a:t>
            </a:r>
            <a:endParaRPr lang="en-US" altLang="zh-CN" dirty="0" smtClean="0"/>
          </a:p>
          <a:p>
            <a:pPr lvl="2"/>
            <a:r>
              <a:rPr lang="en-US" altLang="zh-CN" dirty="0"/>
              <a:t>public </a:t>
            </a:r>
            <a:r>
              <a:rPr lang="en-US" altLang="zh-CN" dirty="0" smtClean="0"/>
              <a:t>static final  </a:t>
            </a:r>
            <a:r>
              <a:rPr lang="en-US" altLang="zh-CN" dirty="0" err="1"/>
              <a:t>int</a:t>
            </a:r>
            <a:r>
              <a:rPr lang="en-US" altLang="zh-CN" dirty="0"/>
              <a:t> v=1;</a:t>
            </a:r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</a:t>
            </a:r>
            <a:r>
              <a:rPr lang="zh-CN" altLang="en-US" dirty="0"/>
              <a:t>装载验证流程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链接</a:t>
            </a:r>
            <a:r>
              <a:rPr lang="en-US" altLang="zh-CN" dirty="0" smtClean="0"/>
              <a:t> </a:t>
            </a:r>
            <a:r>
              <a:rPr lang="zh-CN" altLang="en-US" dirty="0"/>
              <a:t>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链接</a:t>
            </a:r>
            <a:r>
              <a:rPr lang="en-US" altLang="zh-CN" dirty="0"/>
              <a:t> -&gt; </a:t>
            </a:r>
            <a:r>
              <a:rPr lang="zh-CN" altLang="en-US" dirty="0" smtClean="0"/>
              <a:t>解析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符号引用替换为直接引用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1493838" y="1773610"/>
            <a:ext cx="100811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150022" y="1773610"/>
            <a:ext cx="100811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形标注 5"/>
          <p:cNvSpPr/>
          <p:nvPr/>
        </p:nvSpPr>
        <p:spPr>
          <a:xfrm>
            <a:off x="973258" y="3429794"/>
            <a:ext cx="2680820" cy="1558727"/>
          </a:xfrm>
          <a:prstGeom prst="wedgeEllipseCallout">
            <a:avLst>
              <a:gd name="adj1" fmla="val -14907"/>
              <a:gd name="adj2" fmla="val -1372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字符串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引用对象不一定被加载</a:t>
            </a:r>
            <a:endParaRPr lang="zh-CN" altLang="en-US" dirty="0"/>
          </a:p>
        </p:txBody>
      </p:sp>
      <p:sp>
        <p:nvSpPr>
          <p:cNvPr id="7" name="椭圆形标注 6"/>
          <p:cNvSpPr/>
          <p:nvPr/>
        </p:nvSpPr>
        <p:spPr>
          <a:xfrm>
            <a:off x="3798094" y="3285778"/>
            <a:ext cx="2680820" cy="1558727"/>
          </a:xfrm>
          <a:prstGeom prst="wedgeEllipseCallout">
            <a:avLst>
              <a:gd name="adj1" fmla="val -58112"/>
              <a:gd name="adj2" fmla="val -1146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指针或者地址偏移量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引用对象一定在内存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</a:t>
            </a:r>
            <a:r>
              <a:rPr lang="zh-CN" altLang="en-US" dirty="0"/>
              <a:t>装载验证流程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初始化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执行</a:t>
            </a:r>
            <a:r>
              <a:rPr lang="zh-CN" altLang="en-US" dirty="0" smtClean="0"/>
              <a:t>类构造器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clinit</a:t>
            </a:r>
            <a:r>
              <a:rPr lang="en-US" altLang="zh-CN" dirty="0" smtClean="0"/>
              <a:t>&gt;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static</a:t>
            </a:r>
            <a:r>
              <a:rPr lang="zh-CN" altLang="en-US" dirty="0" smtClean="0"/>
              <a:t>变量</a:t>
            </a:r>
            <a:r>
              <a:rPr lang="en-US" altLang="zh-CN" dirty="0" smtClean="0"/>
              <a:t> </a:t>
            </a:r>
            <a:r>
              <a:rPr lang="zh-CN" altLang="en-US" dirty="0" smtClean="0"/>
              <a:t>赋值语句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static{}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zh-CN" altLang="en-US" dirty="0"/>
              <a:t>子</a:t>
            </a:r>
            <a:r>
              <a:rPr lang="zh-CN" altLang="en-US" dirty="0" smtClean="0"/>
              <a:t>类的</a:t>
            </a:r>
            <a:r>
              <a:rPr lang="en-US" altLang="zh-CN" dirty="0"/>
              <a:t>&lt;</a:t>
            </a:r>
            <a:r>
              <a:rPr lang="en-US" altLang="zh-CN" dirty="0" err="1"/>
              <a:t>clinit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调用前保证父类的</a:t>
            </a:r>
            <a:r>
              <a:rPr lang="en-US" altLang="zh-CN" dirty="0"/>
              <a:t>&lt;</a:t>
            </a:r>
            <a:r>
              <a:rPr lang="en-US" altLang="zh-CN" dirty="0" err="1"/>
              <a:t>clinit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被调用</a:t>
            </a:r>
            <a:endParaRPr lang="en-US" altLang="zh-CN" dirty="0" smtClean="0"/>
          </a:p>
          <a:p>
            <a:r>
              <a:rPr lang="en-US" altLang="zh-CN" dirty="0"/>
              <a:t>&lt;</a:t>
            </a:r>
            <a:r>
              <a:rPr lang="en-US" altLang="zh-CN" dirty="0" err="1"/>
              <a:t>clinit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是线程安全的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</a:t>
            </a:r>
            <a:r>
              <a:rPr lang="zh-CN" altLang="en-US" dirty="0"/>
              <a:t>装载验证流程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3141763"/>
            <a:ext cx="10984230" cy="1368152"/>
          </a:xfrm>
        </p:spPr>
        <p:txBody>
          <a:bodyPr/>
          <a:lstStyle/>
          <a:p>
            <a:r>
              <a:rPr lang="en-US" altLang="zh-CN" dirty="0" err="1" smtClean="0"/>
              <a:t>Java.lang.NoSuchFieldError</a:t>
            </a:r>
            <a:r>
              <a:rPr lang="zh-CN" altLang="en-US" dirty="0" smtClean="0"/>
              <a:t>错误可能在什么阶段抛出</a:t>
            </a:r>
            <a:endParaRPr lang="zh-CN" altLang="en-US" dirty="0"/>
          </a:p>
        </p:txBody>
      </p:sp>
      <p:sp>
        <p:nvSpPr>
          <p:cNvPr id="4" name="动作按钮: 帮助 3">
            <a:hlinkClick r:id="" action="ppaction://noaction" highlightClick="1"/>
          </p:cNvPr>
          <p:cNvSpPr/>
          <p:nvPr/>
        </p:nvSpPr>
        <p:spPr>
          <a:xfrm>
            <a:off x="701750" y="2061642"/>
            <a:ext cx="936104" cy="864096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什么是类装载器</a:t>
            </a:r>
            <a:r>
              <a:rPr lang="en-US" altLang="zh-CN" dirty="0" err="1" smtClean="0"/>
              <a:t>ClassLoader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ClassLoader</a:t>
            </a:r>
            <a:r>
              <a:rPr lang="zh-CN" altLang="en-US" dirty="0" smtClean="0"/>
              <a:t>是一个抽象类</a:t>
            </a:r>
            <a:endParaRPr lang="en-US" altLang="zh-CN" dirty="0" smtClean="0"/>
          </a:p>
          <a:p>
            <a:r>
              <a:rPr lang="en-US" altLang="zh-CN" dirty="0" err="1" smtClean="0"/>
              <a:t>ClassLoader</a:t>
            </a:r>
            <a:r>
              <a:rPr lang="zh-CN" altLang="en-US" dirty="0" smtClean="0"/>
              <a:t>的实例将读入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字节码将类装载到</a:t>
            </a:r>
            <a:r>
              <a:rPr lang="en-US" altLang="zh-CN" dirty="0" smtClean="0"/>
              <a:t>JVM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en-US" altLang="zh-CN" dirty="0" err="1" smtClean="0"/>
              <a:t>ClassLoader</a:t>
            </a:r>
            <a:r>
              <a:rPr lang="zh-CN" altLang="en-US" dirty="0" smtClean="0"/>
              <a:t>可以定制，满足不同的字节码流获取方式（网络上装载，本地等方式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err="1" smtClean="0"/>
              <a:t>ClassLoader</a:t>
            </a:r>
            <a:r>
              <a:rPr lang="zh-CN" altLang="en-US" dirty="0" smtClean="0"/>
              <a:t>负责类装载过程中的加载阶段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09814" y="2781722"/>
            <a:ext cx="100811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7074</Words>
  <Application>WPS 演示</Application>
  <PresentationFormat>自定义</PresentationFormat>
  <Paragraphs>375</Paragraphs>
  <Slides>29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Arial</vt:lpstr>
      <vt:lpstr>宋体</vt:lpstr>
      <vt:lpstr>Wingdings</vt:lpstr>
      <vt:lpstr>Arial Unicode MS</vt:lpstr>
      <vt:lpstr>微软雅黑</vt:lpstr>
      <vt:lpstr>Arial Black</vt:lpstr>
      <vt:lpstr>Arial Unicode MS</vt:lpstr>
      <vt:lpstr>Calibri</vt:lpstr>
      <vt:lpstr>Office 主题</vt:lpstr>
      <vt:lpstr>类装载器</vt:lpstr>
      <vt:lpstr>class装载验证流程</vt:lpstr>
      <vt:lpstr>class装载验证流程 -加载</vt:lpstr>
      <vt:lpstr>class装载验证流程 -链接 验证</vt:lpstr>
      <vt:lpstr>class装载验证流程 -链接 准备</vt:lpstr>
      <vt:lpstr>class装载验证流程 - 链接 解析</vt:lpstr>
      <vt:lpstr>class装载验证流程 – 初始化</vt:lpstr>
      <vt:lpstr>class装载验证流程</vt:lpstr>
      <vt:lpstr>什么是类装载器ClassLoader</vt:lpstr>
      <vt:lpstr>JDK中ClassLoader默认设计模式</vt:lpstr>
      <vt:lpstr>JDK中ClassLoader默认设计模式 – 分类</vt:lpstr>
      <vt:lpstr>JDK中ClassLoader默认设计模式 – 协同工作</vt:lpstr>
      <vt:lpstr>JDK中ClassLoader默认设计模式 – 协同工作</vt:lpstr>
      <vt:lpstr>JDK中ClassLoader默认设计模式</vt:lpstr>
      <vt:lpstr>JDK中ClassLoader默认设计模式</vt:lpstr>
      <vt:lpstr>JDK中ClassLoader默认设计模式</vt:lpstr>
      <vt:lpstr>JDK中ClassLoader默认设计模式</vt:lpstr>
      <vt:lpstr>JDK中ClassLoader默认设计模式 – 问题</vt:lpstr>
      <vt:lpstr>JDK中ClassLoader默认设计模式 – 解决</vt:lpstr>
      <vt:lpstr>JDK中ClassLoader默认设计模式 – 解决</vt:lpstr>
      <vt:lpstr>JDK中ClassLoader默认设计模式</vt:lpstr>
      <vt:lpstr>JDK中ClassLoader默认设计模式</vt:lpstr>
      <vt:lpstr>JDK中ClassLoader默认设计模式</vt:lpstr>
      <vt:lpstr>JDK中ClassLoader默认设计模式</vt:lpstr>
      <vt:lpstr>JDK中ClassLoader默认设计模式</vt:lpstr>
      <vt:lpstr>热替换</vt:lpstr>
      <vt:lpstr>热替换</vt:lpstr>
      <vt:lpstr>初识JVM – 规范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黄志洪</dc:creator>
  <cp:lastModifiedBy>Administrator</cp:lastModifiedBy>
  <cp:revision>762</cp:revision>
  <cp:lastPrinted>2012-03-16T05:44:00Z</cp:lastPrinted>
  <dcterms:created xsi:type="dcterms:W3CDTF">2019-08-22T13:37:00Z</dcterms:created>
  <dcterms:modified xsi:type="dcterms:W3CDTF">2019-08-25T08:42:27Z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