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7" r:id="rId11"/>
    <p:sldId id="308" r:id="rId12"/>
    <p:sldId id="309" r:id="rId13"/>
    <p:sldId id="314" r:id="rId14"/>
    <p:sldId id="315" r:id="rId15"/>
    <p:sldId id="316" r:id="rId16"/>
    <p:sldId id="306" r:id="rId17"/>
    <p:sldId id="325" r:id="rId18"/>
    <p:sldId id="310" r:id="rId19"/>
    <p:sldId id="323" r:id="rId20"/>
    <p:sldId id="311" r:id="rId21"/>
    <p:sldId id="318" r:id="rId22"/>
    <p:sldId id="319" r:id="rId23"/>
    <p:sldId id="320" r:id="rId24"/>
    <p:sldId id="321" r:id="rId25"/>
    <p:sldId id="322" r:id="rId26"/>
    <p:sldId id="312" r:id="rId27"/>
    <p:sldId id="327" r:id="rId28"/>
    <p:sldId id="324" r:id="rId29"/>
    <p:sldId id="265" r:id="rId30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424ACB5-0A06-441F-8B56-DDA57A47B377}">
          <p14:sldIdLst>
            <p14:sldId id="256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8"/>
            <p14:sldId id="309"/>
            <p14:sldId id="314"/>
            <p14:sldId id="315"/>
            <p14:sldId id="316"/>
            <p14:sldId id="306"/>
            <p14:sldId id="325"/>
            <p14:sldId id="310"/>
            <p14:sldId id="323"/>
            <p14:sldId id="311"/>
            <p14:sldId id="318"/>
            <p14:sldId id="319"/>
            <p14:sldId id="320"/>
            <p14:sldId id="321"/>
            <p14:sldId id="322"/>
            <p14:sldId id="312"/>
            <p14:sldId id="327"/>
            <p14:sldId id="32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0741" autoAdjust="0"/>
  </p:normalViewPr>
  <p:slideViewPr>
    <p:cSldViewPr>
      <p:cViewPr varScale="1">
        <p:scale>
          <a:sx n="71" d="100"/>
          <a:sy n="71" d="100"/>
        </p:scale>
        <p:origin x="-708" y="-96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2014/6/29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2014/6/29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93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45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69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39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80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37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60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80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32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368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28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51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48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743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67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195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97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19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如果不在此列，则虚拟机 就有可能进行重排，顺序性没有保障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9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21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1862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09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186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1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72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19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95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8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2014/6/29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  <a:pPr>
                <a:defRPr/>
              </a:pPr>
              <a:t>2014/6/29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>
            <a:grpSpLocks/>
          </p:cNvGrpSpPr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du.dataguru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816263" y="5302437"/>
            <a:ext cx="10668285" cy="844324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/>
              <a:t>深入</a:t>
            </a:r>
            <a:r>
              <a:rPr lang="en-US" altLang="zh-CN" dirty="0"/>
              <a:t>JVM</a:t>
            </a:r>
            <a:r>
              <a:rPr lang="zh-CN" altLang="en-US" dirty="0"/>
              <a:t>内核</a:t>
            </a:r>
            <a:r>
              <a:rPr lang="en-US" altLang="zh-CN" dirty="0"/>
              <a:t>——</a:t>
            </a:r>
            <a:r>
              <a:rPr lang="zh-CN" altLang="en-US" dirty="0"/>
              <a:t>原理、诊断与</a:t>
            </a:r>
            <a:r>
              <a:rPr lang="zh-CN" altLang="en-US" dirty="0" smtClean="0"/>
              <a:t>优化    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</a:t>
            </a: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934" y="1485578"/>
            <a:ext cx="7560840" cy="363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04056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 smtClean="0"/>
              <a:t>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局部变量表 包含参数和局部变量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694" y="1917625"/>
            <a:ext cx="756084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StackDemo</a:t>
            </a:r>
            <a:r>
              <a:rPr lang="en-US" altLang="zh-CN" b="1" dirty="0"/>
              <a:t> </a:t>
            </a:r>
            <a:r>
              <a:rPr lang="en-US" altLang="zh-CN" b="1" dirty="0" smtClean="0"/>
              <a:t>{</a:t>
            </a:r>
          </a:p>
          <a:p>
            <a:endParaRPr lang="en-US" altLang="zh-CN" b="1" dirty="0"/>
          </a:p>
          <a:p>
            <a:r>
              <a:rPr lang="en-US" altLang="zh-CN" b="1" dirty="0"/>
              <a:t>public static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runStatic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i,long</a:t>
            </a:r>
            <a:r>
              <a:rPr lang="en-US" altLang="zh-CN" b="1" dirty="0"/>
              <a:t> </a:t>
            </a:r>
            <a:r>
              <a:rPr lang="en-US" altLang="zh-CN" b="1" dirty="0" err="1"/>
              <a:t>l,float</a:t>
            </a:r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f,Object</a:t>
            </a:r>
            <a:r>
              <a:rPr lang="en-US" altLang="zh-CN" b="1" dirty="0" smtClean="0"/>
              <a:t> </a:t>
            </a:r>
            <a:r>
              <a:rPr lang="en-US" altLang="zh-CN" b="1" dirty="0"/>
              <a:t>o ,byte b){</a:t>
            </a:r>
          </a:p>
          <a:p>
            <a:r>
              <a:rPr lang="en-US" altLang="zh-CN" b="1" dirty="0"/>
              <a:t>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runInstance</a:t>
            </a:r>
            <a:r>
              <a:rPr lang="en-US" altLang="zh-CN" b="1" dirty="0"/>
              <a:t>(char </a:t>
            </a:r>
            <a:r>
              <a:rPr lang="en-US" altLang="zh-CN" b="1" dirty="0" err="1" smtClean="0"/>
              <a:t>c,short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s,boolean</a:t>
            </a:r>
            <a:r>
              <a:rPr lang="en-US" altLang="zh-CN" b="1" dirty="0"/>
              <a:t> b){</a:t>
            </a:r>
          </a:p>
          <a:p>
            <a:r>
              <a:rPr lang="en-US" altLang="zh-CN" b="1" dirty="0"/>
              <a:t>return 0;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8118574" y="1145670"/>
            <a:ext cx="2808312" cy="2520283"/>
            <a:chOff x="8118574" y="1069201"/>
            <a:chExt cx="2808312" cy="2520283"/>
          </a:xfrm>
        </p:grpSpPr>
        <p:sp>
          <p:nvSpPr>
            <p:cNvPr id="5" name="矩形 4"/>
            <p:cNvSpPr/>
            <p:nvPr/>
          </p:nvSpPr>
          <p:spPr>
            <a:xfrm>
              <a:off x="8118574" y="106920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 smtClean="0"/>
                <a:t>0    </a:t>
              </a:r>
              <a:r>
                <a:rPr lang="en-US" altLang="zh-CN" dirty="0" err="1" smtClean="0"/>
                <a:t>int</a:t>
              </a:r>
              <a:r>
                <a:rPr lang="en-US" altLang="zh-CN" dirty="0" smtClean="0"/>
                <a:t>    </a:t>
              </a:r>
              <a:r>
                <a:rPr lang="en-US" altLang="zh-CN" dirty="0" err="1" smtClean="0"/>
                <a:t>int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i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8118574" y="1501250"/>
              <a:ext cx="2808312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 smtClean="0"/>
                <a:t>1    long  </a:t>
              </a:r>
              <a:r>
                <a:rPr lang="en-US" altLang="zh-CN" dirty="0" err="1" smtClean="0"/>
                <a:t>long</a:t>
              </a:r>
              <a:r>
                <a:rPr lang="en-US" altLang="zh-CN" dirty="0" smtClean="0"/>
                <a:t> l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118574" y="2293338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3</a:t>
              </a:r>
              <a:r>
                <a:rPr lang="en-US" altLang="zh-CN" dirty="0" smtClean="0"/>
                <a:t>    float  </a:t>
              </a:r>
              <a:r>
                <a:rPr lang="en-US" altLang="zh-CN" dirty="0" err="1" smtClean="0"/>
                <a:t>float</a:t>
              </a:r>
              <a:r>
                <a:rPr lang="en-US" altLang="zh-CN" dirty="0" smtClean="0"/>
                <a:t> f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118574" y="2725386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 smtClean="0"/>
                <a:t>4    reference  Object o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118574" y="3157435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 smtClean="0"/>
                <a:t>5    </a:t>
              </a:r>
              <a:r>
                <a:rPr lang="en-US" altLang="zh-CN" dirty="0" err="1"/>
                <a:t>i</a:t>
              </a:r>
              <a:r>
                <a:rPr lang="en-US" altLang="zh-CN" dirty="0" err="1" smtClean="0"/>
                <a:t>nt</a:t>
              </a:r>
              <a:r>
                <a:rPr lang="en-US" altLang="zh-CN" dirty="0" smtClean="0"/>
                <a:t>      byte b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118574" y="4005858"/>
            <a:ext cx="2808312" cy="1825206"/>
            <a:chOff x="8118574" y="1069201"/>
            <a:chExt cx="2808312" cy="1825206"/>
          </a:xfrm>
        </p:grpSpPr>
        <p:sp>
          <p:nvSpPr>
            <p:cNvPr id="12" name="矩形 11"/>
            <p:cNvSpPr/>
            <p:nvPr/>
          </p:nvSpPr>
          <p:spPr>
            <a:xfrm>
              <a:off x="8118574" y="106920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 smtClean="0"/>
                <a:t>0    reference   this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18574" y="1501250"/>
              <a:ext cx="2808312" cy="523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 smtClean="0"/>
                <a:t>1    </a:t>
              </a:r>
              <a:r>
                <a:rPr lang="en-US" altLang="zh-CN" dirty="0" err="1" smtClean="0"/>
                <a:t>int</a:t>
              </a:r>
              <a:r>
                <a:rPr lang="en-US" altLang="zh-CN" dirty="0" smtClean="0"/>
                <a:t>     char c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18574" y="202498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 smtClean="0"/>
                <a:t>2    </a:t>
              </a:r>
              <a:r>
                <a:rPr lang="en-US" altLang="zh-CN" dirty="0" err="1" smtClean="0"/>
                <a:t>int</a:t>
              </a:r>
              <a:r>
                <a:rPr lang="en-US" altLang="zh-CN" dirty="0" smtClean="0"/>
                <a:t>     short s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118574" y="2462358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 smtClean="0"/>
                <a:t>3    </a:t>
              </a:r>
              <a:r>
                <a:rPr lang="en-US" altLang="zh-CN" dirty="0" err="1"/>
                <a:t>i</a:t>
              </a:r>
              <a:r>
                <a:rPr lang="en-US" altLang="zh-CN" dirty="0" err="1" smtClean="0"/>
                <a:t>nt</a:t>
              </a:r>
              <a:r>
                <a:rPr lang="en-US" altLang="zh-CN" dirty="0" smtClean="0"/>
                <a:t>      </a:t>
              </a:r>
              <a:r>
                <a:rPr lang="en-US" altLang="zh-CN" dirty="0" err="1" smtClean="0"/>
                <a:t>boolean</a:t>
              </a:r>
              <a:r>
                <a:rPr lang="en-US" altLang="zh-CN" dirty="0" smtClean="0"/>
                <a:t> b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13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04056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 smtClean="0"/>
              <a:t>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函数调用组成帧栈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1710" y="2233082"/>
            <a:ext cx="734481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public static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runStatic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i,long</a:t>
            </a:r>
            <a:r>
              <a:rPr lang="en-US" altLang="zh-CN" b="1" dirty="0"/>
              <a:t> </a:t>
            </a:r>
            <a:r>
              <a:rPr lang="en-US" altLang="zh-CN" b="1" dirty="0" err="1"/>
              <a:t>l,float</a:t>
            </a:r>
            <a:r>
              <a:rPr lang="en-US" altLang="zh-CN" b="1" dirty="0"/>
              <a:t>  </a:t>
            </a:r>
            <a:r>
              <a:rPr lang="en-US" altLang="zh-CN" b="1" dirty="0" err="1"/>
              <a:t>f,Object</a:t>
            </a:r>
            <a:r>
              <a:rPr lang="en-US" altLang="zh-CN" b="1" dirty="0"/>
              <a:t> o ,byte b){</a:t>
            </a:r>
          </a:p>
          <a:p>
            <a:r>
              <a:rPr lang="en-US" altLang="zh-CN" b="1" dirty="0"/>
              <a:t>return </a:t>
            </a:r>
            <a:r>
              <a:rPr lang="en-US" altLang="zh-CN" b="1" dirty="0" err="1" smtClean="0"/>
              <a:t>runStatic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i,l,f,o,b</a:t>
            </a:r>
            <a:r>
              <a:rPr lang="en-US" altLang="zh-CN" b="1" dirty="0" smtClean="0"/>
              <a:t>);</a:t>
            </a:r>
            <a:endParaRPr lang="en-US" altLang="zh-CN" b="1" dirty="0"/>
          </a:p>
          <a:p>
            <a:r>
              <a:rPr lang="en-US" altLang="zh-CN" dirty="0"/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046566" y="1439327"/>
            <a:ext cx="1732794" cy="1257613"/>
            <a:chOff x="8118574" y="1069201"/>
            <a:chExt cx="2808312" cy="2520283"/>
          </a:xfrm>
        </p:grpSpPr>
        <p:sp>
          <p:nvSpPr>
            <p:cNvPr id="7" name="矩形 6"/>
            <p:cNvSpPr/>
            <p:nvPr/>
          </p:nvSpPr>
          <p:spPr>
            <a:xfrm>
              <a:off x="8118574" y="106920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dirty="0" smtClean="0"/>
                <a:t>0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</a:t>
              </a:r>
              <a:r>
                <a:rPr lang="en-US" altLang="zh-CN" sz="1000" dirty="0" err="1" smtClean="0"/>
                <a:t>i</a:t>
              </a:r>
              <a:endParaRPr lang="zh-CN" altLang="en-US" sz="10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118574" y="1501250"/>
              <a:ext cx="2808312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dirty="0" smtClean="0"/>
                <a:t>1    long  </a:t>
              </a:r>
              <a:r>
                <a:rPr lang="en-US" altLang="zh-CN" sz="1000" dirty="0" err="1" smtClean="0"/>
                <a:t>long</a:t>
              </a:r>
              <a:r>
                <a:rPr lang="en-US" altLang="zh-CN" sz="1000" dirty="0" smtClean="0"/>
                <a:t> l</a:t>
              </a:r>
              <a:endParaRPr lang="zh-CN" altLang="en-US" sz="10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118574" y="2293338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dirty="0"/>
                <a:t>3</a:t>
              </a:r>
              <a:r>
                <a:rPr lang="en-US" altLang="zh-CN" sz="1000" dirty="0" smtClean="0"/>
                <a:t>    float  </a:t>
              </a:r>
              <a:r>
                <a:rPr lang="en-US" altLang="zh-CN" sz="1000" dirty="0" err="1" smtClean="0"/>
                <a:t>float</a:t>
              </a:r>
              <a:r>
                <a:rPr lang="en-US" altLang="zh-CN" sz="1000" dirty="0" smtClean="0"/>
                <a:t> f</a:t>
              </a:r>
              <a:endParaRPr lang="zh-CN" altLang="en-US" sz="10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118574" y="2725386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dirty="0" smtClean="0"/>
                <a:t>4    reference  Object o</a:t>
              </a:r>
              <a:endParaRPr lang="zh-CN" altLang="en-US" sz="10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118574" y="3157435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dirty="0" smtClean="0"/>
                <a:t>5    </a:t>
              </a:r>
              <a:r>
                <a:rPr lang="en-US" altLang="zh-CN" sz="1000" dirty="0" err="1"/>
                <a:t>i</a:t>
              </a:r>
              <a:r>
                <a:rPr lang="en-US" altLang="zh-CN" sz="1000" dirty="0" err="1" smtClean="0"/>
                <a:t>nt</a:t>
              </a:r>
              <a:r>
                <a:rPr lang="en-US" altLang="zh-CN" sz="1000" dirty="0" smtClean="0"/>
                <a:t>      byte b</a:t>
              </a:r>
              <a:endParaRPr lang="zh-CN" altLang="en-US" sz="10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041964" y="2781722"/>
            <a:ext cx="1732794" cy="1257613"/>
            <a:chOff x="8118574" y="1069201"/>
            <a:chExt cx="2808312" cy="2520283"/>
          </a:xfrm>
        </p:grpSpPr>
        <p:sp>
          <p:nvSpPr>
            <p:cNvPr id="13" name="矩形 12"/>
            <p:cNvSpPr/>
            <p:nvPr/>
          </p:nvSpPr>
          <p:spPr>
            <a:xfrm>
              <a:off x="8118574" y="106920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dirty="0" smtClean="0"/>
                <a:t>0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</a:t>
              </a:r>
              <a:r>
                <a:rPr lang="en-US" altLang="zh-CN" sz="1000" dirty="0" err="1" smtClean="0"/>
                <a:t>i</a:t>
              </a:r>
              <a:endParaRPr lang="zh-CN" altLang="en-US" sz="10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118574" y="1501250"/>
              <a:ext cx="2808312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dirty="0" smtClean="0"/>
                <a:t>1    long  </a:t>
              </a:r>
              <a:r>
                <a:rPr lang="en-US" altLang="zh-CN" sz="1000" dirty="0" err="1" smtClean="0"/>
                <a:t>long</a:t>
              </a:r>
              <a:r>
                <a:rPr lang="en-US" altLang="zh-CN" sz="1000" dirty="0" smtClean="0"/>
                <a:t> l</a:t>
              </a:r>
              <a:endParaRPr lang="zh-CN" altLang="en-US" sz="10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18574" y="2293338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dirty="0"/>
                <a:t>3</a:t>
              </a:r>
              <a:r>
                <a:rPr lang="en-US" altLang="zh-CN" sz="1000" dirty="0" smtClean="0"/>
                <a:t>    float  </a:t>
              </a:r>
              <a:r>
                <a:rPr lang="en-US" altLang="zh-CN" sz="1000" dirty="0" err="1" smtClean="0"/>
                <a:t>float</a:t>
              </a:r>
              <a:r>
                <a:rPr lang="en-US" altLang="zh-CN" sz="1000" dirty="0" smtClean="0"/>
                <a:t> f</a:t>
              </a:r>
              <a:endParaRPr lang="zh-CN" altLang="en-US" sz="10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118574" y="2725386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dirty="0" smtClean="0"/>
                <a:t>4    reference  Object o</a:t>
              </a:r>
              <a:endParaRPr lang="zh-CN" altLang="en-US" sz="1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118574" y="3157435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dirty="0" smtClean="0"/>
                <a:t>5    </a:t>
              </a:r>
              <a:r>
                <a:rPr lang="en-US" altLang="zh-CN" sz="1000" dirty="0" err="1"/>
                <a:t>i</a:t>
              </a:r>
              <a:r>
                <a:rPr lang="en-US" altLang="zh-CN" sz="1000" dirty="0" err="1" smtClean="0"/>
                <a:t>nt</a:t>
              </a:r>
              <a:r>
                <a:rPr lang="en-US" altLang="zh-CN" sz="1000" dirty="0" smtClean="0"/>
                <a:t>      byte b</a:t>
              </a:r>
              <a:endParaRPr lang="zh-CN" altLang="en-US" sz="10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046566" y="4116397"/>
            <a:ext cx="1732794" cy="1257613"/>
            <a:chOff x="8118574" y="1069201"/>
            <a:chExt cx="2808312" cy="2520283"/>
          </a:xfrm>
        </p:grpSpPr>
        <p:sp>
          <p:nvSpPr>
            <p:cNvPr id="19" name="矩形 18"/>
            <p:cNvSpPr/>
            <p:nvPr/>
          </p:nvSpPr>
          <p:spPr>
            <a:xfrm>
              <a:off x="8118574" y="106920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dirty="0" smtClean="0"/>
                <a:t>0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</a:t>
              </a:r>
              <a:r>
                <a:rPr lang="en-US" altLang="zh-CN" sz="1000" dirty="0" err="1" smtClean="0"/>
                <a:t>i</a:t>
              </a:r>
              <a:endParaRPr lang="zh-CN" altLang="en-US" sz="1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118574" y="1501250"/>
              <a:ext cx="2808312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dirty="0" smtClean="0"/>
                <a:t>1    long  </a:t>
              </a:r>
              <a:r>
                <a:rPr lang="en-US" altLang="zh-CN" sz="1000" dirty="0" err="1" smtClean="0"/>
                <a:t>long</a:t>
              </a:r>
              <a:r>
                <a:rPr lang="en-US" altLang="zh-CN" sz="1000" dirty="0" smtClean="0"/>
                <a:t> l</a:t>
              </a:r>
              <a:endParaRPr lang="zh-CN" altLang="en-US" sz="1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118574" y="2293338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dirty="0"/>
                <a:t>3</a:t>
              </a:r>
              <a:r>
                <a:rPr lang="en-US" altLang="zh-CN" sz="1000" dirty="0" smtClean="0"/>
                <a:t>    float  </a:t>
              </a:r>
              <a:r>
                <a:rPr lang="en-US" altLang="zh-CN" sz="1000" dirty="0" err="1" smtClean="0"/>
                <a:t>float</a:t>
              </a:r>
              <a:r>
                <a:rPr lang="en-US" altLang="zh-CN" sz="1000" dirty="0" smtClean="0"/>
                <a:t> f</a:t>
              </a:r>
              <a:endParaRPr lang="zh-CN" altLang="en-US" sz="10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118574" y="2725386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dirty="0" smtClean="0"/>
                <a:t>4    reference  Object o</a:t>
              </a:r>
              <a:endParaRPr lang="zh-CN" altLang="en-US" sz="1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118574" y="3157435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dirty="0" smtClean="0"/>
                <a:t>5    </a:t>
              </a:r>
              <a:r>
                <a:rPr lang="en-US" altLang="zh-CN" sz="1000" dirty="0" err="1"/>
                <a:t>i</a:t>
              </a:r>
              <a:r>
                <a:rPr lang="en-US" altLang="zh-CN" sz="1000" dirty="0" err="1" smtClean="0"/>
                <a:t>nt</a:t>
              </a:r>
              <a:r>
                <a:rPr lang="en-US" altLang="zh-CN" sz="1000" dirty="0" smtClean="0"/>
                <a:t>      byte b</a:t>
              </a:r>
              <a:endParaRPr lang="zh-CN" altLang="en-US" sz="10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828436" y="1654918"/>
            <a:ext cx="2376264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这是一个帧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1400" dirty="0" smtClean="0"/>
              <a:t>省略：操作数栈 返回地址等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88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5492115" cy="1008111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 smtClean="0"/>
              <a:t>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没有寄存器，所有参数传递使用操作数栈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734" y="2205658"/>
            <a:ext cx="3600400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public static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add(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a,int</a:t>
            </a:r>
            <a:r>
              <a:rPr lang="en-US" altLang="zh-CN" sz="1600" dirty="0"/>
              <a:t> b){</a:t>
            </a:r>
          </a:p>
          <a:p>
            <a:pPr lvl="1"/>
            <a:r>
              <a:rPr lang="en-US" altLang="zh-CN" sz="1600" dirty="0" err="1"/>
              <a:t>int</a:t>
            </a:r>
            <a:r>
              <a:rPr lang="en-US" altLang="zh-CN" sz="1600" dirty="0"/>
              <a:t> c=0;</a:t>
            </a:r>
          </a:p>
          <a:p>
            <a:pPr lvl="1"/>
            <a:r>
              <a:rPr lang="en-US" altLang="zh-CN" sz="1600" dirty="0"/>
              <a:t>c=</a:t>
            </a:r>
            <a:r>
              <a:rPr lang="en-US" altLang="zh-CN" sz="1600" dirty="0" err="1"/>
              <a:t>a+b</a:t>
            </a:r>
            <a:r>
              <a:rPr lang="en-US" altLang="zh-CN" sz="1600" dirty="0"/>
              <a:t>;</a:t>
            </a:r>
          </a:p>
          <a:p>
            <a:pPr lvl="1"/>
            <a:r>
              <a:rPr lang="en-US" altLang="zh-CN" sz="1600" dirty="0"/>
              <a:t>return c;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7734" y="3789834"/>
            <a:ext cx="504056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0:   </a:t>
            </a:r>
            <a:r>
              <a:rPr lang="en-US" altLang="zh-CN" dirty="0" smtClean="0"/>
              <a:t>iconst_0</a:t>
            </a:r>
            <a:r>
              <a:rPr lang="en-US" altLang="zh-CN" sz="1600" dirty="0" smtClean="0"/>
              <a:t> // 0</a:t>
            </a:r>
            <a:r>
              <a:rPr lang="zh-CN" altLang="en-US" sz="1600" dirty="0" smtClean="0"/>
              <a:t>压栈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en-US" altLang="zh-CN" dirty="0"/>
              <a:t>:   </a:t>
            </a:r>
            <a:r>
              <a:rPr lang="en-US" altLang="zh-CN" dirty="0" smtClean="0"/>
              <a:t>istore_2 </a:t>
            </a:r>
            <a:r>
              <a:rPr lang="en-US" altLang="zh-CN" sz="1600" dirty="0" smtClean="0"/>
              <a:t>// </a:t>
            </a:r>
            <a:r>
              <a:rPr lang="zh-CN" altLang="en-US" sz="1600" dirty="0" smtClean="0"/>
              <a:t>弹出</a:t>
            </a:r>
            <a:r>
              <a:rPr lang="en-US" altLang="zh-CN" sz="1600" dirty="0" err="1" smtClean="0"/>
              <a:t>int</a:t>
            </a:r>
            <a:r>
              <a:rPr lang="zh-CN" altLang="en-US" sz="1600" dirty="0" smtClean="0"/>
              <a:t>，存放于局部变量</a:t>
            </a:r>
            <a:r>
              <a:rPr lang="en-US" altLang="zh-CN" sz="1600" dirty="0" smtClean="0"/>
              <a:t>2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2</a:t>
            </a:r>
            <a:r>
              <a:rPr lang="en-US" altLang="zh-CN" dirty="0"/>
              <a:t>:   </a:t>
            </a:r>
            <a:r>
              <a:rPr lang="en-US" altLang="zh-CN" dirty="0" smtClean="0"/>
              <a:t>iload_0  </a:t>
            </a:r>
            <a:r>
              <a:rPr lang="en-US" altLang="zh-CN" dirty="0"/>
              <a:t>// </a:t>
            </a:r>
            <a:r>
              <a:rPr lang="zh-CN" altLang="en-US" dirty="0" smtClean="0"/>
              <a:t>把局部变量</a:t>
            </a:r>
            <a:r>
              <a:rPr lang="en-US" altLang="zh-CN" dirty="0" smtClean="0"/>
              <a:t>0</a:t>
            </a:r>
            <a:r>
              <a:rPr lang="zh-CN" altLang="en-US" dirty="0" smtClean="0"/>
              <a:t>压栈</a:t>
            </a:r>
            <a:endParaRPr lang="en-US" altLang="zh-CN" dirty="0" smtClean="0"/>
          </a:p>
          <a:p>
            <a:r>
              <a:rPr lang="en-US" altLang="zh-CN" dirty="0" smtClean="0"/>
              <a:t> 3:   iload_1 // </a:t>
            </a:r>
            <a:r>
              <a:rPr lang="zh-CN" altLang="en-US" dirty="0" smtClean="0"/>
              <a:t>局部变量</a:t>
            </a:r>
            <a:r>
              <a:rPr lang="en-US" altLang="zh-CN" dirty="0" smtClean="0"/>
              <a:t>1</a:t>
            </a:r>
            <a:r>
              <a:rPr lang="zh-CN" altLang="en-US" dirty="0" smtClean="0"/>
              <a:t>压栈</a:t>
            </a:r>
            <a:endParaRPr lang="en-US" altLang="zh-CN" dirty="0" smtClean="0"/>
          </a:p>
          <a:p>
            <a:r>
              <a:rPr lang="en-US" altLang="zh-CN" dirty="0" smtClean="0"/>
              <a:t> 4:   </a:t>
            </a:r>
            <a:r>
              <a:rPr lang="en-US" altLang="zh-CN" dirty="0" err="1" smtClean="0"/>
              <a:t>iadd</a:t>
            </a:r>
            <a:r>
              <a:rPr lang="en-US" altLang="zh-CN" dirty="0" smtClean="0"/>
              <a:t>      //</a:t>
            </a:r>
            <a:r>
              <a:rPr lang="zh-CN" altLang="en-US" dirty="0" smtClean="0"/>
              <a:t>弹出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个变量，求和，结果压栈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5</a:t>
            </a:r>
            <a:r>
              <a:rPr lang="en-US" altLang="zh-CN" dirty="0"/>
              <a:t>:   </a:t>
            </a:r>
            <a:r>
              <a:rPr lang="en-US" altLang="zh-CN" dirty="0" smtClean="0"/>
              <a:t>istore_2 //</a:t>
            </a:r>
            <a:r>
              <a:rPr lang="zh-CN" altLang="en-US" dirty="0" smtClean="0"/>
              <a:t>弹出结果，放于局部变量</a:t>
            </a:r>
            <a:r>
              <a:rPr lang="en-US" altLang="zh-CN" dirty="0" smtClean="0"/>
              <a:t>2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6</a:t>
            </a:r>
            <a:r>
              <a:rPr lang="en-US" altLang="zh-CN" dirty="0"/>
              <a:t>:   </a:t>
            </a:r>
            <a:r>
              <a:rPr lang="en-US" altLang="zh-CN" dirty="0" smtClean="0"/>
              <a:t>iload_2  //</a:t>
            </a:r>
            <a:r>
              <a:rPr lang="zh-CN" altLang="en-US" dirty="0" smtClean="0"/>
              <a:t>局部变量</a:t>
            </a:r>
            <a:r>
              <a:rPr lang="en-US" altLang="zh-CN" dirty="0" smtClean="0"/>
              <a:t>2</a:t>
            </a:r>
            <a:r>
              <a:rPr lang="zh-CN" altLang="en-US" dirty="0" smtClean="0"/>
              <a:t>压栈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7</a:t>
            </a:r>
            <a:r>
              <a:rPr lang="en-US" altLang="zh-CN" dirty="0"/>
              <a:t>:   </a:t>
            </a:r>
            <a:r>
              <a:rPr lang="en-US" altLang="zh-CN" dirty="0" err="1" smtClean="0"/>
              <a:t>ireturn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返回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58" y="2205658"/>
            <a:ext cx="5688632" cy="239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4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432048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 smtClean="0"/>
              <a:t>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栈上分配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790" y="2349674"/>
            <a:ext cx="388843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BcmBasicString</a:t>
            </a:r>
            <a:r>
              <a:rPr lang="en-US" altLang="zh-CN" dirty="0"/>
              <a:t>{    ....}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1790" y="3099325"/>
            <a:ext cx="512388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void method(){    </a:t>
            </a:r>
            <a:endParaRPr lang="en-US" altLang="zh-CN" dirty="0" smtClean="0"/>
          </a:p>
          <a:p>
            <a:r>
              <a:rPr lang="en-US" altLang="zh-CN" dirty="0" err="1" smtClean="0"/>
              <a:t>BcmBasicString</a:t>
            </a:r>
            <a:r>
              <a:rPr lang="en-US" altLang="zh-CN" dirty="0"/>
              <a:t>* </a:t>
            </a:r>
            <a:r>
              <a:rPr lang="en-US" altLang="zh-CN" dirty="0" err="1"/>
              <a:t>str</a:t>
            </a:r>
            <a:r>
              <a:rPr lang="en-US" altLang="zh-CN" dirty="0"/>
              <a:t>=new </a:t>
            </a:r>
            <a:r>
              <a:rPr lang="en-US" altLang="zh-CN" dirty="0" err="1"/>
              <a:t>BcmBasicString</a:t>
            </a:r>
            <a:r>
              <a:rPr lang="en-US" altLang="zh-CN" dirty="0"/>
              <a:t>;    ....    delete </a:t>
            </a:r>
            <a:r>
              <a:rPr lang="en-US" altLang="zh-CN" dirty="0" err="1"/>
              <a:t>str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2390" y="3099325"/>
            <a:ext cx="512388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void method(){   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BcmBasicString</a:t>
            </a:r>
            <a:r>
              <a:rPr lang="en-US" altLang="zh-CN" dirty="0" smtClean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;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....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1790" y="184561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C++ </a:t>
            </a:r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7361" y="4941962"/>
            <a:ext cx="256194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堆上分配</a:t>
            </a:r>
            <a:endParaRPr lang="en-US" altLang="zh-CN" dirty="0" smtClean="0"/>
          </a:p>
          <a:p>
            <a:r>
              <a:rPr lang="zh-CN" altLang="en-US" dirty="0" smtClean="0"/>
              <a:t>每次需要清理空间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16941" y="4957547"/>
            <a:ext cx="256194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栈</a:t>
            </a:r>
            <a:r>
              <a:rPr lang="zh-CN" altLang="en-US" dirty="0" smtClean="0"/>
              <a:t>上分配</a:t>
            </a:r>
            <a:endParaRPr lang="en-US" altLang="zh-CN" dirty="0" smtClean="0"/>
          </a:p>
          <a:p>
            <a:r>
              <a:rPr lang="zh-CN" altLang="en-US" dirty="0" smtClean="0"/>
              <a:t>函数调用完成自动清理</a:t>
            </a:r>
            <a:endParaRPr lang="zh-CN" altLang="en-US" dirty="0"/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V="1">
            <a:off x="2318332" y="4299654"/>
            <a:ext cx="471650" cy="6423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V="1">
            <a:off x="7797912" y="4299654"/>
            <a:ext cx="824718" cy="6578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9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76064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栈 </a:t>
            </a:r>
            <a:r>
              <a:rPr lang="en-US" altLang="zh-CN" dirty="0"/>
              <a:t>– </a:t>
            </a:r>
            <a:r>
              <a:rPr lang="zh-CN" altLang="en-US" dirty="0"/>
              <a:t>栈上分配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321" y="1701602"/>
            <a:ext cx="521697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OnStackTest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public static void </a:t>
            </a:r>
            <a:r>
              <a:rPr lang="en-US" altLang="zh-CN" dirty="0" err="1"/>
              <a:t>alloc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byte[] b=new </a:t>
            </a:r>
            <a:r>
              <a:rPr lang="en-US" altLang="zh-CN" dirty="0" smtClean="0"/>
              <a:t>byte[2];</a:t>
            </a:r>
            <a:endParaRPr lang="en-US" altLang="zh-CN" dirty="0"/>
          </a:p>
          <a:p>
            <a:r>
              <a:rPr lang="en-US" altLang="zh-CN" dirty="0"/>
              <a:t>        b[0]=1;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long b=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=0;i&lt;100000000;i++){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alloc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long e=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(e-b);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6366" y="1701602"/>
            <a:ext cx="52169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-server -Xmx10m -</a:t>
            </a:r>
            <a:r>
              <a:rPr lang="en-US" altLang="zh-CN" dirty="0" smtClean="0"/>
              <a:t>Xms10m</a:t>
            </a:r>
          </a:p>
          <a:p>
            <a:r>
              <a:rPr lang="en-US" altLang="zh-CN" dirty="0" smtClean="0"/>
              <a:t>-</a:t>
            </a:r>
            <a:r>
              <a:rPr lang="en-US" altLang="zh-CN" dirty="0"/>
              <a:t>XX: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dirty="0" err="1"/>
              <a:t>DoEscapeAnalysis</a:t>
            </a:r>
            <a:r>
              <a:rPr lang="en-US" altLang="zh-CN" dirty="0"/>
              <a:t> -XX:+</a:t>
            </a:r>
            <a:r>
              <a:rPr lang="en-US" altLang="zh-CN" dirty="0" err="1"/>
              <a:t>PrintGC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9355" y="249369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输出结果 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6366" y="3789834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</a:p>
          <a:p>
            <a:r>
              <a:rPr lang="de-DE" altLang="zh-CN" dirty="0"/>
              <a:t>[GC 3550K-&gt;478K(10240K), 0.0000977 secs]</a:t>
            </a:r>
          </a:p>
          <a:p>
            <a:r>
              <a:rPr lang="de-DE" altLang="zh-CN" dirty="0"/>
              <a:t>[GC 3550K-&gt;478K(10240K), 0.0001361 secs]</a:t>
            </a:r>
          </a:p>
          <a:p>
            <a:r>
              <a:rPr lang="de-DE" altLang="zh-CN" dirty="0"/>
              <a:t>[GC 3550K-&gt;478K(10240K), 0.0000963 secs]</a:t>
            </a:r>
          </a:p>
          <a:p>
            <a:r>
              <a:rPr lang="en-US" altLang="zh-CN" dirty="0"/>
              <a:t>564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6366" y="3040430"/>
            <a:ext cx="52169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-server -Xmx10m -Xms10m 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-</a:t>
            </a:r>
            <a:r>
              <a:rPr lang="en-US" altLang="zh-CN" dirty="0"/>
              <a:t>XX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err="1" smtClean="0"/>
              <a:t>DoEscapeAnalysis</a:t>
            </a:r>
            <a:r>
              <a:rPr lang="en-US" altLang="zh-CN" dirty="0" smtClean="0"/>
              <a:t> </a:t>
            </a:r>
            <a:r>
              <a:rPr lang="en-US" altLang="zh-CN" dirty="0"/>
              <a:t>-XX:+</a:t>
            </a:r>
            <a:r>
              <a:rPr lang="en-US" altLang="zh-CN" dirty="0" err="1"/>
              <a:t>PrintGC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4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栈 </a:t>
            </a:r>
            <a:r>
              <a:rPr lang="en-US" altLang="zh-CN" dirty="0"/>
              <a:t>– </a:t>
            </a:r>
            <a:r>
              <a:rPr lang="zh-CN" altLang="en-US" dirty="0"/>
              <a:t>栈上分配</a:t>
            </a:r>
          </a:p>
          <a:p>
            <a:pPr lvl="1"/>
            <a:r>
              <a:rPr lang="zh-CN" altLang="en-US" dirty="0" smtClean="0"/>
              <a:t>小对象（一般几十个</a:t>
            </a:r>
            <a:r>
              <a:rPr lang="en-US" altLang="zh-CN" dirty="0" smtClean="0"/>
              <a:t>bytes</a:t>
            </a:r>
            <a:r>
              <a:rPr lang="zh-CN" altLang="en-US" dirty="0" smtClean="0"/>
              <a:t>），在没有逃逸的情况下，可以直接分配在栈上</a:t>
            </a:r>
            <a:endParaRPr lang="en-US" altLang="zh-CN" dirty="0" smtClean="0"/>
          </a:p>
          <a:p>
            <a:pPr lvl="1"/>
            <a:r>
              <a:rPr lang="zh-CN" altLang="en-US" dirty="0"/>
              <a:t>直</a:t>
            </a:r>
            <a:r>
              <a:rPr lang="zh-CN" altLang="en-US" dirty="0" smtClean="0"/>
              <a:t>接分配在栈上，可以自动回收，减轻</a:t>
            </a:r>
            <a:r>
              <a:rPr lang="en-US" altLang="zh-CN" dirty="0" smtClean="0"/>
              <a:t>GC</a:t>
            </a:r>
            <a:r>
              <a:rPr lang="zh-CN" altLang="en-US" dirty="0" smtClean="0"/>
              <a:t>压力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大对象或者逃逸对象无法栈上分配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3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pic>
        <p:nvPicPr>
          <p:cNvPr id="1026" name="Picture 2" descr="http://www.blogjava.net/images/blogjava_net/aimee/20823/o_Java%E8%99%9A%E6%8B%9F%E6%9C%BA%E8%BF%90%E8%A1%8C%E6%97%B6%E6%95%B0%E6%8D%AE%E5%8C%B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" y="2054796"/>
            <a:ext cx="6336704" cy="37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54478" y="1053530"/>
            <a:ext cx="4536504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public   class  </a:t>
            </a:r>
            <a:r>
              <a:rPr lang="en-US" altLang="zh-CN" sz="1200" dirty="0" err="1"/>
              <a:t>AppMain</a:t>
            </a:r>
            <a:r>
              <a:rPr lang="en-US" altLang="zh-CN" sz="1200" dirty="0"/>
              <a:t>     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/>
              <a:t>//</a:t>
            </a:r>
            <a:r>
              <a:rPr lang="zh-CN" altLang="en-US" sz="1200" dirty="0"/>
              <a:t>运行时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jvm</a:t>
            </a:r>
            <a:r>
              <a:rPr lang="en-US" altLang="zh-CN" sz="1200" dirty="0"/>
              <a:t> </a:t>
            </a:r>
            <a:r>
              <a:rPr lang="zh-CN" altLang="en-US" sz="1200" dirty="0"/>
              <a:t>把</a:t>
            </a:r>
            <a:r>
              <a:rPr lang="en-US" altLang="zh-CN" sz="1200" dirty="0" err="1"/>
              <a:t>appmain</a:t>
            </a:r>
            <a:r>
              <a:rPr lang="zh-CN" altLang="en-US" sz="1200" dirty="0"/>
              <a:t>的信息都放入方法区 </a:t>
            </a:r>
            <a:br>
              <a:rPr lang="zh-CN" altLang="en-US" sz="1200" dirty="0"/>
            </a:br>
            <a:r>
              <a:rPr lang="en-US" altLang="zh-CN" sz="1200" dirty="0"/>
              <a:t>{ 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/>
              <a:t>public   static   void  main(String[] </a:t>
            </a:r>
            <a:r>
              <a:rPr lang="en-US" altLang="zh-CN" sz="1200" dirty="0" err="1"/>
              <a:t>args</a:t>
            </a:r>
            <a:r>
              <a:rPr lang="en-US" altLang="zh-CN" sz="1200" dirty="0"/>
              <a:t>)  </a:t>
            </a:r>
            <a:endParaRPr lang="en-US" altLang="zh-CN" sz="1200" dirty="0" smtClean="0"/>
          </a:p>
          <a:p>
            <a:r>
              <a:rPr lang="en-US" altLang="zh-CN" sz="1200" dirty="0" smtClean="0"/>
              <a:t>//</a:t>
            </a:r>
            <a:r>
              <a:rPr lang="en-US" altLang="zh-CN" sz="1200" dirty="0"/>
              <a:t>main </a:t>
            </a:r>
            <a:r>
              <a:rPr lang="zh-CN" altLang="en-US" sz="1200" dirty="0"/>
              <a:t>方法本身放入方法区。 </a:t>
            </a:r>
            <a:br>
              <a:rPr lang="zh-CN" altLang="en-US" sz="1200" dirty="0"/>
            </a:br>
            <a:r>
              <a:rPr lang="en-US" altLang="zh-CN" sz="1200" dirty="0"/>
              <a:t>{ 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/>
              <a:t>Sample test1 = new  Sample( " </a:t>
            </a:r>
            <a:r>
              <a:rPr lang="zh-CN" altLang="en-US" sz="1200" dirty="0"/>
              <a:t>测试</a:t>
            </a:r>
            <a:r>
              <a:rPr lang="en-US" altLang="zh-CN" sz="1200" dirty="0"/>
              <a:t>1 " );  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/>
              <a:t>//test1</a:t>
            </a:r>
            <a:r>
              <a:rPr lang="zh-CN" altLang="en-US" sz="1200" dirty="0"/>
              <a:t>是引用，所以放到栈区里， </a:t>
            </a:r>
            <a:r>
              <a:rPr lang="en-US" altLang="zh-CN" sz="1200" dirty="0"/>
              <a:t>Sample</a:t>
            </a:r>
            <a:r>
              <a:rPr lang="zh-CN" altLang="en-US" sz="1200" dirty="0"/>
              <a:t>是自定义对象应该放到堆里面 </a:t>
            </a:r>
            <a:br>
              <a:rPr lang="zh-CN" altLang="en-US" sz="1200" dirty="0"/>
            </a:br>
            <a:r>
              <a:rPr lang="en-US" altLang="zh-CN" sz="1200" dirty="0"/>
              <a:t>Sample test2 = new  Sample( " </a:t>
            </a:r>
            <a:r>
              <a:rPr lang="zh-CN" altLang="en-US" sz="1200" dirty="0"/>
              <a:t>测试</a:t>
            </a:r>
            <a:r>
              <a:rPr lang="en-US" altLang="zh-CN" sz="1200" dirty="0"/>
              <a:t>2 " ); 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/>
              <a:t>test1.printName(); </a:t>
            </a:r>
            <a:br>
              <a:rPr lang="en-US" altLang="zh-CN" sz="1200" dirty="0"/>
            </a:br>
            <a:r>
              <a:rPr lang="en-US" altLang="zh-CN" sz="1200" dirty="0"/>
              <a:t>test2.printName(); </a:t>
            </a:r>
            <a:br>
              <a:rPr lang="en-US" altLang="zh-CN" sz="1200" dirty="0"/>
            </a:br>
            <a:r>
              <a:rPr lang="en-US" altLang="zh-CN" sz="1200" dirty="0"/>
              <a:t>} 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254478" y="3716480"/>
            <a:ext cx="4536504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public   class  Sample       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/>
              <a:t>//</a:t>
            </a:r>
            <a:r>
              <a:rPr lang="zh-CN" altLang="en-US" sz="1200" dirty="0"/>
              <a:t>运行时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jvm</a:t>
            </a:r>
            <a:r>
              <a:rPr lang="en-US" altLang="zh-CN" sz="1200" dirty="0"/>
              <a:t> </a:t>
            </a:r>
            <a:r>
              <a:rPr lang="zh-CN" altLang="en-US" sz="1200" dirty="0"/>
              <a:t>把</a:t>
            </a:r>
            <a:r>
              <a:rPr lang="en-US" altLang="zh-CN" sz="1200" dirty="0" err="1"/>
              <a:t>appmain</a:t>
            </a:r>
            <a:r>
              <a:rPr lang="zh-CN" altLang="en-US" sz="1200" dirty="0"/>
              <a:t>的信息都放入方法区 </a:t>
            </a:r>
            <a:br>
              <a:rPr lang="zh-CN" altLang="en-US" sz="1200" dirty="0"/>
            </a:br>
            <a:r>
              <a:rPr lang="en-US" altLang="zh-CN" sz="1200" dirty="0"/>
              <a:t>{ 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/>
              <a:t>private  name;     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/>
              <a:t>//new Sample</a:t>
            </a:r>
            <a:r>
              <a:rPr lang="zh-CN" altLang="en-US" sz="1200" dirty="0"/>
              <a:t>实例后， </a:t>
            </a:r>
            <a:r>
              <a:rPr lang="en-US" altLang="zh-CN" sz="1200" dirty="0"/>
              <a:t>name </a:t>
            </a:r>
            <a:r>
              <a:rPr lang="zh-CN" altLang="en-US" sz="1200" dirty="0"/>
              <a:t>引用放入栈区里，  </a:t>
            </a:r>
            <a:r>
              <a:rPr lang="en-US" altLang="zh-CN" sz="1200" dirty="0"/>
              <a:t>name </a:t>
            </a:r>
            <a:r>
              <a:rPr lang="zh-CN" altLang="en-US" sz="1200" dirty="0"/>
              <a:t>对象放入堆里 </a:t>
            </a:r>
            <a:br>
              <a:rPr lang="zh-CN" altLang="en-US" sz="1200" dirty="0"/>
            </a:b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/>
              <a:t>public  Sample(String name) </a:t>
            </a:r>
            <a:br>
              <a:rPr lang="en-US" altLang="zh-CN" sz="1200" dirty="0"/>
            </a:br>
            <a:r>
              <a:rPr lang="en-US" altLang="zh-CN" sz="1200" dirty="0"/>
              <a:t>{ </a:t>
            </a:r>
            <a:br>
              <a:rPr lang="en-US" altLang="zh-CN" sz="1200" dirty="0"/>
            </a:br>
            <a:r>
              <a:rPr lang="en-US" altLang="zh-CN" sz="1200" dirty="0"/>
              <a:t>this .name = name; </a:t>
            </a:r>
            <a:br>
              <a:rPr lang="en-US" altLang="zh-CN" sz="1200" dirty="0"/>
            </a:br>
            <a:r>
              <a:rPr lang="en-US" altLang="zh-CN" sz="1200" dirty="0"/>
              <a:t>} </a:t>
            </a:r>
            <a:br>
              <a:rPr lang="en-US" altLang="zh-CN" sz="1200" dirty="0"/>
            </a:br>
            <a:r>
              <a:rPr lang="en-US" altLang="zh-CN" sz="1200" dirty="0"/>
              <a:t>//print</a:t>
            </a:r>
            <a:r>
              <a:rPr lang="zh-CN" altLang="en-US" sz="1200" dirty="0"/>
              <a:t>方法本身放入 方法区里。</a:t>
            </a:r>
            <a:br>
              <a:rPr lang="zh-CN" altLang="en-US" sz="1200" dirty="0"/>
            </a:br>
            <a:r>
              <a:rPr lang="en-US" altLang="zh-CN" sz="1200" dirty="0"/>
              <a:t>public   void  </a:t>
            </a:r>
            <a:r>
              <a:rPr lang="en-US" altLang="zh-CN" sz="1200" dirty="0" err="1"/>
              <a:t>printName</a:t>
            </a:r>
            <a:r>
              <a:rPr lang="en-US" altLang="zh-CN" sz="1200" dirty="0"/>
              <a:t>()   </a:t>
            </a:r>
            <a:r>
              <a:rPr lang="zh-CN" altLang="en-US" sz="1200" dirty="0"/>
              <a:t> </a:t>
            </a:r>
            <a:br>
              <a:rPr lang="zh-CN" altLang="en-US" sz="1200" dirty="0"/>
            </a:br>
            <a:r>
              <a:rPr lang="en-US" altLang="zh-CN" sz="1200" dirty="0"/>
              <a:t>{ 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 err="1"/>
              <a:t>System.out.println</a:t>
            </a:r>
            <a:r>
              <a:rPr lang="en-US" altLang="zh-CN" sz="1200" dirty="0"/>
              <a:t>(name); </a:t>
            </a:r>
            <a:r>
              <a:rPr lang="en-US" altLang="zh-CN" sz="1200" dirty="0" smtClean="0"/>
              <a:t>}</a:t>
            </a:r>
            <a:r>
              <a:rPr lang="en-US" altLang="zh-CN" sz="1200" dirty="0"/>
              <a:t> </a:t>
            </a:r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46628" y="1053530"/>
            <a:ext cx="5492115" cy="1008111"/>
          </a:xfrm>
        </p:spPr>
        <p:txBody>
          <a:bodyPr/>
          <a:lstStyle/>
          <a:p>
            <a:r>
              <a:rPr lang="zh-CN" altLang="en-US" dirty="0" smtClean="0"/>
              <a:t>栈、堆、方法区交互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8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7894" y="3008503"/>
            <a:ext cx="7704856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为</a:t>
            </a:r>
            <a:r>
              <a:rPr lang="zh-CN" altLang="en-US" sz="2800" dirty="0" smtClean="0"/>
              <a:t>了能让递归函数调用的次数更多一些，应该</a:t>
            </a:r>
            <a:r>
              <a:rPr lang="zh-CN" altLang="en-US" sz="2800" dirty="0"/>
              <a:t>怎么</a:t>
            </a:r>
            <a:r>
              <a:rPr lang="zh-CN" altLang="en-US" sz="2800" dirty="0" smtClean="0"/>
              <a:t>做呢？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10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内存模型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个线程有一个工作内存和主存独立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工作内存存放主存中变量的</a:t>
            </a:r>
            <a:r>
              <a:rPr lang="zh-CN" altLang="en-US" dirty="0" smtClean="0"/>
              <a:t>值的拷贝</a:t>
            </a:r>
            <a:endParaRPr lang="zh-CN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69702" y="2928363"/>
            <a:ext cx="5889298" cy="2969704"/>
            <a:chOff x="2234" y="7806"/>
            <a:chExt cx="7140" cy="3432"/>
          </a:xfrm>
        </p:grpSpPr>
        <p:sp>
          <p:nvSpPr>
            <p:cNvPr id="6" name="AutoShape 13"/>
            <p:cNvSpPr>
              <a:spLocks noChangeAspect="1" noChangeArrowheads="1" noTextEdit="1"/>
            </p:cNvSpPr>
            <p:nvPr/>
          </p:nvSpPr>
          <p:spPr bwMode="auto">
            <a:xfrm>
              <a:off x="2234" y="7806"/>
              <a:ext cx="7140" cy="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4858" y="8273"/>
              <a:ext cx="1785" cy="4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线程执行引擎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858" y="9365"/>
              <a:ext cx="1786" cy="4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线程工作内存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4858" y="10458"/>
              <a:ext cx="1786" cy="4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主内存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174" y="8742"/>
              <a:ext cx="0" cy="6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6223" y="8742"/>
              <a:ext cx="0" cy="6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4124" y="8742"/>
              <a:ext cx="944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assign</a:t>
              </a:r>
              <a:endParaRPr kumimoji="0" lang="en-US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6539" y="8742"/>
              <a:ext cx="840" cy="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use</a:t>
              </a:r>
              <a:endPara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V="1">
              <a:off x="5174" y="983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3494" y="9834"/>
              <a:ext cx="1364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read ,load</a:t>
              </a:r>
              <a:endPara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Line 3"/>
            <p:cNvSpPr>
              <a:spLocks noChangeShapeType="1"/>
            </p:cNvSpPr>
            <p:nvPr/>
          </p:nvSpPr>
          <p:spPr bwMode="auto">
            <a:xfrm>
              <a:off x="6223" y="983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6435" y="9834"/>
              <a:ext cx="1469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store,write</a:t>
              </a:r>
              <a:endPara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678414" y="1269554"/>
            <a:ext cx="4392488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当数据从主内存复制到工作存储时，必须出现两个动作：第一，由主内存执行的读（</a:t>
            </a:r>
            <a:r>
              <a:rPr lang="en-US" altLang="zh-CN" dirty="0"/>
              <a:t>read</a:t>
            </a:r>
            <a:r>
              <a:rPr lang="zh-CN" altLang="zh-CN" dirty="0"/>
              <a:t>）操作；第二，由工作内存执行的相应的</a:t>
            </a:r>
            <a:r>
              <a:rPr lang="en-US" altLang="zh-CN" dirty="0"/>
              <a:t>load</a:t>
            </a:r>
            <a:r>
              <a:rPr lang="zh-CN" altLang="zh-CN" dirty="0"/>
              <a:t>操作；当数据从工作内存拷贝到主内存时，也出现两个操作：第一个，由工作内存执行的存储（</a:t>
            </a:r>
            <a:r>
              <a:rPr lang="en-US" altLang="zh-CN" dirty="0"/>
              <a:t>store</a:t>
            </a:r>
            <a:r>
              <a:rPr lang="zh-CN" altLang="zh-CN" dirty="0"/>
              <a:t>）操作；第二，由主内存执行的相应的写（</a:t>
            </a:r>
            <a:r>
              <a:rPr lang="en-US" altLang="zh-CN" dirty="0"/>
              <a:t>write</a:t>
            </a:r>
            <a:r>
              <a:rPr lang="zh-CN" altLang="zh-CN" dirty="0"/>
              <a:t>）操作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78414" y="4480708"/>
            <a:ext cx="439248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对于普通变量，一个线程中更新的值，不能马上反应在其他变量中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如果需要在其他线程中立即可见，需要使用 </a:t>
            </a:r>
            <a:r>
              <a:rPr lang="en-US" altLang="zh-CN" dirty="0" smtClean="0"/>
              <a:t>volatile 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78414" y="3738282"/>
            <a:ext cx="43924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每一个操作都是原子的，即执行期间不会被中断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4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3399"/>
                </a:solidFill>
              </a:rPr>
              <a:t>JVM</a:t>
            </a:r>
            <a:r>
              <a:rPr lang="zh-CN" altLang="en-US" dirty="0" smtClean="0">
                <a:solidFill>
                  <a:srgbClr val="003399"/>
                </a:solidFill>
              </a:rPr>
              <a:t>基本结构 </a:t>
            </a:r>
            <a:r>
              <a:rPr lang="en-US" altLang="zh-CN" dirty="0" smtClean="0">
                <a:solidFill>
                  <a:srgbClr val="003399"/>
                </a:solidFill>
              </a:rPr>
              <a:t>-</a:t>
            </a:r>
            <a:r>
              <a:rPr lang="zh-CN" altLang="en-US" dirty="0">
                <a:solidFill>
                  <a:srgbClr val="003399"/>
                </a:solidFill>
              </a:rPr>
              <a:t>内存模型</a:t>
            </a:r>
            <a:endParaRPr lang="zh-CN" altLang="en-US" dirty="0"/>
          </a:p>
        </p:txBody>
      </p:sp>
      <p:pic>
        <p:nvPicPr>
          <p:cNvPr id="1026" name="Picture 2" descr="http://infoqstatic.com/resource/articles/java-memory-model-1/zh/resources/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34" y="1341562"/>
            <a:ext cx="5400600" cy="481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23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法律声明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429081"/>
            <a:ext cx="10970424" cy="4809652"/>
          </a:xfrm>
        </p:spPr>
        <p:txBody>
          <a:bodyPr/>
          <a:lstStyle/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3300" b="1" dirty="0" smtClean="0">
                <a:solidFill>
                  <a:srgbClr val="FF0000"/>
                </a:solidFill>
              </a:rPr>
              <a:t>声明</a:t>
            </a:r>
            <a:r>
              <a:rPr lang="en-US" altLang="zh-CN" sz="3300" b="1" dirty="0" smtClean="0">
                <a:solidFill>
                  <a:srgbClr val="FF0000"/>
                </a:solidFill>
              </a:rPr>
              <a:t>】</a:t>
            </a:r>
            <a:r>
              <a:rPr lang="zh-CN" altLang="en-US" sz="3300" b="1" dirty="0" smtClean="0"/>
              <a:t>本视频和幻灯片为炼数成金网络课程的教学资料，所有资料只能在课程内使用，不得在课程以外范围散播，违者将可能被追究法律和经济责任。</a:t>
            </a:r>
            <a:endParaRPr lang="en-US" altLang="zh-CN" sz="3300" b="1" dirty="0" smtClean="0"/>
          </a:p>
          <a:p>
            <a:pPr>
              <a:buNone/>
            </a:pPr>
            <a:r>
              <a:rPr lang="zh-CN" altLang="en-US" sz="3300" b="1" dirty="0" smtClean="0">
                <a:solidFill>
                  <a:srgbClr val="003399"/>
                </a:solidFill>
              </a:rPr>
              <a:t>课程详情访问炼数成金培训网站</a:t>
            </a:r>
            <a:endParaRPr lang="en-US" altLang="zh-CN" sz="3300" b="1" dirty="0" smtClean="0">
              <a:solidFill>
                <a:srgbClr val="003399"/>
              </a:solidFill>
            </a:endParaRPr>
          </a:p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  <a:hlinkClick r:id="rId3"/>
              </a:rPr>
              <a:t>http://edu.dataguru.cn</a:t>
            </a:r>
            <a:endParaRPr lang="en-US" altLang="zh-CN" sz="33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432048"/>
          </a:xfrm>
        </p:spPr>
        <p:txBody>
          <a:bodyPr/>
          <a:lstStyle/>
          <a:p>
            <a:r>
              <a:rPr lang="en-US" altLang="zh-CN" dirty="0" smtClean="0"/>
              <a:t>volatile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710" y="1657146"/>
            <a:ext cx="5688632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public class </a:t>
            </a:r>
            <a:r>
              <a:rPr lang="en-US" altLang="zh-CN" sz="1400" dirty="0" err="1"/>
              <a:t>VolatileStopThread</a:t>
            </a:r>
            <a:r>
              <a:rPr lang="en-US" altLang="zh-CN" sz="1400" dirty="0"/>
              <a:t> extends Thread{</a:t>
            </a:r>
          </a:p>
          <a:p>
            <a:pPr lvl="1"/>
            <a:r>
              <a:rPr lang="en-US" altLang="zh-CN" sz="1400" dirty="0"/>
              <a:t>private </a:t>
            </a:r>
            <a:r>
              <a:rPr lang="en-US" altLang="zh-CN" sz="1400" b="1" dirty="0"/>
              <a:t>volatile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stop = false;</a:t>
            </a:r>
          </a:p>
          <a:p>
            <a:pPr lvl="1"/>
            <a:r>
              <a:rPr lang="en-US" altLang="zh-CN" sz="1400" dirty="0"/>
              <a:t>public void </a:t>
            </a:r>
            <a:r>
              <a:rPr lang="en-US" altLang="zh-CN" sz="1400" dirty="0" err="1"/>
              <a:t>stopMe</a:t>
            </a:r>
            <a:r>
              <a:rPr lang="en-US" altLang="zh-CN" sz="1400" dirty="0"/>
              <a:t>(){</a:t>
            </a:r>
          </a:p>
          <a:p>
            <a:pPr lvl="1"/>
            <a:r>
              <a:rPr lang="en-US" altLang="zh-CN" sz="1400" dirty="0"/>
              <a:t>stop=true;</a:t>
            </a:r>
          </a:p>
          <a:p>
            <a:r>
              <a:rPr lang="en-US" altLang="zh-CN" sz="1400" dirty="0"/>
              <a:t>}</a:t>
            </a:r>
          </a:p>
          <a:p>
            <a:endParaRPr lang="zh-CN" altLang="en-US" sz="1400" dirty="0"/>
          </a:p>
          <a:p>
            <a:r>
              <a:rPr lang="en-US" altLang="zh-CN" sz="1400" dirty="0"/>
              <a:t>public void run(){</a:t>
            </a:r>
          </a:p>
          <a:p>
            <a:pPr lvl="1"/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u="sng" dirty="0" err="1"/>
              <a:t>i</a:t>
            </a:r>
            <a:r>
              <a:rPr lang="en-US" altLang="zh-CN" sz="1400" u="sng" dirty="0"/>
              <a:t>=0;</a:t>
            </a:r>
          </a:p>
          <a:p>
            <a:pPr lvl="1"/>
            <a:r>
              <a:rPr lang="en-US" altLang="zh-CN" sz="1400" dirty="0"/>
              <a:t>while(!stop){</a:t>
            </a:r>
          </a:p>
          <a:p>
            <a:pPr lvl="1"/>
            <a:r>
              <a:rPr lang="en-US" altLang="zh-CN" sz="1400" dirty="0" err="1"/>
              <a:t>i</a:t>
            </a:r>
            <a:r>
              <a:rPr lang="en-US" altLang="zh-CN" sz="1400" dirty="0"/>
              <a:t>++;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}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</a:t>
            </a:r>
            <a:r>
              <a:rPr lang="en-US" altLang="zh-CN" sz="1400" dirty="0" err="1" smtClean="0"/>
              <a:t>System.</a:t>
            </a:r>
            <a:r>
              <a:rPr lang="en-US" altLang="zh-CN" sz="1400" i="1" dirty="0" err="1" smtClean="0"/>
              <a:t>out.println</a:t>
            </a:r>
            <a:r>
              <a:rPr lang="en-US" altLang="zh-CN" sz="1400" i="1" dirty="0"/>
              <a:t>("Stop thread");</a:t>
            </a:r>
          </a:p>
          <a:p>
            <a:r>
              <a:rPr lang="en-US" altLang="zh-CN" sz="1400" dirty="0"/>
              <a:t>}</a:t>
            </a:r>
          </a:p>
          <a:p>
            <a:endParaRPr lang="zh-CN" altLang="en-US" sz="1400" dirty="0"/>
          </a:p>
          <a:p>
            <a:r>
              <a:rPr lang="en-US" altLang="zh-CN" sz="1400" dirty="0"/>
              <a:t>public static void main(String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[]) throws </a:t>
            </a:r>
            <a:r>
              <a:rPr lang="en-US" altLang="zh-CN" sz="1400" dirty="0" err="1"/>
              <a:t>InterruptedException</a:t>
            </a:r>
            <a:r>
              <a:rPr lang="en-US" altLang="zh-CN" sz="1400" dirty="0"/>
              <a:t>{</a:t>
            </a:r>
          </a:p>
          <a:p>
            <a:pPr lvl="1"/>
            <a:r>
              <a:rPr lang="en-US" altLang="zh-CN" sz="1400" dirty="0" err="1"/>
              <a:t>VolatileStopThread</a:t>
            </a:r>
            <a:r>
              <a:rPr lang="en-US" altLang="zh-CN" sz="1400" dirty="0"/>
              <a:t> t=new </a:t>
            </a:r>
            <a:r>
              <a:rPr lang="en-US" altLang="zh-CN" sz="1400" dirty="0" err="1"/>
              <a:t>VolatileStopThread</a:t>
            </a:r>
            <a:r>
              <a:rPr lang="en-US" altLang="zh-CN" sz="1400" dirty="0"/>
              <a:t>();</a:t>
            </a:r>
          </a:p>
          <a:p>
            <a:pPr lvl="1"/>
            <a:r>
              <a:rPr lang="en-US" altLang="zh-CN" sz="1400" dirty="0" err="1"/>
              <a:t>t.start</a:t>
            </a:r>
            <a:r>
              <a:rPr lang="en-US" altLang="zh-CN" sz="1400" dirty="0"/>
              <a:t>();</a:t>
            </a:r>
          </a:p>
          <a:p>
            <a:pPr lvl="1"/>
            <a:r>
              <a:rPr lang="en-US" altLang="zh-CN" sz="1400" dirty="0" err="1"/>
              <a:t>Thread.</a:t>
            </a:r>
            <a:r>
              <a:rPr lang="en-US" altLang="zh-CN" sz="1400" i="1" dirty="0" err="1"/>
              <a:t>sleep</a:t>
            </a:r>
            <a:r>
              <a:rPr lang="en-US" altLang="zh-CN" sz="1400" i="1" dirty="0"/>
              <a:t>(1000);</a:t>
            </a:r>
          </a:p>
          <a:p>
            <a:pPr lvl="1"/>
            <a:r>
              <a:rPr lang="en-US" altLang="zh-CN" sz="1400" dirty="0" err="1"/>
              <a:t>t.stopMe</a:t>
            </a:r>
            <a:r>
              <a:rPr lang="en-US" altLang="zh-CN" sz="1400" dirty="0"/>
              <a:t>();</a:t>
            </a:r>
          </a:p>
          <a:p>
            <a:pPr lvl="1"/>
            <a:r>
              <a:rPr lang="en-US" altLang="zh-CN" sz="1400" dirty="0" err="1"/>
              <a:t>Thread.</a:t>
            </a:r>
            <a:r>
              <a:rPr lang="en-US" altLang="zh-CN" sz="1400" i="1" dirty="0" err="1"/>
              <a:t>sleep</a:t>
            </a:r>
            <a:r>
              <a:rPr lang="en-US" altLang="zh-CN" sz="1400" i="1" dirty="0"/>
              <a:t>(1000);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292692" y="1663320"/>
            <a:ext cx="42484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没有</a:t>
            </a:r>
            <a:r>
              <a:rPr lang="en-US" altLang="zh-CN" dirty="0"/>
              <a:t>volatile -server </a:t>
            </a:r>
            <a:r>
              <a:rPr lang="zh-CN" altLang="en-US" dirty="0"/>
              <a:t>运行 无法停止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2692" y="2277666"/>
            <a:ext cx="424847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volatile </a:t>
            </a:r>
            <a:r>
              <a:rPr lang="zh-CN" altLang="en-US" dirty="0" smtClean="0"/>
              <a:t>不能代替锁</a:t>
            </a:r>
            <a:endParaRPr lang="en-US" altLang="zh-CN" dirty="0" smtClean="0"/>
          </a:p>
          <a:p>
            <a:r>
              <a:rPr lang="zh-CN" altLang="en-US" dirty="0"/>
              <a:t>一般</a:t>
            </a:r>
            <a:r>
              <a:rPr lang="zh-CN" altLang="en-US" dirty="0" smtClean="0"/>
              <a:t>认为</a:t>
            </a:r>
            <a:r>
              <a:rPr lang="en-US" altLang="zh-CN" dirty="0"/>
              <a:t>volatile </a:t>
            </a:r>
            <a:r>
              <a:rPr lang="zh-CN" altLang="en-US" dirty="0" smtClean="0"/>
              <a:t>比锁性能好（不绝对）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选择使用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的条件是：</a:t>
            </a:r>
            <a:endParaRPr lang="en-US" altLang="zh-CN" dirty="0" smtClean="0"/>
          </a:p>
          <a:p>
            <a:r>
              <a:rPr lang="zh-CN" altLang="en-US" dirty="0" smtClean="0"/>
              <a:t>语义是否满足应用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可见性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个线程修改了变量，其他线程可以立即知道</a:t>
            </a:r>
            <a:endParaRPr lang="en-US" altLang="zh-CN" dirty="0" smtClean="0"/>
          </a:p>
          <a:p>
            <a:r>
              <a:rPr lang="zh-CN" altLang="en-US" dirty="0" smtClean="0"/>
              <a:t>保证可见性的方法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volatile</a:t>
            </a:r>
          </a:p>
          <a:p>
            <a:pPr lvl="1"/>
            <a:r>
              <a:rPr lang="en-US" altLang="zh-CN" dirty="0" smtClean="0"/>
              <a:t>synchronized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unlock</a:t>
            </a:r>
            <a:r>
              <a:rPr lang="zh-CN" altLang="en-US" dirty="0" smtClean="0"/>
              <a:t>之前，写变量值回主存）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final(</a:t>
            </a:r>
            <a:r>
              <a:rPr lang="zh-CN" altLang="en-US" dirty="0" smtClean="0"/>
              <a:t>一旦初始化完成，其他线程就可见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3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有序性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在本线程内，操作都是有序的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在线程外观察，操作都是无序的。（指令</a:t>
            </a:r>
            <a:r>
              <a:rPr lang="zh-CN" altLang="en-US" dirty="0"/>
              <a:t>重排</a:t>
            </a:r>
            <a:r>
              <a:rPr lang="zh-CN" altLang="en-US" dirty="0" smtClean="0"/>
              <a:t> 或 主内存同步延时）</a:t>
            </a:r>
            <a:endParaRPr lang="en-US" altLang="zh-CN" dirty="0" smtClean="0"/>
          </a:p>
          <a:p>
            <a:r>
              <a:rPr lang="zh-CN" altLang="en-US" dirty="0" smtClean="0"/>
              <a:t>指令重排</a:t>
            </a:r>
            <a:endParaRPr lang="en-US" altLang="zh-CN" dirty="0" smtClean="0"/>
          </a:p>
          <a:p>
            <a:pPr lvl="1"/>
            <a:r>
              <a:rPr lang="zh-CN" altLang="en-US" dirty="0"/>
              <a:t>线程</a:t>
            </a:r>
            <a:r>
              <a:rPr lang="zh-CN" altLang="en-US" dirty="0" smtClean="0"/>
              <a:t>内串行语义</a:t>
            </a:r>
            <a:endParaRPr lang="en-US" altLang="zh-CN" dirty="0" smtClean="0"/>
          </a:p>
          <a:p>
            <a:pPr lvl="2"/>
            <a:r>
              <a:rPr lang="zh-CN" altLang="en-US" dirty="0"/>
              <a:t>写后读	</a:t>
            </a:r>
            <a:r>
              <a:rPr lang="en-US" altLang="zh-CN" dirty="0"/>
              <a:t>a = 1;b = a;	</a:t>
            </a:r>
            <a:r>
              <a:rPr lang="zh-CN" altLang="en-US" dirty="0"/>
              <a:t>写一个变量之后，再读这个位置。</a:t>
            </a:r>
          </a:p>
          <a:p>
            <a:pPr lvl="2"/>
            <a:r>
              <a:rPr lang="zh-CN" altLang="en-US" dirty="0"/>
              <a:t>写后写	</a:t>
            </a:r>
            <a:r>
              <a:rPr lang="en-US" altLang="zh-CN" dirty="0"/>
              <a:t>a = 1;a = 2;	</a:t>
            </a:r>
            <a:r>
              <a:rPr lang="zh-CN" altLang="en-US" dirty="0"/>
              <a:t>写一个变量之后，再写这个变量。</a:t>
            </a:r>
          </a:p>
          <a:p>
            <a:pPr lvl="2"/>
            <a:r>
              <a:rPr lang="zh-CN" altLang="en-US" dirty="0"/>
              <a:t>读后写	</a:t>
            </a:r>
            <a:r>
              <a:rPr lang="en-US" altLang="zh-CN" dirty="0"/>
              <a:t>a = </a:t>
            </a:r>
            <a:r>
              <a:rPr lang="en-US" altLang="zh-CN" dirty="0" err="1"/>
              <a:t>b;b</a:t>
            </a:r>
            <a:r>
              <a:rPr lang="en-US" altLang="zh-CN" dirty="0"/>
              <a:t> = 1;	</a:t>
            </a:r>
            <a:r>
              <a:rPr lang="zh-CN" altLang="en-US" dirty="0"/>
              <a:t>读一个变量之后，再写这个变量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以上语句</a:t>
            </a:r>
            <a:r>
              <a:rPr lang="zh-CN" altLang="en-US" dirty="0" smtClean="0">
                <a:solidFill>
                  <a:srgbClr val="FF0000"/>
                </a:solidFill>
              </a:rPr>
              <a:t>不可</a:t>
            </a:r>
            <a:r>
              <a:rPr lang="zh-CN" altLang="en-US" dirty="0" smtClean="0"/>
              <a:t>重排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编译器不考虑多线程间的语义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可重排： </a:t>
            </a:r>
            <a:r>
              <a:rPr lang="en-US" altLang="zh-CN" dirty="0" smtClean="0"/>
              <a:t>a=1;b=2;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9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r>
              <a:rPr lang="zh-CN" altLang="en-US" dirty="0" smtClean="0"/>
              <a:t>重排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破坏线程间的有序性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766" y="1845618"/>
            <a:ext cx="3456384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class </a:t>
            </a:r>
            <a:r>
              <a:rPr lang="en-US" altLang="zh-CN" sz="1600" dirty="0" err="1"/>
              <a:t>OrderExample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a = 0;</a:t>
            </a:r>
          </a:p>
          <a:p>
            <a:r>
              <a:rPr lang="en-US" altLang="zh-CN" sz="1600" dirty="0" err="1"/>
              <a:t>boolean</a:t>
            </a:r>
            <a:r>
              <a:rPr lang="en-US" altLang="zh-CN" sz="1600" dirty="0"/>
              <a:t> flag = false;</a:t>
            </a:r>
          </a:p>
          <a:p>
            <a:endParaRPr lang="en-US" altLang="zh-CN" sz="1600" dirty="0"/>
          </a:p>
          <a:p>
            <a:r>
              <a:rPr lang="en-US" altLang="zh-CN" sz="1600" dirty="0"/>
              <a:t>public void writer() {</a:t>
            </a:r>
          </a:p>
          <a:p>
            <a:r>
              <a:rPr lang="en-US" altLang="zh-CN" sz="1600" dirty="0"/>
              <a:t>    a = 1;                   </a:t>
            </a:r>
          </a:p>
          <a:p>
            <a:r>
              <a:rPr lang="en-US" altLang="zh-CN" sz="1600" dirty="0"/>
              <a:t>    flag = true;           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public </a:t>
            </a:r>
            <a:r>
              <a:rPr lang="en-US" altLang="zh-CN" sz="1600" dirty="0"/>
              <a:t>void reader() {</a:t>
            </a:r>
          </a:p>
          <a:p>
            <a:r>
              <a:rPr lang="en-US" altLang="zh-CN" sz="1600" dirty="0"/>
              <a:t>    if (flag) {                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 a +1;      </a:t>
            </a:r>
          </a:p>
          <a:p>
            <a:r>
              <a:rPr lang="en-US" altLang="zh-CN" sz="1600" dirty="0"/>
              <a:t>        ……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022230" y="1845618"/>
            <a:ext cx="561662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A</a:t>
            </a:r>
            <a:r>
              <a:rPr lang="zh-CN" altLang="en-US" dirty="0"/>
              <a:t>首先执行</a:t>
            </a:r>
            <a:r>
              <a:rPr lang="en-US" altLang="zh-CN" dirty="0"/>
              <a:t>writer()</a:t>
            </a:r>
            <a:r>
              <a:rPr lang="zh-CN" altLang="en-US" dirty="0"/>
              <a:t>方法</a:t>
            </a:r>
          </a:p>
          <a:p>
            <a:r>
              <a:rPr lang="zh-CN" altLang="en-US" dirty="0"/>
              <a:t>线程</a:t>
            </a:r>
            <a:r>
              <a:rPr lang="en-US" altLang="zh-CN" dirty="0" smtClean="0"/>
              <a:t>B</a:t>
            </a:r>
            <a:r>
              <a:rPr lang="zh-CN" altLang="en-US" dirty="0"/>
              <a:t>线程接着执行</a:t>
            </a:r>
            <a:r>
              <a:rPr lang="en-US" altLang="zh-CN" dirty="0"/>
              <a:t>reader()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线程</a:t>
            </a:r>
            <a:r>
              <a:rPr lang="en-US" altLang="zh-CN" dirty="0" smtClean="0"/>
              <a:t>B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=a+1 </a:t>
            </a:r>
            <a:r>
              <a:rPr lang="zh-CN" altLang="en-US" dirty="0" smtClean="0"/>
              <a:t>是不一定能看到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已经被赋值为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r>
              <a:rPr lang="zh-CN" altLang="en-US" dirty="0" smtClean="0"/>
              <a:t>因为在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中，两句话顺序可能打乱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2230" y="3645818"/>
            <a:ext cx="158417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A</a:t>
            </a:r>
          </a:p>
          <a:p>
            <a:r>
              <a:rPr lang="en-US" altLang="zh-CN" dirty="0" smtClean="0"/>
              <a:t>flag=true</a:t>
            </a:r>
          </a:p>
          <a:p>
            <a:r>
              <a:rPr lang="en-US" altLang="zh-CN" dirty="0" smtClean="0"/>
              <a:t>a=1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8806" y="3645817"/>
            <a:ext cx="294394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B</a:t>
            </a:r>
          </a:p>
          <a:p>
            <a:r>
              <a:rPr lang="en-US" altLang="zh-CN" dirty="0" smtClean="0"/>
              <a:t>flag=true(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a=0)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8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r>
              <a:rPr lang="zh-CN" altLang="en-US" dirty="0" smtClean="0"/>
              <a:t>重排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保证有序性的方法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766" y="1845618"/>
            <a:ext cx="3816424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class </a:t>
            </a:r>
            <a:r>
              <a:rPr lang="en-US" altLang="zh-CN" sz="1600" dirty="0" err="1"/>
              <a:t>OrderExample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a = 0;</a:t>
            </a:r>
          </a:p>
          <a:p>
            <a:r>
              <a:rPr lang="en-US" altLang="zh-CN" sz="1600" dirty="0" err="1"/>
              <a:t>boolean</a:t>
            </a:r>
            <a:r>
              <a:rPr lang="en-US" altLang="zh-CN" sz="1600" dirty="0"/>
              <a:t> flag = false;</a:t>
            </a:r>
          </a:p>
          <a:p>
            <a:endParaRPr lang="en-US" altLang="zh-CN" sz="1600" dirty="0"/>
          </a:p>
          <a:p>
            <a:r>
              <a:rPr lang="en-US" altLang="zh-CN" sz="1600" dirty="0"/>
              <a:t>public </a:t>
            </a:r>
            <a:r>
              <a:rPr lang="en-US" altLang="zh-CN" sz="1600" dirty="0" smtClean="0"/>
              <a:t>synchronized void </a:t>
            </a:r>
            <a:r>
              <a:rPr lang="en-US" altLang="zh-CN" sz="1600" dirty="0"/>
              <a:t>writer() {</a:t>
            </a:r>
          </a:p>
          <a:p>
            <a:r>
              <a:rPr lang="en-US" altLang="zh-CN" sz="1600" dirty="0"/>
              <a:t>    a = 1;                   </a:t>
            </a:r>
          </a:p>
          <a:p>
            <a:r>
              <a:rPr lang="en-US" altLang="zh-CN" sz="1600" dirty="0"/>
              <a:t>    flag = true;           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public synchronized void </a:t>
            </a:r>
            <a:r>
              <a:rPr lang="en-US" altLang="zh-CN" sz="1600" dirty="0"/>
              <a:t>reader() {</a:t>
            </a:r>
          </a:p>
          <a:p>
            <a:r>
              <a:rPr lang="en-US" altLang="zh-CN" sz="1600" dirty="0"/>
              <a:t>    if (flag) {                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 a +1;      </a:t>
            </a:r>
          </a:p>
          <a:p>
            <a:r>
              <a:rPr lang="en-US" altLang="zh-CN" sz="1600" dirty="0"/>
              <a:t>        ……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670302" y="1845618"/>
            <a:ext cx="56166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同步后，即使做了</a:t>
            </a:r>
            <a:r>
              <a:rPr lang="en-US" altLang="zh-CN" smtClean="0"/>
              <a:t>writer</a:t>
            </a:r>
            <a:r>
              <a:rPr lang="zh-CN" altLang="en-US" smtClean="0"/>
              <a:t>重排</a:t>
            </a:r>
            <a:r>
              <a:rPr lang="zh-CN" altLang="en-US" dirty="0" smtClean="0"/>
              <a:t>，因为互斥的缘故，</a:t>
            </a:r>
            <a:r>
              <a:rPr lang="en-US" altLang="zh-CN" dirty="0" smtClean="0"/>
              <a:t>reader</a:t>
            </a:r>
            <a:r>
              <a:rPr lang="zh-CN" altLang="en-US" dirty="0" smtClean="0"/>
              <a:t> 线程看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线程也是顺序执行的。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70302" y="3184153"/>
            <a:ext cx="158417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A</a:t>
            </a:r>
          </a:p>
          <a:p>
            <a:r>
              <a:rPr lang="en-US" altLang="zh-CN" dirty="0" smtClean="0"/>
              <a:t>flag=true</a:t>
            </a:r>
          </a:p>
          <a:p>
            <a:r>
              <a:rPr lang="en-US" altLang="zh-CN" dirty="0" smtClean="0"/>
              <a:t>a=1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3883" y="4140505"/>
            <a:ext cx="294394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B</a:t>
            </a:r>
          </a:p>
          <a:p>
            <a:r>
              <a:rPr lang="en-US" altLang="zh-CN" dirty="0" smtClean="0"/>
              <a:t>flag=true(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a=1)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2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r>
              <a:rPr lang="zh-CN" altLang="en-US" dirty="0" smtClean="0"/>
              <a:t>重排的基本原则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程序顺序原则：一个线程内保证语义的串行性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volatile</a:t>
            </a:r>
            <a:r>
              <a:rPr lang="zh-CN" altLang="en-US" dirty="0" smtClean="0"/>
              <a:t>规则：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变量的写，先发生于读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锁规则：解锁</a:t>
            </a:r>
            <a:r>
              <a:rPr lang="en-US" altLang="zh-CN" dirty="0" smtClean="0"/>
              <a:t>(unlock)</a:t>
            </a:r>
            <a:r>
              <a:rPr lang="zh-CN" altLang="en-US" dirty="0" smtClean="0"/>
              <a:t>必然发生在随后的加锁</a:t>
            </a:r>
            <a:r>
              <a:rPr lang="en-US" altLang="zh-CN" dirty="0" smtClean="0"/>
              <a:t>(lock)</a:t>
            </a:r>
            <a:r>
              <a:rPr lang="zh-CN" altLang="en-US" dirty="0" smtClean="0"/>
              <a:t>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传递性：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先于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先于</a:t>
            </a:r>
            <a:r>
              <a:rPr lang="en-US" altLang="zh-CN" dirty="0" smtClean="0"/>
              <a:t>C </a:t>
            </a:r>
            <a:r>
              <a:rPr lang="zh-CN" altLang="en-US" dirty="0" smtClean="0"/>
              <a:t>那么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必然先于</a:t>
            </a:r>
            <a:r>
              <a:rPr lang="en-US" altLang="zh-CN" dirty="0" smtClean="0"/>
              <a:t>C</a:t>
            </a:r>
          </a:p>
          <a:p>
            <a:pPr lvl="1"/>
            <a:r>
              <a:rPr lang="zh-CN" altLang="en-US" dirty="0" smtClean="0"/>
              <a:t>线程的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方法先于它的每一个动作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线程的所有操作先于线程的终结（</a:t>
            </a:r>
            <a:r>
              <a:rPr lang="en-US" altLang="zh-CN" dirty="0" err="1" smtClean="0"/>
              <a:t>Thread.join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线程的中断（</a:t>
            </a:r>
            <a:r>
              <a:rPr lang="en-US" altLang="zh-CN" dirty="0" smtClean="0"/>
              <a:t>interrupt()</a:t>
            </a:r>
            <a:r>
              <a:rPr lang="zh-CN" altLang="en-US" dirty="0" smtClean="0"/>
              <a:t>）先于被中断线程的代码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对象的构造函数执行结束先于</a:t>
            </a:r>
            <a:r>
              <a:rPr lang="en-US" altLang="zh-CN" dirty="0" smtClean="0"/>
              <a:t>finalize()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4358" y="1413570"/>
            <a:ext cx="20162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a=4;</a:t>
            </a:r>
          </a:p>
          <a:p>
            <a:r>
              <a:rPr lang="en-US" altLang="zh-CN" dirty="0" smtClean="0"/>
              <a:t>b=a+4;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93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解释运行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解释执行以解释方式运行字节码</a:t>
            </a:r>
            <a:endParaRPr lang="en-US" altLang="zh-CN" dirty="0" smtClean="0"/>
          </a:p>
          <a:p>
            <a:pPr lvl="1"/>
            <a:r>
              <a:rPr lang="zh-CN" altLang="en-US" dirty="0"/>
              <a:t>解</a:t>
            </a:r>
            <a:r>
              <a:rPr lang="zh-CN" altLang="en-US" dirty="0" smtClean="0"/>
              <a:t>释执行的意思是：读</a:t>
            </a:r>
            <a:r>
              <a:rPr lang="zh-CN" altLang="en-US" dirty="0" smtClean="0"/>
              <a:t>一句执行一句</a:t>
            </a:r>
            <a:endParaRPr lang="en-US" altLang="zh-CN" dirty="0" smtClean="0"/>
          </a:p>
          <a:p>
            <a:r>
              <a:rPr lang="zh-CN" altLang="en-US" dirty="0"/>
              <a:t>编译运</a:t>
            </a:r>
            <a:r>
              <a:rPr lang="zh-CN" altLang="en-US" dirty="0" smtClean="0"/>
              <a:t>行（</a:t>
            </a:r>
            <a:r>
              <a:rPr lang="en-US" altLang="zh-CN" dirty="0" smtClean="0"/>
              <a:t>JIT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将字节码编译成机器码</a:t>
            </a:r>
            <a:endParaRPr lang="en-US" altLang="zh-CN" dirty="0" smtClean="0"/>
          </a:p>
          <a:p>
            <a:pPr lvl="1"/>
            <a:r>
              <a:rPr lang="zh-CN" altLang="en-US" dirty="0"/>
              <a:t>直</a:t>
            </a:r>
            <a:r>
              <a:rPr lang="zh-CN" altLang="en-US" dirty="0" smtClean="0"/>
              <a:t>接执行机器码</a:t>
            </a:r>
            <a:endParaRPr lang="en-US" altLang="zh-CN" dirty="0" smtClean="0"/>
          </a:p>
          <a:p>
            <a:pPr lvl="1"/>
            <a:r>
              <a:rPr lang="zh-CN" altLang="en-US" dirty="0"/>
              <a:t>运</a:t>
            </a:r>
            <a:r>
              <a:rPr lang="zh-CN" altLang="en-US" dirty="0" smtClean="0"/>
              <a:t>行时编译</a:t>
            </a:r>
            <a:endParaRPr lang="en-US" altLang="zh-CN" dirty="0" smtClean="0"/>
          </a:p>
          <a:p>
            <a:pPr lvl="1"/>
            <a:r>
              <a:rPr lang="zh-CN" altLang="en-US" dirty="0"/>
              <a:t>编译</a:t>
            </a:r>
            <a:r>
              <a:rPr lang="zh-CN" altLang="en-US" dirty="0" smtClean="0"/>
              <a:t>后性能有数量级的提升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2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运行</a:t>
            </a:r>
            <a:r>
              <a:rPr lang="zh-CN" altLang="en-US" dirty="0" smtClean="0"/>
              <a:t>机制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3399"/>
                </a:solidFill>
              </a:rPr>
              <a:t>JVM</a:t>
            </a:r>
            <a:r>
              <a:rPr lang="zh-CN" altLang="en-US" b="1" dirty="0" smtClean="0">
                <a:solidFill>
                  <a:srgbClr val="003399"/>
                </a:solidFill>
              </a:rPr>
              <a:t>启动流程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en-US" altLang="zh-CN" b="1" dirty="0" smtClean="0">
                <a:solidFill>
                  <a:srgbClr val="003399"/>
                </a:solidFill>
              </a:rPr>
              <a:t>JVM</a:t>
            </a:r>
            <a:r>
              <a:rPr lang="zh-CN" altLang="en-US" b="1" dirty="0" smtClean="0">
                <a:solidFill>
                  <a:srgbClr val="003399"/>
                </a:solidFill>
              </a:rPr>
              <a:t>基本结构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zh-CN" altLang="en-US" b="1" dirty="0" smtClean="0">
                <a:solidFill>
                  <a:srgbClr val="003399"/>
                </a:solidFill>
              </a:rPr>
              <a:t>内存模型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zh-CN" altLang="en-US" b="1" dirty="0">
                <a:solidFill>
                  <a:srgbClr val="003399"/>
                </a:solidFill>
              </a:rPr>
              <a:t>编</a:t>
            </a:r>
            <a:r>
              <a:rPr lang="zh-CN" altLang="en-US" b="1" dirty="0" smtClean="0">
                <a:solidFill>
                  <a:srgbClr val="003399"/>
                </a:solidFill>
              </a:rPr>
              <a:t>译和解释运行的概念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5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850497" y="2853730"/>
            <a:ext cx="6503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知己知彼，百战不殆</a:t>
            </a:r>
            <a:endParaRPr lang="en-US" altLang="zh-CN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79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29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运行机制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3399"/>
                </a:solidFill>
              </a:rPr>
              <a:t>JVM</a:t>
            </a:r>
            <a:r>
              <a:rPr lang="zh-CN" altLang="en-US" b="1" dirty="0" smtClean="0">
                <a:solidFill>
                  <a:srgbClr val="003399"/>
                </a:solidFill>
              </a:rPr>
              <a:t>启动流程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en-US" altLang="zh-CN" b="1" dirty="0" smtClean="0">
                <a:solidFill>
                  <a:srgbClr val="003399"/>
                </a:solidFill>
              </a:rPr>
              <a:t>JVM</a:t>
            </a:r>
            <a:r>
              <a:rPr lang="zh-CN" altLang="en-US" b="1" dirty="0" smtClean="0">
                <a:solidFill>
                  <a:srgbClr val="003399"/>
                </a:solidFill>
              </a:rPr>
              <a:t>基本结构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zh-CN" altLang="en-US" b="1" dirty="0" smtClean="0">
                <a:solidFill>
                  <a:srgbClr val="003399"/>
                </a:solidFill>
              </a:rPr>
              <a:t>内存模型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zh-CN" altLang="en-US" b="1" dirty="0">
                <a:solidFill>
                  <a:srgbClr val="003399"/>
                </a:solidFill>
              </a:rPr>
              <a:t>编</a:t>
            </a:r>
            <a:r>
              <a:rPr lang="zh-CN" altLang="en-US" b="1" dirty="0" smtClean="0">
                <a:solidFill>
                  <a:srgbClr val="003399"/>
                </a:solidFill>
              </a:rPr>
              <a:t>译和解释运行的概念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启动流</a:t>
            </a:r>
            <a:r>
              <a:rPr lang="zh-CN" altLang="en-US" dirty="0" smtClean="0">
                <a:solidFill>
                  <a:srgbClr val="003399"/>
                </a:solidFill>
              </a:rPr>
              <a:t>程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57734" y="1413570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XXX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5926" y="1413570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装载</a:t>
            </a:r>
            <a:r>
              <a:rPr lang="zh-CN" altLang="en-US" dirty="0" smtClean="0"/>
              <a:t>配置</a:t>
            </a:r>
            <a:endParaRPr lang="en-US" altLang="zh-CN" dirty="0" smtClean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853878" y="177361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86126" y="141357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</a:t>
            </a:r>
            <a:r>
              <a:rPr lang="zh-CN" altLang="en-US" dirty="0" smtClean="0"/>
              <a:t>据配置寻找</a:t>
            </a:r>
            <a:r>
              <a:rPr lang="en-US" altLang="zh-CN" dirty="0" smtClean="0"/>
              <a:t>JVM.dll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92835" y="2565698"/>
            <a:ext cx="208823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根据当前路径和系统版本寻找</a:t>
            </a:r>
            <a:r>
              <a:rPr lang="en-US" altLang="zh-CN" dirty="0" err="1" smtClean="0"/>
              <a:t>jvm.cfg</a:t>
            </a:r>
            <a:endParaRPr lang="zh-CN" altLang="en-US" dirty="0"/>
          </a:p>
        </p:txBody>
      </p:sp>
      <p:cxnSp>
        <p:nvCxnSpPr>
          <p:cNvPr id="11" name="Straight Connector 10"/>
          <p:cNvCxnSpPr>
            <a:stCxn id="5" idx="2"/>
            <a:endCxn id="9" idx="0"/>
          </p:cNvCxnSpPr>
          <p:nvPr/>
        </p:nvCxnSpPr>
        <p:spPr>
          <a:xfrm>
            <a:off x="2933998" y="2133650"/>
            <a:ext cx="295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>
            <a:off x="3582070" y="177361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46366" y="1413570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  <a:r>
              <a:rPr lang="en-US" altLang="zh-CN" dirty="0" smtClean="0"/>
              <a:t>JVM</a:t>
            </a:r>
          </a:p>
          <a:p>
            <a:pPr algn="ctr"/>
            <a:r>
              <a:rPr lang="zh-CN" altLang="en-US" dirty="0"/>
              <a:t>获</a:t>
            </a:r>
            <a:r>
              <a:rPr lang="zh-CN" altLang="en-US" dirty="0" smtClean="0"/>
              <a:t>得</a:t>
            </a:r>
            <a:r>
              <a:rPr lang="en-US" altLang="zh-CN" dirty="0" err="1"/>
              <a:t>JNIEnv</a:t>
            </a:r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4020107" y="3501802"/>
            <a:ext cx="1898393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JVM.dll</a:t>
            </a:r>
            <a:r>
              <a:rPr lang="zh-CN" altLang="en-US" dirty="0" smtClean="0"/>
              <a:t>为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主要实现</a:t>
            </a:r>
            <a:endParaRPr lang="en-US" altLang="zh-CN" dirty="0"/>
          </a:p>
        </p:txBody>
      </p:sp>
      <p:cxnSp>
        <p:nvCxnSpPr>
          <p:cNvPr id="17" name="Straight Connector 16"/>
          <p:cNvCxnSpPr>
            <a:stCxn id="8" idx="2"/>
            <a:endCxn id="15" idx="0"/>
          </p:cNvCxnSpPr>
          <p:nvPr/>
        </p:nvCxnSpPr>
        <p:spPr>
          <a:xfrm>
            <a:off x="4950222" y="2133650"/>
            <a:ext cx="19082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4" idx="1"/>
          </p:cNvCxnSpPr>
          <p:nvPr/>
        </p:nvCxnSpPr>
        <p:spPr>
          <a:xfrm>
            <a:off x="5814318" y="177361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76499" y="2536758"/>
            <a:ext cx="1898393" cy="125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JNIEnv</a:t>
            </a:r>
            <a:r>
              <a:rPr lang="zh-CN" altLang="en-US" dirty="0" smtClean="0"/>
              <a:t>为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接口，</a:t>
            </a:r>
            <a:r>
              <a:rPr lang="en-US" altLang="zh-CN" dirty="0" err="1" smtClean="0"/>
              <a:t>findClass</a:t>
            </a:r>
            <a:r>
              <a:rPr lang="zh-CN" altLang="en-US" dirty="0" smtClean="0"/>
              <a:t>等操作通过它实现</a:t>
            </a:r>
            <a:endParaRPr lang="en-US" altLang="zh-CN" dirty="0"/>
          </a:p>
        </p:txBody>
      </p:sp>
      <p:cxnSp>
        <p:nvCxnSpPr>
          <p:cNvPr id="24" name="Straight Connector 23"/>
          <p:cNvCxnSpPr>
            <a:stCxn id="14" idx="2"/>
            <a:endCxn id="22" idx="0"/>
          </p:cNvCxnSpPr>
          <p:nvPr/>
        </p:nvCxnSpPr>
        <p:spPr>
          <a:xfrm>
            <a:off x="7218474" y="2133650"/>
            <a:ext cx="7222" cy="403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50622" y="1413570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找到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并运行</a:t>
            </a:r>
            <a:endParaRPr lang="en-US" altLang="zh-CN" dirty="0" smtClean="0"/>
          </a:p>
        </p:txBody>
      </p:sp>
      <p:cxnSp>
        <p:nvCxnSpPr>
          <p:cNvPr id="27" name="Straight Arrow Connector 26"/>
          <p:cNvCxnSpPr>
            <a:stCxn id="14" idx="3"/>
            <a:endCxn id="25" idx="1"/>
          </p:cNvCxnSpPr>
          <p:nvPr/>
        </p:nvCxnSpPr>
        <p:spPr>
          <a:xfrm>
            <a:off x="8190582" y="177361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3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en-US" altLang="zh-CN" dirty="0">
              <a:solidFill>
                <a:srgbClr val="003399"/>
              </a:solidFill>
            </a:endParaRPr>
          </a:p>
        </p:txBody>
      </p:sp>
      <p:pic>
        <p:nvPicPr>
          <p:cNvPr id="1026" name="Picture 2" descr="D:\download\0_1285381395C6i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518" y="1305823"/>
            <a:ext cx="710565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789982" y="3213770"/>
            <a:ext cx="439248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01950" y="4653930"/>
            <a:ext cx="1368152" cy="1061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73958" y="4701554"/>
            <a:ext cx="1224136" cy="8640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PC</a:t>
            </a:r>
            <a:r>
              <a:rPr lang="zh-CN" altLang="en-US" sz="1600" dirty="0" smtClean="0">
                <a:solidFill>
                  <a:schemeClr val="tx1"/>
                </a:solidFill>
              </a:rPr>
              <a:t>寄存器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4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每个线程拥有一个</a:t>
            </a:r>
            <a:r>
              <a:rPr lang="en-US" altLang="zh-CN" dirty="0" smtClean="0"/>
              <a:t>PC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在线程创建时 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指向下一条指令的地址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执行本地方法时，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undefined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50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保存装载的类信息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类型的常量池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字段，方法信息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方法字节码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通常和永久区</a:t>
            </a:r>
            <a:r>
              <a:rPr lang="en-US" altLang="zh-CN" dirty="0" smtClean="0"/>
              <a:t>(Perm)</a:t>
            </a:r>
            <a:r>
              <a:rPr lang="zh-CN" altLang="en-US" dirty="0" smtClean="0"/>
              <a:t>关联在一起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30342" y="1773610"/>
            <a:ext cx="410445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JDK6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等常量信息置于方法</a:t>
            </a:r>
            <a:endParaRPr lang="en-US" altLang="zh-CN" dirty="0" smtClean="0"/>
          </a:p>
          <a:p>
            <a:r>
              <a:rPr lang="en-US" altLang="zh-CN" dirty="0" smtClean="0"/>
              <a:t>JDK7</a:t>
            </a:r>
            <a:r>
              <a:rPr lang="zh-CN" altLang="en-US" dirty="0" smtClean="0"/>
              <a:t>时，已经移动到了堆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9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和程序开发密切相关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应用系统对象都保存在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堆中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所有线程共享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对分代</a:t>
            </a:r>
            <a:r>
              <a:rPr lang="en-US" altLang="zh-CN" dirty="0" smtClean="0"/>
              <a:t>GC</a:t>
            </a:r>
            <a:r>
              <a:rPr lang="zh-CN" altLang="en-US" dirty="0" smtClean="0"/>
              <a:t>来说，堆也是分代的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GC</a:t>
            </a:r>
            <a:r>
              <a:rPr lang="zh-CN" altLang="en-US" dirty="0" smtClean="0"/>
              <a:t>的主要工作区间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565846" y="4185643"/>
            <a:ext cx="4692474" cy="1431338"/>
            <a:chOff x="5010276" y="2421682"/>
            <a:chExt cx="4692474" cy="1431338"/>
          </a:xfrm>
        </p:grpSpPr>
        <p:sp>
          <p:nvSpPr>
            <p:cNvPr id="4" name="矩形 3"/>
            <p:cNvSpPr/>
            <p:nvPr/>
          </p:nvSpPr>
          <p:spPr>
            <a:xfrm>
              <a:off x="5010276" y="2421682"/>
              <a:ext cx="8040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 smtClean="0"/>
                <a:t>eden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5814318" y="2421682"/>
              <a:ext cx="8040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s0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606406" y="2421682"/>
              <a:ext cx="8040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s1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7410448" y="2421682"/>
              <a:ext cx="229230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tenured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342" y="3483688"/>
              <a:ext cx="1596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复制算法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06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线程私有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栈由一系列帧组成（因此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栈也叫做帧栈）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帧保存一个方法的局部变量、操作数栈、常量池指针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次方法调用创建一个帧，并压栈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4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8057</TotalTime>
  <Words>1685</Words>
  <Application>Microsoft Office PowerPoint</Application>
  <PresentationFormat>自定义</PresentationFormat>
  <Paragraphs>354</Paragraphs>
  <Slides>29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深入JVM内核——原理、诊断与优化    第2周</vt:lpstr>
      <vt:lpstr>法律声明</vt:lpstr>
      <vt:lpstr>JVM运行机制</vt:lpstr>
      <vt:lpstr>JVM启动流程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 -内存模型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JVM运行机制 – 总结</vt:lpstr>
      <vt:lpstr>JVM基本结构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tina5</cp:lastModifiedBy>
  <cp:revision>608</cp:revision>
  <cp:lastPrinted>2012-03-16T05:44:49Z</cp:lastPrinted>
  <dcterms:modified xsi:type="dcterms:W3CDTF">2014-06-29T15:14:55Z</dcterms:modified>
</cp:coreProperties>
</file>