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8" r:id="rId3"/>
    <p:sldId id="31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61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62" r:id="rId40"/>
    <p:sldId id="354" r:id="rId41"/>
    <p:sldId id="355" r:id="rId42"/>
    <p:sldId id="356" r:id="rId43"/>
    <p:sldId id="357" r:id="rId44"/>
    <p:sldId id="358" r:id="rId45"/>
    <p:sldId id="360" r:id="rId46"/>
    <p:sldId id="359" r:id="rId47"/>
    <p:sldId id="319" r:id="rId48"/>
    <p:sldId id="265" r:id="rId49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32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2014-7-20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2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4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51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7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6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95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20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4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6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49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98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64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运行时参数修改，功能比较有限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1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15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54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3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75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15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7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3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71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13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6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99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90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6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查找和定位问题进程 问题线程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897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82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1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5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3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5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66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有时候，即使没有死锁，但是持有锁的线程发生等待，也会阻塞请求该锁的线程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388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9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6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0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7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30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2014-7-20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2014-7-20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413570"/>
            <a:ext cx="7776864" cy="41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49822" y="4725938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windows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133650"/>
            <a:ext cx="61626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292" y="1341562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任务管理器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26" y="1710894"/>
            <a:ext cx="3200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85228" y="1181426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240644"/>
            <a:ext cx="10984230" cy="1224136"/>
          </a:xfrm>
        </p:spPr>
        <p:txBody>
          <a:bodyPr/>
          <a:lstStyle/>
          <a:p>
            <a:r>
              <a:rPr lang="en-US" altLang="zh-CN" dirty="0" err="1" smtClean="0"/>
              <a:t>Perfmon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自带多功能性能监控工具</a:t>
            </a:r>
            <a:endParaRPr lang="zh-CN" altLang="en-US" dirty="0"/>
          </a:p>
        </p:txBody>
      </p:sp>
      <p:pic>
        <p:nvPicPr>
          <p:cNvPr id="8194" name="Picture 2" descr="E:\win7_tmp\SNAGHTMLbd63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80" y="1269554"/>
            <a:ext cx="7234350" cy="517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43338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E:\win7_tmp\SNAGHTMLc0434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197546"/>
            <a:ext cx="68961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0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061642"/>
            <a:ext cx="68278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814318" y="3141762"/>
            <a:ext cx="100811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Process Explorer</a:t>
            </a:r>
          </a:p>
          <a:p>
            <a:pPr lvl="1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773610"/>
            <a:ext cx="698976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3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4" y="1132812"/>
            <a:ext cx="58197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9742" y="2235088"/>
            <a:ext cx="5328592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862" y="3271096"/>
            <a:ext cx="419217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找到系统内最消耗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的线程</a:t>
            </a:r>
            <a:endParaRPr lang="zh-CN" altLang="en-US" sz="2400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1709862" y="2133650"/>
            <a:ext cx="720080" cy="648072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pslist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命令行工具</a:t>
            </a:r>
            <a:endParaRPr lang="en-US" altLang="zh-CN" dirty="0" smtClean="0"/>
          </a:p>
          <a:p>
            <a:pPr lvl="1"/>
            <a:r>
              <a:rPr lang="zh-CN" altLang="en-US" dirty="0"/>
              <a:t>可用</a:t>
            </a:r>
            <a:r>
              <a:rPr lang="zh-CN" altLang="en-US" dirty="0" smtClean="0"/>
              <a:t>于自动化数据收集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程序的运行情况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30" y="3069754"/>
            <a:ext cx="615476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5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 </a:t>
            </a:r>
            <a:r>
              <a:rPr lang="en-US" altLang="zh-CN" dirty="0"/>
              <a:t>- windows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0" y="1236036"/>
            <a:ext cx="6552728" cy="469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47000" y="5157986"/>
            <a:ext cx="6407478" cy="171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413570"/>
            <a:ext cx="435846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1388060"/>
            <a:ext cx="4248472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进程，类似于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-q</a:t>
            </a:r>
            <a:r>
              <a:rPr lang="zh-CN" altLang="zh-CN" dirty="0"/>
              <a:t>可以指定</a:t>
            </a:r>
            <a:r>
              <a:rPr lang="en-US" altLang="zh-CN" dirty="0" err="1"/>
              <a:t>jps</a:t>
            </a:r>
            <a:r>
              <a:rPr lang="zh-CN" altLang="zh-CN" dirty="0"/>
              <a:t>只输出进程</a:t>
            </a:r>
            <a:r>
              <a:rPr lang="en-US" altLang="zh-CN" dirty="0" smtClean="0"/>
              <a:t>ID </a:t>
            </a:r>
            <a:r>
              <a:rPr lang="zh-CN" altLang="en-US" dirty="0" smtClean="0"/>
              <a:t>，</a:t>
            </a:r>
            <a:r>
              <a:rPr lang="zh-CN" altLang="zh-CN" dirty="0"/>
              <a:t>不输出类的短</a:t>
            </a:r>
            <a:r>
              <a:rPr lang="zh-CN" altLang="zh-CN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-m</a:t>
            </a:r>
            <a:r>
              <a:rPr lang="zh-CN" altLang="zh-CN" dirty="0"/>
              <a:t>可以用于输出传递给</a:t>
            </a:r>
            <a:r>
              <a:rPr lang="en-US" altLang="zh-CN" dirty="0"/>
              <a:t>Java</a:t>
            </a:r>
            <a:r>
              <a:rPr lang="zh-CN" altLang="zh-CN" dirty="0"/>
              <a:t>进程（主函数）的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-l</a:t>
            </a:r>
            <a:r>
              <a:rPr lang="zh-CN" altLang="zh-CN" dirty="0"/>
              <a:t>可以用于输出主函数的完整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zh-CN" dirty="0"/>
              <a:t>参数</a:t>
            </a:r>
            <a:r>
              <a:rPr lang="en-US" altLang="zh-CN" dirty="0"/>
              <a:t>-v</a:t>
            </a:r>
            <a:r>
              <a:rPr lang="zh-CN" altLang="zh-CN" dirty="0"/>
              <a:t>可以显示传递给</a:t>
            </a:r>
            <a:r>
              <a:rPr lang="en-US" altLang="zh-CN" dirty="0"/>
              <a:t>JVM</a:t>
            </a:r>
            <a:r>
              <a:rPr lang="zh-CN" altLang="zh-CN" dirty="0"/>
              <a:t>的参数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0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4276" y="1408053"/>
            <a:ext cx="25922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endParaRPr lang="zh-CN" altLang="zh-CN" dirty="0"/>
          </a:p>
          <a:p>
            <a:r>
              <a:rPr lang="en-US" altLang="zh-CN" dirty="0"/>
              <a:t>6260 </a:t>
            </a:r>
            <a:r>
              <a:rPr lang="en-US" altLang="zh-CN" dirty="0" err="1"/>
              <a:t>Jps</a:t>
            </a:r>
            <a:endParaRPr lang="zh-CN" altLang="zh-CN" dirty="0"/>
          </a:p>
          <a:p>
            <a:r>
              <a:rPr lang="en-US" altLang="zh-CN" dirty="0"/>
              <a:t>7988 Main</a:t>
            </a:r>
            <a:endParaRPr lang="zh-CN" altLang="zh-CN" dirty="0"/>
          </a:p>
          <a:p>
            <a:r>
              <a:rPr lang="en-US" altLang="zh-CN" dirty="0"/>
              <a:t>400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6286" y="1408053"/>
            <a:ext cx="244827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-q</a:t>
            </a:r>
            <a:endParaRPr lang="zh-CN" altLang="zh-CN" dirty="0"/>
          </a:p>
          <a:p>
            <a:r>
              <a:rPr lang="en-US" altLang="zh-CN" dirty="0"/>
              <a:t>7988</a:t>
            </a:r>
            <a:endParaRPr lang="zh-CN" altLang="zh-CN" dirty="0"/>
          </a:p>
          <a:p>
            <a:r>
              <a:rPr lang="en-US" altLang="zh-CN" dirty="0"/>
              <a:t>7152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1830" y="3917492"/>
            <a:ext cx="86409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</a:t>
            </a:r>
            <a:endParaRPr lang="zh-CN" altLang="zh-CN" dirty="0"/>
          </a:p>
          <a:p>
            <a:r>
              <a:rPr lang="en-US" altLang="zh-CN" dirty="0"/>
              <a:t>7988 Main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D:\tools\squirrel-sql-3.2.1\log4j.properties --</a:t>
            </a:r>
            <a:r>
              <a:rPr lang="en-US" altLang="zh-CN" dirty="0" err="1"/>
              <a:t>squir</a:t>
            </a:r>
            <a:endParaRPr lang="zh-CN" altLang="zh-CN" dirty="0"/>
          </a:p>
          <a:p>
            <a:r>
              <a:rPr lang="en-US" altLang="zh-CN" dirty="0" err="1"/>
              <a:t>rel</a:t>
            </a:r>
            <a:r>
              <a:rPr lang="en-US" altLang="zh-CN" dirty="0"/>
              <a:t>-home D:\tools\squirrel-sql-3.2.1</a:t>
            </a:r>
            <a:endParaRPr lang="zh-CN" altLang="zh-CN" dirty="0"/>
          </a:p>
          <a:p>
            <a:r>
              <a:rPr lang="en-US" altLang="zh-CN" dirty="0"/>
              <a:t>7456 </a:t>
            </a:r>
            <a:r>
              <a:rPr lang="en-US" altLang="zh-CN" dirty="0" err="1"/>
              <a:t>Jps</a:t>
            </a:r>
            <a:r>
              <a:rPr lang="en-US" altLang="zh-CN" dirty="0"/>
              <a:t> -m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822" y="1485578"/>
            <a:ext cx="96490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</a:t>
            </a:r>
            <a:endParaRPr lang="zh-CN" altLang="zh-CN" dirty="0"/>
          </a:p>
          <a:p>
            <a:r>
              <a:rPr lang="en-US" altLang="zh-CN" dirty="0"/>
              <a:t>7244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822" y="3429794"/>
            <a:ext cx="99371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jps</a:t>
            </a:r>
            <a:r>
              <a:rPr lang="en-US" altLang="zh-CN" dirty="0" smtClean="0"/>
              <a:t> </a:t>
            </a:r>
            <a:r>
              <a:rPr lang="en-US" altLang="zh-CN" dirty="0"/>
              <a:t>-m -l -v</a:t>
            </a:r>
            <a:endParaRPr lang="zh-CN" altLang="zh-CN" dirty="0"/>
          </a:p>
          <a:p>
            <a:r>
              <a:rPr lang="en-US" altLang="zh-CN" dirty="0"/>
              <a:t>6992 </a:t>
            </a:r>
            <a:r>
              <a:rPr lang="en-US" altLang="zh-CN" dirty="0" err="1"/>
              <a:t>sun.tools.jps.Jps</a:t>
            </a:r>
            <a:r>
              <a:rPr lang="en-US" altLang="zh-CN" dirty="0"/>
              <a:t> -m -l -v -</a:t>
            </a:r>
            <a:r>
              <a:rPr lang="en-US" altLang="zh-CN" dirty="0" err="1"/>
              <a:t>Denv.class.path</a:t>
            </a:r>
            <a:r>
              <a:rPr lang="en-US" altLang="zh-CN" dirty="0"/>
              <a:t>=.;D:\tools\jdk6.0\lib\</a:t>
            </a:r>
            <a:r>
              <a:rPr lang="en-US" altLang="zh-CN" dirty="0" err="1"/>
              <a:t>dt.jar;D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\tools\jdk6.0\lib\</a:t>
            </a:r>
            <a:r>
              <a:rPr lang="en-US" altLang="zh-CN" dirty="0" err="1"/>
              <a:t>tools.jar;D</a:t>
            </a:r>
            <a:r>
              <a:rPr lang="en-US" altLang="zh-CN" dirty="0"/>
              <a:t>:\tools\jdk6.0\lib -</a:t>
            </a:r>
            <a:r>
              <a:rPr lang="en-US" altLang="zh-CN" dirty="0" err="1"/>
              <a:t>Dapplication.home</a:t>
            </a:r>
            <a:r>
              <a:rPr lang="en-US" altLang="zh-CN" dirty="0"/>
              <a:t>=D:\tools\jdk6</a:t>
            </a:r>
            <a:endParaRPr lang="zh-CN" altLang="zh-CN" dirty="0"/>
          </a:p>
          <a:p>
            <a:r>
              <a:rPr lang="en-US" altLang="zh-CN" dirty="0"/>
              <a:t>.0 -Xms8m</a:t>
            </a:r>
            <a:endParaRPr lang="zh-CN" altLang="zh-CN" dirty="0"/>
          </a:p>
          <a:p>
            <a:r>
              <a:rPr lang="en-US" altLang="zh-CN" dirty="0"/>
              <a:t>7988 </a:t>
            </a:r>
            <a:r>
              <a:rPr lang="en-US" altLang="zh-CN" dirty="0" err="1"/>
              <a:t>net.sourceforge.squirrel_sql.client.Main</a:t>
            </a:r>
            <a:r>
              <a:rPr lang="en-US" altLang="zh-CN" dirty="0"/>
              <a:t> --log-</a:t>
            </a:r>
            <a:r>
              <a:rPr lang="en-US" altLang="zh-CN" dirty="0" err="1"/>
              <a:t>config</a:t>
            </a:r>
            <a:r>
              <a:rPr lang="en-US" altLang="zh-CN" dirty="0"/>
              <a:t>-file D:\tools\squirre</a:t>
            </a:r>
            <a:endParaRPr lang="zh-CN" altLang="zh-CN" dirty="0"/>
          </a:p>
          <a:p>
            <a:r>
              <a:rPr lang="en-US" altLang="zh-CN" dirty="0"/>
              <a:t>l-sql-3.2.1\log4j.properties --squirrel-home D:\tools\squirrel-sql-3.2.1 -Xmx256</a:t>
            </a:r>
            <a:endParaRPr lang="zh-CN" altLang="zh-CN" dirty="0"/>
          </a:p>
          <a:p>
            <a:r>
              <a:rPr lang="en-US" altLang="zh-CN" dirty="0"/>
              <a:t>m -Dsun.java2d.noddraw=true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3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jinfo</a:t>
            </a:r>
            <a:endParaRPr lang="en-US" altLang="zh-CN" dirty="0" smtClean="0"/>
          </a:p>
          <a:p>
            <a:pPr lvl="1"/>
            <a:r>
              <a:rPr lang="zh-CN" altLang="zh-CN" dirty="0"/>
              <a:t>可以用来查看正在运行的</a:t>
            </a:r>
            <a:r>
              <a:rPr lang="en-US" altLang="zh-CN" dirty="0"/>
              <a:t>Java</a:t>
            </a:r>
            <a:r>
              <a:rPr lang="zh-CN" altLang="zh-CN" dirty="0"/>
              <a:t>应用程序的扩展参数，甚至支持在运行时，修改部分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</a:t>
            </a:r>
            <a:r>
              <a:rPr lang="zh-CN" altLang="zh-CN" dirty="0"/>
              <a:t>：打印指定</a:t>
            </a:r>
            <a:r>
              <a:rPr lang="en-US" altLang="zh-CN" dirty="0"/>
              <a:t>JVM</a:t>
            </a:r>
            <a:r>
              <a:rPr lang="zh-CN" altLang="zh-CN" dirty="0"/>
              <a:t>的参数值</a:t>
            </a:r>
          </a:p>
          <a:p>
            <a:pPr lvl="1"/>
            <a:r>
              <a:rPr lang="en-US" altLang="zh-CN" dirty="0"/>
              <a:t>-flag [+|-]&lt;name&gt;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参数的布尔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/>
              <a:t>-flag &lt;name&gt;=&lt;value&gt;</a:t>
            </a:r>
            <a:r>
              <a:rPr lang="zh-CN" altLang="zh-CN" dirty="0"/>
              <a:t>：设置指定</a:t>
            </a:r>
            <a:r>
              <a:rPr lang="en-US" altLang="zh-CN" dirty="0"/>
              <a:t>JVM</a:t>
            </a:r>
            <a:r>
              <a:rPr lang="zh-CN" altLang="zh-CN" dirty="0"/>
              <a:t>参数的值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420" y="1269554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显示了新生代对象晋升到老年代对象的最大年龄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MaxTenuringThreshold</a:t>
            </a:r>
            <a:r>
              <a:rPr lang="en-US" altLang="zh-CN" dirty="0"/>
              <a:t> 2972</a:t>
            </a:r>
            <a:endParaRPr lang="zh-CN" altLang="zh-CN" dirty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XX:MaxTenuringThreshold</a:t>
            </a:r>
            <a:r>
              <a:rPr lang="en-US" altLang="zh-CN" dirty="0" smtClean="0"/>
              <a:t>=15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07420" y="2565698"/>
            <a:ext cx="63367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显示是否打印</a:t>
            </a:r>
            <a:r>
              <a:rPr lang="en-US" altLang="zh-CN" dirty="0"/>
              <a:t>GC</a:t>
            </a:r>
            <a:r>
              <a:rPr lang="zh-CN" altLang="zh-CN" dirty="0"/>
              <a:t>详细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2972</a:t>
            </a:r>
            <a:endParaRPr lang="zh-CN" altLang="zh-CN" dirty="0"/>
          </a:p>
          <a:p>
            <a:r>
              <a:rPr lang="en-US" altLang="zh-CN" dirty="0"/>
              <a:t>-XX:-</a:t>
            </a:r>
            <a:r>
              <a:rPr lang="en-US" altLang="zh-CN" dirty="0" err="1" smtClean="0"/>
              <a:t>PrintGCDetails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17774" y="3861842"/>
            <a:ext cx="633670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运行时修改参数，控制是否输出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err="1" smtClean="0"/>
              <a:t>jinfo</a:t>
            </a:r>
            <a:r>
              <a:rPr lang="en-US" altLang="zh-CN" dirty="0" smtClean="0"/>
              <a:t> </a:t>
            </a:r>
            <a:r>
              <a:rPr lang="en-US" altLang="zh-CN" dirty="0"/>
              <a:t>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</a:p>
          <a:p>
            <a:r>
              <a:rPr lang="en-US" altLang="zh-CN" dirty="0"/>
              <a:t>-XX:-</a:t>
            </a:r>
            <a:r>
              <a:rPr lang="en-US" altLang="zh-CN" dirty="0" err="1"/>
              <a:t>PrintGCDetails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+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</a:p>
          <a:p>
            <a:endParaRPr lang="en-US" altLang="zh-CN" dirty="0"/>
          </a:p>
          <a:p>
            <a:r>
              <a:rPr lang="en-US" altLang="zh-CN" dirty="0" err="1"/>
              <a:t>jinfo</a:t>
            </a:r>
            <a:r>
              <a:rPr lang="en-US" altLang="zh-CN" dirty="0"/>
              <a:t> -flag </a:t>
            </a:r>
            <a:r>
              <a:rPr lang="en-US" altLang="zh-CN" dirty="0" err="1"/>
              <a:t>PrintGCDetails</a:t>
            </a:r>
            <a:r>
              <a:rPr lang="en-US" altLang="zh-CN" dirty="0"/>
              <a:t>  2972</a:t>
            </a:r>
          </a:p>
          <a:p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03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jmap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zh-CN" dirty="0"/>
              <a:t>生成</a:t>
            </a:r>
            <a:r>
              <a:rPr lang="en-US" altLang="zh-CN" dirty="0"/>
              <a:t>Java</a:t>
            </a:r>
            <a:r>
              <a:rPr lang="zh-CN" altLang="zh-CN" dirty="0"/>
              <a:t>应用程序的堆快照和对象的统计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jmap</a:t>
            </a:r>
            <a:r>
              <a:rPr lang="en-US" altLang="zh-CN" dirty="0"/>
              <a:t> -</a:t>
            </a:r>
            <a:r>
              <a:rPr lang="en-US" altLang="zh-CN" dirty="0" err="1"/>
              <a:t>histo</a:t>
            </a:r>
            <a:r>
              <a:rPr lang="en-US" altLang="zh-CN" dirty="0"/>
              <a:t> 2972 &gt;c:\s.txt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958" y="2853730"/>
            <a:ext cx="815975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zh-CN" altLang="zh-CN" dirty="0"/>
          </a:p>
          <a:p>
            <a:r>
              <a:rPr lang="en-US" altLang="zh-CN" dirty="0"/>
              <a:t>----------------------------------------------</a:t>
            </a:r>
            <a:endParaRPr lang="zh-CN" altLang="zh-CN" dirty="0"/>
          </a:p>
          <a:p>
            <a:r>
              <a:rPr lang="en-US" altLang="zh-CN" dirty="0"/>
              <a:t>   1:          4983        6057848  [I</a:t>
            </a:r>
            <a:endParaRPr lang="zh-CN" altLang="zh-CN" dirty="0"/>
          </a:p>
          <a:p>
            <a:r>
              <a:rPr lang="en-US" altLang="zh-CN" dirty="0"/>
              <a:t>   2:         20929        2473080  &lt;</a:t>
            </a:r>
            <a:r>
              <a:rPr lang="en-US" altLang="zh-CN" dirty="0" err="1"/>
              <a:t>constMethodKlass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……………….</a:t>
            </a:r>
            <a:endParaRPr lang="zh-CN" altLang="zh-CN" dirty="0"/>
          </a:p>
          <a:p>
            <a:r>
              <a:rPr lang="en-US" altLang="zh-CN" dirty="0"/>
              <a:t>1932:             1              8  sun.java2d.pipe.AlphaColorPipe</a:t>
            </a:r>
            <a:endParaRPr lang="zh-CN" altLang="zh-CN" dirty="0"/>
          </a:p>
          <a:p>
            <a:r>
              <a:rPr lang="en-US" altLang="zh-CN" dirty="0"/>
              <a:t>1933:             1              8  sun.reflect.GeneratedMethodAccessor64</a:t>
            </a:r>
            <a:endParaRPr lang="zh-CN" altLang="zh-CN" dirty="0"/>
          </a:p>
          <a:p>
            <a:r>
              <a:rPr lang="en-US" altLang="zh-CN" dirty="0"/>
              <a:t>Total        230478       22043360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3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Dump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jmap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dump:format</a:t>
            </a:r>
            <a:r>
              <a:rPr lang="en-US" altLang="zh-CN" dirty="0"/>
              <a:t>=</a:t>
            </a:r>
            <a:r>
              <a:rPr lang="en-US" altLang="zh-CN" dirty="0" err="1"/>
              <a:t>b,file</a:t>
            </a:r>
            <a:r>
              <a:rPr lang="en-US" altLang="zh-CN" dirty="0"/>
              <a:t>=c:\heap.hprof </a:t>
            </a:r>
            <a:r>
              <a:rPr lang="en-US" altLang="zh-CN" dirty="0" smtClean="0"/>
              <a:t>2972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846" y="2277666"/>
            <a:ext cx="45365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Dumping heap to C:\heap.hprof ...</a:t>
            </a:r>
            <a:endParaRPr lang="zh-CN" altLang="zh-CN" dirty="0"/>
          </a:p>
          <a:p>
            <a:r>
              <a:rPr lang="en-US" altLang="zh-CN" dirty="0"/>
              <a:t>Heap dump file created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74" y="2280724"/>
            <a:ext cx="4695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stack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打印线程</a:t>
            </a:r>
            <a:r>
              <a:rPr lang="en-US" altLang="zh-CN" dirty="0" smtClean="0"/>
              <a:t>dump</a:t>
            </a:r>
          </a:p>
          <a:p>
            <a:pPr lvl="1"/>
            <a:r>
              <a:rPr lang="en-US" altLang="zh-CN" dirty="0" smtClean="0"/>
              <a:t>-l </a:t>
            </a:r>
            <a:r>
              <a:rPr lang="zh-CN" altLang="en-US" dirty="0" smtClean="0"/>
              <a:t>打印锁信息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-m 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的帧信息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</a:t>
            </a:r>
            <a:r>
              <a:rPr lang="zh-CN" altLang="en-US" dirty="0" smtClean="0"/>
              <a:t>强制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，当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没有响应时使用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jstack</a:t>
            </a:r>
            <a:r>
              <a:rPr lang="en-US" altLang="zh-CN" dirty="0"/>
              <a:t> 120 &gt;&gt;C:\a.txt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8285" y="1053530"/>
            <a:ext cx="85860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"main" #1 </a:t>
            </a:r>
            <a:r>
              <a:rPr lang="en-US" altLang="zh-CN" sz="1200" dirty="0" err="1"/>
              <a:t>prio</a:t>
            </a:r>
            <a:r>
              <a:rPr lang="en-US" altLang="zh-CN" sz="1200" dirty="0"/>
              <a:t>=6 </a:t>
            </a:r>
            <a:r>
              <a:rPr lang="en-US" altLang="zh-CN" sz="1200" dirty="0" err="1"/>
              <a:t>os_prio</a:t>
            </a:r>
            <a:r>
              <a:rPr lang="en-US" altLang="zh-CN" sz="1200" dirty="0"/>
              <a:t>=0 </a:t>
            </a:r>
            <a:r>
              <a:rPr lang="en-US" altLang="zh-CN" sz="1200" b="1" dirty="0" err="1"/>
              <a:t>tid</a:t>
            </a:r>
            <a:r>
              <a:rPr lang="en-US" altLang="zh-CN" sz="1200" b="1" dirty="0"/>
              <a:t>=0x0831c400 </a:t>
            </a:r>
            <a:r>
              <a:rPr lang="en-US" altLang="zh-CN" sz="1200" b="1" dirty="0" err="1"/>
              <a:t>nid</a:t>
            </a:r>
            <a:r>
              <a:rPr lang="en-US" altLang="zh-CN" sz="1200" b="1" dirty="0"/>
              <a:t>=0xecc </a:t>
            </a:r>
            <a:r>
              <a:rPr lang="en-US" altLang="zh-CN" sz="1200" dirty="0"/>
              <a:t>runnable [0x0018f000]</a:t>
            </a:r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java.lang.Thread.State</a:t>
            </a:r>
            <a:r>
              <a:rPr lang="en-US" altLang="zh-CN" sz="1200" dirty="0"/>
              <a:t>: RUNNABLE</a:t>
            </a:r>
          </a:p>
          <a:p>
            <a:r>
              <a:rPr lang="en-US" altLang="zh-CN" sz="1200" dirty="0"/>
              <a:t>	at org.eclipse.swt.internal.win32.OS.WaitMessage(Native Method)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org.eclipse.swt.widgets.Display.sleep</a:t>
            </a:r>
            <a:r>
              <a:rPr lang="en-US" altLang="zh-CN" sz="1200" dirty="0"/>
              <a:t>(Display.java:4657)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org.eclipse.ui.application.WorkbenchAdvisor.eventLoopIdle</a:t>
            </a:r>
            <a:r>
              <a:rPr lang="en-US" altLang="zh-CN" sz="1200" dirty="0"/>
              <a:t>(WorkbenchAdvisor.java:364)</a:t>
            </a:r>
          </a:p>
          <a:p>
            <a:r>
              <a:rPr lang="en-US" altLang="zh-CN" sz="1200" dirty="0"/>
              <a:t>	at org.eclipse.ui.internal.ide.application.IDEWorkbenchAdvisor.eventLoopIdle(IDEWorkbenchAdvisor.java:917)</a:t>
            </a:r>
          </a:p>
          <a:p>
            <a:r>
              <a:rPr lang="en-US" altLang="zh-CN" sz="1200" dirty="0"/>
              <a:t>	at org.eclipse.ui.internal.Workbench$3.eventLoopIdle(Workbench.java:487)</a:t>
            </a:r>
          </a:p>
          <a:p>
            <a:r>
              <a:rPr lang="en-US" altLang="zh-CN" sz="1200" dirty="0"/>
              <a:t>	at org.eclipse.e4.ui.internal.workbench.swt.PartRenderingEngine$9.run(PartRenderingEngine.java:1117)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</a:p>
          <a:p>
            <a:r>
              <a:rPr lang="en-US" altLang="zh-CN" sz="1200" dirty="0"/>
              <a:t>	at org.eclipse.e4.ui.internal.workbench.swt.PartRenderingEngine.run(PartRenderingEngine.java:997)</a:t>
            </a:r>
          </a:p>
          <a:p>
            <a:r>
              <a:rPr lang="en-US" altLang="zh-CN" sz="1200" dirty="0"/>
              <a:t>	at org.eclipse.e4.ui.internal.workbench.E4Workbench.createAndRunUI(E4Workbench.java:140)</a:t>
            </a:r>
          </a:p>
          <a:p>
            <a:r>
              <a:rPr lang="en-US" altLang="zh-CN" sz="1200" dirty="0"/>
              <a:t>	at org.eclipse.ui.internal.Workbench$5.run(Workbench.java:611)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org.eclipse.core.databinding.observable.Realm.runWithDefault</a:t>
            </a:r>
            <a:r>
              <a:rPr lang="en-US" altLang="zh-CN" sz="1200" dirty="0"/>
              <a:t>(Realm.java:332)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org.eclipse.ui.internal.Workbench.createAndRunWorkbench</a:t>
            </a:r>
            <a:r>
              <a:rPr lang="en-US" altLang="zh-CN" sz="1200" dirty="0"/>
              <a:t>(Workbench.java:567)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org.eclipse.ui.PlatformUI.createAndRunWorkbench</a:t>
            </a:r>
            <a:r>
              <a:rPr lang="en-US" altLang="zh-CN" sz="1200" dirty="0"/>
              <a:t>(PlatformUI.java:150)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org.eclipse.ui.internal.ide.application.IDEApplication.start</a:t>
            </a:r>
            <a:r>
              <a:rPr lang="en-US" altLang="zh-CN" sz="1200" dirty="0"/>
              <a:t>(IDEApplication.java:124)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org.eclipse.equinox.internal.app.EclipseAppHandle.run</a:t>
            </a:r>
            <a:r>
              <a:rPr lang="en-US" altLang="zh-CN" sz="1200" dirty="0"/>
              <a:t>(EclipseAppHandle.java:196)</a:t>
            </a:r>
          </a:p>
          <a:p>
            <a:r>
              <a:rPr lang="en-US" altLang="zh-CN" sz="1200" dirty="0"/>
              <a:t>	at org.eclipse.core.runtime.internal.adaptor.EclipseAppLauncher.runApplication(EclipseAppLauncher.java:110)</a:t>
            </a:r>
          </a:p>
          <a:p>
            <a:r>
              <a:rPr lang="en-US" altLang="zh-CN" sz="1200" dirty="0"/>
              <a:t>	at org.eclipse.core.runtime.internal.adaptor.EclipseAppLauncher.start(EclipseAppLauncher.java:79)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(EclipseStarter.java:354)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org.eclipse.core.runtime.adaptor.EclipseStarter.run</a:t>
            </a:r>
            <a:r>
              <a:rPr lang="en-US" altLang="zh-CN" sz="1200" dirty="0"/>
              <a:t>(EclipseStarter.java:181)</a:t>
            </a:r>
          </a:p>
          <a:p>
            <a:r>
              <a:rPr lang="en-US" altLang="zh-CN" sz="1200" dirty="0"/>
              <a:t>	at sun.reflect.NativeMethodAccessorImpl.invoke0(Native Method)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sun.reflect.NativeMethodAccessorImpl.invoke</a:t>
            </a:r>
            <a:r>
              <a:rPr lang="en-US" altLang="zh-CN" sz="1200" dirty="0"/>
              <a:t>(Unknown Source)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sun.reflect.DelegatingMethodAccessorImpl.invoke</a:t>
            </a:r>
            <a:r>
              <a:rPr lang="en-US" altLang="zh-CN" sz="1200" dirty="0"/>
              <a:t>(Unknown Source)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java.lang.reflect.Method.invoke</a:t>
            </a:r>
            <a:r>
              <a:rPr lang="en-US" altLang="zh-CN" sz="1200" dirty="0"/>
              <a:t>(Unknown Source)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org.eclipse.equinox.launcher.Main.invokeFramework</a:t>
            </a:r>
            <a:r>
              <a:rPr lang="en-US" altLang="zh-CN" sz="1200" dirty="0"/>
              <a:t>(Main.java:636)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org.eclipse.equinox.launcher.Main.basicRun</a:t>
            </a:r>
            <a:r>
              <a:rPr lang="en-US" altLang="zh-CN" sz="1200" dirty="0"/>
              <a:t>(Main.java:591)</a:t>
            </a:r>
          </a:p>
          <a:p>
            <a:r>
              <a:rPr lang="en-US" altLang="zh-CN" sz="1200" dirty="0"/>
              <a:t>	at </a:t>
            </a:r>
            <a:r>
              <a:rPr lang="en-US" altLang="zh-CN" sz="1200" dirty="0" err="1"/>
              <a:t>org.eclipse.equinox.launcher.Main.run</a:t>
            </a:r>
            <a:r>
              <a:rPr lang="en-US" altLang="zh-CN" sz="1200" dirty="0"/>
              <a:t>(Main.java:1450)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64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性能监控工具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系统性能监控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确定系统运行的整体状态，基本定位问题所在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程序运行细节，进一步定位问题</a:t>
            </a:r>
            <a:endParaRPr lang="en-US" altLang="zh-CN" dirty="0" smtClean="0"/>
          </a:p>
          <a:p>
            <a:r>
              <a:rPr lang="zh-CN" altLang="en-US" dirty="0" smtClean="0"/>
              <a:t>实战分析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案例问题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JConsole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图形化监控工具</a:t>
            </a:r>
            <a:endParaRPr lang="en-US" altLang="zh-CN" dirty="0" smtClean="0"/>
          </a:p>
          <a:p>
            <a:pPr lvl="1"/>
            <a:r>
              <a:rPr lang="zh-CN" altLang="zh-CN" dirty="0"/>
              <a:t>可以查看</a:t>
            </a:r>
            <a:r>
              <a:rPr lang="en-US" altLang="zh-CN" dirty="0"/>
              <a:t>Java</a:t>
            </a:r>
            <a:r>
              <a:rPr lang="zh-CN" altLang="zh-CN" dirty="0" smtClean="0"/>
              <a:t>应用程序</a:t>
            </a:r>
            <a:r>
              <a:rPr lang="zh-CN" altLang="zh-CN" dirty="0"/>
              <a:t>的运行概况，监控堆信息、永久区使用情况、类加载情况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18" y="2709714"/>
            <a:ext cx="313051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4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6192688" cy="514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053530"/>
            <a:ext cx="6264696" cy="520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</a:t>
            </a:r>
            <a:r>
              <a:rPr lang="en-US" altLang="zh-CN" dirty="0" err="1"/>
              <a:t>JConsole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1125538"/>
            <a:ext cx="6048672" cy="502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152128"/>
          </a:xfrm>
        </p:spPr>
        <p:txBody>
          <a:bodyPr/>
          <a:lstStyle/>
          <a:p>
            <a:r>
              <a:rPr lang="en-US" altLang="zh-CN" dirty="0"/>
              <a:t>Visual </a:t>
            </a:r>
            <a:r>
              <a:rPr lang="en-US" altLang="zh-CN" dirty="0" smtClean="0"/>
              <a:t>VM</a:t>
            </a:r>
          </a:p>
          <a:p>
            <a:pPr lvl="1"/>
            <a:r>
              <a:rPr lang="en-US" altLang="zh-CN" dirty="0"/>
              <a:t>Visual VM</a:t>
            </a:r>
            <a:r>
              <a:rPr lang="zh-CN" altLang="zh-CN" dirty="0"/>
              <a:t>是一个功能强大的多合一故障诊断和性能监控的可视化工具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2421682"/>
            <a:ext cx="6408712" cy="369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1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- </a:t>
            </a:r>
            <a:r>
              <a:rPr lang="en-US" altLang="zh-CN" dirty="0"/>
              <a:t>Visual VM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25538"/>
            <a:ext cx="7776864" cy="503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141481"/>
            <a:ext cx="7704856" cy="503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14" y="1917626"/>
            <a:ext cx="716040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7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75" y="1942419"/>
            <a:ext cx="6571919" cy="258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0804" y="128690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性能监控：找到占用</a:t>
            </a:r>
            <a:r>
              <a:rPr lang="en-US" altLang="zh-CN" sz="2000" dirty="0" smtClean="0"/>
              <a:t>CPU</a:t>
            </a:r>
            <a:r>
              <a:rPr lang="zh-CN" altLang="en-US" sz="2000" smtClean="0"/>
              <a:t>时间最</a:t>
            </a:r>
            <a:r>
              <a:rPr lang="zh-CN" altLang="en-US" sz="2000" dirty="0" smtClean="0"/>
              <a:t>长的方法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 </a:t>
            </a:r>
            <a:r>
              <a:rPr lang="en-US" altLang="zh-CN" dirty="0"/>
              <a:t>- Visual VM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" y="2061642"/>
            <a:ext cx="766201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0867" y="1303614"/>
            <a:ext cx="51275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分析堆</a:t>
            </a:r>
            <a:r>
              <a:rPr lang="en-US" altLang="zh-CN" sz="2000" dirty="0" smtClean="0"/>
              <a:t>Dump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55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自带的工具</a:t>
            </a:r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845766" y="1773610"/>
            <a:ext cx="720080" cy="57606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766" y="2929908"/>
            <a:ext cx="43924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观察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线程打印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91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uptime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系统时间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例子中为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每一个终端算一个连接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1,5,15</a:t>
            </a:r>
            <a:r>
              <a:rPr lang="zh-CN" altLang="en-US" dirty="0" smtClean="0"/>
              <a:t>分钟内的系统平均负载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运行队列中的平均进程数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8" y="1881622"/>
            <a:ext cx="73486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运行一程序</a:t>
            </a:r>
            <a:r>
              <a:rPr lang="en-US" altLang="zh-CN" dirty="0" err="1"/>
              <a:t>ThreadBlockMain</a:t>
            </a:r>
            <a:r>
              <a:rPr lang="zh-CN" altLang="en-US" dirty="0" smtClean="0"/>
              <a:t>，期望输出</a:t>
            </a:r>
            <a:r>
              <a:rPr lang="en-US" altLang="zh-CN" dirty="0" err="1" smtClean="0"/>
              <a:t>Hello,World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，结果在程序运行后，程序卡死，没有预期输出。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2061642"/>
            <a:ext cx="482772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14" y="4005858"/>
            <a:ext cx="79517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3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HoldCPUMain</a:t>
            </a:r>
            <a:r>
              <a:rPr lang="zh-CN" altLang="en-US" dirty="0" smtClean="0"/>
              <a:t>运行后，发现占用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很高，希望能找到</a:t>
            </a:r>
            <a:r>
              <a:rPr lang="zh-CN" altLang="en-US" dirty="0"/>
              <a:t>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1814513"/>
            <a:ext cx="5276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3069754"/>
            <a:ext cx="6732587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5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792935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8" y="1773610"/>
            <a:ext cx="794013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22030" y="4869954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22030" y="5878066"/>
            <a:ext cx="7878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D8B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6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69554"/>
            <a:ext cx="1224136" cy="25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2" y="1981200"/>
            <a:ext cx="66754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726086" y="4053482"/>
            <a:ext cx="5040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</a:t>
            </a:r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078135" y="2239230"/>
            <a:ext cx="4176464" cy="3028864"/>
            <a:chOff x="2363" y="1135"/>
            <a:chExt cx="5309" cy="3847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363" y="1135"/>
              <a:ext cx="5309" cy="3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3370" y="1271"/>
              <a:ext cx="3294" cy="3418"/>
              <a:chOff x="3370" y="1271"/>
              <a:chExt cx="3294" cy="3418"/>
            </a:xfrm>
          </p:grpSpPr>
          <p:pic>
            <p:nvPicPr>
              <p:cNvPr id="5130" name="Picture 10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8" y="1543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9" name="Picture 9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096" y="3148"/>
                <a:ext cx="2195" cy="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70" y="3581"/>
                <a:ext cx="2196" cy="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7" name="Picture 7" descr="j0212957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807" y="1925"/>
                <a:ext cx="2195" cy="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553" y="2765"/>
                <a:ext cx="0" cy="815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4926" y="4260"/>
                <a:ext cx="7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 flipV="1">
                <a:off x="6574" y="2494"/>
                <a:ext cx="0" cy="679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3"/>
              <p:cNvSpPr>
                <a:spLocks noChangeShapeType="1"/>
              </p:cNvSpPr>
              <p:nvPr/>
            </p:nvSpPr>
            <p:spPr bwMode="auto">
              <a:xfrm flipH="1">
                <a:off x="4560" y="1543"/>
                <a:ext cx="549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870317" y="293988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16072" y="4536906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1589" y="398864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7839" y="2529728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63221" y="2054564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西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1794" y="3658751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南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6367" y="4754170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东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61629" y="3475629"/>
            <a:ext cx="3600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734" y="3106297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死锁的结果是，程序卡死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734" y="3988644"/>
            <a:ext cx="29260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可以用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查找死锁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" y="1470004"/>
            <a:ext cx="9465121" cy="47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7734" y="1108042"/>
            <a:ext cx="73448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如何从</a:t>
            </a:r>
            <a:r>
              <a:rPr lang="en-US" altLang="zh-CN" sz="1600" dirty="0" err="1"/>
              <a:t>jstack</a:t>
            </a:r>
            <a:r>
              <a:rPr lang="zh-CN" altLang="en-US" sz="1600" dirty="0"/>
              <a:t>的输出中找出</a:t>
            </a:r>
            <a:r>
              <a:rPr lang="zh-CN" altLang="en-US" sz="1600" dirty="0" smtClean="0"/>
              <a:t>死锁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84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  <a:r>
              <a:rPr lang="zh-CN" altLang="en-US" dirty="0" smtClean="0"/>
              <a:t>分析 </a:t>
            </a:r>
            <a:r>
              <a:rPr lang="en-US" altLang="zh-CN" dirty="0"/>
              <a:t>- </a:t>
            </a:r>
            <a:r>
              <a:rPr lang="zh-CN" altLang="en-US" dirty="0"/>
              <a:t>死锁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92" y="2421682"/>
            <a:ext cx="8221935" cy="377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1" y="1069752"/>
            <a:ext cx="74340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978" y="386184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输出最后的总结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0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性能监控工具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1565846" y="2781722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dirty="0"/>
              <a:t>工欲善其事，必先利其器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48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</a:t>
            </a: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102" y="1125537"/>
            <a:ext cx="7488832" cy="480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70102" y="1341562"/>
            <a:ext cx="640871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3958" y="13415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同</a:t>
            </a:r>
            <a:r>
              <a:rPr lang="en-US" altLang="zh-CN" sz="1600" dirty="0" smtClean="0"/>
              <a:t>uptime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866940" y="1781994"/>
            <a:ext cx="7347978" cy="639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6358" y="178571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CPU</a:t>
            </a:r>
          </a:p>
          <a:p>
            <a:r>
              <a:rPr lang="zh-CN" altLang="en-US" sz="1600" dirty="0"/>
              <a:t>内存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0068" y="2522885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每个进程占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的情况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4134" y="5374010"/>
            <a:ext cx="304033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可以知道哪个程序占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最多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53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 </a:t>
            </a:r>
            <a:r>
              <a:rPr lang="en-US" altLang="zh-CN" dirty="0" smtClean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vmstat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可以统计系统的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，内存，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等情况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占用率很高，上下文切换频繁，说明系统有线程正在频繁切换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2421682"/>
            <a:ext cx="737073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10462" y="2925738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25484" y="2349674"/>
            <a:ext cx="609707" cy="222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78414" y="1845618"/>
            <a:ext cx="252028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采样频率</a:t>
            </a:r>
            <a:r>
              <a:rPr lang="zh-CN" altLang="en-US" smtClean="0"/>
              <a:t>和采样次数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35191" y="2030284"/>
            <a:ext cx="1643223" cy="319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pidstat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细致观察进程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需要安装</a:t>
            </a:r>
            <a:endParaRPr lang="en-US" altLang="zh-CN" dirty="0" smtClean="0"/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sysstat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CPU</a:t>
            </a:r>
          </a:p>
          <a:p>
            <a:pPr lvl="1"/>
            <a:r>
              <a:rPr lang="zh-CN" altLang="en-US" dirty="0" smtClean="0"/>
              <a:t>监控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监控内存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349674"/>
            <a:ext cx="7658254" cy="15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886326" y="2925004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10062" y="1814420"/>
            <a:ext cx="46085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-p </a:t>
            </a:r>
            <a:r>
              <a:rPr lang="zh-CN" altLang="en-US" dirty="0" smtClean="0"/>
              <a:t>指定进程 </a:t>
            </a:r>
            <a:r>
              <a:rPr lang="en-US" altLang="zh-CN" dirty="0" smtClean="0"/>
              <a:t>–u 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每秒采样 一共</a:t>
            </a:r>
            <a:r>
              <a:rPr lang="en-US" altLang="zh-CN" dirty="0" smtClean="0"/>
              <a:t>3</a:t>
            </a:r>
            <a:r>
              <a:rPr lang="zh-CN" altLang="en-US" dirty="0"/>
              <a:t>次</a:t>
            </a:r>
          </a:p>
        </p:txBody>
      </p:sp>
      <p:sp>
        <p:nvSpPr>
          <p:cNvPr id="7" name="矩形 6"/>
          <p:cNvSpPr/>
          <p:nvPr/>
        </p:nvSpPr>
        <p:spPr>
          <a:xfrm>
            <a:off x="4525006" y="2349674"/>
            <a:ext cx="1638182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系统性能</a:t>
            </a:r>
            <a:r>
              <a:rPr lang="zh-CN" altLang="en-US" dirty="0" smtClean="0"/>
              <a:t>监控</a:t>
            </a:r>
            <a:r>
              <a:rPr lang="en-US" altLang="zh-CN" dirty="0"/>
              <a:t>- 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2" y="1833052"/>
            <a:ext cx="7776864" cy="41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69612" y="1382152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-t </a:t>
            </a:r>
            <a:r>
              <a:rPr lang="zh-CN" altLang="en-US" dirty="0" smtClean="0"/>
              <a:t>显示线程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2" y="5128364"/>
            <a:ext cx="7776864" cy="1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5526" y="5984168"/>
            <a:ext cx="9001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6206" y="5984168"/>
            <a:ext cx="6610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0542" y="5977338"/>
            <a:ext cx="66108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哪个核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223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8509</TotalTime>
  <Words>1094</Words>
  <Application>Microsoft Office PowerPoint</Application>
  <PresentationFormat>自定义</PresentationFormat>
  <Paragraphs>279</Paragraphs>
  <Slides>48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深入JVM内核——原理、诊断与优化  第7周</vt:lpstr>
      <vt:lpstr>法律声明</vt:lpstr>
      <vt:lpstr>性能监控工具</vt:lpstr>
      <vt:lpstr>系统性能监控- linux</vt:lpstr>
      <vt:lpstr>系统性能监控 - linux</vt:lpstr>
      <vt:lpstr>系统性能监控 - linux</vt:lpstr>
      <vt:lpstr>系统性能监控</vt:lpstr>
      <vt:lpstr>系统性能监控- linux</vt:lpstr>
      <vt:lpstr>系统性能监控- linux</vt:lpstr>
      <vt:lpstr>系统性能监控- linux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- windows</vt:lpstr>
      <vt:lpstr>系统性能监控 </vt:lpstr>
      <vt:lpstr>系统性能监控 - windows</vt:lpstr>
      <vt:lpstr>系统性能监控 - windows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</vt:lpstr>
      <vt:lpstr>Java自带的工具 - JConsole</vt:lpstr>
      <vt:lpstr>Java自带的工具 - JConsole</vt:lpstr>
      <vt:lpstr>Java自带的工具 - JConsole</vt:lpstr>
      <vt:lpstr>Java自带的工具 - JConsole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 - Visual VM</vt:lpstr>
      <vt:lpstr>Java自带的工具</vt:lpstr>
      <vt:lpstr>实战分析</vt:lpstr>
      <vt:lpstr>实战分析</vt:lpstr>
      <vt:lpstr>实战分析</vt:lpstr>
      <vt:lpstr>实战分析</vt:lpstr>
      <vt:lpstr>实战分析 - 死锁</vt:lpstr>
      <vt:lpstr>实战分析 - 死锁</vt:lpstr>
      <vt:lpstr>实战分析 - 死锁</vt:lpstr>
      <vt:lpstr>性能监控工具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1008</cp:revision>
  <cp:lastPrinted>2012-03-16T05:44:49Z</cp:lastPrinted>
  <dcterms:modified xsi:type="dcterms:W3CDTF">2014-07-20T04:01:02Z</dcterms:modified>
</cp:coreProperties>
</file>