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8" r:id="rId3"/>
    <p:sldId id="315" r:id="rId4"/>
    <p:sldId id="336" r:id="rId5"/>
    <p:sldId id="337" r:id="rId6"/>
    <p:sldId id="326" r:id="rId7"/>
    <p:sldId id="320" r:id="rId8"/>
    <p:sldId id="327" r:id="rId9"/>
    <p:sldId id="324" r:id="rId10"/>
    <p:sldId id="321" r:id="rId11"/>
    <p:sldId id="323" r:id="rId12"/>
    <p:sldId id="325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40" r:id="rId21"/>
    <p:sldId id="341" r:id="rId22"/>
    <p:sldId id="342" r:id="rId23"/>
    <p:sldId id="335" r:id="rId24"/>
    <p:sldId id="338" r:id="rId25"/>
    <p:sldId id="339" r:id="rId26"/>
    <p:sldId id="343" r:id="rId27"/>
    <p:sldId id="319" r:id="rId28"/>
    <p:sldId id="265" r:id="rId29"/>
  </p:sldIdLst>
  <p:sldSz cx="12204700" cy="6859588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54466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0893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633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21786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723312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3267974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812637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4357299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4" autoAdjust="0"/>
    <p:restoredTop sz="81185" autoAdjust="0"/>
  </p:normalViewPr>
  <p:slideViewPr>
    <p:cSldViewPr>
      <p:cViewPr varScale="1">
        <p:scale>
          <a:sx n="71" d="100"/>
          <a:sy n="71" d="100"/>
        </p:scale>
        <p:origin x="-708" y="-102"/>
      </p:cViewPr>
      <p:guideLst>
        <p:guide orient="horz" pos="2161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16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  <a:pPr>
                <a:defRPr/>
              </a:pPr>
              <a:t>2014/7/23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28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  <a:pPr>
                <a:defRPr/>
              </a:pPr>
              <a:t>2014/7/23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593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66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3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987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49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312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974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637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299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49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天下没有免费的午餐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083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对文件读取时，允许多个线程同时进入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12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take</a:t>
            </a:r>
            <a:r>
              <a:rPr lang="zh-CN" altLang="en-US" dirty="0" smtClean="0"/>
              <a:t>只作用于前端，</a:t>
            </a:r>
            <a:r>
              <a:rPr lang="en-US" altLang="zh-CN" dirty="0" smtClean="0"/>
              <a:t>put</a:t>
            </a:r>
            <a:r>
              <a:rPr lang="zh-CN" altLang="en-US" dirty="0" smtClean="0"/>
              <a:t>只作用于尾端</a:t>
            </a:r>
            <a:endParaRPr lang="en-US" altLang="zh-CN" dirty="0" smtClean="0"/>
          </a:p>
          <a:p>
            <a:r>
              <a:rPr lang="en-US" altLang="zh-CN" dirty="0" smtClean="0"/>
              <a:t>E</a:t>
            </a:r>
            <a:r>
              <a:rPr lang="zh-CN" altLang="en-US" dirty="0" smtClean="0"/>
              <a:t>入队时，只要将</a:t>
            </a:r>
            <a:r>
              <a:rPr lang="en-US" altLang="zh-CN" dirty="0" err="1" smtClean="0"/>
              <a:t>D.last</a:t>
            </a:r>
            <a:r>
              <a:rPr lang="en-US" altLang="zh-CN" dirty="0" smtClean="0"/>
              <a:t>=E</a:t>
            </a:r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出队时，只要</a:t>
            </a:r>
            <a:r>
              <a:rPr lang="en-US" altLang="zh-CN" dirty="0" smtClean="0"/>
              <a:t>head=</a:t>
            </a:r>
            <a:r>
              <a:rPr lang="en-US" altLang="zh-CN" dirty="0" err="1" smtClean="0"/>
              <a:t>head.next</a:t>
            </a:r>
            <a:endParaRPr lang="en-US" altLang="zh-CN" dirty="0" smtClean="0"/>
          </a:p>
          <a:p>
            <a:r>
              <a:rPr lang="zh-CN" altLang="en-US" dirty="0" smtClean="0"/>
              <a:t>从功能的角度做分离，功能不同，互补影响，就可以分离</a:t>
            </a:r>
            <a:endParaRPr lang="en-US" altLang="zh-CN" dirty="0" smtClean="0"/>
          </a:p>
          <a:p>
            <a:r>
              <a:rPr lang="en-US" altLang="zh-CN" dirty="0" err="1" smtClean="0"/>
              <a:t>LinkedBlockingQueue</a:t>
            </a:r>
            <a:r>
              <a:rPr lang="zh-CN" altLang="en-US" dirty="0" smtClean="0"/>
              <a:t>实现中，可以使用</a:t>
            </a:r>
            <a:r>
              <a:rPr lang="en-US" altLang="zh-CN" dirty="0" err="1" smtClean="0"/>
              <a:t>takeLock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putLock</a:t>
            </a:r>
            <a:r>
              <a:rPr lang="zh-CN" altLang="en-US" dirty="0" smtClean="0"/>
              <a:t>两个锁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965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和减少锁粒度，减少锁持有时间背道而驰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848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459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852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锁不是由程序员引入的，</a:t>
            </a:r>
            <a:r>
              <a:rPr lang="en-US" altLang="zh-CN" dirty="0" smtClean="0"/>
              <a:t>JDK</a:t>
            </a:r>
            <a:r>
              <a:rPr lang="zh-CN" altLang="en-US" dirty="0" smtClean="0"/>
              <a:t>自带的一些库，可能内置锁</a:t>
            </a:r>
            <a:endParaRPr lang="en-US" altLang="zh-CN" dirty="0" smtClean="0"/>
          </a:p>
          <a:p>
            <a:r>
              <a:rPr lang="zh-CN" altLang="en-US" dirty="0" smtClean="0"/>
              <a:t>栈上对象，不会被全局访问的，没有必要加锁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660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169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算法的过程是这样：它包含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个参数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CAS(V,E,N)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表示要更新的变量，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表示预期值，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表示新值。仅当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值等于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值时，才会将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的值设为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值和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值不同，则说明已经有其他线程做了更新，则当前线程什么都不做。最后，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返回当前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的真实值。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操作是抱着乐观的态度进行的，它总是认为自己可以成功完成操作。当多个线程同时使用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操作一个变量时，只有一个会胜出，并成功更新，其余均会失败。失败的线程不会被挂起，仅是被告知失败，并且允许再次尝试，当然也允许失败的线程放弃操作。基于这样的原理，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操作即时没有锁，也可以发现其他线程对当前线程的干扰，并进行恰当的处理。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237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896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2281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减少锁时间</a:t>
            </a:r>
            <a:r>
              <a:rPr lang="en-US" altLang="zh-CN" baseline="0" dirty="0" smtClean="0"/>
              <a:t>  ---  </a:t>
            </a:r>
            <a:r>
              <a:rPr lang="zh-CN" altLang="en-US" baseline="0" dirty="0" smtClean="0"/>
              <a:t>锁粗化</a:t>
            </a:r>
            <a:endParaRPr lang="en-US" altLang="zh-CN" baseline="0" dirty="0" smtClean="0"/>
          </a:p>
          <a:p>
            <a:r>
              <a:rPr lang="zh-CN" altLang="en-US" baseline="0" dirty="0" smtClean="0"/>
              <a:t>偏向锁  </a:t>
            </a:r>
            <a:r>
              <a:rPr lang="en-US" altLang="zh-CN" baseline="0" dirty="0" smtClean="0"/>
              <a:t>---  </a:t>
            </a:r>
            <a:r>
              <a:rPr lang="zh-CN" altLang="en-US" baseline="0" dirty="0" smtClean="0"/>
              <a:t>偏向不成功 性能受挫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688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介绍一下传统的锁是重量级的，</a:t>
            </a:r>
            <a:r>
              <a:rPr lang="en-US" altLang="zh-CN" dirty="0" err="1" smtClean="0"/>
              <a:t>monitorenter</a:t>
            </a:r>
            <a:r>
              <a:rPr lang="zh-CN" altLang="en-US" dirty="0" smtClean="0"/>
              <a:t>有可能让线程在</a:t>
            </a:r>
            <a:r>
              <a:rPr lang="en-US" altLang="zh-CN" dirty="0" smtClean="0"/>
              <a:t>OS</a:t>
            </a:r>
            <a:r>
              <a:rPr lang="zh-CN" altLang="en-US" dirty="0" smtClean="0"/>
              <a:t>层面挂起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105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多线程网站统计访问人数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是否需要精确统计？如果不需要，可以不进行加锁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685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判断一个线程是否持有轻量级锁，只要判断对象头的指针，是否在线程的栈空间范围内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54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12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持有时间长，自旋容易失败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280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粒度大，竞争激烈，偏向锁，轻量级锁失败概率就高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620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hashmap</a:t>
            </a:r>
            <a:r>
              <a:rPr lang="zh-CN" altLang="en-US" dirty="0" smtClean="0"/>
              <a:t>中维护了</a:t>
            </a:r>
            <a:r>
              <a:rPr lang="en-US" altLang="zh-CN" dirty="0" smtClean="0"/>
              <a:t>Entry&lt;K,V&gt;</a:t>
            </a:r>
            <a:r>
              <a:rPr lang="zh-CN" altLang="en-US" dirty="0" smtClean="0"/>
              <a:t>的数组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041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>
            <a:spLocks/>
          </p:cNvSpPr>
          <p:nvPr userDrawn="1"/>
        </p:nvSpPr>
        <p:spPr>
          <a:xfrm>
            <a:off x="239599" y="6434041"/>
            <a:ext cx="4228870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深入</a:t>
            </a:r>
            <a:r>
              <a:rPr lang="en-US" altLang="zh-CN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JVM</a:t>
            </a: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内核</a:t>
            </a:r>
            <a:r>
              <a:rPr lang="en-US" altLang="zh-CN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原理、诊断与优化    讲师 </a:t>
            </a:r>
            <a:r>
              <a:rPr lang="zh-CN" altLang="en-US" sz="1300" baseline="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葛一鸣</a:t>
            </a:r>
            <a:endParaRPr lang="en-US" altLang="zh-CN" sz="1300" baseline="0" dirty="0" smtClean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baseline="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主页 </a:t>
            </a:r>
            <a:r>
              <a:rPr lang="en-US" altLang="zh-CN" sz="1300" baseline="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http://www.uucode.net</a:t>
            </a:r>
            <a:endParaRPr lang="zh-CN" altLang="en-US" sz="13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grpSp>
        <p:nvGrpSpPr>
          <p:cNvPr id="5" name="组合 19"/>
          <p:cNvGrpSpPr>
            <a:grpSpLocks/>
          </p:cNvGrpSpPr>
          <p:nvPr userDrawn="1"/>
        </p:nvGrpSpPr>
        <p:grpSpPr bwMode="auto">
          <a:xfrm>
            <a:off x="0" y="6238758"/>
            <a:ext cx="12204700" cy="273832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sym typeface="Wingdings" pitchFamily="2" charset="2"/>
              </a:defRPr>
            </a:lvl1pPr>
            <a:lvl2pPr marL="544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5017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42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  <a:pPr>
                <a:defRPr/>
              </a:pPr>
              <a:t>2014/7/23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FFADEFA4-4608-418A-84AC-D4C3F38BFDE0}" type="datetime1">
              <a:rPr lang="zh-CN" altLang="en-US"/>
              <a:pPr>
                <a:defRPr/>
              </a:pPr>
              <a:t>2014/7/23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页脚占位符 4"/>
          <p:cNvSpPr txBox="1">
            <a:spLocks/>
          </p:cNvSpPr>
          <p:nvPr userDrawn="1"/>
        </p:nvSpPr>
        <p:spPr>
          <a:xfrm>
            <a:off x="610235" y="6434041"/>
            <a:ext cx="4443274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DATAGURU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专业数据分析网站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3" y="2107102"/>
            <a:ext cx="5339556" cy="1541157"/>
          </a:xfrm>
          <a:prstGeom prst="rect">
            <a:avLst/>
          </a:prstGeom>
          <a:noFill/>
        </p:spPr>
        <p:txBody>
          <a:bodyPr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93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179012" y="3581432"/>
            <a:ext cx="2517159" cy="771715"/>
          </a:xfrm>
          <a:prstGeom prst="rect">
            <a:avLst/>
          </a:prstGeom>
          <a:noFill/>
        </p:spPr>
        <p:txBody>
          <a:bodyPr wrap="none" lIns="108932" tIns="54466" rIns="108932" bIns="54466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dirty="0">
                <a:solidFill>
                  <a:schemeClr val="bg1"/>
                </a:solidFill>
                <a:latin typeface="Arial Black" pitchFamily="34" charset="0"/>
                <a:ea typeface="+mn-ea"/>
              </a:rPr>
              <a:t>FAQ</a:t>
            </a:r>
            <a:r>
              <a:rPr lang="zh-CN" altLang="en-US" sz="4300" dirty="0">
                <a:solidFill>
                  <a:schemeClr val="bg1"/>
                </a:solidFill>
                <a:latin typeface="Arial Black" pitchFamily="34" charset="0"/>
                <a:ea typeface="+mn-ea"/>
              </a:rPr>
              <a:t>时间</a:t>
            </a:r>
            <a:endParaRPr lang="en-US" altLang="zh-CN" sz="4300" dirty="0">
              <a:solidFill>
                <a:schemeClr val="bg1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505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6686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4"/>
          <p:cNvSpPr txBox="1">
            <a:spLocks/>
          </p:cNvSpPr>
          <p:nvPr userDrawn="1"/>
        </p:nvSpPr>
        <p:spPr>
          <a:xfrm>
            <a:off x="239598" y="6434041"/>
            <a:ext cx="4324981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深入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JVM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内核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——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原理、诊断与优化    讲师 </a:t>
            </a: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葛一鸣</a:t>
            </a:r>
            <a:endParaRPr lang="en-US" altLang="zh-CN" sz="1200" baseline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主页 </a:t>
            </a:r>
            <a:r>
              <a:rPr lang="en-US" altLang="zh-CN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http://www.uucode.net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059" name="组合 18"/>
          <p:cNvGrpSpPr>
            <a:grpSpLocks/>
          </p:cNvGrpSpPr>
          <p:nvPr userDrawn="1"/>
        </p:nvGrpSpPr>
        <p:grpSpPr bwMode="auto">
          <a:xfrm>
            <a:off x="0" y="6238756"/>
            <a:ext cx="12204700" cy="288099"/>
            <a:chOff x="0" y="6237942"/>
            <a:chExt cx="9144000" cy="287130"/>
          </a:xfrm>
        </p:grpSpPr>
        <p:cxnSp>
          <p:nvCxnSpPr>
            <p:cNvPr id="20" name="直接连接符 19"/>
            <p:cNvCxnSpPr>
              <a:endCxn id="27" idx="1"/>
            </p:cNvCxnSpPr>
            <p:nvPr userDrawn="1"/>
          </p:nvCxnSpPr>
          <p:spPr>
            <a:xfrm>
              <a:off x="0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347864" y="6237942"/>
              <a:ext cx="2448272" cy="28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3"/>
            </p:cNvCxnSpPr>
            <p:nvPr userDrawn="1"/>
          </p:nvCxnSpPr>
          <p:spPr>
            <a:xfrm>
              <a:off x="5796136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202" name="Picture 2" descr="炼数成金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98694" y="117426"/>
            <a:ext cx="2400300" cy="10287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2" r:id="rId2"/>
    <p:sldLayoutId id="2147483723" r:id="rId3"/>
    <p:sldLayoutId id="2147483724" r:id="rId4"/>
    <p:sldLayoutId id="2147483725" r:id="rId5"/>
    <p:sldLayoutId id="214748372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544662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10893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633987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2178649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408497" indent="-408497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itchFamily="2" charset="2"/>
        <a:buChar char="u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885076" indent="-340414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1656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6318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450981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643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305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68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630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66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325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98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4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31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974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63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29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du.dataguru.c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816263" y="5302437"/>
            <a:ext cx="10668285" cy="844324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dirty="0"/>
              <a:t>深入</a:t>
            </a:r>
            <a:r>
              <a:rPr lang="en-US" altLang="zh-CN" dirty="0"/>
              <a:t>JVM</a:t>
            </a:r>
            <a:r>
              <a:rPr lang="zh-CN" altLang="en-US" dirty="0"/>
              <a:t>内核</a:t>
            </a:r>
            <a:r>
              <a:rPr lang="en-US" altLang="zh-CN" dirty="0"/>
              <a:t>——</a:t>
            </a:r>
            <a:r>
              <a:rPr lang="zh-CN" altLang="en-US" dirty="0"/>
              <a:t>原理、诊断与</a:t>
            </a:r>
            <a:r>
              <a:rPr lang="zh-CN" altLang="en-US" dirty="0" smtClean="0"/>
              <a:t>优化  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周</a:t>
            </a:r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934" y="1485578"/>
            <a:ext cx="7560840" cy="363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轻量级</a:t>
            </a:r>
            <a:r>
              <a:rPr lang="zh-CN" altLang="en-US" dirty="0" smtClean="0"/>
              <a:t>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普通的锁处理性能不够理想，轻量级锁是一种快速的锁定方法。</a:t>
            </a:r>
            <a:endParaRPr lang="en-US" altLang="zh-CN" dirty="0" smtClean="0"/>
          </a:p>
          <a:p>
            <a:r>
              <a:rPr lang="zh-CN" altLang="en-US" dirty="0" smtClean="0"/>
              <a:t>如果对象没有被锁定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将对象头的</a:t>
            </a:r>
            <a:r>
              <a:rPr lang="en-US" altLang="zh-CN" dirty="0" smtClean="0"/>
              <a:t>Mark</a:t>
            </a:r>
            <a:r>
              <a:rPr lang="zh-CN" altLang="en-US" dirty="0" smtClean="0"/>
              <a:t>指针保存到锁对象中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将对象头设置为指向锁的指针（在线程栈空间中）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61790" y="3573810"/>
            <a:ext cx="8784976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lock-&gt;</a:t>
            </a:r>
            <a:r>
              <a:rPr lang="en-US" altLang="zh-CN" dirty="0" err="1"/>
              <a:t>set_displaced_header</a:t>
            </a:r>
            <a:r>
              <a:rPr lang="en-US" altLang="zh-CN" dirty="0"/>
              <a:t>(mark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 if (mark == (</a:t>
            </a:r>
            <a:r>
              <a:rPr lang="en-US" altLang="zh-CN" dirty="0" err="1"/>
              <a:t>markOop</a:t>
            </a:r>
            <a:r>
              <a:rPr lang="en-US" altLang="zh-CN" dirty="0"/>
              <a:t>) Atomic::</a:t>
            </a:r>
            <a:r>
              <a:rPr lang="en-US" altLang="zh-CN" dirty="0" err="1"/>
              <a:t>cmpxchg_ptr</a:t>
            </a:r>
            <a:r>
              <a:rPr lang="en-US" altLang="zh-CN" dirty="0"/>
              <a:t>(lock, </a:t>
            </a:r>
            <a:r>
              <a:rPr lang="en-US" altLang="zh-CN" dirty="0" err="1"/>
              <a:t>obj</a:t>
            </a:r>
            <a:r>
              <a:rPr lang="en-US" altLang="zh-CN" dirty="0"/>
              <a:t>()-&gt;</a:t>
            </a:r>
            <a:r>
              <a:rPr lang="en-US" altLang="zh-CN" dirty="0" err="1"/>
              <a:t>mark_addr</a:t>
            </a:r>
            <a:r>
              <a:rPr lang="en-US" altLang="zh-CN" dirty="0"/>
              <a:t>(), mark)) {</a:t>
            </a:r>
          </a:p>
          <a:p>
            <a:r>
              <a:rPr lang="en-US" altLang="zh-CN" dirty="0"/>
              <a:t>      TEVENT (</a:t>
            </a:r>
            <a:r>
              <a:rPr lang="en-US" altLang="zh-CN" dirty="0" err="1"/>
              <a:t>slow_enter</a:t>
            </a:r>
            <a:r>
              <a:rPr lang="en-US" altLang="zh-CN" dirty="0"/>
              <a:t>: release </a:t>
            </a:r>
            <a:r>
              <a:rPr lang="en-US" altLang="zh-CN" dirty="0" err="1"/>
              <a:t>stacklock</a:t>
            </a:r>
            <a:r>
              <a:rPr lang="en-US" altLang="zh-CN" dirty="0"/>
              <a:t>) ;</a:t>
            </a:r>
          </a:p>
          <a:p>
            <a:r>
              <a:rPr lang="en-US" altLang="zh-CN" dirty="0"/>
              <a:t>      return 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1027" y="5590034"/>
            <a:ext cx="87849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lock</a:t>
            </a:r>
            <a:r>
              <a:rPr lang="zh-CN" altLang="en-US" dirty="0" smtClean="0"/>
              <a:t>位于线程栈中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0453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轻量级锁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如果轻量级锁失败，表示存在竞争，升级为重量级锁（常规锁）</a:t>
            </a:r>
            <a:endParaRPr lang="en-US" altLang="zh-CN" dirty="0" smtClean="0"/>
          </a:p>
          <a:p>
            <a:r>
              <a:rPr lang="zh-CN" altLang="en-US" dirty="0" smtClean="0"/>
              <a:t>在没有锁竞争的前提下，减少传统锁使用</a:t>
            </a:r>
            <a:r>
              <a:rPr lang="en-US" altLang="zh-CN" dirty="0" smtClean="0"/>
              <a:t>OS</a:t>
            </a:r>
            <a:r>
              <a:rPr lang="zh-CN" altLang="en-US" dirty="0" smtClean="0"/>
              <a:t>互斥量产生的性能损耗</a:t>
            </a:r>
            <a:endParaRPr lang="en-US" altLang="zh-CN" dirty="0" smtClean="0"/>
          </a:p>
          <a:p>
            <a:r>
              <a:rPr lang="zh-CN" altLang="en-US" dirty="0" smtClean="0"/>
              <a:t>在竞争</a:t>
            </a:r>
            <a:r>
              <a:rPr lang="zh-CN" altLang="en-US" dirty="0"/>
              <a:t>激烈时，</a:t>
            </a:r>
            <a:r>
              <a:rPr lang="zh-CN" altLang="en-US" dirty="0" smtClean="0"/>
              <a:t>轻量级锁会多做很多额外操作，导致性能下降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338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自旋锁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当竞争存在时，如果线程可以很快获得锁，那么可以不在</a:t>
            </a:r>
            <a:r>
              <a:rPr lang="en-US" altLang="zh-CN" dirty="0" smtClean="0"/>
              <a:t>OS</a:t>
            </a:r>
            <a:r>
              <a:rPr lang="zh-CN" altLang="en-US" dirty="0" smtClean="0"/>
              <a:t>层挂起线程，让线程做几个空操作（自旋）</a:t>
            </a:r>
            <a:endParaRPr lang="en-US" altLang="zh-CN" dirty="0" smtClean="0"/>
          </a:p>
          <a:p>
            <a:r>
              <a:rPr lang="en-US" altLang="zh-CN" dirty="0" smtClean="0"/>
              <a:t>JDK1.6</a:t>
            </a:r>
            <a:r>
              <a:rPr lang="zh-CN" altLang="en-US" dirty="0" smtClean="0"/>
              <a:t>中</a:t>
            </a:r>
            <a:r>
              <a:rPr lang="en-US" altLang="zh-CN" dirty="0" smtClean="0"/>
              <a:t>-XX:+</a:t>
            </a:r>
            <a:r>
              <a:rPr lang="en-US" altLang="zh-CN" dirty="0" err="1" smtClean="0"/>
              <a:t>UseSpinning</a:t>
            </a:r>
            <a:r>
              <a:rPr lang="zh-CN" altLang="en-US" dirty="0" smtClean="0"/>
              <a:t>开启</a:t>
            </a:r>
            <a:endParaRPr lang="en-US" altLang="zh-CN" dirty="0" smtClean="0"/>
          </a:p>
          <a:p>
            <a:r>
              <a:rPr lang="en-US" altLang="zh-CN" dirty="0" smtClean="0"/>
              <a:t>JDK1.7</a:t>
            </a:r>
            <a:r>
              <a:rPr lang="zh-CN" altLang="en-US" dirty="0" smtClean="0"/>
              <a:t>中，去掉此参数，改为内置实现</a:t>
            </a:r>
            <a:endParaRPr lang="en-US" altLang="zh-CN" dirty="0" smtClean="0"/>
          </a:p>
          <a:p>
            <a:r>
              <a:rPr lang="zh-CN" altLang="en-US" dirty="0" smtClean="0"/>
              <a:t>如果同步块很长，自旋失败，会降低系统性能</a:t>
            </a:r>
            <a:endParaRPr lang="en-US" altLang="zh-CN" dirty="0" smtClean="0"/>
          </a:p>
          <a:p>
            <a:r>
              <a:rPr lang="zh-CN" altLang="en-US" dirty="0" smtClean="0"/>
              <a:t>如果同步块很短，自旋成功，节省线程挂起切换时间</a:t>
            </a:r>
            <a:r>
              <a:rPr lang="zh-CN" altLang="en-US" dirty="0"/>
              <a:t>，提升系统性能</a:t>
            </a:r>
          </a:p>
        </p:txBody>
      </p:sp>
    </p:spTree>
    <p:extLst>
      <p:ext uri="{BB962C8B-B14F-4D97-AF65-F5344CB8AC3E}">
        <p14:creationId xmlns:p14="http://schemas.microsoft.com/office/powerpoint/2010/main" val="77404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偏向锁，轻量级锁，自旋锁总结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语言层面的锁优化方法</a:t>
            </a:r>
            <a:endParaRPr lang="en-US" altLang="zh-CN" dirty="0" smtClean="0"/>
          </a:p>
          <a:p>
            <a:r>
              <a:rPr lang="zh-CN" altLang="en-US" dirty="0"/>
              <a:t>内置</a:t>
            </a:r>
            <a:r>
              <a:rPr lang="zh-CN" altLang="en-US" dirty="0" smtClean="0"/>
              <a:t>于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中的获取锁的优化方法和获取锁的步骤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偏向锁可用会先尝试偏向锁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轻量级锁可用会先尝试轻量级锁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以上都失败，尝试自旋锁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再失败，尝试普通锁，使用</a:t>
            </a:r>
            <a:r>
              <a:rPr lang="en-US" altLang="zh-CN" dirty="0" smtClean="0"/>
              <a:t>OS</a:t>
            </a:r>
            <a:r>
              <a:rPr lang="zh-CN" altLang="en-US" dirty="0" smtClean="0"/>
              <a:t>互斥量在操作系统层挂起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减少锁持有</a:t>
            </a:r>
            <a:r>
              <a:rPr lang="zh-CN" altLang="en-US" dirty="0" smtClean="0"/>
              <a:t>时间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5726" y="1341562"/>
            <a:ext cx="489654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synchronized void </a:t>
            </a:r>
            <a:r>
              <a:rPr lang="en-US" altLang="zh-CN" dirty="0" err="1"/>
              <a:t>syncMethod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	othercode1();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mutextMethod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othercode2();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65697" y="1341562"/>
            <a:ext cx="396044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void syncMethod2(){</a:t>
            </a:r>
            <a:endParaRPr lang="zh-CN" altLang="zh-CN" dirty="0"/>
          </a:p>
          <a:p>
            <a:r>
              <a:rPr lang="en-US" altLang="zh-CN" dirty="0"/>
              <a:t>	othercode1();</a:t>
            </a:r>
            <a:endParaRPr lang="zh-CN" altLang="zh-CN" dirty="0"/>
          </a:p>
          <a:p>
            <a:r>
              <a:rPr lang="en-US" altLang="zh-CN" dirty="0"/>
              <a:t>	synchronized(this){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mutextMethod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	othercode2();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5742310" y="2080226"/>
            <a:ext cx="1008112" cy="41549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68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减小锁粒度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将大对象，拆成小对象，大大增加并行度，降低锁竞争</a:t>
            </a:r>
            <a:endParaRPr lang="en-US" altLang="zh-CN" dirty="0" smtClean="0"/>
          </a:p>
          <a:p>
            <a:r>
              <a:rPr lang="zh-CN" altLang="en-US" dirty="0"/>
              <a:t>偏向</a:t>
            </a:r>
            <a:r>
              <a:rPr lang="zh-CN" altLang="en-US" dirty="0" smtClean="0"/>
              <a:t>锁，轻量级锁成功率提高</a:t>
            </a:r>
            <a:endParaRPr lang="en-US" altLang="zh-CN" dirty="0" smtClean="0"/>
          </a:p>
          <a:p>
            <a:r>
              <a:rPr lang="en-US" altLang="zh-CN" dirty="0" err="1" smtClean="0"/>
              <a:t>ConcurrentHashMap</a:t>
            </a:r>
            <a:endParaRPr lang="en-US" altLang="zh-CN" dirty="0" smtClean="0"/>
          </a:p>
          <a:p>
            <a:r>
              <a:rPr lang="en-US" altLang="zh-CN" dirty="0" err="1" smtClean="0"/>
              <a:t>HashMap</a:t>
            </a:r>
            <a:r>
              <a:rPr lang="zh-CN" altLang="en-US" dirty="0" smtClean="0"/>
              <a:t>的同步实现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Collections</a:t>
            </a:r>
            <a:r>
              <a:rPr lang="en-US" altLang="zh-CN" dirty="0" err="1"/>
              <a:t>.</a:t>
            </a:r>
            <a:r>
              <a:rPr lang="en-US" altLang="zh-CN" dirty="0" err="1" smtClean="0"/>
              <a:t>synchronizedMap</a:t>
            </a:r>
            <a:r>
              <a:rPr lang="en-US" altLang="zh-CN" dirty="0" smtClean="0"/>
              <a:t>(Map&lt;K,V</a:t>
            </a:r>
            <a:r>
              <a:rPr lang="en-US" altLang="zh-CN" dirty="0"/>
              <a:t>&gt; m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返回</a:t>
            </a:r>
            <a:r>
              <a:rPr lang="en-US" altLang="zh-CN" dirty="0" err="1" smtClean="0"/>
              <a:t>SynchronizedMap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37854" y="4149874"/>
            <a:ext cx="5599482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/>
              <a:t> public V get(Object key) {</a:t>
            </a:r>
          </a:p>
          <a:p>
            <a:r>
              <a:rPr lang="en-US" altLang="zh-CN" sz="1600" dirty="0"/>
              <a:t>            synchronized (</a:t>
            </a:r>
            <a:r>
              <a:rPr lang="en-US" altLang="zh-CN" sz="1600" dirty="0" err="1"/>
              <a:t>mutex</a:t>
            </a:r>
            <a:r>
              <a:rPr lang="en-US" altLang="zh-CN" sz="1600" dirty="0"/>
              <a:t>) {return </a:t>
            </a:r>
            <a:r>
              <a:rPr lang="en-US" altLang="zh-CN" sz="1600" dirty="0" err="1"/>
              <a:t>m.get</a:t>
            </a:r>
            <a:r>
              <a:rPr lang="en-US" altLang="zh-CN" sz="1600" dirty="0"/>
              <a:t>(key);}</a:t>
            </a:r>
          </a:p>
          <a:p>
            <a:r>
              <a:rPr lang="zh-CN" altLang="en-US" sz="1600" dirty="0"/>
              <a:t>        </a:t>
            </a:r>
            <a:r>
              <a:rPr lang="en-US" altLang="zh-CN" sz="1600" dirty="0" smtClean="0"/>
              <a:t>}</a:t>
            </a:r>
            <a:endParaRPr lang="zh-CN" altLang="en-US" sz="1600" dirty="0"/>
          </a:p>
          <a:p>
            <a:r>
              <a:rPr lang="en-US" altLang="zh-CN" sz="1600" dirty="0" smtClean="0"/>
              <a:t>public </a:t>
            </a:r>
            <a:r>
              <a:rPr lang="en-US" altLang="zh-CN" sz="1600" dirty="0"/>
              <a:t>V put(K key, V value) {</a:t>
            </a:r>
          </a:p>
          <a:p>
            <a:r>
              <a:rPr lang="en-US" altLang="zh-CN" sz="1600" dirty="0"/>
              <a:t>            synchronized (</a:t>
            </a:r>
            <a:r>
              <a:rPr lang="en-US" altLang="zh-CN" sz="1600" dirty="0" err="1"/>
              <a:t>mutex</a:t>
            </a:r>
            <a:r>
              <a:rPr lang="en-US" altLang="zh-CN" sz="1600" dirty="0"/>
              <a:t>) {return </a:t>
            </a:r>
            <a:r>
              <a:rPr lang="en-US" altLang="zh-CN" sz="1600" dirty="0" err="1"/>
              <a:t>m.put</a:t>
            </a:r>
            <a:r>
              <a:rPr lang="en-US" altLang="zh-CN" sz="1600" dirty="0"/>
              <a:t>(key, value);}</a:t>
            </a:r>
          </a:p>
          <a:p>
            <a:r>
              <a:rPr lang="en-US" altLang="zh-CN" sz="1600" dirty="0" smtClean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475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减小锁粒度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ConcurrentHashMap</a:t>
            </a:r>
            <a:r>
              <a:rPr lang="en-US" altLang="zh-CN" dirty="0" smtClean="0"/>
              <a:t>	</a:t>
            </a:r>
          </a:p>
          <a:p>
            <a:pPr lvl="1"/>
            <a:r>
              <a:rPr lang="zh-CN" altLang="en-US" dirty="0" smtClean="0"/>
              <a:t>若干个</a:t>
            </a:r>
            <a:r>
              <a:rPr lang="en-US" altLang="zh-CN" dirty="0"/>
              <a:t>Segment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Segment&lt;K,V</a:t>
            </a:r>
            <a:r>
              <a:rPr lang="en-US" altLang="zh-CN" dirty="0"/>
              <a:t>&gt;[] </a:t>
            </a:r>
            <a:r>
              <a:rPr lang="en-US" altLang="zh-CN" dirty="0" smtClean="0"/>
              <a:t>segments</a:t>
            </a:r>
          </a:p>
          <a:p>
            <a:pPr lvl="1"/>
            <a:r>
              <a:rPr lang="en-US" altLang="zh-CN" dirty="0" smtClean="0"/>
              <a:t>Segment</a:t>
            </a:r>
            <a:r>
              <a:rPr lang="zh-CN" altLang="en-US" dirty="0" smtClean="0"/>
              <a:t>中维护</a:t>
            </a:r>
            <a:r>
              <a:rPr lang="en-US" altLang="zh-CN" dirty="0" err="1" smtClean="0"/>
              <a:t>HashEntry</a:t>
            </a:r>
            <a:r>
              <a:rPr lang="en-US" altLang="zh-CN" dirty="0" smtClean="0"/>
              <a:t>&lt;K,V&gt;</a:t>
            </a:r>
          </a:p>
          <a:p>
            <a:pPr lvl="1"/>
            <a:r>
              <a:rPr lang="en-US" altLang="zh-CN" dirty="0" smtClean="0"/>
              <a:t>put</a:t>
            </a:r>
            <a:r>
              <a:rPr lang="zh-CN" altLang="en-US" dirty="0" smtClean="0"/>
              <a:t>操作时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先定位到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，锁定一个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，执行</a:t>
            </a:r>
            <a:r>
              <a:rPr lang="en-US" altLang="zh-CN" dirty="0" smtClean="0"/>
              <a:t>put</a:t>
            </a:r>
          </a:p>
          <a:p>
            <a:r>
              <a:rPr lang="zh-CN" altLang="en-US" dirty="0" smtClean="0"/>
              <a:t>在减小锁粒度后，</a:t>
            </a:r>
            <a:r>
              <a:rPr lang="en-US" altLang="zh-CN" dirty="0"/>
              <a:t> </a:t>
            </a:r>
            <a:r>
              <a:rPr lang="en-US" altLang="zh-CN" dirty="0" err="1" smtClean="0"/>
              <a:t>ConcurrentHashMap</a:t>
            </a:r>
            <a:r>
              <a:rPr lang="zh-CN" altLang="en-US" dirty="0" smtClean="0"/>
              <a:t>允许若干个线程同时进入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305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减小锁粒度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1790" y="3141762"/>
            <a:ext cx="946925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减少锁粒度后，可能会带来什么负面影响呢？以</a:t>
            </a:r>
            <a:r>
              <a:rPr lang="en-US" altLang="zh-CN" dirty="0" err="1" smtClean="0"/>
              <a:t>ConcurrentHashMap</a:t>
            </a:r>
            <a:r>
              <a:rPr lang="zh-CN" altLang="en-US" dirty="0" smtClean="0"/>
              <a:t>为例，说明分割为多个</a:t>
            </a:r>
            <a:endParaRPr lang="en-US" altLang="zh-CN" dirty="0" smtClean="0"/>
          </a:p>
          <a:p>
            <a:r>
              <a:rPr lang="en-US" altLang="zh-CN" dirty="0" smtClean="0"/>
              <a:t>Segment</a:t>
            </a:r>
            <a:r>
              <a:rPr lang="zh-CN" altLang="en-US" dirty="0" smtClean="0"/>
              <a:t>后，在什么情况下，会有性能损耗？</a:t>
            </a:r>
            <a:endParaRPr lang="zh-CN" altLang="en-US" dirty="0"/>
          </a:p>
        </p:txBody>
      </p:sp>
      <p:sp>
        <p:nvSpPr>
          <p:cNvPr id="5" name="动作按钮: 帮助 4">
            <a:hlinkClick r:id="" action="ppaction://noaction" highlightClick="1"/>
          </p:cNvPr>
          <p:cNvSpPr/>
          <p:nvPr/>
        </p:nvSpPr>
        <p:spPr>
          <a:xfrm>
            <a:off x="1061790" y="2308683"/>
            <a:ext cx="720080" cy="648072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79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</a:t>
            </a:r>
            <a:r>
              <a:rPr lang="zh-CN" altLang="en-US" dirty="0" smtClean="0"/>
              <a:t>分离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根据功能进行锁分离</a:t>
            </a:r>
            <a:endParaRPr lang="en-US" altLang="zh-CN" dirty="0" smtClean="0"/>
          </a:p>
          <a:p>
            <a:r>
              <a:rPr lang="en-US" altLang="zh-CN" dirty="0" err="1" smtClean="0"/>
              <a:t>ReadWriteLock</a:t>
            </a:r>
            <a:endParaRPr lang="en-US" altLang="zh-CN" dirty="0" smtClean="0"/>
          </a:p>
          <a:p>
            <a:r>
              <a:rPr lang="zh-CN" altLang="en-US" dirty="0" smtClean="0"/>
              <a:t>读多写少的情况，</a:t>
            </a:r>
            <a:r>
              <a:rPr lang="zh-CN" altLang="en-US" smtClean="0"/>
              <a:t>可以提高性能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887736"/>
              </p:ext>
            </p:extLst>
          </p:nvPr>
        </p:nvGraphicFramePr>
        <p:xfrm>
          <a:off x="2069902" y="3141762"/>
          <a:ext cx="6113770" cy="151216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664840"/>
                <a:gridCol w="2920128"/>
                <a:gridCol w="1528802"/>
              </a:tblGrid>
              <a:tr h="5040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zh-CN" sz="1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读锁</a:t>
                      </a:r>
                      <a:endParaRPr lang="zh-CN" sz="1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写锁</a:t>
                      </a:r>
                      <a:endParaRPr lang="zh-CN" sz="1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04056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读锁</a:t>
                      </a:r>
                      <a:endParaRPr lang="zh-CN" sz="1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可访问</a:t>
                      </a:r>
                      <a:endParaRPr lang="zh-CN" sz="1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不可访问</a:t>
                      </a:r>
                      <a:endParaRPr lang="zh-CN" sz="1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04056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写锁</a:t>
                      </a:r>
                      <a:endParaRPr lang="zh-CN" sz="1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不可访问</a:t>
                      </a:r>
                      <a:endParaRPr lang="zh-CN" sz="1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不可访问</a:t>
                      </a:r>
                      <a:endParaRPr lang="zh-CN" sz="1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27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锁分离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读写分离思想可以延伸，只要操作互不影响，锁就可以分离</a:t>
            </a:r>
            <a:endParaRPr lang="en-US" altLang="zh-CN" dirty="0" smtClean="0"/>
          </a:p>
          <a:p>
            <a:r>
              <a:rPr lang="en-US" altLang="zh-CN" dirty="0" err="1" smtClean="0"/>
              <a:t>LinkedBlockingQueue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队列</a:t>
            </a:r>
            <a:endParaRPr lang="en-US" altLang="zh-CN" dirty="0" smtClean="0"/>
          </a:p>
          <a:p>
            <a:pPr lvl="1"/>
            <a:r>
              <a:rPr lang="zh-CN" altLang="en-US" dirty="0"/>
              <a:t>链表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2849245" y="3442370"/>
            <a:ext cx="5372443" cy="1158849"/>
            <a:chOff x="2849245" y="3442370"/>
            <a:chExt cx="5372443" cy="1158849"/>
          </a:xfrm>
        </p:grpSpPr>
        <p:sp>
          <p:nvSpPr>
            <p:cNvPr id="13" name="矩形 12"/>
            <p:cNvSpPr/>
            <p:nvPr/>
          </p:nvSpPr>
          <p:spPr>
            <a:xfrm>
              <a:off x="2849245" y="3442370"/>
              <a:ext cx="760527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take</a:t>
              </a:r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177724" y="3479500"/>
              <a:ext cx="5043964" cy="1121719"/>
              <a:chOff x="2749536" y="3214140"/>
              <a:chExt cx="5043964" cy="1121719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2749536" y="3687787"/>
                <a:ext cx="4715486" cy="648072"/>
                <a:chOff x="2178952" y="3801649"/>
                <a:chExt cx="4715486" cy="648072"/>
              </a:xfrm>
            </p:grpSpPr>
            <p:grpSp>
              <p:nvGrpSpPr>
                <p:cNvPr id="9" name="组合 8"/>
                <p:cNvGrpSpPr/>
                <p:nvPr/>
              </p:nvGrpSpPr>
              <p:grpSpPr>
                <a:xfrm>
                  <a:off x="2645966" y="3801649"/>
                  <a:ext cx="3744416" cy="648072"/>
                  <a:chOff x="1493838" y="3892285"/>
                  <a:chExt cx="3744416" cy="648072"/>
                </a:xfrm>
              </p:grpSpPr>
              <p:sp>
                <p:nvSpPr>
                  <p:cNvPr id="5" name="矩形 4"/>
                  <p:cNvSpPr/>
                  <p:nvPr/>
                </p:nvSpPr>
                <p:spPr>
                  <a:xfrm>
                    <a:off x="1493838" y="3892285"/>
                    <a:ext cx="936104" cy="6480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A</a:t>
                    </a:r>
                    <a:endParaRPr lang="zh-CN" altLang="en-US" dirty="0"/>
                  </a:p>
                </p:txBody>
              </p:sp>
              <p:sp>
                <p:nvSpPr>
                  <p:cNvPr id="6" name="矩形 5"/>
                  <p:cNvSpPr/>
                  <p:nvPr/>
                </p:nvSpPr>
                <p:spPr>
                  <a:xfrm>
                    <a:off x="2429942" y="3892285"/>
                    <a:ext cx="936104" cy="6480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B</a:t>
                    </a:r>
                    <a:endParaRPr lang="zh-CN" altLang="en-US" dirty="0"/>
                  </a:p>
                </p:txBody>
              </p:sp>
              <p:sp>
                <p:nvSpPr>
                  <p:cNvPr id="7" name="矩形 6"/>
                  <p:cNvSpPr/>
                  <p:nvPr/>
                </p:nvSpPr>
                <p:spPr>
                  <a:xfrm>
                    <a:off x="3366046" y="3892285"/>
                    <a:ext cx="936104" cy="6480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C</a:t>
                    </a:r>
                    <a:endParaRPr lang="zh-CN" altLang="en-US" dirty="0"/>
                  </a:p>
                </p:txBody>
              </p:sp>
              <p:sp>
                <p:nvSpPr>
                  <p:cNvPr id="8" name="矩形 7"/>
                  <p:cNvSpPr/>
                  <p:nvPr/>
                </p:nvSpPr>
                <p:spPr>
                  <a:xfrm>
                    <a:off x="4302150" y="3892285"/>
                    <a:ext cx="936104" cy="6480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D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10" name="右箭头 9"/>
                <p:cNvSpPr/>
                <p:nvPr/>
              </p:nvSpPr>
              <p:spPr>
                <a:xfrm rot="10800000">
                  <a:off x="2178952" y="4034115"/>
                  <a:ext cx="432048" cy="24021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右箭头 10"/>
                <p:cNvSpPr/>
                <p:nvPr/>
              </p:nvSpPr>
              <p:spPr>
                <a:xfrm rot="10800000">
                  <a:off x="6462390" y="4034116"/>
                  <a:ext cx="432048" cy="24021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4" name="矩形 13"/>
              <p:cNvSpPr/>
              <p:nvPr/>
            </p:nvSpPr>
            <p:spPr>
              <a:xfrm>
                <a:off x="7032973" y="3214140"/>
                <a:ext cx="760527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put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225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法律声明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429081"/>
            <a:ext cx="10970424" cy="4809652"/>
          </a:xfrm>
        </p:spPr>
        <p:txBody>
          <a:bodyPr/>
          <a:lstStyle/>
          <a:p>
            <a:pPr>
              <a:buNone/>
            </a:pPr>
            <a:r>
              <a:rPr lang="en-US" altLang="zh-CN" sz="3300" b="1" dirty="0" smtClean="0">
                <a:solidFill>
                  <a:srgbClr val="FF0000"/>
                </a:solidFill>
              </a:rPr>
              <a:t>【</a:t>
            </a:r>
            <a:r>
              <a:rPr lang="zh-CN" altLang="en-US" sz="3300" b="1" dirty="0" smtClean="0">
                <a:solidFill>
                  <a:srgbClr val="FF0000"/>
                </a:solidFill>
              </a:rPr>
              <a:t>声明</a:t>
            </a:r>
            <a:r>
              <a:rPr lang="en-US" altLang="zh-CN" sz="3300" b="1" dirty="0" smtClean="0">
                <a:solidFill>
                  <a:srgbClr val="FF0000"/>
                </a:solidFill>
              </a:rPr>
              <a:t>】</a:t>
            </a:r>
            <a:r>
              <a:rPr lang="zh-CN" altLang="en-US" sz="3300" b="1" dirty="0" smtClean="0"/>
              <a:t>本视频和幻灯片为炼数成金网络课程的教学资料，所有资料只能在课程内使用，不得在课程以外范围散播，违者将可能被追究法律和经济责任。</a:t>
            </a:r>
            <a:endParaRPr lang="en-US" altLang="zh-CN" sz="3300" b="1" dirty="0" smtClean="0"/>
          </a:p>
          <a:p>
            <a:pPr>
              <a:buNone/>
            </a:pPr>
            <a:r>
              <a:rPr lang="zh-CN" altLang="en-US" sz="3300" b="1" dirty="0" smtClean="0">
                <a:solidFill>
                  <a:srgbClr val="003399"/>
                </a:solidFill>
              </a:rPr>
              <a:t>课程详情访问炼数成金培训网站</a:t>
            </a:r>
            <a:endParaRPr lang="en-US" altLang="zh-CN" sz="3300" b="1" dirty="0" smtClean="0">
              <a:solidFill>
                <a:srgbClr val="003399"/>
              </a:solidFill>
            </a:endParaRPr>
          </a:p>
          <a:p>
            <a:pPr>
              <a:buNone/>
            </a:pPr>
            <a:r>
              <a:rPr lang="en-US" altLang="zh-CN" sz="3300" b="1" dirty="0" smtClean="0">
                <a:solidFill>
                  <a:srgbClr val="FF0000"/>
                </a:solidFill>
                <a:hlinkClick r:id="rId3"/>
              </a:rPr>
              <a:t>http://edu.dataguru.cn</a:t>
            </a:r>
            <a:endParaRPr lang="en-US" altLang="zh-CN" sz="33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锁粗化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常情况下，为了保证多线程间的有效并发，会要求每个线程持有锁的时间尽量短，即在使用完公共资源后，应该立即释放锁。只有这样，等待在这个锁上的其他线程才能尽早的获得资源执行任务。但是，凡事都有一个度，如果对同一个锁不停的进行请求、同步和释放，其本身也会消耗系统宝贵的资源，反而不利于性能的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43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锁粗化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3718" y="1197546"/>
            <a:ext cx="6083717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public void </a:t>
            </a:r>
            <a:r>
              <a:rPr lang="en-US" altLang="zh-CN" dirty="0" err="1"/>
              <a:t>demoMethod</a:t>
            </a:r>
            <a:r>
              <a:rPr lang="en-US" altLang="zh-CN" dirty="0"/>
              <a:t>(){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b="1" dirty="0"/>
              <a:t>synchronized(lock)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	//do </a:t>
            </a:r>
            <a:r>
              <a:rPr lang="en-US" altLang="zh-CN" dirty="0" err="1"/>
              <a:t>sth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	//</a:t>
            </a:r>
            <a:r>
              <a:rPr lang="zh-CN" altLang="zh-CN" dirty="0"/>
              <a:t>做其他不需要的同步的工作，但能很快执行完毕</a:t>
            </a:r>
          </a:p>
          <a:p>
            <a:r>
              <a:rPr lang="en-US" altLang="zh-CN" dirty="0"/>
              <a:t>	</a:t>
            </a:r>
            <a:r>
              <a:rPr lang="en-US" altLang="zh-CN" b="1" dirty="0"/>
              <a:t>synchronized(lock)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	//do </a:t>
            </a:r>
            <a:r>
              <a:rPr lang="en-US" altLang="zh-CN" dirty="0" err="1"/>
              <a:t>sth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18174" y="3789834"/>
            <a:ext cx="718247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public void </a:t>
            </a:r>
            <a:r>
              <a:rPr lang="en-US" altLang="zh-CN" dirty="0" err="1"/>
              <a:t>demoMethod</a:t>
            </a:r>
            <a:r>
              <a:rPr lang="en-US" altLang="zh-CN" dirty="0"/>
              <a:t>(){</a:t>
            </a:r>
            <a:endParaRPr lang="zh-CN" altLang="zh-CN" dirty="0"/>
          </a:p>
          <a:p>
            <a:r>
              <a:rPr lang="en-US" altLang="zh-CN" dirty="0"/>
              <a:t>		//</a:t>
            </a:r>
            <a:r>
              <a:rPr lang="zh-CN" altLang="zh-CN" dirty="0"/>
              <a:t>整合成一次锁请求</a:t>
            </a:r>
          </a:p>
          <a:p>
            <a:r>
              <a:rPr lang="en-US" altLang="zh-CN" dirty="0"/>
              <a:t>	</a:t>
            </a:r>
            <a:r>
              <a:rPr lang="en-US" altLang="zh-CN" b="1" dirty="0"/>
              <a:t>synchronized(lock)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	//do </a:t>
            </a:r>
            <a:r>
              <a:rPr lang="en-US" altLang="zh-CN" dirty="0" err="1"/>
              <a:t>sth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en-US" altLang="zh-CN" dirty="0"/>
              <a:t>		//</a:t>
            </a:r>
            <a:r>
              <a:rPr lang="zh-CN" altLang="zh-CN" dirty="0"/>
              <a:t>做其他不需要的同步的工作，但能很快执行完毕</a:t>
            </a:r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6" name="右箭头 5"/>
          <p:cNvSpPr/>
          <p:nvPr/>
        </p:nvSpPr>
        <p:spPr>
          <a:xfrm>
            <a:off x="6894438" y="2820244"/>
            <a:ext cx="1070955" cy="43204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12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锁粗化</a:t>
            </a:r>
          </a:p>
        </p:txBody>
      </p:sp>
      <p:sp>
        <p:nvSpPr>
          <p:cNvPr id="4" name="矩形 3"/>
          <p:cNvSpPr/>
          <p:nvPr/>
        </p:nvSpPr>
        <p:spPr>
          <a:xfrm>
            <a:off x="413718" y="1413570"/>
            <a:ext cx="610235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/>
              <a:t>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CIRCLE;i</a:t>
            </a:r>
            <a:r>
              <a:rPr lang="en-US" altLang="zh-CN" dirty="0"/>
              <a:t>++){</a:t>
            </a:r>
            <a:endParaRPr lang="zh-CN" altLang="zh-CN" dirty="0"/>
          </a:p>
          <a:p>
            <a:r>
              <a:rPr lang="en-US" altLang="zh-CN" dirty="0"/>
              <a:t>	synchronized(lock){</a:t>
            </a:r>
            <a:endParaRPr lang="zh-CN" altLang="zh-CN" dirty="0"/>
          </a:p>
          <a:p>
            <a:r>
              <a:rPr lang="en-US" altLang="zh-CN" dirty="0"/>
              <a:t>		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349822" y="4216321"/>
            <a:ext cx="610235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/>
              <a:t>synchronized(lock){</a:t>
            </a:r>
            <a:endParaRPr lang="zh-CN" altLang="zh-CN" dirty="0"/>
          </a:p>
          <a:p>
            <a:r>
              <a:rPr lang="en-US" altLang="zh-CN" dirty="0"/>
              <a:t>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CIRCLE;i</a:t>
            </a:r>
            <a:r>
              <a:rPr lang="en-US" altLang="zh-CN" dirty="0"/>
              <a:t>++){</a:t>
            </a:r>
            <a:endParaRPr lang="zh-CN" altLang="zh-CN" dirty="0"/>
          </a:p>
          <a:p>
            <a:r>
              <a:rPr lang="en-US" altLang="zh-CN" dirty="0"/>
              <a:t>		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6" name="右箭头 5"/>
          <p:cNvSpPr/>
          <p:nvPr/>
        </p:nvSpPr>
        <p:spPr>
          <a:xfrm rot="3531326">
            <a:off x="2816821" y="3357786"/>
            <a:ext cx="864096" cy="43204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88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锁消除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在即时编译器时，如果发现不可能被共享的对象，则可以消除这些对象的锁操作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734" y="1773610"/>
            <a:ext cx="7992888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 throws </a:t>
            </a:r>
            <a:r>
              <a:rPr lang="en-US" altLang="zh-CN" dirty="0" err="1"/>
              <a:t>InterruptedException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	long start = </a:t>
            </a:r>
            <a:r>
              <a:rPr lang="en-US" altLang="zh-CN" dirty="0" err="1"/>
              <a:t>System.currentTimeMillis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CIRCLE;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craeteStringBuffer</a:t>
            </a:r>
            <a:r>
              <a:rPr lang="en-US" altLang="zh-CN" dirty="0"/>
              <a:t>("JVM", "Diagnosis");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long </a:t>
            </a:r>
            <a:r>
              <a:rPr lang="en-US" altLang="zh-CN" dirty="0" err="1"/>
              <a:t>bufferCost</a:t>
            </a:r>
            <a:r>
              <a:rPr lang="en-US" altLang="zh-CN" dirty="0"/>
              <a:t> = </a:t>
            </a:r>
            <a:r>
              <a:rPr lang="en-US" altLang="zh-CN" dirty="0" err="1"/>
              <a:t>System.currentTimeMillis</a:t>
            </a:r>
            <a:r>
              <a:rPr lang="en-US" altLang="zh-CN" dirty="0"/>
              <a:t>() - start;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craeteStringBuffer</a:t>
            </a:r>
            <a:r>
              <a:rPr lang="en-US" altLang="zh-CN" dirty="0"/>
              <a:t>: " + </a:t>
            </a:r>
            <a:r>
              <a:rPr lang="en-US" altLang="zh-CN" dirty="0" err="1"/>
              <a:t>bufferCost</a:t>
            </a:r>
            <a:r>
              <a:rPr lang="en-US" altLang="zh-CN" dirty="0"/>
              <a:t> + " </a:t>
            </a:r>
            <a:r>
              <a:rPr lang="en-US" altLang="zh-CN" dirty="0" err="1"/>
              <a:t>ms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public static String </a:t>
            </a:r>
            <a:r>
              <a:rPr lang="en-US" altLang="zh-CN" dirty="0" err="1"/>
              <a:t>craeteStringBuffer</a:t>
            </a:r>
            <a:r>
              <a:rPr lang="en-US" altLang="zh-CN" dirty="0"/>
              <a:t>(String s1, String s2) 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StringBuffer</a:t>
            </a:r>
            <a:r>
              <a:rPr lang="en-US" altLang="zh-CN" dirty="0"/>
              <a:t> </a:t>
            </a:r>
            <a:r>
              <a:rPr lang="en-US" altLang="zh-CN" dirty="0" err="1"/>
              <a:t>sb</a:t>
            </a:r>
            <a:r>
              <a:rPr lang="en-US" altLang="zh-CN" dirty="0"/>
              <a:t> = new </a:t>
            </a:r>
            <a:r>
              <a:rPr lang="en-US" altLang="zh-CN" dirty="0" err="1"/>
              <a:t>StringBuffer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sb.append</a:t>
            </a:r>
            <a:r>
              <a:rPr lang="en-US" altLang="zh-CN" dirty="0"/>
              <a:t>(s1);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sb.append</a:t>
            </a:r>
            <a:r>
              <a:rPr lang="en-US" altLang="zh-CN" dirty="0"/>
              <a:t>(s2);</a:t>
            </a:r>
          </a:p>
          <a:p>
            <a:r>
              <a:rPr lang="en-US" altLang="zh-CN" dirty="0"/>
              <a:t>	return </a:t>
            </a:r>
            <a:r>
              <a:rPr lang="en-US" altLang="zh-CN" dirty="0" err="1"/>
              <a:t>sb.toString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94038" y="4900210"/>
            <a:ext cx="14761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同步操作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10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锁消除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732" y="1964909"/>
            <a:ext cx="60486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-server -XX:+</a:t>
            </a:r>
            <a:r>
              <a:rPr lang="en-US" altLang="zh-CN" dirty="0" err="1"/>
              <a:t>DoEscapeAnalysis</a:t>
            </a:r>
            <a:r>
              <a:rPr lang="en-US" altLang="zh-CN" dirty="0"/>
              <a:t> -XX</a:t>
            </a:r>
            <a:r>
              <a:rPr lang="en-US" altLang="zh-CN" dirty="0" smtClean="0"/>
              <a:t>:+</a:t>
            </a:r>
            <a:r>
              <a:rPr lang="en-US" altLang="zh-CN" dirty="0" err="1" smtClean="0"/>
              <a:t>EliminateLocks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5041" y="4005858"/>
            <a:ext cx="60486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-server -XX:+</a:t>
            </a:r>
            <a:r>
              <a:rPr lang="en-US" altLang="zh-CN" dirty="0" err="1"/>
              <a:t>DoEscapeAnalysis</a:t>
            </a:r>
            <a:r>
              <a:rPr lang="en-US" altLang="zh-CN" dirty="0"/>
              <a:t> -XX:-</a:t>
            </a:r>
            <a:r>
              <a:rPr lang="en-US" altLang="zh-CN" dirty="0" err="1"/>
              <a:t>EliminateLocks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5040" y="4725938"/>
            <a:ext cx="31410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createStringBuffer</a:t>
            </a:r>
            <a:r>
              <a:rPr lang="en-US" altLang="zh-CN" dirty="0"/>
              <a:t>: 254 </a:t>
            </a:r>
            <a:r>
              <a:rPr lang="en-US" altLang="zh-CN" dirty="0" err="1"/>
              <a:t>ms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7732" y="2493690"/>
            <a:ext cx="31410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createStringBuffer</a:t>
            </a:r>
            <a:r>
              <a:rPr lang="en-US" altLang="zh-CN" dirty="0"/>
              <a:t>: 187 </a:t>
            </a:r>
            <a:r>
              <a:rPr lang="en-US" altLang="zh-CN" dirty="0" err="1"/>
              <a:t>ms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8335" y="1300518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CIRCLE=</a:t>
            </a:r>
            <a:r>
              <a:rPr lang="en-US" altLang="zh-CN" dirty="0"/>
              <a:t> 2000000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26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锁是悲观的操作</a:t>
            </a:r>
            <a:endParaRPr lang="en-US" altLang="zh-CN" dirty="0" smtClean="0"/>
          </a:p>
          <a:p>
            <a:r>
              <a:rPr lang="zh-CN" altLang="en-US" dirty="0"/>
              <a:t>无</a:t>
            </a:r>
            <a:r>
              <a:rPr lang="zh-CN" altLang="en-US" dirty="0" smtClean="0"/>
              <a:t>锁是乐观的操作</a:t>
            </a:r>
            <a:endParaRPr lang="en-US" altLang="zh-CN" dirty="0" smtClean="0"/>
          </a:p>
          <a:p>
            <a:r>
              <a:rPr lang="zh-CN" altLang="en-US" dirty="0"/>
              <a:t>无</a:t>
            </a:r>
            <a:r>
              <a:rPr lang="zh-CN" altLang="en-US" dirty="0" smtClean="0"/>
              <a:t>锁的一种实现方式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CAS(Compare And Swap)</a:t>
            </a:r>
          </a:p>
          <a:p>
            <a:pPr lvl="1"/>
            <a:r>
              <a:rPr lang="zh-CN" altLang="en-US" dirty="0" smtClean="0"/>
              <a:t>非阻塞的同步</a:t>
            </a:r>
            <a:endParaRPr lang="en-US" altLang="zh-CN" dirty="0" smtClean="0"/>
          </a:p>
          <a:p>
            <a:pPr lvl="1"/>
            <a:r>
              <a:rPr lang="en-US" altLang="zh-CN" sz="1800" dirty="0"/>
              <a:t>CAS(V,E,N</a:t>
            </a:r>
            <a:r>
              <a:rPr lang="en-US" altLang="zh-CN" sz="1800" dirty="0" smtClean="0"/>
              <a:t>)</a:t>
            </a:r>
          </a:p>
          <a:p>
            <a:r>
              <a:rPr lang="zh-CN" altLang="en-US" smtClean="0"/>
              <a:t>在应用层面判断多线程的干扰，如果有干扰，则通知线程重试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348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java.util.concurrent.atomic.AtomicInteger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0560" y="2277666"/>
            <a:ext cx="504056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final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getAndSet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newValue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for (;;)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current = get();</a:t>
            </a:r>
          </a:p>
          <a:p>
            <a:r>
              <a:rPr lang="en-US" altLang="zh-CN" dirty="0"/>
              <a:t>        if (</a:t>
            </a:r>
            <a:r>
              <a:rPr lang="en-US" altLang="zh-CN" dirty="0" err="1"/>
              <a:t>compareAndSet</a:t>
            </a:r>
            <a:r>
              <a:rPr lang="en-US" altLang="zh-CN" dirty="0"/>
              <a:t>(current, </a:t>
            </a:r>
            <a:r>
              <a:rPr lang="en-US" altLang="zh-CN" dirty="0" err="1"/>
              <a:t>newValue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            return current;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1445" y="2277666"/>
            <a:ext cx="226215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设置新值，返回旧值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71445" y="3200996"/>
            <a:ext cx="4815482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final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compareAndSet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expect, </a:t>
            </a:r>
            <a:r>
              <a:rPr lang="en-US" altLang="zh-CN" dirty="0" err="1"/>
              <a:t>int</a:t>
            </a:r>
            <a:r>
              <a:rPr lang="en-US" altLang="zh-CN" dirty="0"/>
              <a:t> update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更新成功返回</a:t>
            </a:r>
            <a:r>
              <a:rPr lang="en-US" altLang="zh-CN" dirty="0" smtClean="0"/>
              <a:t>true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0560" y="5194495"/>
            <a:ext cx="772862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java.util.concurrent.atomic</a:t>
            </a:r>
            <a:r>
              <a:rPr lang="zh-CN" altLang="en-US" dirty="0" smtClean="0"/>
              <a:t>包使用无锁实现，性能高于一般的有锁操作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63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</a:t>
            </a:r>
          </a:p>
        </p:txBody>
      </p:sp>
      <p:sp>
        <p:nvSpPr>
          <p:cNvPr id="4" name="矩形 3"/>
          <p:cNvSpPr/>
          <p:nvPr/>
        </p:nvSpPr>
        <p:spPr>
          <a:xfrm>
            <a:off x="3150022" y="2582656"/>
            <a:ext cx="5054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5400" b="1" cap="all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</a:rPr>
              <a:t>道可道，非常道</a:t>
            </a:r>
            <a:endParaRPr lang="zh-CN" altLang="en-US" sz="5400" b="1" cap="all" dirty="0">
              <a:ln w="0"/>
              <a:solidFill>
                <a:srgbClr val="00206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111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46702" y="6432453"/>
            <a:ext cx="2847763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77B87E-B5C5-40CB-9E3E-78438E974F9E}" type="slidenum">
              <a:rPr lang="zh-CN" altLang="en-US"/>
              <a:pPr>
                <a:defRPr/>
              </a:pPr>
              <a:t>28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锁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2110" y="1269554"/>
            <a:ext cx="2899827" cy="5041187"/>
          </a:xfrm>
        </p:spPr>
        <p:txBody>
          <a:bodyPr/>
          <a:lstStyle/>
          <a:p>
            <a:r>
              <a:rPr lang="zh-CN" altLang="en-US" dirty="0" smtClean="0"/>
              <a:t>偏向锁</a:t>
            </a:r>
            <a:endParaRPr lang="en-US" altLang="zh-CN" dirty="0" smtClean="0"/>
          </a:p>
          <a:p>
            <a:r>
              <a:rPr lang="zh-CN" altLang="en-US" dirty="0" smtClean="0"/>
              <a:t>轻量级锁</a:t>
            </a:r>
            <a:endParaRPr lang="en-US" altLang="zh-CN" dirty="0" smtClean="0"/>
          </a:p>
          <a:p>
            <a:r>
              <a:rPr lang="zh-CN" altLang="en-US" dirty="0" smtClean="0"/>
              <a:t>自旋锁</a:t>
            </a:r>
            <a:endParaRPr lang="en-US" altLang="zh-CN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14518" y="1197544"/>
            <a:ext cx="2899827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>
            <a:lvl1pPr marL="408497" indent="-408497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n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5076" indent="-340414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1656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6318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50981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»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减少锁持有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r>
              <a:rPr lang="zh-CN" altLang="en-US" dirty="0"/>
              <a:t>减小锁</a:t>
            </a:r>
            <a:r>
              <a:rPr lang="zh-CN" altLang="en-US" dirty="0" smtClean="0"/>
              <a:t>粒度</a:t>
            </a:r>
            <a:endParaRPr lang="en-US" altLang="zh-CN" dirty="0" smtClean="0"/>
          </a:p>
          <a:p>
            <a:r>
              <a:rPr lang="zh-CN" altLang="en-US" dirty="0"/>
              <a:t>锁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r>
              <a:rPr lang="zh-CN" altLang="en-US" dirty="0"/>
              <a:t>锁粗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r>
              <a:rPr lang="zh-CN" altLang="en-US" dirty="0" smtClean="0"/>
              <a:t>锁消除</a:t>
            </a:r>
            <a:endParaRPr lang="en-US" altLang="zh-CN" dirty="0" smtClean="0"/>
          </a:p>
          <a:p>
            <a:r>
              <a:rPr lang="zh-CN" altLang="en-US" dirty="0" smtClean="0"/>
              <a:t>无锁</a:t>
            </a:r>
            <a:endParaRPr lang="zh-CN" alt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29742" y="1433868"/>
            <a:ext cx="2899827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>
            <a:lvl1pPr marL="408497" indent="-408497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n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5076" indent="-340414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1656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6318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50981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»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线程安全</a:t>
            </a:r>
            <a:endParaRPr lang="en-US" altLang="zh-CN" dirty="0" smtClean="0"/>
          </a:p>
          <a:p>
            <a:r>
              <a:rPr lang="zh-CN" altLang="en-US" dirty="0" smtClean="0"/>
              <a:t>对象头</a:t>
            </a:r>
            <a:r>
              <a:rPr lang="en-US" altLang="zh-CN" dirty="0" smtClean="0"/>
              <a:t>Mark</a:t>
            </a:r>
          </a:p>
        </p:txBody>
      </p:sp>
    </p:spTree>
    <p:extLst>
      <p:ext uri="{BB962C8B-B14F-4D97-AF65-F5344CB8AC3E}">
        <p14:creationId xmlns:p14="http://schemas.microsoft.com/office/powerpoint/2010/main" val="25139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线程安全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多线程网站统计访问人数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使用锁，维护计数器的串行访问与安全性</a:t>
            </a:r>
            <a:endParaRPr lang="en-US" altLang="zh-CN" dirty="0" smtClean="0"/>
          </a:p>
          <a:p>
            <a:r>
              <a:rPr lang="zh-CN" altLang="en-US" dirty="0" smtClean="0"/>
              <a:t>多线程访问</a:t>
            </a:r>
            <a:r>
              <a:rPr lang="en-US" altLang="zh-CN" dirty="0" err="1"/>
              <a:t>ArrayList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1750" y="2637706"/>
            <a:ext cx="7344816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/>
              <a:t>public static List&lt;Integer&gt; </a:t>
            </a:r>
            <a:r>
              <a:rPr lang="en-US" altLang="zh-CN" sz="1400" dirty="0" err="1"/>
              <a:t>numberList</a:t>
            </a:r>
            <a:r>
              <a:rPr lang="en-US" altLang="zh-CN" sz="1400" dirty="0"/>
              <a:t> =new </a:t>
            </a:r>
            <a:r>
              <a:rPr lang="en-US" altLang="zh-CN" sz="1400" dirty="0" err="1"/>
              <a:t>ArrayList</a:t>
            </a:r>
            <a:r>
              <a:rPr lang="en-US" altLang="zh-CN" sz="1400" dirty="0"/>
              <a:t>&lt;Integer&gt;();</a:t>
            </a:r>
          </a:p>
          <a:p>
            <a:r>
              <a:rPr lang="en-US" altLang="zh-CN" sz="1400" dirty="0"/>
              <a:t>public static class </a:t>
            </a:r>
            <a:r>
              <a:rPr lang="en-US" altLang="zh-CN" sz="1400" dirty="0" err="1"/>
              <a:t>AddToList</a:t>
            </a:r>
            <a:r>
              <a:rPr lang="en-US" altLang="zh-CN" sz="1400" dirty="0"/>
              <a:t> implements Runnable{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startnum</a:t>
            </a:r>
            <a:r>
              <a:rPr lang="en-US" altLang="zh-CN" sz="1400" dirty="0"/>
              <a:t>=0;</a:t>
            </a:r>
          </a:p>
          <a:p>
            <a:r>
              <a:rPr lang="en-US" altLang="zh-CN" sz="1400" dirty="0"/>
              <a:t>	public </a:t>
            </a:r>
            <a:r>
              <a:rPr lang="en-US" altLang="zh-CN" sz="1400" dirty="0" err="1"/>
              <a:t>AddToList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startnumber</a:t>
            </a:r>
            <a:r>
              <a:rPr lang="en-US" altLang="zh-CN" sz="1400" dirty="0"/>
              <a:t>){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startnum</a:t>
            </a:r>
            <a:r>
              <a:rPr lang="en-US" altLang="zh-CN" sz="1400" dirty="0"/>
              <a:t>=</a:t>
            </a:r>
            <a:r>
              <a:rPr lang="en-US" altLang="zh-CN" sz="1400" dirty="0" err="1"/>
              <a:t>startnumber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	@Override</a:t>
            </a:r>
          </a:p>
          <a:p>
            <a:r>
              <a:rPr lang="en-US" altLang="zh-CN" sz="1400" dirty="0"/>
              <a:t>	public void run() {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count=0;</a:t>
            </a:r>
          </a:p>
          <a:p>
            <a:r>
              <a:rPr lang="en-US" altLang="zh-CN" sz="1400" dirty="0"/>
              <a:t>		while(count&lt;1000000){</a:t>
            </a:r>
          </a:p>
          <a:p>
            <a:r>
              <a:rPr lang="en-US" altLang="zh-CN" sz="1400" dirty="0"/>
              <a:t>			</a:t>
            </a:r>
            <a:r>
              <a:rPr lang="en-US" altLang="zh-CN" sz="1400" dirty="0" err="1"/>
              <a:t>numberList.add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startnum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/>
              <a:t>			</a:t>
            </a:r>
            <a:r>
              <a:rPr lang="en-US" altLang="zh-CN" sz="1400" dirty="0" err="1"/>
              <a:t>startnum</a:t>
            </a:r>
            <a:r>
              <a:rPr lang="en-US" altLang="zh-CN" sz="1400" dirty="0"/>
              <a:t>+=2;</a:t>
            </a:r>
          </a:p>
          <a:p>
            <a:r>
              <a:rPr lang="en-US" altLang="zh-CN" sz="1400" dirty="0"/>
              <a:t>			count++;</a:t>
            </a:r>
          </a:p>
          <a:p>
            <a:r>
              <a:rPr lang="en-US" altLang="zh-CN" sz="1400" dirty="0"/>
              <a:t>		}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116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线程安全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3718" y="1341562"/>
            <a:ext cx="7632848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throws </a:t>
            </a:r>
            <a:r>
              <a:rPr lang="en-US" altLang="zh-CN" dirty="0" err="1"/>
              <a:t>InterruptedException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	Thread t1=new Thread(new </a:t>
            </a:r>
            <a:r>
              <a:rPr lang="en-US" altLang="zh-CN" dirty="0" err="1"/>
              <a:t>AddToList</a:t>
            </a:r>
            <a:r>
              <a:rPr lang="en-US" altLang="zh-CN" dirty="0"/>
              <a:t>(0));</a:t>
            </a:r>
          </a:p>
          <a:p>
            <a:r>
              <a:rPr lang="en-US" altLang="zh-CN" dirty="0"/>
              <a:t>	Thread t2=new Thread(new </a:t>
            </a:r>
            <a:r>
              <a:rPr lang="en-US" altLang="zh-CN" dirty="0" err="1"/>
              <a:t>AddToList</a:t>
            </a:r>
            <a:r>
              <a:rPr lang="en-US" altLang="zh-CN" dirty="0"/>
              <a:t>(1));</a:t>
            </a:r>
          </a:p>
          <a:p>
            <a:r>
              <a:rPr lang="en-US" altLang="zh-CN" dirty="0"/>
              <a:t>	t1.start();</a:t>
            </a:r>
          </a:p>
          <a:p>
            <a:r>
              <a:rPr lang="en-US" altLang="zh-CN" dirty="0"/>
              <a:t>	t2.start();</a:t>
            </a:r>
          </a:p>
          <a:p>
            <a:r>
              <a:rPr lang="en-US" altLang="zh-CN" dirty="0"/>
              <a:t>	while(t1.isAlive() || t2.isAlive()){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Thread.sleep</a:t>
            </a:r>
            <a:r>
              <a:rPr lang="en-US" altLang="zh-CN" dirty="0"/>
              <a:t>(1);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numberList.size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18" y="4544582"/>
            <a:ext cx="7502967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224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对象头</a:t>
            </a:r>
            <a:r>
              <a:rPr lang="en-US" altLang="zh-CN" dirty="0" smtClean="0"/>
              <a:t>Mark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Mark Word</a:t>
            </a:r>
            <a:r>
              <a:rPr lang="zh-CN" altLang="en-US" dirty="0" smtClean="0"/>
              <a:t>，</a:t>
            </a:r>
            <a:r>
              <a:rPr lang="zh-CN" altLang="en-US" dirty="0"/>
              <a:t>对象头的标记，</a:t>
            </a:r>
            <a:r>
              <a:rPr lang="en-US" altLang="zh-CN" dirty="0"/>
              <a:t>32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zh-CN" altLang="en-US" dirty="0" smtClean="0"/>
              <a:t>描述</a:t>
            </a:r>
            <a:r>
              <a:rPr lang="zh-CN" altLang="en-US" dirty="0"/>
              <a:t>对象的</a:t>
            </a:r>
            <a:r>
              <a:rPr lang="en-US" altLang="zh-CN" dirty="0"/>
              <a:t>hash</a:t>
            </a:r>
            <a:r>
              <a:rPr lang="zh-CN" altLang="en-US" dirty="0"/>
              <a:t>、锁信息，垃圾回收标记，</a:t>
            </a:r>
            <a:r>
              <a:rPr lang="zh-CN" altLang="en-US" dirty="0" smtClean="0"/>
              <a:t>年龄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指向锁记录的指针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指向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的指针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GC</a:t>
            </a:r>
            <a:r>
              <a:rPr lang="zh-CN" altLang="en-US" dirty="0" smtClean="0"/>
              <a:t>标记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偏向锁线程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55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偏向</a:t>
            </a:r>
            <a:r>
              <a:rPr lang="zh-CN" altLang="en-US" dirty="0" smtClean="0"/>
              <a:t>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大部分情况是没有竞争的，所以可以通过偏向来提高性能</a:t>
            </a:r>
            <a:endParaRPr lang="en-US" altLang="zh-CN" dirty="0" smtClean="0"/>
          </a:p>
          <a:p>
            <a:r>
              <a:rPr lang="zh-CN" altLang="en-US" dirty="0" smtClean="0"/>
              <a:t>所谓的偏向，就是偏心，即锁会偏向于当前已经占有锁的线程</a:t>
            </a:r>
            <a:endParaRPr lang="en-US" altLang="zh-CN" dirty="0" smtClean="0"/>
          </a:p>
          <a:p>
            <a:r>
              <a:rPr lang="zh-CN" altLang="en-US" dirty="0" smtClean="0"/>
              <a:t>将对象头</a:t>
            </a:r>
            <a:r>
              <a:rPr lang="en-US" altLang="zh-CN" dirty="0" smtClean="0"/>
              <a:t>Mark</a:t>
            </a:r>
            <a:r>
              <a:rPr lang="zh-CN" altLang="en-US" dirty="0" smtClean="0"/>
              <a:t>的标记设置为偏向，并将线程</a:t>
            </a:r>
            <a:r>
              <a:rPr lang="en-US" altLang="zh-CN" dirty="0" smtClean="0"/>
              <a:t>ID</a:t>
            </a:r>
            <a:r>
              <a:rPr lang="zh-CN" altLang="en-US" dirty="0" smtClean="0"/>
              <a:t>写入对象头</a:t>
            </a:r>
            <a:r>
              <a:rPr lang="en-US" altLang="zh-CN" dirty="0" smtClean="0"/>
              <a:t>Mark</a:t>
            </a:r>
          </a:p>
          <a:p>
            <a:r>
              <a:rPr lang="zh-CN" altLang="en-US" dirty="0" smtClean="0"/>
              <a:t>只要没有竞争，获得偏向锁的线程，在将来进入同步块，不需要做同步</a:t>
            </a:r>
            <a:endParaRPr lang="en-US" altLang="zh-CN" dirty="0" smtClean="0"/>
          </a:p>
          <a:p>
            <a:r>
              <a:rPr lang="zh-CN" altLang="en-US" dirty="0" smtClean="0"/>
              <a:t>当其他线程请求相同的锁时，偏向模式结束</a:t>
            </a:r>
            <a:endParaRPr lang="en-US" altLang="zh-CN" dirty="0" smtClean="0"/>
          </a:p>
          <a:p>
            <a:r>
              <a:rPr lang="en-US" altLang="zh-CN" dirty="0"/>
              <a:t>-XX:+</a:t>
            </a:r>
            <a:r>
              <a:rPr lang="en-US" altLang="zh-CN" dirty="0" err="1" smtClean="0"/>
              <a:t>UseBiasedLocking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默认启用</a:t>
            </a:r>
            <a:endParaRPr lang="en-US" altLang="zh-CN" dirty="0" smtClean="0"/>
          </a:p>
          <a:p>
            <a:r>
              <a:rPr lang="zh-CN" altLang="en-US" dirty="0" smtClean="0"/>
              <a:t>在竞争激烈的场合，偏向锁会增加系统负担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9026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偏向锁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3718" y="1125538"/>
            <a:ext cx="9073008" cy="33855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public static List&lt;Integer&gt; </a:t>
            </a:r>
            <a:r>
              <a:rPr lang="en-US" altLang="zh-CN" sz="1600" dirty="0" err="1"/>
              <a:t>numberList</a:t>
            </a:r>
            <a:r>
              <a:rPr lang="en-US" altLang="zh-CN" sz="1600" dirty="0"/>
              <a:t> =new Vector&lt;Integer&gt;();</a:t>
            </a:r>
          </a:p>
          <a:p>
            <a:r>
              <a:rPr lang="en-US" altLang="zh-CN" sz="1600" dirty="0"/>
              <a:t>public static void main(String[]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) throws </a:t>
            </a:r>
            <a:r>
              <a:rPr lang="en-US" altLang="zh-CN" sz="1600" dirty="0" err="1"/>
              <a:t>InterruptedException</a:t>
            </a:r>
            <a:r>
              <a:rPr lang="en-US" altLang="zh-CN" sz="1600" dirty="0"/>
              <a:t> {</a:t>
            </a:r>
          </a:p>
          <a:p>
            <a:r>
              <a:rPr lang="en-US" altLang="zh-CN" sz="1600" dirty="0"/>
              <a:t>	long begin=</a:t>
            </a:r>
            <a:r>
              <a:rPr lang="en-US" altLang="zh-CN" sz="1600" dirty="0" err="1"/>
              <a:t>System.currentTimeMillis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count=0;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startnum</a:t>
            </a:r>
            <a:r>
              <a:rPr lang="en-US" altLang="zh-CN" sz="1600" dirty="0"/>
              <a:t>=0;</a:t>
            </a:r>
          </a:p>
          <a:p>
            <a:r>
              <a:rPr lang="en-US" altLang="zh-CN" sz="1600" dirty="0"/>
              <a:t>	while(count&lt;10000000){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numberList.add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startnum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startnum</a:t>
            </a:r>
            <a:r>
              <a:rPr lang="en-US" altLang="zh-CN" sz="1600" dirty="0"/>
              <a:t>+=2;</a:t>
            </a:r>
          </a:p>
          <a:p>
            <a:r>
              <a:rPr lang="en-US" altLang="zh-CN" sz="1600" dirty="0"/>
              <a:t>		count++;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	long end=</a:t>
            </a:r>
            <a:r>
              <a:rPr lang="en-US" altLang="zh-CN" sz="1600" dirty="0" err="1"/>
              <a:t>System.currentTimeMillis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(end-begin);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15516" y="4727359"/>
            <a:ext cx="9304852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-XX:+</a:t>
            </a:r>
            <a:r>
              <a:rPr lang="en-US" altLang="zh-CN" sz="1600" dirty="0" err="1"/>
              <a:t>UseBiasedLocking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-</a:t>
            </a:r>
            <a:r>
              <a:rPr lang="en-US" altLang="zh-CN" sz="1600" dirty="0" err="1" smtClean="0"/>
              <a:t>XX:BiasedLockingStartupDelay</a:t>
            </a:r>
            <a:r>
              <a:rPr lang="en-US" altLang="zh-CN" sz="1600" dirty="0" smtClean="0"/>
              <a:t>=0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13718" y="5287039"/>
            <a:ext cx="930665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-XX</a:t>
            </a:r>
            <a:r>
              <a:rPr lang="en-US" altLang="zh-CN" sz="1600" dirty="0" smtClean="0"/>
              <a:t>:-</a:t>
            </a:r>
            <a:r>
              <a:rPr lang="en-US" altLang="zh-CN" sz="1600" dirty="0" err="1" smtClean="0"/>
              <a:t>UseBiasedLocking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700485" y="1130517"/>
            <a:ext cx="185459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本例中，使用偏向锁，可以获得</a:t>
            </a:r>
            <a:r>
              <a:rPr lang="en-US" altLang="zh-CN" dirty="0" smtClean="0"/>
              <a:t>5%</a:t>
            </a:r>
            <a:r>
              <a:rPr lang="zh-CN" altLang="en-US" dirty="0" smtClean="0"/>
              <a:t>以上的性能提升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3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轻量级</a:t>
            </a:r>
            <a:r>
              <a:rPr lang="zh-CN" altLang="en-US" dirty="0" smtClean="0"/>
              <a:t>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zh-CN" dirty="0" err="1" smtClean="0"/>
              <a:t>BasicObjectLock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嵌入在</a:t>
            </a:r>
            <a:r>
              <a:rPr lang="zh-CN" altLang="en-US" dirty="0" smtClean="0">
                <a:solidFill>
                  <a:srgbClr val="FF0000"/>
                </a:solidFill>
              </a:rPr>
              <a:t>线程栈</a:t>
            </a:r>
            <a:r>
              <a:rPr lang="zh-CN" altLang="en-US" dirty="0" smtClean="0"/>
              <a:t>中的对象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1565846" y="3573810"/>
            <a:ext cx="2232248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BasicObjectLock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302150" y="2966559"/>
            <a:ext cx="2232248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BasicLock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02150" y="3897846"/>
            <a:ext cx="2232248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ptr</a:t>
            </a:r>
            <a:r>
              <a:rPr lang="en-US" altLang="zh-CN" dirty="0" smtClean="0"/>
              <a:t> to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hold the lock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6" idx="3"/>
          </p:cNvCxnSpPr>
          <p:nvPr/>
        </p:nvCxnSpPr>
        <p:spPr>
          <a:xfrm flipV="1">
            <a:off x="3798094" y="3290595"/>
            <a:ext cx="504056" cy="6072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</p:cNvCxnSpPr>
          <p:nvPr/>
        </p:nvCxnSpPr>
        <p:spPr>
          <a:xfrm>
            <a:off x="3798094" y="3897846"/>
            <a:ext cx="504056" cy="324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686798" y="2946148"/>
            <a:ext cx="3375992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markOop</a:t>
            </a:r>
            <a:r>
              <a:rPr lang="en-US" altLang="zh-CN" dirty="0"/>
              <a:t> _</a:t>
            </a:r>
            <a:r>
              <a:rPr lang="en-US" altLang="zh-CN" dirty="0" err="1"/>
              <a:t>displaced_header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28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7955</TotalTime>
  <Words>1574</Words>
  <Application>Microsoft Office PowerPoint</Application>
  <PresentationFormat>自定义</PresentationFormat>
  <Paragraphs>294</Paragraphs>
  <Slides>28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深入JVM内核——原理、诊断与优化  第9周</vt:lpstr>
      <vt:lpstr>法律声明</vt:lpstr>
      <vt:lpstr>锁</vt:lpstr>
      <vt:lpstr>线程安全</vt:lpstr>
      <vt:lpstr>线程安全</vt:lpstr>
      <vt:lpstr>对象头Mark</vt:lpstr>
      <vt:lpstr>偏向锁</vt:lpstr>
      <vt:lpstr>偏向锁</vt:lpstr>
      <vt:lpstr>轻量级锁</vt:lpstr>
      <vt:lpstr>轻量级锁</vt:lpstr>
      <vt:lpstr>轻量级锁</vt:lpstr>
      <vt:lpstr>自旋锁</vt:lpstr>
      <vt:lpstr>偏向锁，轻量级锁，自旋锁总结</vt:lpstr>
      <vt:lpstr>减少锁持有时间</vt:lpstr>
      <vt:lpstr>减小锁粒度</vt:lpstr>
      <vt:lpstr>减小锁粒度</vt:lpstr>
      <vt:lpstr>减小锁粒度</vt:lpstr>
      <vt:lpstr>锁分离</vt:lpstr>
      <vt:lpstr>锁分离</vt:lpstr>
      <vt:lpstr>锁粗化</vt:lpstr>
      <vt:lpstr>锁粗化</vt:lpstr>
      <vt:lpstr>锁粗化</vt:lpstr>
      <vt:lpstr>锁消除</vt:lpstr>
      <vt:lpstr>锁消除</vt:lpstr>
      <vt:lpstr>无锁</vt:lpstr>
      <vt:lpstr>无锁</vt:lpstr>
      <vt:lpstr>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黄志洪</dc:creator>
  <cp:lastModifiedBy>tina5</cp:lastModifiedBy>
  <cp:revision>728</cp:revision>
  <cp:lastPrinted>2012-03-16T05:44:49Z</cp:lastPrinted>
  <dcterms:modified xsi:type="dcterms:W3CDTF">2014-07-23T13:31:10Z</dcterms:modified>
</cp:coreProperties>
</file>