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15" r:id="rId3"/>
    <p:sldId id="316" r:id="rId5"/>
    <p:sldId id="317" r:id="rId6"/>
    <p:sldId id="318" r:id="rId7"/>
    <p:sldId id="320" r:id="rId8"/>
    <p:sldId id="321" r:id="rId9"/>
    <p:sldId id="326" r:id="rId10"/>
    <p:sldId id="344" r:id="rId11"/>
    <p:sldId id="322" r:id="rId12"/>
    <p:sldId id="323" r:id="rId13"/>
    <p:sldId id="324" r:id="rId14"/>
    <p:sldId id="325" r:id="rId15"/>
    <p:sldId id="338" r:id="rId16"/>
    <p:sldId id="329" r:id="rId17"/>
    <p:sldId id="330" r:id="rId18"/>
    <p:sldId id="331" r:id="rId19"/>
    <p:sldId id="332" r:id="rId20"/>
    <p:sldId id="333" r:id="rId21"/>
    <p:sldId id="335" r:id="rId22"/>
    <p:sldId id="336" r:id="rId23"/>
    <p:sldId id="327" r:id="rId24"/>
    <p:sldId id="343" r:id="rId25"/>
    <p:sldId id="334" r:id="rId26"/>
    <p:sldId id="328" r:id="rId27"/>
    <p:sldId id="337" r:id="rId28"/>
    <p:sldId id="339" r:id="rId29"/>
    <p:sldId id="340" r:id="rId30"/>
    <p:sldId id="341" r:id="rId31"/>
    <p:sldId id="342" r:id="rId32"/>
    <p:sldId id="265" r:id="rId33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4" autoAdjust="0"/>
    <p:restoredTop sz="87407" autoAdjust="0"/>
  </p:normalViewPr>
  <p:slideViewPr>
    <p:cSldViewPr>
      <p:cViewPr varScale="1">
        <p:scale>
          <a:sx n="77" d="100"/>
          <a:sy n="77" d="100"/>
        </p:scale>
        <p:origin x="-46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实际占用空间大约</a:t>
            </a:r>
            <a:r>
              <a:rPr lang="en-US" altLang="zh-CN" dirty="0" smtClean="0"/>
              <a:t>10M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因为有系统级别的对象 如</a:t>
            </a:r>
            <a:r>
              <a:rPr lang="en-US" altLang="zh-CN" baseline="0" dirty="0" err="1" smtClean="0"/>
              <a:t>ClassLoader</a:t>
            </a:r>
            <a:r>
              <a:rPr lang="en-US" altLang="zh-CN" baseline="0" dirty="0" smtClean="0"/>
              <a:t> Thread</a:t>
            </a:r>
            <a:r>
              <a:rPr lang="zh-CN" altLang="en-US" baseline="0" dirty="0" smtClean="0"/>
              <a:t>等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一共回收</a:t>
            </a:r>
            <a:r>
              <a:rPr lang="en-US" altLang="zh-CN" dirty="0" smtClean="0"/>
              <a:t>7M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剩余</a:t>
            </a:r>
            <a:r>
              <a:rPr lang="en-US" altLang="zh-CN" baseline="0" dirty="0" smtClean="0"/>
              <a:t>3M</a:t>
            </a:r>
            <a:endParaRPr lang="en-US" altLang="zh-CN" baseline="0" dirty="0" smtClean="0"/>
          </a:p>
          <a:p>
            <a:r>
              <a:rPr lang="en-US" altLang="zh-CN" baseline="0" dirty="0" smtClean="0"/>
              <a:t>S0 s1 </a:t>
            </a:r>
            <a:r>
              <a:rPr lang="zh-CN" altLang="en-US" baseline="0" dirty="0" smtClean="0"/>
              <a:t>太小无法周转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回收</a:t>
            </a:r>
            <a:r>
              <a:rPr lang="en-US" altLang="zh-CN" dirty="0" smtClean="0"/>
              <a:t>7M </a:t>
            </a:r>
            <a:r>
              <a:rPr lang="zh-CN" altLang="en-US" dirty="0" smtClean="0"/>
              <a:t>剩余</a:t>
            </a:r>
            <a:r>
              <a:rPr lang="en-US" altLang="zh-CN" dirty="0" smtClean="0"/>
              <a:t>3M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比例分配，新生代</a:t>
            </a:r>
            <a:r>
              <a:rPr lang="zh-CN" altLang="en-US" baseline="0" dirty="0" smtClean="0"/>
              <a:t> 老年代对半开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对象全部留在新生代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减少了</a:t>
            </a:r>
            <a:r>
              <a:rPr lang="en-US" altLang="zh-CN" dirty="0" smtClean="0"/>
              <a:t>s0 s1 GC</a:t>
            </a:r>
            <a:r>
              <a:rPr lang="zh-CN" altLang="en-US" dirty="0" smtClean="0"/>
              <a:t>数量变少，老年代未使用 空间使用率更高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去掉局部变量</a:t>
            </a:r>
            <a:r>
              <a:rPr lang="zh-CN" altLang="en-US" baseline="0" dirty="0" smtClean="0"/>
              <a:t> 调用层次可以更深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JVM</a:t>
            </a:r>
            <a:r>
              <a:rPr lang="zh-CN" altLang="en-US" dirty="0" smtClean="0"/>
              <a:t>配置参数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zh-CN" altLang="en-US" dirty="0" smtClean="0"/>
              <a:t>跟踪参数</a:t>
            </a:r>
            <a:endParaRPr lang="en-US" altLang="zh-CN" dirty="0" smtClean="0"/>
          </a:p>
          <a:p>
            <a:r>
              <a:rPr lang="zh-CN" altLang="en-US" dirty="0" smtClean="0"/>
              <a:t>堆的分配参数</a:t>
            </a:r>
            <a:endParaRPr lang="en-US" altLang="zh-CN" dirty="0" smtClean="0"/>
          </a:p>
          <a:p>
            <a:r>
              <a:rPr lang="zh-CN" altLang="en-US" dirty="0" smtClean="0"/>
              <a:t>栈的分配参数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byte[] b=new byte[1*1024*1024];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1M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=3.4791183471679688M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4598" y="3861842"/>
            <a:ext cx="3168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会尽可能维持在最小堆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运行代码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b=new byte[4*1024*1024];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62284" y="1485578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分配了</a:t>
            </a:r>
            <a:r>
              <a:rPr lang="en-US" altLang="zh-CN" dirty="0"/>
              <a:t>4M</a:t>
            </a:r>
            <a:r>
              <a:rPr lang="zh-CN" altLang="en-US" dirty="0"/>
              <a:t>空间给数组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=3.5899810791015625M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=9.00390625M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70702" y="2781722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总内存变多了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9486726" y="256569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82270" y="2493690"/>
            <a:ext cx="187220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空闲内存增多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26" y="1197546"/>
            <a:ext cx="10984230" cy="5041187"/>
          </a:xfrm>
        </p:spPr>
        <p:txBody>
          <a:bodyPr/>
          <a:lstStyle/>
          <a:p>
            <a:r>
              <a:rPr lang="en-US" altLang="zh-CN" dirty="0"/>
              <a:t>-Xmx20m -Xms5m  </a:t>
            </a:r>
            <a:r>
              <a:rPr lang="zh-CN" altLang="en-US" dirty="0"/>
              <a:t>运行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FF0000"/>
                </a:solidFill>
              </a:rPr>
              <a:t>System.gc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回收内存</a:t>
            </a:r>
            <a:r>
              <a:rPr lang="en-US" altLang="zh-CN" dirty="0"/>
              <a:t>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0502" y="1485577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回收内存</a:t>
            </a:r>
            <a:endParaRPr lang="zh-CN" altLang="en-US" dirty="0"/>
          </a:p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=6.354591369628906M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=10.75390625M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18374" y="227766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4430" y="2133650"/>
            <a:ext cx="10154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Xmx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Xms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应该保持一个什么关系，可以让系统的性能尽可能的好呢？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04431" y="3573810"/>
            <a:ext cx="1015450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如</a:t>
            </a:r>
            <a:r>
              <a:rPr lang="zh-CN" altLang="en-US" sz="2400" dirty="0" smtClean="0"/>
              <a:t>果你要做一个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的桌面产品，需要绑定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，但是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又很大，你如何做一下</a:t>
            </a:r>
            <a:r>
              <a:rPr lang="en-US" altLang="zh-CN" sz="2400" dirty="0" smtClean="0"/>
              <a:t>JRE</a:t>
            </a:r>
            <a:r>
              <a:rPr lang="zh-CN" altLang="en-US" sz="2400" dirty="0" smtClean="0"/>
              <a:t>的瘦身呢？</a:t>
            </a:r>
            <a:endParaRPr lang="zh-CN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7734" y="112553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？</a:t>
            </a:r>
            <a:endParaRPr lang="en-US" altLang="zh-CN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设置新生代大小  直接设置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XX:NewRatio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新生代（</a:t>
            </a:r>
            <a:r>
              <a:rPr lang="en-US" altLang="zh-CN" dirty="0" smtClean="0"/>
              <a:t>eden+2*s</a:t>
            </a:r>
            <a:r>
              <a:rPr lang="zh-CN" altLang="en-US" dirty="0" smtClean="0"/>
              <a:t>）和老年代（不包含永久区）的比值  设置比例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 </a:t>
            </a:r>
            <a:r>
              <a:rPr lang="zh-CN" altLang="en-US" dirty="0" smtClean="0"/>
              <a:t>表示 新生代</a:t>
            </a:r>
            <a:r>
              <a:rPr lang="en-US" altLang="zh-CN" dirty="0" smtClean="0"/>
              <a:t>:</a:t>
            </a:r>
            <a:r>
              <a:rPr lang="zh-CN" altLang="en-US" dirty="0" smtClean="0"/>
              <a:t>老年代</a:t>
            </a:r>
            <a:r>
              <a:rPr lang="en-US" altLang="zh-CN" dirty="0" smtClean="0"/>
              <a:t>=1:4</a:t>
            </a:r>
            <a:r>
              <a:rPr lang="zh-CN" altLang="en-US" dirty="0" smtClean="0"/>
              <a:t>，即年轻代占堆的</a:t>
            </a:r>
            <a:r>
              <a:rPr lang="en-US" altLang="zh-CN" dirty="0" smtClean="0"/>
              <a:t>1/5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err="1" smtClean="0"/>
              <a:t>XX:SurvivorRatio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设置两个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（也叫</a:t>
            </a:r>
            <a:r>
              <a:rPr lang="en-US" altLang="zh-CN" dirty="0" smtClean="0"/>
              <a:t>from to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s0 s1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区和</a:t>
            </a:r>
            <a:r>
              <a:rPr lang="en-US" altLang="zh-CN" dirty="0" err="1" smtClean="0"/>
              <a:t>eden</a:t>
            </a:r>
            <a:r>
              <a:rPr lang="zh-CN" altLang="en-US" dirty="0" smtClean="0"/>
              <a:t>的比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表示 </a:t>
            </a: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/>
              <a:t>Survivor 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eden</a:t>
            </a:r>
            <a:r>
              <a:rPr lang="en-US" altLang="zh-CN" dirty="0" smtClean="0"/>
              <a:t>=2:8</a:t>
            </a:r>
            <a:r>
              <a:rPr lang="zh-CN" altLang="en-US" dirty="0" smtClean="0"/>
              <a:t>，即一个</a:t>
            </a:r>
            <a:r>
              <a:rPr lang="en-US" altLang="zh-CN" dirty="0" smtClean="0"/>
              <a:t>Survivor</a:t>
            </a:r>
            <a:r>
              <a:rPr lang="zh-CN" altLang="en-US" dirty="0" smtClean="0"/>
              <a:t>占年轻代的</a:t>
            </a:r>
            <a:r>
              <a:rPr lang="en-US" altLang="zh-CN" dirty="0" smtClean="0"/>
              <a:t>1/10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-Xmn1m  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3645818"/>
            <a:ext cx="604867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6606" y="1978053"/>
            <a:ext cx="25202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部分配在老年代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5806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5806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-Xmn15m 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436532"/>
            <a:ext cx="612068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06606" y="1978053"/>
            <a:ext cx="252028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没有触发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全</a:t>
            </a:r>
            <a:r>
              <a:rPr lang="zh-CN" altLang="en-US" dirty="0" smtClean="0"/>
              <a:t>部分配在</a:t>
            </a:r>
            <a:r>
              <a:rPr lang="en-US" altLang="zh-CN" dirty="0" err="1" smtClean="0"/>
              <a:t>eden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老年代没有使用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2916446"/>
            <a:ext cx="60486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</a:t>
            </a:r>
            <a:r>
              <a:rPr lang="en-US" altLang="zh-CN" dirty="0" smtClean="0"/>
              <a:t>–Xmn7m 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8" y="3501802"/>
            <a:ext cx="111442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太小</a:t>
            </a:r>
            <a:r>
              <a:rPr lang="zh-CN" altLang="en-US" dirty="0"/>
              <a:t>需</a:t>
            </a:r>
            <a:r>
              <a:rPr lang="zh-CN" altLang="en-US" dirty="0" smtClean="0"/>
              <a:t>要老年代担保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9829" y="2916446"/>
            <a:ext cx="607691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-Xmn7m   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974558" y="1239389"/>
            <a:ext cx="33123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进行</a:t>
            </a:r>
            <a:r>
              <a:rPr lang="zh-CN" altLang="en-US" dirty="0" smtClean="0"/>
              <a:t>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zh-CN" altLang="en-US" dirty="0" smtClean="0"/>
              <a:t>新生代</a:t>
            </a:r>
            <a:r>
              <a:rPr lang="en-US" altLang="zh-CN" dirty="0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2.s0 s1 </a:t>
            </a:r>
            <a:r>
              <a:rPr lang="zh-CN" altLang="en-US" dirty="0" smtClean="0"/>
              <a:t>增大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3717826"/>
            <a:ext cx="10729192" cy="238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/>
              <a:t>XX:SurvivorRatio</a:t>
            </a:r>
            <a:r>
              <a:rPr lang="en-US" altLang="zh-CN" dirty="0"/>
              <a:t>=2 -XX:+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645818"/>
            <a:ext cx="112395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verbose:gc    </a:t>
            </a:r>
            <a:r>
              <a:rPr lang="zh-CN" altLang="en-US" dirty="0" err="1" smtClean="0"/>
              <a:t>两个方式都可以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printGC</a:t>
            </a:r>
            <a:endParaRPr lang="en-US" altLang="zh-CN" dirty="0" smtClean="0"/>
          </a:p>
          <a:p>
            <a:r>
              <a:rPr lang="zh-CN" altLang="en-US" dirty="0" smtClean="0"/>
              <a:t>可以打印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的简要信息</a:t>
            </a:r>
            <a:endParaRPr lang="en-US" altLang="zh-CN" dirty="0"/>
          </a:p>
          <a:p>
            <a:pPr lvl="1"/>
            <a:r>
              <a:rPr lang="de-DE" altLang="zh-CN" sz="1800" dirty="0"/>
              <a:t>[GC 4790K-&gt;374K(15872K), 0.0001606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0.0001474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0.0001563 secs]</a:t>
            </a:r>
            <a:endParaRPr lang="de-DE" altLang="zh-CN" sz="1800" dirty="0"/>
          </a:p>
          <a:p>
            <a:pPr lvl="1"/>
            <a:r>
              <a:rPr lang="de-DE" altLang="zh-CN" sz="1800" dirty="0"/>
              <a:t>[GC 4790K-&gt;374K(15872K), 0.0001682 secs]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9829" y="1239389"/>
            <a:ext cx="4536504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byte[] b=null;</a:t>
            </a:r>
            <a:endParaRPr lang="en-US" altLang="zh-CN" dirty="0"/>
          </a:p>
          <a:p>
            <a:r>
              <a:rPr lang="en-US" altLang="zh-CN" dirty="0"/>
              <a:t>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  <a:endParaRPr lang="en-US" altLang="zh-CN" dirty="0"/>
          </a:p>
          <a:p>
            <a:r>
              <a:rPr lang="en-US" altLang="zh-CN" dirty="0"/>
              <a:t>       b=new byte[1*1024*1024];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828" y="2916446"/>
            <a:ext cx="66647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-Xmx20m -Xms20m -</a:t>
            </a:r>
            <a:r>
              <a:rPr lang="en-US" altLang="zh-CN" dirty="0" err="1"/>
              <a:t>XX:NewRatio</a:t>
            </a:r>
            <a:r>
              <a:rPr lang="en-US" altLang="zh-CN" dirty="0"/>
              <a:t>=1  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 err="1" smtClean="0"/>
              <a:t>XX:SurvivorRatio</a:t>
            </a:r>
            <a:r>
              <a:rPr lang="en-US" altLang="zh-CN" dirty="0" smtClean="0"/>
              <a:t>=3 </a:t>
            </a:r>
            <a:r>
              <a:rPr lang="en-US" altLang="zh-CN" dirty="0"/>
              <a:t>-XX:+</a:t>
            </a:r>
            <a:r>
              <a:rPr lang="en-US" altLang="zh-CN" dirty="0" err="1"/>
              <a:t>PrintGCDetails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08" y="3717826"/>
            <a:ext cx="11229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smtClean="0"/>
              <a:t>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HeapDumpOnOutOfMemoryError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OOM</a:t>
            </a:r>
            <a:r>
              <a:rPr lang="zh-CN" altLang="en-US" dirty="0" smtClean="0"/>
              <a:t>时导出堆到文件</a:t>
            </a:r>
            <a:endParaRPr lang="en-US" altLang="zh-CN" dirty="0" smtClean="0"/>
          </a:p>
          <a:p>
            <a:r>
              <a:rPr lang="en-US" altLang="zh-CN" dirty="0" smtClean="0"/>
              <a:t>-XX</a:t>
            </a:r>
            <a:r>
              <a:rPr lang="en-US" altLang="zh-CN" dirty="0"/>
              <a:t>:+</a:t>
            </a:r>
            <a:r>
              <a:rPr lang="en-US" altLang="zh-CN" dirty="0" err="1" smtClean="0"/>
              <a:t>HeapDumpPath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导出</a:t>
            </a:r>
            <a:r>
              <a:rPr lang="en-US" altLang="zh-CN" dirty="0" smtClean="0"/>
              <a:t>OOM</a:t>
            </a:r>
            <a:r>
              <a:rPr lang="zh-CN" altLang="en-US" dirty="0" smtClean="0"/>
              <a:t>的路径</a:t>
            </a:r>
            <a:endParaRPr lang="en-US" altLang="zh-CN" dirty="0" smtClean="0"/>
          </a:p>
          <a:p>
            <a:r>
              <a:rPr lang="en-US" altLang="zh-CN" sz="1400" dirty="0"/>
              <a:t>-Xmx20m -Xms5m -XX:+</a:t>
            </a:r>
            <a:r>
              <a:rPr lang="en-US" altLang="zh-CN" sz="1400" dirty="0" err="1"/>
              <a:t>HeapDumpOnOutOfMemoryError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XX:HeapDumpPath</a:t>
            </a:r>
            <a:r>
              <a:rPr lang="en-US" altLang="zh-CN" sz="1400" dirty="0"/>
              <a:t>=d:/</a:t>
            </a:r>
            <a:r>
              <a:rPr lang="en-US" altLang="zh-CN" sz="1400" dirty="0" smtClean="0"/>
              <a:t>a.dump</a:t>
            </a:r>
            <a:endParaRPr lang="en-US" altLang="zh-CN" sz="1400" dirty="0" smtClean="0"/>
          </a:p>
          <a:p>
            <a:pPr lvl="1"/>
            <a:r>
              <a:rPr lang="en-US" altLang="zh-CN" sz="1600" dirty="0"/>
              <a:t> </a:t>
            </a:r>
            <a:r>
              <a:rPr lang="en-US" altLang="zh-CN" sz="1600" u="sng" dirty="0"/>
              <a:t>Vector v=</a:t>
            </a:r>
            <a:r>
              <a:rPr lang="en-US" altLang="zh-CN" sz="1600" b="1" u="sng" dirty="0"/>
              <a:t>new Vector();</a:t>
            </a:r>
            <a:endParaRPr lang="en-US" altLang="zh-CN" sz="1600" b="1" u="sng" dirty="0"/>
          </a:p>
          <a:p>
            <a:pPr lvl="1"/>
            <a:r>
              <a:rPr lang="en-US" altLang="zh-CN" sz="1600" dirty="0"/>
              <a:t>        </a:t>
            </a:r>
            <a:r>
              <a:rPr lang="en-US" altLang="zh-CN" sz="1600" b="1" dirty="0"/>
              <a:t>for(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=0;i&lt;25;i++)</a:t>
            </a:r>
            <a:endParaRPr lang="en-US" altLang="zh-CN" sz="1600" b="1" dirty="0"/>
          </a:p>
          <a:p>
            <a:pPr lvl="1"/>
            <a:r>
              <a:rPr lang="en-US" altLang="zh-CN" sz="1600" dirty="0"/>
              <a:t>            </a:t>
            </a:r>
            <a:r>
              <a:rPr lang="en-US" altLang="zh-CN" sz="1600" u="sng" dirty="0" err="1"/>
              <a:t>v.add</a:t>
            </a:r>
            <a:r>
              <a:rPr lang="en-US" altLang="zh-CN" sz="1600" u="sng" dirty="0"/>
              <a:t>(</a:t>
            </a:r>
            <a:r>
              <a:rPr lang="en-US" altLang="zh-CN" sz="1600" b="1" u="sng" dirty="0"/>
              <a:t>new byte[1*1024*1024</a:t>
            </a:r>
            <a:r>
              <a:rPr lang="en-US" altLang="zh-CN" sz="1600" b="1" u="sng" dirty="0" smtClean="0"/>
              <a:t>]);</a:t>
            </a:r>
            <a:endParaRPr lang="en-US" altLang="zh-CN" sz="1600" b="1" u="sng" dirty="0" smtClean="0"/>
          </a:p>
          <a:p>
            <a:endParaRPr lang="en-US" altLang="zh-CN" sz="1800" b="1" u="sng" dirty="0" smtClean="0"/>
          </a:p>
          <a:p>
            <a:pPr lvl="1"/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4941962"/>
            <a:ext cx="54292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478" y="1557586"/>
            <a:ext cx="46005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XX:OnOutOfMemoryError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时，执行一个脚本</a:t>
            </a:r>
            <a:endParaRPr lang="en-US" altLang="zh-CN" dirty="0" smtClean="0"/>
          </a:p>
          <a:p>
            <a:pPr lvl="1"/>
            <a:r>
              <a:rPr lang="en-US" altLang="zh-CN" dirty="0"/>
              <a:t>"-</a:t>
            </a:r>
            <a:r>
              <a:rPr lang="en-US" altLang="zh-CN" dirty="0" err="1"/>
              <a:t>XX:OnOutOfMemoryError</a:t>
            </a:r>
            <a:r>
              <a:rPr lang="en-US" altLang="zh-CN" dirty="0"/>
              <a:t>=D:/tools/jdk1.7_40/bin/printstack.bat %</a:t>
            </a:r>
            <a:r>
              <a:rPr lang="en-US" altLang="zh-CN" dirty="0" smtClean="0"/>
              <a:t>p“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当程序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D:/a.txt</a:t>
            </a:r>
            <a:r>
              <a:rPr lang="zh-CN" altLang="en-US" dirty="0" smtClean="0"/>
              <a:t>中将会生成线程的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时，发送邮件，甚至是重启程序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2310" y="3483218"/>
            <a:ext cx="56166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D:/tools/jdk1.7_40/bin/jstack -F %1 &gt; D:/a.txt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 flipH="1" flipV="1">
            <a:off x="7974558" y="2565698"/>
            <a:ext cx="576064" cy="917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根据实际事情调整新生代和幸存代的大小</a:t>
            </a:r>
            <a:endParaRPr lang="en-US" altLang="zh-CN" dirty="0" smtClean="0"/>
          </a:p>
          <a:p>
            <a:r>
              <a:rPr lang="zh-CN" altLang="en-US" dirty="0"/>
              <a:t>官</a:t>
            </a:r>
            <a:r>
              <a:rPr lang="zh-CN" altLang="en-US" dirty="0" smtClean="0"/>
              <a:t>方推荐新生代占堆的</a:t>
            </a:r>
            <a:r>
              <a:rPr lang="en-US" altLang="zh-CN" dirty="0" smtClean="0"/>
              <a:t>3/8</a:t>
            </a:r>
            <a:endParaRPr lang="en-US" altLang="zh-CN" dirty="0" smtClean="0"/>
          </a:p>
          <a:p>
            <a:r>
              <a:rPr lang="zh-CN" altLang="en-US" dirty="0"/>
              <a:t>幸存</a:t>
            </a:r>
            <a:r>
              <a:rPr lang="zh-CN" altLang="en-US" dirty="0" smtClean="0"/>
              <a:t>代占新生代的</a:t>
            </a:r>
            <a:r>
              <a:rPr lang="en-US" altLang="zh-CN" dirty="0" smtClean="0"/>
              <a:t>1/10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OOM</a:t>
            </a:r>
            <a:r>
              <a:rPr lang="zh-CN" altLang="en-US" dirty="0" smtClean="0"/>
              <a:t>时，记得</a:t>
            </a:r>
            <a:r>
              <a:rPr lang="en-US" altLang="zh-CN" dirty="0" smtClean="0"/>
              <a:t>Dump</a:t>
            </a:r>
            <a:r>
              <a:rPr lang="zh-CN" altLang="en-US" dirty="0" smtClean="0"/>
              <a:t>出堆，确保</a:t>
            </a:r>
            <a:r>
              <a:rPr lang="zh-CN" altLang="en-US" dirty="0"/>
              <a:t>可以排查现场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永久区分</a:t>
            </a:r>
            <a:r>
              <a:rPr lang="zh-CN" altLang="en-US" dirty="0"/>
              <a:t>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XX:PermSize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 smtClean="0"/>
              <a:t>XX:MaxPermSize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设置永久区的初始空间和最大空间</a:t>
            </a:r>
            <a:endParaRPr lang="en-US" altLang="zh-CN" dirty="0" smtClean="0"/>
          </a:p>
          <a:p>
            <a:pPr lvl="1"/>
            <a:r>
              <a:rPr lang="zh-CN" altLang="en-US" dirty="0"/>
              <a:t>他</a:t>
            </a:r>
            <a:r>
              <a:rPr lang="zh-CN" altLang="en-US" dirty="0" smtClean="0"/>
              <a:t>们表示，一个系统可以容纳多少个类型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CGLIB</a:t>
            </a:r>
            <a:r>
              <a:rPr lang="zh-CN" altLang="en-US" dirty="0" smtClean="0"/>
              <a:t>等库的时候，可能会产生大量的类，这些类，有可能撑爆永久区导致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1841012"/>
            <a:ext cx="70567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=0;i&lt;100000;i++){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CglibBean</a:t>
            </a:r>
            <a:r>
              <a:rPr lang="en-US" altLang="zh-CN" dirty="0"/>
              <a:t> bean = new </a:t>
            </a:r>
            <a:r>
              <a:rPr lang="en-US" altLang="zh-CN" dirty="0" err="1"/>
              <a:t>CglibBean</a:t>
            </a:r>
            <a:r>
              <a:rPr lang="en-US" altLang="zh-CN" dirty="0"/>
              <a:t>("geym.jvm.ch3.perm.bean"+i,new </a:t>
            </a:r>
            <a:r>
              <a:rPr lang="en-US" altLang="zh-CN" dirty="0" err="1"/>
              <a:t>HashMap</a:t>
            </a:r>
            <a:r>
              <a:rPr lang="en-US" altLang="zh-CN" dirty="0"/>
              <a:t>());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4" y="3141762"/>
            <a:ext cx="11630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18774" y="314176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34598" y="2256510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不断产生新的类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永久区分配参数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6"/>
            <a:ext cx="10984230" cy="1368151"/>
          </a:xfrm>
        </p:spPr>
        <p:txBody>
          <a:bodyPr/>
          <a:lstStyle/>
          <a:p>
            <a:r>
              <a:rPr lang="zh-CN" altLang="en-US" dirty="0" smtClean="0"/>
              <a:t>打开堆的</a:t>
            </a:r>
            <a:r>
              <a:rPr lang="en-US" altLang="zh-CN" dirty="0" smtClean="0"/>
              <a:t>Dump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堆空间实际占用非常少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但是永久区溢出 一样抛出</a:t>
            </a:r>
            <a:r>
              <a:rPr lang="en-US" altLang="zh-CN" dirty="0" smtClean="0"/>
              <a:t>OOM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870" y="2637706"/>
            <a:ext cx="70770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70702" y="2853730"/>
            <a:ext cx="2088232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如果堆空间没有用完也抛出了</a:t>
            </a:r>
            <a:r>
              <a:rPr lang="en-US" altLang="zh-CN" dirty="0" smtClean="0"/>
              <a:t>OOM</a:t>
            </a:r>
            <a:r>
              <a:rPr lang="zh-CN" altLang="en-US" dirty="0" smtClean="0"/>
              <a:t>，有可能是永久区导致的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栈大小分配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Xss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常只有几百</a:t>
            </a:r>
            <a:r>
              <a:rPr lang="en-US" altLang="zh-CN" dirty="0" smtClean="0"/>
              <a:t>K</a:t>
            </a:r>
            <a:endParaRPr lang="en-US" altLang="zh-CN" dirty="0" smtClean="0"/>
          </a:p>
          <a:p>
            <a:pPr lvl="1"/>
            <a:r>
              <a:rPr lang="zh-CN" altLang="en-US" dirty="0"/>
              <a:t>决</a:t>
            </a:r>
            <a:r>
              <a:rPr lang="zh-CN" altLang="en-US" dirty="0" smtClean="0"/>
              <a:t>定了函数调用的深度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个线程都有独立的栈空间</a:t>
            </a:r>
            <a:endParaRPr lang="en-US" altLang="zh-CN" dirty="0" smtClean="0"/>
          </a:p>
          <a:p>
            <a:pPr lvl="1"/>
            <a:r>
              <a:rPr lang="zh-CN" altLang="en-US" dirty="0"/>
              <a:t>局</a:t>
            </a:r>
            <a:r>
              <a:rPr lang="zh-CN" altLang="en-US" dirty="0" smtClean="0"/>
              <a:t>部变量、参数 分配在栈上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栈大小分配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34" y="1197546"/>
            <a:ext cx="8064896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TestStackDeep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	private static </a:t>
            </a:r>
            <a:r>
              <a:rPr lang="en-US" altLang="zh-CN" dirty="0" err="1"/>
              <a:t>int</a:t>
            </a:r>
            <a:r>
              <a:rPr lang="en-US" altLang="zh-CN" dirty="0"/>
              <a:t> count=0;</a:t>
            </a:r>
            <a:endParaRPr lang="en-US" altLang="zh-CN" dirty="0"/>
          </a:p>
          <a:p>
            <a:r>
              <a:rPr lang="en-US" altLang="zh-CN" dirty="0"/>
              <a:t>	public static void recursion(long </a:t>
            </a:r>
            <a:r>
              <a:rPr lang="en-US" altLang="zh-CN" dirty="0" err="1"/>
              <a:t>a,long</a:t>
            </a:r>
            <a:r>
              <a:rPr lang="en-US" altLang="zh-CN" dirty="0"/>
              <a:t> </a:t>
            </a:r>
            <a:r>
              <a:rPr lang="en-US" altLang="zh-CN" dirty="0" err="1"/>
              <a:t>b,long</a:t>
            </a:r>
            <a:r>
              <a:rPr lang="en-US" altLang="zh-CN" dirty="0"/>
              <a:t> c){</a:t>
            </a:r>
            <a:endParaRPr lang="en-US" altLang="zh-CN" dirty="0"/>
          </a:p>
          <a:p>
            <a:r>
              <a:rPr lang="en-US" altLang="zh-CN" dirty="0"/>
              <a:t>		long e=1,f=2,g=3,h=4,i=5,k=6,q=7,x=8,y=9,z=10;</a:t>
            </a:r>
            <a:endParaRPr lang="en-US" altLang="zh-CN" dirty="0"/>
          </a:p>
          <a:p>
            <a:r>
              <a:rPr lang="en-US" altLang="zh-CN" dirty="0"/>
              <a:t>		count++;</a:t>
            </a:r>
            <a:endParaRPr lang="en-US" altLang="zh-CN" dirty="0"/>
          </a:p>
          <a:p>
            <a:r>
              <a:rPr lang="en-US" altLang="zh-CN" dirty="0"/>
              <a:t>		recursion(</a:t>
            </a:r>
            <a:r>
              <a:rPr lang="en-US" altLang="zh-CN" dirty="0" err="1"/>
              <a:t>a,b,c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  <a:endParaRPr lang="en-US" altLang="zh-CN" dirty="0"/>
          </a:p>
          <a:p>
            <a:r>
              <a:rPr lang="en-US" altLang="zh-CN" dirty="0"/>
              <a:t>		try{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	recursion(0L,0L,0L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}catch(</a:t>
            </a:r>
            <a:r>
              <a:rPr lang="en-US" altLang="zh-CN" dirty="0" err="1"/>
              <a:t>Throwable</a:t>
            </a:r>
            <a:r>
              <a:rPr lang="en-US" altLang="zh-CN" dirty="0"/>
              <a:t> e){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("deep of calling = "+count);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		}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6646" y="1197546"/>
            <a:ext cx="331236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Xss128K</a:t>
            </a:r>
            <a:endParaRPr lang="en-US" altLang="zh-CN" dirty="0" smtClean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701</a:t>
            </a:r>
            <a:endParaRPr lang="en-US" altLang="zh-CN" dirty="0"/>
          </a:p>
          <a:p>
            <a:r>
              <a:rPr lang="en-US" altLang="zh-CN" dirty="0" err="1" smtClean="0"/>
              <a:t>java.lang.StackOverflowError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smtClean="0"/>
              <a:t>Xss256K</a:t>
            </a:r>
            <a:endParaRPr lang="en-US" altLang="zh-CN" dirty="0"/>
          </a:p>
          <a:p>
            <a:r>
              <a:rPr lang="en-US" altLang="zh-CN" dirty="0"/>
              <a:t>deep of calling = </a:t>
            </a:r>
            <a:r>
              <a:rPr lang="en-US" altLang="zh-CN" dirty="0" smtClean="0"/>
              <a:t>1817</a:t>
            </a:r>
            <a:endParaRPr lang="en-US" altLang="zh-CN" dirty="0" smtClean="0"/>
          </a:p>
          <a:p>
            <a:r>
              <a:rPr lang="en-US" altLang="zh-CN" dirty="0" err="1" smtClean="0"/>
              <a:t>java.lang.StackOverflowError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</a:t>
            </a:r>
            <a:r>
              <a:rPr lang="en-US" altLang="zh-CN" dirty="0"/>
              <a:t>JVM</a:t>
            </a:r>
            <a:r>
              <a:rPr lang="zh-CN" altLang="en-US"/>
              <a:t>配置参数</a:t>
            </a: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2201282" y="2968129"/>
            <a:ext cx="78021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/>
              <a:t>温故而知新，可以为师也</a:t>
            </a:r>
            <a:endParaRPr lang="en-US" altLang="zh-CN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3648" y="2968129"/>
            <a:ext cx="78374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温故而知新，可以为师也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PrintGCDetails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GC</a:t>
            </a:r>
            <a:r>
              <a:rPr lang="zh-CN" altLang="en-US" dirty="0" smtClean="0"/>
              <a:t>详细信息</a:t>
            </a:r>
            <a:endParaRPr lang="en-US" altLang="zh-CN" dirty="0" smtClean="0"/>
          </a:p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PrintGCTimeStamps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打印</a:t>
            </a:r>
            <a:r>
              <a:rPr lang="en-US" altLang="zh-CN" dirty="0" smtClean="0"/>
              <a:t>CG</a:t>
            </a:r>
            <a:r>
              <a:rPr lang="zh-CN" altLang="en-US" dirty="0" smtClean="0"/>
              <a:t>发生的时间戳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en-US" altLang="zh-CN" dirty="0"/>
          </a:p>
          <a:p>
            <a:pPr lvl="1"/>
            <a:r>
              <a:rPr lang="en-US" altLang="zh-CN" dirty="0"/>
              <a:t>[GC[</a:t>
            </a:r>
            <a:r>
              <a:rPr lang="en-US" altLang="zh-CN" dirty="0" err="1"/>
              <a:t>DefNew</a:t>
            </a:r>
            <a:r>
              <a:rPr lang="en-US" altLang="zh-CN" dirty="0"/>
              <a:t>: 4416K-&gt;0K(4928K), 0.0001897 </a:t>
            </a:r>
            <a:r>
              <a:rPr lang="en-US" altLang="zh-CN" dirty="0" err="1"/>
              <a:t>secs</a:t>
            </a:r>
            <a:r>
              <a:rPr lang="en-US" altLang="zh-CN" dirty="0"/>
              <a:t>] 4790K-&gt;374K(15872K), 0.0002232 </a:t>
            </a:r>
            <a:r>
              <a:rPr lang="en-US" altLang="zh-CN" dirty="0" err="1"/>
              <a:t>secs</a:t>
            </a:r>
            <a:r>
              <a:rPr lang="en-US" altLang="zh-CN" dirty="0"/>
              <a:t>] [Times: user=0.00 sys=0.00, real=0.00 </a:t>
            </a:r>
            <a:r>
              <a:rPr lang="en-US" altLang="zh-CN" dirty="0" err="1"/>
              <a:t>secs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-XX:+</a:t>
            </a:r>
            <a:r>
              <a:rPr lang="en-US" altLang="zh-CN" sz="1600" dirty="0" err="1" smtClean="0"/>
              <a:t>PrintGCDetails</a:t>
            </a:r>
            <a:r>
              <a:rPr lang="zh-CN" altLang="en-US" sz="1600" dirty="0" smtClean="0"/>
              <a:t>的输出</a:t>
            </a:r>
            <a:endParaRPr lang="en-US" altLang="zh-CN" sz="1600" dirty="0" smtClean="0"/>
          </a:p>
          <a:p>
            <a:pPr lvl="1"/>
            <a:r>
              <a:rPr lang="en-US" altLang="zh-CN" sz="1400" dirty="0"/>
              <a:t>Heap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13824K, used 11223K [0x27e80000, 0x28d80000,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12288K,  91% used [0x27e80000, 0x28975f20, 0x28a80000)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from space 1536K,   0% used [0x28a80000, 0x28a80000, 0x28c00000)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to   space 1536K,   0% used [0x28c00000, 0x28c00000, 0x28d80000)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tenured generation   total 5120K, used 0K [0x28d80000, 0x29280000, 0x34680000)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5120K,   0% used [0x28d80000, 0x28d80000, 0x28d80200, 0x29280000)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compacting perm gen  total 12288K, used 142K [0x34680000, 0x35280000, 0x38680000)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the space 12288K,   1% used [0x34680000, 0x346a3a90, 0x346a3c00, 0x35280000)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pPr lvl="1"/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886326" y="198963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6326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低边界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8992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22444" y="158891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最高</a:t>
            </a:r>
            <a:r>
              <a:rPr lang="zh-CN" altLang="en-US" sz="1600" dirty="0" smtClean="0"/>
              <a:t>边界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401234" y="198963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01234" y="1681857"/>
            <a:ext cx="17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12288K+</a:t>
            </a:r>
            <a:r>
              <a:rPr lang="en-US" altLang="zh-CN" sz="1400" dirty="0"/>
              <a:t> 1536K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70702" y="190253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（</a:t>
            </a:r>
            <a:r>
              <a:rPr lang="en-US" altLang="zh-CN" sz="1200" dirty="0"/>
              <a:t>0x28d80000-0x27e80000)/1024/1024=15M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en-US" altLang="zh-CN" dirty="0" err="1" smtClean="0"/>
              <a:t>Xloggc:log</a:t>
            </a:r>
            <a:r>
              <a:rPr lang="en-US" altLang="zh-CN" dirty="0" smtClean="0"/>
              <a:t>/gc.log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GC log</a:t>
            </a:r>
            <a:r>
              <a:rPr lang="zh-CN" altLang="en-US" dirty="0" smtClean="0"/>
              <a:t>的位置，以文件输出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帮助开发人员分析问题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6" y="3069754"/>
            <a:ext cx="42291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718" y="1125538"/>
            <a:ext cx="1160920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{Heap before GC invocations=0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2752K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100% used [0x33c80000, 0x33f30000,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[0x33f80000, 0x33f80000, 0x33fd0000)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0K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0x33fd0000, 0x33fd0200,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b="1" dirty="0"/>
              <a:t>[GC[</a:t>
            </a:r>
            <a:r>
              <a:rPr lang="en-US" altLang="zh-CN" sz="1400" b="1" dirty="0" err="1"/>
              <a:t>DefNew</a:t>
            </a:r>
            <a:r>
              <a:rPr lang="en-US" altLang="zh-CN" sz="1400" b="1" dirty="0"/>
              <a:t>: 2752K-&gt;320K(3072K), 0.0014296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2752K-&gt;377K(9920K), 0.0014604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[Times: user=0.00 sys=0.00, real=0.00 </a:t>
            </a:r>
            <a:r>
              <a:rPr lang="en-US" altLang="zh-CN" sz="1400" b="1" dirty="0" err="1"/>
              <a:t>secs</a:t>
            </a:r>
            <a:r>
              <a:rPr lang="en-US" altLang="zh-CN" sz="1400" b="1" dirty="0"/>
              <a:t>] </a:t>
            </a:r>
            <a:endParaRPr lang="en-US" altLang="zh-CN" sz="1400" b="1" dirty="0"/>
          </a:p>
          <a:p>
            <a:r>
              <a:rPr lang="en-US" altLang="zh-CN" sz="1400" dirty="0"/>
              <a:t>Heap after GC invocations=1 (full 0):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def</a:t>
            </a:r>
            <a:r>
              <a:rPr lang="en-US" altLang="zh-CN" sz="1400" dirty="0"/>
              <a:t> new generation   total 3072K, used 320K [0x33c80000, 0x33fd0000, 0x33fd0000)</a:t>
            </a:r>
            <a:endParaRPr lang="en-US" altLang="zh-CN" sz="1400" dirty="0"/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eden</a:t>
            </a:r>
            <a:r>
              <a:rPr lang="en-US" altLang="zh-CN" sz="1400" dirty="0"/>
              <a:t> space 2752K,   0% used [0x33c80000, 0x33c80000, 0x33f30000)</a:t>
            </a:r>
            <a:endParaRPr lang="en-US" altLang="zh-CN" sz="1400" dirty="0"/>
          </a:p>
          <a:p>
            <a:r>
              <a:rPr lang="en-US" altLang="zh-CN" sz="1400" dirty="0"/>
              <a:t>  from space 320K, 100% used [0x33f80000, 0x33fd0000, 0x33fd0000)</a:t>
            </a:r>
            <a:endParaRPr lang="en-US" altLang="zh-CN" sz="1400" dirty="0"/>
          </a:p>
          <a:p>
            <a:r>
              <a:rPr lang="en-US" altLang="zh-CN" sz="1400" dirty="0"/>
              <a:t>  to   space 320K,   0% used [0x33f30000, 0x33f30000, 0x33f80000)</a:t>
            </a:r>
            <a:endParaRPr lang="en-US" altLang="zh-CN" sz="1400" dirty="0"/>
          </a:p>
          <a:p>
            <a:r>
              <a:rPr lang="en-US" altLang="zh-CN" sz="1400" dirty="0"/>
              <a:t> tenured generation   total 6848K, used 57K [0x33fd0000, 0x34680000, 0x34680000)</a:t>
            </a:r>
            <a:endParaRPr lang="en-US" altLang="zh-CN" sz="1400" dirty="0"/>
          </a:p>
          <a:p>
            <a:r>
              <a:rPr lang="en-US" altLang="zh-CN" sz="1400" dirty="0"/>
              <a:t>   the space 6848K,   0% used [0x33fd0000, 0x33fde458, 0x33fde600, 0x34680000)</a:t>
            </a:r>
            <a:endParaRPr lang="en-US" altLang="zh-CN" sz="1400" dirty="0"/>
          </a:p>
          <a:p>
            <a:r>
              <a:rPr lang="en-US" altLang="zh-CN" sz="1400" dirty="0"/>
              <a:t> compacting perm gen  total 12288K, used 143K [0x34680000, 0x35280000, 0x38680000)</a:t>
            </a:r>
            <a:endParaRPr lang="en-US" altLang="zh-CN" sz="1400" dirty="0"/>
          </a:p>
          <a:p>
            <a:r>
              <a:rPr lang="en-US" altLang="zh-CN" sz="1400" dirty="0"/>
              <a:t>   the space 12288K,   1% used [0x34680000, 0x346a3c58, 0x346a3e00, 0x35280000)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ro</a:t>
            </a:r>
            <a:r>
              <a:rPr lang="en-US" altLang="zh-CN" sz="1400" dirty="0"/>
              <a:t> space 10240K,  44% used [0x38680000, 0x38af73f0, 0x38af7400, 0x39080000)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rw</a:t>
            </a:r>
            <a:r>
              <a:rPr lang="en-US" altLang="zh-CN" sz="1400" dirty="0"/>
              <a:t> space 12288K,  52% used [0x39080000, 0x396cdd28, 0x396cde00, 0x39c80000)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486" y="1269554"/>
            <a:ext cx="4536504" cy="1008111"/>
          </a:xfrm>
        </p:spPr>
        <p:txBody>
          <a:bodyPr/>
          <a:lstStyle/>
          <a:p>
            <a:r>
              <a:rPr lang="en-US" altLang="zh-CN" dirty="0"/>
              <a:t>-XX</a:t>
            </a:r>
            <a:r>
              <a:rPr lang="en-US" altLang="zh-CN" dirty="0" smtClean="0"/>
              <a:t>:+</a:t>
            </a:r>
            <a:r>
              <a:rPr lang="en-US" altLang="zh-CN" dirty="0" err="1" smtClean="0"/>
              <a:t>PrintHeapAtGC</a:t>
            </a:r>
            <a:endParaRPr lang="en-US" altLang="zh-CN" dirty="0" smtClean="0"/>
          </a:p>
          <a:p>
            <a:pPr lvl="1"/>
            <a:r>
              <a:rPr lang="zh-CN" altLang="en-US" dirty="0"/>
              <a:t>每次一</a:t>
            </a:r>
            <a:r>
              <a:rPr lang="zh-CN" altLang="en-US" dirty="0" smtClean="0"/>
              <a:t>次</a:t>
            </a:r>
            <a:r>
              <a:rPr lang="en-US" altLang="zh-CN" dirty="0" smtClean="0"/>
              <a:t>GC</a:t>
            </a:r>
            <a:r>
              <a:rPr lang="zh-CN" altLang="en-US" dirty="0" smtClean="0"/>
              <a:t>后，都打印堆信息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TraceClassLoading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监控类的加载</a:t>
            </a:r>
            <a:endParaRPr lang="en-US" altLang="zh-CN" dirty="0" smtClean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java.lang.Object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java.io.Serializable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java.lang.Comparable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java.lang.CharSequence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java.lang.String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java.lang.reflect.GenericDeclaration</a:t>
            </a:r>
            <a:r>
              <a:rPr lang="en-US" altLang="zh-CN" sz="1500" dirty="0"/>
              <a:t> from shared objects file]</a:t>
            </a:r>
            <a:endParaRPr lang="en-US" altLang="zh-CN" sz="1500" dirty="0"/>
          </a:p>
          <a:p>
            <a:pPr lvl="2"/>
            <a:r>
              <a:rPr lang="en-US" altLang="zh-CN" sz="1500" dirty="0"/>
              <a:t>[Loaded </a:t>
            </a:r>
            <a:r>
              <a:rPr lang="en-US" altLang="zh-CN" sz="1500" dirty="0" err="1"/>
              <a:t>java.lang.reflect.Type</a:t>
            </a:r>
            <a:r>
              <a:rPr lang="en-US" altLang="zh-CN" sz="1500" dirty="0"/>
              <a:t> from shared objects file]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</a:t>
            </a:r>
            <a:r>
              <a:rPr lang="zh-CN" altLang="en-US" dirty="0"/>
              <a:t>跟踪参数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-XX:+</a:t>
            </a:r>
            <a:r>
              <a:rPr lang="en-US" altLang="zh-CN" dirty="0" err="1" smtClean="0"/>
              <a:t>PrintClassHistogram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按下</a:t>
            </a:r>
            <a:r>
              <a:rPr lang="en-US" altLang="zh-CN" dirty="0" err="1" smtClean="0"/>
              <a:t>Ctrl+Break</a:t>
            </a:r>
            <a:r>
              <a:rPr lang="zh-CN" altLang="en-US" dirty="0" smtClean="0"/>
              <a:t>后，打印类的信息：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分别显示：序号、实例数量、总大小、类型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7854" y="2205658"/>
            <a:ext cx="59683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    #instances         #bytes  class name</a:t>
            </a:r>
            <a:endParaRPr lang="en-US" altLang="zh-CN" dirty="0"/>
          </a:p>
          <a:p>
            <a:r>
              <a:rPr lang="en-US" altLang="zh-CN" dirty="0"/>
              <a:t>----------------------------------------------</a:t>
            </a:r>
            <a:endParaRPr lang="en-US" altLang="zh-CN" dirty="0"/>
          </a:p>
          <a:p>
            <a:r>
              <a:rPr lang="en-US" altLang="zh-CN" dirty="0"/>
              <a:t>   1:        890617      470266000  [B</a:t>
            </a:r>
            <a:endParaRPr lang="en-US" altLang="zh-CN" dirty="0"/>
          </a:p>
          <a:p>
            <a:r>
              <a:rPr lang="en-US" altLang="zh-CN" dirty="0"/>
              <a:t>   2:        890643       21375432  </a:t>
            </a:r>
            <a:r>
              <a:rPr lang="en-US" altLang="zh-CN" dirty="0" err="1"/>
              <a:t>java.util.HashMap$Node</a:t>
            </a:r>
            <a:endParaRPr lang="en-US" altLang="zh-CN" dirty="0"/>
          </a:p>
          <a:p>
            <a:r>
              <a:rPr lang="en-US" altLang="zh-CN" dirty="0"/>
              <a:t>   3:        890608       14249728  </a:t>
            </a:r>
            <a:r>
              <a:rPr lang="en-US" altLang="zh-CN" dirty="0" err="1"/>
              <a:t>java.lang.Long</a:t>
            </a:r>
            <a:endParaRPr lang="en-US" altLang="zh-CN" dirty="0"/>
          </a:p>
          <a:p>
            <a:r>
              <a:rPr lang="en-US" altLang="zh-CN" dirty="0"/>
              <a:t>   4:            13        8389712  [</a:t>
            </a:r>
            <a:r>
              <a:rPr lang="en-US" altLang="zh-CN" dirty="0" err="1"/>
              <a:t>Ljava.util.HashMap$Node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5:          2062         371680  [C</a:t>
            </a:r>
            <a:endParaRPr lang="en-US" altLang="zh-CN" dirty="0"/>
          </a:p>
          <a:p>
            <a:r>
              <a:rPr lang="en-US" altLang="zh-CN" dirty="0"/>
              <a:t>   6:           463          41904  </a:t>
            </a:r>
            <a:r>
              <a:rPr lang="en-US" altLang="zh-CN" dirty="0" err="1"/>
              <a:t>java.lang.Class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堆的分配参数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Xmx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Xms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指定最大堆和最小堆</a:t>
            </a:r>
            <a:endParaRPr lang="en-US" altLang="zh-CN" dirty="0" smtClean="0"/>
          </a:p>
          <a:p>
            <a:pPr lvl="1"/>
            <a:r>
              <a:rPr lang="en-US" altLang="zh-CN" dirty="0"/>
              <a:t>-Xmx20m -</a:t>
            </a:r>
            <a:r>
              <a:rPr lang="en-US" altLang="zh-CN" dirty="0" smtClean="0"/>
              <a:t>Xms5m  </a:t>
            </a:r>
            <a:r>
              <a:rPr lang="zh-CN" altLang="en-US" dirty="0" smtClean="0"/>
              <a:t>运行代码：</a:t>
            </a:r>
            <a:endParaRPr lang="en-US" altLang="zh-CN" dirty="0" smtClean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</a:t>
            </a:r>
            <a:r>
              <a:rPr lang="en-US" altLang="zh-CN" dirty="0" err="1"/>
              <a:t>Xmx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maxMemory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("free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freeMemory</a:t>
            </a:r>
            <a:r>
              <a:rPr lang="en-US" altLang="zh-CN" dirty="0"/>
              <a:t>()/1024.0/1024+"M");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System.out.print</a:t>
            </a:r>
            <a:r>
              <a:rPr lang="en-US" altLang="zh-CN" dirty="0"/>
              <a:t>("total </a:t>
            </a:r>
            <a:r>
              <a:rPr lang="en-US" altLang="zh-CN" dirty="0" err="1"/>
              <a:t>mem</a:t>
            </a:r>
            <a:r>
              <a:rPr lang="en-US" altLang="zh-CN" dirty="0"/>
              <a:t>=");</a:t>
            </a:r>
            <a:endParaRPr lang="en-US" altLang="zh-CN" dirty="0"/>
          </a:p>
          <a:p>
            <a:pPr lvl="2"/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Runtime.getRuntime</a:t>
            </a:r>
            <a:r>
              <a:rPr lang="en-US" altLang="zh-CN" dirty="0"/>
              <a:t>().</a:t>
            </a:r>
            <a:r>
              <a:rPr lang="en-US" altLang="zh-CN" dirty="0" err="1"/>
              <a:t>totalMemory</a:t>
            </a:r>
            <a:r>
              <a:rPr lang="en-US" altLang="zh-CN" dirty="0"/>
              <a:t>()/1024.0/1024+"M");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4438" y="1731219"/>
            <a:ext cx="44644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Xmx</a:t>
            </a:r>
            <a:r>
              <a:rPr lang="en-US" altLang="zh-CN" dirty="0"/>
              <a:t>=19.375M</a:t>
            </a:r>
            <a:endParaRPr lang="en-US" altLang="zh-CN" dirty="0"/>
          </a:p>
          <a:p>
            <a:r>
              <a:rPr lang="en-US" altLang="zh-CN" dirty="0"/>
              <a:t>free </a:t>
            </a:r>
            <a:r>
              <a:rPr lang="en-US" altLang="zh-CN" dirty="0" err="1"/>
              <a:t>mem</a:t>
            </a:r>
            <a:r>
              <a:rPr lang="en-US" altLang="zh-CN" dirty="0"/>
              <a:t>=4.342750549316406M</a:t>
            </a:r>
            <a:endParaRPr lang="en-US" altLang="zh-CN" dirty="0"/>
          </a:p>
          <a:p>
            <a:r>
              <a:rPr lang="en-US" altLang="zh-CN" dirty="0"/>
              <a:t>total </a:t>
            </a:r>
            <a:r>
              <a:rPr lang="en-US" altLang="zh-CN" dirty="0" err="1"/>
              <a:t>mem</a:t>
            </a:r>
            <a:r>
              <a:rPr lang="en-US" altLang="zh-CN" dirty="0"/>
              <a:t>=4.875M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8544</Words>
  <Application>WPS 演示</Application>
  <PresentationFormat>自定义</PresentationFormat>
  <Paragraphs>405</Paragraphs>
  <Slides>30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Office 主题</vt:lpstr>
      <vt:lpstr>常用JVM配置参数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Trace跟踪参数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</vt:lpstr>
      <vt:lpstr>堆的分配参数 – 总结</vt:lpstr>
      <vt:lpstr>永久区分配参数</vt:lpstr>
      <vt:lpstr>永久区分配参数</vt:lpstr>
      <vt:lpstr>永久区分配参数</vt:lpstr>
      <vt:lpstr>栈大小分配</vt:lpstr>
      <vt:lpstr>栈大小分配</vt:lpstr>
      <vt:lpstr>常用JVM配置参数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584</cp:revision>
  <cp:lastPrinted>2012-03-16T05:44:00Z</cp:lastPrinted>
  <dcterms:created xsi:type="dcterms:W3CDTF">2019-08-22T13:36:00Z</dcterms:created>
  <dcterms:modified xsi:type="dcterms:W3CDTF">2019-08-25T10:33:02Z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