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15" r:id="rId3"/>
    <p:sldId id="299" r:id="rId5"/>
    <p:sldId id="300" r:id="rId6"/>
    <p:sldId id="318" r:id="rId7"/>
    <p:sldId id="316" r:id="rId8"/>
    <p:sldId id="301" r:id="rId9"/>
    <p:sldId id="302" r:id="rId10"/>
    <p:sldId id="303" r:id="rId11"/>
    <p:sldId id="317" r:id="rId12"/>
    <p:sldId id="304" r:id="rId13"/>
    <p:sldId id="305" r:id="rId14"/>
    <p:sldId id="306" r:id="rId15"/>
    <p:sldId id="320" r:id="rId16"/>
    <p:sldId id="307" r:id="rId17"/>
    <p:sldId id="321" r:id="rId18"/>
    <p:sldId id="308" r:id="rId19"/>
    <p:sldId id="324" r:id="rId20"/>
    <p:sldId id="309" r:id="rId21"/>
    <p:sldId id="310" r:id="rId22"/>
    <p:sldId id="311" r:id="rId23"/>
    <p:sldId id="323" r:id="rId24"/>
    <p:sldId id="322" r:id="rId25"/>
    <p:sldId id="312" r:id="rId26"/>
    <p:sldId id="313" r:id="rId27"/>
    <p:sldId id="314" r:id="rId28"/>
    <p:sldId id="319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6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3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3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</a:t>
            </a:r>
            <a:endParaRPr lang="en-US" altLang="zh-CN" dirty="0" smtClean="0"/>
          </a:p>
          <a:p>
            <a:r>
              <a:rPr lang="en-US" altLang="zh-CN" dirty="0"/>
              <a:t>JVM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时数据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虚拟机的指令集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Java</a:t>
            </a:r>
            <a:r>
              <a:rPr lang="zh-CN" altLang="en-US" dirty="0" smtClean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语法定义</a:t>
            </a:r>
            <a:endParaRPr lang="en-US" altLang="zh-CN" dirty="0" smtClean="0"/>
          </a:p>
          <a:p>
            <a:pPr lvl="1"/>
            <a:r>
              <a:rPr lang="en-US" altLang="zh-CN" dirty="0" err="1"/>
              <a:t>IfThenStatement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if ( Expression ) </a:t>
            </a:r>
            <a:r>
              <a:rPr lang="en-US" altLang="zh-CN" dirty="0" smtClean="0"/>
              <a:t>Statement</a:t>
            </a:r>
            <a:endParaRPr lang="en-US" altLang="zh-CN" dirty="0" smtClean="0"/>
          </a:p>
          <a:p>
            <a:pPr lvl="1"/>
            <a:r>
              <a:rPr lang="en-US" altLang="zh-CN" dirty="0" err="1"/>
              <a:t>ArgumentList</a:t>
            </a:r>
            <a:r>
              <a:rPr lang="en-US" altLang="zh-CN" dirty="0"/>
              <a:t>:</a:t>
            </a:r>
            <a:endParaRPr lang="en-US" altLang="zh-CN" dirty="0"/>
          </a:p>
          <a:p>
            <a:pPr marL="544830" lvl="1" indent="0">
              <a:buNone/>
            </a:pPr>
            <a:r>
              <a:rPr lang="en-US" altLang="zh-CN" dirty="0" smtClean="0"/>
              <a:t>	Argument</a:t>
            </a:r>
            <a:endParaRPr lang="en-US" altLang="zh-CN" dirty="0"/>
          </a:p>
          <a:p>
            <a:pPr marL="54483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ArgumentList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Argument</a:t>
            </a:r>
            <a:endParaRPr lang="en-US" altLang="zh-CN" dirty="0" smtClean="0"/>
          </a:p>
          <a:p>
            <a:pPr marL="544830" lvl="1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6326" y="198963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if(true){do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;}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6326" y="290458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add(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\u + 4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进制数字 表示</a:t>
            </a:r>
            <a:r>
              <a:rPr lang="en-US" altLang="zh-CN" dirty="0" smtClean="0"/>
              <a:t>UTF-16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行终结符：</a:t>
            </a:r>
            <a:r>
              <a:rPr lang="en-US" altLang="zh-CN" dirty="0"/>
              <a:t> CR, or LF, or CR LF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白符</a:t>
            </a:r>
            <a:endParaRPr lang="en-US" altLang="zh-CN" dirty="0" smtClean="0"/>
          </a:p>
          <a:p>
            <a:pPr lvl="2"/>
            <a:r>
              <a:rPr lang="zh-CN" altLang="en-US" dirty="0"/>
              <a:t>空</a:t>
            </a:r>
            <a:r>
              <a:rPr lang="zh-CN" altLang="en-US" dirty="0" smtClean="0"/>
              <a:t>格 </a:t>
            </a:r>
            <a:r>
              <a:rPr lang="en-US" altLang="zh-CN" dirty="0" smtClean="0"/>
              <a:t>tab \t </a:t>
            </a:r>
            <a:r>
              <a:rPr lang="zh-CN" altLang="en-US" dirty="0" smtClean="0"/>
              <a:t>换页 </a:t>
            </a:r>
            <a:r>
              <a:rPr lang="en-US" altLang="zh-CN" dirty="0" smtClean="0"/>
              <a:t>\f  </a:t>
            </a:r>
            <a:r>
              <a:rPr lang="zh-CN" altLang="en-US" dirty="0" smtClean="0"/>
              <a:t>行终结符</a:t>
            </a:r>
            <a:endParaRPr lang="en-US" altLang="zh-CN" dirty="0" smtClean="0"/>
          </a:p>
          <a:p>
            <a:pPr lvl="1"/>
            <a:r>
              <a:rPr lang="zh-CN" altLang="en-US" dirty="0"/>
              <a:t>注</a:t>
            </a:r>
            <a:r>
              <a:rPr lang="zh-CN" altLang="en-US" dirty="0" smtClean="0"/>
              <a:t>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identity_content"/>
          <p:cNvSpPr txBox="1"/>
          <p:nvPr/>
        </p:nvSpPr>
        <p:spPr>
          <a:xfrm>
            <a:off x="5886326" y="1413570"/>
            <a:ext cx="5688631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Identifier: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i="1" dirty="0"/>
              <a:t>but not a</a:t>
            </a:r>
            <a:r>
              <a:rPr lang="en-US" altLang="zh-CN" dirty="0"/>
              <a:t> Keyword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BooleanLiteral</a:t>
            </a:r>
            <a:r>
              <a:rPr lang="en-US" altLang="zh-CN" dirty="0"/>
              <a:t>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NullLiteral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IdentifierChars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JavaLetter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dirty="0" err="1"/>
              <a:t>JavaLetterOrDigit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JavaLetter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 (see below)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JavaLetterOrDigit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letter-or-digit (see below)</a:t>
            </a:r>
            <a:endParaRPr lang="zh-CN" altLang="en-US" dirty="0"/>
          </a:p>
        </p:txBody>
      </p:sp>
      <p:sp>
        <p:nvSpPr>
          <p:cNvPr id="8" name="identity"/>
          <p:cNvSpPr txBox="1"/>
          <p:nvPr/>
        </p:nvSpPr>
        <p:spPr>
          <a:xfrm>
            <a:off x="1493838" y="39243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标示符</a:t>
            </a:r>
            <a:endParaRPr lang="zh-CN" altLang="en-US" dirty="0"/>
          </a:p>
        </p:txBody>
      </p:sp>
      <p:sp>
        <p:nvSpPr>
          <p:cNvPr id="9" name="identity"/>
          <p:cNvSpPr txBox="1"/>
          <p:nvPr/>
        </p:nvSpPr>
        <p:spPr>
          <a:xfrm>
            <a:off x="1496056" y="43658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public static void </a:t>
            </a:r>
            <a:r>
              <a:rPr lang="zh-CN" altLang="en-US" b="1" dirty="0"/>
              <a:t>打印</a:t>
            </a:r>
            <a:r>
              <a:rPr lang="en-US" altLang="zh-CN" b="1" dirty="0"/>
              <a:t>(){</a:t>
            </a:r>
            <a:endParaRPr lang="en-US" altLang="zh-CN" b="1" dirty="0"/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zh-CN" altLang="en-US" b="1" i="1" dirty="0"/>
              <a:t>中文方法哦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1"/>
            <a:r>
              <a:rPr lang="en-US" altLang="zh-CN" b="1" dirty="0"/>
              <a:t>public 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pPr lvl="1"/>
            <a:r>
              <a:rPr lang="zh-CN" altLang="en-US" i="1" dirty="0"/>
              <a:t>打印</a:t>
            </a:r>
            <a:r>
              <a:rPr lang="en-US" altLang="zh-CN" i="1" dirty="0"/>
              <a:t>();</a:t>
            </a:r>
            <a:endParaRPr lang="en-US" altLang="zh-CN" i="1" dirty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pt-BR" altLang="zh-CN" dirty="0"/>
              <a:t>0 2 0372 0xDada_Cafe 1996 0x00_FF__</a:t>
            </a:r>
            <a:r>
              <a:rPr lang="pt-BR" altLang="zh-CN" dirty="0" smtClean="0"/>
              <a:t>00_FF</a:t>
            </a:r>
            <a:endParaRPr lang="pt-BR" altLang="zh-CN" dirty="0" smtClean="0"/>
          </a:p>
          <a:p>
            <a:pPr lvl="1"/>
            <a:r>
              <a:rPr lang="en-US" altLang="zh-CN" dirty="0" smtClean="0"/>
              <a:t>Long</a:t>
            </a:r>
            <a:endParaRPr lang="en-US" altLang="zh-CN" dirty="0" smtClean="0"/>
          </a:p>
          <a:p>
            <a:pPr lvl="2"/>
            <a:r>
              <a:rPr lang="pl-PL" altLang="zh-CN" dirty="0"/>
              <a:t>0l 0777L 0x100000000L 2_147_483_648L </a:t>
            </a:r>
            <a:r>
              <a:rPr lang="pl-PL" altLang="zh-CN" dirty="0" smtClean="0"/>
              <a:t>0xC0B0L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endParaRPr lang="en-US" altLang="zh-CN" dirty="0" smtClean="0"/>
          </a:p>
          <a:p>
            <a:pPr lvl="2"/>
            <a:r>
              <a:rPr lang="en-US" altLang="zh-CN" dirty="0"/>
              <a:t>1e1f 2.f .3f 0f 3.14f </a:t>
            </a:r>
            <a:r>
              <a:rPr lang="en-US" altLang="zh-CN" dirty="0" smtClean="0"/>
              <a:t>6.022137e+23f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</a:t>
            </a:r>
            <a:endParaRPr lang="en-US" altLang="zh-CN" dirty="0" smtClean="0"/>
          </a:p>
          <a:p>
            <a:pPr lvl="2"/>
            <a:r>
              <a:rPr lang="en-US" altLang="zh-CN" dirty="0"/>
              <a:t>1e1 2. .3 0.0 3.14 1e-9d </a:t>
            </a:r>
            <a:r>
              <a:rPr lang="en-US" altLang="zh-CN" dirty="0" smtClean="0"/>
              <a:t>1e137</a:t>
            </a:r>
            <a:endParaRPr lang="en-US" altLang="zh-CN" dirty="0" smtClean="0"/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lvl="2"/>
            <a:r>
              <a:rPr lang="en-US" altLang="zh-CN" dirty="0"/>
              <a:t>+=  -=  *=  /=  &amp;=  |=  ^=  %=  &lt;&lt;=  &gt;&gt;=  &gt;&gt;&gt;=</a:t>
            </a:r>
            <a:endParaRPr lang="pt-BR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哪些是合法的数字呢？</a:t>
            </a:r>
            <a:endParaRPr lang="en-US" altLang="zh-CN" dirty="0" smtClean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a=0xDada_Cafe;</a:t>
            </a:r>
            <a:endParaRPr lang="en-US" altLang="zh-CN" dirty="0"/>
          </a:p>
          <a:p>
            <a:pPr lvl="1"/>
            <a:r>
              <a:rPr lang="en-US" altLang="zh-CN" dirty="0"/>
              <a:t>	private float b=0x1.fffffeP+127f;</a:t>
            </a:r>
            <a:endParaRPr lang="en-US" altLang="zh-CN" dirty="0"/>
          </a:p>
          <a:p>
            <a:pPr lvl="1"/>
            <a:r>
              <a:rPr lang="en-US" altLang="zh-CN" dirty="0"/>
              <a:t>	private float c=1996;</a:t>
            </a:r>
            <a:endParaRPr lang="en-US" altLang="zh-CN" dirty="0"/>
          </a:p>
          <a:p>
            <a:pPr lvl="1"/>
            <a:r>
              <a:rPr lang="en-US" altLang="zh-CN" dirty="0"/>
              <a:t>	private float d=1996.3;</a:t>
            </a:r>
            <a:endParaRPr lang="en-US" altLang="zh-CN" dirty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f=9999e2;</a:t>
            </a:r>
            <a:endParaRPr lang="en-US" altLang="zh-CN" dirty="0"/>
          </a:p>
          <a:p>
            <a:pPr lvl="1"/>
            <a:r>
              <a:rPr lang="en-US" altLang="zh-CN" dirty="0"/>
              <a:t>	private double g=33e2;</a:t>
            </a:r>
            <a:endParaRPr lang="en-US" altLang="zh-CN" dirty="0"/>
          </a:p>
          <a:p>
            <a:pPr lvl="1"/>
            <a:r>
              <a:rPr lang="en-US" altLang="zh-CN" dirty="0"/>
              <a:t>	private float h=0x1.fffep-12f;</a:t>
            </a:r>
            <a:endParaRPr lang="en-US" altLang="zh-CN" dirty="0"/>
          </a:p>
          <a:p>
            <a:pPr lvl="1"/>
            <a:r>
              <a:rPr lang="en-US" altLang="zh-CN" dirty="0"/>
              <a:t>	private float </a:t>
            </a:r>
            <a:r>
              <a:rPr lang="en-US" altLang="zh-CN" dirty="0" err="1"/>
              <a:t>i</a:t>
            </a:r>
            <a:r>
              <a:rPr lang="en-US" altLang="zh-CN" dirty="0"/>
              <a:t>=1.fffep-12f;</a:t>
            </a:r>
            <a:endParaRPr lang="en-US" altLang="zh-CN" dirty="0"/>
          </a:p>
          <a:p>
            <a:pPr lvl="1"/>
            <a:r>
              <a:rPr lang="en-US" altLang="zh-CN" dirty="0"/>
              <a:t>	private long p=0b1_1_1_0_1;</a:t>
            </a:r>
            <a:endParaRPr lang="en-US" altLang="zh-CN" dirty="0"/>
          </a:p>
          <a:p>
            <a:pPr lvl="1"/>
            <a:r>
              <a:rPr lang="en-US" altLang="zh-CN" dirty="0"/>
              <a:t>	private long q=0b1_1_1_0_2;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类型和变量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元类型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long float char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变量初始值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false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char \u0000</a:t>
            </a:r>
            <a:endParaRPr lang="en-US" altLang="zh-CN" dirty="0" smtClean="0"/>
          </a:p>
          <a:p>
            <a:pPr lvl="1"/>
            <a:r>
              <a:rPr lang="zh-CN" altLang="en-US" dirty="0"/>
              <a:t>泛型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90182" y="1197546"/>
            <a:ext cx="575798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Value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Test {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i1 = 3;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i2 = i1;</a:t>
            </a:r>
            <a:endParaRPr lang="en-US" altLang="zh-CN" dirty="0"/>
          </a:p>
          <a:p>
            <a:r>
              <a:rPr lang="en-US" altLang="zh-CN" dirty="0"/>
              <a:t>        i2 = 4;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("i1==" + i1);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but i2==" + i2);</a:t>
            </a:r>
            <a:endParaRPr lang="en-US" altLang="zh-CN" dirty="0"/>
          </a:p>
          <a:p>
            <a:r>
              <a:rPr lang="en-US" altLang="zh-CN" dirty="0"/>
              <a:t>        Value v1 = new Value();</a:t>
            </a:r>
            <a:endParaRPr lang="en-US" altLang="zh-CN" dirty="0"/>
          </a:p>
          <a:p>
            <a:r>
              <a:rPr lang="en-US" altLang="zh-CN" dirty="0"/>
              <a:t>        v1.val = 5;</a:t>
            </a:r>
            <a:endParaRPr lang="en-US" altLang="zh-CN" dirty="0"/>
          </a:p>
          <a:p>
            <a:r>
              <a:rPr lang="en-US" altLang="zh-CN" dirty="0"/>
              <a:t>        Value v2 = v1;</a:t>
            </a:r>
            <a:endParaRPr lang="en-US" altLang="zh-CN" dirty="0"/>
          </a:p>
          <a:p>
            <a:r>
              <a:rPr lang="en-US" altLang="zh-CN" dirty="0"/>
              <a:t>        v2.val = 6;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("v1.val==" + v1.val);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and v2.val==" + v2.val);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606" y="1269554"/>
            <a:ext cx="316835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i1==3 but i2==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altLang="zh-CN" dirty="0" smtClean="0"/>
              <a:t>v1.val</a:t>
            </a:r>
            <a:r>
              <a:rPr lang="en-US" altLang="zh-CN" dirty="0"/>
              <a:t>==6 and v2.val==6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44014" y="2565698"/>
            <a:ext cx="28083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i1 i2</a:t>
            </a:r>
            <a:r>
              <a:rPr lang="zh-CN" altLang="en-US" dirty="0" smtClean="0"/>
              <a:t>为不同的变量</a:t>
            </a:r>
            <a:endParaRPr lang="en-US" altLang="zh-CN" dirty="0" smtClean="0"/>
          </a:p>
          <a:p>
            <a:r>
              <a:rPr lang="en-US" altLang="zh-CN" dirty="0" smtClean="0"/>
              <a:t>v1 v2</a:t>
            </a:r>
            <a:r>
              <a:rPr lang="zh-CN" altLang="en-US" dirty="0" smtClean="0"/>
              <a:t>为引用同一个实例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JVM – Java</a:t>
            </a:r>
            <a:r>
              <a:rPr lang="zh-CN" altLang="en-US" dirty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r>
              <a:rPr lang="zh-CN" altLang="en-US" dirty="0" smtClean="0"/>
              <a:t>类加载链接的过程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final abstract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数组的使用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语言规范定义了什么是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相对独立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Groovy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Clojure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主要定义二进制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JVM</a:t>
            </a:r>
            <a:r>
              <a:rPr lang="zh-CN" altLang="en-US" dirty="0"/>
              <a:t>指令</a:t>
            </a:r>
            <a:r>
              <a:rPr lang="zh-CN" altLang="en-US" dirty="0" smtClean="0"/>
              <a:t>集等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字的内部表示和存储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</a:t>
            </a:r>
            <a:r>
              <a:rPr lang="en-US" altLang="zh-CN" dirty="0"/>
              <a:t> -128 to 127 (-2</a:t>
            </a:r>
            <a:r>
              <a:rPr lang="en-US" altLang="zh-CN" baseline="30000" dirty="0"/>
              <a:t>7</a:t>
            </a:r>
            <a:r>
              <a:rPr lang="en-US" altLang="zh-CN" dirty="0"/>
              <a:t> to 2</a:t>
            </a:r>
            <a:r>
              <a:rPr lang="en-US" altLang="zh-CN" baseline="30000" dirty="0"/>
              <a:t>7</a:t>
            </a:r>
            <a:r>
              <a:rPr lang="en-US" altLang="zh-CN" dirty="0"/>
              <a:t> - 1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/>
              <a:t>returnAddress</a:t>
            </a:r>
            <a:r>
              <a:rPr lang="en-US" altLang="zh-CN" dirty="0"/>
              <a:t> </a:t>
            </a:r>
            <a:r>
              <a:rPr lang="zh-CN" altLang="en-US" dirty="0"/>
              <a:t>数据类型定义</a:t>
            </a:r>
            <a:endParaRPr lang="en-US" altLang="zh-CN" dirty="0"/>
          </a:p>
          <a:p>
            <a:pPr lvl="1"/>
            <a:r>
              <a:rPr lang="zh-CN" altLang="en-US" sz="1900" dirty="0"/>
              <a:t>指向操作码的指针。不对应</a:t>
            </a:r>
            <a:r>
              <a:rPr lang="en-US" altLang="zh-CN" sz="1900" dirty="0"/>
              <a:t>Java</a:t>
            </a:r>
            <a:r>
              <a:rPr lang="zh-CN" altLang="en-US" sz="1900" dirty="0"/>
              <a:t>数据类型，不能在运行时修改。</a:t>
            </a:r>
            <a:r>
              <a:rPr lang="en-US" altLang="zh-CN" sz="1900" dirty="0"/>
              <a:t>Finally</a:t>
            </a:r>
            <a:r>
              <a:rPr lang="zh-CN" altLang="en-US" sz="1900" dirty="0"/>
              <a:t>实现需要</a:t>
            </a:r>
            <a:endParaRPr lang="en-US" altLang="zh-CN" sz="1900" dirty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PC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altLang="zh-CN" dirty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JVM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JVM</a:t>
            </a:r>
            <a:r>
              <a:rPr lang="zh-CN" altLang="en-US" b="1" dirty="0" smtClean="0"/>
              <a:t>是</a:t>
            </a:r>
            <a:r>
              <a:rPr lang="en-US" altLang="zh-CN" b="1" dirty="0"/>
              <a:t>Java </a:t>
            </a:r>
            <a:r>
              <a:rPr lang="en-US" altLang="zh-CN" b="1" dirty="0" smtClean="0"/>
              <a:t>Virtual Machine</a:t>
            </a:r>
            <a:r>
              <a:rPr lang="zh-CN" altLang="en-US" b="1" dirty="0" smtClean="0"/>
              <a:t>的简称。意为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指通过软件模拟的具有完整硬件系统功能的、运行在一个完全隔离环境中的完整</a:t>
            </a:r>
            <a:r>
              <a:rPr lang="zh-CN" altLang="en-US" b="1" dirty="0" smtClean="0"/>
              <a:t>计算机系统</a:t>
            </a:r>
            <a:endParaRPr lang="en-US" altLang="zh-CN" b="1" dirty="0" smtClean="0"/>
          </a:p>
          <a:p>
            <a:pPr marL="410845" indent="-342900"/>
            <a:r>
              <a:rPr lang="zh-CN" altLang="en-US" b="1" dirty="0" smtClean="0"/>
              <a:t>有哪些虚拟机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err="1" smtClean="0"/>
              <a:t>VMWare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smtClean="0"/>
              <a:t>Visual Box</a:t>
            </a:r>
            <a:endParaRPr lang="en-US" altLang="zh-CN" b="1" dirty="0" smtClean="0"/>
          </a:p>
          <a:p>
            <a:pPr marL="887730" lvl="1" indent="-342900"/>
            <a:r>
              <a:rPr lang="en-US" altLang="zh-CN" b="1" dirty="0" smtClean="0"/>
              <a:t>JVM</a:t>
            </a:r>
            <a:endParaRPr lang="en-US" altLang="zh-CN" b="1" dirty="0" smtClean="0"/>
          </a:p>
          <a:p>
            <a:pPr marL="410845" indent="-342900"/>
            <a:r>
              <a:rPr lang="en-US" altLang="zh-CN" b="1" dirty="0" err="1" smtClean="0"/>
              <a:t>VMWare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Visual Box</a:t>
            </a:r>
            <a:r>
              <a:rPr lang="zh-CN" altLang="en-US" b="1" dirty="0" smtClean="0"/>
              <a:t>都是使用软件模拟物理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的指令集</a:t>
            </a:r>
            <a:endParaRPr lang="en-US" altLang="zh-CN" b="1" dirty="0" smtClean="0"/>
          </a:p>
          <a:p>
            <a:pPr marL="410845" indent="-342900"/>
            <a:r>
              <a:rPr lang="en-US" altLang="zh-CN" b="1" dirty="0" smtClean="0"/>
              <a:t>JVM</a:t>
            </a:r>
            <a:r>
              <a:rPr lang="zh-CN" altLang="en-US" b="1" dirty="0" smtClean="0"/>
              <a:t>使用软件模拟</a:t>
            </a:r>
            <a:r>
              <a:rPr lang="en-US" altLang="zh-CN" b="1" dirty="0" smtClean="0"/>
              <a:t>Java </a:t>
            </a:r>
            <a:r>
              <a:rPr lang="zh-CN" altLang="en-US" b="1" dirty="0" smtClean="0"/>
              <a:t>字节码的指令集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整数的表达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码：第一位为符号位（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为负数）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反码：符号位不动，原码取反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负数补码</a:t>
            </a:r>
            <a:r>
              <a:rPr lang="zh-CN" altLang="en-US" dirty="0"/>
              <a:t>：符号位不</a:t>
            </a:r>
            <a:r>
              <a:rPr lang="zh-CN" altLang="en-US" dirty="0" smtClean="0"/>
              <a:t>动，反码加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正数补码：和原码相同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打印整数的二进制表示</a:t>
            </a:r>
            <a:endParaRPr lang="en-US" altLang="zh-CN" dirty="0" smtClean="0"/>
          </a:p>
          <a:p>
            <a:pPr lvl="2"/>
            <a:r>
              <a:rPr lang="nn-NO" altLang="zh-CN" dirty="0"/>
              <a:t>int a=-6;</a:t>
            </a:r>
            <a:endParaRPr lang="nn-NO" altLang="zh-CN" dirty="0"/>
          </a:p>
          <a:p>
            <a:pPr lvl="2"/>
            <a:r>
              <a:rPr lang="nn-NO" altLang="zh-CN" dirty="0"/>
              <a:t>for(int i=0;i&lt;32;i++){</a:t>
            </a:r>
            <a:endParaRPr lang="nn-NO" altLang="zh-CN" dirty="0"/>
          </a:p>
          <a:p>
            <a:pPr lvl="2"/>
            <a:r>
              <a:rPr lang="nn-NO" altLang="zh-CN" dirty="0"/>
              <a:t>	int t=(a &amp; 0x80000000&gt;&gt;&gt;i)&gt;&gt;&gt;(31-i);</a:t>
            </a:r>
            <a:endParaRPr lang="nn-NO" altLang="zh-CN" dirty="0"/>
          </a:p>
          <a:p>
            <a:pPr lvl="2"/>
            <a:r>
              <a:rPr lang="nn-NO" altLang="zh-CN" dirty="0"/>
              <a:t>	System.out.print(t);</a:t>
            </a:r>
            <a:endParaRPr lang="nn-NO" altLang="zh-CN" dirty="0"/>
          </a:p>
          <a:p>
            <a:pPr lvl="2"/>
            <a:r>
              <a:rPr lang="nn-NO" altLang="zh-CN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0382" y="1557586"/>
            <a:ext cx="1656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 smtClean="0"/>
          </a:p>
          <a:p>
            <a:r>
              <a:rPr lang="en-US" altLang="zh-CN" dirty="0" smtClean="0"/>
              <a:t>00000101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78614" y="1557585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-6</a:t>
            </a:r>
            <a:endParaRPr lang="en-US" altLang="zh-CN" dirty="0" smtClean="0"/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10000110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11111001</a:t>
            </a:r>
            <a:endParaRPr lang="en-US" altLang="zh-CN" dirty="0" smtClean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11111010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489884" y="3213770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10000001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11111110</a:t>
            </a:r>
            <a:endParaRPr lang="en-US" altLang="zh-CN" dirty="0" smtClean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11111111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为什么要用补码？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的表示：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0062" y="1557586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14318" y="1557586"/>
            <a:ext cx="21602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26958" y="1557586"/>
            <a:ext cx="21602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  <a:endParaRPr lang="en-US" altLang="zh-CN" dirty="0" smtClean="0"/>
          </a:p>
          <a:p>
            <a:r>
              <a:rPr lang="zh-CN" altLang="en-US" dirty="0" smtClean="0"/>
              <a:t>反码：</a:t>
            </a:r>
            <a:r>
              <a:rPr lang="en-US" altLang="zh-CN" dirty="0" smtClean="0"/>
              <a:t>11111111</a:t>
            </a:r>
            <a:endParaRPr lang="en-US" altLang="zh-CN" dirty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00000000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19092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-6+5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11111010</a:t>
            </a:r>
            <a:endParaRPr lang="en-US" altLang="zh-CN" dirty="0"/>
          </a:p>
          <a:p>
            <a:r>
              <a:rPr lang="en-US" altLang="zh-CN" dirty="0"/>
              <a:t>+ 00000101</a:t>
            </a:r>
            <a:endParaRPr lang="en-US" altLang="zh-CN" dirty="0"/>
          </a:p>
          <a:p>
            <a:r>
              <a:rPr lang="en-US" altLang="zh-CN" dirty="0"/>
              <a:t>= 11111111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6086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-4+5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11111100</a:t>
            </a:r>
            <a:endParaRPr lang="en-US" altLang="zh-CN" dirty="0"/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00000001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1132" y="3678743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-3+5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11111101</a:t>
            </a:r>
            <a:endParaRPr lang="en-US" altLang="zh-CN" dirty="0"/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r>
              <a:rPr lang="zh-CN" altLang="en-US" dirty="0"/>
              <a:t>的表示与定义</a:t>
            </a:r>
            <a:endParaRPr lang="en-US" altLang="zh-CN" dirty="0"/>
          </a:p>
          <a:p>
            <a:pPr lvl="1"/>
            <a:r>
              <a:rPr lang="zh-CN" altLang="en-US" dirty="0" smtClean="0"/>
              <a:t>支持 </a:t>
            </a:r>
            <a:r>
              <a:rPr lang="en-US" altLang="zh-CN" dirty="0" smtClean="0"/>
              <a:t>IEEE 754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 </a:t>
            </a:r>
            <a:r>
              <a:rPr lang="en-US" altLang="zh-CN" dirty="0" err="1" smtClean="0"/>
              <a:t>eeeeeeee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mmmmmmmmmmmmmmmmmmmmmmm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zh-CN" altLang="en-US" dirty="0" smtClean="0"/>
              <a:t>全</a:t>
            </a:r>
            <a:r>
              <a:rPr lang="en-US" altLang="zh-CN" dirty="0" smtClean="0"/>
              <a:t>0 </a:t>
            </a:r>
            <a:r>
              <a:rPr lang="zh-CN" altLang="en-US" dirty="0" smtClean="0"/>
              <a:t>尾数</a:t>
            </a:r>
            <a:r>
              <a:rPr lang="zh-CN" altLang="en-US" dirty="0" smtClean="0">
                <a:solidFill>
                  <a:srgbClr val="FF0000"/>
                </a:solidFill>
              </a:rPr>
              <a:t>附加位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 </a:t>
            </a:r>
            <a:r>
              <a:rPr lang="zh-CN" altLang="en-US" dirty="0" smtClean="0"/>
              <a:t>否则尾数附加位为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s*m*2^(e-127)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一些特殊的方法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init</a:t>
            </a:r>
            <a:r>
              <a:rPr lang="en-US" altLang="zh-CN" dirty="0"/>
              <a:t>&gt;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6166" y="256569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尾数</a:t>
            </a:r>
            <a:r>
              <a:rPr lang="en-US" altLang="zh-CN" dirty="0" smtClean="0"/>
              <a:t>:23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3918" y="255202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指数</a:t>
            </a:r>
            <a:r>
              <a:rPr lang="en-US" altLang="zh-CN" dirty="0" smtClean="0"/>
              <a:t>:8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42510" y="1240694"/>
            <a:ext cx="3816424" cy="11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10000001</a:t>
            </a:r>
            <a:r>
              <a:rPr lang="en-US" altLang="zh-CN" sz="1400" dirty="0" smtClean="0"/>
              <a:t>01000000000000000000000</a:t>
            </a:r>
            <a:endParaRPr lang="en-US" altLang="zh-CN" sz="1400" dirty="0" smtClean="0"/>
          </a:p>
          <a:p>
            <a:pPr algn="ctr"/>
            <a:r>
              <a:rPr lang="en-US" altLang="zh-CN" dirty="0" smtClean="0"/>
              <a:t>-1*2^(129-127)*(2^0+2^-2)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VM</a:t>
            </a:r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类型转化</a:t>
            </a:r>
            <a:endParaRPr lang="en-US" altLang="zh-CN" dirty="0" smtClean="0"/>
          </a:p>
          <a:p>
            <a:pPr lvl="2"/>
            <a:r>
              <a:rPr lang="en-US" altLang="zh-CN" dirty="0"/>
              <a:t>l</a:t>
            </a:r>
            <a:r>
              <a:rPr lang="en-US" altLang="zh-CN" dirty="0" smtClean="0"/>
              <a:t>2i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出栈入栈操作</a:t>
            </a:r>
            <a:endParaRPr lang="en-US" altLang="zh-CN" dirty="0" smtClean="0"/>
          </a:p>
          <a:p>
            <a:pPr lvl="2"/>
            <a:r>
              <a:rPr lang="en-US" altLang="zh-CN" dirty="0" err="1"/>
              <a:t>a</a:t>
            </a:r>
            <a:r>
              <a:rPr lang="en-US" altLang="zh-CN" dirty="0" err="1" smtClean="0"/>
              <a:t>load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astore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add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2"/>
            <a:r>
              <a:rPr lang="en-US" altLang="zh-CN" dirty="0" err="1"/>
              <a:t>ifeq</a:t>
            </a:r>
            <a:r>
              <a:rPr lang="en-US" altLang="zh-CN" dirty="0"/>
              <a:t> </a:t>
            </a:r>
            <a:r>
              <a:rPr lang="en-US" altLang="zh-CN" dirty="0" err="1" smtClean="0"/>
              <a:t>ifne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en-US" altLang="zh-CN" dirty="0" err="1"/>
              <a:t>invokevirtual</a:t>
            </a:r>
            <a:r>
              <a:rPr lang="en-US" altLang="zh-CN" dirty="0"/>
              <a:t> </a:t>
            </a:r>
            <a:r>
              <a:rPr lang="en-US" altLang="zh-CN" dirty="0" err="1"/>
              <a:t>invokeinterface</a:t>
            </a:r>
            <a:r>
              <a:rPr lang="en-US" altLang="zh-CN" dirty="0"/>
              <a:t>  </a:t>
            </a:r>
            <a:r>
              <a:rPr lang="en-US" altLang="zh-CN" dirty="0" err="1"/>
              <a:t>invokespecial</a:t>
            </a:r>
            <a:r>
              <a:rPr lang="en-US" altLang="zh-CN" dirty="0"/>
              <a:t>  </a:t>
            </a:r>
            <a:r>
              <a:rPr lang="en-US" altLang="zh-CN" dirty="0" err="1"/>
              <a:t>invokestatic</a:t>
            </a:r>
            <a:r>
              <a:rPr lang="en-US" altLang="zh-CN" dirty="0"/>
              <a:t> </a:t>
            </a:r>
            <a:endParaRPr lang="en-US" altLang="zh-CN" dirty="0"/>
          </a:p>
          <a:p>
            <a:pPr marL="1089025" lvl="2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没有寄存器所有的数据都是通过栈来操作的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Java Library </a:t>
            </a:r>
            <a:r>
              <a:rPr lang="zh-CN" altLang="en-US" dirty="0" smtClean="0"/>
              <a:t>提供以下支持：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反射 </a:t>
            </a:r>
            <a:r>
              <a:rPr lang="en-US" altLang="zh-CN" dirty="0" err="1" smtClean="0"/>
              <a:t>java.lang.reflect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interface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安全相关 </a:t>
            </a:r>
            <a:r>
              <a:rPr lang="en-US" altLang="zh-CN" dirty="0" err="1" smtClean="0"/>
              <a:t>java.security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弱引用</a:t>
            </a:r>
            <a:endParaRPr lang="zh-CN" altLang="en-US" dirty="0" smtClean="0"/>
          </a:p>
          <a:p>
            <a:pPr marL="544830" lvl="1" indent="0">
              <a:buNone/>
            </a:pPr>
            <a:r>
              <a:rPr lang="zh-CN" altLang="en-US" dirty="0"/>
              <a:t>这些功能都不是</a:t>
            </a:r>
            <a:r>
              <a:rPr lang="en-US" altLang="zh-CN" dirty="0"/>
              <a:t>java</a:t>
            </a:r>
            <a:r>
              <a:rPr lang="zh-CN" altLang="en-US" dirty="0"/>
              <a:t>语言写的，</a:t>
            </a:r>
            <a:r>
              <a:rPr lang="en-US" altLang="zh-CN" dirty="0"/>
              <a:t>java</a:t>
            </a:r>
            <a:r>
              <a:rPr lang="zh-CN" altLang="en-US" dirty="0"/>
              <a:t>本身没有办法实现，需要底层语言来实现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指令的对应格式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反汇编的格式</a:t>
            </a:r>
            <a:endParaRPr lang="en-US" altLang="zh-CN" dirty="0" smtClean="0"/>
          </a:p>
          <a:p>
            <a:pPr lvl="2"/>
            <a:r>
              <a:rPr lang="en-US" altLang="zh-CN" dirty="0"/>
              <a:t>&lt;index&gt; &lt;</a:t>
            </a:r>
            <a:r>
              <a:rPr lang="en-US" altLang="zh-CN" dirty="0" err="1"/>
              <a:t>opcode</a:t>
            </a:r>
            <a:r>
              <a:rPr lang="en-US" altLang="zh-CN" dirty="0"/>
              <a:t>&gt; [ &lt;operand1&gt; [ &lt;operand2&gt;... ]] [&lt;comment</a:t>
            </a:r>
            <a:r>
              <a:rPr lang="en-US" altLang="zh-CN" dirty="0" smtClean="0"/>
              <a:t>&gt;]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3717826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spin()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// </a:t>
            </a:r>
            <a:r>
              <a:rPr lang="en-US" altLang="zh-CN" dirty="0"/>
              <a:t>Loop body is </a:t>
            </a:r>
            <a:r>
              <a:rPr lang="en-US" altLang="zh-CN" dirty="0" smtClean="0"/>
              <a:t>empty</a:t>
            </a:r>
            <a:endParaRPr lang="en-US" altLang="zh-CN" dirty="0" smtClean="0"/>
          </a:p>
          <a:p>
            <a:r>
              <a:rPr lang="en-US" altLang="zh-CN" dirty="0" smtClean="0"/>
              <a:t>   }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371782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iconst_0  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0</a:t>
            </a:r>
            <a:endParaRPr lang="en-US" altLang="zh-CN" dirty="0"/>
          </a:p>
          <a:p>
            <a:r>
              <a:rPr lang="en-US" altLang="zh-CN" dirty="0"/>
              <a:t>1   istore_1       // Store into local variable 1 (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goto</a:t>
            </a:r>
            <a:r>
              <a:rPr lang="en-US" altLang="zh-CN" dirty="0"/>
              <a:t> 8         // First time through don't increment</a:t>
            </a:r>
            <a:endParaRPr lang="en-US" altLang="zh-CN" dirty="0"/>
          </a:p>
          <a:p>
            <a:r>
              <a:rPr lang="en-US" altLang="zh-CN" dirty="0"/>
              <a:t>5   </a:t>
            </a:r>
            <a:r>
              <a:rPr lang="en-US" altLang="zh-CN" dirty="0" err="1"/>
              <a:t>iinc</a:t>
            </a:r>
            <a:r>
              <a:rPr lang="en-US" altLang="zh-CN" dirty="0"/>
              <a:t> 1 1       // Increment local variable 1 by 1 (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8   iload_1        // Push local variable 1 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9   </a:t>
            </a:r>
            <a:r>
              <a:rPr lang="en-US" altLang="zh-CN" dirty="0" err="1"/>
              <a:t>bipush</a:t>
            </a:r>
            <a:r>
              <a:rPr lang="en-US" altLang="zh-CN" dirty="0"/>
              <a:t> 100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100</a:t>
            </a:r>
            <a:endParaRPr lang="en-US" altLang="zh-CN" dirty="0"/>
          </a:p>
          <a:p>
            <a:r>
              <a:rPr lang="en-US" altLang="zh-CN" dirty="0"/>
              <a:t>11  </a:t>
            </a:r>
            <a:r>
              <a:rPr lang="en-US" altLang="zh-CN" dirty="0" err="1"/>
              <a:t>if_icmplt</a:t>
            </a:r>
            <a:r>
              <a:rPr lang="en-US" altLang="zh-CN" dirty="0"/>
              <a:t> 5    // Compare and loop if less than (</a:t>
            </a:r>
            <a:r>
              <a:rPr lang="en-US" altLang="zh-CN" dirty="0" err="1"/>
              <a:t>i</a:t>
            </a:r>
            <a:r>
              <a:rPr lang="en-US" altLang="zh-CN" dirty="0"/>
              <a:t> &lt; 100)</a:t>
            </a:r>
            <a:endParaRPr lang="en-US" altLang="zh-CN" dirty="0"/>
          </a:p>
          <a:p>
            <a:r>
              <a:rPr lang="en-US" altLang="zh-CN" dirty="0"/>
              <a:t>14  return         // Return void when done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277666"/>
            <a:ext cx="591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没有规矩 不成方圆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SUN JDK 1.0 Classic VM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纯解释运行，使用外挂进行</a:t>
            </a:r>
            <a:r>
              <a:rPr lang="en-US" altLang="zh-CN" dirty="0" smtClean="0"/>
              <a:t>JIT</a:t>
            </a:r>
            <a:endParaRPr lang="en-US" altLang="zh-CN" dirty="0" smtClean="0"/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JDK1.1 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AWT</a:t>
            </a:r>
            <a:r>
              <a:rPr lang="zh-CN" altLang="en-US" dirty="0" smtClean="0"/>
              <a:t>、内部类、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RMI</a:t>
            </a:r>
            <a:r>
              <a:rPr lang="zh-CN" altLang="en-US" dirty="0" smtClean="0"/>
              <a:t>、反射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JDK1.2 </a:t>
            </a:r>
            <a:r>
              <a:rPr lang="en-US" altLang="zh-CN" dirty="0"/>
              <a:t>Solaris Exact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JIT </a:t>
            </a:r>
            <a:r>
              <a:rPr lang="zh-CN" altLang="en-US" dirty="0" smtClean="0"/>
              <a:t>解释器混合 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Accurate Memory </a:t>
            </a:r>
            <a:r>
              <a:rPr lang="en-US" altLang="zh-CN" dirty="0" smtClean="0"/>
              <a:t>Management </a:t>
            </a:r>
            <a:r>
              <a:rPr lang="zh-CN" altLang="en-US" dirty="0" smtClean="0"/>
              <a:t>精确内存管理，数据类型敏感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410845" indent="-342900"/>
            <a:r>
              <a:rPr lang="en-US" altLang="zh-CN" dirty="0" smtClean="0"/>
              <a:t>2000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1.3 Hotspot </a:t>
            </a:r>
            <a:r>
              <a:rPr lang="zh-CN" altLang="en-US" dirty="0" smtClean="0"/>
              <a:t>作为默认虚拟机发布</a:t>
            </a:r>
            <a:endParaRPr lang="en-US" altLang="zh-CN" dirty="0" smtClean="0"/>
          </a:p>
          <a:p>
            <a:pPr marL="410845" indent="-342900"/>
            <a:r>
              <a:rPr lang="en-US" altLang="zh-CN" dirty="0" smtClean="0"/>
              <a:t>2002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1.4 Classic VM</a:t>
            </a:r>
            <a:r>
              <a:rPr lang="zh-CN" altLang="en-US" dirty="0" smtClean="0"/>
              <a:t>退出历史舞台</a:t>
            </a:r>
            <a:endParaRPr lang="en-US" altLang="zh-CN" b="1" dirty="0" smtClean="0"/>
          </a:p>
          <a:p>
            <a:pPr marL="410845" indent="-342900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2590" y="3747443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JDK1.2</a:t>
            </a:r>
            <a:r>
              <a:rPr lang="zh-CN" altLang="en-US" dirty="0" smtClean="0"/>
              <a:t>开始 称为</a:t>
            </a:r>
            <a:r>
              <a:rPr lang="en-US" altLang="zh-CN" dirty="0" smtClean="0"/>
              <a:t>Java 2</a:t>
            </a:r>
            <a:endParaRPr lang="en-US" altLang="zh-CN" dirty="0" smtClean="0"/>
          </a:p>
          <a:p>
            <a:r>
              <a:rPr lang="en-US" altLang="zh-CN" dirty="0" smtClean="0"/>
              <a:t>J2SE J2EE J2ME </a:t>
            </a:r>
            <a:r>
              <a:rPr lang="zh-CN" altLang="en-US" dirty="0" smtClean="0"/>
              <a:t>的出现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Swing Collections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3964" y="49699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JavaSound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54917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Assert </a:t>
            </a:r>
            <a:r>
              <a:rPr lang="zh-CN" altLang="en-US" dirty="0" smtClean="0"/>
              <a:t>正则表达式  </a:t>
            </a:r>
            <a:r>
              <a:rPr lang="en-US" altLang="zh-CN" dirty="0" smtClean="0"/>
              <a:t>NIO  IPV6 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API  </a:t>
            </a:r>
            <a:r>
              <a:rPr lang="zh-CN" altLang="en-US" dirty="0" smtClean="0"/>
              <a:t>加密类库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2004</a:t>
            </a:r>
            <a:r>
              <a:rPr lang="zh-CN" altLang="en-US" dirty="0" smtClean="0"/>
              <a:t>年发布 </a:t>
            </a:r>
            <a:r>
              <a:rPr lang="en-US" altLang="zh-CN" dirty="0" smtClean="0"/>
              <a:t>JDK1.5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JDK5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J2SE 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5</a:t>
            </a:r>
            <a:endParaRPr lang="en-US" altLang="zh-CN" dirty="0" smtClean="0"/>
          </a:p>
          <a:p>
            <a:pPr lvl="1"/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/>
            <a:r>
              <a:rPr lang="zh-CN" altLang="en-US" dirty="0"/>
              <a:t>可变</a:t>
            </a:r>
            <a:r>
              <a:rPr lang="zh-CN" altLang="en-US" dirty="0" smtClean="0"/>
              <a:t>长的参数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JDK1.6 JDK6</a:t>
            </a:r>
            <a:endParaRPr lang="en-US" altLang="zh-CN" dirty="0"/>
          </a:p>
          <a:p>
            <a:pPr lvl="1"/>
            <a:r>
              <a:rPr lang="zh-CN" altLang="en-US" dirty="0"/>
              <a:t>脚本语言支持</a:t>
            </a:r>
            <a:endParaRPr lang="en-US" altLang="zh-CN" dirty="0"/>
          </a:p>
          <a:p>
            <a:pPr lvl="1"/>
            <a:r>
              <a:rPr lang="en-US" altLang="zh-CN" dirty="0"/>
              <a:t>JDBC 4.0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编译器 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2011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JDK7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延误项目推出到</a:t>
            </a:r>
            <a:r>
              <a:rPr lang="en-US" altLang="zh-CN" sz="1600" dirty="0" smtClean="0"/>
              <a:t>JDK8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G1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动态语言增强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64</a:t>
            </a:r>
            <a:r>
              <a:rPr lang="zh-CN" altLang="en-US" sz="1600" dirty="0" smtClean="0"/>
              <a:t>位系统中的压缩指针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NIO 2.0</a:t>
            </a:r>
            <a:endParaRPr lang="en-US" altLang="zh-CN" sz="1600" dirty="0" smtClean="0"/>
          </a:p>
          <a:p>
            <a:r>
              <a:rPr lang="en-US" altLang="zh-CN" sz="1800" dirty="0" smtClean="0"/>
              <a:t>2014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JDK8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Lambda</a:t>
            </a:r>
            <a:r>
              <a:rPr lang="zh-CN" altLang="en-US" sz="1600" dirty="0" smtClean="0"/>
              <a:t>表达式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语法增强  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类型注解</a:t>
            </a:r>
            <a:endParaRPr lang="en-US" altLang="zh-CN" sz="1600" dirty="0" smtClean="0"/>
          </a:p>
          <a:p>
            <a:r>
              <a:rPr lang="en-US" altLang="zh-CN" sz="1800" dirty="0" smtClean="0"/>
              <a:t>2016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JDK9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模块化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</a:t>
            </a:r>
            <a:r>
              <a:rPr lang="zh-CN" altLang="en-US" dirty="0" smtClean="0"/>
              <a:t>历史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大事记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使用最为广泛的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HotSpot</a:t>
            </a:r>
            <a:endParaRPr lang="en-US" altLang="zh-CN" dirty="0" smtClean="0"/>
          </a:p>
          <a:p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Longview Technologies</a:t>
            </a:r>
            <a:r>
              <a:rPr lang="zh-CN" altLang="en-US" dirty="0" smtClean="0"/>
              <a:t>开发 被</a:t>
            </a:r>
            <a:r>
              <a:rPr lang="en-US" altLang="zh-CN" dirty="0" smtClean="0"/>
              <a:t>SUN</a:t>
            </a:r>
            <a:r>
              <a:rPr lang="zh-CN" altLang="en-US" dirty="0" smtClean="0"/>
              <a:t>收购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 并建立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lvl="1"/>
            <a:r>
              <a:rPr lang="en-US" altLang="zh-CN" dirty="0" err="1"/>
              <a:t>HotSpot</a:t>
            </a:r>
            <a:r>
              <a:rPr lang="en-US" altLang="zh-CN" dirty="0"/>
              <a:t>  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Sun </a:t>
            </a:r>
            <a:r>
              <a:rPr lang="en-US" altLang="zh-CN" dirty="0"/>
              <a:t>JDK</a:t>
            </a:r>
            <a:r>
              <a:rPr lang="zh-CN" altLang="en-US" dirty="0"/>
              <a:t>和</a:t>
            </a:r>
            <a:r>
              <a:rPr lang="en-US" altLang="zh-CN" dirty="0" err="1"/>
              <a:t>OpenJDK</a:t>
            </a:r>
            <a:r>
              <a:rPr lang="zh-CN" altLang="en-US" dirty="0"/>
              <a:t>中所带的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en-US" altLang="zh-CN" dirty="0" smtClean="0"/>
              <a:t>2008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</a:t>
            </a:r>
            <a:r>
              <a:rPr lang="en-US" altLang="zh-CN" dirty="0" smtClean="0"/>
              <a:t>BEA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endParaRPr lang="en-US" altLang="zh-CN" dirty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收购 </a:t>
            </a:r>
            <a:r>
              <a:rPr lang="en-US" altLang="zh-CN" dirty="0" smtClean="0"/>
              <a:t>Sun	</a:t>
            </a:r>
            <a:endParaRPr lang="en-US" altLang="zh-CN" dirty="0" smtClean="0"/>
          </a:p>
          <a:p>
            <a:pPr lvl="1"/>
            <a:r>
              <a:rPr lang="zh-CN" altLang="en-US" dirty="0"/>
              <a:t>得到</a:t>
            </a:r>
            <a:r>
              <a:rPr lang="en-US" altLang="zh-CN" dirty="0" smtClean="0"/>
              <a:t>Hotspot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宣布在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时整合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，优势互补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基础上，移植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优秀特性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SUN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 Android</a:t>
            </a:r>
            <a:r>
              <a:rPr lang="zh-CN" altLang="en-US" dirty="0" smtClean="0"/>
              <a:t>前，广泛用于手机系统</a:t>
            </a:r>
            <a:endParaRPr lang="en-US" altLang="zh-CN" dirty="0" smtClean="0"/>
          </a:p>
          <a:p>
            <a:r>
              <a:rPr lang="en-US" altLang="zh-CN" dirty="0"/>
              <a:t>CDC/CLDC </a:t>
            </a:r>
            <a:r>
              <a:rPr lang="en-US" altLang="zh-CN" dirty="0" err="1" smtClean="0"/>
              <a:t>HotSpot</a:t>
            </a:r>
            <a:endParaRPr lang="en-US" altLang="zh-CN" dirty="0"/>
          </a:p>
          <a:p>
            <a:pPr lvl="1"/>
            <a:r>
              <a:rPr lang="zh-CN" altLang="en-US" dirty="0"/>
              <a:t>手机、电子书、</a:t>
            </a:r>
            <a:r>
              <a:rPr lang="en-US" altLang="zh-CN" dirty="0"/>
              <a:t>PDA</a:t>
            </a:r>
            <a:r>
              <a:rPr lang="zh-CN" altLang="en-US" dirty="0"/>
              <a:t>等设备上建立统一的</a:t>
            </a:r>
            <a:r>
              <a:rPr lang="en-US" altLang="zh-CN" dirty="0"/>
              <a:t>Java</a:t>
            </a:r>
            <a:r>
              <a:rPr lang="zh-CN" altLang="en-US" dirty="0"/>
              <a:t>编程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J2ME</a:t>
            </a:r>
            <a:r>
              <a:rPr lang="zh-CN" altLang="en-US" dirty="0" smtClean="0"/>
              <a:t>的重要组成部分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BEA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 J9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内部</a:t>
            </a:r>
            <a:endParaRPr lang="en-US" altLang="zh-CN" dirty="0"/>
          </a:p>
          <a:p>
            <a:r>
              <a:rPr lang="en-US" altLang="zh-CN" dirty="0"/>
              <a:t>Apache Harmony</a:t>
            </a:r>
            <a:endParaRPr lang="en-US" altLang="zh-CN" dirty="0"/>
          </a:p>
          <a:p>
            <a:pPr lvl="1"/>
            <a:r>
              <a:rPr lang="zh-CN" altLang="en-US" dirty="0"/>
              <a:t>兼容于</a:t>
            </a:r>
            <a:r>
              <a:rPr lang="en-US" altLang="zh-CN" dirty="0"/>
              <a:t>JDK 1.5</a:t>
            </a:r>
            <a:r>
              <a:rPr lang="zh-CN" altLang="en-US" dirty="0"/>
              <a:t>和</a:t>
            </a:r>
            <a:r>
              <a:rPr lang="en-US" altLang="zh-CN" dirty="0"/>
              <a:t>JDK 1.6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程序运行平台</a:t>
            </a:r>
            <a:endParaRPr lang="zh-CN" altLang="en-US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关系恶劣 退出</a:t>
            </a:r>
            <a:r>
              <a:rPr lang="en-US" altLang="zh-CN" dirty="0" smtClean="0"/>
              <a:t>JCP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社区的分裂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出现后，受到挑战 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 退役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没有大规模商用经历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的发展有积极作用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2421682"/>
            <a:ext cx="10984230" cy="2088232"/>
          </a:xfrm>
        </p:spPr>
        <p:txBody>
          <a:bodyPr/>
          <a:lstStyle/>
          <a:p>
            <a:r>
              <a:rPr lang="zh-CN" altLang="en-US" sz="2800" dirty="0" smtClean="0"/>
              <a:t>同学们觉得在未来，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应该增加和支持哪些功能呢？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5031</Words>
  <Application>WPS 演示</Application>
  <PresentationFormat>自定义</PresentationFormat>
  <Paragraphs>413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初识JVM</vt:lpstr>
      <vt:lpstr>初识JVM – JVM概念</vt:lpstr>
      <vt:lpstr>初识JVM-Java和JVM的历史</vt:lpstr>
      <vt:lpstr>初识JVM-Java和JVM的历史</vt:lpstr>
      <vt:lpstr>初识JVM-Java和JVM的历史</vt:lpstr>
      <vt:lpstr>初识JVM-Java和JVM的历史 – 大事记</vt:lpstr>
      <vt:lpstr>初识JVM - 各式JVM</vt:lpstr>
      <vt:lpstr>初识JVM - 各式JVM</vt:lpstr>
      <vt:lpstr>初识JVM</vt:lpstr>
      <vt:lpstr>初识JVM – 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517</cp:revision>
  <cp:lastPrinted>2012-03-16T05:44:00Z</cp:lastPrinted>
  <dcterms:created xsi:type="dcterms:W3CDTF">2019-08-20T00:26:00Z</dcterms:created>
  <dcterms:modified xsi:type="dcterms:W3CDTF">2019-08-22T14:24:06Z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